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83" r:id="rId2"/>
    <p:sldId id="761" r:id="rId3"/>
    <p:sldId id="596" r:id="rId4"/>
    <p:sldId id="1152" r:id="rId5"/>
    <p:sldId id="1295" r:id="rId6"/>
    <p:sldId id="1296" r:id="rId7"/>
    <p:sldId id="1268" r:id="rId8"/>
    <p:sldId id="1297" r:id="rId9"/>
    <p:sldId id="1298" r:id="rId10"/>
    <p:sldId id="1299" r:id="rId11"/>
    <p:sldId id="1300" r:id="rId12"/>
    <p:sldId id="1301" r:id="rId13"/>
    <p:sldId id="1302" r:id="rId14"/>
    <p:sldId id="1303" r:id="rId15"/>
    <p:sldId id="1304" r:id="rId16"/>
    <p:sldId id="1305" r:id="rId17"/>
    <p:sldId id="1306" r:id="rId18"/>
    <p:sldId id="643" r:id="rId19"/>
    <p:sldId id="1180" r:id="rId20"/>
    <p:sldId id="1307" r:id="rId21"/>
    <p:sldId id="1283" r:id="rId22"/>
    <p:sldId id="1308" r:id="rId23"/>
    <p:sldId id="1309" r:id="rId24"/>
    <p:sldId id="653" r:id="rId25"/>
    <p:sldId id="1073" r:id="rId26"/>
    <p:sldId id="1263" r:id="rId27"/>
    <p:sldId id="1264" r:id="rId28"/>
    <p:sldId id="1310" r:id="rId29"/>
    <p:sldId id="6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55A11"/>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4" autoAdjust="0"/>
    <p:restoredTop sz="86359" autoAdjust="0"/>
  </p:normalViewPr>
  <p:slideViewPr>
    <p:cSldViewPr snapToGrid="0">
      <p:cViewPr varScale="1">
        <p:scale>
          <a:sx n="92" d="100"/>
          <a:sy n="92" d="100"/>
        </p:scale>
        <p:origin x="1302"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16</a:t>
            </a:fld>
            <a:endParaRPr lang="en-GB"/>
          </a:p>
        </p:txBody>
      </p:sp>
    </p:spTree>
    <p:extLst>
      <p:ext uri="{BB962C8B-B14F-4D97-AF65-F5344CB8AC3E}">
        <p14:creationId xmlns:p14="http://schemas.microsoft.com/office/powerpoint/2010/main" val="129786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17</a:t>
            </a:fld>
            <a:endParaRPr lang="en-GB"/>
          </a:p>
        </p:txBody>
      </p:sp>
    </p:spTree>
    <p:extLst>
      <p:ext uri="{BB962C8B-B14F-4D97-AF65-F5344CB8AC3E}">
        <p14:creationId xmlns:p14="http://schemas.microsoft.com/office/powerpoint/2010/main" val="213731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28</a:t>
            </a:fld>
            <a:endParaRPr lang="en-GB"/>
          </a:p>
        </p:txBody>
      </p:sp>
    </p:spTree>
    <p:extLst>
      <p:ext uri="{BB962C8B-B14F-4D97-AF65-F5344CB8AC3E}">
        <p14:creationId xmlns:p14="http://schemas.microsoft.com/office/powerpoint/2010/main" val="276990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9</a:t>
            </a:fld>
            <a:endParaRPr lang="en-GB"/>
          </a:p>
        </p:txBody>
      </p:sp>
    </p:spTree>
    <p:extLst>
      <p:ext uri="{BB962C8B-B14F-4D97-AF65-F5344CB8AC3E}">
        <p14:creationId xmlns:p14="http://schemas.microsoft.com/office/powerpoint/2010/main" val="144545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10</a:t>
            </a:fld>
            <a:endParaRPr lang="en-GB"/>
          </a:p>
        </p:txBody>
      </p:sp>
    </p:spTree>
    <p:extLst>
      <p:ext uri="{BB962C8B-B14F-4D97-AF65-F5344CB8AC3E}">
        <p14:creationId xmlns:p14="http://schemas.microsoft.com/office/powerpoint/2010/main" val="231685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11</a:t>
            </a:fld>
            <a:endParaRPr lang="en-GB"/>
          </a:p>
        </p:txBody>
      </p:sp>
    </p:spTree>
    <p:extLst>
      <p:ext uri="{BB962C8B-B14F-4D97-AF65-F5344CB8AC3E}">
        <p14:creationId xmlns:p14="http://schemas.microsoft.com/office/powerpoint/2010/main" val="175009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12</a:t>
            </a:fld>
            <a:endParaRPr lang="en-GB"/>
          </a:p>
        </p:txBody>
      </p:sp>
    </p:spTree>
    <p:extLst>
      <p:ext uri="{BB962C8B-B14F-4D97-AF65-F5344CB8AC3E}">
        <p14:creationId xmlns:p14="http://schemas.microsoft.com/office/powerpoint/2010/main" val="59746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13</a:t>
            </a:fld>
            <a:endParaRPr lang="en-GB"/>
          </a:p>
        </p:txBody>
      </p:sp>
    </p:spTree>
    <p:extLst>
      <p:ext uri="{BB962C8B-B14F-4D97-AF65-F5344CB8AC3E}">
        <p14:creationId xmlns:p14="http://schemas.microsoft.com/office/powerpoint/2010/main" val="195043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14</a:t>
            </a:fld>
            <a:endParaRPr lang="en-GB"/>
          </a:p>
        </p:txBody>
      </p:sp>
    </p:spTree>
    <p:extLst>
      <p:ext uri="{BB962C8B-B14F-4D97-AF65-F5344CB8AC3E}">
        <p14:creationId xmlns:p14="http://schemas.microsoft.com/office/powerpoint/2010/main" val="352890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15</a:t>
            </a:fld>
            <a:endParaRPr lang="en-GB"/>
          </a:p>
        </p:txBody>
      </p:sp>
    </p:spTree>
    <p:extLst>
      <p:ext uri="{BB962C8B-B14F-4D97-AF65-F5344CB8AC3E}">
        <p14:creationId xmlns:p14="http://schemas.microsoft.com/office/powerpoint/2010/main" val="216008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820E3382-5844-4349-A187-666C1E0BA574}"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39</a:t>
            </a:r>
            <a:endParaRPr lang="en-GB" dirty="0"/>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D11A610F-06D4-4E6B-B55D-F73EDD936A99}"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39</a:t>
            </a:r>
            <a:endParaRPr lang="en-GB" dirty="0"/>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A34B7BA1-1A17-4C0C-B990-4D980AB13546}"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39</a:t>
            </a:r>
            <a:endParaRPr lang="en-GB" dirty="0"/>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F83894EC-2FE9-434C-87C3-EC543174B307}"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39</a:t>
            </a:r>
            <a:endParaRPr lang="en-GB" dirty="0"/>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279CEA75-1F68-43FC-8E53-2508D49E6E1A}"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39</a:t>
            </a:r>
            <a:endParaRPr lang="en-GB" dirty="0"/>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C3E52D59-9EF5-4FE2-A737-B4BF3A9A9C5F}"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39</a:t>
            </a:r>
            <a:endParaRPr lang="en-GB" dirty="0"/>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4E95F4B3-D7FC-4491-ACFB-132EFC2F741B}"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39</a:t>
            </a:r>
            <a:endParaRPr lang="en-GB" dirty="0"/>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EDB9DA16-943C-48B5-B987-8275A77B5474}"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086A0849-AE23-4EBF-82E0-5ABE04B5DD2D}"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39</a:t>
            </a:r>
            <a:endParaRPr lang="en-GB" dirty="0"/>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AB1BF24C-6CCF-444C-89C7-DEF77D18D1B2}"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39</a:t>
            </a:r>
            <a:endParaRPr lang="en-GB" dirty="0"/>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D9F4F1DD-AA63-472C-AEFE-A116FE5D1E52}"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39</a:t>
            </a:r>
            <a:endParaRPr lang="en-GB" dirty="0"/>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E3988-7831-456C-A819-D104818BFF50}"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39</a:t>
            </a:r>
            <a:endParaRPr lang="en-GB" dirty="0"/>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dirty="0"/>
              <a:t>Chapter 39</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a:t>
            </a:r>
            <a:r>
              <a:rPr lang="en-IE" sz="1100">
                <a:solidFill>
                  <a:schemeClr val="bg1">
                    <a:lumMod val="75000"/>
                  </a:schemeClr>
                </a:solidFill>
              </a:rPr>
              <a:t>updated 12 Mai 2022</a:t>
            </a:r>
            <a:endParaRPr lang="en-IE" sz="1100" dirty="0">
              <a:solidFill>
                <a:schemeClr val="bg1">
                  <a:lumMod val="75000"/>
                </a:schemeClr>
              </a:solidFill>
            </a:endParaRP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
        <p:nvSpPr>
          <p:cNvPr id="4" name="Footer Placeholder 3">
            <a:extLst>
              <a:ext uri="{FF2B5EF4-FFF2-40B4-BE49-F238E27FC236}">
                <a16:creationId xmlns:a16="http://schemas.microsoft.com/office/drawing/2014/main" id="{804139C3-2122-48BB-9A8D-5A27D7C38588}"/>
              </a:ext>
            </a:extLst>
          </p:cNvPr>
          <p:cNvSpPr>
            <a:spLocks noGrp="1"/>
          </p:cNvSpPr>
          <p:nvPr>
            <p:ph type="ftr" sz="quarter" idx="11"/>
          </p:nvPr>
        </p:nvSpPr>
        <p:spPr/>
        <p:txBody>
          <a:bodyPr/>
          <a:lstStyle/>
          <a:p>
            <a:r>
              <a:rPr lang="en-US" dirty="0"/>
              <a:t>COPIUS – Introduction to Mari – Chapter 39</a:t>
            </a:r>
            <a:endParaRPr lang="en-GB" dirty="0"/>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The clitic -</a:t>
            </a:r>
            <a:r>
              <a:rPr lang="en-GB" sz="3600" u="sng" dirty="0" err="1">
                <a:latin typeface="Calibri" panose="020F0502020204030204" pitchFamily="34" charset="0"/>
                <a:ea typeface="Times New Roman" panose="02020603050405020304" pitchFamily="18" charset="0"/>
                <a:cs typeface="Calibri" panose="020F0502020204030204" pitchFamily="34" charset="0"/>
              </a:rPr>
              <a:t>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pic>
        <p:nvPicPr>
          <p:cNvPr id="17" name="Picture 16">
            <a:extLst>
              <a:ext uri="{FF2B5EF4-FFF2-40B4-BE49-F238E27FC236}">
                <a16:creationId xmlns:a16="http://schemas.microsoft.com/office/drawing/2014/main" id="{8E648EA1-ADF0-49C3-8ADB-20FED7DE3BC9}"/>
              </a:ext>
            </a:extLst>
          </p:cNvPr>
          <p:cNvPicPr>
            <a:picLocks noChangeAspect="1"/>
          </p:cNvPicPr>
          <p:nvPr/>
        </p:nvPicPr>
        <p:blipFill>
          <a:blip r:embed="rId3"/>
          <a:stretch>
            <a:fillRect/>
          </a:stretch>
        </p:blipFill>
        <p:spPr>
          <a:xfrm>
            <a:off x="1511300" y="1533526"/>
            <a:ext cx="7922236" cy="4328088"/>
          </a:xfrm>
          <a:prstGeom prst="rect">
            <a:avLst/>
          </a:prstGeom>
        </p:spPr>
      </p:pic>
      <p:sp>
        <p:nvSpPr>
          <p:cNvPr id="31" name="TextBox 30">
            <a:extLst>
              <a:ext uri="{FF2B5EF4-FFF2-40B4-BE49-F238E27FC236}">
                <a16:creationId xmlns:a16="http://schemas.microsoft.com/office/drawing/2014/main" id="{344F433C-1F7D-4F4A-9378-7736BA6C4A1B}"/>
              </a:ext>
            </a:extLst>
          </p:cNvPr>
          <p:cNvSpPr txBox="1"/>
          <p:nvPr/>
        </p:nvSpPr>
        <p:spPr>
          <a:xfrm>
            <a:off x="4038600" y="4835929"/>
            <a:ext cx="336550" cy="369332"/>
          </a:xfrm>
          <a:prstGeom prst="rect">
            <a:avLst/>
          </a:prstGeom>
          <a:noFill/>
        </p:spPr>
        <p:txBody>
          <a:bodyPr wrap="square">
            <a:spAutoFit/>
          </a:bodyPr>
          <a:lstStyle/>
          <a:p>
            <a:r>
              <a:rPr lang="en-GB" dirty="0"/>
              <a:t>🧍</a:t>
            </a:r>
          </a:p>
        </p:txBody>
      </p:sp>
      <p:sp>
        <p:nvSpPr>
          <p:cNvPr id="33" name="TextBox 32">
            <a:extLst>
              <a:ext uri="{FF2B5EF4-FFF2-40B4-BE49-F238E27FC236}">
                <a16:creationId xmlns:a16="http://schemas.microsoft.com/office/drawing/2014/main" id="{60304C53-30D1-411F-9C4A-307B4EA556CC}"/>
              </a:ext>
            </a:extLst>
          </p:cNvPr>
          <p:cNvSpPr txBox="1"/>
          <p:nvPr/>
        </p:nvSpPr>
        <p:spPr>
          <a:xfrm>
            <a:off x="4146550" y="3994910"/>
            <a:ext cx="457200" cy="369332"/>
          </a:xfrm>
          <a:prstGeom prst="rect">
            <a:avLst/>
          </a:prstGeom>
          <a:noFill/>
        </p:spPr>
        <p:txBody>
          <a:bodyPr wrap="square">
            <a:spAutoFit/>
          </a:bodyPr>
          <a:lstStyle/>
          <a:p>
            <a:r>
              <a:rPr lang="en-GB" dirty="0"/>
              <a:t>🧍</a:t>
            </a:r>
          </a:p>
        </p:txBody>
      </p:sp>
      <p:sp>
        <p:nvSpPr>
          <p:cNvPr id="35" name="TextBox 34">
            <a:extLst>
              <a:ext uri="{FF2B5EF4-FFF2-40B4-BE49-F238E27FC236}">
                <a16:creationId xmlns:a16="http://schemas.microsoft.com/office/drawing/2014/main" id="{AA14A56E-A175-45DF-9F68-51003AAAC101}"/>
              </a:ext>
            </a:extLst>
          </p:cNvPr>
          <p:cNvSpPr txBox="1"/>
          <p:nvPr/>
        </p:nvSpPr>
        <p:spPr>
          <a:xfrm>
            <a:off x="2889251" y="4997058"/>
            <a:ext cx="1149349" cy="369332"/>
          </a:xfrm>
          <a:prstGeom prst="rect">
            <a:avLst/>
          </a:prstGeom>
          <a:solidFill>
            <a:schemeClr val="bg1">
              <a:alpha val="50000"/>
            </a:schemeClr>
          </a:solidFill>
        </p:spPr>
        <p:txBody>
          <a:bodyPr wrap="square">
            <a:spAutoFit/>
          </a:bodyPr>
          <a:lstStyle/>
          <a:p>
            <a:pPr algn="ctr"/>
            <a:r>
              <a:rPr lang="en-US" sz="1800" dirty="0" err="1">
                <a:solidFill>
                  <a:srgbClr val="C55A11"/>
                </a:solidFill>
                <a:latin typeface="Calibri" panose="020F0502020204030204" pitchFamily="34" charset="0"/>
                <a:ea typeface="PMingLiU" panose="02020500000000000000" pitchFamily="18" charset="-120"/>
                <a:cs typeface="Lucida Grande"/>
              </a:rPr>
              <a:t>Р</a:t>
            </a:r>
            <a:r>
              <a:rPr lang="en-US" sz="1800" b="1" dirty="0" err="1">
                <a:solidFill>
                  <a:srgbClr val="C55A11"/>
                </a:solidFill>
                <a:latin typeface="Calibri" panose="020F0502020204030204" pitchFamily="34" charset="0"/>
                <a:ea typeface="PMingLiU" panose="02020500000000000000" pitchFamily="18" charset="-120"/>
                <a:cs typeface="Lucida Grande"/>
              </a:rPr>
              <a:t>и</a:t>
            </a:r>
            <a:r>
              <a:rPr lang="en-US" sz="1800" dirty="0" err="1">
                <a:solidFill>
                  <a:srgbClr val="C55A11"/>
                </a:solidFill>
                <a:latin typeface="Calibri" panose="020F0502020204030204" pitchFamily="34" charset="0"/>
                <a:ea typeface="PMingLiU" panose="02020500000000000000" pitchFamily="18" charset="-120"/>
                <a:cs typeface="Lucida Grande"/>
              </a:rPr>
              <a:t>мыште</a:t>
            </a:r>
            <a:endParaRPr lang="en-GB" dirty="0">
              <a:solidFill>
                <a:srgbClr val="C55A11"/>
              </a:solidFill>
            </a:endParaRPr>
          </a:p>
        </p:txBody>
      </p:sp>
      <p:sp>
        <p:nvSpPr>
          <p:cNvPr id="36" name="TextBox 35">
            <a:extLst>
              <a:ext uri="{FF2B5EF4-FFF2-40B4-BE49-F238E27FC236}">
                <a16:creationId xmlns:a16="http://schemas.microsoft.com/office/drawing/2014/main" id="{1274DA1A-EC96-4737-A6C1-61DF16B3871F}"/>
              </a:ext>
            </a:extLst>
          </p:cNvPr>
          <p:cNvSpPr txBox="1"/>
          <p:nvPr/>
        </p:nvSpPr>
        <p:spPr>
          <a:xfrm>
            <a:off x="4702798" y="4033779"/>
            <a:ext cx="1539240" cy="369332"/>
          </a:xfrm>
          <a:prstGeom prst="rect">
            <a:avLst/>
          </a:prstGeom>
          <a:solidFill>
            <a:schemeClr val="bg1">
              <a:alpha val="50000"/>
            </a:schemeClr>
          </a:solidFill>
        </p:spPr>
        <p:txBody>
          <a:bodyPr wrap="square">
            <a:spAutoFit/>
          </a:bodyPr>
          <a:lstStyle/>
          <a:p>
            <a:pPr algn="ctr"/>
            <a:r>
              <a:rPr lang="en-US" sz="1800" dirty="0" err="1">
                <a:solidFill>
                  <a:srgbClr val="0070C0"/>
                </a:solidFill>
                <a:latin typeface="Calibri" panose="020F0502020204030204" pitchFamily="34" charset="0"/>
                <a:ea typeface="PMingLiU" panose="02020500000000000000" pitchFamily="18" charset="-120"/>
                <a:cs typeface="Lucida Grande"/>
              </a:rPr>
              <a:t>Римыштыл</a:t>
            </a:r>
            <a:r>
              <a:rPr lang="en-US" sz="1800" b="1" dirty="0" err="1">
                <a:solidFill>
                  <a:srgbClr val="0070C0"/>
                </a:solidFill>
                <a:latin typeface="Calibri" panose="020F0502020204030204" pitchFamily="34" charset="0"/>
                <a:ea typeface="PMingLiU" panose="02020500000000000000" pitchFamily="18" charset="-120"/>
                <a:cs typeface="Lucida Grande"/>
              </a:rPr>
              <a:t>а</a:t>
            </a:r>
            <a:endParaRPr lang="en-GB" b="1" dirty="0">
              <a:solidFill>
                <a:srgbClr val="0070C0"/>
              </a:solidFill>
            </a:endParaRPr>
          </a:p>
        </p:txBody>
      </p:sp>
    </p:spTree>
    <p:extLst>
      <p:ext uri="{BB962C8B-B14F-4D97-AF65-F5344CB8AC3E}">
        <p14:creationId xmlns:p14="http://schemas.microsoft.com/office/powerpoint/2010/main" val="30514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The clitic -</a:t>
            </a:r>
            <a:r>
              <a:rPr lang="en-GB" sz="3600" u="sng" dirty="0" err="1">
                <a:latin typeface="Calibri" panose="020F0502020204030204" pitchFamily="34" charset="0"/>
                <a:ea typeface="Times New Roman" panose="02020603050405020304" pitchFamily="18" charset="0"/>
                <a:cs typeface="Calibri" panose="020F0502020204030204" pitchFamily="34" charset="0"/>
              </a:rPr>
              <a:t>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graphicFrame>
        <p:nvGraphicFramePr>
          <p:cNvPr id="2" name="Table 1">
            <a:extLst>
              <a:ext uri="{FF2B5EF4-FFF2-40B4-BE49-F238E27FC236}">
                <a16:creationId xmlns:a16="http://schemas.microsoft.com/office/drawing/2014/main" id="{811C9010-E0EA-4E4A-A869-2D089EF71B66}"/>
              </a:ext>
            </a:extLst>
          </p:cNvPr>
          <p:cNvGraphicFramePr>
            <a:graphicFrameLocks noGrp="1"/>
          </p:cNvGraphicFramePr>
          <p:nvPr>
            <p:extLst>
              <p:ext uri="{D42A27DB-BD31-4B8C-83A1-F6EECF244321}">
                <p14:modId xmlns:p14="http://schemas.microsoft.com/office/powerpoint/2010/main" val="3768960111"/>
              </p:ext>
            </p:extLst>
          </p:nvPr>
        </p:nvGraphicFramePr>
        <p:xfrm>
          <a:off x="259976" y="2452194"/>
          <a:ext cx="11672047" cy="2438400"/>
        </p:xfrm>
        <a:graphic>
          <a:graphicData uri="http://schemas.openxmlformats.org/drawingml/2006/table">
            <a:tbl>
              <a:tblPr firstRow="1" firstCol="1" bandRow="1">
                <a:tableStyleId>{5940675A-B579-460E-94D1-54222C63F5DA}</a:tableStyleId>
              </a:tblPr>
              <a:tblGrid>
                <a:gridCol w="2162287">
                  <a:extLst>
                    <a:ext uri="{9D8B030D-6E8A-4147-A177-3AD203B41FA5}">
                      <a16:colId xmlns:a16="http://schemas.microsoft.com/office/drawing/2014/main" val="2418736065"/>
                    </a:ext>
                  </a:extLst>
                </a:gridCol>
                <a:gridCol w="3667898">
                  <a:extLst>
                    <a:ext uri="{9D8B030D-6E8A-4147-A177-3AD203B41FA5}">
                      <a16:colId xmlns:a16="http://schemas.microsoft.com/office/drawing/2014/main" val="2958451301"/>
                    </a:ext>
                  </a:extLst>
                </a:gridCol>
                <a:gridCol w="2334869">
                  <a:extLst>
                    <a:ext uri="{9D8B030D-6E8A-4147-A177-3AD203B41FA5}">
                      <a16:colId xmlns:a16="http://schemas.microsoft.com/office/drawing/2014/main" val="2537966034"/>
                    </a:ext>
                  </a:extLst>
                </a:gridCol>
                <a:gridCol w="3506993">
                  <a:extLst>
                    <a:ext uri="{9D8B030D-6E8A-4147-A177-3AD203B41FA5}">
                      <a16:colId xmlns:a16="http://schemas.microsoft.com/office/drawing/2014/main" val="2286251782"/>
                    </a:ext>
                  </a:extLst>
                </a:gridCol>
              </a:tblGrid>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noFill/>
                      <a:prstDash val="solid"/>
                      <a:round/>
                      <a:headEnd type="none" w="med" len="med"/>
                      <a:tailEnd type="none" w="med" len="med"/>
                    </a:lnT>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кушкыл</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noFill/>
                      <a:prstDash val="solid"/>
                      <a:round/>
                      <a:headEnd type="none" w="med" len="med"/>
                      <a:tailEnd type="none" w="med" len="med"/>
                    </a:lnT>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what direction?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extLst>
                  <a:ext uri="{0D108BD9-81ED-4DB2-BD59-A6C34878D82A}">
                    <a16:rowId xmlns:a16="http://schemas.microsoft.com/office/drawing/2014/main" val="565068423"/>
                  </a:ext>
                </a:extLst>
              </a:tr>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there (movement towards)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тушкыл</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towards there, in that direction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149486782"/>
                  </a:ext>
                </a:extLst>
              </a:tr>
              <a:tr h="0">
                <a:tc>
                  <a:txBody>
                    <a:bodyPr/>
                    <a:lstStyle/>
                    <a:p>
                      <a:pPr algn="l"/>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нчык(о)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forward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ончыкыл</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heading forward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1192268229"/>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Йошк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р-Ол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ш(ке)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Yoshkar-Ola</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Йошк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р-Олашкыл</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towards Yoshkar-Ola</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429221"/>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where (no movement)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куштыл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 in what area?</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71578775"/>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there (no movement)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туштыл</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towards there, over there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51813958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умб</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лне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in the distance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умбалныл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 bit in the distance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709288798"/>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гырышто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on the side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noFill/>
                      <a:prstDash val="solid"/>
                      <a:round/>
                      <a:headEnd type="none" w="med" len="med"/>
                      <a:tailEnd type="none" w="med" len="med"/>
                    </a:lnB>
                  </a:tcP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могырыштыл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no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on the side, towards the side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4251978419"/>
                  </a:ext>
                </a:extLst>
              </a:tr>
            </a:tbl>
          </a:graphicData>
        </a:graphic>
      </p:graphicFrame>
    </p:spTree>
    <p:extLst>
      <p:ext uri="{BB962C8B-B14F-4D97-AF65-F5344CB8AC3E}">
        <p14:creationId xmlns:p14="http://schemas.microsoft.com/office/powerpoint/2010/main" val="55954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The clitic -</a:t>
            </a:r>
            <a:r>
              <a:rPr lang="en-GB" sz="3600" u="sng" dirty="0" err="1">
                <a:latin typeface="Calibri" panose="020F0502020204030204" pitchFamily="34" charset="0"/>
                <a:ea typeface="Times New Roman" panose="02020603050405020304" pitchFamily="18" charset="0"/>
                <a:cs typeface="Calibri" panose="020F0502020204030204" pitchFamily="34" charset="0"/>
              </a:rPr>
              <a:t>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graphicFrame>
        <p:nvGraphicFramePr>
          <p:cNvPr id="6" name="Table 5">
            <a:extLst>
              <a:ext uri="{FF2B5EF4-FFF2-40B4-BE49-F238E27FC236}">
                <a16:creationId xmlns:a16="http://schemas.microsoft.com/office/drawing/2014/main" id="{E05B2B32-DAC4-4DEA-AD1F-00CA590460D5}"/>
              </a:ext>
            </a:extLst>
          </p:cNvPr>
          <p:cNvGraphicFramePr>
            <a:graphicFrameLocks noGrp="1"/>
          </p:cNvGraphicFramePr>
          <p:nvPr>
            <p:extLst>
              <p:ext uri="{D42A27DB-BD31-4B8C-83A1-F6EECF244321}">
                <p14:modId xmlns:p14="http://schemas.microsoft.com/office/powerpoint/2010/main" val="3023817759"/>
              </p:ext>
            </p:extLst>
          </p:nvPr>
        </p:nvGraphicFramePr>
        <p:xfrm>
          <a:off x="964154" y="1850315"/>
          <a:ext cx="10263692" cy="3775971"/>
        </p:xfrm>
        <a:graphic>
          <a:graphicData uri="http://schemas.openxmlformats.org/drawingml/2006/table">
            <a:tbl>
              <a:tblPr firstRow="1" firstCol="1" bandRow="1">
                <a:tableStyleId>{5940675A-B579-460E-94D1-54222C63F5DA}</a:tableStyleId>
              </a:tblPr>
              <a:tblGrid>
                <a:gridCol w="5132416">
                  <a:extLst>
                    <a:ext uri="{9D8B030D-6E8A-4147-A177-3AD203B41FA5}">
                      <a16:colId xmlns:a16="http://schemas.microsoft.com/office/drawing/2014/main" val="335095004"/>
                    </a:ext>
                  </a:extLst>
                </a:gridCol>
                <a:gridCol w="5131276">
                  <a:extLst>
                    <a:ext uri="{9D8B030D-6E8A-4147-A177-3AD203B41FA5}">
                      <a16:colId xmlns:a16="http://schemas.microsoft.com/office/drawing/2014/main" val="2504869211"/>
                    </a:ext>
                  </a:extLst>
                </a:gridCol>
              </a:tblGrid>
              <a:tr h="348994">
                <a:tc>
                  <a:txBody>
                    <a:bodyPr/>
                    <a:lstStyle/>
                    <a:p>
                      <a:pPr algn="l"/>
                      <a:r>
                        <a:rPr lang="en-US" sz="2000" dirty="0" err="1">
                          <a:effectLst/>
                          <a:latin typeface="Calibri" panose="020F0502020204030204" pitchFamily="34" charset="0"/>
                          <a:ea typeface="PMingLiU" panose="02020500000000000000" pitchFamily="18" charset="-120"/>
                          <a:cs typeface="Lucida Grande"/>
                        </a:rPr>
                        <a:t>Шкет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те</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тр</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д</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ке</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кушкыл</a:t>
                      </a:r>
                      <a:r>
                        <a:rPr lang="en-US" sz="2000" b="1" u="sng" dirty="0" err="1">
                          <a:effectLst/>
                          <a:latin typeface="Calibri" panose="020F0502020204030204" pitchFamily="34" charset="0"/>
                          <a:ea typeface="PMingLiU" panose="02020500000000000000" pitchFamily="18" charset="-120"/>
                          <a:cs typeface="Lucida Grande"/>
                        </a:rPr>
                        <a:t>а</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кайым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In which direction is the Shketan Theater?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35685278"/>
                  </a:ext>
                </a:extLst>
              </a:tr>
              <a:tr h="697989">
                <a:tc>
                  <a:txBody>
                    <a:bodyPr/>
                    <a:lstStyle/>
                    <a:p>
                      <a:pPr algn="l"/>
                      <a:r>
                        <a:rPr lang="en-US" sz="2000" u="sng">
                          <a:effectLst/>
                          <a:latin typeface="Calibri" panose="020F0502020204030204" pitchFamily="34" charset="0"/>
                          <a:ea typeface="PMingLiU" panose="02020500000000000000" pitchFamily="18" charset="-120"/>
                          <a:cs typeface="Lucida Grande"/>
                        </a:rPr>
                        <a:t>Тушкыл</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каед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гын, вокз</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 д</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ке лектыд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If you go in that direction, you’ll be heading towards the railroad station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54680168"/>
                  </a:ext>
                </a:extLst>
              </a:tr>
              <a:tr h="348994">
                <a:tc>
                  <a:txBody>
                    <a:bodyPr/>
                    <a:lstStyle/>
                    <a:p>
                      <a:pPr algn="l"/>
                      <a:r>
                        <a:rPr lang="en-US" sz="2000" u="sng">
                          <a:effectLst/>
                          <a:latin typeface="Calibri" panose="020F0502020204030204" pitchFamily="34" charset="0"/>
                          <a:ea typeface="PMingLiU" panose="02020500000000000000" pitchFamily="18" charset="-120"/>
                          <a:cs typeface="Lucida Grande"/>
                        </a:rPr>
                        <a:t>Ончыкыл</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парк 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рте </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шкылза.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Walk ahead up to a park.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08823194"/>
                  </a:ext>
                </a:extLst>
              </a:tr>
              <a:tr h="348994">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де 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рно </a:t>
                      </a:r>
                      <a:r>
                        <a:rPr lang="en-US" sz="2000" u="sng">
                          <a:effectLst/>
                          <a:latin typeface="Calibri" panose="020F0502020204030204" pitchFamily="34" charset="0"/>
                          <a:ea typeface="PMingLiU" panose="02020500000000000000" pitchFamily="18" charset="-120"/>
                          <a:cs typeface="Lucida Grande"/>
                        </a:rPr>
                        <a:t>Йошк</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р-Олашкыл</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наҥга</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This road leads towards Yoshkar-Ola</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91048591"/>
                  </a:ext>
                </a:extLst>
              </a:tr>
              <a:tr h="348994">
                <a:tc>
                  <a:txBody>
                    <a:bodyPr/>
                    <a:lstStyle/>
                    <a:p>
                      <a:pPr algn="l"/>
                      <a:r>
                        <a:rPr lang="en-US" sz="2000">
                          <a:effectLst/>
                          <a:latin typeface="Calibri" panose="020F0502020204030204" pitchFamily="34" charset="0"/>
                          <a:ea typeface="PMingLiU" panose="02020500000000000000" pitchFamily="18" charset="-120"/>
                          <a:cs typeface="Lucida Grande"/>
                        </a:rPr>
                        <a:t>Чодыра</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л </a:t>
                      </a:r>
                      <a:r>
                        <a:rPr lang="en-US" sz="2000" u="sng">
                          <a:effectLst/>
                          <a:latin typeface="Calibri" panose="020F0502020204030204" pitchFamily="34" charset="0"/>
                          <a:ea typeface="PMingLiU" panose="02020500000000000000" pitchFamily="18" charset="-120"/>
                          <a:cs typeface="Lucida Grande"/>
                        </a:rPr>
                        <a:t>куштыл</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верлан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Roughly where is Chodyrayal?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31958214"/>
                  </a:ext>
                </a:extLst>
              </a:tr>
              <a:tr h="348994">
                <a:tc>
                  <a:txBody>
                    <a:bodyPr/>
                    <a:lstStyle/>
                    <a:p>
                      <a:pPr algn="l"/>
                      <a:r>
                        <a:rPr lang="en-US" sz="2000" u="sng">
                          <a:effectLst/>
                          <a:latin typeface="Calibri" panose="020F0502020204030204" pitchFamily="34" charset="0"/>
                          <a:ea typeface="PMingLiU" panose="02020500000000000000" pitchFamily="18" charset="-120"/>
                          <a:cs typeface="Lucida Grande"/>
                        </a:rPr>
                        <a:t>Туштыл</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н’игун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штын </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мыл.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I’ve never been around there.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33265212"/>
                  </a:ext>
                </a:extLst>
              </a:tr>
              <a:tr h="635023">
                <a:tc>
                  <a:txBody>
                    <a:bodyPr/>
                    <a:lstStyle/>
                    <a:p>
                      <a:pPr algn="l"/>
                      <a:r>
                        <a:rPr lang="en-US" sz="2000">
                          <a:effectLst/>
                          <a:latin typeface="Calibri" panose="020F0502020204030204" pitchFamily="34" charset="0"/>
                          <a:ea typeface="PMingLiU" panose="02020500000000000000" pitchFamily="18" charset="-120"/>
                          <a:cs typeface="Lucida Grande"/>
                        </a:rPr>
                        <a:t>Коч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-ков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тыш</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ч </a:t>
                      </a:r>
                      <a:r>
                        <a:rPr lang="en-US" sz="2000" u="sng">
                          <a:effectLst/>
                          <a:latin typeface="Calibri" panose="020F0502020204030204" pitchFamily="34" charset="0"/>
                          <a:ea typeface="PMingLiU" panose="02020500000000000000" pitchFamily="18" charset="-120"/>
                          <a:cs typeface="Lucida Grande"/>
                        </a:rPr>
                        <a:t>умбалныл</a:t>
                      </a:r>
                      <a:r>
                        <a:rPr lang="en-US" sz="2000" b="1" u="sng">
                          <a:effectLst/>
                          <a:latin typeface="Calibri" panose="020F0502020204030204" pitchFamily="34" charset="0"/>
                          <a:ea typeface="PMingLiU" panose="02020500000000000000" pitchFamily="18" charset="-120"/>
                          <a:cs typeface="Lucida Grande"/>
                        </a:rPr>
                        <a:t>а</a:t>
                      </a:r>
                      <a:r>
                        <a:rPr lang="en-US" sz="2000" b="1">
                          <a:effectLst/>
                          <a:latin typeface="Calibri" panose="020F0502020204030204" pitchFamily="34" charset="0"/>
                          <a:ea typeface="PMingLiU" panose="02020500000000000000" pitchFamily="18" charset="-120"/>
                          <a:cs typeface="Lucida Grande"/>
                        </a:rPr>
                        <a:t> </a:t>
                      </a:r>
                      <a:r>
                        <a:rPr lang="en-US" sz="2000">
                          <a:effectLst/>
                          <a:latin typeface="Calibri" panose="020F0502020204030204" pitchFamily="34" charset="0"/>
                          <a:ea typeface="PMingLiU" panose="02020500000000000000" pitchFamily="18" charset="-120"/>
                          <a:cs typeface="Lucida Grande"/>
                        </a:rPr>
                        <a:t>ил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My grandparents live somewhere far from 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79085368"/>
                  </a:ext>
                </a:extLst>
              </a:tr>
              <a:tr h="697989">
                <a:tc>
                  <a:txBody>
                    <a:bodyPr/>
                    <a:lstStyle/>
                    <a:p>
                      <a:pPr algn="l"/>
                      <a:r>
                        <a:rPr lang="en-US" sz="2000">
                          <a:effectLst/>
                          <a:latin typeface="Calibri" panose="020F0502020204030204" pitchFamily="34" charset="0"/>
                          <a:ea typeface="PMingLiU" panose="02020500000000000000" pitchFamily="18" charset="-120"/>
                          <a:cs typeface="Lucida Grande"/>
                        </a:rPr>
                        <a:t>Чодыр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могырыштыл</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п</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ре </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рмыжмо шокт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A wolf can be heard howling from somewhere towards the forest.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74786560"/>
                  </a:ext>
                </a:extLst>
              </a:tr>
            </a:tbl>
          </a:graphicData>
        </a:graphic>
      </p:graphicFrame>
    </p:spTree>
    <p:extLst>
      <p:ext uri="{BB962C8B-B14F-4D97-AF65-F5344CB8AC3E}">
        <p14:creationId xmlns:p14="http://schemas.microsoft.com/office/powerpoint/2010/main" val="39016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Adverbs in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н’ек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7" name="TextBox 6">
            <a:extLst>
              <a:ext uri="{FF2B5EF4-FFF2-40B4-BE49-F238E27FC236}">
                <a16:creationId xmlns:a16="http://schemas.microsoft.com/office/drawing/2014/main" id="{01F2684F-F5CE-4AB9-BC60-D09F96C6F728}"/>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a) ‘all …’</a:t>
            </a:r>
            <a:endParaRPr lang="en-GB" dirty="0"/>
          </a:p>
        </p:txBody>
      </p:sp>
      <p:graphicFrame>
        <p:nvGraphicFramePr>
          <p:cNvPr id="2" name="Table 1">
            <a:extLst>
              <a:ext uri="{FF2B5EF4-FFF2-40B4-BE49-F238E27FC236}">
                <a16:creationId xmlns:a16="http://schemas.microsoft.com/office/drawing/2014/main" id="{983A495C-ABA9-4733-B6AA-542788136573}"/>
              </a:ext>
            </a:extLst>
          </p:cNvPr>
          <p:cNvGraphicFramePr>
            <a:graphicFrameLocks noGrp="1"/>
          </p:cNvGraphicFramePr>
          <p:nvPr>
            <p:extLst>
              <p:ext uri="{D42A27DB-BD31-4B8C-83A1-F6EECF244321}">
                <p14:modId xmlns:p14="http://schemas.microsoft.com/office/powerpoint/2010/main" val="1104304336"/>
              </p:ext>
            </p:extLst>
          </p:nvPr>
        </p:nvGraphicFramePr>
        <p:xfrm>
          <a:off x="957431" y="1946760"/>
          <a:ext cx="10112189" cy="3048000"/>
        </p:xfrm>
        <a:graphic>
          <a:graphicData uri="http://schemas.openxmlformats.org/drawingml/2006/table">
            <a:tbl>
              <a:tblPr firstRow="1" firstCol="1" bandRow="1" bandCol="1">
                <a:tableStyleId>{5940675A-B579-460E-94D1-54222C63F5DA}</a:tableStyleId>
              </a:tblPr>
              <a:tblGrid>
                <a:gridCol w="2427734">
                  <a:extLst>
                    <a:ext uri="{9D8B030D-6E8A-4147-A177-3AD203B41FA5}">
                      <a16:colId xmlns:a16="http://schemas.microsoft.com/office/drawing/2014/main" val="720638746"/>
                    </a:ext>
                  </a:extLst>
                </a:gridCol>
                <a:gridCol w="2608691">
                  <a:extLst>
                    <a:ext uri="{9D8B030D-6E8A-4147-A177-3AD203B41FA5}">
                      <a16:colId xmlns:a16="http://schemas.microsoft.com/office/drawing/2014/main" val="485953769"/>
                    </a:ext>
                  </a:extLst>
                </a:gridCol>
                <a:gridCol w="2252398">
                  <a:extLst>
                    <a:ext uri="{9D8B030D-6E8A-4147-A177-3AD203B41FA5}">
                      <a16:colId xmlns:a16="http://schemas.microsoft.com/office/drawing/2014/main" val="3333518998"/>
                    </a:ext>
                  </a:extLst>
                </a:gridCol>
                <a:gridCol w="2823366">
                  <a:extLst>
                    <a:ext uri="{9D8B030D-6E8A-4147-A177-3AD203B41FA5}">
                      <a16:colId xmlns:a16="http://schemas.microsoft.com/office/drawing/2014/main" val="2256855050"/>
                    </a:ext>
                  </a:extLst>
                </a:gridCol>
              </a:tblGrid>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ик</a:t>
                      </a:r>
                      <a:r>
                        <a:rPr lang="en-US" sz="2000" dirty="0">
                          <a:effectLst/>
                          <a:latin typeface="Calibri" panose="020F0502020204030204" pitchFamily="34" charset="0"/>
                          <a:ea typeface="PMingLiU" panose="02020500000000000000" pitchFamily="18" charset="-120"/>
                          <a:cs typeface="Calibri" panose="020F0502020204030204" pitchFamily="34" charset="0"/>
                        </a:rPr>
                        <a:t> /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кте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ктыт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noFill/>
                      <a:prstDash val="solid"/>
                      <a:round/>
                      <a:headEnd type="none" w="med" len="med"/>
                      <a:tailEnd type="none" w="med" len="med"/>
                    </a:lnL>
                    <a:lnT w="38100" cap="flat" cmpd="sng" algn="ctr">
                      <a:noFill/>
                      <a:prstDash val="solid"/>
                      <a:round/>
                      <a:headEnd type="none" w="med" len="med"/>
                      <a:tailEnd type="none" w="med" len="med"/>
                    </a:lnT>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one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иктын’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T w="38100" cap="flat" cmpd="sng" algn="ctr">
                      <a:noFill/>
                      <a:prstDash val="solid"/>
                      <a:round/>
                      <a:headEnd type="none" w="med" len="med"/>
                      <a:tailEnd type="none" w="med" len="med"/>
                    </a:lnT>
                  </a:tcPr>
                </a:tc>
                <a:tc>
                  <a:txBody>
                    <a:bodyPr/>
                    <a:lstStyle/>
                    <a:p>
                      <a:pPr algn="just"/>
                      <a:r>
                        <a:rPr lang="en-US" sz="2000" dirty="0">
                          <a:effectLst/>
                          <a:latin typeface="Calibri" panose="020F0502020204030204" pitchFamily="34" charset="0"/>
                          <a:ea typeface="PMingLiU" panose="02020500000000000000" pitchFamily="18" charset="-120"/>
                          <a:cs typeface="Lucida Grande"/>
                        </a:rPr>
                        <a:t>every last one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extLst>
                  <a:ext uri="{0D108BD9-81ED-4DB2-BD59-A6C34878D82A}">
                    <a16:rowId xmlns:a16="http://schemas.microsoft.com/office/drawing/2014/main" val="907743774"/>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кок</a:t>
                      </a:r>
                      <a:r>
                        <a:rPr lang="en-US" sz="2000" dirty="0">
                          <a:effectLst/>
                          <a:latin typeface="Calibri" panose="020F0502020204030204" pitchFamily="34" charset="0"/>
                          <a:ea typeface="PMingLiU" panose="02020500000000000000" pitchFamily="18" charset="-120"/>
                          <a:cs typeface="Calibri" panose="020F0502020204030204" pitchFamily="34" charset="0"/>
                        </a:rPr>
                        <a:t> / </a:t>
                      </a:r>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кыт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ктыт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noFill/>
                      <a:prstDash val="solid"/>
                      <a:round/>
                      <a:headEnd type="none" w="med" len="med"/>
                      <a:tailEnd type="none" w="med" len="med"/>
                    </a:lnL>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two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когын’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just"/>
                      <a:r>
                        <a:rPr lang="en-US" sz="2000">
                          <a:effectLst/>
                          <a:latin typeface="Calibri" panose="020F0502020204030204" pitchFamily="34" charset="0"/>
                          <a:ea typeface="PMingLiU" panose="02020500000000000000" pitchFamily="18" charset="-120"/>
                          <a:cs typeface="Lucida Grande"/>
                        </a:rPr>
                        <a:t>both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tcPr>
                </a:tc>
                <a:extLst>
                  <a:ext uri="{0D108BD9-81ED-4DB2-BD59-A6C34878D82A}">
                    <a16:rowId xmlns:a16="http://schemas.microsoft.com/office/drawing/2014/main" val="776942064"/>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кум</a:t>
                      </a:r>
                      <a:r>
                        <a:rPr lang="en-US" sz="2000" dirty="0">
                          <a:effectLst/>
                          <a:latin typeface="Calibri" panose="020F0502020204030204" pitchFamily="34" charset="0"/>
                          <a:ea typeface="PMingLiU" panose="02020500000000000000" pitchFamily="18" charset="-120"/>
                          <a:cs typeface="Calibri" panose="020F0502020204030204" pitchFamily="34" charset="0"/>
                        </a:rPr>
                        <a:t> / </a:t>
                      </a:r>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noFill/>
                      <a:prstDash val="solid"/>
                      <a:round/>
                      <a:headEnd type="none" w="med" len="med"/>
                      <a:tailEnd type="none" w="med" len="med"/>
                    </a:lnL>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three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just"/>
                      <a:r>
                        <a:rPr lang="en-US" sz="2000">
                          <a:effectLst/>
                          <a:latin typeface="Calibri" panose="020F0502020204030204" pitchFamily="34" charset="0"/>
                          <a:ea typeface="PMingLiU" panose="02020500000000000000" pitchFamily="18" charset="-120"/>
                          <a:cs typeface="Lucida Grande"/>
                        </a:rPr>
                        <a:t>кумын’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Lucida Grande"/>
                        </a:rPr>
                        <a:t>all three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tcPr>
                </a:tc>
                <a:extLst>
                  <a:ext uri="{0D108BD9-81ED-4DB2-BD59-A6C34878D82A}">
                    <a16:rowId xmlns:a16="http://schemas.microsoft.com/office/drawing/2014/main" val="2112034564"/>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ныл / н</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noFill/>
                      <a:prstDash val="solid"/>
                      <a:round/>
                      <a:headEnd type="none" w="med" len="med"/>
                      <a:tailEnd type="none" w="med" len="med"/>
                    </a:lnL>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just"/>
                      <a:r>
                        <a:rPr lang="en-US" sz="2000">
                          <a:effectLst/>
                          <a:latin typeface="Calibri" panose="020F0502020204030204" pitchFamily="34" charset="0"/>
                          <a:ea typeface="PMingLiU" panose="02020500000000000000" pitchFamily="18" charset="-120"/>
                          <a:cs typeface="Lucida Grande"/>
                        </a:rPr>
                        <a:t>нылын’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Lucida Grande"/>
                        </a:rPr>
                        <a:t>all four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tcPr>
                </a:tc>
                <a:extLst>
                  <a:ext uri="{0D108BD9-81ED-4DB2-BD59-A6C34878D82A}">
                    <a16:rowId xmlns:a16="http://schemas.microsoft.com/office/drawing/2014/main" val="2647136341"/>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вич</a:t>
                      </a:r>
                      <a:r>
                        <a:rPr lang="en-US" sz="2000" dirty="0">
                          <a:effectLst/>
                          <a:latin typeface="Calibri" panose="020F0502020204030204" pitchFamily="34" charset="0"/>
                          <a:ea typeface="PMingLiU" panose="02020500000000000000" pitchFamily="18" charset="-120"/>
                          <a:cs typeface="Calibri" panose="020F0502020204030204" pitchFamily="34" charset="0"/>
                        </a:rPr>
                        <a:t> / </a:t>
                      </a:r>
                      <a:r>
                        <a:rPr lang="en-US" sz="2000" dirty="0" err="1">
                          <a:effectLst/>
                          <a:latin typeface="Calibri" panose="020F0502020204030204" pitchFamily="34" charset="0"/>
                          <a:ea typeface="PMingLiU" panose="02020500000000000000" pitchFamily="18" charset="-120"/>
                          <a:cs typeface="Calibri" panose="020F0502020204030204" pitchFamily="34" charset="0"/>
                        </a:rPr>
                        <a:t>в</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зыт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noFill/>
                      <a:prstDash val="solid"/>
                      <a:round/>
                      <a:headEnd type="none" w="med" len="med"/>
                      <a:tailEnd type="none" w="med" len="med"/>
                    </a:lnL>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five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визын’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algn="just"/>
                      <a:r>
                        <a:rPr lang="en-US" sz="2000">
                          <a:effectLst/>
                          <a:latin typeface="Calibri" panose="020F0502020204030204" pitchFamily="34" charset="0"/>
                          <a:ea typeface="PMingLiU" panose="02020500000000000000" pitchFamily="18" charset="-120"/>
                          <a:cs typeface="Lucida Grande"/>
                        </a:rPr>
                        <a:t>all five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tcPr>
                </a:tc>
                <a:extLst>
                  <a:ext uri="{0D108BD9-81ED-4DB2-BD59-A6C34878D82A}">
                    <a16:rowId xmlns:a16="http://schemas.microsoft.com/office/drawing/2014/main" val="3218974653"/>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куд / 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noFill/>
                      <a:prstDash val="solid"/>
                      <a:round/>
                      <a:headEnd type="none" w="med" len="med"/>
                      <a:tailEnd type="none" w="med" len="med"/>
                    </a:lnL>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six</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just"/>
                      <a:r>
                        <a:rPr lang="en-US" sz="2000">
                          <a:effectLst/>
                          <a:latin typeface="Calibri" panose="020F0502020204030204" pitchFamily="34" charset="0"/>
                          <a:ea typeface="PMingLiU" panose="02020500000000000000" pitchFamily="18" charset="-120"/>
                          <a:cs typeface="Lucida Grande"/>
                        </a:rPr>
                        <a:t>кудын’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Lucida Grande"/>
                        </a:rPr>
                        <a:t>all six</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tcPr>
                </a:tc>
                <a:extLst>
                  <a:ext uri="{0D108BD9-81ED-4DB2-BD59-A6C34878D82A}">
                    <a16:rowId xmlns:a16="http://schemas.microsoft.com/office/drawing/2014/main" val="83739911"/>
                  </a:ext>
                </a:extLst>
              </a:tr>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шым / ш</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мыт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noFill/>
                      <a:prstDash val="solid"/>
                      <a:round/>
                      <a:headEnd type="none" w="med" len="med"/>
                      <a:tailEnd type="none" w="med" len="med"/>
                    </a:lnL>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seven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just"/>
                      <a:r>
                        <a:rPr lang="en-US" sz="2000">
                          <a:effectLst/>
                          <a:latin typeface="Calibri" panose="020F0502020204030204" pitchFamily="34" charset="0"/>
                          <a:ea typeface="PMingLiU" panose="02020500000000000000" pitchFamily="18" charset="-120"/>
                          <a:cs typeface="Lucida Grande"/>
                        </a:rPr>
                        <a:t>шымын’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Lucida Grande"/>
                        </a:rPr>
                        <a:t>all seven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tcPr>
                </a:tc>
                <a:extLst>
                  <a:ext uri="{0D108BD9-81ED-4DB2-BD59-A6C34878D82A}">
                    <a16:rowId xmlns:a16="http://schemas.microsoft.com/office/drawing/2014/main" val="4218400614"/>
                  </a:ext>
                </a:extLst>
              </a:tr>
              <a:tr h="0">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noFill/>
                      <a:prstDash val="solid"/>
                      <a:round/>
                      <a:headEnd type="none" w="med" len="med"/>
                      <a:tailEnd type="none" w="med" len="med"/>
                    </a:lnL>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eight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just"/>
                      <a:r>
                        <a:rPr lang="en-US" sz="2000">
                          <a:effectLst/>
                          <a:latin typeface="Calibri" panose="020F0502020204030204" pitchFamily="34" charset="0"/>
                          <a:ea typeface="PMingLiU" panose="02020500000000000000" pitchFamily="18" charset="-120"/>
                          <a:cs typeface="Lucida Grande"/>
                        </a:rPr>
                        <a:t>кандашын’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2000" dirty="0">
                          <a:effectLst/>
                          <a:latin typeface="Calibri" panose="020F0502020204030204" pitchFamily="34" charset="0"/>
                          <a:ea typeface="PMingLiU" panose="02020500000000000000" pitchFamily="18" charset="-120"/>
                          <a:cs typeface="Lucida Grande"/>
                        </a:rPr>
                        <a:t>all eight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tcPr>
                </a:tc>
                <a:extLst>
                  <a:ext uri="{0D108BD9-81ED-4DB2-BD59-A6C34878D82A}">
                    <a16:rowId xmlns:a16="http://schemas.microsoft.com/office/drawing/2014/main" val="1578102660"/>
                  </a:ext>
                </a:extLst>
              </a:tr>
              <a:tr h="3429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инд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 / инд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noFill/>
                      <a:prstDash val="solid"/>
                      <a:round/>
                      <a:headEnd type="none" w="med" len="med"/>
                      <a:tailEnd type="none" w="med" len="med"/>
                    </a:lnL>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nine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индешын’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2000" dirty="0">
                          <a:effectLst/>
                          <a:latin typeface="Calibri" panose="020F0502020204030204" pitchFamily="34" charset="0"/>
                          <a:ea typeface="PMingLiU" panose="02020500000000000000" pitchFamily="18" charset="-120"/>
                          <a:cs typeface="Lucida Grande"/>
                        </a:rPr>
                        <a:t>all nine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tcPr>
                </a:tc>
                <a:extLst>
                  <a:ext uri="{0D108BD9-81ED-4DB2-BD59-A6C34878D82A}">
                    <a16:rowId xmlns:a16="http://schemas.microsoft.com/office/drawing/2014/main" val="3074206785"/>
                  </a:ext>
                </a:extLst>
              </a:tr>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лу</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ten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луын’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all ten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2537173380"/>
                  </a:ext>
                </a:extLst>
              </a:tr>
            </a:tbl>
          </a:graphicData>
        </a:graphic>
      </p:graphicFrame>
      <p:graphicFrame>
        <p:nvGraphicFramePr>
          <p:cNvPr id="9" name="Table 8">
            <a:extLst>
              <a:ext uri="{FF2B5EF4-FFF2-40B4-BE49-F238E27FC236}">
                <a16:creationId xmlns:a16="http://schemas.microsoft.com/office/drawing/2014/main" id="{FC19693F-C749-46DA-B37A-0146A63CF5DE}"/>
              </a:ext>
            </a:extLst>
          </p:cNvPr>
          <p:cNvGraphicFramePr>
            <a:graphicFrameLocks noGrp="1"/>
          </p:cNvGraphicFramePr>
          <p:nvPr>
            <p:extLst>
              <p:ext uri="{D42A27DB-BD31-4B8C-83A1-F6EECF244321}">
                <p14:modId xmlns:p14="http://schemas.microsoft.com/office/powerpoint/2010/main" val="3414966356"/>
              </p:ext>
            </p:extLst>
          </p:nvPr>
        </p:nvGraphicFramePr>
        <p:xfrm>
          <a:off x="957430" y="4994760"/>
          <a:ext cx="10112189" cy="304800"/>
        </p:xfrm>
        <a:graphic>
          <a:graphicData uri="http://schemas.openxmlformats.org/drawingml/2006/table">
            <a:tbl>
              <a:tblPr firstRow="1" firstCol="1" bandRow="1" bandCol="1">
                <a:tableStyleId>{5940675A-B579-460E-94D1-54222C63F5DA}</a:tableStyleId>
              </a:tblPr>
              <a:tblGrid>
                <a:gridCol w="2427734">
                  <a:extLst>
                    <a:ext uri="{9D8B030D-6E8A-4147-A177-3AD203B41FA5}">
                      <a16:colId xmlns:a16="http://schemas.microsoft.com/office/drawing/2014/main" val="177008804"/>
                    </a:ext>
                  </a:extLst>
                </a:gridCol>
                <a:gridCol w="2608691">
                  <a:extLst>
                    <a:ext uri="{9D8B030D-6E8A-4147-A177-3AD203B41FA5}">
                      <a16:colId xmlns:a16="http://schemas.microsoft.com/office/drawing/2014/main" val="3056582079"/>
                    </a:ext>
                  </a:extLst>
                </a:gridCol>
                <a:gridCol w="2252398">
                  <a:extLst>
                    <a:ext uri="{9D8B030D-6E8A-4147-A177-3AD203B41FA5}">
                      <a16:colId xmlns:a16="http://schemas.microsoft.com/office/drawing/2014/main" val="2536179201"/>
                    </a:ext>
                  </a:extLst>
                </a:gridCol>
                <a:gridCol w="2823366">
                  <a:extLst>
                    <a:ext uri="{9D8B030D-6E8A-4147-A177-3AD203B41FA5}">
                      <a16:colId xmlns:a16="http://schemas.microsoft.com/office/drawing/2014/main" val="1544066519"/>
                    </a:ext>
                  </a:extLst>
                </a:gridCol>
              </a:tblGrid>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тӱж</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thousand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тӱжемн’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all thousand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tcPr>
                </a:tc>
                <a:extLst>
                  <a:ext uri="{0D108BD9-81ED-4DB2-BD59-A6C34878D82A}">
                    <a16:rowId xmlns:a16="http://schemas.microsoft.com/office/drawing/2014/main" val="801060466"/>
                  </a:ext>
                </a:extLst>
              </a:tr>
            </a:tbl>
          </a:graphicData>
        </a:graphic>
      </p:graphicFrame>
      <p:graphicFrame>
        <p:nvGraphicFramePr>
          <p:cNvPr id="10" name="Table 9">
            <a:extLst>
              <a:ext uri="{FF2B5EF4-FFF2-40B4-BE49-F238E27FC236}">
                <a16:creationId xmlns:a16="http://schemas.microsoft.com/office/drawing/2014/main" id="{389F294E-EDB5-4343-9B1C-0FA571BB7AEA}"/>
              </a:ext>
            </a:extLst>
          </p:cNvPr>
          <p:cNvGraphicFramePr>
            <a:graphicFrameLocks noGrp="1"/>
          </p:cNvGraphicFramePr>
          <p:nvPr>
            <p:extLst>
              <p:ext uri="{D42A27DB-BD31-4B8C-83A1-F6EECF244321}">
                <p14:modId xmlns:p14="http://schemas.microsoft.com/office/powerpoint/2010/main" val="2192921343"/>
              </p:ext>
            </p:extLst>
          </p:nvPr>
        </p:nvGraphicFramePr>
        <p:xfrm>
          <a:off x="957429" y="5314445"/>
          <a:ext cx="10112189" cy="914400"/>
        </p:xfrm>
        <a:graphic>
          <a:graphicData uri="http://schemas.openxmlformats.org/drawingml/2006/table">
            <a:tbl>
              <a:tblPr firstRow="1" firstCol="1" bandRow="1" bandCol="1">
                <a:tableStyleId>{5940675A-B579-460E-94D1-54222C63F5DA}</a:tableStyleId>
              </a:tblPr>
              <a:tblGrid>
                <a:gridCol w="2427734">
                  <a:extLst>
                    <a:ext uri="{9D8B030D-6E8A-4147-A177-3AD203B41FA5}">
                      <a16:colId xmlns:a16="http://schemas.microsoft.com/office/drawing/2014/main" val="517361114"/>
                    </a:ext>
                  </a:extLst>
                </a:gridCol>
                <a:gridCol w="2608691">
                  <a:extLst>
                    <a:ext uri="{9D8B030D-6E8A-4147-A177-3AD203B41FA5}">
                      <a16:colId xmlns:a16="http://schemas.microsoft.com/office/drawing/2014/main" val="1586161454"/>
                    </a:ext>
                  </a:extLst>
                </a:gridCol>
                <a:gridCol w="2252398">
                  <a:extLst>
                    <a:ext uri="{9D8B030D-6E8A-4147-A177-3AD203B41FA5}">
                      <a16:colId xmlns:a16="http://schemas.microsoft.com/office/drawing/2014/main" val="482067078"/>
                    </a:ext>
                  </a:extLst>
                </a:gridCol>
                <a:gridCol w="2823366">
                  <a:extLst>
                    <a:ext uri="{9D8B030D-6E8A-4147-A177-3AD203B41FA5}">
                      <a16:colId xmlns:a16="http://schemas.microsoft.com/office/drawing/2014/main" val="761631957"/>
                    </a:ext>
                  </a:extLst>
                </a:gridCol>
              </a:tblGrid>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тичм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whole, full, complete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тичмашн’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dirty="0">
                          <a:effectLst/>
                          <a:latin typeface="Calibri" panose="020F0502020204030204" pitchFamily="34" charset="0"/>
                          <a:ea typeface="PMingLiU" panose="02020500000000000000" pitchFamily="18" charset="-120"/>
                          <a:cs typeface="Lucida Grande"/>
                        </a:rPr>
                        <a:t>wholly, completely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9702887"/>
                  </a:ext>
                </a:extLst>
              </a:tr>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ор</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heap, pile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оран’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2000" dirty="0">
                          <a:effectLst/>
                          <a:latin typeface="Calibri" panose="020F0502020204030204" pitchFamily="34" charset="0"/>
                          <a:ea typeface="PMingLiU" panose="02020500000000000000" pitchFamily="18" charset="-120"/>
                          <a:cs typeface="Lucida Grande"/>
                        </a:rPr>
                        <a:t>wholly, completely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tcPr>
                </a:tc>
                <a:extLst>
                  <a:ext uri="{0D108BD9-81ED-4DB2-BD59-A6C34878D82A}">
                    <a16:rowId xmlns:a16="http://schemas.microsoft.com/office/drawing/2014/main" val="4123557561"/>
                  </a:ext>
                </a:extLst>
              </a:tr>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тӱч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group, pack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тӱчан’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wholly, completely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3128398010"/>
                  </a:ext>
                </a:extLst>
              </a:tr>
            </a:tbl>
          </a:graphicData>
        </a:graphic>
      </p:graphicFrame>
    </p:spTree>
    <p:extLst>
      <p:ext uri="{BB962C8B-B14F-4D97-AF65-F5344CB8AC3E}">
        <p14:creationId xmlns:p14="http://schemas.microsoft.com/office/powerpoint/2010/main" val="38289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Adverbs in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н’ек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7" name="TextBox 6">
            <a:extLst>
              <a:ext uri="{FF2B5EF4-FFF2-40B4-BE49-F238E27FC236}">
                <a16:creationId xmlns:a16="http://schemas.microsoft.com/office/drawing/2014/main" id="{01F2684F-F5CE-4AB9-BC60-D09F96C6F728}"/>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a) ‘all …’</a:t>
            </a:r>
            <a:endParaRPr lang="en-GB" dirty="0"/>
          </a:p>
        </p:txBody>
      </p:sp>
      <p:graphicFrame>
        <p:nvGraphicFramePr>
          <p:cNvPr id="6" name="Table 5">
            <a:extLst>
              <a:ext uri="{FF2B5EF4-FFF2-40B4-BE49-F238E27FC236}">
                <a16:creationId xmlns:a16="http://schemas.microsoft.com/office/drawing/2014/main" id="{F9518A4F-F618-4DA1-ABF1-DBF4E10EB59D}"/>
              </a:ext>
            </a:extLst>
          </p:cNvPr>
          <p:cNvGraphicFramePr>
            <a:graphicFrameLocks noGrp="1"/>
          </p:cNvGraphicFramePr>
          <p:nvPr>
            <p:extLst>
              <p:ext uri="{D42A27DB-BD31-4B8C-83A1-F6EECF244321}">
                <p14:modId xmlns:p14="http://schemas.microsoft.com/office/powerpoint/2010/main" val="1826874712"/>
              </p:ext>
            </p:extLst>
          </p:nvPr>
        </p:nvGraphicFramePr>
        <p:xfrm>
          <a:off x="1001806" y="2545386"/>
          <a:ext cx="10188388" cy="2783886"/>
        </p:xfrm>
        <a:graphic>
          <a:graphicData uri="http://schemas.openxmlformats.org/drawingml/2006/table">
            <a:tbl>
              <a:tblPr firstRow="1" firstCol="1" bandRow="1">
                <a:tableStyleId>{5940675A-B579-460E-94D1-54222C63F5DA}</a:tableStyleId>
              </a:tblPr>
              <a:tblGrid>
                <a:gridCol w="5093628">
                  <a:extLst>
                    <a:ext uri="{9D8B030D-6E8A-4147-A177-3AD203B41FA5}">
                      <a16:colId xmlns:a16="http://schemas.microsoft.com/office/drawing/2014/main" val="2690783914"/>
                    </a:ext>
                  </a:extLst>
                </a:gridCol>
                <a:gridCol w="5094760">
                  <a:extLst>
                    <a:ext uri="{9D8B030D-6E8A-4147-A177-3AD203B41FA5}">
                      <a16:colId xmlns:a16="http://schemas.microsoft.com/office/drawing/2014/main" val="2888443260"/>
                    </a:ext>
                  </a:extLst>
                </a:gridCol>
              </a:tblGrid>
              <a:tr h="795396">
                <a:tc>
                  <a:txBody>
                    <a:bodyPr/>
                    <a:lstStyle/>
                    <a:p>
                      <a:pPr algn="l"/>
                      <a:r>
                        <a:rPr lang="en-US" sz="2000">
                          <a:effectLst/>
                          <a:latin typeface="Calibri" panose="020F0502020204030204" pitchFamily="34" charset="0"/>
                          <a:ea typeface="PMingLiU" panose="02020500000000000000" pitchFamily="18" charset="-120"/>
                          <a:cs typeface="Lucida Grande"/>
                        </a:rPr>
                        <a:t>Йочан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-влак </a:t>
                      </a:r>
                      <a:r>
                        <a:rPr lang="en-US" sz="2000" u="sng">
                          <a:effectLst/>
                          <a:latin typeface="Calibri" panose="020F0502020204030204" pitchFamily="34" charset="0"/>
                          <a:ea typeface="PMingLiU" panose="02020500000000000000" pitchFamily="18" charset="-120"/>
                          <a:cs typeface="Lucida Grande"/>
                        </a:rPr>
                        <a:t>нылын’</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к</a:t>
                      </a:r>
                      <a:r>
                        <a:rPr lang="en-US" sz="2000">
                          <a:effectLst/>
                          <a:latin typeface="Calibri" panose="020F0502020204030204" pitchFamily="34" charset="0"/>
                          <a:ea typeface="PMingLiU" panose="02020500000000000000" pitchFamily="18" charset="-120"/>
                          <a:cs typeface="Lucida Grande"/>
                        </a:rPr>
                        <a:t> мар</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й йочас</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дыш 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штыт.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All four of our children go to a Mari kindergarten.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00164802"/>
                  </a:ext>
                </a:extLst>
              </a:tr>
              <a:tr h="397698">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Машин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u="sng">
                          <a:effectLst/>
                          <a:latin typeface="Calibri" panose="020F0502020204030204" pitchFamily="34" charset="0"/>
                          <a:ea typeface="PMingLiU" panose="02020500000000000000" pitchFamily="18" charset="-120"/>
                          <a:cs typeface="Calibri" panose="020F0502020204030204" pitchFamily="34" charset="0"/>
                        </a:rPr>
                        <a:t>кудын’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a:effectLst/>
                          <a:latin typeface="Calibri" panose="020F0502020204030204" pitchFamily="34" charset="0"/>
                          <a:ea typeface="PMingLiU" panose="02020500000000000000" pitchFamily="18" charset="-120"/>
                          <a:cs typeface="Calibri" panose="020F0502020204030204" pitchFamily="34" charset="0"/>
                        </a:rPr>
                        <a:t> пурышн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All six of us got into the car.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2094098"/>
                  </a:ext>
                </a:extLst>
              </a:tr>
              <a:tr h="795396">
                <a:tc>
                  <a:txBody>
                    <a:bodyPr/>
                    <a:lstStyle/>
                    <a:p>
                      <a:pPr algn="l"/>
                      <a:r>
                        <a:rPr lang="en-US" sz="2000">
                          <a:effectLst/>
                          <a:latin typeface="Calibri" panose="020F0502020204030204" pitchFamily="34" charset="0"/>
                          <a:ea typeface="PMingLiU" panose="02020500000000000000" pitchFamily="18" charset="-120"/>
                          <a:cs typeface="Lucida Grande"/>
                        </a:rPr>
                        <a:t>Л. Толст</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йын «Сар да 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ныслык» ром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нжым </a:t>
                      </a:r>
                      <a:r>
                        <a:rPr lang="en-US" sz="2000" u="sng">
                          <a:effectLst/>
                          <a:latin typeface="Calibri" panose="020F0502020204030204" pitchFamily="34" charset="0"/>
                          <a:ea typeface="PMingLiU" panose="02020500000000000000" pitchFamily="18" charset="-120"/>
                          <a:cs typeface="Lucida Grande"/>
                        </a:rPr>
                        <a:t>тичмашн’</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к</a:t>
                      </a:r>
                      <a:r>
                        <a:rPr lang="en-US" sz="2000">
                          <a:effectLst/>
                          <a:latin typeface="Calibri" panose="020F0502020204030204" pitchFamily="34" charset="0"/>
                          <a:ea typeface="PMingLiU" panose="02020500000000000000" pitchFamily="18" charset="-120"/>
                          <a:cs typeface="Lucida Grande"/>
                        </a:rPr>
                        <a:t> лудынд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мо?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Have you read Lev Tolstoy’s novel “War and Peace” in its entirety?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87275516"/>
                  </a:ext>
                </a:extLst>
              </a:tr>
              <a:tr h="795396">
                <a:tc>
                  <a:txBody>
                    <a:bodyPr/>
                    <a:lstStyle/>
                    <a:p>
                      <a:pPr algn="l"/>
                      <a:r>
                        <a:rPr lang="en-US" sz="2000">
                          <a:effectLst/>
                          <a:latin typeface="Calibri" panose="020F0502020204030204" pitchFamily="34" charset="0"/>
                          <a:ea typeface="PMingLiU" panose="02020500000000000000" pitchFamily="18" charset="-120"/>
                          <a:cs typeface="Lucida Grande"/>
                        </a:rPr>
                        <a:t>Ур</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мыште </a:t>
                      </a:r>
                      <a:r>
                        <a:rPr lang="en-US" sz="2000" u="sng">
                          <a:effectLst/>
                          <a:latin typeface="Calibri" panose="020F0502020204030204" pitchFamily="34" charset="0"/>
                          <a:ea typeface="PMingLiU" panose="02020500000000000000" pitchFamily="18" charset="-120"/>
                          <a:cs typeface="Lucida Grande"/>
                        </a:rPr>
                        <a:t>оран’</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к</a:t>
                      </a:r>
                      <a:r>
                        <a:rPr lang="en-US" sz="2000">
                          <a:effectLst/>
                          <a:latin typeface="Calibri" panose="020F0502020204030204" pitchFamily="34" charset="0"/>
                          <a:ea typeface="PMingLiU" panose="02020500000000000000" pitchFamily="18" charset="-120"/>
                          <a:cs typeface="Lucida Grande"/>
                        </a:rPr>
                        <a:t> мар</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й м</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рым мур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тӱҥ</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лынна – 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ве тыг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й флешм</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б.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We all started singing Mari songs in the street – it was such a flash mob.</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51074757"/>
                  </a:ext>
                </a:extLst>
              </a:tr>
            </a:tbl>
          </a:graphicData>
        </a:graphic>
      </p:graphicFrame>
    </p:spTree>
    <p:extLst>
      <p:ext uri="{BB962C8B-B14F-4D97-AF65-F5344CB8AC3E}">
        <p14:creationId xmlns:p14="http://schemas.microsoft.com/office/powerpoint/2010/main" val="110695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Adverbs in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н’ек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7" name="TextBox 6">
            <a:extLst>
              <a:ext uri="{FF2B5EF4-FFF2-40B4-BE49-F238E27FC236}">
                <a16:creationId xmlns:a16="http://schemas.microsoft.com/office/drawing/2014/main" id="{01F2684F-F5CE-4AB9-BC60-D09F96C6F728}"/>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b) ‘when still …’</a:t>
            </a:r>
            <a:endParaRPr lang="en-GB" dirty="0"/>
          </a:p>
        </p:txBody>
      </p:sp>
      <p:graphicFrame>
        <p:nvGraphicFramePr>
          <p:cNvPr id="2" name="Table 1">
            <a:extLst>
              <a:ext uri="{FF2B5EF4-FFF2-40B4-BE49-F238E27FC236}">
                <a16:creationId xmlns:a16="http://schemas.microsoft.com/office/drawing/2014/main" id="{983A495C-ABA9-4733-B6AA-542788136573}"/>
              </a:ext>
            </a:extLst>
          </p:cNvPr>
          <p:cNvGraphicFramePr>
            <a:graphicFrameLocks noGrp="1"/>
          </p:cNvGraphicFramePr>
          <p:nvPr>
            <p:extLst>
              <p:ext uri="{D42A27DB-BD31-4B8C-83A1-F6EECF244321}">
                <p14:modId xmlns:p14="http://schemas.microsoft.com/office/powerpoint/2010/main" val="3869980219"/>
              </p:ext>
            </p:extLst>
          </p:nvPr>
        </p:nvGraphicFramePr>
        <p:xfrm>
          <a:off x="1774760" y="2331257"/>
          <a:ext cx="8642479" cy="3091704"/>
        </p:xfrm>
        <a:graphic>
          <a:graphicData uri="http://schemas.openxmlformats.org/drawingml/2006/table">
            <a:tbl>
              <a:tblPr firstRow="1" firstCol="1" bandRow="1" bandCol="1">
                <a:tableStyleId>{5940675A-B579-460E-94D1-54222C63F5DA}</a:tableStyleId>
              </a:tblPr>
              <a:tblGrid>
                <a:gridCol w="2074886">
                  <a:extLst>
                    <a:ext uri="{9D8B030D-6E8A-4147-A177-3AD203B41FA5}">
                      <a16:colId xmlns:a16="http://schemas.microsoft.com/office/drawing/2014/main" val="720638746"/>
                    </a:ext>
                  </a:extLst>
                </a:gridCol>
                <a:gridCol w="2229543">
                  <a:extLst>
                    <a:ext uri="{9D8B030D-6E8A-4147-A177-3AD203B41FA5}">
                      <a16:colId xmlns:a16="http://schemas.microsoft.com/office/drawing/2014/main" val="485953769"/>
                    </a:ext>
                  </a:extLst>
                </a:gridCol>
                <a:gridCol w="1925033">
                  <a:extLst>
                    <a:ext uri="{9D8B030D-6E8A-4147-A177-3AD203B41FA5}">
                      <a16:colId xmlns:a16="http://schemas.microsoft.com/office/drawing/2014/main" val="3333518998"/>
                    </a:ext>
                  </a:extLst>
                </a:gridCol>
                <a:gridCol w="2413017">
                  <a:extLst>
                    <a:ext uri="{9D8B030D-6E8A-4147-A177-3AD203B41FA5}">
                      <a16:colId xmlns:a16="http://schemas.microsoft.com/office/drawing/2014/main" val="2256855050"/>
                    </a:ext>
                  </a:extLst>
                </a:gridCol>
              </a:tblGrid>
              <a:tr h="515284">
                <a:tc>
                  <a:txBody>
                    <a:bodyPr/>
                    <a:lstStyle/>
                    <a:p>
                      <a:pPr algn="ct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лыше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noFill/>
                  </a:tcPr>
                </a:tc>
                <a:tc>
                  <a:txBody>
                    <a:bodyPr/>
                    <a:lstStyle/>
                    <a:p>
                      <a:pPr algn="ctr"/>
                      <a:r>
                        <a:rPr lang="en-US" sz="2000">
                          <a:effectLst/>
                          <a:latin typeface="Calibri" panose="020F0502020204030204" pitchFamily="34" charset="0"/>
                          <a:ea typeface="PMingLiU" panose="02020500000000000000" pitchFamily="18" charset="-120"/>
                          <a:cs typeface="Lucida Grande"/>
                        </a:rPr>
                        <a:t>alive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noFill/>
                  </a:tcPr>
                </a:tc>
                <a:tc>
                  <a:txBody>
                    <a:bodyPr/>
                    <a:lstStyle/>
                    <a:p>
                      <a:pPr algn="ctr"/>
                      <a:r>
                        <a:rPr lang="en-US" sz="2000">
                          <a:effectLst/>
                          <a:latin typeface="Calibri" panose="020F0502020204030204" pitchFamily="34" charset="0"/>
                          <a:ea typeface="PMingLiU" panose="02020500000000000000" pitchFamily="18" charset="-120"/>
                          <a:cs typeface="Lucida Grande"/>
                        </a:rPr>
                        <a:t>илышын’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noFill/>
                      <a:prstDash val="solid"/>
                      <a:round/>
                      <a:headEnd type="none" w="med" len="med"/>
                      <a:tailEnd type="none" w="med" len="med"/>
                    </a:lnT>
                    <a:noFill/>
                  </a:tcPr>
                </a:tc>
                <a:tc>
                  <a:txBody>
                    <a:bodyPr/>
                    <a:lstStyle/>
                    <a:p>
                      <a:pPr algn="ctr"/>
                      <a:r>
                        <a:rPr lang="en-US" sz="2000">
                          <a:effectLst/>
                          <a:latin typeface="Calibri" panose="020F0502020204030204" pitchFamily="34" charset="0"/>
                          <a:ea typeface="PMingLiU" panose="02020500000000000000" pitchFamily="18" charset="-120"/>
                          <a:cs typeface="Lucida Grande"/>
                        </a:rPr>
                        <a:t>when (still) alive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noFill/>
                  </a:tcPr>
                </a:tc>
                <a:extLst>
                  <a:ext uri="{0D108BD9-81ED-4DB2-BD59-A6C34878D82A}">
                    <a16:rowId xmlns:a16="http://schemas.microsoft.com/office/drawing/2014/main" val="907743774"/>
                  </a:ext>
                </a:extLst>
              </a:tr>
              <a:tr h="515284">
                <a:tc>
                  <a:txBody>
                    <a:bodyPr/>
                    <a:lstStyle/>
                    <a:p>
                      <a:pPr algn="ctr"/>
                      <a:r>
                        <a:rPr lang="en-US" sz="2000" dirty="0" err="1">
                          <a:effectLst/>
                          <a:latin typeface="Calibri" panose="020F0502020204030204" pitchFamily="34" charset="0"/>
                          <a:ea typeface="PMingLiU" panose="02020500000000000000" pitchFamily="18" charset="-120"/>
                          <a:cs typeface="Lucida Grande"/>
                        </a:rPr>
                        <a:t>уж</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р</a:t>
                      </a:r>
                      <a:r>
                        <a:rPr lang="en-US" sz="2000" dirty="0">
                          <a:effectLst/>
                          <a:latin typeface="Calibri" panose="020F0502020204030204" pitchFamily="34" charset="0"/>
                          <a:ea typeface="PMingLiU" panose="02020500000000000000" pitchFamily="18" charset="-120"/>
                          <a:cs typeface="Lucida Grande"/>
                        </a:rPr>
                        <a:t>(</a:t>
                      </a:r>
                      <a:r>
                        <a:rPr lang="en-US" sz="2000" dirty="0" err="1">
                          <a:effectLst/>
                          <a:latin typeface="Calibri" panose="020F0502020204030204" pitchFamily="34" charset="0"/>
                          <a:ea typeface="PMingLiU" panose="02020500000000000000" pitchFamily="18" charset="-120"/>
                          <a:cs typeface="Lucida Grande"/>
                        </a:rPr>
                        <a:t>ге</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noFill/>
                  </a:tcPr>
                </a:tc>
                <a:tc>
                  <a:txBody>
                    <a:bodyPr/>
                    <a:lstStyle/>
                    <a:p>
                      <a:pPr algn="ctr"/>
                      <a:r>
                        <a:rPr lang="en-US" sz="2000">
                          <a:effectLst/>
                          <a:latin typeface="Calibri" panose="020F0502020204030204" pitchFamily="34" charset="0"/>
                          <a:ea typeface="PMingLiU" panose="02020500000000000000" pitchFamily="18" charset="-120"/>
                          <a:cs typeface="Lucida Grande"/>
                        </a:rPr>
                        <a:t>green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noFill/>
                  </a:tcPr>
                </a:tc>
                <a:tc>
                  <a:txBody>
                    <a:bodyPr/>
                    <a:lstStyle/>
                    <a:p>
                      <a:pPr algn="ctr"/>
                      <a:r>
                        <a:rPr lang="en-US" sz="2000">
                          <a:effectLst/>
                          <a:latin typeface="Calibri" panose="020F0502020204030204" pitchFamily="34" charset="0"/>
                          <a:ea typeface="PMingLiU" panose="02020500000000000000" pitchFamily="18" charset="-120"/>
                          <a:cs typeface="Lucida Grande"/>
                        </a:rPr>
                        <a:t>ужаргын’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noFill/>
                  </a:tcPr>
                </a:tc>
                <a:tc>
                  <a:txBody>
                    <a:bodyPr/>
                    <a:lstStyle/>
                    <a:p>
                      <a:pPr algn="ctr"/>
                      <a:r>
                        <a:rPr lang="en-US" sz="2000">
                          <a:effectLst/>
                          <a:latin typeface="Calibri" panose="020F0502020204030204" pitchFamily="34" charset="0"/>
                          <a:ea typeface="PMingLiU" panose="02020500000000000000" pitchFamily="18" charset="-120"/>
                          <a:cs typeface="Lucida Grande"/>
                        </a:rPr>
                        <a:t>when (still) green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noFill/>
                  </a:tcPr>
                </a:tc>
                <a:extLst>
                  <a:ext uri="{0D108BD9-81ED-4DB2-BD59-A6C34878D82A}">
                    <a16:rowId xmlns:a16="http://schemas.microsoft.com/office/drawing/2014/main" val="776942064"/>
                  </a:ext>
                </a:extLst>
              </a:tr>
              <a:tr h="515284">
                <a:tc>
                  <a:txBody>
                    <a:bodyPr/>
                    <a:lstStyle/>
                    <a:p>
                      <a:pPr algn="ctr"/>
                      <a:r>
                        <a:rPr lang="en-US" sz="2000" dirty="0" err="1">
                          <a:effectLst/>
                          <a:latin typeface="Calibri" panose="020F0502020204030204" pitchFamily="34" charset="0"/>
                          <a:ea typeface="PMingLiU" panose="02020500000000000000" pitchFamily="18" charset="-120"/>
                          <a:cs typeface="Lucida Grande"/>
                        </a:rPr>
                        <a:t>свеж</a:t>
                      </a:r>
                      <a:r>
                        <a:rPr lang="en-US" sz="2000" b="1" dirty="0" err="1">
                          <a:effectLst/>
                          <a:latin typeface="Calibri" panose="020F0502020204030204" pitchFamily="34" charset="0"/>
                          <a:ea typeface="PMingLiU" panose="02020500000000000000" pitchFamily="18" charset="-120"/>
                          <a:cs typeface="Lucida Grande"/>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noFill/>
                  </a:tcPr>
                </a:tc>
                <a:tc>
                  <a:txBody>
                    <a:bodyPr/>
                    <a:lstStyle/>
                    <a:p>
                      <a:pPr algn="ctr"/>
                      <a:r>
                        <a:rPr lang="en-US" sz="2000">
                          <a:effectLst/>
                          <a:latin typeface="Calibri" panose="020F0502020204030204" pitchFamily="34" charset="0"/>
                          <a:ea typeface="PMingLiU" panose="02020500000000000000" pitchFamily="18" charset="-120"/>
                          <a:cs typeface="Lucida Grande"/>
                        </a:rPr>
                        <a:t>fresh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noFill/>
                  </a:tcPr>
                </a:tc>
                <a:tc>
                  <a:txBody>
                    <a:bodyPr/>
                    <a:lstStyle/>
                    <a:p>
                      <a:pPr algn="ctr"/>
                      <a:r>
                        <a:rPr lang="en-US" sz="2000">
                          <a:effectLst/>
                          <a:latin typeface="Calibri" panose="020F0502020204030204" pitchFamily="34" charset="0"/>
                          <a:ea typeface="PMingLiU" panose="02020500000000000000" pitchFamily="18" charset="-120"/>
                          <a:cs typeface="Lucida Grande"/>
                        </a:rPr>
                        <a:t>свежан’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noFill/>
                  </a:tcPr>
                </a:tc>
                <a:tc>
                  <a:txBody>
                    <a:bodyPr/>
                    <a:lstStyle/>
                    <a:p>
                      <a:pPr algn="ctr"/>
                      <a:r>
                        <a:rPr lang="en-US" sz="2000">
                          <a:effectLst/>
                          <a:latin typeface="Calibri" panose="020F0502020204030204" pitchFamily="34" charset="0"/>
                          <a:ea typeface="PMingLiU" panose="02020500000000000000" pitchFamily="18" charset="-120"/>
                          <a:cs typeface="Lucida Grande"/>
                        </a:rPr>
                        <a:t>when (still) fresh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noFill/>
                  </a:tcPr>
                </a:tc>
                <a:extLst>
                  <a:ext uri="{0D108BD9-81ED-4DB2-BD59-A6C34878D82A}">
                    <a16:rowId xmlns:a16="http://schemas.microsoft.com/office/drawing/2014/main" val="2112034564"/>
                  </a:ext>
                </a:extLst>
              </a:tr>
              <a:tr h="515284">
                <a:tc>
                  <a:txBody>
                    <a:bodyPr/>
                    <a:lstStyle/>
                    <a:p>
                      <a:pPr algn="ctr"/>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чымӧ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noFill/>
                  </a:tcPr>
                </a:tc>
                <a:tc>
                  <a:txBody>
                    <a:bodyPr/>
                    <a:lstStyle/>
                    <a:p>
                      <a:pPr algn="ctr"/>
                      <a:r>
                        <a:rPr lang="en-US" sz="2000" dirty="0">
                          <a:effectLst/>
                          <a:latin typeface="Calibri" panose="020F0502020204030204" pitchFamily="34" charset="0"/>
                          <a:ea typeface="PMingLiU" panose="02020500000000000000" pitchFamily="18" charset="-120"/>
                          <a:cs typeface="Lucida Grande"/>
                        </a:rPr>
                        <a:t>raw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noFill/>
                  </a:tcPr>
                </a:tc>
                <a:tc>
                  <a:txBody>
                    <a:bodyPr/>
                    <a:lstStyle/>
                    <a:p>
                      <a:pPr algn="ctr"/>
                      <a:r>
                        <a:rPr lang="en-US" sz="2000">
                          <a:effectLst/>
                          <a:latin typeface="Calibri" panose="020F0502020204030204" pitchFamily="34" charset="0"/>
                          <a:ea typeface="PMingLiU" panose="02020500000000000000" pitchFamily="18" charset="-120"/>
                          <a:cs typeface="Lucida Grande"/>
                        </a:rPr>
                        <a:t>кӱчымын’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noFill/>
                  </a:tcPr>
                </a:tc>
                <a:tc>
                  <a:txBody>
                    <a:bodyPr/>
                    <a:lstStyle/>
                    <a:p>
                      <a:pPr algn="ctr"/>
                      <a:r>
                        <a:rPr lang="en-US" sz="2000">
                          <a:effectLst/>
                          <a:latin typeface="Calibri" panose="020F0502020204030204" pitchFamily="34" charset="0"/>
                          <a:ea typeface="PMingLiU" panose="02020500000000000000" pitchFamily="18" charset="-120"/>
                          <a:cs typeface="Lucida Grande"/>
                        </a:rPr>
                        <a:t>when (still) raw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noFill/>
                  </a:tcPr>
                </a:tc>
                <a:extLst>
                  <a:ext uri="{0D108BD9-81ED-4DB2-BD59-A6C34878D82A}">
                    <a16:rowId xmlns:a16="http://schemas.microsoft.com/office/drawing/2014/main" val="2647136341"/>
                  </a:ext>
                </a:extLst>
              </a:tr>
              <a:tr h="515284">
                <a:tc>
                  <a:txBody>
                    <a:bodyPr/>
                    <a:lstStyle/>
                    <a:p>
                      <a:pPr algn="ctr"/>
                      <a:r>
                        <a:rPr lang="en-US" sz="2000">
                          <a:effectLst/>
                          <a:latin typeface="Calibri" panose="020F0502020204030204" pitchFamily="34" charset="0"/>
                          <a:ea typeface="PMingLiU" panose="02020500000000000000" pitchFamily="18" charset="-120"/>
                          <a:cs typeface="Lucida Grande"/>
                        </a:rPr>
                        <a:t>в</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лгыдо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noFill/>
                  </a:tcPr>
                </a:tc>
                <a:tc>
                  <a:txBody>
                    <a:bodyPr/>
                    <a:lstStyle/>
                    <a:p>
                      <a:pPr algn="ctr"/>
                      <a:r>
                        <a:rPr lang="en-US" sz="2000">
                          <a:effectLst/>
                          <a:latin typeface="Calibri" panose="020F0502020204030204" pitchFamily="34" charset="0"/>
                          <a:ea typeface="PMingLiU" panose="02020500000000000000" pitchFamily="18" charset="-120"/>
                          <a:cs typeface="Lucida Grande"/>
                        </a:rPr>
                        <a:t>light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noFill/>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волгыдын’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noFill/>
                  </a:tcPr>
                </a:tc>
                <a:tc>
                  <a:txBody>
                    <a:bodyPr/>
                    <a:lstStyle/>
                    <a:p>
                      <a:pPr algn="ctr"/>
                      <a:r>
                        <a:rPr lang="en-US" sz="2000" dirty="0">
                          <a:effectLst/>
                          <a:latin typeface="Calibri" panose="020F0502020204030204" pitchFamily="34" charset="0"/>
                          <a:ea typeface="PMingLiU" panose="02020500000000000000" pitchFamily="18" charset="-120"/>
                          <a:cs typeface="Lucida Grande"/>
                        </a:rPr>
                        <a:t>when (still) light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noFill/>
                  </a:tcPr>
                </a:tc>
                <a:extLst>
                  <a:ext uri="{0D108BD9-81ED-4DB2-BD59-A6C34878D82A}">
                    <a16:rowId xmlns:a16="http://schemas.microsoft.com/office/drawing/2014/main" val="3218974653"/>
                  </a:ext>
                </a:extLst>
              </a:tr>
              <a:tr h="515284">
                <a:tc>
                  <a:txBody>
                    <a:bodyPr/>
                    <a:lstStyle/>
                    <a:p>
                      <a:pPr algn="ctr"/>
                      <a:r>
                        <a:rPr lang="en-US" sz="2000">
                          <a:effectLst/>
                          <a:latin typeface="Calibri" panose="020F0502020204030204" pitchFamily="34" charset="0"/>
                          <a:ea typeface="PMingLiU" panose="02020500000000000000" pitchFamily="18" charset="-120"/>
                          <a:cs typeface="Lucida Grande"/>
                        </a:rPr>
                        <a:t>ш</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кшо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noFill/>
                  </a:tcPr>
                </a:tc>
                <a:tc>
                  <a:txBody>
                    <a:bodyPr/>
                    <a:lstStyle/>
                    <a:p>
                      <a:pPr algn="ctr"/>
                      <a:r>
                        <a:rPr lang="en-US" sz="2000">
                          <a:effectLst/>
                          <a:latin typeface="Calibri" panose="020F0502020204030204" pitchFamily="34" charset="0"/>
                          <a:ea typeface="PMingLiU" panose="02020500000000000000" pitchFamily="18" charset="-120"/>
                          <a:cs typeface="Lucida Grande"/>
                        </a:rPr>
                        <a:t>hot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noFill/>
                  </a:tcPr>
                </a:tc>
                <a:tc>
                  <a:txBody>
                    <a:bodyPr/>
                    <a:lstStyle/>
                    <a:p>
                      <a:pPr algn="ctr"/>
                      <a:r>
                        <a:rPr lang="en-US" sz="2000">
                          <a:effectLst/>
                          <a:latin typeface="Calibri" panose="020F0502020204030204" pitchFamily="34" charset="0"/>
                          <a:ea typeface="PMingLiU" panose="02020500000000000000" pitchFamily="18" charset="-120"/>
                          <a:cs typeface="Lucida Grande"/>
                        </a:rPr>
                        <a:t>шокшын’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B w="38100" cap="flat" cmpd="sng" algn="ctr">
                      <a:noFill/>
                      <a:prstDash val="solid"/>
                      <a:round/>
                      <a:headEnd type="none" w="med" len="med"/>
                      <a:tailEnd type="none" w="med" len="med"/>
                    </a:lnB>
                    <a:noFill/>
                  </a:tcPr>
                </a:tc>
                <a:tc>
                  <a:txBody>
                    <a:bodyPr/>
                    <a:lstStyle/>
                    <a:p>
                      <a:pPr algn="ctr"/>
                      <a:r>
                        <a:rPr lang="en-US" sz="2000" dirty="0">
                          <a:effectLst/>
                          <a:latin typeface="Calibri" panose="020F0502020204030204" pitchFamily="34" charset="0"/>
                          <a:ea typeface="PMingLiU" panose="02020500000000000000" pitchFamily="18" charset="-120"/>
                          <a:cs typeface="Lucida Grande"/>
                        </a:rPr>
                        <a:t>when (still) hot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noFill/>
                  </a:tcPr>
                </a:tc>
                <a:extLst>
                  <a:ext uri="{0D108BD9-81ED-4DB2-BD59-A6C34878D82A}">
                    <a16:rowId xmlns:a16="http://schemas.microsoft.com/office/drawing/2014/main" val="83739911"/>
                  </a:ext>
                </a:extLst>
              </a:tr>
            </a:tbl>
          </a:graphicData>
        </a:graphic>
      </p:graphicFrame>
    </p:spTree>
    <p:extLst>
      <p:ext uri="{BB962C8B-B14F-4D97-AF65-F5344CB8AC3E}">
        <p14:creationId xmlns:p14="http://schemas.microsoft.com/office/powerpoint/2010/main" val="16213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Adverbs in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н’ек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7" name="TextBox 6">
            <a:extLst>
              <a:ext uri="{FF2B5EF4-FFF2-40B4-BE49-F238E27FC236}">
                <a16:creationId xmlns:a16="http://schemas.microsoft.com/office/drawing/2014/main" id="{01F2684F-F5CE-4AB9-BC60-D09F96C6F728}"/>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b) ‘when still …’</a:t>
            </a:r>
            <a:endParaRPr lang="en-GB" dirty="0"/>
          </a:p>
        </p:txBody>
      </p:sp>
      <p:graphicFrame>
        <p:nvGraphicFramePr>
          <p:cNvPr id="6" name="Table 5">
            <a:extLst>
              <a:ext uri="{FF2B5EF4-FFF2-40B4-BE49-F238E27FC236}">
                <a16:creationId xmlns:a16="http://schemas.microsoft.com/office/drawing/2014/main" id="{A39FEDA5-09E1-4C7D-9E51-8DA759C9A40B}"/>
              </a:ext>
            </a:extLst>
          </p:cNvPr>
          <p:cNvGraphicFramePr>
            <a:graphicFrameLocks noGrp="1"/>
          </p:cNvGraphicFramePr>
          <p:nvPr>
            <p:extLst>
              <p:ext uri="{D42A27DB-BD31-4B8C-83A1-F6EECF244321}">
                <p14:modId xmlns:p14="http://schemas.microsoft.com/office/powerpoint/2010/main" val="2170208024"/>
              </p:ext>
            </p:extLst>
          </p:nvPr>
        </p:nvGraphicFramePr>
        <p:xfrm>
          <a:off x="838200" y="2645746"/>
          <a:ext cx="10801574" cy="2909394"/>
        </p:xfrm>
        <a:graphic>
          <a:graphicData uri="http://schemas.openxmlformats.org/drawingml/2006/table">
            <a:tbl>
              <a:tblPr firstRow="1" firstCol="1" bandRow="1">
                <a:tableStyleId>{5940675A-B579-460E-94D1-54222C63F5DA}</a:tableStyleId>
              </a:tblPr>
              <a:tblGrid>
                <a:gridCol w="5088037">
                  <a:extLst>
                    <a:ext uri="{9D8B030D-6E8A-4147-A177-3AD203B41FA5}">
                      <a16:colId xmlns:a16="http://schemas.microsoft.com/office/drawing/2014/main" val="4055067176"/>
                    </a:ext>
                  </a:extLst>
                </a:gridCol>
                <a:gridCol w="5713537">
                  <a:extLst>
                    <a:ext uri="{9D8B030D-6E8A-4147-A177-3AD203B41FA5}">
                      <a16:colId xmlns:a16="http://schemas.microsoft.com/office/drawing/2014/main" val="2537382288"/>
                    </a:ext>
                  </a:extLst>
                </a:gridCol>
              </a:tblGrid>
              <a:tr h="969798">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Сн’</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ге ден м</a:t>
                      </a:r>
                      <a:r>
                        <a:rPr lang="en-US" sz="2000" b="1">
                          <a:effectLst/>
                          <a:latin typeface="Calibri" panose="020F0502020204030204" pitchFamily="34" charset="0"/>
                          <a:ea typeface="PMingLiU" panose="02020500000000000000" pitchFamily="18" charset="-120"/>
                          <a:cs typeface="Lucida Grande"/>
                        </a:rPr>
                        <a:t>ӧ</a:t>
                      </a:r>
                      <a:r>
                        <a:rPr lang="en-US" sz="2000">
                          <a:effectLst/>
                          <a:latin typeface="Calibri" panose="020F0502020204030204" pitchFamily="34" charset="0"/>
                          <a:ea typeface="PMingLiU" panose="02020500000000000000" pitchFamily="18" charset="-120"/>
                          <a:cs typeface="Calibri" panose="020F0502020204030204" pitchFamily="34" charset="0"/>
                        </a:rPr>
                        <a:t>рым </a:t>
                      </a:r>
                      <a:r>
                        <a:rPr lang="en-US" sz="2000" u="sng">
                          <a:effectLst/>
                          <a:latin typeface="Calibri" panose="020F0502020204030204" pitchFamily="34" charset="0"/>
                          <a:ea typeface="PMingLiU" panose="02020500000000000000" pitchFamily="18" charset="-120"/>
                          <a:cs typeface="Calibri" panose="020F0502020204030204" pitchFamily="34" charset="0"/>
                        </a:rPr>
                        <a:t>свежан’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a:effectLst/>
                          <a:latin typeface="Calibri" panose="020F0502020204030204" pitchFamily="34" charset="0"/>
                          <a:ea typeface="PMingLiU" panose="02020500000000000000" pitchFamily="18" charset="-120"/>
                          <a:cs typeface="Calibri" panose="020F0502020204030204" pitchFamily="34" charset="0"/>
                        </a:rPr>
                        <a:t>, п</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гымо деч вар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виг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 кочм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Wild and garden strawberries need to be eaten fresh, right after collecting them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81556290"/>
                  </a:ext>
                </a:extLst>
              </a:tr>
              <a:tr h="969798">
                <a:tc>
                  <a:txBody>
                    <a:bodyPr/>
                    <a:lstStyle/>
                    <a:p>
                      <a:pPr algn="l"/>
                      <a:r>
                        <a:rPr lang="en-US" sz="2000">
                          <a:effectLst/>
                          <a:latin typeface="Calibri" panose="020F0502020204030204" pitchFamily="34" charset="0"/>
                          <a:ea typeface="PMingLiU" panose="02020500000000000000" pitchFamily="18" charset="-120"/>
                          <a:cs typeface="Lucida Grande"/>
                        </a:rPr>
                        <a:t>М</a:t>
                      </a:r>
                      <a:r>
                        <a:rPr lang="en-US" sz="2000" b="1">
                          <a:effectLst/>
                          <a:latin typeface="Calibri" panose="020F0502020204030204" pitchFamily="34" charset="0"/>
                          <a:ea typeface="PMingLiU" panose="02020500000000000000" pitchFamily="18" charset="-120"/>
                          <a:cs typeface="Lucida Grande"/>
                        </a:rPr>
                        <a:t>ӧ</a:t>
                      </a:r>
                      <a:r>
                        <a:rPr lang="en-US" sz="2000">
                          <a:effectLst/>
                          <a:latin typeface="Calibri" panose="020F0502020204030204" pitchFamily="34" charset="0"/>
                          <a:ea typeface="PMingLiU" panose="02020500000000000000" pitchFamily="18" charset="-120"/>
                          <a:cs typeface="Lucida Grande"/>
                        </a:rPr>
                        <a:t>ҥгышкӧ </a:t>
                      </a:r>
                      <a:r>
                        <a:rPr lang="en-US" sz="2000" u="sng">
                          <a:effectLst/>
                          <a:latin typeface="Calibri" panose="020F0502020204030204" pitchFamily="34" charset="0"/>
                          <a:ea typeface="PMingLiU" panose="02020500000000000000" pitchFamily="18" charset="-120"/>
                          <a:cs typeface="Lucida Grande"/>
                        </a:rPr>
                        <a:t>волгыдын’</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к</a:t>
                      </a:r>
                      <a:r>
                        <a:rPr lang="en-US" sz="2000">
                          <a:effectLst/>
                          <a:latin typeface="Calibri" panose="020F0502020204030204" pitchFamily="34" charset="0"/>
                          <a:ea typeface="PMingLiU" panose="02020500000000000000" pitchFamily="18" charset="-120"/>
                          <a:cs typeface="Lucida Grande"/>
                        </a:rPr>
                        <a:t> п</a:t>
                      </a:r>
                      <a:r>
                        <a:rPr lang="en-US" sz="2000" b="1">
                          <a:effectLst/>
                          <a:latin typeface="Calibri" panose="020F0502020204030204" pitchFamily="34" charset="0"/>
                          <a:ea typeface="PMingLiU" panose="02020500000000000000" pitchFamily="18" charset="-120"/>
                          <a:cs typeface="Lucida Grande"/>
                        </a:rPr>
                        <a:t>ӧ</a:t>
                      </a:r>
                      <a:r>
                        <a:rPr lang="en-US" sz="2000">
                          <a:effectLst/>
                          <a:latin typeface="Calibri" panose="020F0502020204030204" pitchFamily="34" charset="0"/>
                          <a:ea typeface="PMingLiU" panose="02020500000000000000" pitchFamily="18" charset="-120"/>
                          <a:cs typeface="Lucida Grande"/>
                        </a:rPr>
                        <a:t>ртылын шуктым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(We) need to get home while it’s still light out.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3221856"/>
                  </a:ext>
                </a:extLst>
              </a:tr>
              <a:tr h="48489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Подк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гыльо </a:t>
                      </a:r>
                      <a:r>
                        <a:rPr lang="en-US" sz="2000" u="sng">
                          <a:effectLst/>
                          <a:latin typeface="Calibri" panose="020F0502020204030204" pitchFamily="34" charset="0"/>
                          <a:ea typeface="PMingLiU" panose="02020500000000000000" pitchFamily="18" charset="-120"/>
                          <a:cs typeface="Calibri" panose="020F0502020204030204" pitchFamily="34" charset="0"/>
                        </a:rPr>
                        <a:t>шокшын’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a:effectLst/>
                          <a:latin typeface="Calibri" panose="020F0502020204030204" pitchFamily="34" charset="0"/>
                          <a:ea typeface="PMingLiU" panose="02020500000000000000" pitchFamily="18" charset="-120"/>
                          <a:cs typeface="Calibri" panose="020F0502020204030204" pitchFamily="34" charset="0"/>
                        </a:rPr>
                        <a:t> в</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ле 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Curd dumplings are only tasty when they’re hot.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21194176"/>
                  </a:ext>
                </a:extLst>
              </a:tr>
              <a:tr h="484899">
                <a:tc>
                  <a:txBody>
                    <a:bodyPr/>
                    <a:lstStyle/>
                    <a:p>
                      <a:pPr algn="l"/>
                      <a:r>
                        <a:rPr lang="en-US" sz="2000">
                          <a:effectLst/>
                          <a:latin typeface="Calibri" panose="020F0502020204030204" pitchFamily="34" charset="0"/>
                          <a:ea typeface="PMingLiU" panose="02020500000000000000" pitchFamily="18" charset="-120"/>
                          <a:cs typeface="Lucida Grande"/>
                        </a:rPr>
                        <a:t>Помид</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рым ме </a:t>
                      </a:r>
                      <a:r>
                        <a:rPr lang="en-US" sz="2000" u="sng">
                          <a:effectLst/>
                          <a:latin typeface="Calibri" panose="020F0502020204030204" pitchFamily="34" charset="0"/>
                          <a:ea typeface="PMingLiU" panose="02020500000000000000" pitchFamily="18" charset="-120"/>
                          <a:cs typeface="Lucida Grande"/>
                        </a:rPr>
                        <a:t>ужаргын’</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к</a:t>
                      </a:r>
                      <a:r>
                        <a:rPr lang="en-US" sz="2000">
                          <a:effectLst/>
                          <a:latin typeface="Calibri" panose="020F0502020204030204" pitchFamily="34" charset="0"/>
                          <a:ea typeface="PMingLiU" panose="02020500000000000000" pitchFamily="18" charset="-120"/>
                          <a:cs typeface="Lucida Grande"/>
                        </a:rPr>
                        <a:t> поген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We pick tomatoes when they were still green.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46209794"/>
                  </a:ext>
                </a:extLst>
              </a:tr>
            </a:tbl>
          </a:graphicData>
        </a:graphic>
      </p:graphicFrame>
    </p:spTree>
    <p:extLst>
      <p:ext uri="{BB962C8B-B14F-4D97-AF65-F5344CB8AC3E}">
        <p14:creationId xmlns:p14="http://schemas.microsoft.com/office/powerpoint/2010/main" val="355474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Adverbs in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н’ек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7" name="TextBox 6">
            <a:extLst>
              <a:ext uri="{FF2B5EF4-FFF2-40B4-BE49-F238E27FC236}">
                <a16:creationId xmlns:a16="http://schemas.microsoft.com/office/drawing/2014/main" id="{01F2684F-F5CE-4AB9-BC60-D09F96C6F728}"/>
              </a:ext>
            </a:extLst>
          </p:cNvPr>
          <p:cNvSpPr txBox="1"/>
          <p:nvPr/>
        </p:nvSpPr>
        <p:spPr>
          <a:xfrm>
            <a:off x="838200" y="1435039"/>
            <a:ext cx="8642479" cy="369332"/>
          </a:xfrm>
          <a:prstGeom prst="rect">
            <a:avLst/>
          </a:prstGeom>
          <a:noFill/>
        </p:spPr>
        <p:txBody>
          <a:bodyPr wrap="square">
            <a:spAutoFit/>
          </a:bodyPr>
          <a:lstStyle/>
          <a:p>
            <a:r>
              <a:rPr lang="en-GB" u="sng" dirty="0">
                <a:latin typeface="Calibri" panose="020F0502020204030204" pitchFamily="34" charset="0"/>
              </a:rPr>
              <a:t>c) ‘since …’</a:t>
            </a:r>
            <a:endParaRPr lang="en-GB" dirty="0"/>
          </a:p>
        </p:txBody>
      </p:sp>
      <p:graphicFrame>
        <p:nvGraphicFramePr>
          <p:cNvPr id="2" name="Table 1">
            <a:extLst>
              <a:ext uri="{FF2B5EF4-FFF2-40B4-BE49-F238E27FC236}">
                <a16:creationId xmlns:a16="http://schemas.microsoft.com/office/drawing/2014/main" id="{983A495C-ABA9-4733-B6AA-542788136573}"/>
              </a:ext>
            </a:extLst>
          </p:cNvPr>
          <p:cNvGraphicFramePr>
            <a:graphicFrameLocks noGrp="1"/>
          </p:cNvGraphicFramePr>
          <p:nvPr>
            <p:extLst>
              <p:ext uri="{D42A27DB-BD31-4B8C-83A1-F6EECF244321}">
                <p14:modId xmlns:p14="http://schemas.microsoft.com/office/powerpoint/2010/main" val="3190430486"/>
              </p:ext>
            </p:extLst>
          </p:nvPr>
        </p:nvGraphicFramePr>
        <p:xfrm>
          <a:off x="1774760" y="2331257"/>
          <a:ext cx="8642479" cy="1030568"/>
        </p:xfrm>
        <a:graphic>
          <a:graphicData uri="http://schemas.openxmlformats.org/drawingml/2006/table">
            <a:tbl>
              <a:tblPr firstRow="1" firstCol="1" bandRow="1" bandCol="1">
                <a:tableStyleId>{5940675A-B579-460E-94D1-54222C63F5DA}</a:tableStyleId>
              </a:tblPr>
              <a:tblGrid>
                <a:gridCol w="2074886">
                  <a:extLst>
                    <a:ext uri="{9D8B030D-6E8A-4147-A177-3AD203B41FA5}">
                      <a16:colId xmlns:a16="http://schemas.microsoft.com/office/drawing/2014/main" val="720638746"/>
                    </a:ext>
                  </a:extLst>
                </a:gridCol>
                <a:gridCol w="2229543">
                  <a:extLst>
                    <a:ext uri="{9D8B030D-6E8A-4147-A177-3AD203B41FA5}">
                      <a16:colId xmlns:a16="http://schemas.microsoft.com/office/drawing/2014/main" val="485953769"/>
                    </a:ext>
                  </a:extLst>
                </a:gridCol>
                <a:gridCol w="1925033">
                  <a:extLst>
                    <a:ext uri="{9D8B030D-6E8A-4147-A177-3AD203B41FA5}">
                      <a16:colId xmlns:a16="http://schemas.microsoft.com/office/drawing/2014/main" val="3333518998"/>
                    </a:ext>
                  </a:extLst>
                </a:gridCol>
                <a:gridCol w="2413017">
                  <a:extLst>
                    <a:ext uri="{9D8B030D-6E8A-4147-A177-3AD203B41FA5}">
                      <a16:colId xmlns:a16="http://schemas.microsoft.com/office/drawing/2014/main" val="2256855050"/>
                    </a:ext>
                  </a:extLst>
                </a:gridCol>
              </a:tblGrid>
              <a:tr h="515284">
                <a:tc>
                  <a:txBody>
                    <a:bodyPr/>
                    <a:lstStyle/>
                    <a:p>
                      <a:pPr algn="ctr"/>
                      <a:r>
                        <a:rPr lang="en-US" sz="2000" dirty="0" err="1">
                          <a:effectLst/>
                          <a:latin typeface="Calibri" panose="020F0502020204030204" pitchFamily="34" charset="0"/>
                          <a:ea typeface="PMingLiU" panose="02020500000000000000" pitchFamily="18" charset="-120"/>
                          <a:cs typeface="Lucida Grande"/>
                        </a:rPr>
                        <a:t>из</a:t>
                      </a:r>
                      <a:r>
                        <a:rPr lang="en-US" sz="2000" b="1" dirty="0" err="1">
                          <a:effectLst/>
                          <a:latin typeface="Calibri" panose="020F0502020204030204" pitchFamily="34" charset="0"/>
                          <a:ea typeface="PMingLiU" panose="02020500000000000000" pitchFamily="18" charset="-120"/>
                          <a:cs typeface="Lucida Grande"/>
                        </a:rPr>
                        <a:t>и</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noFill/>
                  </a:tcPr>
                </a:tc>
                <a:tc>
                  <a:txBody>
                    <a:bodyPr/>
                    <a:lstStyle/>
                    <a:p>
                      <a:pPr algn="ctr"/>
                      <a:r>
                        <a:rPr lang="en-US" sz="2000" dirty="0">
                          <a:effectLst/>
                          <a:latin typeface="Calibri" panose="020F0502020204030204" pitchFamily="34" charset="0"/>
                          <a:ea typeface="PMingLiU" panose="02020500000000000000" pitchFamily="18" charset="-120"/>
                          <a:cs typeface="Lucida Grande"/>
                        </a:rPr>
                        <a:t>small, little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noFill/>
                  </a:tcPr>
                </a:tc>
                <a:tc>
                  <a:txBody>
                    <a:bodyPr/>
                    <a:lstStyle/>
                    <a:p>
                      <a:pPr algn="ctr"/>
                      <a:r>
                        <a:rPr lang="en-US" sz="2000">
                          <a:effectLst/>
                          <a:latin typeface="Calibri" panose="020F0502020204030204" pitchFamily="34" charset="0"/>
                          <a:ea typeface="PMingLiU" panose="02020500000000000000" pitchFamily="18" charset="-120"/>
                          <a:cs typeface="Lucida Grande"/>
                        </a:rPr>
                        <a:t>изин’</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noFill/>
                      <a:prstDash val="solid"/>
                      <a:round/>
                      <a:headEnd type="none" w="med" len="med"/>
                      <a:tailEnd type="none" w="med" len="med"/>
                    </a:lnT>
                    <a:noFill/>
                  </a:tcPr>
                </a:tc>
                <a:tc>
                  <a:txBody>
                    <a:bodyPr/>
                    <a:lstStyle/>
                    <a:p>
                      <a:pPr algn="ctr"/>
                      <a:r>
                        <a:rPr lang="en-US" sz="2000">
                          <a:effectLst/>
                          <a:latin typeface="Calibri" panose="020F0502020204030204" pitchFamily="34" charset="0"/>
                          <a:ea typeface="PMingLiU" panose="02020500000000000000" pitchFamily="18" charset="-120"/>
                          <a:cs typeface="Lucida Grande"/>
                        </a:rPr>
                        <a:t>from childhood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noFill/>
                  </a:tcPr>
                </a:tc>
                <a:extLst>
                  <a:ext uri="{0D108BD9-81ED-4DB2-BD59-A6C34878D82A}">
                    <a16:rowId xmlns:a16="http://schemas.microsoft.com/office/drawing/2014/main" val="907743774"/>
                  </a:ext>
                </a:extLst>
              </a:tr>
              <a:tr h="515284">
                <a:tc>
                  <a:txBody>
                    <a:bodyPr/>
                    <a:lstStyle/>
                    <a:p>
                      <a:pPr algn="ctr"/>
                      <a:r>
                        <a:rPr lang="en-US" sz="2000">
                          <a:effectLst/>
                          <a:latin typeface="Calibri" panose="020F0502020204030204" pitchFamily="34" charset="0"/>
                          <a:ea typeface="PMingLiU" panose="02020500000000000000" pitchFamily="18" charset="-120"/>
                          <a:cs typeface="Lucida Grande"/>
                        </a:rPr>
                        <a:t>рз</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noFill/>
                  </a:tcPr>
                </a:tc>
                <a:tc>
                  <a:txBody>
                    <a:bodyPr/>
                    <a:lstStyle/>
                    <a:p>
                      <a:pPr algn="ctr"/>
                      <a:r>
                        <a:rPr lang="en-US" sz="2000">
                          <a:effectLst/>
                          <a:latin typeface="Calibri" panose="020F0502020204030204" pitchFamily="34" charset="0"/>
                          <a:ea typeface="PMingLiU" panose="02020500000000000000" pitchFamily="18" charset="-120"/>
                          <a:cs typeface="Lucida Grande"/>
                        </a:rPr>
                        <a:t>young man; young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noFill/>
                  </a:tcPr>
                </a:tc>
                <a:tc>
                  <a:txBody>
                    <a:bodyPr/>
                    <a:lstStyle/>
                    <a:p>
                      <a:pPr algn="ctr"/>
                      <a:r>
                        <a:rPr lang="en-US" sz="2000" dirty="0" err="1">
                          <a:effectLst/>
                          <a:latin typeface="Calibri" panose="020F0502020204030204" pitchFamily="34" charset="0"/>
                          <a:ea typeface="PMingLiU" panose="02020500000000000000" pitchFamily="18" charset="-120"/>
                          <a:cs typeface="Lucida Grande"/>
                        </a:rPr>
                        <a:t>рвезын’</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B w="38100" cap="flat" cmpd="sng" algn="ctr">
                      <a:noFill/>
                      <a:prstDash val="solid"/>
                      <a:round/>
                      <a:headEnd type="none" w="med" len="med"/>
                      <a:tailEnd type="none" w="med" len="med"/>
                    </a:lnB>
                    <a:noFill/>
                  </a:tcPr>
                </a:tc>
                <a:tc>
                  <a:txBody>
                    <a:bodyPr/>
                    <a:lstStyle/>
                    <a:p>
                      <a:pPr algn="ctr"/>
                      <a:r>
                        <a:rPr lang="en-US" sz="2000" dirty="0">
                          <a:effectLst/>
                          <a:latin typeface="Calibri" panose="020F0502020204030204" pitchFamily="34" charset="0"/>
                          <a:ea typeface="PMingLiU" panose="02020500000000000000" pitchFamily="18" charset="-120"/>
                          <a:cs typeface="Lucida Grande"/>
                        </a:rPr>
                        <a:t>from one’s youth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noFill/>
                  </a:tcPr>
                </a:tc>
                <a:extLst>
                  <a:ext uri="{0D108BD9-81ED-4DB2-BD59-A6C34878D82A}">
                    <a16:rowId xmlns:a16="http://schemas.microsoft.com/office/drawing/2014/main" val="776942064"/>
                  </a:ext>
                </a:extLst>
              </a:tr>
            </a:tbl>
          </a:graphicData>
        </a:graphic>
      </p:graphicFrame>
      <p:graphicFrame>
        <p:nvGraphicFramePr>
          <p:cNvPr id="6" name="Table 5">
            <a:extLst>
              <a:ext uri="{FF2B5EF4-FFF2-40B4-BE49-F238E27FC236}">
                <a16:creationId xmlns:a16="http://schemas.microsoft.com/office/drawing/2014/main" id="{7537BD05-1941-4730-B1DD-6F98E2E5680E}"/>
              </a:ext>
            </a:extLst>
          </p:cNvPr>
          <p:cNvGraphicFramePr>
            <a:graphicFrameLocks noGrp="1"/>
          </p:cNvGraphicFramePr>
          <p:nvPr>
            <p:extLst>
              <p:ext uri="{D42A27DB-BD31-4B8C-83A1-F6EECF244321}">
                <p14:modId xmlns:p14="http://schemas.microsoft.com/office/powerpoint/2010/main" val="514533310"/>
              </p:ext>
            </p:extLst>
          </p:nvPr>
        </p:nvGraphicFramePr>
        <p:xfrm>
          <a:off x="1774760" y="3818413"/>
          <a:ext cx="8642479" cy="1936928"/>
        </p:xfrm>
        <a:graphic>
          <a:graphicData uri="http://schemas.openxmlformats.org/drawingml/2006/table">
            <a:tbl>
              <a:tblPr firstRow="1" firstCol="1" bandRow="1">
                <a:tableStyleId>{5940675A-B579-460E-94D1-54222C63F5DA}</a:tableStyleId>
              </a:tblPr>
              <a:tblGrid>
                <a:gridCol w="4320760">
                  <a:extLst>
                    <a:ext uri="{9D8B030D-6E8A-4147-A177-3AD203B41FA5}">
                      <a16:colId xmlns:a16="http://schemas.microsoft.com/office/drawing/2014/main" val="112252388"/>
                    </a:ext>
                  </a:extLst>
                </a:gridCol>
                <a:gridCol w="4321719">
                  <a:extLst>
                    <a:ext uri="{9D8B030D-6E8A-4147-A177-3AD203B41FA5}">
                      <a16:colId xmlns:a16="http://schemas.microsoft.com/office/drawing/2014/main" val="2022515691"/>
                    </a:ext>
                  </a:extLst>
                </a:gridCol>
              </a:tblGrid>
              <a:tr h="968464">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Сп</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ртым 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a:t>
                      </a:r>
                      <a:r>
                        <a:rPr lang="en-US" sz="2000" u="sng">
                          <a:effectLst/>
                          <a:latin typeface="Calibri" panose="020F0502020204030204" pitchFamily="34" charset="0"/>
                          <a:ea typeface="PMingLiU" panose="02020500000000000000" pitchFamily="18" charset="-120"/>
                          <a:cs typeface="Calibri" panose="020F0502020204030204" pitchFamily="34" charset="0"/>
                        </a:rPr>
                        <a:t>изин’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a:effectLst/>
                          <a:latin typeface="Calibri" panose="020F0502020204030204" pitchFamily="34" charset="0"/>
                          <a:ea typeface="PMingLiU" panose="02020500000000000000" pitchFamily="18" charset="-120"/>
                          <a:cs typeface="Calibri" panose="020F0502020204030204" pitchFamily="34" charset="0"/>
                        </a:rPr>
                        <a:t> й</a:t>
                      </a:r>
                      <a:r>
                        <a:rPr lang="en-US" sz="2000">
                          <a:effectLst/>
                          <a:latin typeface="Calibri" panose="020F0502020204030204" pitchFamily="34" charset="0"/>
                          <a:ea typeface="PMingLiU" panose="02020500000000000000" pitchFamily="18" charset="-120"/>
                          <a:cs typeface="Lucida Grande"/>
                        </a:rPr>
                        <a:t>ӧ</a:t>
                      </a:r>
                      <a:r>
                        <a:rPr lang="en-US" sz="2000">
                          <a:effectLst/>
                          <a:latin typeface="Calibri" panose="020F0502020204030204" pitchFamily="34" charset="0"/>
                          <a:ea typeface="PMingLiU" panose="02020500000000000000" pitchFamily="18" charset="-120"/>
                          <a:cs typeface="Calibri" panose="020F0502020204030204" pitchFamily="34" charset="0"/>
                        </a:rPr>
                        <a:t>рат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(S)he has loved sports from childhood.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84800194"/>
                  </a:ext>
                </a:extLst>
              </a:tr>
              <a:tr h="968464">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Рвезын’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a:effectLst/>
                          <a:latin typeface="Calibri" panose="020F0502020204030204" pitchFamily="34" charset="0"/>
                          <a:ea typeface="PMingLiU" panose="02020500000000000000" pitchFamily="18" charset="-120"/>
                          <a:cs typeface="Calibri" panose="020F0502020204030204" pitchFamily="34" charset="0"/>
                        </a:rPr>
                        <a:t> эр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ште паш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ышт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I’ve always worked here, since my youth.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56938997"/>
                  </a:ext>
                </a:extLst>
              </a:tr>
            </a:tbl>
          </a:graphicData>
        </a:graphic>
      </p:graphicFrame>
    </p:spTree>
    <p:extLst>
      <p:ext uri="{BB962C8B-B14F-4D97-AF65-F5344CB8AC3E}">
        <p14:creationId xmlns:p14="http://schemas.microsoft.com/office/powerpoint/2010/main" val="256862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18</a:t>
            </a:fld>
            <a:endParaRPr lang="en-GB"/>
          </a:p>
        </p:txBody>
      </p:sp>
    </p:spTree>
    <p:extLst>
      <p:ext uri="{BB962C8B-B14F-4D97-AF65-F5344CB8AC3E}">
        <p14:creationId xmlns:p14="http://schemas.microsoft.com/office/powerpoint/2010/main" val="112036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The Mari folk calendar</a:t>
            </a:r>
            <a:endParaRPr lang="en-US" sz="3600" b="1"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graphicFrame>
        <p:nvGraphicFramePr>
          <p:cNvPr id="2" name="Table 1">
            <a:extLst>
              <a:ext uri="{FF2B5EF4-FFF2-40B4-BE49-F238E27FC236}">
                <a16:creationId xmlns:a16="http://schemas.microsoft.com/office/drawing/2014/main" id="{14F29649-DD4B-4A0C-B23C-CB99BBE018ED}"/>
              </a:ext>
            </a:extLst>
          </p:cNvPr>
          <p:cNvGraphicFramePr>
            <a:graphicFrameLocks noGrp="1"/>
          </p:cNvGraphicFramePr>
          <p:nvPr>
            <p:extLst>
              <p:ext uri="{D42A27DB-BD31-4B8C-83A1-F6EECF244321}">
                <p14:modId xmlns:p14="http://schemas.microsoft.com/office/powerpoint/2010/main" val="1804136592"/>
              </p:ext>
            </p:extLst>
          </p:nvPr>
        </p:nvGraphicFramePr>
        <p:xfrm>
          <a:off x="838200" y="1457326"/>
          <a:ext cx="10348857" cy="4899024"/>
        </p:xfrm>
        <a:graphic>
          <a:graphicData uri="http://schemas.openxmlformats.org/drawingml/2006/table">
            <a:tbl>
              <a:tblPr firstRow="1" firstCol="1" bandRow="1" bandCol="1">
                <a:tableStyleId>{5940675A-B579-460E-94D1-54222C63F5DA}</a:tableStyleId>
              </a:tblPr>
              <a:tblGrid>
                <a:gridCol w="1558361">
                  <a:extLst>
                    <a:ext uri="{9D8B030D-6E8A-4147-A177-3AD203B41FA5}">
                      <a16:colId xmlns:a16="http://schemas.microsoft.com/office/drawing/2014/main" val="2728956746"/>
                    </a:ext>
                  </a:extLst>
                </a:gridCol>
                <a:gridCol w="2217452">
                  <a:extLst>
                    <a:ext uri="{9D8B030D-6E8A-4147-A177-3AD203B41FA5}">
                      <a16:colId xmlns:a16="http://schemas.microsoft.com/office/drawing/2014/main" val="825544026"/>
                    </a:ext>
                  </a:extLst>
                </a:gridCol>
                <a:gridCol w="4591300">
                  <a:extLst>
                    <a:ext uri="{9D8B030D-6E8A-4147-A177-3AD203B41FA5}">
                      <a16:colId xmlns:a16="http://schemas.microsoft.com/office/drawing/2014/main" val="3175568358"/>
                    </a:ext>
                  </a:extLst>
                </a:gridCol>
                <a:gridCol w="1981744">
                  <a:extLst>
                    <a:ext uri="{9D8B030D-6E8A-4147-A177-3AD203B41FA5}">
                      <a16:colId xmlns:a16="http://schemas.microsoft.com/office/drawing/2014/main" val="2881233591"/>
                    </a:ext>
                  </a:extLst>
                </a:gridCol>
              </a:tblGrid>
              <a:tr h="376848">
                <a:tc>
                  <a:txBody>
                    <a:bodyPr/>
                    <a:lstStyle/>
                    <a:p>
                      <a:pPr algn="ctr"/>
                      <a:r>
                        <a:rPr lang="en-US" sz="2000" b="1" dirty="0">
                          <a:effectLst/>
                          <a:latin typeface="Calibri" panose="020F0502020204030204" pitchFamily="34" charset="0"/>
                          <a:ea typeface="PMingLiU" panose="02020500000000000000" pitchFamily="18" charset="-120"/>
                          <a:cs typeface="Lucida Grande"/>
                        </a:rPr>
                        <a:t>Russian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Mari</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Literal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English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152078"/>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янв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шорыкй</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л</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лзе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i="1" dirty="0" err="1">
                          <a:effectLst/>
                          <a:latin typeface="Calibri" panose="020F0502020204030204" pitchFamily="34" charset="0"/>
                          <a:ea typeface="PMingLiU" panose="02020500000000000000" pitchFamily="18" charset="-120"/>
                          <a:cs typeface="Calibri" panose="020F0502020204030204" pitchFamily="34" charset="0"/>
                        </a:rPr>
                        <a:t>sheepleg</a:t>
                      </a:r>
                      <a:r>
                        <a:rPr lang="en-US" sz="2000" i="1" dirty="0">
                          <a:effectLst/>
                          <a:latin typeface="Calibri" panose="020F0502020204030204" pitchFamily="34" charset="0"/>
                          <a:ea typeface="PMingLiU" panose="02020500000000000000" pitchFamily="18" charset="-120"/>
                          <a:cs typeface="Calibri" panose="020F0502020204030204" pitchFamily="34" charset="0"/>
                        </a:rPr>
                        <a:t>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January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07448559"/>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февр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ргыж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snowdrift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February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478473315"/>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март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ӱярн</a:t>
                      </a:r>
                      <a:r>
                        <a:rPr lang="en-US" sz="2000" b="1">
                          <a:effectLst/>
                          <a:latin typeface="Calibri" panose="020F0502020204030204" pitchFamily="34" charset="0"/>
                          <a:ea typeface="PMingLiU" panose="02020500000000000000" pitchFamily="18" charset="-120"/>
                          <a:cs typeface="Calibri" panose="020F0502020204030204" pitchFamily="34" charset="0"/>
                        </a:rPr>
                        <a:t>я </a:t>
                      </a: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Butter Week (Shrovetide)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March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786667941"/>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апр</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ль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вӱдш</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high water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April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026429432"/>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май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аг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field work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773400184"/>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и</a:t>
                      </a:r>
                      <a:r>
                        <a:rPr lang="en-US" sz="2000" b="1">
                          <a:effectLst/>
                          <a:latin typeface="Calibri" panose="020F0502020204030204" pitchFamily="34" charset="0"/>
                          <a:ea typeface="PMingLiU" panose="02020500000000000000" pitchFamily="18" charset="-120"/>
                          <a:cs typeface="Lucida Grande"/>
                        </a:rPr>
                        <a:t>ю</a:t>
                      </a:r>
                      <a:r>
                        <a:rPr lang="en-US" sz="2000">
                          <a:effectLst/>
                          <a:latin typeface="Calibri" panose="020F0502020204030204" pitchFamily="34" charset="0"/>
                          <a:ea typeface="PMingLiU" panose="02020500000000000000" pitchFamily="18" charset="-120"/>
                          <a:cs typeface="Lucida Grande"/>
                        </a:rPr>
                        <a:t>нь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пел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дыш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flower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June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883344485"/>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и</a:t>
                      </a:r>
                      <a:r>
                        <a:rPr lang="en-US" sz="2000" b="1">
                          <a:effectLst/>
                          <a:latin typeface="Calibri" panose="020F0502020204030204" pitchFamily="34" charset="0"/>
                          <a:ea typeface="PMingLiU" panose="02020500000000000000" pitchFamily="18" charset="-120"/>
                          <a:cs typeface="Lucida Grande"/>
                        </a:rPr>
                        <a:t>ю</a:t>
                      </a:r>
                      <a:r>
                        <a:rPr lang="en-US" sz="2000">
                          <a:effectLst/>
                          <a:latin typeface="Calibri" panose="020F0502020204030204" pitchFamily="34" charset="0"/>
                          <a:ea typeface="PMingLiU" panose="02020500000000000000" pitchFamily="18" charset="-120"/>
                          <a:cs typeface="Lucida Grande"/>
                        </a:rPr>
                        <a:t>ль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сӱр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err="1">
                          <a:effectLst/>
                          <a:latin typeface="Calibri" panose="020F0502020204030204" pitchFamily="34" charset="0"/>
                          <a:ea typeface="PMingLiU" panose="02020500000000000000" pitchFamily="18" charset="-120"/>
                          <a:cs typeface="Calibri" panose="020F0502020204030204" pitchFamily="34" charset="0"/>
                        </a:rPr>
                        <a:t>Sürem</a:t>
                      </a:r>
                      <a:r>
                        <a:rPr lang="en-US" sz="2000" i="1" dirty="0">
                          <a:effectLst/>
                          <a:latin typeface="Calibri" panose="020F0502020204030204" pitchFamily="34" charset="0"/>
                          <a:ea typeface="PMingLiU" panose="02020500000000000000" pitchFamily="18" charset="-120"/>
                          <a:cs typeface="Calibri" panose="020F0502020204030204" pitchFamily="34" charset="0"/>
                        </a:rPr>
                        <a:t> (name of a celebration)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July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053196819"/>
                  </a:ext>
                </a:extLst>
              </a:tr>
              <a:tr h="376848">
                <a:tc>
                  <a:txBody>
                    <a:bodyPr/>
                    <a:lstStyle/>
                    <a:p>
                      <a:pPr algn="just"/>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вгуст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сорл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sickle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August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1968410217"/>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сент</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брь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дым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threshing floor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September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136163609"/>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окт</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брь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шыж</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drizzle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October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4172173494"/>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но</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брь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лме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frost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November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467674135"/>
                  </a:ext>
                </a:extLst>
              </a:tr>
              <a:tr h="376848">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дек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брь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ле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noFill/>
                      <a:prstDash val="solid"/>
                      <a:round/>
                      <a:headEnd type="none" w="med" len="med"/>
                      <a:tailEnd type="none" w="med" len="med"/>
                    </a:lnB>
                  </a:tcPr>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no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December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3179474763"/>
                  </a:ext>
                </a:extLst>
              </a:tr>
            </a:tbl>
          </a:graphicData>
        </a:graphic>
      </p:graphicFrame>
      <p:sp>
        <p:nvSpPr>
          <p:cNvPr id="10" name="Rectangle 9">
            <a:extLst>
              <a:ext uri="{FF2B5EF4-FFF2-40B4-BE49-F238E27FC236}">
                <a16:creationId xmlns:a16="http://schemas.microsoft.com/office/drawing/2014/main" id="{4F66F78E-EB23-4A18-9957-65932E6BE58A}"/>
              </a:ext>
            </a:extLst>
          </p:cNvPr>
          <p:cNvSpPr/>
          <p:nvPr/>
        </p:nvSpPr>
        <p:spPr>
          <a:xfrm>
            <a:off x="4636546" y="1911119"/>
            <a:ext cx="1821404"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B8C47B6-7BAD-4C48-B375-51B92A17D2A4}"/>
              </a:ext>
            </a:extLst>
          </p:cNvPr>
          <p:cNvSpPr/>
          <p:nvPr/>
        </p:nvSpPr>
        <p:spPr>
          <a:xfrm>
            <a:off x="4636546" y="2238910"/>
            <a:ext cx="1821404"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2332876-DD49-4260-955B-A8BF8B15258A}"/>
              </a:ext>
            </a:extLst>
          </p:cNvPr>
          <p:cNvSpPr/>
          <p:nvPr/>
        </p:nvSpPr>
        <p:spPr>
          <a:xfrm>
            <a:off x="4636545" y="2655369"/>
            <a:ext cx="3393029"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DDA1472-5A43-46A6-883E-829E6E07A5DE}"/>
              </a:ext>
            </a:extLst>
          </p:cNvPr>
          <p:cNvSpPr/>
          <p:nvPr/>
        </p:nvSpPr>
        <p:spPr>
          <a:xfrm>
            <a:off x="4679407" y="3002212"/>
            <a:ext cx="3393029"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5B5AFB1-ECFF-47B1-B384-F48EA35B3E07}"/>
              </a:ext>
            </a:extLst>
          </p:cNvPr>
          <p:cNvSpPr/>
          <p:nvPr/>
        </p:nvSpPr>
        <p:spPr>
          <a:xfrm>
            <a:off x="4636544" y="3399619"/>
            <a:ext cx="3393029"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2DB5377-204A-47F2-93F6-D16DAF1F8BE8}"/>
              </a:ext>
            </a:extLst>
          </p:cNvPr>
          <p:cNvSpPr/>
          <p:nvPr/>
        </p:nvSpPr>
        <p:spPr>
          <a:xfrm>
            <a:off x="4636543" y="3761609"/>
            <a:ext cx="3393029"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19FA731-5863-4902-9C18-EBFDE4CD4FC4}"/>
              </a:ext>
            </a:extLst>
          </p:cNvPr>
          <p:cNvSpPr/>
          <p:nvPr/>
        </p:nvSpPr>
        <p:spPr>
          <a:xfrm>
            <a:off x="4679406" y="4152401"/>
            <a:ext cx="3931194"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B564251-6657-427C-ACD1-17120B66C2D0}"/>
              </a:ext>
            </a:extLst>
          </p:cNvPr>
          <p:cNvSpPr/>
          <p:nvPr/>
        </p:nvSpPr>
        <p:spPr>
          <a:xfrm>
            <a:off x="4679406" y="4533066"/>
            <a:ext cx="3931194"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7736F49-B596-482B-84C3-FFBA17CB40F2}"/>
              </a:ext>
            </a:extLst>
          </p:cNvPr>
          <p:cNvSpPr/>
          <p:nvPr/>
        </p:nvSpPr>
        <p:spPr>
          <a:xfrm>
            <a:off x="4636543" y="4877985"/>
            <a:ext cx="3931194"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F7D88D1-22FF-472A-8B33-C811B6CE170D}"/>
              </a:ext>
            </a:extLst>
          </p:cNvPr>
          <p:cNvSpPr/>
          <p:nvPr/>
        </p:nvSpPr>
        <p:spPr>
          <a:xfrm>
            <a:off x="4679406" y="5268777"/>
            <a:ext cx="3931194"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81407D6-F1D4-4BAC-B5FF-B90ED99DFBCA}"/>
              </a:ext>
            </a:extLst>
          </p:cNvPr>
          <p:cNvSpPr/>
          <p:nvPr/>
        </p:nvSpPr>
        <p:spPr>
          <a:xfrm>
            <a:off x="4636543" y="5659569"/>
            <a:ext cx="3931194"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622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
        <p:nvSpPr>
          <p:cNvPr id="2" name="Footer Placeholder 1">
            <a:extLst>
              <a:ext uri="{FF2B5EF4-FFF2-40B4-BE49-F238E27FC236}">
                <a16:creationId xmlns:a16="http://schemas.microsoft.com/office/drawing/2014/main" id="{C5860737-BB49-4400-B270-61130035F6AB}"/>
              </a:ext>
            </a:extLst>
          </p:cNvPr>
          <p:cNvSpPr>
            <a:spLocks noGrp="1"/>
          </p:cNvSpPr>
          <p:nvPr>
            <p:ph type="ftr" sz="quarter" idx="11"/>
          </p:nvPr>
        </p:nvSpPr>
        <p:spPr/>
        <p:txBody>
          <a:bodyPr/>
          <a:lstStyle/>
          <a:p>
            <a:r>
              <a:rPr lang="en-US"/>
              <a:t>COPIUS – Introduction to Mari – Chapter 39</a:t>
            </a:r>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The Mari folk calendar</a:t>
            </a:r>
            <a:endParaRPr lang="en-US" sz="3600" b="1"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graphicFrame>
        <p:nvGraphicFramePr>
          <p:cNvPr id="2" name="Table 1">
            <a:extLst>
              <a:ext uri="{FF2B5EF4-FFF2-40B4-BE49-F238E27FC236}">
                <a16:creationId xmlns:a16="http://schemas.microsoft.com/office/drawing/2014/main" id="{14F29649-DD4B-4A0C-B23C-CB99BBE018ED}"/>
              </a:ext>
            </a:extLst>
          </p:cNvPr>
          <p:cNvGraphicFramePr>
            <a:graphicFrameLocks noGrp="1"/>
          </p:cNvGraphicFramePr>
          <p:nvPr/>
        </p:nvGraphicFramePr>
        <p:xfrm>
          <a:off x="838200" y="1457326"/>
          <a:ext cx="10348857" cy="4899024"/>
        </p:xfrm>
        <a:graphic>
          <a:graphicData uri="http://schemas.openxmlformats.org/drawingml/2006/table">
            <a:tbl>
              <a:tblPr firstRow="1" firstCol="1" bandRow="1" bandCol="1">
                <a:tableStyleId>{5940675A-B579-460E-94D1-54222C63F5DA}</a:tableStyleId>
              </a:tblPr>
              <a:tblGrid>
                <a:gridCol w="1558361">
                  <a:extLst>
                    <a:ext uri="{9D8B030D-6E8A-4147-A177-3AD203B41FA5}">
                      <a16:colId xmlns:a16="http://schemas.microsoft.com/office/drawing/2014/main" val="2728956746"/>
                    </a:ext>
                  </a:extLst>
                </a:gridCol>
                <a:gridCol w="2217452">
                  <a:extLst>
                    <a:ext uri="{9D8B030D-6E8A-4147-A177-3AD203B41FA5}">
                      <a16:colId xmlns:a16="http://schemas.microsoft.com/office/drawing/2014/main" val="825544026"/>
                    </a:ext>
                  </a:extLst>
                </a:gridCol>
                <a:gridCol w="4591300">
                  <a:extLst>
                    <a:ext uri="{9D8B030D-6E8A-4147-A177-3AD203B41FA5}">
                      <a16:colId xmlns:a16="http://schemas.microsoft.com/office/drawing/2014/main" val="3175568358"/>
                    </a:ext>
                  </a:extLst>
                </a:gridCol>
                <a:gridCol w="1981744">
                  <a:extLst>
                    <a:ext uri="{9D8B030D-6E8A-4147-A177-3AD203B41FA5}">
                      <a16:colId xmlns:a16="http://schemas.microsoft.com/office/drawing/2014/main" val="2881233591"/>
                    </a:ext>
                  </a:extLst>
                </a:gridCol>
              </a:tblGrid>
              <a:tr h="376848">
                <a:tc>
                  <a:txBody>
                    <a:bodyPr/>
                    <a:lstStyle/>
                    <a:p>
                      <a:pPr algn="ctr"/>
                      <a:r>
                        <a:rPr lang="en-US" sz="2000" b="1" dirty="0">
                          <a:effectLst/>
                          <a:latin typeface="Calibri" panose="020F0502020204030204" pitchFamily="34" charset="0"/>
                          <a:ea typeface="PMingLiU" panose="02020500000000000000" pitchFamily="18" charset="-120"/>
                          <a:cs typeface="Lucida Grande"/>
                        </a:rPr>
                        <a:t>Russian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Mari</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Literal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English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152078"/>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янв</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шорыкй</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л</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лзе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i="1" dirty="0" err="1">
                          <a:effectLst/>
                          <a:latin typeface="Calibri" panose="020F0502020204030204" pitchFamily="34" charset="0"/>
                          <a:ea typeface="PMingLiU" panose="02020500000000000000" pitchFamily="18" charset="-120"/>
                          <a:cs typeface="Calibri" panose="020F0502020204030204" pitchFamily="34" charset="0"/>
                        </a:rPr>
                        <a:t>sheepleg</a:t>
                      </a:r>
                      <a:r>
                        <a:rPr lang="en-US" sz="2000" i="1" dirty="0">
                          <a:effectLst/>
                          <a:latin typeface="Calibri" panose="020F0502020204030204" pitchFamily="34" charset="0"/>
                          <a:ea typeface="PMingLiU" panose="02020500000000000000" pitchFamily="18" charset="-120"/>
                          <a:cs typeface="Calibri" panose="020F0502020204030204" pitchFamily="34" charset="0"/>
                        </a:rPr>
                        <a:t>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January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07448559"/>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февр</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ргыж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snowdrift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February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478473315"/>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март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ӱярн</a:t>
                      </a:r>
                      <a:r>
                        <a:rPr lang="en-US" sz="2000" b="1">
                          <a:effectLst/>
                          <a:latin typeface="Calibri" panose="020F0502020204030204" pitchFamily="34" charset="0"/>
                          <a:ea typeface="PMingLiU" panose="02020500000000000000" pitchFamily="18" charset="-120"/>
                          <a:cs typeface="Calibri" panose="020F0502020204030204" pitchFamily="34" charset="0"/>
                        </a:rPr>
                        <a:t>я </a:t>
                      </a:r>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Butter Week (Shrovetide)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March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786667941"/>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апр</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ль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вӱдш</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high water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April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026429432"/>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май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аг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field work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773400184"/>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и</a:t>
                      </a:r>
                      <a:r>
                        <a:rPr lang="en-US" sz="2000" b="1">
                          <a:effectLst/>
                          <a:latin typeface="Calibri" panose="020F0502020204030204" pitchFamily="34" charset="0"/>
                          <a:ea typeface="PMingLiU" panose="02020500000000000000" pitchFamily="18" charset="-120"/>
                          <a:cs typeface="Lucida Grande"/>
                        </a:rPr>
                        <a:t>ю</a:t>
                      </a:r>
                      <a:r>
                        <a:rPr lang="en-US" sz="2000">
                          <a:effectLst/>
                          <a:latin typeface="Calibri" panose="020F0502020204030204" pitchFamily="34" charset="0"/>
                          <a:ea typeface="PMingLiU" panose="02020500000000000000" pitchFamily="18" charset="-120"/>
                          <a:cs typeface="Lucida Grande"/>
                        </a:rPr>
                        <a:t>нь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пел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дыш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flower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June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883344485"/>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и</a:t>
                      </a:r>
                      <a:r>
                        <a:rPr lang="en-US" sz="2000" b="1">
                          <a:effectLst/>
                          <a:latin typeface="Calibri" panose="020F0502020204030204" pitchFamily="34" charset="0"/>
                          <a:ea typeface="PMingLiU" panose="02020500000000000000" pitchFamily="18" charset="-120"/>
                          <a:cs typeface="Lucida Grande"/>
                        </a:rPr>
                        <a:t>ю</a:t>
                      </a:r>
                      <a:r>
                        <a:rPr lang="en-US" sz="2000">
                          <a:effectLst/>
                          <a:latin typeface="Calibri" panose="020F0502020204030204" pitchFamily="34" charset="0"/>
                          <a:ea typeface="PMingLiU" panose="02020500000000000000" pitchFamily="18" charset="-120"/>
                          <a:cs typeface="Lucida Grande"/>
                        </a:rPr>
                        <a:t>ль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сӱр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err="1">
                          <a:effectLst/>
                          <a:latin typeface="Calibri" panose="020F0502020204030204" pitchFamily="34" charset="0"/>
                          <a:ea typeface="PMingLiU" panose="02020500000000000000" pitchFamily="18" charset="-120"/>
                          <a:cs typeface="Calibri" panose="020F0502020204030204" pitchFamily="34" charset="0"/>
                        </a:rPr>
                        <a:t>Sürem</a:t>
                      </a:r>
                      <a:r>
                        <a:rPr lang="en-US" sz="2000" i="1" dirty="0">
                          <a:effectLst/>
                          <a:latin typeface="Calibri" panose="020F0502020204030204" pitchFamily="34" charset="0"/>
                          <a:ea typeface="PMingLiU" panose="02020500000000000000" pitchFamily="18" charset="-120"/>
                          <a:cs typeface="Calibri" panose="020F0502020204030204" pitchFamily="34" charset="0"/>
                        </a:rPr>
                        <a:t> (name of a celebration)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July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053196819"/>
                  </a:ext>
                </a:extLst>
              </a:tr>
              <a:tr h="376848">
                <a:tc>
                  <a:txBody>
                    <a:bodyPr/>
                    <a:lstStyle/>
                    <a:p>
                      <a:pPr algn="just"/>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вгуст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сорл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sickle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August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1968410217"/>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сент</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брь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дым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threshing floor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September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2136163609"/>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окт</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брь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шыж</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drizzle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October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4172173494"/>
                  </a:ext>
                </a:extLst>
              </a:tr>
              <a:tr h="376848">
                <a:tc>
                  <a:txBody>
                    <a:bodyPr/>
                    <a:lstStyle/>
                    <a:p>
                      <a:pPr algn="just"/>
                      <a:r>
                        <a:rPr lang="en-US" sz="2000">
                          <a:effectLst/>
                          <a:latin typeface="Calibri" panose="020F0502020204030204" pitchFamily="34" charset="0"/>
                          <a:ea typeface="PMingLiU" panose="02020500000000000000" pitchFamily="18" charset="-120"/>
                          <a:cs typeface="Lucida Grande"/>
                        </a:rPr>
                        <a:t>но</a:t>
                      </a:r>
                      <a:r>
                        <a:rPr lang="en-US" sz="2000" b="1">
                          <a:effectLst/>
                          <a:latin typeface="Calibri" panose="020F0502020204030204" pitchFamily="34" charset="0"/>
                          <a:ea typeface="PMingLiU" panose="02020500000000000000" pitchFamily="18" charset="-120"/>
                          <a:cs typeface="Lucida Grande"/>
                        </a:rPr>
                        <a:t>я</a:t>
                      </a:r>
                      <a:r>
                        <a:rPr lang="en-US" sz="2000">
                          <a:effectLst/>
                          <a:latin typeface="Calibri" panose="020F0502020204030204" pitchFamily="34" charset="0"/>
                          <a:ea typeface="PMingLiU" panose="02020500000000000000" pitchFamily="18" charset="-120"/>
                          <a:cs typeface="Lucida Grande"/>
                        </a:rPr>
                        <a:t>брь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лме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frost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November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tcPr>
                </a:tc>
                <a:extLst>
                  <a:ext uri="{0D108BD9-81ED-4DB2-BD59-A6C34878D82A}">
                    <a16:rowId xmlns:a16="http://schemas.microsoft.com/office/drawing/2014/main" val="3467674135"/>
                  </a:ext>
                </a:extLst>
              </a:tr>
              <a:tr h="376848">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дек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брь</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ле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noFill/>
                      <a:prstDash val="solid"/>
                      <a:round/>
                      <a:headEnd type="none" w="med" len="med"/>
                      <a:tailEnd type="none" w="med" len="med"/>
                    </a:lnB>
                  </a:tcPr>
                </a:tc>
                <a:tc>
                  <a:txBody>
                    <a:bodyPr/>
                    <a:lstStyle/>
                    <a:p>
                      <a:pPr algn="just"/>
                      <a:r>
                        <a:rPr lang="en-US" sz="2000" i="1" dirty="0">
                          <a:effectLst/>
                          <a:latin typeface="Calibri" panose="020F0502020204030204" pitchFamily="34" charset="0"/>
                          <a:ea typeface="PMingLiU" panose="02020500000000000000" pitchFamily="18" charset="-120"/>
                          <a:cs typeface="Calibri" panose="020F0502020204030204" pitchFamily="34" charset="0"/>
                        </a:rPr>
                        <a:t>winter month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no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December</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3179474763"/>
                  </a:ext>
                </a:extLst>
              </a:tr>
            </a:tbl>
          </a:graphicData>
        </a:graphic>
      </p:graphicFrame>
    </p:spTree>
    <p:extLst>
      <p:ext uri="{BB962C8B-B14F-4D97-AF65-F5344CB8AC3E}">
        <p14:creationId xmlns:p14="http://schemas.microsoft.com/office/powerpoint/2010/main" val="3646618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Comparison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1087419" cy="369332"/>
          </a:xfrm>
          <a:prstGeom prst="rect">
            <a:avLst/>
          </a:prstGeom>
          <a:noFill/>
        </p:spPr>
        <p:txBody>
          <a:bodyPr wrap="square">
            <a:spAutoFit/>
          </a:bodyPr>
          <a:lstStyle/>
          <a:p>
            <a:pPr>
              <a:tabLst>
                <a:tab pos="533400" algn="l"/>
              </a:tabLst>
            </a:pPr>
            <a:r>
              <a:rPr lang="en-US" sz="1800" u="sng" dirty="0" err="1">
                <a:effectLst/>
                <a:latin typeface="Calibri" panose="020F0502020204030204" pitchFamily="34" charset="0"/>
                <a:ea typeface="PMingLiU" panose="02020500000000000000" pitchFamily="18" charset="-120"/>
                <a:cs typeface="Lucida Grande"/>
              </a:rPr>
              <a:t>ик</a:t>
            </a:r>
            <a:r>
              <a:rPr lang="en-US" sz="1800" u="sng" dirty="0">
                <a:effectLst/>
                <a:latin typeface="Calibri" panose="020F0502020204030204" pitchFamily="34" charset="0"/>
                <a:ea typeface="PMingLiU" panose="02020500000000000000" pitchFamily="18" charset="-120"/>
                <a:cs typeface="Lucida Grande"/>
              </a:rPr>
              <a:t> …-</a:t>
            </a:r>
            <a:r>
              <a:rPr lang="en-US" sz="1800" u="sng" dirty="0" err="1">
                <a:effectLst/>
                <a:latin typeface="Calibri" panose="020F0502020204030204" pitchFamily="34" charset="0"/>
                <a:ea typeface="PMingLiU" panose="02020500000000000000" pitchFamily="18" charset="-120"/>
                <a:cs typeface="Lucida Grande"/>
              </a:rPr>
              <a:t>ан</a:t>
            </a:r>
            <a:endParaRPr lang="en-GB" u="sng" dirty="0"/>
          </a:p>
        </p:txBody>
      </p:sp>
      <p:graphicFrame>
        <p:nvGraphicFramePr>
          <p:cNvPr id="8" name="Table 7">
            <a:extLst>
              <a:ext uri="{FF2B5EF4-FFF2-40B4-BE49-F238E27FC236}">
                <a16:creationId xmlns:a16="http://schemas.microsoft.com/office/drawing/2014/main" id="{B520D03C-6CE9-4DFE-AEC0-B0EBD95FE089}"/>
              </a:ext>
            </a:extLst>
          </p:cNvPr>
          <p:cNvGraphicFramePr>
            <a:graphicFrameLocks noGrp="1"/>
          </p:cNvGraphicFramePr>
          <p:nvPr>
            <p:extLst>
              <p:ext uri="{D42A27DB-BD31-4B8C-83A1-F6EECF244321}">
                <p14:modId xmlns:p14="http://schemas.microsoft.com/office/powerpoint/2010/main" val="2674752674"/>
              </p:ext>
            </p:extLst>
          </p:nvPr>
        </p:nvGraphicFramePr>
        <p:xfrm>
          <a:off x="1626197" y="2890573"/>
          <a:ext cx="8939606" cy="2140770"/>
        </p:xfrm>
        <a:graphic>
          <a:graphicData uri="http://schemas.openxmlformats.org/drawingml/2006/table">
            <a:tbl>
              <a:tblPr firstRow="1" firstCol="1" bandRow="1">
                <a:tableStyleId>{5940675A-B579-460E-94D1-54222C63F5DA}</a:tableStyleId>
              </a:tblPr>
              <a:tblGrid>
                <a:gridCol w="4469803">
                  <a:extLst>
                    <a:ext uri="{9D8B030D-6E8A-4147-A177-3AD203B41FA5}">
                      <a16:colId xmlns:a16="http://schemas.microsoft.com/office/drawing/2014/main" val="2107307972"/>
                    </a:ext>
                  </a:extLst>
                </a:gridCol>
                <a:gridCol w="4469803">
                  <a:extLst>
                    <a:ext uri="{9D8B030D-6E8A-4147-A177-3AD203B41FA5}">
                      <a16:colId xmlns:a16="http://schemas.microsoft.com/office/drawing/2014/main" val="4212934216"/>
                    </a:ext>
                  </a:extLst>
                </a:gridCol>
              </a:tblGrid>
              <a:tr h="713590">
                <a:tc>
                  <a:txBody>
                    <a:bodyPr/>
                    <a:lstStyle/>
                    <a:p>
                      <a:pPr algn="just"/>
                      <a:r>
                        <a:rPr lang="en-US" sz="2000">
                          <a:effectLst/>
                          <a:latin typeface="Calibri" panose="020F0502020204030204" pitchFamily="34" charset="0"/>
                          <a:ea typeface="PMingLiU" panose="02020500000000000000" pitchFamily="18" charset="-120"/>
                          <a:cs typeface="Lucida Grande"/>
                        </a:rPr>
                        <a:t>Н</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не ручк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-влак </a:t>
                      </a:r>
                      <a:r>
                        <a:rPr lang="en-US" sz="2000" u="sng">
                          <a:effectLst/>
                          <a:latin typeface="Calibri" panose="020F0502020204030204" pitchFamily="34" charset="0"/>
                          <a:ea typeface="PMingLiU" panose="02020500000000000000" pitchFamily="18" charset="-120"/>
                          <a:cs typeface="Lucida Grande"/>
                        </a:rPr>
                        <a:t>ик кужыт</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лыт.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These pens are of the same length.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78097618"/>
                  </a:ext>
                </a:extLst>
              </a:tr>
              <a:tr h="713590">
                <a:tc>
                  <a:txBody>
                    <a:bodyPr/>
                    <a:lstStyle/>
                    <a:p>
                      <a:pPr algn="just"/>
                      <a:r>
                        <a:rPr lang="en-US" sz="2000">
                          <a:effectLst/>
                          <a:latin typeface="Calibri" panose="020F0502020204030204" pitchFamily="34" charset="0"/>
                          <a:ea typeface="PMingLiU" panose="02020500000000000000" pitchFamily="18" charset="-120"/>
                          <a:cs typeface="Lucida Grande"/>
                        </a:rPr>
                        <a:t>Н</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не машин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-влак </a:t>
                      </a:r>
                      <a:r>
                        <a:rPr lang="en-US" sz="2000" u="sng">
                          <a:effectLst/>
                          <a:latin typeface="Calibri" panose="020F0502020204030204" pitchFamily="34" charset="0"/>
                          <a:ea typeface="PMingLiU" panose="02020500000000000000" pitchFamily="18" charset="-120"/>
                          <a:cs typeface="Lucida Grande"/>
                        </a:rPr>
                        <a:t>ик тӱс</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лыт.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These cars are of the same color.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37985045"/>
                  </a:ext>
                </a:extLst>
              </a:tr>
              <a:tr h="713590">
                <a:tc>
                  <a:txBody>
                    <a:bodyPr/>
                    <a:lstStyle/>
                    <a:p>
                      <a:pPr algn="just"/>
                      <a:r>
                        <a:rPr lang="en-US" sz="2000">
                          <a:effectLst/>
                          <a:latin typeface="Calibri" panose="020F0502020204030204" pitchFamily="34" charset="0"/>
                          <a:ea typeface="PMingLiU" panose="02020500000000000000" pitchFamily="18" charset="-120"/>
                          <a:cs typeface="Lucida Grande"/>
                        </a:rPr>
                        <a:t>Ме </a:t>
                      </a:r>
                      <a:r>
                        <a:rPr lang="en-US" sz="2000" u="sng">
                          <a:effectLst/>
                          <a:latin typeface="Calibri" panose="020F0502020204030204" pitchFamily="34" charset="0"/>
                          <a:ea typeface="PMingLiU" panose="02020500000000000000" pitchFamily="18" charset="-120"/>
                          <a:cs typeface="Lucida Grande"/>
                        </a:rPr>
                        <a:t>ик ийгот</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a:t>
                      </a:r>
                      <a:r>
                        <a:rPr lang="en-US" sz="2000">
                          <a:effectLst/>
                          <a:latin typeface="Calibri" panose="020F0502020204030204" pitchFamily="34" charset="0"/>
                          <a:ea typeface="PMingLiU" panose="02020500000000000000" pitchFamily="18" charset="-120"/>
                          <a:cs typeface="Lucida Grande"/>
                        </a:rPr>
                        <a:t> улын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Lucida Grande"/>
                        </a:rPr>
                        <a:t>We’re of the same age.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09718653"/>
                  </a:ext>
                </a:extLst>
              </a:tr>
            </a:tbl>
          </a:graphicData>
        </a:graphic>
      </p:graphicFrame>
    </p:spTree>
    <p:extLst>
      <p:ext uri="{BB962C8B-B14F-4D97-AF65-F5344CB8AC3E}">
        <p14:creationId xmlns:p14="http://schemas.microsoft.com/office/powerpoint/2010/main" val="307366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Comparison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5455024" cy="369332"/>
          </a:xfrm>
          <a:prstGeom prst="rect">
            <a:avLst/>
          </a:prstGeom>
          <a:noFill/>
        </p:spPr>
        <p:txBody>
          <a:bodyPr wrap="square">
            <a:spAutoFit/>
          </a:bodyPr>
          <a:lstStyle/>
          <a:p>
            <a:pPr>
              <a:tabLst>
                <a:tab pos="533400" algn="l"/>
              </a:tabLst>
            </a:pPr>
            <a:r>
              <a:rPr lang="en-US" sz="1800" u="sng" dirty="0">
                <a:effectLst/>
                <a:latin typeface="Calibri" panose="020F0502020204030204" pitchFamily="34" charset="0"/>
                <a:ea typeface="PMingLiU" panose="02020500000000000000" pitchFamily="18" charset="-120"/>
                <a:cs typeface="Lucida Grande"/>
              </a:rPr>
              <a:t>Demonstrative stems</a:t>
            </a:r>
            <a:endParaRPr lang="en-GB" u="sng" dirty="0"/>
          </a:p>
        </p:txBody>
      </p:sp>
      <p:graphicFrame>
        <p:nvGraphicFramePr>
          <p:cNvPr id="8" name="Table 7">
            <a:extLst>
              <a:ext uri="{FF2B5EF4-FFF2-40B4-BE49-F238E27FC236}">
                <a16:creationId xmlns:a16="http://schemas.microsoft.com/office/drawing/2014/main" id="{B520D03C-6CE9-4DFE-AEC0-B0EBD95FE089}"/>
              </a:ext>
            </a:extLst>
          </p:cNvPr>
          <p:cNvGraphicFramePr>
            <a:graphicFrameLocks noGrp="1"/>
          </p:cNvGraphicFramePr>
          <p:nvPr>
            <p:extLst>
              <p:ext uri="{D42A27DB-BD31-4B8C-83A1-F6EECF244321}">
                <p14:modId xmlns:p14="http://schemas.microsoft.com/office/powerpoint/2010/main" val="3265062718"/>
              </p:ext>
            </p:extLst>
          </p:nvPr>
        </p:nvGraphicFramePr>
        <p:xfrm>
          <a:off x="1626197" y="2589960"/>
          <a:ext cx="8939606" cy="2628099"/>
        </p:xfrm>
        <a:graphic>
          <a:graphicData uri="http://schemas.openxmlformats.org/drawingml/2006/table">
            <a:tbl>
              <a:tblPr firstRow="1" firstCol="1" bandRow="1">
                <a:tableStyleId>{5940675A-B579-460E-94D1-54222C63F5DA}</a:tableStyleId>
              </a:tblPr>
              <a:tblGrid>
                <a:gridCol w="4469803">
                  <a:extLst>
                    <a:ext uri="{9D8B030D-6E8A-4147-A177-3AD203B41FA5}">
                      <a16:colId xmlns:a16="http://schemas.microsoft.com/office/drawing/2014/main" val="2107307972"/>
                    </a:ext>
                  </a:extLst>
                </a:gridCol>
                <a:gridCol w="4469803">
                  <a:extLst>
                    <a:ext uri="{9D8B030D-6E8A-4147-A177-3AD203B41FA5}">
                      <a16:colId xmlns:a16="http://schemas.microsoft.com/office/drawing/2014/main" val="4212934216"/>
                    </a:ext>
                  </a:extLst>
                </a:gridCol>
              </a:tblGrid>
              <a:tr h="876033">
                <a:tc>
                  <a:txBody>
                    <a:bodyPr/>
                    <a:lstStyle/>
                    <a:p>
                      <a:pPr algn="l"/>
                      <a:r>
                        <a:rPr lang="en-US" sz="2000">
                          <a:effectLst/>
                          <a:latin typeface="Calibri" panose="020F0502020204030204" pitchFamily="34" charset="0"/>
                          <a:ea typeface="PMingLiU" panose="02020500000000000000" pitchFamily="18" charset="-120"/>
                          <a:cs typeface="Lucida Grande"/>
                        </a:rPr>
                        <a:t>Эч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ш</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ко 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ышт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Ивук</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т тын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р паш</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м</a:t>
                      </a:r>
                      <a:r>
                        <a:rPr lang="en-US" sz="2000">
                          <a:effectLst/>
                          <a:latin typeface="Calibri" panose="020F0502020204030204" pitchFamily="34" charset="0"/>
                          <a:ea typeface="PMingLiU" panose="02020500000000000000" pitchFamily="18" charset="-120"/>
                          <a:cs typeface="Lucida Grande"/>
                        </a:rPr>
                        <a:t> ышт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Echan does a lot of work. Ivuk also does this much work.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978097618"/>
                  </a:ext>
                </a:extLst>
              </a:tr>
              <a:tr h="876033">
                <a:tc>
                  <a:txBody>
                    <a:bodyPr/>
                    <a:lstStyle/>
                    <a:p>
                      <a:pPr algn="l"/>
                      <a:r>
                        <a:rPr lang="en-US" sz="2000">
                          <a:effectLst/>
                          <a:latin typeface="Calibri" panose="020F0502020204030204" pitchFamily="34" charset="0"/>
                          <a:ea typeface="PMingLiU" panose="02020500000000000000" pitchFamily="18" charset="-120"/>
                          <a:cs typeface="Lucida Grande"/>
                        </a:rPr>
                        <a:t>Уж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 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до 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мпым? </a:t>
                      </a:r>
                      <a:r>
                        <a:rPr lang="en-US" sz="2000" u="sng">
                          <a:effectLst/>
                          <a:latin typeface="Calibri" panose="020F0502020204030204" pitchFamily="34" charset="0"/>
                          <a:ea typeface="PMingLiU" panose="02020500000000000000" pitchFamily="18" charset="-120"/>
                          <a:cs typeface="Lucida Grande"/>
                        </a:rPr>
                        <a:t>Мыйын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т</a:t>
                      </a:r>
                      <a:r>
                        <a:rPr lang="en-US" sz="2000">
                          <a:effectLst/>
                          <a:latin typeface="Calibri" panose="020F0502020204030204" pitchFamily="34" charset="0"/>
                          <a:ea typeface="PMingLiU" panose="02020500000000000000" pitchFamily="18" charset="-120"/>
                          <a:cs typeface="Lucida Grande"/>
                        </a:rPr>
                        <a:t> м</a:t>
                      </a:r>
                      <a:r>
                        <a:rPr lang="en-US" sz="2000" b="1">
                          <a:effectLst/>
                          <a:latin typeface="Calibri" panose="020F0502020204030204" pitchFamily="34" charset="0"/>
                          <a:ea typeface="PMingLiU" panose="02020500000000000000" pitchFamily="18" charset="-120"/>
                          <a:cs typeface="Lucida Grande"/>
                        </a:rPr>
                        <a:t>ӧ</a:t>
                      </a:r>
                      <a:r>
                        <a:rPr lang="en-US" sz="2000">
                          <a:effectLst/>
                          <a:latin typeface="Calibri" panose="020F0502020204030204" pitchFamily="34" charset="0"/>
                          <a:ea typeface="PMingLiU" panose="02020500000000000000" pitchFamily="18" charset="-120"/>
                          <a:cs typeface="Lucida Grande"/>
                        </a:rPr>
                        <a:t>ҥгыштӧ </a:t>
                      </a:r>
                      <a:r>
                        <a:rPr lang="en-US" sz="2000" u="sng">
                          <a:effectLst/>
                          <a:latin typeface="Calibri" panose="020F0502020204030204" pitchFamily="34" charset="0"/>
                          <a:ea typeface="PMingLiU" panose="02020500000000000000" pitchFamily="18" charset="-120"/>
                          <a:cs typeface="Lucida Grande"/>
                        </a:rPr>
                        <a:t>тыг</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й</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ло.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Do you see that lamp? I have one just like it at home.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37985045"/>
                  </a:ext>
                </a:extLst>
              </a:tr>
              <a:tr h="876033">
                <a:tc>
                  <a:txBody>
                    <a:bodyPr/>
                    <a:lstStyle/>
                    <a:p>
                      <a:pPr algn="just"/>
                      <a:r>
                        <a:rPr lang="en-US" sz="2000">
                          <a:effectLst/>
                          <a:latin typeface="Calibri" panose="020F0502020204030204" pitchFamily="34" charset="0"/>
                          <a:ea typeface="PMingLiU" panose="02020500000000000000" pitchFamily="18" charset="-120"/>
                          <a:cs typeface="Lucida Grande"/>
                        </a:rPr>
                        <a:t>– Онч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 куз</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до кушт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Мы</a:t>
                      </a:r>
                      <a:r>
                        <a:rPr lang="en-US" sz="2000" b="1" u="sng">
                          <a:effectLst/>
                          <a:latin typeface="Calibri" panose="020F0502020204030204" pitchFamily="34" charset="0"/>
                          <a:ea typeface="PMingLiU" panose="02020500000000000000" pitchFamily="18" charset="-120"/>
                          <a:cs typeface="Lucida Grande"/>
                        </a:rPr>
                        <a:t>я</a:t>
                      </a:r>
                      <a:r>
                        <a:rPr lang="en-US" sz="2000" u="sng">
                          <a:effectLst/>
                          <a:latin typeface="Calibri" panose="020F0502020204030204" pitchFamily="34" charset="0"/>
                          <a:ea typeface="PMingLiU" panose="02020500000000000000" pitchFamily="18" charset="-120"/>
                          <a:cs typeface="Lucida Grande"/>
                        </a:rPr>
                        <a:t>т тыг</a:t>
                      </a:r>
                      <a:r>
                        <a:rPr lang="en-US" sz="2000" b="1" u="sng">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 мошт</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 Look at him/her dance!</a:t>
                      </a:r>
                      <a:endParaRPr lang="en-GB" sz="2000" dirty="0">
                        <a:effectLst/>
                        <a:latin typeface="Calibri" panose="020F0502020204030204" pitchFamily="34" charset="0"/>
                        <a:ea typeface="PMingLiU" panose="02020500000000000000" pitchFamily="18" charset="-120"/>
                        <a:cs typeface="Lucida Grande"/>
                      </a:endParaRPr>
                    </a:p>
                    <a:p>
                      <a:pPr algn="l"/>
                      <a:r>
                        <a:rPr lang="en-US" sz="2000" dirty="0">
                          <a:effectLst/>
                          <a:latin typeface="Calibri" panose="020F0502020204030204" pitchFamily="34" charset="0"/>
                          <a:ea typeface="PMingLiU" panose="02020500000000000000" pitchFamily="18" charset="-120"/>
                          <a:cs typeface="Lucida Grande"/>
                        </a:rPr>
                        <a:t>– I can also dance like that.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09718653"/>
                  </a:ext>
                </a:extLst>
              </a:tr>
            </a:tbl>
          </a:graphicData>
        </a:graphic>
      </p:graphicFrame>
    </p:spTree>
    <p:extLst>
      <p:ext uri="{BB962C8B-B14F-4D97-AF65-F5344CB8AC3E}">
        <p14:creationId xmlns:p14="http://schemas.microsoft.com/office/powerpoint/2010/main" val="39051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Comparison</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11" name="TextBox 10">
            <a:extLst>
              <a:ext uri="{FF2B5EF4-FFF2-40B4-BE49-F238E27FC236}">
                <a16:creationId xmlns:a16="http://schemas.microsoft.com/office/drawing/2014/main" id="{447E2FA2-649F-4B8A-8E86-37E7A20D7214}"/>
              </a:ext>
            </a:extLst>
          </p:cNvPr>
          <p:cNvSpPr txBox="1"/>
          <p:nvPr/>
        </p:nvSpPr>
        <p:spPr>
          <a:xfrm>
            <a:off x="838200" y="1457326"/>
            <a:ext cx="5455024" cy="369332"/>
          </a:xfrm>
          <a:prstGeom prst="rect">
            <a:avLst/>
          </a:prstGeom>
          <a:noFill/>
        </p:spPr>
        <p:txBody>
          <a:bodyPr wrap="square">
            <a:spAutoFit/>
          </a:bodyPr>
          <a:lstStyle/>
          <a:p>
            <a:pPr>
              <a:tabLst>
                <a:tab pos="533400" algn="l"/>
              </a:tabLst>
            </a:pPr>
            <a:r>
              <a:rPr lang="en-US" sz="1800" u="sng" dirty="0">
                <a:effectLst/>
                <a:latin typeface="Calibri" panose="020F0502020204030204" pitchFamily="34" charset="0"/>
                <a:ea typeface="PMingLiU" panose="02020500000000000000" pitchFamily="18" charset="-120"/>
                <a:cs typeface="Lucida Grande"/>
              </a:rPr>
              <a:t>-</a:t>
            </a:r>
            <a:r>
              <a:rPr lang="en-US" sz="1800" u="sng" dirty="0" err="1">
                <a:effectLst/>
                <a:latin typeface="Calibri" panose="020F0502020204030204" pitchFamily="34" charset="0"/>
                <a:ea typeface="PMingLiU" panose="02020500000000000000" pitchFamily="18" charset="-120"/>
                <a:cs typeface="Lucida Grande"/>
              </a:rPr>
              <a:t>ак</a:t>
            </a:r>
            <a:r>
              <a:rPr lang="en-US" sz="1800" u="sng" dirty="0">
                <a:effectLst/>
                <a:latin typeface="Calibri" panose="020F0502020204030204" pitchFamily="34" charset="0"/>
                <a:ea typeface="PMingLiU" panose="02020500000000000000" pitchFamily="18" charset="-120"/>
                <a:cs typeface="Lucida Grande"/>
              </a:rPr>
              <a:t> </a:t>
            </a:r>
            <a:r>
              <a:rPr lang="en-GB" sz="1800" u="sng" dirty="0">
                <a:effectLst/>
                <a:latin typeface="Calibri" panose="020F0502020204030204" pitchFamily="34" charset="0"/>
                <a:ea typeface="PMingLiU" panose="02020500000000000000" pitchFamily="18" charset="-120"/>
                <a:cs typeface="Lucida Grande"/>
              </a:rPr>
              <a:t>stressing equivalency</a:t>
            </a:r>
            <a:endParaRPr lang="en-GB" u="sng" dirty="0"/>
          </a:p>
        </p:txBody>
      </p:sp>
      <p:graphicFrame>
        <p:nvGraphicFramePr>
          <p:cNvPr id="2" name="Table 1">
            <a:extLst>
              <a:ext uri="{FF2B5EF4-FFF2-40B4-BE49-F238E27FC236}">
                <a16:creationId xmlns:a16="http://schemas.microsoft.com/office/drawing/2014/main" id="{1D863FEF-E8CC-4C0A-A28C-2AE416342E98}"/>
              </a:ext>
            </a:extLst>
          </p:cNvPr>
          <p:cNvGraphicFramePr>
            <a:graphicFrameLocks noGrp="1"/>
          </p:cNvGraphicFramePr>
          <p:nvPr>
            <p:extLst>
              <p:ext uri="{D42A27DB-BD31-4B8C-83A1-F6EECF244321}">
                <p14:modId xmlns:p14="http://schemas.microsoft.com/office/powerpoint/2010/main" val="3976048360"/>
              </p:ext>
            </p:extLst>
          </p:nvPr>
        </p:nvGraphicFramePr>
        <p:xfrm>
          <a:off x="892436" y="2011680"/>
          <a:ext cx="10407128" cy="4227753"/>
        </p:xfrm>
        <a:graphic>
          <a:graphicData uri="http://schemas.openxmlformats.org/drawingml/2006/table">
            <a:tbl>
              <a:tblPr firstRow="1" firstCol="1" bandRow="1">
                <a:tableStyleId>{5940675A-B579-460E-94D1-54222C63F5DA}</a:tableStyleId>
              </a:tblPr>
              <a:tblGrid>
                <a:gridCol w="5203564">
                  <a:extLst>
                    <a:ext uri="{9D8B030D-6E8A-4147-A177-3AD203B41FA5}">
                      <a16:colId xmlns:a16="http://schemas.microsoft.com/office/drawing/2014/main" val="3288799685"/>
                    </a:ext>
                  </a:extLst>
                </a:gridCol>
                <a:gridCol w="5203564">
                  <a:extLst>
                    <a:ext uri="{9D8B030D-6E8A-4147-A177-3AD203B41FA5}">
                      <a16:colId xmlns:a16="http://schemas.microsoft.com/office/drawing/2014/main" val="4108694182"/>
                    </a:ext>
                  </a:extLst>
                </a:gridCol>
              </a:tblGrid>
              <a:tr h="352314">
                <a:tc>
                  <a:txBody>
                    <a:bodyPr/>
                    <a:lstStyle/>
                    <a:p>
                      <a:pPr algn="l"/>
                      <a:r>
                        <a:rPr lang="en-US" sz="2000" u="sng" dirty="0" err="1">
                          <a:effectLst/>
                          <a:latin typeface="Calibri" panose="020F0502020204030204" pitchFamily="34" charset="0"/>
                          <a:ea typeface="PMingLiU" panose="02020500000000000000" pitchFamily="18" charset="-120"/>
                          <a:cs typeface="Lucida Grande"/>
                        </a:rPr>
                        <a:t>Т</a:t>
                      </a:r>
                      <a:r>
                        <a:rPr lang="en-US" sz="2000" b="1" u="sng" dirty="0" err="1">
                          <a:effectLst/>
                          <a:latin typeface="Calibri" panose="020F0502020204030204" pitchFamily="34" charset="0"/>
                          <a:ea typeface="PMingLiU" panose="02020500000000000000" pitchFamily="18" charset="-120"/>
                          <a:cs typeface="Lucida Grande"/>
                        </a:rPr>
                        <a:t>и</a:t>
                      </a:r>
                      <a:r>
                        <a:rPr lang="en-US" sz="2000" u="sng" dirty="0" err="1">
                          <a:effectLst/>
                          <a:latin typeface="Calibri" panose="020F0502020204030204" pitchFamily="34" charset="0"/>
                          <a:ea typeface="PMingLiU" panose="02020500000000000000" pitchFamily="18" charset="-120"/>
                          <a:cs typeface="Lucida Grande"/>
                        </a:rPr>
                        <a:t>де</a:t>
                      </a:r>
                      <a:r>
                        <a:rPr lang="en-US" sz="2000" u="sng"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ручк</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д</a:t>
                      </a:r>
                      <a:r>
                        <a:rPr lang="en-US" sz="2000" b="1" u="sng" dirty="0" err="1">
                          <a:effectLst/>
                          <a:latin typeface="Calibri" panose="020F0502020204030204" pitchFamily="34" charset="0"/>
                          <a:ea typeface="PMingLiU" panose="02020500000000000000" pitchFamily="18" charset="-120"/>
                          <a:cs typeface="Lucida Grande"/>
                        </a:rPr>
                        <a:t>е</a:t>
                      </a:r>
                      <a:r>
                        <a:rPr lang="en-US" sz="2000" u="sng" dirty="0" err="1">
                          <a:effectLst/>
                          <a:latin typeface="Calibri" panose="020F0502020204030204" pitchFamily="34" charset="0"/>
                          <a:ea typeface="PMingLiU" panose="02020500000000000000" pitchFamily="18" charset="-120"/>
                          <a:cs typeface="Lucida Grande"/>
                        </a:rPr>
                        <a:t>нак</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теҥг</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че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возен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м</a:t>
                      </a: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I wrote with this very pen yesterday.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91289732"/>
                  </a:ext>
                </a:extLst>
              </a:tr>
              <a:tr h="352314">
                <a:tc>
                  <a:txBody>
                    <a:bodyPr/>
                    <a:lstStyle/>
                    <a:p>
                      <a:pPr algn="l"/>
                      <a:r>
                        <a:rPr lang="en-US" sz="2000">
                          <a:effectLst/>
                          <a:latin typeface="Calibri" panose="020F0502020204030204" pitchFamily="34" charset="0"/>
                          <a:ea typeface="PMingLiU" panose="02020500000000000000" pitchFamily="18" charset="-120"/>
                          <a:cs typeface="Lucida Grande"/>
                        </a:rPr>
                        <a:t>М</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йын </a:t>
                      </a:r>
                      <a:r>
                        <a:rPr lang="en-US" sz="2000" u="sng">
                          <a:effectLst/>
                          <a:latin typeface="Calibri" panose="020F0502020204030204" pitchFamily="34" charset="0"/>
                          <a:ea typeface="PMingLiU" panose="02020500000000000000" pitchFamily="18" charset="-120"/>
                          <a:cs typeface="Lucida Grande"/>
                        </a:rPr>
                        <a:t>тыга</a:t>
                      </a:r>
                      <a:r>
                        <a:rPr lang="en-US" sz="2000" b="1" u="sng">
                          <a:effectLst/>
                          <a:latin typeface="Calibri" panose="020F0502020204030204" pitchFamily="34" charset="0"/>
                          <a:ea typeface="PMingLiU" panose="02020500000000000000" pitchFamily="18" charset="-120"/>
                          <a:cs typeface="Lucida Grande"/>
                        </a:rPr>
                        <a:t>я</a:t>
                      </a:r>
                      <a:r>
                        <a:rPr lang="en-US" sz="2000" u="sng">
                          <a:effectLst/>
                          <a:latin typeface="Calibri" panose="020F0502020204030204" pitchFamily="34" charset="0"/>
                          <a:ea typeface="PMingLiU" panose="02020500000000000000" pitchFamily="18" charset="-120"/>
                          <a:cs typeface="Lucida Grande"/>
                        </a:rPr>
                        <a:t>к ручк</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ло.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 have just this kind of pen.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56178762"/>
                  </a:ext>
                </a:extLst>
              </a:tr>
              <a:tr h="704625">
                <a:tc>
                  <a:txBody>
                    <a:bodyPr/>
                    <a:lstStyle/>
                    <a:p>
                      <a:pPr algn="l"/>
                      <a:r>
                        <a:rPr lang="en-US" sz="2000">
                          <a:effectLst/>
                          <a:latin typeface="Calibri" panose="020F0502020204030204" pitchFamily="34" charset="0"/>
                          <a:ea typeface="PMingLiU" panose="02020500000000000000" pitchFamily="18" charset="-120"/>
                          <a:cs typeface="Lucida Grande"/>
                        </a:rPr>
                        <a:t>Эч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ш</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ко 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ышт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Ив</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к </a:t>
                      </a:r>
                      <a:r>
                        <a:rPr lang="en-US" sz="2000" u="sng">
                          <a:effectLst/>
                          <a:latin typeface="Calibri" panose="020F0502020204030204" pitchFamily="34" charset="0"/>
                          <a:ea typeface="PMingLiU" panose="02020500000000000000" pitchFamily="18" charset="-120"/>
                          <a:cs typeface="Lucida Grande"/>
                        </a:rPr>
                        <a:t>тын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рак</a:t>
                      </a:r>
                      <a:r>
                        <a:rPr lang="en-US" sz="2000">
                          <a:effectLst/>
                          <a:latin typeface="Calibri" panose="020F0502020204030204" pitchFamily="34" charset="0"/>
                          <a:ea typeface="PMingLiU" panose="02020500000000000000" pitchFamily="18" charset="-120"/>
                          <a:cs typeface="Lucida Grande"/>
                        </a:rPr>
                        <a:t> 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ышт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Echan does a lot of work. Ivuk also does this much work.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64935493"/>
                  </a:ext>
                </a:extLst>
              </a:tr>
              <a:tr h="704625">
                <a:tc>
                  <a:txBody>
                    <a:bodyPr/>
                    <a:lstStyle/>
                    <a:p>
                      <a:pPr algn="l"/>
                      <a:r>
                        <a:rPr lang="en-US" sz="2000">
                          <a:effectLst/>
                          <a:latin typeface="Calibri" panose="020F0502020204030204" pitchFamily="34" charset="0"/>
                          <a:ea typeface="PMingLiU" panose="02020500000000000000" pitchFamily="18" charset="-120"/>
                          <a:cs typeface="Lucida Grande"/>
                        </a:rPr>
                        <a:t>– Мый 1984-ше </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йыште шочын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 </a:t>
                      </a:r>
                      <a:r>
                        <a:rPr lang="en-US" sz="2000" u="sng">
                          <a:effectLst/>
                          <a:latin typeface="Calibri" panose="020F0502020204030204" pitchFamily="34" charset="0"/>
                          <a:ea typeface="PMingLiU" panose="02020500000000000000" pitchFamily="18" charset="-120"/>
                          <a:cs typeface="Lucida Grande"/>
                        </a:rPr>
                        <a:t>Мы</a:t>
                      </a:r>
                      <a:r>
                        <a:rPr lang="en-US" sz="2000" b="1" u="sng">
                          <a:effectLst/>
                          <a:latin typeface="Calibri" panose="020F0502020204030204" pitchFamily="34" charset="0"/>
                          <a:ea typeface="PMingLiU" panose="02020500000000000000" pitchFamily="18" charset="-120"/>
                          <a:cs typeface="Lucida Grande"/>
                        </a:rPr>
                        <a:t>я</a:t>
                      </a:r>
                      <a:r>
                        <a:rPr lang="en-US" sz="2000" u="sng">
                          <a:effectLst/>
                          <a:latin typeface="Calibri" panose="020F0502020204030204" pitchFamily="34" charset="0"/>
                          <a:ea typeface="PMingLiU" panose="02020500000000000000" pitchFamily="18" charset="-120"/>
                          <a:cs typeface="Lucida Grande"/>
                        </a:rPr>
                        <a:t>т тун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мак</a:t>
                      </a:r>
                      <a:r>
                        <a:rPr lang="en-US" sz="2000">
                          <a:effectLst/>
                          <a:latin typeface="Calibri" panose="020F0502020204030204" pitchFamily="34" charset="0"/>
                          <a:ea typeface="PMingLiU" panose="02020500000000000000" pitchFamily="18" charset="-120"/>
                          <a:cs typeface="Lucida Grande"/>
                        </a:rPr>
                        <a:t> шочын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 I was born in 1984.</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Lucida Grande"/>
                        </a:rPr>
                        <a:t>– I was born then as well.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05775498"/>
                  </a:ext>
                </a:extLst>
              </a:tr>
              <a:tr h="704625">
                <a:tc>
                  <a:txBody>
                    <a:bodyPr/>
                    <a:lstStyle/>
                    <a:p>
                      <a:pPr algn="l"/>
                      <a:r>
                        <a:rPr lang="en-US" sz="2000">
                          <a:effectLst/>
                          <a:latin typeface="Calibri" panose="020F0502020204030204" pitchFamily="34" charset="0"/>
                          <a:ea typeface="PMingLiU" panose="02020500000000000000" pitchFamily="18" charset="-120"/>
                          <a:cs typeface="Lucida Grande"/>
                        </a:rPr>
                        <a:t>Мар</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й Эл да Слов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ний </a:t>
                      </a:r>
                      <a:r>
                        <a:rPr lang="en-US" sz="2000" u="sng">
                          <a:effectLst/>
                          <a:latin typeface="Calibri" panose="020F0502020204030204" pitchFamily="34" charset="0"/>
                          <a:ea typeface="PMingLiU" panose="02020500000000000000" pitchFamily="18" charset="-120"/>
                          <a:cs typeface="Lucida Grande"/>
                        </a:rPr>
                        <a:t>ик кугыт</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нак</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лыт.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Mari El and Slovenia are the same size.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70786754"/>
                  </a:ext>
                </a:extLst>
              </a:tr>
              <a:tr h="704625">
                <a:tc>
                  <a:txBody>
                    <a:bodyPr/>
                    <a:lstStyle/>
                    <a:p>
                      <a:pPr algn="l"/>
                      <a:r>
                        <a:rPr lang="en-US" sz="2000">
                          <a:effectLst/>
                          <a:latin typeface="Calibri" panose="020F0502020204030204" pitchFamily="34" charset="0"/>
                          <a:ea typeface="PMingLiU" panose="02020500000000000000" pitchFamily="18" charset="-120"/>
                          <a:cs typeface="Lucida Grande"/>
                        </a:rPr>
                        <a:t>Тый Йошк</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гыч ул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 Мый </a:t>
                      </a:r>
                      <a:r>
                        <a:rPr lang="en-US" sz="2000" u="sng">
                          <a:effectLst/>
                          <a:latin typeface="Calibri" panose="020F0502020204030204" pitchFamily="34" charset="0"/>
                          <a:ea typeface="PMingLiU" panose="02020500000000000000" pitchFamily="18" charset="-120"/>
                          <a:cs typeface="Lucida Grande"/>
                        </a:rPr>
                        <a:t>т</a:t>
                      </a:r>
                      <a:r>
                        <a:rPr lang="en-US" sz="2000" b="1" u="sng">
                          <a:effectLst/>
                          <a:latin typeface="Calibri" panose="020F0502020204030204" pitchFamily="34" charset="0"/>
                          <a:ea typeface="PMingLiU" panose="02020500000000000000" pitchFamily="18" charset="-120"/>
                          <a:cs typeface="Lucida Grande"/>
                        </a:rPr>
                        <a:t>и</a:t>
                      </a:r>
                      <a:r>
                        <a:rPr lang="en-US" sz="2000" u="sng">
                          <a:effectLst/>
                          <a:latin typeface="Calibri" panose="020F0502020204030204" pitchFamily="34" charset="0"/>
                          <a:ea typeface="PMingLiU" panose="02020500000000000000" pitchFamily="18" charset="-120"/>
                          <a:cs typeface="Lucida Grande"/>
                        </a:rPr>
                        <a:t>де ол</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 г</a:t>
                      </a:r>
                      <a:r>
                        <a:rPr lang="en-US" sz="2000" b="1" u="sng">
                          <a:effectLst/>
                          <a:latin typeface="Calibri" panose="020F0502020204030204" pitchFamily="34" charset="0"/>
                          <a:ea typeface="PMingLiU" panose="02020500000000000000" pitchFamily="18" charset="-120"/>
                          <a:cs typeface="Lucida Grande"/>
                        </a:rPr>
                        <a:t>ы</a:t>
                      </a:r>
                      <a:r>
                        <a:rPr lang="en-US" sz="2000" u="sng">
                          <a:effectLst/>
                          <a:latin typeface="Calibri" panose="020F0502020204030204" pitchFamily="34" charset="0"/>
                          <a:ea typeface="PMingLiU" panose="02020500000000000000" pitchFamily="18" charset="-120"/>
                          <a:cs typeface="Lucida Grande"/>
                        </a:rPr>
                        <a:t>чак</a:t>
                      </a:r>
                      <a:r>
                        <a:rPr lang="en-US" sz="2000">
                          <a:effectLst/>
                          <a:latin typeface="Calibri" panose="020F0502020204030204" pitchFamily="34" charset="0"/>
                          <a:ea typeface="PMingLiU" panose="02020500000000000000" pitchFamily="18" charset="-120"/>
                          <a:cs typeface="Lucida Grande"/>
                        </a:rPr>
                        <a:t> ул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Are you from Yoshkar-Ola. I’m from this city too.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50248760"/>
                  </a:ext>
                </a:extLst>
              </a:tr>
              <a:tr h="704625">
                <a:tc>
                  <a:txBody>
                    <a:bodyPr/>
                    <a:lstStyle/>
                    <a:p>
                      <a:pPr algn="l"/>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ште вӱд пеш 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лге. Т</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што </a:t>
                      </a:r>
                      <a:r>
                        <a:rPr lang="en-US" sz="2000" u="sng">
                          <a:effectLst/>
                          <a:latin typeface="Calibri" panose="020F0502020204030204" pitchFamily="34" charset="0"/>
                          <a:ea typeface="PMingLiU" panose="02020500000000000000" pitchFamily="18" charset="-120"/>
                          <a:cs typeface="Lucida Grande"/>
                        </a:rPr>
                        <a:t>тын</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рак к</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лге</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гыл.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The water is very deep here. It’s not that deep over there.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39143175"/>
                  </a:ext>
                </a:extLst>
              </a:tr>
            </a:tbl>
          </a:graphicData>
        </a:graphic>
      </p:graphicFrame>
    </p:spTree>
    <p:extLst>
      <p:ext uri="{BB962C8B-B14F-4D97-AF65-F5344CB8AC3E}">
        <p14:creationId xmlns:p14="http://schemas.microsoft.com/office/powerpoint/2010/main" val="23110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24</a:t>
            </a:fld>
            <a:endParaRPr lang="en-GB"/>
          </a:p>
        </p:txBody>
      </p:sp>
    </p:spTree>
    <p:extLst>
      <p:ext uri="{BB962C8B-B14F-4D97-AF65-F5344CB8AC3E}">
        <p14:creationId xmlns:p14="http://schemas.microsoft.com/office/powerpoint/2010/main" val="367668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83DF65-466E-4A21-BC72-E04C636DE71F}"/>
              </a:ext>
            </a:extLst>
          </p:cNvPr>
          <p:cNvPicPr>
            <a:picLocks noChangeAspect="1"/>
          </p:cNvPicPr>
          <p:nvPr/>
        </p:nvPicPr>
        <p:blipFill>
          <a:blip r:embed="rId2"/>
          <a:stretch>
            <a:fillRect/>
          </a:stretch>
        </p:blipFill>
        <p:spPr>
          <a:xfrm>
            <a:off x="2079177" y="117547"/>
            <a:ext cx="8033645" cy="6238803"/>
          </a:xfrm>
          <a:prstGeom prst="rect">
            <a:avLst/>
          </a:prstGeom>
        </p:spPr>
      </p:pic>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25</a:t>
            </a:fld>
            <a:endParaRPr lang="en-GB"/>
          </a:p>
        </p:txBody>
      </p:sp>
    </p:spTree>
    <p:extLst>
      <p:ext uri="{BB962C8B-B14F-4D97-AF65-F5344CB8AC3E}">
        <p14:creationId xmlns:p14="http://schemas.microsoft.com/office/powerpoint/2010/main" val="3522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26</a:t>
            </a:fld>
            <a:endParaRPr lang="en-GB"/>
          </a:p>
        </p:txBody>
      </p:sp>
      <p:pic>
        <p:nvPicPr>
          <p:cNvPr id="3" name="Picture 2">
            <a:extLst>
              <a:ext uri="{FF2B5EF4-FFF2-40B4-BE49-F238E27FC236}">
                <a16:creationId xmlns:a16="http://schemas.microsoft.com/office/drawing/2014/main" id="{885549F7-8858-4089-9B68-51981AAAE9A2}"/>
              </a:ext>
            </a:extLst>
          </p:cNvPr>
          <p:cNvPicPr>
            <a:picLocks noChangeAspect="1"/>
          </p:cNvPicPr>
          <p:nvPr/>
        </p:nvPicPr>
        <p:blipFill>
          <a:blip r:embed="rId2"/>
          <a:stretch>
            <a:fillRect/>
          </a:stretch>
        </p:blipFill>
        <p:spPr>
          <a:xfrm>
            <a:off x="1471612" y="1500187"/>
            <a:ext cx="9248775" cy="3857625"/>
          </a:xfrm>
          <a:prstGeom prst="rect">
            <a:avLst/>
          </a:prstGeom>
        </p:spPr>
      </p:pic>
    </p:spTree>
    <p:extLst>
      <p:ext uri="{BB962C8B-B14F-4D97-AF65-F5344CB8AC3E}">
        <p14:creationId xmlns:p14="http://schemas.microsoft.com/office/powerpoint/2010/main" val="281145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27</a:t>
            </a:fld>
            <a:endParaRPr lang="en-GB"/>
          </a:p>
        </p:txBody>
      </p:sp>
      <p:pic>
        <p:nvPicPr>
          <p:cNvPr id="3" name="Picture 2">
            <a:extLst>
              <a:ext uri="{FF2B5EF4-FFF2-40B4-BE49-F238E27FC236}">
                <a16:creationId xmlns:a16="http://schemas.microsoft.com/office/drawing/2014/main" id="{42EC386C-CE79-444D-A1CE-1CFD929713C1}"/>
              </a:ext>
            </a:extLst>
          </p:cNvPr>
          <p:cNvPicPr>
            <a:picLocks noChangeAspect="1"/>
          </p:cNvPicPr>
          <p:nvPr/>
        </p:nvPicPr>
        <p:blipFill>
          <a:blip r:embed="rId2"/>
          <a:stretch>
            <a:fillRect/>
          </a:stretch>
        </p:blipFill>
        <p:spPr>
          <a:xfrm>
            <a:off x="1585912" y="538162"/>
            <a:ext cx="9020175" cy="5781675"/>
          </a:xfrm>
          <a:prstGeom prst="rect">
            <a:avLst/>
          </a:prstGeom>
        </p:spPr>
      </p:pic>
    </p:spTree>
    <p:extLst>
      <p:ext uri="{BB962C8B-B14F-4D97-AF65-F5344CB8AC3E}">
        <p14:creationId xmlns:p14="http://schemas.microsoft.com/office/powerpoint/2010/main" val="390482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46D1C1-DC9A-4EE9-9E0C-167CB324898F}"/>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382F28F6-86BF-419C-B3DC-FFAE9D634475}"/>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3" name="Picture 2">
            <a:extLst>
              <a:ext uri="{FF2B5EF4-FFF2-40B4-BE49-F238E27FC236}">
                <a16:creationId xmlns:a16="http://schemas.microsoft.com/office/drawing/2014/main" id="{A43F4573-72F3-40D7-B0D5-3B69653928E5}"/>
              </a:ext>
            </a:extLst>
          </p:cNvPr>
          <p:cNvPicPr>
            <a:picLocks noChangeAspect="1"/>
          </p:cNvPicPr>
          <p:nvPr/>
        </p:nvPicPr>
        <p:blipFill>
          <a:blip r:embed="rId3"/>
          <a:stretch>
            <a:fillRect/>
          </a:stretch>
        </p:blipFill>
        <p:spPr>
          <a:xfrm>
            <a:off x="2054827" y="136525"/>
            <a:ext cx="8082345" cy="6223147"/>
          </a:xfrm>
          <a:prstGeom prst="rect">
            <a:avLst/>
          </a:prstGeom>
        </p:spPr>
      </p:pic>
    </p:spTree>
    <p:extLst>
      <p:ext uri="{BB962C8B-B14F-4D97-AF65-F5344CB8AC3E}">
        <p14:creationId xmlns:p14="http://schemas.microsoft.com/office/powerpoint/2010/main" val="134530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29</a:t>
            </a:fld>
            <a:endParaRPr lang="en-GB"/>
          </a:p>
        </p:txBody>
      </p:sp>
    </p:spTree>
    <p:extLst>
      <p:ext uri="{BB962C8B-B14F-4D97-AF65-F5344CB8AC3E}">
        <p14:creationId xmlns:p14="http://schemas.microsoft.com/office/powerpoint/2010/main" val="380119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Participle + -</a:t>
            </a:r>
            <a:r>
              <a:rPr lang="en-GB" sz="3600" u="sng" dirty="0" err="1">
                <a:latin typeface="Calibri" panose="020F0502020204030204" pitchFamily="34" charset="0"/>
                <a:ea typeface="Times New Roman" panose="02020603050405020304" pitchFamily="18" charset="0"/>
                <a:cs typeface="Calibri" panose="020F0502020204030204" pitchFamily="34" charset="0"/>
              </a:rPr>
              <a:t>ан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2" name="Table 1">
            <a:extLst>
              <a:ext uri="{FF2B5EF4-FFF2-40B4-BE49-F238E27FC236}">
                <a16:creationId xmlns:a16="http://schemas.microsoft.com/office/drawing/2014/main" id="{A5713DBD-1237-4BFD-B021-F36EDCF2DEA2}"/>
              </a:ext>
            </a:extLst>
          </p:cNvPr>
          <p:cNvGraphicFramePr>
            <a:graphicFrameLocks noGrp="1"/>
          </p:cNvGraphicFramePr>
          <p:nvPr>
            <p:extLst>
              <p:ext uri="{D42A27DB-BD31-4B8C-83A1-F6EECF244321}">
                <p14:modId xmlns:p14="http://schemas.microsoft.com/office/powerpoint/2010/main" val="3806704267"/>
              </p:ext>
            </p:extLst>
          </p:nvPr>
        </p:nvGraphicFramePr>
        <p:xfrm>
          <a:off x="838200" y="2231660"/>
          <a:ext cx="10515600" cy="3620502"/>
        </p:xfrm>
        <a:graphic>
          <a:graphicData uri="http://schemas.openxmlformats.org/drawingml/2006/table">
            <a:tbl>
              <a:tblPr firstRow="1" firstCol="1" bandRow="1">
                <a:tableStyleId>{5940675A-B579-460E-94D1-54222C63F5DA}</a:tableStyleId>
              </a:tblPr>
              <a:tblGrid>
                <a:gridCol w="3481824">
                  <a:extLst>
                    <a:ext uri="{9D8B030D-6E8A-4147-A177-3AD203B41FA5}">
                      <a16:colId xmlns:a16="http://schemas.microsoft.com/office/drawing/2014/main" val="1158241792"/>
                    </a:ext>
                  </a:extLst>
                </a:gridCol>
                <a:gridCol w="3521563">
                  <a:extLst>
                    <a:ext uri="{9D8B030D-6E8A-4147-A177-3AD203B41FA5}">
                      <a16:colId xmlns:a16="http://schemas.microsoft.com/office/drawing/2014/main" val="1788166512"/>
                    </a:ext>
                  </a:extLst>
                </a:gridCol>
                <a:gridCol w="3512213">
                  <a:extLst>
                    <a:ext uri="{9D8B030D-6E8A-4147-A177-3AD203B41FA5}">
                      <a16:colId xmlns:a16="http://schemas.microsoft.com/office/drawing/2014/main" val="15945758"/>
                    </a:ext>
                  </a:extLst>
                </a:gridCol>
              </a:tblGrid>
              <a:tr h="402278">
                <a:tc>
                  <a:txBody>
                    <a:bodyPr/>
                    <a:lstStyle/>
                    <a:p>
                      <a:pPr algn="ctr"/>
                      <a:r>
                        <a:rPr lang="en-US" sz="2000" b="1" dirty="0">
                          <a:effectLst/>
                          <a:latin typeface="Calibri" panose="020F0502020204030204" pitchFamily="34" charset="0"/>
                          <a:ea typeface="PMingLiU" panose="02020500000000000000" pitchFamily="18" charset="-120"/>
                          <a:cs typeface="Lucida Grande"/>
                        </a:rPr>
                        <a:t>Verb</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Participle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Derived adjective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2210515"/>
                  </a:ext>
                </a:extLst>
              </a:tr>
              <a:tr h="402278">
                <a:tc>
                  <a:txBody>
                    <a:bodyPr/>
                    <a:lstStyle/>
                    <a:p>
                      <a:pPr algn="just"/>
                      <a:r>
                        <a:rPr lang="en-US" sz="2000">
                          <a:effectLst/>
                          <a:latin typeface="Calibri" panose="020F0502020204030204" pitchFamily="34" charset="0"/>
                          <a:ea typeface="PMingLiU" panose="02020500000000000000" pitchFamily="18" charset="-120"/>
                          <a:cs typeface="Lucida Grande"/>
                        </a:rPr>
                        <a:t>поч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 ‘to open’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п</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чмо ‘opened’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почм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‘openable’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9051715"/>
                  </a:ext>
                </a:extLst>
              </a:tr>
              <a:tr h="402278">
                <a:tc>
                  <a:txBody>
                    <a:bodyPr/>
                    <a:lstStyle/>
                    <a:p>
                      <a:pPr algn="just"/>
                      <a:r>
                        <a:rPr lang="en-US" sz="2000" dirty="0" err="1">
                          <a:effectLst/>
                          <a:latin typeface="Calibri" panose="020F0502020204030204" pitchFamily="34" charset="0"/>
                          <a:ea typeface="PMingLiU" panose="02020500000000000000" pitchFamily="18" charset="-120"/>
                          <a:cs typeface="Lucida Grande"/>
                        </a:rPr>
                        <a:t>ил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 ‘to live’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лыме</a:t>
                      </a:r>
                      <a:r>
                        <a:rPr lang="en-US" sz="2000" dirty="0">
                          <a:effectLst/>
                          <a:latin typeface="Calibri" panose="020F0502020204030204" pitchFamily="34" charset="0"/>
                          <a:ea typeface="PMingLiU" panose="02020500000000000000" pitchFamily="18" charset="-120"/>
                          <a:cs typeface="Lucida Grande"/>
                        </a:rPr>
                        <a:t> ‘lived’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илым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‘habitable’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913675"/>
                  </a:ext>
                </a:extLst>
              </a:tr>
              <a:tr h="402278">
                <a:tc>
                  <a:txBody>
                    <a:bodyPr/>
                    <a:lstStyle/>
                    <a:p>
                      <a:pPr algn="just"/>
                      <a:r>
                        <a:rPr lang="en-US" sz="2000">
                          <a:effectLst/>
                          <a:latin typeface="Calibri" panose="020F0502020204030204" pitchFamily="34" charset="0"/>
                          <a:ea typeface="PMingLiU" panose="02020500000000000000" pitchFamily="18" charset="-120"/>
                          <a:cs typeface="Lucida Grande"/>
                        </a:rPr>
                        <a:t>лӱд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 ‘to be afraid’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л</a:t>
                      </a:r>
                      <a:r>
                        <a:rPr lang="en-US" sz="2000" b="1" dirty="0" err="1">
                          <a:effectLst/>
                          <a:latin typeface="Calibri" panose="020F0502020204030204" pitchFamily="34" charset="0"/>
                          <a:ea typeface="PMingLiU" panose="02020500000000000000" pitchFamily="18" charset="-120"/>
                          <a:cs typeface="Lucida Grande"/>
                        </a:rPr>
                        <a:t>ӱ</a:t>
                      </a:r>
                      <a:r>
                        <a:rPr lang="en-US" sz="2000" dirty="0" err="1">
                          <a:effectLst/>
                          <a:latin typeface="Calibri" panose="020F0502020204030204" pitchFamily="34" charset="0"/>
                          <a:ea typeface="PMingLiU" panose="02020500000000000000" pitchFamily="18" charset="-120"/>
                          <a:cs typeface="Lucida Grande"/>
                        </a:rPr>
                        <a:t>дшӧ</a:t>
                      </a:r>
                      <a:r>
                        <a:rPr lang="en-US" sz="2000" dirty="0">
                          <a:effectLst/>
                          <a:latin typeface="Calibri" panose="020F0502020204030204" pitchFamily="34" charset="0"/>
                          <a:ea typeface="PMingLiU" panose="02020500000000000000" pitchFamily="18" charset="-120"/>
                          <a:cs typeface="Lucida Grande"/>
                        </a:rPr>
                        <a:t> ‘scared, afraid’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лӱдш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‘timid, fearful’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00864576"/>
                  </a:ext>
                </a:extLst>
              </a:tr>
              <a:tr h="402278">
                <a:tc>
                  <a:txBody>
                    <a:bodyPr/>
                    <a:lstStyle/>
                    <a:p>
                      <a:pPr algn="just"/>
                      <a:r>
                        <a:rPr lang="en-US" sz="2000" dirty="0" err="1">
                          <a:effectLst/>
                          <a:latin typeface="Calibri" panose="020F0502020204030204" pitchFamily="34" charset="0"/>
                          <a:ea typeface="PMingLiU" panose="02020500000000000000" pitchFamily="18" charset="-120"/>
                          <a:cs typeface="Lucida Grande"/>
                        </a:rPr>
                        <a:t>мал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 ‘to sleep’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лыше</a:t>
                      </a:r>
                      <a:r>
                        <a:rPr lang="en-US" sz="2000" dirty="0">
                          <a:effectLst/>
                          <a:latin typeface="Calibri" panose="020F0502020204030204" pitchFamily="34" charset="0"/>
                          <a:ea typeface="PMingLiU" panose="02020500000000000000" pitchFamily="18" charset="-120"/>
                          <a:cs typeface="Lucida Grande"/>
                        </a:rPr>
                        <a:t> ‘sleeping’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малыш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‘sleepy’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79747"/>
                  </a:ext>
                </a:extLst>
              </a:tr>
              <a:tr h="402278">
                <a:tc>
                  <a:txBody>
                    <a:bodyPr/>
                    <a:lstStyle/>
                    <a:p>
                      <a:pPr algn="just"/>
                      <a:r>
                        <a:rPr lang="en-US" sz="2000">
                          <a:effectLst/>
                          <a:latin typeface="Calibri" panose="020F0502020204030204" pitchFamily="34" charset="0"/>
                          <a:ea typeface="PMingLiU" panose="02020500000000000000" pitchFamily="18" charset="-120"/>
                          <a:cs typeface="Lucida Grande"/>
                        </a:rPr>
                        <a:t>кол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 ‘to die’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колыш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‘dying’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колышаш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‘deadly’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2477117"/>
                  </a:ext>
                </a:extLst>
              </a:tr>
              <a:tr h="402278">
                <a:tc>
                  <a:txBody>
                    <a:bodyPr/>
                    <a:lstStyle/>
                    <a:p>
                      <a:pPr algn="just"/>
                      <a:r>
                        <a:rPr lang="en-US" sz="2000" dirty="0" err="1">
                          <a:effectLst/>
                          <a:latin typeface="Calibri" panose="020F0502020204030204" pitchFamily="34" charset="0"/>
                          <a:ea typeface="PMingLiU" panose="02020500000000000000" pitchFamily="18" charset="-120"/>
                          <a:cs typeface="Lucida Grande"/>
                        </a:rPr>
                        <a:t>ли</a:t>
                      </a:r>
                      <a:r>
                        <a:rPr lang="en-US" sz="2000" b="1" dirty="0" err="1">
                          <a:effectLst/>
                          <a:latin typeface="Calibri" panose="020F0502020204030204" pitchFamily="34" charset="0"/>
                          <a:ea typeface="PMingLiU" panose="02020500000000000000" pitchFamily="18" charset="-120"/>
                          <a:cs typeface="Lucida Grande"/>
                        </a:rPr>
                        <a:t>я</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ям</a:t>
                      </a:r>
                      <a:r>
                        <a:rPr lang="en-US" sz="2000" dirty="0">
                          <a:effectLst/>
                          <a:latin typeface="Calibri" panose="020F0502020204030204" pitchFamily="34" charset="0"/>
                          <a:ea typeface="PMingLiU" panose="02020500000000000000" pitchFamily="18" charset="-120"/>
                          <a:cs typeface="Lucida Grande"/>
                        </a:rPr>
                        <a:t>) ‘to become’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лийш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‘coming’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лийшаш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‘future’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975779"/>
                  </a:ext>
                </a:extLst>
              </a:tr>
              <a:tr h="402278">
                <a:tc>
                  <a:txBody>
                    <a:bodyPr/>
                    <a:lstStyle/>
                    <a:p>
                      <a:pPr algn="just"/>
                      <a:r>
                        <a:rPr lang="en-US" sz="2000">
                          <a:effectLst/>
                          <a:latin typeface="Calibri" panose="020F0502020204030204" pitchFamily="34" charset="0"/>
                          <a:ea typeface="PMingLiU" panose="02020500000000000000" pitchFamily="18" charset="-120"/>
                          <a:cs typeface="Lucida Grande"/>
                        </a:rPr>
                        <a:t>чарн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 ‘to stop’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рныдыме ‘uninterrupted’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чарныдым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‘constant’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7156435"/>
                  </a:ext>
                </a:extLst>
              </a:tr>
              <a:tr h="402278">
                <a:tc>
                  <a:txBody>
                    <a:bodyPr/>
                    <a:lstStyle/>
                    <a:p>
                      <a:pPr algn="just"/>
                      <a:r>
                        <a:rPr lang="en-US" sz="2000">
                          <a:effectLst/>
                          <a:latin typeface="Calibri" panose="020F0502020204030204" pitchFamily="34" charset="0"/>
                          <a:ea typeface="PMingLiU" panose="02020500000000000000" pitchFamily="18" charset="-120"/>
                          <a:cs typeface="Lucida Grande"/>
                        </a:rPr>
                        <a:t>кӱл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 ‘to be needed’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ӱ</a:t>
                      </a:r>
                      <a:r>
                        <a:rPr lang="en-US" sz="2000" dirty="0" err="1">
                          <a:effectLst/>
                          <a:latin typeface="Calibri" panose="020F0502020204030204" pitchFamily="34" charset="0"/>
                          <a:ea typeface="PMingLiU" panose="02020500000000000000" pitchFamily="18" charset="-120"/>
                          <a:cs typeface="Lucida Grande"/>
                        </a:rPr>
                        <a:t>лдымӧ</a:t>
                      </a:r>
                      <a:r>
                        <a:rPr lang="en-US" sz="2000" dirty="0">
                          <a:effectLst/>
                          <a:latin typeface="Calibri" panose="020F0502020204030204" pitchFamily="34" charset="0"/>
                          <a:ea typeface="PMingLiU" panose="02020500000000000000" pitchFamily="18" charset="-120"/>
                          <a:cs typeface="Lucida Grande"/>
                        </a:rPr>
                        <a:t> ‘unneeded’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no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кӱлдым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2168833587"/>
                  </a:ext>
                </a:extLst>
              </a:tr>
            </a:tbl>
          </a:graphicData>
        </a:graphic>
      </p:graphicFrame>
      <p:sp>
        <p:nvSpPr>
          <p:cNvPr id="7" name="Rectangle 6">
            <a:extLst>
              <a:ext uri="{FF2B5EF4-FFF2-40B4-BE49-F238E27FC236}">
                <a16:creationId xmlns:a16="http://schemas.microsoft.com/office/drawing/2014/main" id="{0A0CF6A0-1CE2-4696-8C2F-F00BC7988119}"/>
              </a:ext>
            </a:extLst>
          </p:cNvPr>
          <p:cNvSpPr/>
          <p:nvPr/>
        </p:nvSpPr>
        <p:spPr>
          <a:xfrm>
            <a:off x="5099125" y="2700169"/>
            <a:ext cx="996875"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58C77DA-4AA8-4F49-8AEF-ECC2990A3AFC}"/>
              </a:ext>
            </a:extLst>
          </p:cNvPr>
          <p:cNvSpPr/>
          <p:nvPr/>
        </p:nvSpPr>
        <p:spPr>
          <a:xfrm>
            <a:off x="8780034" y="2707340"/>
            <a:ext cx="1181547"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6FC82C9-E306-458A-86C4-1E765B55C598}"/>
              </a:ext>
            </a:extLst>
          </p:cNvPr>
          <p:cNvSpPr/>
          <p:nvPr/>
        </p:nvSpPr>
        <p:spPr>
          <a:xfrm>
            <a:off x="5186979" y="3086733"/>
            <a:ext cx="996875"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38D793A-295A-4956-94A7-3FB1AD1C11AD}"/>
              </a:ext>
            </a:extLst>
          </p:cNvPr>
          <p:cNvSpPr/>
          <p:nvPr/>
        </p:nvSpPr>
        <p:spPr>
          <a:xfrm>
            <a:off x="8849510" y="3093904"/>
            <a:ext cx="1181547"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8C47341-A900-4519-B281-C94D9EAD68DC}"/>
              </a:ext>
            </a:extLst>
          </p:cNvPr>
          <p:cNvSpPr/>
          <p:nvPr/>
        </p:nvSpPr>
        <p:spPr>
          <a:xfrm>
            <a:off x="5168601" y="3494814"/>
            <a:ext cx="1816250"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B21CBEB-8071-4A67-9A79-C02BB2B5C752}"/>
              </a:ext>
            </a:extLst>
          </p:cNvPr>
          <p:cNvSpPr/>
          <p:nvPr/>
        </p:nvSpPr>
        <p:spPr>
          <a:xfrm>
            <a:off x="8814098" y="3501985"/>
            <a:ext cx="1567031"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366CDBE-A2CD-41A5-95CB-28693080A862}"/>
              </a:ext>
            </a:extLst>
          </p:cNvPr>
          <p:cNvSpPr/>
          <p:nvPr/>
        </p:nvSpPr>
        <p:spPr>
          <a:xfrm>
            <a:off x="5367169" y="3906320"/>
            <a:ext cx="1816250"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BE6AB73-0A74-42C0-A265-F69B3FDA0F37}"/>
              </a:ext>
            </a:extLst>
          </p:cNvPr>
          <p:cNvSpPr/>
          <p:nvPr/>
        </p:nvSpPr>
        <p:spPr>
          <a:xfrm>
            <a:off x="9020286" y="3913491"/>
            <a:ext cx="1567031"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31B14B-DCA2-4E6A-BA9F-4D7BBDCC69E2}"/>
              </a:ext>
            </a:extLst>
          </p:cNvPr>
          <p:cNvSpPr/>
          <p:nvPr/>
        </p:nvSpPr>
        <p:spPr>
          <a:xfrm>
            <a:off x="5468470" y="4315335"/>
            <a:ext cx="1816250"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042A386-4949-4CE0-93D9-88EB33FC02CC}"/>
              </a:ext>
            </a:extLst>
          </p:cNvPr>
          <p:cNvSpPr/>
          <p:nvPr/>
        </p:nvSpPr>
        <p:spPr>
          <a:xfrm>
            <a:off x="9198684" y="4322506"/>
            <a:ext cx="1567031"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25C5142-A8F1-454B-B7FA-C555EAA10A38}"/>
              </a:ext>
            </a:extLst>
          </p:cNvPr>
          <p:cNvSpPr/>
          <p:nvPr/>
        </p:nvSpPr>
        <p:spPr>
          <a:xfrm>
            <a:off x="5275729" y="4715596"/>
            <a:ext cx="1816250"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80752CA-6294-42F1-853C-9932B5238193}"/>
              </a:ext>
            </a:extLst>
          </p:cNvPr>
          <p:cNvSpPr/>
          <p:nvPr/>
        </p:nvSpPr>
        <p:spPr>
          <a:xfrm>
            <a:off x="9106347" y="4719828"/>
            <a:ext cx="1567031"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C7FD8F9-9FB1-4F52-9F4C-2E2E0934DCD9}"/>
              </a:ext>
            </a:extLst>
          </p:cNvPr>
          <p:cNvSpPr/>
          <p:nvPr/>
        </p:nvSpPr>
        <p:spPr>
          <a:xfrm>
            <a:off x="5737412" y="5096840"/>
            <a:ext cx="1816250"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83B8AF0-67B2-4ACE-B151-E45FC8A816EA}"/>
              </a:ext>
            </a:extLst>
          </p:cNvPr>
          <p:cNvSpPr/>
          <p:nvPr/>
        </p:nvSpPr>
        <p:spPr>
          <a:xfrm>
            <a:off x="9407563" y="5104011"/>
            <a:ext cx="1567031"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459A5E6-3957-4E5D-ACB3-DB9D2B80DDEB}"/>
              </a:ext>
            </a:extLst>
          </p:cNvPr>
          <p:cNvSpPr/>
          <p:nvPr/>
        </p:nvSpPr>
        <p:spPr>
          <a:xfrm>
            <a:off x="5420957" y="5478284"/>
            <a:ext cx="1567031"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59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Participle + -</a:t>
            </a:r>
            <a:r>
              <a:rPr lang="en-GB" sz="3600" u="sng" dirty="0" err="1">
                <a:latin typeface="Calibri" panose="020F0502020204030204" pitchFamily="34" charset="0"/>
                <a:ea typeface="Times New Roman" panose="02020603050405020304" pitchFamily="18" charset="0"/>
                <a:cs typeface="Calibri" panose="020F0502020204030204" pitchFamily="34" charset="0"/>
              </a:rPr>
              <a:t>ан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2" name="Table 1">
            <a:extLst>
              <a:ext uri="{FF2B5EF4-FFF2-40B4-BE49-F238E27FC236}">
                <a16:creationId xmlns:a16="http://schemas.microsoft.com/office/drawing/2014/main" id="{A5713DBD-1237-4BFD-B021-F36EDCF2DEA2}"/>
              </a:ext>
            </a:extLst>
          </p:cNvPr>
          <p:cNvGraphicFramePr>
            <a:graphicFrameLocks noGrp="1"/>
          </p:cNvGraphicFramePr>
          <p:nvPr/>
        </p:nvGraphicFramePr>
        <p:xfrm>
          <a:off x="838200" y="2231660"/>
          <a:ext cx="10515600" cy="3620502"/>
        </p:xfrm>
        <a:graphic>
          <a:graphicData uri="http://schemas.openxmlformats.org/drawingml/2006/table">
            <a:tbl>
              <a:tblPr firstRow="1" firstCol="1" bandRow="1">
                <a:tableStyleId>{5940675A-B579-460E-94D1-54222C63F5DA}</a:tableStyleId>
              </a:tblPr>
              <a:tblGrid>
                <a:gridCol w="3481824">
                  <a:extLst>
                    <a:ext uri="{9D8B030D-6E8A-4147-A177-3AD203B41FA5}">
                      <a16:colId xmlns:a16="http://schemas.microsoft.com/office/drawing/2014/main" val="1158241792"/>
                    </a:ext>
                  </a:extLst>
                </a:gridCol>
                <a:gridCol w="3521563">
                  <a:extLst>
                    <a:ext uri="{9D8B030D-6E8A-4147-A177-3AD203B41FA5}">
                      <a16:colId xmlns:a16="http://schemas.microsoft.com/office/drawing/2014/main" val="1788166512"/>
                    </a:ext>
                  </a:extLst>
                </a:gridCol>
                <a:gridCol w="3512213">
                  <a:extLst>
                    <a:ext uri="{9D8B030D-6E8A-4147-A177-3AD203B41FA5}">
                      <a16:colId xmlns:a16="http://schemas.microsoft.com/office/drawing/2014/main" val="15945758"/>
                    </a:ext>
                  </a:extLst>
                </a:gridCol>
              </a:tblGrid>
              <a:tr h="402278">
                <a:tc>
                  <a:txBody>
                    <a:bodyPr/>
                    <a:lstStyle/>
                    <a:p>
                      <a:pPr algn="ctr"/>
                      <a:r>
                        <a:rPr lang="en-US" sz="2000" b="1" dirty="0">
                          <a:effectLst/>
                          <a:latin typeface="Calibri" panose="020F0502020204030204" pitchFamily="34" charset="0"/>
                          <a:ea typeface="PMingLiU" panose="02020500000000000000" pitchFamily="18" charset="-120"/>
                          <a:cs typeface="Lucida Grande"/>
                        </a:rPr>
                        <a:t>Verb</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Participle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Lucida Grande"/>
                        </a:rPr>
                        <a:t>Derived adjective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2210515"/>
                  </a:ext>
                </a:extLst>
              </a:tr>
              <a:tr h="402278">
                <a:tc>
                  <a:txBody>
                    <a:bodyPr/>
                    <a:lstStyle/>
                    <a:p>
                      <a:pPr algn="just"/>
                      <a:r>
                        <a:rPr lang="en-US" sz="2000">
                          <a:effectLst/>
                          <a:latin typeface="Calibri" panose="020F0502020204030204" pitchFamily="34" charset="0"/>
                          <a:ea typeface="PMingLiU" panose="02020500000000000000" pitchFamily="18" charset="-120"/>
                          <a:cs typeface="Lucida Grande"/>
                        </a:rPr>
                        <a:t>поч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 ‘to open’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п</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чмо ‘opened’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почм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‘openable’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9051715"/>
                  </a:ext>
                </a:extLst>
              </a:tr>
              <a:tr h="402278">
                <a:tc>
                  <a:txBody>
                    <a:bodyPr/>
                    <a:lstStyle/>
                    <a:p>
                      <a:pPr algn="just"/>
                      <a:r>
                        <a:rPr lang="en-US" sz="2000" dirty="0" err="1">
                          <a:effectLst/>
                          <a:latin typeface="Calibri" panose="020F0502020204030204" pitchFamily="34" charset="0"/>
                          <a:ea typeface="PMingLiU" panose="02020500000000000000" pitchFamily="18" charset="-120"/>
                          <a:cs typeface="Lucida Grande"/>
                        </a:rPr>
                        <a:t>ил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 ‘to live’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лыме</a:t>
                      </a:r>
                      <a:r>
                        <a:rPr lang="en-US" sz="2000" dirty="0">
                          <a:effectLst/>
                          <a:latin typeface="Calibri" panose="020F0502020204030204" pitchFamily="34" charset="0"/>
                          <a:ea typeface="PMingLiU" panose="02020500000000000000" pitchFamily="18" charset="-120"/>
                          <a:cs typeface="Lucida Grande"/>
                        </a:rPr>
                        <a:t> ‘lived’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илым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‘habitable’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913675"/>
                  </a:ext>
                </a:extLst>
              </a:tr>
              <a:tr h="402278">
                <a:tc>
                  <a:txBody>
                    <a:bodyPr/>
                    <a:lstStyle/>
                    <a:p>
                      <a:pPr algn="just"/>
                      <a:r>
                        <a:rPr lang="en-US" sz="2000">
                          <a:effectLst/>
                          <a:latin typeface="Calibri" panose="020F0502020204030204" pitchFamily="34" charset="0"/>
                          <a:ea typeface="PMingLiU" panose="02020500000000000000" pitchFamily="18" charset="-120"/>
                          <a:cs typeface="Lucida Grande"/>
                        </a:rPr>
                        <a:t>лӱд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 ‘to be afraid’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л</a:t>
                      </a:r>
                      <a:r>
                        <a:rPr lang="en-US" sz="2000" b="1">
                          <a:effectLst/>
                          <a:latin typeface="Calibri" panose="020F0502020204030204" pitchFamily="34" charset="0"/>
                          <a:ea typeface="PMingLiU" panose="02020500000000000000" pitchFamily="18" charset="-120"/>
                          <a:cs typeface="Lucida Grande"/>
                        </a:rPr>
                        <a:t>ӱ</a:t>
                      </a:r>
                      <a:r>
                        <a:rPr lang="en-US" sz="2000">
                          <a:effectLst/>
                          <a:latin typeface="Calibri" panose="020F0502020204030204" pitchFamily="34" charset="0"/>
                          <a:ea typeface="PMingLiU" panose="02020500000000000000" pitchFamily="18" charset="-120"/>
                          <a:cs typeface="Lucida Grande"/>
                        </a:rPr>
                        <a:t>дшӧ ‘scared, afraid’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лӱдш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‘timid, fearful’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00864576"/>
                  </a:ext>
                </a:extLst>
              </a:tr>
              <a:tr h="402278">
                <a:tc>
                  <a:txBody>
                    <a:bodyPr/>
                    <a:lstStyle/>
                    <a:p>
                      <a:pPr algn="just"/>
                      <a:r>
                        <a:rPr lang="en-US" sz="2000" dirty="0" err="1">
                          <a:effectLst/>
                          <a:latin typeface="Calibri" panose="020F0502020204030204" pitchFamily="34" charset="0"/>
                          <a:ea typeface="PMingLiU" panose="02020500000000000000" pitchFamily="18" charset="-120"/>
                          <a:cs typeface="Lucida Grande"/>
                        </a:rPr>
                        <a:t>мал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ем</a:t>
                      </a:r>
                      <a:r>
                        <a:rPr lang="en-US" sz="2000" dirty="0">
                          <a:effectLst/>
                          <a:latin typeface="Calibri" panose="020F0502020204030204" pitchFamily="34" charset="0"/>
                          <a:ea typeface="PMingLiU" panose="02020500000000000000" pitchFamily="18" charset="-120"/>
                          <a:cs typeface="Lucida Grande"/>
                        </a:rPr>
                        <a:t>) ‘to sleep’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лыше</a:t>
                      </a:r>
                      <a:r>
                        <a:rPr lang="en-US" sz="2000" dirty="0">
                          <a:effectLst/>
                          <a:latin typeface="Calibri" panose="020F0502020204030204" pitchFamily="34" charset="0"/>
                          <a:ea typeface="PMingLiU" panose="02020500000000000000" pitchFamily="18" charset="-120"/>
                          <a:cs typeface="Lucida Grande"/>
                        </a:rPr>
                        <a:t> ‘sleeping’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малыш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‘sleepy’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79747"/>
                  </a:ext>
                </a:extLst>
              </a:tr>
              <a:tr h="402278">
                <a:tc>
                  <a:txBody>
                    <a:bodyPr/>
                    <a:lstStyle/>
                    <a:p>
                      <a:pPr algn="just"/>
                      <a:r>
                        <a:rPr lang="en-US" sz="2000">
                          <a:effectLst/>
                          <a:latin typeface="Calibri" panose="020F0502020204030204" pitchFamily="34" charset="0"/>
                          <a:ea typeface="PMingLiU" panose="02020500000000000000" pitchFamily="18" charset="-120"/>
                          <a:cs typeface="Lucida Grande"/>
                        </a:rPr>
                        <a:t>кол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 ‘to die’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колыш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‘dying’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колышаш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‘deadly’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2477117"/>
                  </a:ext>
                </a:extLst>
              </a:tr>
              <a:tr h="402278">
                <a:tc>
                  <a:txBody>
                    <a:bodyPr/>
                    <a:lstStyle/>
                    <a:p>
                      <a:pPr algn="just"/>
                      <a:r>
                        <a:rPr lang="en-US" sz="2000" dirty="0" err="1">
                          <a:effectLst/>
                          <a:latin typeface="Calibri" panose="020F0502020204030204" pitchFamily="34" charset="0"/>
                          <a:ea typeface="PMingLiU" panose="02020500000000000000" pitchFamily="18" charset="-120"/>
                          <a:cs typeface="Lucida Grande"/>
                        </a:rPr>
                        <a:t>ли</a:t>
                      </a:r>
                      <a:r>
                        <a:rPr lang="en-US" sz="2000" b="1" dirty="0" err="1">
                          <a:effectLst/>
                          <a:latin typeface="Calibri" panose="020F0502020204030204" pitchFamily="34" charset="0"/>
                          <a:ea typeface="PMingLiU" panose="02020500000000000000" pitchFamily="18" charset="-120"/>
                          <a:cs typeface="Lucida Grande"/>
                        </a:rPr>
                        <a:t>я</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ям</a:t>
                      </a:r>
                      <a:r>
                        <a:rPr lang="en-US" sz="2000" dirty="0">
                          <a:effectLst/>
                          <a:latin typeface="Calibri" panose="020F0502020204030204" pitchFamily="34" charset="0"/>
                          <a:ea typeface="PMingLiU" panose="02020500000000000000" pitchFamily="18" charset="-120"/>
                          <a:cs typeface="Lucida Grande"/>
                        </a:rPr>
                        <a:t>) ‘to become’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лийш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ш</a:t>
                      </a:r>
                      <a:r>
                        <a:rPr lang="en-US" sz="2000" dirty="0">
                          <a:effectLst/>
                          <a:latin typeface="Calibri" panose="020F0502020204030204" pitchFamily="34" charset="0"/>
                          <a:ea typeface="PMingLiU" panose="02020500000000000000" pitchFamily="18" charset="-120"/>
                          <a:cs typeface="Lucida Grande"/>
                        </a:rPr>
                        <a:t> ‘coming’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лийшаш</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‘future’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975779"/>
                  </a:ext>
                </a:extLst>
              </a:tr>
              <a:tr h="402278">
                <a:tc>
                  <a:txBody>
                    <a:bodyPr/>
                    <a:lstStyle/>
                    <a:p>
                      <a:pPr algn="just"/>
                      <a:r>
                        <a:rPr lang="en-US" sz="2000">
                          <a:effectLst/>
                          <a:latin typeface="Calibri" panose="020F0502020204030204" pitchFamily="34" charset="0"/>
                          <a:ea typeface="PMingLiU" panose="02020500000000000000" pitchFamily="18" charset="-120"/>
                          <a:cs typeface="Lucida Grande"/>
                        </a:rPr>
                        <a:t>чарн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(‑ем) ‘to stop’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ч</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рныдыме ‘uninterrupted’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algn="just"/>
                      <a:r>
                        <a:rPr lang="en-US" sz="2000">
                          <a:effectLst/>
                          <a:latin typeface="Calibri" panose="020F0502020204030204" pitchFamily="34" charset="0"/>
                          <a:ea typeface="PMingLiU" panose="02020500000000000000" pitchFamily="18" charset="-120"/>
                          <a:cs typeface="Lucida Grande"/>
                        </a:rPr>
                        <a:t>чарныдым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 ‘constant’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7156435"/>
                  </a:ext>
                </a:extLst>
              </a:tr>
              <a:tr h="402278">
                <a:tc>
                  <a:txBody>
                    <a:bodyPr/>
                    <a:lstStyle/>
                    <a:p>
                      <a:pPr algn="just"/>
                      <a:r>
                        <a:rPr lang="en-US" sz="2000">
                          <a:effectLst/>
                          <a:latin typeface="Calibri" panose="020F0502020204030204" pitchFamily="34" charset="0"/>
                          <a:ea typeface="PMingLiU" panose="02020500000000000000" pitchFamily="18" charset="-120"/>
                          <a:cs typeface="Lucida Grande"/>
                        </a:rPr>
                        <a:t>кӱл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 (‑ам) ‘to be needed’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38100" cap="flat" cmpd="sng" algn="ctr">
                      <a:noFill/>
                      <a:prstDash val="solid"/>
                      <a:round/>
                      <a:headEnd type="none" w="med" len="med"/>
                      <a:tailEnd type="none" w="med" len="med"/>
                    </a:lnL>
                    <a:lnB w="38100" cap="flat" cmpd="sng" algn="ctr">
                      <a:no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ӱ</a:t>
                      </a:r>
                      <a:r>
                        <a:rPr lang="en-US" sz="2000" dirty="0" err="1">
                          <a:effectLst/>
                          <a:latin typeface="Calibri" panose="020F0502020204030204" pitchFamily="34" charset="0"/>
                          <a:ea typeface="PMingLiU" panose="02020500000000000000" pitchFamily="18" charset="-120"/>
                          <a:cs typeface="Lucida Grande"/>
                        </a:rPr>
                        <a:t>лдымӧ</a:t>
                      </a:r>
                      <a:r>
                        <a:rPr lang="en-US" sz="2000" dirty="0">
                          <a:effectLst/>
                          <a:latin typeface="Calibri" panose="020F0502020204030204" pitchFamily="34" charset="0"/>
                          <a:ea typeface="PMingLiU" panose="02020500000000000000" pitchFamily="18" charset="-120"/>
                          <a:cs typeface="Lucida Grande"/>
                        </a:rPr>
                        <a:t> ‘unneeded’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B w="38100" cap="flat" cmpd="sng" algn="ctr">
                      <a:no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Lucida Grande"/>
                        </a:rPr>
                        <a:t>кӱлдым</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‘worthless’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38100" cap="flat" cmpd="sng" algn="ctr">
                      <a:noFill/>
                      <a:prstDash val="solid"/>
                      <a:round/>
                      <a:headEnd type="none" w="med" len="med"/>
                      <a:tailEnd type="none" w="med" len="med"/>
                    </a:lnR>
                    <a:lnB w="38100" cap="flat" cmpd="sng" algn="ctr">
                      <a:noFill/>
                      <a:prstDash val="solid"/>
                      <a:round/>
                      <a:headEnd type="none" w="med" len="med"/>
                      <a:tailEnd type="none" w="med" len="med"/>
                    </a:lnB>
                  </a:tcPr>
                </a:tc>
                <a:extLst>
                  <a:ext uri="{0D108BD9-81ED-4DB2-BD59-A6C34878D82A}">
                    <a16:rowId xmlns:a16="http://schemas.microsoft.com/office/drawing/2014/main" val="2168833587"/>
                  </a:ext>
                </a:extLst>
              </a:tr>
            </a:tbl>
          </a:graphicData>
        </a:graphic>
      </p:graphicFrame>
    </p:spTree>
    <p:extLst>
      <p:ext uri="{BB962C8B-B14F-4D97-AF65-F5344CB8AC3E}">
        <p14:creationId xmlns:p14="http://schemas.microsoft.com/office/powerpoint/2010/main" val="409871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Times New Roman" panose="02020603050405020304" pitchFamily="18" charset="0"/>
                <a:cs typeface="Calibri" panose="020F0502020204030204" pitchFamily="34" charset="0"/>
              </a:rPr>
              <a:t>Participle + -</a:t>
            </a:r>
            <a:r>
              <a:rPr lang="en-GB" sz="3600" u="sng" dirty="0" err="1">
                <a:latin typeface="Calibri" panose="020F0502020204030204" pitchFamily="34" charset="0"/>
                <a:ea typeface="Times New Roman" panose="02020603050405020304" pitchFamily="18" charset="0"/>
                <a:cs typeface="Calibri" panose="020F0502020204030204" pitchFamily="34" charset="0"/>
              </a:rPr>
              <a:t>ан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6" name="Table 5">
            <a:extLst>
              <a:ext uri="{FF2B5EF4-FFF2-40B4-BE49-F238E27FC236}">
                <a16:creationId xmlns:a16="http://schemas.microsoft.com/office/drawing/2014/main" id="{CF10CB61-A1C9-432B-9A73-CFFBD5408303}"/>
              </a:ext>
            </a:extLst>
          </p:cNvPr>
          <p:cNvGraphicFramePr>
            <a:graphicFrameLocks noGrp="1"/>
          </p:cNvGraphicFramePr>
          <p:nvPr>
            <p:extLst>
              <p:ext uri="{D42A27DB-BD31-4B8C-83A1-F6EECF244321}">
                <p14:modId xmlns:p14="http://schemas.microsoft.com/office/powerpoint/2010/main" val="3223337545"/>
              </p:ext>
            </p:extLst>
          </p:nvPr>
        </p:nvGraphicFramePr>
        <p:xfrm>
          <a:off x="838200" y="2200275"/>
          <a:ext cx="10515600" cy="3365500"/>
        </p:xfrm>
        <a:graphic>
          <a:graphicData uri="http://schemas.openxmlformats.org/drawingml/2006/table">
            <a:tbl>
              <a:tblPr firstRow="1" firstCol="1" bandRow="1">
                <a:tableStyleId>{5940675A-B579-460E-94D1-54222C63F5DA}</a:tableStyleId>
              </a:tblPr>
              <a:tblGrid>
                <a:gridCol w="5258384">
                  <a:extLst>
                    <a:ext uri="{9D8B030D-6E8A-4147-A177-3AD203B41FA5}">
                      <a16:colId xmlns:a16="http://schemas.microsoft.com/office/drawing/2014/main" val="3223914029"/>
                    </a:ext>
                  </a:extLst>
                </a:gridCol>
                <a:gridCol w="5257216">
                  <a:extLst>
                    <a:ext uri="{9D8B030D-6E8A-4147-A177-3AD203B41FA5}">
                      <a16:colId xmlns:a16="http://schemas.microsoft.com/office/drawing/2014/main" val="751548381"/>
                    </a:ext>
                  </a:extLst>
                </a:gridCol>
              </a:tblGrid>
              <a:tr h="1121834">
                <a:tc>
                  <a:txBody>
                    <a:bodyPr/>
                    <a:lstStyle/>
                    <a:p>
                      <a:pPr algn="just"/>
                      <a:r>
                        <a:rPr lang="en-US" sz="2000">
                          <a:effectLst/>
                          <a:latin typeface="Calibri" panose="020F0502020204030204" pitchFamily="34" charset="0"/>
                          <a:ea typeface="PMingLiU" panose="02020500000000000000" pitchFamily="18" charset="-120"/>
                          <a:cs typeface="Lucida Grande"/>
                        </a:rPr>
                        <a:t>К</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зыт </a:t>
                      </a:r>
                      <a:r>
                        <a:rPr lang="en-US" sz="2000" u="sng">
                          <a:effectLst/>
                          <a:latin typeface="Calibri" panose="020F0502020204030204" pitchFamily="34" charset="0"/>
                          <a:ea typeface="PMingLiU" panose="02020500000000000000" pitchFamily="18" charset="-120"/>
                          <a:cs typeface="Lucida Grande"/>
                        </a:rPr>
                        <a:t>мар</a:t>
                      </a:r>
                      <a:r>
                        <a:rPr lang="en-US" sz="2000" b="1" u="sng">
                          <a:effectLst/>
                          <a:latin typeface="Calibri" panose="020F0502020204030204" pitchFamily="34" charset="0"/>
                          <a:ea typeface="PMingLiU" panose="02020500000000000000" pitchFamily="18" charset="-120"/>
                          <a:cs typeface="Lucida Grande"/>
                        </a:rPr>
                        <a:t>и</a:t>
                      </a:r>
                      <a:r>
                        <a:rPr lang="en-US" sz="2000" u="sng">
                          <a:effectLst/>
                          <a:latin typeface="Calibri" panose="020F0502020204030204" pitchFamily="34" charset="0"/>
                          <a:ea typeface="PMingLiU" panose="02020500000000000000" pitchFamily="18" charset="-120"/>
                          <a:cs typeface="Lucida Grande"/>
                        </a:rPr>
                        <a:t>й-влак илым</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 кундемл</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ште</a:t>
                      </a:r>
                      <a:r>
                        <a:rPr lang="en-US" sz="2000">
                          <a:effectLst/>
                          <a:latin typeface="Calibri" panose="020F0502020204030204" pitchFamily="34" charset="0"/>
                          <a:ea typeface="PMingLiU" panose="02020500000000000000" pitchFamily="18" charset="-120"/>
                          <a:cs typeface="Lucida Grande"/>
                        </a:rPr>
                        <a:t> П</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ледыш пайр</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м эрт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The Flower Festival is being celebrated in the areas where Maris live now.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87646372"/>
                  </a:ext>
                </a:extLst>
              </a:tr>
              <a:tr h="560916">
                <a:tc>
                  <a:txBody>
                    <a:bodyPr/>
                    <a:lstStyle/>
                    <a:p>
                      <a:pPr algn="just"/>
                      <a:r>
                        <a:rPr lang="en-US" sz="2000" u="sng">
                          <a:effectLst/>
                          <a:latin typeface="Calibri" panose="020F0502020204030204" pitchFamily="34" charset="0"/>
                          <a:ea typeface="PMingLiU" panose="02020500000000000000" pitchFamily="18" charset="-120"/>
                          <a:cs typeface="Lucida Grande"/>
                        </a:rPr>
                        <a:t>Лӱдш</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 айд</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ме</a:t>
                      </a:r>
                      <a:r>
                        <a:rPr lang="en-US" sz="2000">
                          <a:effectLst/>
                          <a:latin typeface="Calibri" panose="020F0502020204030204" pitchFamily="34" charset="0"/>
                          <a:ea typeface="PMingLiU" panose="02020500000000000000" pitchFamily="18" charset="-120"/>
                          <a:cs typeface="Lucida Grande"/>
                        </a:rPr>
                        <a:t> коклаштын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ук</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There is not a timid person among us.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09982953"/>
                  </a:ext>
                </a:extLst>
              </a:tr>
              <a:tr h="1121834">
                <a:tc>
                  <a:txBody>
                    <a:bodyPr/>
                    <a:lstStyle/>
                    <a:p>
                      <a:pPr algn="just"/>
                      <a:r>
                        <a:rPr lang="en-US" sz="2000" u="sng">
                          <a:effectLst/>
                          <a:latin typeface="Calibri" panose="020F0502020204030204" pitchFamily="34" charset="0"/>
                          <a:ea typeface="PMingLiU" panose="02020500000000000000" pitchFamily="18" charset="-120"/>
                          <a:cs typeface="Lucida Grande"/>
                        </a:rPr>
                        <a:t>Колышаш</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 ситуацийышт</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т</a:t>
                      </a:r>
                      <a:r>
                        <a:rPr lang="en-US" sz="2000">
                          <a:effectLst/>
                          <a:latin typeface="Calibri" panose="020F0502020204030204" pitchFamily="34" charset="0"/>
                          <a:ea typeface="PMingLiU" panose="02020500000000000000" pitchFamily="18" charset="-120"/>
                          <a:cs typeface="Lucida Grande"/>
                        </a:rPr>
                        <a:t> </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кте-в</a:t>
                      </a:r>
                      <a:r>
                        <a:rPr lang="en-US" sz="2000" b="1">
                          <a:effectLst/>
                          <a:latin typeface="Calibri" panose="020F0502020204030204" pitchFamily="34" charset="0"/>
                          <a:ea typeface="PMingLiU" panose="02020500000000000000" pitchFamily="18" charset="-120"/>
                          <a:cs typeface="Lucida Grande"/>
                        </a:rPr>
                        <a:t>е</a:t>
                      </a:r>
                      <a:r>
                        <a:rPr lang="en-US" sz="2000">
                          <a:effectLst/>
                          <a:latin typeface="Calibri" panose="020F0502020204030204" pitchFamily="34" charset="0"/>
                          <a:ea typeface="PMingLiU" panose="02020500000000000000" pitchFamily="18" charset="-120"/>
                          <a:cs typeface="Lucida Grande"/>
                        </a:rPr>
                        <a:t>сым он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 к</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до.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We will not abandon one another, even if we’re facing a deadly situation.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98022847"/>
                  </a:ext>
                </a:extLst>
              </a:tr>
              <a:tr h="560916">
                <a:tc>
                  <a:txBody>
                    <a:bodyPr/>
                    <a:lstStyle/>
                    <a:p>
                      <a:pPr algn="just"/>
                      <a:r>
                        <a:rPr lang="en-US" sz="2000" u="sng">
                          <a:effectLst/>
                          <a:latin typeface="Calibri" panose="020F0502020204030204" pitchFamily="34" charset="0"/>
                          <a:ea typeface="PMingLiU" panose="02020500000000000000" pitchFamily="18" charset="-120"/>
                          <a:cs typeface="Lucida Grande"/>
                        </a:rPr>
                        <a:t>Кӱлдым</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 пашал</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н</a:t>
                      </a:r>
                      <a:r>
                        <a:rPr lang="en-US" sz="2000">
                          <a:effectLst/>
                          <a:latin typeface="Calibri" panose="020F0502020204030204" pitchFamily="34" charset="0"/>
                          <a:ea typeface="PMingLiU" panose="02020500000000000000" pitchFamily="18" charset="-120"/>
                          <a:cs typeface="Lucida Grande"/>
                        </a:rPr>
                        <a:t> ж</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пым ит йомд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ре.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Don’t waste your time on worthless efforts.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39049604"/>
                  </a:ext>
                </a:extLst>
              </a:tr>
            </a:tbl>
          </a:graphicData>
        </a:graphic>
      </p:graphicFrame>
    </p:spTree>
    <p:extLst>
      <p:ext uri="{BB962C8B-B14F-4D97-AF65-F5344CB8AC3E}">
        <p14:creationId xmlns:p14="http://schemas.microsoft.com/office/powerpoint/2010/main" val="166895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Weakened imperative forms</a:t>
            </a: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graphicFrame>
        <p:nvGraphicFramePr>
          <p:cNvPr id="6" name="Table 5">
            <a:extLst>
              <a:ext uri="{FF2B5EF4-FFF2-40B4-BE49-F238E27FC236}">
                <a16:creationId xmlns:a16="http://schemas.microsoft.com/office/drawing/2014/main" id="{6DF34823-A849-451A-979E-0E89A093403D}"/>
              </a:ext>
            </a:extLst>
          </p:cNvPr>
          <p:cNvGraphicFramePr>
            <a:graphicFrameLocks noGrp="1"/>
          </p:cNvGraphicFramePr>
          <p:nvPr>
            <p:extLst>
              <p:ext uri="{D42A27DB-BD31-4B8C-83A1-F6EECF244321}">
                <p14:modId xmlns:p14="http://schemas.microsoft.com/office/powerpoint/2010/main" val="2370010972"/>
              </p:ext>
            </p:extLst>
          </p:nvPr>
        </p:nvGraphicFramePr>
        <p:xfrm>
          <a:off x="1276350" y="2551177"/>
          <a:ext cx="9639300" cy="2711322"/>
        </p:xfrm>
        <a:graphic>
          <a:graphicData uri="http://schemas.openxmlformats.org/drawingml/2006/table">
            <a:tbl>
              <a:tblPr firstRow="1" firstCol="1" bandRow="1">
                <a:tableStyleId>{5940675A-B579-460E-94D1-54222C63F5DA}</a:tableStyleId>
              </a:tblPr>
              <a:tblGrid>
                <a:gridCol w="4826614">
                  <a:extLst>
                    <a:ext uri="{9D8B030D-6E8A-4147-A177-3AD203B41FA5}">
                      <a16:colId xmlns:a16="http://schemas.microsoft.com/office/drawing/2014/main" val="399564562"/>
                    </a:ext>
                  </a:extLst>
                </a:gridCol>
                <a:gridCol w="4812686">
                  <a:extLst>
                    <a:ext uri="{9D8B030D-6E8A-4147-A177-3AD203B41FA5}">
                      <a16:colId xmlns:a16="http://schemas.microsoft.com/office/drawing/2014/main" val="4220171617"/>
                    </a:ext>
                  </a:extLst>
                </a:gridCol>
              </a:tblGrid>
              <a:tr h="451887">
                <a:tc>
                  <a:txBody>
                    <a:bodyPr/>
                    <a:lstStyle/>
                    <a:p>
                      <a:pPr algn="l"/>
                      <a:r>
                        <a:rPr lang="en-US" sz="2000" dirty="0" err="1">
                          <a:effectLst/>
                          <a:latin typeface="Calibri" panose="020F0502020204030204" pitchFamily="34" charset="0"/>
                          <a:ea typeface="PMingLiU" panose="02020500000000000000" pitchFamily="18" charset="-120"/>
                          <a:cs typeface="Lucida Grande"/>
                        </a:rPr>
                        <a:t>В</a:t>
                      </a:r>
                      <a:r>
                        <a:rPr lang="en-US" sz="2000" b="1" dirty="0" err="1">
                          <a:effectLst/>
                          <a:latin typeface="Calibri" panose="020F0502020204030204" pitchFamily="34" charset="0"/>
                          <a:ea typeface="PMingLiU" panose="02020500000000000000" pitchFamily="18" charset="-120"/>
                          <a:cs typeface="Lucida Grande"/>
                        </a:rPr>
                        <a:t>ӧ</a:t>
                      </a:r>
                      <a:r>
                        <a:rPr lang="en-US" sz="2000" dirty="0" err="1">
                          <a:effectLst/>
                          <a:latin typeface="Calibri" panose="020F0502020204030204" pitchFamily="34" charset="0"/>
                          <a:ea typeface="PMingLiU" panose="02020500000000000000" pitchFamily="18" charset="-120"/>
                          <a:cs typeface="Lucida Grande"/>
                        </a:rPr>
                        <a:t>дыр</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к</a:t>
                      </a:r>
                      <a:r>
                        <a:rPr lang="en-US" sz="2000" b="1" u="sng" dirty="0" err="1">
                          <a:effectLst/>
                          <a:latin typeface="Calibri" panose="020F0502020204030204" pitchFamily="34" charset="0"/>
                          <a:ea typeface="PMingLiU" panose="02020500000000000000" pitchFamily="18" charset="-120"/>
                          <a:cs typeface="Lucida Grande"/>
                        </a:rPr>
                        <a:t>о</a:t>
                      </a:r>
                      <a:r>
                        <a:rPr lang="en-US" sz="2000" u="sng" dirty="0" err="1">
                          <a:effectLst/>
                          <a:latin typeface="Calibri" panose="020F0502020204030204" pitchFamily="34" charset="0"/>
                          <a:ea typeface="PMingLiU" panose="02020500000000000000" pitchFamily="18" charset="-120"/>
                          <a:cs typeface="Lucida Grande"/>
                        </a:rPr>
                        <a:t>лышт</a:t>
                      </a:r>
                      <a:r>
                        <a:rPr lang="en-US" sz="2000" u="sng" dirty="0">
                          <a:solidFill>
                            <a:srgbClr val="00B050"/>
                          </a:solidFill>
                          <a:effectLst/>
                          <a:latin typeface="Calibri" panose="020F0502020204030204" pitchFamily="34" charset="0"/>
                          <a:ea typeface="PMingLiU" panose="02020500000000000000" pitchFamily="18" charset="-120"/>
                          <a:cs typeface="Lucida Grande"/>
                        </a:rPr>
                        <a:t>-я</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Vödyr, listen!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80802964"/>
                  </a:ext>
                </a:extLst>
              </a:tr>
              <a:tr h="903774">
                <a:tc>
                  <a:txBody>
                    <a:bodyPr/>
                    <a:lstStyle/>
                    <a:p>
                      <a:pPr algn="l"/>
                      <a:r>
                        <a:rPr lang="en-US" sz="2000" b="1" u="sng" dirty="0" err="1">
                          <a:effectLst/>
                          <a:latin typeface="Calibri" panose="020F0502020204030204" pitchFamily="34" charset="0"/>
                          <a:ea typeface="PMingLiU" panose="02020500000000000000" pitchFamily="18" charset="-120"/>
                          <a:cs typeface="Lucida Grande"/>
                        </a:rPr>
                        <a:t>О</a:t>
                      </a:r>
                      <a:r>
                        <a:rPr lang="en-US" sz="2000" u="sng" dirty="0" err="1">
                          <a:effectLst/>
                          <a:latin typeface="Calibri" panose="020F0502020204030204" pitchFamily="34" charset="0"/>
                          <a:ea typeface="PMingLiU" panose="02020500000000000000" pitchFamily="18" charset="-120"/>
                          <a:cs typeface="Lucida Grande"/>
                        </a:rPr>
                        <a:t>нчыза</a:t>
                      </a:r>
                      <a:r>
                        <a:rPr lang="de-AT" sz="2000" u="sng" dirty="0">
                          <a:solidFill>
                            <a:srgbClr val="00B050"/>
                          </a:solidFill>
                          <a:effectLst/>
                          <a:latin typeface="Calibri" panose="020F0502020204030204" pitchFamily="34" charset="0"/>
                          <a:ea typeface="PMingLiU" panose="02020500000000000000" pitchFamily="18" charset="-120"/>
                          <a:cs typeface="Lucida Grande"/>
                        </a:rPr>
                        <a:t>-</a:t>
                      </a:r>
                      <a:r>
                        <a:rPr lang="en-US" sz="2000" u="sng" dirty="0">
                          <a:solidFill>
                            <a:srgbClr val="00B050"/>
                          </a:solidFill>
                          <a:effectLst/>
                          <a:latin typeface="Calibri" panose="020F0502020204030204" pitchFamily="34" charset="0"/>
                          <a:ea typeface="PMingLiU" panose="02020500000000000000" pitchFamily="18" charset="-120"/>
                          <a:cs typeface="Lucida Grande"/>
                        </a:rPr>
                        <a:t>я</a:t>
                      </a:r>
                      <a:r>
                        <a:rPr lang="de-AT"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мемн</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вийн</a:t>
                      </a:r>
                      <a:r>
                        <a:rPr lang="en-US" sz="2000" b="1" dirty="0" err="1">
                          <a:effectLst/>
                          <a:latin typeface="Calibri" panose="020F0502020204030204" pitchFamily="34" charset="0"/>
                          <a:ea typeface="PMingLiU" panose="02020500000000000000" pitchFamily="18" charset="-120"/>
                          <a:cs typeface="Lucida Grande"/>
                        </a:rPr>
                        <a:t>а</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мог</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л</a:t>
                      </a: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е</a:t>
                      </a:r>
                      <a:r>
                        <a:rPr lang="de-AT"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Just look how much our strength has increased!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83736033"/>
                  </a:ext>
                </a:extLst>
              </a:tr>
              <a:tr h="451887">
                <a:tc>
                  <a:txBody>
                    <a:bodyPr/>
                    <a:lstStyle/>
                    <a:p>
                      <a:pPr algn="l"/>
                      <a:r>
                        <a:rPr lang="en-US" sz="2000" b="1" u="sng" dirty="0" err="1">
                          <a:effectLst/>
                          <a:latin typeface="Calibri" panose="020F0502020204030204" pitchFamily="34" charset="0"/>
                          <a:ea typeface="PMingLiU" panose="02020500000000000000" pitchFamily="18" charset="-120"/>
                          <a:cs typeface="Lucida Grande"/>
                        </a:rPr>
                        <a:t>О</a:t>
                      </a:r>
                      <a:r>
                        <a:rPr lang="en-US" sz="2000" u="sng" dirty="0" err="1">
                          <a:effectLst/>
                          <a:latin typeface="Calibri" panose="020F0502020204030204" pitchFamily="34" charset="0"/>
                          <a:ea typeface="PMingLiU" panose="02020500000000000000" pitchFamily="18" charset="-120"/>
                          <a:cs typeface="Lucida Grande"/>
                        </a:rPr>
                        <a:t>нчо</a:t>
                      </a:r>
                      <a:r>
                        <a:rPr lang="en-US" sz="2000" u="sng" dirty="0" err="1">
                          <a:solidFill>
                            <a:srgbClr val="00B050"/>
                          </a:solidFill>
                          <a:effectLst/>
                          <a:latin typeface="Calibri" panose="020F0502020204030204" pitchFamily="34" charset="0"/>
                          <a:ea typeface="PMingLiU" panose="02020500000000000000" pitchFamily="18" charset="-120"/>
                          <a:cs typeface="Lucida Grande"/>
                        </a:rPr>
                        <a:t>-ян</a:t>
                      </a:r>
                      <a:r>
                        <a:rPr lang="en-US" sz="2000" dirty="0">
                          <a:effectLst/>
                          <a:latin typeface="Calibri" panose="020F0502020204030204" pitchFamily="34" charset="0"/>
                          <a:ea typeface="PMingLiU" panose="02020500000000000000" pitchFamily="18" charset="-120"/>
                          <a:cs typeface="Lucida Grande"/>
                        </a:rPr>
                        <a:t> </a:t>
                      </a: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мньыжым</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Oh look at his/her horse!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33586104"/>
                  </a:ext>
                </a:extLst>
              </a:tr>
              <a:tr h="903774">
                <a:tc>
                  <a:txBody>
                    <a:bodyPr/>
                    <a:lstStyle/>
                    <a:p>
                      <a:pPr algn="l"/>
                      <a:r>
                        <a:rPr lang="en-US" sz="2000" u="sng" dirty="0" err="1">
                          <a:effectLst/>
                          <a:latin typeface="Calibri" panose="020F0502020204030204" pitchFamily="34" charset="0"/>
                          <a:ea typeface="PMingLiU" panose="02020500000000000000" pitchFamily="18" charset="-120"/>
                          <a:cs typeface="Lucida Grande"/>
                        </a:rPr>
                        <a:t>К</a:t>
                      </a:r>
                      <a:r>
                        <a:rPr lang="en-US" sz="2000" b="1" u="sng" dirty="0" err="1">
                          <a:effectLst/>
                          <a:latin typeface="Calibri" panose="020F0502020204030204" pitchFamily="34" charset="0"/>
                          <a:ea typeface="PMingLiU" panose="02020500000000000000" pitchFamily="18" charset="-120"/>
                          <a:cs typeface="Lucida Grande"/>
                        </a:rPr>
                        <a:t>о</a:t>
                      </a:r>
                      <a:r>
                        <a:rPr lang="en-US" sz="2000" u="sng" dirty="0" err="1">
                          <a:effectLst/>
                          <a:latin typeface="Calibri" panose="020F0502020204030204" pitchFamily="34" charset="0"/>
                          <a:ea typeface="PMingLiU" panose="02020500000000000000" pitchFamily="18" charset="-120"/>
                          <a:cs typeface="Lucida Grande"/>
                        </a:rPr>
                        <a:t>лыштса</a:t>
                      </a:r>
                      <a:r>
                        <a:rPr lang="en-US" sz="2000" u="sng" dirty="0" err="1">
                          <a:solidFill>
                            <a:srgbClr val="00B050"/>
                          </a:solidFill>
                          <a:effectLst/>
                          <a:latin typeface="Calibri" panose="020F0502020204030204" pitchFamily="34" charset="0"/>
                          <a:ea typeface="PMingLiU" panose="02020500000000000000" pitchFamily="18" charset="-120"/>
                          <a:cs typeface="Lucida Grande"/>
                        </a:rPr>
                        <a:t>-ян</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-к</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што</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кӱсл</a:t>
                      </a:r>
                      <a:r>
                        <a:rPr lang="en-US" sz="2000" b="1" dirty="0" err="1">
                          <a:effectLst/>
                          <a:latin typeface="Calibri" panose="020F0502020204030204" pitchFamily="34" charset="0"/>
                          <a:ea typeface="PMingLiU" panose="02020500000000000000" pitchFamily="18" charset="-120"/>
                          <a:cs typeface="Lucida Grande"/>
                        </a:rPr>
                        <a:t>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д</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не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шокт</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т</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Listen, a </a:t>
                      </a:r>
                      <a:r>
                        <a:rPr lang="en-US" sz="2000" dirty="0" err="1">
                          <a:effectLst/>
                          <a:latin typeface="Calibri" panose="020F0502020204030204" pitchFamily="34" charset="0"/>
                          <a:ea typeface="PMingLiU" panose="02020500000000000000" pitchFamily="18" charset="-120"/>
                          <a:cs typeface="Lucida Grande"/>
                        </a:rPr>
                        <a:t>gusli</a:t>
                      </a:r>
                      <a:r>
                        <a:rPr lang="en-US" sz="2000" dirty="0">
                          <a:effectLst/>
                          <a:latin typeface="Calibri" panose="020F0502020204030204" pitchFamily="34" charset="0"/>
                          <a:ea typeface="PMingLiU" panose="02020500000000000000" pitchFamily="18" charset="-120"/>
                          <a:cs typeface="Lucida Grande"/>
                        </a:rPr>
                        <a:t> is being played somewhere.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57203461"/>
                  </a:ext>
                </a:extLst>
              </a:tr>
            </a:tbl>
          </a:graphicData>
        </a:graphic>
      </p:graphicFrame>
    </p:spTree>
    <p:extLst>
      <p:ext uri="{BB962C8B-B14F-4D97-AF65-F5344CB8AC3E}">
        <p14:creationId xmlns:p14="http://schemas.microsoft.com/office/powerpoint/2010/main" val="867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The clitic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с</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graphicFrame>
        <p:nvGraphicFramePr>
          <p:cNvPr id="6" name="Table 5">
            <a:extLst>
              <a:ext uri="{FF2B5EF4-FFF2-40B4-BE49-F238E27FC236}">
                <a16:creationId xmlns:a16="http://schemas.microsoft.com/office/drawing/2014/main" id="{6DF34823-A849-451A-979E-0E89A093403D}"/>
              </a:ext>
            </a:extLst>
          </p:cNvPr>
          <p:cNvGraphicFramePr>
            <a:graphicFrameLocks noGrp="1"/>
          </p:cNvGraphicFramePr>
          <p:nvPr>
            <p:extLst>
              <p:ext uri="{D42A27DB-BD31-4B8C-83A1-F6EECF244321}">
                <p14:modId xmlns:p14="http://schemas.microsoft.com/office/powerpoint/2010/main" val="2695550507"/>
              </p:ext>
            </p:extLst>
          </p:nvPr>
        </p:nvGraphicFramePr>
        <p:xfrm>
          <a:off x="1276350" y="2551177"/>
          <a:ext cx="9639300" cy="2711322"/>
        </p:xfrm>
        <a:graphic>
          <a:graphicData uri="http://schemas.openxmlformats.org/drawingml/2006/table">
            <a:tbl>
              <a:tblPr firstRow="1" firstCol="1" bandRow="1">
                <a:tableStyleId>{5940675A-B579-460E-94D1-54222C63F5DA}</a:tableStyleId>
              </a:tblPr>
              <a:tblGrid>
                <a:gridCol w="4826614">
                  <a:extLst>
                    <a:ext uri="{9D8B030D-6E8A-4147-A177-3AD203B41FA5}">
                      <a16:colId xmlns:a16="http://schemas.microsoft.com/office/drawing/2014/main" val="399564562"/>
                    </a:ext>
                  </a:extLst>
                </a:gridCol>
                <a:gridCol w="4812686">
                  <a:extLst>
                    <a:ext uri="{9D8B030D-6E8A-4147-A177-3AD203B41FA5}">
                      <a16:colId xmlns:a16="http://schemas.microsoft.com/office/drawing/2014/main" val="4220171617"/>
                    </a:ext>
                  </a:extLst>
                </a:gridCol>
              </a:tblGrid>
              <a:tr h="45188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йже м</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йын титакдым</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мжым </a:t>
                      </a:r>
                      <a:r>
                        <a:rPr lang="en-US" sz="2000" u="sng">
                          <a:effectLst/>
                          <a:latin typeface="Calibri" panose="020F0502020204030204" pitchFamily="34" charset="0"/>
                          <a:ea typeface="PMingLiU" panose="02020500000000000000" pitchFamily="18" charset="-120"/>
                          <a:cs typeface="Calibri" panose="020F0502020204030204" pitchFamily="34" charset="0"/>
                        </a:rPr>
                        <a:t>пал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тыс</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You know very well that I’m innocent.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80802964"/>
                  </a:ext>
                </a:extLst>
              </a:tr>
              <a:tr h="903774">
                <a:tc>
                  <a:txBody>
                    <a:bodyPr/>
                    <a:lstStyle/>
                    <a:p>
                      <a:pPr algn="l"/>
                      <a:r>
                        <a:rPr lang="en-US" sz="2000">
                          <a:effectLst/>
                          <a:latin typeface="Calibri" panose="020F0502020204030204" pitchFamily="34" charset="0"/>
                          <a:ea typeface="PMingLiU" panose="02020500000000000000" pitchFamily="18" charset="-120"/>
                          <a:cs typeface="Lucida Grande"/>
                        </a:rPr>
                        <a:t>Мом йодаш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т </a:t>
                      </a:r>
                      <a:r>
                        <a:rPr lang="en-US" sz="2000" u="sng">
                          <a:effectLst/>
                          <a:latin typeface="Calibri" panose="020F0502020204030204" pitchFamily="34" charset="0"/>
                          <a:ea typeface="PMingLiU" panose="02020500000000000000" pitchFamily="18" charset="-120"/>
                          <a:cs typeface="Lucida Grande"/>
                        </a:rPr>
                        <a:t>ом п</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лыс</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I don’t even know what to ask.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83736033"/>
                  </a:ext>
                </a:extLst>
              </a:tr>
              <a:tr h="451887">
                <a:tc>
                  <a:txBody>
                    <a:bodyPr/>
                    <a:lstStyle/>
                    <a:p>
                      <a:pPr algn="l"/>
                      <a:r>
                        <a:rPr lang="en-US" sz="2000">
                          <a:effectLst/>
                          <a:latin typeface="Calibri" panose="020F0502020204030204" pitchFamily="34" charset="0"/>
                          <a:ea typeface="PMingLiU" panose="02020500000000000000" pitchFamily="18" charset="-120"/>
                          <a:cs typeface="Lucida Grande"/>
                        </a:rPr>
                        <a:t>Валент</a:t>
                      </a:r>
                      <a:r>
                        <a:rPr lang="en-US" sz="2000" b="1">
                          <a:effectLst/>
                          <a:latin typeface="Calibri" panose="020F0502020204030204" pitchFamily="34" charset="0"/>
                          <a:ea typeface="PMingLiU" panose="02020500000000000000" pitchFamily="18" charset="-120"/>
                          <a:cs typeface="Lucida Grande"/>
                        </a:rPr>
                        <a:t>и</a:t>
                      </a:r>
                      <a:r>
                        <a:rPr lang="en-US" sz="2000">
                          <a:effectLst/>
                          <a:latin typeface="Calibri" panose="020F0502020204030204" pitchFamily="34" charset="0"/>
                          <a:ea typeface="PMingLiU" panose="02020500000000000000" pitchFamily="18" charset="-120"/>
                          <a:cs typeface="Lucida Grande"/>
                        </a:rPr>
                        <a:t>н мемн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a:t>
                      </a:r>
                      <a:r>
                        <a:rPr lang="en-US" sz="2000" u="sng">
                          <a:effectLst/>
                          <a:latin typeface="Calibri" panose="020F0502020204030204" pitchFamily="34" charset="0"/>
                          <a:ea typeface="PMingLiU" panose="02020500000000000000" pitchFamily="18" charset="-120"/>
                          <a:cs typeface="Lucida Grande"/>
                        </a:rPr>
                        <a:t>онд</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лышыс</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Lucida Grande"/>
                        </a:rPr>
                        <a:t>Valentin deceived us.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33586104"/>
                  </a:ext>
                </a:extLst>
              </a:tr>
              <a:tr h="903774">
                <a:tc>
                  <a:txBody>
                    <a:bodyPr/>
                    <a:lstStyle/>
                    <a:p>
                      <a:pPr algn="l"/>
                      <a:r>
                        <a:rPr lang="en-US" sz="2000">
                          <a:effectLst/>
                          <a:latin typeface="Calibri" panose="020F0502020204030204" pitchFamily="34" charset="0"/>
                          <a:ea typeface="PMingLiU" panose="02020500000000000000" pitchFamily="18" charset="-120"/>
                          <a:cs typeface="Lucida Grande"/>
                        </a:rPr>
                        <a:t>Пеш к</a:t>
                      </a:r>
                      <a:r>
                        <a:rPr lang="en-US" sz="2000" b="1">
                          <a:effectLst/>
                          <a:latin typeface="Calibri" panose="020F0502020204030204" pitchFamily="34" charset="0"/>
                          <a:ea typeface="PMingLiU" panose="02020500000000000000" pitchFamily="18" charset="-120"/>
                          <a:cs typeface="Lucida Grande"/>
                        </a:rPr>
                        <a:t>у</a:t>
                      </a:r>
                      <a:r>
                        <a:rPr lang="en-US" sz="2000">
                          <a:effectLst/>
                          <a:latin typeface="Calibri" panose="020F0502020204030204" pitchFamily="34" charset="0"/>
                          <a:ea typeface="PMingLiU" panose="02020500000000000000" pitchFamily="18" charset="-120"/>
                          <a:cs typeface="Lucida Grande"/>
                        </a:rPr>
                        <a:t>тырызо </a:t>
                      </a:r>
                      <a:r>
                        <a:rPr lang="en-US" sz="2000" u="sng">
                          <a:effectLst/>
                          <a:latin typeface="Calibri" panose="020F0502020204030204" pitchFamily="34" charset="0"/>
                          <a:ea typeface="PMingLiU" panose="02020500000000000000" pitchFamily="18" charset="-120"/>
                          <a:cs typeface="Lucida Grande"/>
                        </a:rPr>
                        <a:t>айд</a:t>
                      </a:r>
                      <a:r>
                        <a:rPr lang="en-US" sz="2000" b="1" u="sng">
                          <a:effectLst/>
                          <a:latin typeface="Calibri" panose="020F0502020204030204" pitchFamily="34" charset="0"/>
                          <a:ea typeface="PMingLiU" panose="02020500000000000000" pitchFamily="18" charset="-120"/>
                          <a:cs typeface="Lucida Grande"/>
                        </a:rPr>
                        <a:t>е</a:t>
                      </a:r>
                      <a:r>
                        <a:rPr lang="en-US" sz="2000" u="sng">
                          <a:effectLst/>
                          <a:latin typeface="Calibri" panose="020F0502020204030204" pitchFamily="34" charset="0"/>
                          <a:ea typeface="PMingLiU" panose="02020500000000000000" pitchFamily="18" charset="-120"/>
                          <a:cs typeface="Lucida Grande"/>
                        </a:rPr>
                        <a:t>мыс</a:t>
                      </a:r>
                      <a:r>
                        <a:rPr lang="de-AT" sz="2000">
                          <a:effectLst/>
                          <a:latin typeface="Calibri" panose="020F0502020204030204" pitchFamily="34" charset="0"/>
                          <a:ea typeface="PMingLiU" panose="02020500000000000000" pitchFamily="18" charset="-120"/>
                          <a:cs typeface="Lucida Grande"/>
                        </a:rPr>
                        <a:t>, </a:t>
                      </a:r>
                      <a:r>
                        <a:rPr lang="en-US" sz="2000">
                          <a:effectLst/>
                          <a:latin typeface="Calibri" panose="020F0502020204030204" pitchFamily="34" charset="0"/>
                          <a:ea typeface="PMingLiU" panose="02020500000000000000" pitchFamily="18" charset="-120"/>
                          <a:cs typeface="Lucida Grande"/>
                        </a:rPr>
                        <a:t>йылморг</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ж </a:t>
                      </a:r>
                      <a:r>
                        <a:rPr lang="en-US" sz="2000" b="1">
                          <a:effectLst/>
                          <a:latin typeface="Calibri" panose="020F0502020204030204" pitchFamily="34" charset="0"/>
                          <a:ea typeface="PMingLiU" panose="02020500000000000000" pitchFamily="18" charset="-120"/>
                          <a:cs typeface="Lucida Grande"/>
                        </a:rPr>
                        <a:t>о</a:t>
                      </a:r>
                      <a:r>
                        <a:rPr lang="en-US" sz="2000">
                          <a:effectLst/>
                          <a:latin typeface="Calibri" panose="020F0502020204030204" pitchFamily="34" charset="0"/>
                          <a:ea typeface="PMingLiU" panose="02020500000000000000" pitchFamily="18" charset="-120"/>
                          <a:cs typeface="Lucida Grande"/>
                        </a:rPr>
                        <a:t>гыл гын</a:t>
                      </a:r>
                      <a:r>
                        <a:rPr lang="de-AT"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(S)he is very talkative, you could even say that (s)he is a windbag.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57203461"/>
                  </a:ext>
                </a:extLst>
              </a:tr>
            </a:tbl>
          </a:graphicData>
        </a:graphic>
      </p:graphicFrame>
    </p:spTree>
    <p:extLst>
      <p:ext uri="{BB962C8B-B14F-4D97-AF65-F5344CB8AC3E}">
        <p14:creationId xmlns:p14="http://schemas.microsoft.com/office/powerpoint/2010/main" val="8504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The clitic -</a:t>
            </a:r>
            <a:r>
              <a:rPr lang="en-GB" sz="3600" u="sng" dirty="0" err="1">
                <a:latin typeface="Calibri" panose="020F0502020204030204" pitchFamily="34" charset="0"/>
                <a:ea typeface="Times New Roman" panose="02020603050405020304" pitchFamily="18" charset="0"/>
                <a:cs typeface="Calibri" panose="020F0502020204030204" pitchFamily="34" charset="0"/>
              </a:rPr>
              <a:t>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39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pic>
        <p:nvPicPr>
          <p:cNvPr id="17" name="Picture 16">
            <a:extLst>
              <a:ext uri="{FF2B5EF4-FFF2-40B4-BE49-F238E27FC236}">
                <a16:creationId xmlns:a16="http://schemas.microsoft.com/office/drawing/2014/main" id="{8E648EA1-ADF0-49C3-8ADB-20FED7DE3BC9}"/>
              </a:ext>
            </a:extLst>
          </p:cNvPr>
          <p:cNvPicPr>
            <a:picLocks noChangeAspect="1"/>
          </p:cNvPicPr>
          <p:nvPr/>
        </p:nvPicPr>
        <p:blipFill>
          <a:blip r:embed="rId3"/>
          <a:stretch>
            <a:fillRect/>
          </a:stretch>
        </p:blipFill>
        <p:spPr>
          <a:xfrm>
            <a:off x="1511300" y="1533526"/>
            <a:ext cx="7922236" cy="4328088"/>
          </a:xfrm>
          <a:prstGeom prst="rect">
            <a:avLst/>
          </a:prstGeom>
        </p:spPr>
      </p:pic>
      <p:sp>
        <p:nvSpPr>
          <p:cNvPr id="24" name="Freeform: Shape 23">
            <a:extLst>
              <a:ext uri="{FF2B5EF4-FFF2-40B4-BE49-F238E27FC236}">
                <a16:creationId xmlns:a16="http://schemas.microsoft.com/office/drawing/2014/main" id="{20C9203E-E5F6-412B-9A78-730D5D4EC230}"/>
              </a:ext>
            </a:extLst>
          </p:cNvPr>
          <p:cNvSpPr/>
          <p:nvPr/>
        </p:nvSpPr>
        <p:spPr>
          <a:xfrm>
            <a:off x="3143250" y="2609850"/>
            <a:ext cx="1212850" cy="2419350"/>
          </a:xfrm>
          <a:custGeom>
            <a:avLst/>
            <a:gdLst>
              <a:gd name="connsiteX0" fmla="*/ 0 w 1212850"/>
              <a:gd name="connsiteY0" fmla="*/ 0 h 2419350"/>
              <a:gd name="connsiteX1" fmla="*/ 31750 w 1212850"/>
              <a:gd name="connsiteY1" fmla="*/ 25400 h 2419350"/>
              <a:gd name="connsiteX2" fmla="*/ 69850 w 1212850"/>
              <a:gd name="connsiteY2" fmla="*/ 63500 h 2419350"/>
              <a:gd name="connsiteX3" fmla="*/ 114300 w 1212850"/>
              <a:gd name="connsiteY3" fmla="*/ 158750 h 2419350"/>
              <a:gd name="connsiteX4" fmla="*/ 127000 w 1212850"/>
              <a:gd name="connsiteY4" fmla="*/ 184150 h 2419350"/>
              <a:gd name="connsiteX5" fmla="*/ 146050 w 1212850"/>
              <a:gd name="connsiteY5" fmla="*/ 228600 h 2419350"/>
              <a:gd name="connsiteX6" fmla="*/ 184150 w 1212850"/>
              <a:gd name="connsiteY6" fmla="*/ 292100 h 2419350"/>
              <a:gd name="connsiteX7" fmla="*/ 228600 w 1212850"/>
              <a:gd name="connsiteY7" fmla="*/ 317500 h 2419350"/>
              <a:gd name="connsiteX8" fmla="*/ 266700 w 1212850"/>
              <a:gd name="connsiteY8" fmla="*/ 336550 h 2419350"/>
              <a:gd name="connsiteX9" fmla="*/ 292100 w 1212850"/>
              <a:gd name="connsiteY9" fmla="*/ 342900 h 2419350"/>
              <a:gd name="connsiteX10" fmla="*/ 330200 w 1212850"/>
              <a:gd name="connsiteY10" fmla="*/ 355600 h 2419350"/>
              <a:gd name="connsiteX11" fmla="*/ 374650 w 1212850"/>
              <a:gd name="connsiteY11" fmla="*/ 393700 h 2419350"/>
              <a:gd name="connsiteX12" fmla="*/ 387350 w 1212850"/>
              <a:gd name="connsiteY12" fmla="*/ 425450 h 2419350"/>
              <a:gd name="connsiteX13" fmla="*/ 400050 w 1212850"/>
              <a:gd name="connsiteY13" fmla="*/ 469900 h 2419350"/>
              <a:gd name="connsiteX14" fmla="*/ 393700 w 1212850"/>
              <a:gd name="connsiteY14" fmla="*/ 533400 h 2419350"/>
              <a:gd name="connsiteX15" fmla="*/ 387350 w 1212850"/>
              <a:gd name="connsiteY15" fmla="*/ 584200 h 2419350"/>
              <a:gd name="connsiteX16" fmla="*/ 400050 w 1212850"/>
              <a:gd name="connsiteY16" fmla="*/ 647700 h 2419350"/>
              <a:gd name="connsiteX17" fmla="*/ 431800 w 1212850"/>
              <a:gd name="connsiteY17" fmla="*/ 736600 h 2419350"/>
              <a:gd name="connsiteX18" fmla="*/ 444500 w 1212850"/>
              <a:gd name="connsiteY18" fmla="*/ 768350 h 2419350"/>
              <a:gd name="connsiteX19" fmla="*/ 463550 w 1212850"/>
              <a:gd name="connsiteY19" fmla="*/ 793750 h 2419350"/>
              <a:gd name="connsiteX20" fmla="*/ 501650 w 1212850"/>
              <a:gd name="connsiteY20" fmla="*/ 850900 h 2419350"/>
              <a:gd name="connsiteX21" fmla="*/ 527050 w 1212850"/>
              <a:gd name="connsiteY21" fmla="*/ 901700 h 2419350"/>
              <a:gd name="connsiteX22" fmla="*/ 546100 w 1212850"/>
              <a:gd name="connsiteY22" fmla="*/ 946150 h 2419350"/>
              <a:gd name="connsiteX23" fmla="*/ 558800 w 1212850"/>
              <a:gd name="connsiteY23" fmla="*/ 965200 h 2419350"/>
              <a:gd name="connsiteX24" fmla="*/ 565150 w 1212850"/>
              <a:gd name="connsiteY24" fmla="*/ 996950 h 2419350"/>
              <a:gd name="connsiteX25" fmla="*/ 571500 w 1212850"/>
              <a:gd name="connsiteY25" fmla="*/ 1041400 h 2419350"/>
              <a:gd name="connsiteX26" fmla="*/ 590550 w 1212850"/>
              <a:gd name="connsiteY26" fmla="*/ 1117600 h 2419350"/>
              <a:gd name="connsiteX27" fmla="*/ 603250 w 1212850"/>
              <a:gd name="connsiteY27" fmla="*/ 1143000 h 2419350"/>
              <a:gd name="connsiteX28" fmla="*/ 615950 w 1212850"/>
              <a:gd name="connsiteY28" fmla="*/ 1174750 h 2419350"/>
              <a:gd name="connsiteX29" fmla="*/ 660400 w 1212850"/>
              <a:gd name="connsiteY29" fmla="*/ 1212850 h 2419350"/>
              <a:gd name="connsiteX30" fmla="*/ 673100 w 1212850"/>
              <a:gd name="connsiteY30" fmla="*/ 1257300 h 2419350"/>
              <a:gd name="connsiteX31" fmla="*/ 685800 w 1212850"/>
              <a:gd name="connsiteY31" fmla="*/ 1289050 h 2419350"/>
              <a:gd name="connsiteX32" fmla="*/ 692150 w 1212850"/>
              <a:gd name="connsiteY32" fmla="*/ 1314450 h 2419350"/>
              <a:gd name="connsiteX33" fmla="*/ 711200 w 1212850"/>
              <a:gd name="connsiteY33" fmla="*/ 1365250 h 2419350"/>
              <a:gd name="connsiteX34" fmla="*/ 723900 w 1212850"/>
              <a:gd name="connsiteY34" fmla="*/ 1390650 h 2419350"/>
              <a:gd name="connsiteX35" fmla="*/ 730250 w 1212850"/>
              <a:gd name="connsiteY35" fmla="*/ 1409700 h 2419350"/>
              <a:gd name="connsiteX36" fmla="*/ 793750 w 1212850"/>
              <a:gd name="connsiteY36" fmla="*/ 1473200 h 2419350"/>
              <a:gd name="connsiteX37" fmla="*/ 806450 w 1212850"/>
              <a:gd name="connsiteY37" fmla="*/ 1492250 h 2419350"/>
              <a:gd name="connsiteX38" fmla="*/ 844550 w 1212850"/>
              <a:gd name="connsiteY38" fmla="*/ 1543050 h 2419350"/>
              <a:gd name="connsiteX39" fmla="*/ 857250 w 1212850"/>
              <a:gd name="connsiteY39" fmla="*/ 1600200 h 2419350"/>
              <a:gd name="connsiteX40" fmla="*/ 863600 w 1212850"/>
              <a:gd name="connsiteY40" fmla="*/ 1619250 h 2419350"/>
              <a:gd name="connsiteX41" fmla="*/ 876300 w 1212850"/>
              <a:gd name="connsiteY41" fmla="*/ 1644650 h 2419350"/>
              <a:gd name="connsiteX42" fmla="*/ 895350 w 1212850"/>
              <a:gd name="connsiteY42" fmla="*/ 1663700 h 2419350"/>
              <a:gd name="connsiteX43" fmla="*/ 920750 w 1212850"/>
              <a:gd name="connsiteY43" fmla="*/ 1701800 h 2419350"/>
              <a:gd name="connsiteX44" fmla="*/ 946150 w 1212850"/>
              <a:gd name="connsiteY44" fmla="*/ 1739900 h 2419350"/>
              <a:gd name="connsiteX45" fmla="*/ 958850 w 1212850"/>
              <a:gd name="connsiteY45" fmla="*/ 1765300 h 2419350"/>
              <a:gd name="connsiteX46" fmla="*/ 1022350 w 1212850"/>
              <a:gd name="connsiteY46" fmla="*/ 1841500 h 2419350"/>
              <a:gd name="connsiteX47" fmla="*/ 1041400 w 1212850"/>
              <a:gd name="connsiteY47" fmla="*/ 1847850 h 2419350"/>
              <a:gd name="connsiteX48" fmla="*/ 1085850 w 1212850"/>
              <a:gd name="connsiteY48" fmla="*/ 1885950 h 2419350"/>
              <a:gd name="connsiteX49" fmla="*/ 1104900 w 1212850"/>
              <a:gd name="connsiteY49" fmla="*/ 1898650 h 2419350"/>
              <a:gd name="connsiteX50" fmla="*/ 1123950 w 1212850"/>
              <a:gd name="connsiteY50" fmla="*/ 1924050 h 2419350"/>
              <a:gd name="connsiteX51" fmla="*/ 1168400 w 1212850"/>
              <a:gd name="connsiteY51" fmla="*/ 1968500 h 2419350"/>
              <a:gd name="connsiteX52" fmla="*/ 1187450 w 1212850"/>
              <a:gd name="connsiteY52" fmla="*/ 2006600 h 2419350"/>
              <a:gd name="connsiteX53" fmla="*/ 1200150 w 1212850"/>
              <a:gd name="connsiteY53" fmla="*/ 2025650 h 2419350"/>
              <a:gd name="connsiteX54" fmla="*/ 1212850 w 1212850"/>
              <a:gd name="connsiteY54" fmla="*/ 2063750 h 2419350"/>
              <a:gd name="connsiteX55" fmla="*/ 1206500 w 1212850"/>
              <a:gd name="connsiteY55" fmla="*/ 2127250 h 2419350"/>
              <a:gd name="connsiteX56" fmla="*/ 1187450 w 1212850"/>
              <a:gd name="connsiteY56" fmla="*/ 2184400 h 2419350"/>
              <a:gd name="connsiteX57" fmla="*/ 1181100 w 1212850"/>
              <a:gd name="connsiteY57" fmla="*/ 2222500 h 2419350"/>
              <a:gd name="connsiteX58" fmla="*/ 1168400 w 1212850"/>
              <a:gd name="connsiteY58" fmla="*/ 2273300 h 2419350"/>
              <a:gd name="connsiteX59" fmla="*/ 1155700 w 1212850"/>
              <a:gd name="connsiteY59" fmla="*/ 2349500 h 2419350"/>
              <a:gd name="connsiteX60" fmla="*/ 1149350 w 1212850"/>
              <a:gd name="connsiteY60" fmla="*/ 2368550 h 2419350"/>
              <a:gd name="connsiteX61" fmla="*/ 1123950 w 1212850"/>
              <a:gd name="connsiteY61" fmla="*/ 2400300 h 2419350"/>
              <a:gd name="connsiteX62" fmla="*/ 1111250 w 1212850"/>
              <a:gd name="connsiteY62" fmla="*/ 241935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12850" h="2419350">
                <a:moveTo>
                  <a:pt x="0" y="0"/>
                </a:moveTo>
                <a:cubicBezTo>
                  <a:pt x="10583" y="8467"/>
                  <a:pt x="22166" y="15816"/>
                  <a:pt x="31750" y="25400"/>
                </a:cubicBezTo>
                <a:cubicBezTo>
                  <a:pt x="79008" y="72658"/>
                  <a:pt x="24955" y="33570"/>
                  <a:pt x="69850" y="63500"/>
                </a:cubicBezTo>
                <a:cubicBezTo>
                  <a:pt x="123214" y="170227"/>
                  <a:pt x="70121" y="61555"/>
                  <a:pt x="114300" y="158750"/>
                </a:cubicBezTo>
                <a:cubicBezTo>
                  <a:pt x="118217" y="167368"/>
                  <a:pt x="123083" y="175532"/>
                  <a:pt x="127000" y="184150"/>
                </a:cubicBezTo>
                <a:cubicBezTo>
                  <a:pt x="133671" y="198825"/>
                  <a:pt x="139379" y="213925"/>
                  <a:pt x="146050" y="228600"/>
                </a:cubicBezTo>
                <a:cubicBezTo>
                  <a:pt x="152340" y="242437"/>
                  <a:pt x="174842" y="286781"/>
                  <a:pt x="184150" y="292100"/>
                </a:cubicBezTo>
                <a:cubicBezTo>
                  <a:pt x="198967" y="300567"/>
                  <a:pt x="213967" y="308720"/>
                  <a:pt x="228600" y="317500"/>
                </a:cubicBezTo>
                <a:cubicBezTo>
                  <a:pt x="253900" y="332680"/>
                  <a:pt x="239813" y="328868"/>
                  <a:pt x="266700" y="336550"/>
                </a:cubicBezTo>
                <a:cubicBezTo>
                  <a:pt x="275091" y="338948"/>
                  <a:pt x="283741" y="340392"/>
                  <a:pt x="292100" y="342900"/>
                </a:cubicBezTo>
                <a:cubicBezTo>
                  <a:pt x="304922" y="346747"/>
                  <a:pt x="330200" y="355600"/>
                  <a:pt x="330200" y="355600"/>
                </a:cubicBezTo>
                <a:cubicBezTo>
                  <a:pt x="340711" y="363483"/>
                  <a:pt x="366846" y="381214"/>
                  <a:pt x="374650" y="393700"/>
                </a:cubicBezTo>
                <a:cubicBezTo>
                  <a:pt x="380691" y="403366"/>
                  <a:pt x="383348" y="414777"/>
                  <a:pt x="387350" y="425450"/>
                </a:cubicBezTo>
                <a:cubicBezTo>
                  <a:pt x="394182" y="443670"/>
                  <a:pt x="395046" y="449884"/>
                  <a:pt x="400050" y="469900"/>
                </a:cubicBezTo>
                <a:cubicBezTo>
                  <a:pt x="397933" y="491067"/>
                  <a:pt x="396049" y="512258"/>
                  <a:pt x="393700" y="533400"/>
                </a:cubicBezTo>
                <a:cubicBezTo>
                  <a:pt x="391815" y="550361"/>
                  <a:pt x="386403" y="567161"/>
                  <a:pt x="387350" y="584200"/>
                </a:cubicBezTo>
                <a:cubicBezTo>
                  <a:pt x="388547" y="605753"/>
                  <a:pt x="395367" y="626628"/>
                  <a:pt x="400050" y="647700"/>
                </a:cubicBezTo>
                <a:cubicBezTo>
                  <a:pt x="415555" y="717472"/>
                  <a:pt x="405464" y="678660"/>
                  <a:pt x="431800" y="736600"/>
                </a:cubicBezTo>
                <a:cubicBezTo>
                  <a:pt x="436517" y="746977"/>
                  <a:pt x="438964" y="758386"/>
                  <a:pt x="444500" y="768350"/>
                </a:cubicBezTo>
                <a:cubicBezTo>
                  <a:pt x="449640" y="777601"/>
                  <a:pt x="457941" y="784775"/>
                  <a:pt x="463550" y="793750"/>
                </a:cubicBezTo>
                <a:cubicBezTo>
                  <a:pt x="503753" y="858074"/>
                  <a:pt x="439637" y="773384"/>
                  <a:pt x="501650" y="850900"/>
                </a:cubicBezTo>
                <a:cubicBezTo>
                  <a:pt x="512792" y="895468"/>
                  <a:pt x="500065" y="858524"/>
                  <a:pt x="527050" y="901700"/>
                </a:cubicBezTo>
                <a:cubicBezTo>
                  <a:pt x="560084" y="954554"/>
                  <a:pt x="524495" y="902940"/>
                  <a:pt x="546100" y="946150"/>
                </a:cubicBezTo>
                <a:cubicBezTo>
                  <a:pt x="549513" y="952976"/>
                  <a:pt x="554567" y="958850"/>
                  <a:pt x="558800" y="965200"/>
                </a:cubicBezTo>
                <a:cubicBezTo>
                  <a:pt x="560917" y="975783"/>
                  <a:pt x="563376" y="986304"/>
                  <a:pt x="565150" y="996950"/>
                </a:cubicBezTo>
                <a:cubicBezTo>
                  <a:pt x="567611" y="1011713"/>
                  <a:pt x="568417" y="1026754"/>
                  <a:pt x="571500" y="1041400"/>
                </a:cubicBezTo>
                <a:cubicBezTo>
                  <a:pt x="576894" y="1067020"/>
                  <a:pt x="578841" y="1094182"/>
                  <a:pt x="590550" y="1117600"/>
                </a:cubicBezTo>
                <a:cubicBezTo>
                  <a:pt x="594783" y="1126067"/>
                  <a:pt x="599405" y="1134350"/>
                  <a:pt x="603250" y="1143000"/>
                </a:cubicBezTo>
                <a:cubicBezTo>
                  <a:pt x="607879" y="1153416"/>
                  <a:pt x="609909" y="1165084"/>
                  <a:pt x="615950" y="1174750"/>
                </a:cubicBezTo>
                <a:cubicBezTo>
                  <a:pt x="623754" y="1187236"/>
                  <a:pt x="649889" y="1204967"/>
                  <a:pt x="660400" y="1212850"/>
                </a:cubicBezTo>
                <a:cubicBezTo>
                  <a:pt x="664633" y="1227667"/>
                  <a:pt x="668227" y="1242681"/>
                  <a:pt x="673100" y="1257300"/>
                </a:cubicBezTo>
                <a:cubicBezTo>
                  <a:pt x="676705" y="1268114"/>
                  <a:pt x="682195" y="1278236"/>
                  <a:pt x="685800" y="1289050"/>
                </a:cubicBezTo>
                <a:cubicBezTo>
                  <a:pt x="688560" y="1297329"/>
                  <a:pt x="689752" y="1306059"/>
                  <a:pt x="692150" y="1314450"/>
                </a:cubicBezTo>
                <a:cubicBezTo>
                  <a:pt x="696339" y="1329112"/>
                  <a:pt x="705832" y="1353172"/>
                  <a:pt x="711200" y="1365250"/>
                </a:cubicBezTo>
                <a:cubicBezTo>
                  <a:pt x="715045" y="1373900"/>
                  <a:pt x="720171" y="1381949"/>
                  <a:pt x="723900" y="1390650"/>
                </a:cubicBezTo>
                <a:cubicBezTo>
                  <a:pt x="726537" y="1396802"/>
                  <a:pt x="725926" y="1404590"/>
                  <a:pt x="730250" y="1409700"/>
                </a:cubicBezTo>
                <a:cubicBezTo>
                  <a:pt x="749586" y="1432551"/>
                  <a:pt x="777146" y="1448293"/>
                  <a:pt x="793750" y="1473200"/>
                </a:cubicBezTo>
                <a:cubicBezTo>
                  <a:pt x="797983" y="1479550"/>
                  <a:pt x="801961" y="1486078"/>
                  <a:pt x="806450" y="1492250"/>
                </a:cubicBezTo>
                <a:cubicBezTo>
                  <a:pt x="818900" y="1509368"/>
                  <a:pt x="844550" y="1543050"/>
                  <a:pt x="844550" y="1543050"/>
                </a:cubicBezTo>
                <a:cubicBezTo>
                  <a:pt x="848915" y="1564874"/>
                  <a:pt x="851272" y="1579275"/>
                  <a:pt x="857250" y="1600200"/>
                </a:cubicBezTo>
                <a:cubicBezTo>
                  <a:pt x="859089" y="1606636"/>
                  <a:pt x="860963" y="1613098"/>
                  <a:pt x="863600" y="1619250"/>
                </a:cubicBezTo>
                <a:cubicBezTo>
                  <a:pt x="867329" y="1627951"/>
                  <a:pt x="870798" y="1636947"/>
                  <a:pt x="876300" y="1644650"/>
                </a:cubicBezTo>
                <a:cubicBezTo>
                  <a:pt x="881520" y="1651958"/>
                  <a:pt x="889000" y="1657350"/>
                  <a:pt x="895350" y="1663700"/>
                </a:cubicBezTo>
                <a:cubicBezTo>
                  <a:pt x="907494" y="1700133"/>
                  <a:pt x="893003" y="1666125"/>
                  <a:pt x="920750" y="1701800"/>
                </a:cubicBezTo>
                <a:cubicBezTo>
                  <a:pt x="930121" y="1713848"/>
                  <a:pt x="938297" y="1726812"/>
                  <a:pt x="946150" y="1739900"/>
                </a:cubicBezTo>
                <a:cubicBezTo>
                  <a:pt x="951020" y="1748017"/>
                  <a:pt x="953980" y="1757183"/>
                  <a:pt x="958850" y="1765300"/>
                </a:cubicBezTo>
                <a:cubicBezTo>
                  <a:pt x="969017" y="1782245"/>
                  <a:pt x="1003105" y="1835085"/>
                  <a:pt x="1022350" y="1841500"/>
                </a:cubicBezTo>
                <a:lnTo>
                  <a:pt x="1041400" y="1847850"/>
                </a:lnTo>
                <a:cubicBezTo>
                  <a:pt x="1064477" y="1870927"/>
                  <a:pt x="1057339" y="1865585"/>
                  <a:pt x="1085850" y="1885950"/>
                </a:cubicBezTo>
                <a:cubicBezTo>
                  <a:pt x="1092060" y="1890386"/>
                  <a:pt x="1099504" y="1893254"/>
                  <a:pt x="1104900" y="1898650"/>
                </a:cubicBezTo>
                <a:cubicBezTo>
                  <a:pt x="1112384" y="1906134"/>
                  <a:pt x="1116831" y="1916219"/>
                  <a:pt x="1123950" y="1924050"/>
                </a:cubicBezTo>
                <a:cubicBezTo>
                  <a:pt x="1138045" y="1939555"/>
                  <a:pt x="1156777" y="1951065"/>
                  <a:pt x="1168400" y="1968500"/>
                </a:cubicBezTo>
                <a:cubicBezTo>
                  <a:pt x="1204796" y="2023095"/>
                  <a:pt x="1161160" y="1954020"/>
                  <a:pt x="1187450" y="2006600"/>
                </a:cubicBezTo>
                <a:cubicBezTo>
                  <a:pt x="1190863" y="2013426"/>
                  <a:pt x="1197050" y="2018676"/>
                  <a:pt x="1200150" y="2025650"/>
                </a:cubicBezTo>
                <a:cubicBezTo>
                  <a:pt x="1205587" y="2037883"/>
                  <a:pt x="1212850" y="2063750"/>
                  <a:pt x="1212850" y="2063750"/>
                </a:cubicBezTo>
                <a:cubicBezTo>
                  <a:pt x="1210733" y="2084917"/>
                  <a:pt x="1209508" y="2106192"/>
                  <a:pt x="1206500" y="2127250"/>
                </a:cubicBezTo>
                <a:cubicBezTo>
                  <a:pt x="1203462" y="2148517"/>
                  <a:pt x="1195455" y="2164388"/>
                  <a:pt x="1187450" y="2184400"/>
                </a:cubicBezTo>
                <a:cubicBezTo>
                  <a:pt x="1185333" y="2197100"/>
                  <a:pt x="1183893" y="2209931"/>
                  <a:pt x="1181100" y="2222500"/>
                </a:cubicBezTo>
                <a:cubicBezTo>
                  <a:pt x="1167579" y="2283345"/>
                  <a:pt x="1182122" y="2184104"/>
                  <a:pt x="1168400" y="2273300"/>
                </a:cubicBezTo>
                <a:cubicBezTo>
                  <a:pt x="1160670" y="2323548"/>
                  <a:pt x="1166341" y="2312256"/>
                  <a:pt x="1155700" y="2349500"/>
                </a:cubicBezTo>
                <a:cubicBezTo>
                  <a:pt x="1153861" y="2355936"/>
                  <a:pt x="1152898" y="2362874"/>
                  <a:pt x="1149350" y="2368550"/>
                </a:cubicBezTo>
                <a:cubicBezTo>
                  <a:pt x="1142167" y="2380043"/>
                  <a:pt x="1132082" y="2389457"/>
                  <a:pt x="1123950" y="2400300"/>
                </a:cubicBezTo>
                <a:cubicBezTo>
                  <a:pt x="1119371" y="2406405"/>
                  <a:pt x="1115483" y="2413000"/>
                  <a:pt x="1111250" y="2419350"/>
                </a:cubicBezTo>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A53F3A08-4DD2-4089-8FD2-80B944DB8C09}"/>
              </a:ext>
            </a:extLst>
          </p:cNvPr>
          <p:cNvSpPr/>
          <p:nvPr/>
        </p:nvSpPr>
        <p:spPr>
          <a:xfrm>
            <a:off x="4197350" y="4946650"/>
            <a:ext cx="133350" cy="88900"/>
          </a:xfrm>
          <a:custGeom>
            <a:avLst/>
            <a:gdLst>
              <a:gd name="connsiteX0" fmla="*/ 0 w 133350"/>
              <a:gd name="connsiteY0" fmla="*/ 0 h 88900"/>
              <a:gd name="connsiteX1" fmla="*/ 19050 w 133350"/>
              <a:gd name="connsiteY1" fmla="*/ 63500 h 88900"/>
              <a:gd name="connsiteX2" fmla="*/ 38100 w 133350"/>
              <a:gd name="connsiteY2" fmla="*/ 88900 h 88900"/>
              <a:gd name="connsiteX3" fmla="*/ 76200 w 133350"/>
              <a:gd name="connsiteY3" fmla="*/ 82550 h 88900"/>
              <a:gd name="connsiteX4" fmla="*/ 101600 w 133350"/>
              <a:gd name="connsiteY4" fmla="*/ 76200 h 88900"/>
              <a:gd name="connsiteX5" fmla="*/ 120650 w 133350"/>
              <a:gd name="connsiteY5" fmla="*/ 69850 h 88900"/>
              <a:gd name="connsiteX6" fmla="*/ 133350 w 133350"/>
              <a:gd name="connsiteY6" fmla="*/ 69850 h 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88900">
                <a:moveTo>
                  <a:pt x="0" y="0"/>
                </a:moveTo>
                <a:cubicBezTo>
                  <a:pt x="5125" y="25623"/>
                  <a:pt x="5997" y="40004"/>
                  <a:pt x="19050" y="63500"/>
                </a:cubicBezTo>
                <a:cubicBezTo>
                  <a:pt x="24190" y="72751"/>
                  <a:pt x="31750" y="80433"/>
                  <a:pt x="38100" y="88900"/>
                </a:cubicBezTo>
                <a:cubicBezTo>
                  <a:pt x="50800" y="86783"/>
                  <a:pt x="63575" y="85075"/>
                  <a:pt x="76200" y="82550"/>
                </a:cubicBezTo>
                <a:cubicBezTo>
                  <a:pt x="84758" y="80838"/>
                  <a:pt x="93209" y="78598"/>
                  <a:pt x="101600" y="76200"/>
                </a:cubicBezTo>
                <a:cubicBezTo>
                  <a:pt x="108036" y="74361"/>
                  <a:pt x="114086" y="71163"/>
                  <a:pt x="120650" y="69850"/>
                </a:cubicBezTo>
                <a:cubicBezTo>
                  <a:pt x="124801" y="69020"/>
                  <a:pt x="129117" y="69850"/>
                  <a:pt x="133350" y="69850"/>
                </a:cubicBezTo>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4AB882C7-5913-41E7-A926-78605555C7DE}"/>
              </a:ext>
            </a:extLst>
          </p:cNvPr>
          <p:cNvSpPr/>
          <p:nvPr/>
        </p:nvSpPr>
        <p:spPr>
          <a:xfrm>
            <a:off x="3187700" y="2590800"/>
            <a:ext cx="1149350" cy="1758950"/>
          </a:xfrm>
          <a:custGeom>
            <a:avLst/>
            <a:gdLst>
              <a:gd name="connsiteX0" fmla="*/ 0 w 1149350"/>
              <a:gd name="connsiteY0" fmla="*/ 0 h 1758950"/>
              <a:gd name="connsiteX1" fmla="*/ 19050 w 1149350"/>
              <a:gd name="connsiteY1" fmla="*/ 31750 h 1758950"/>
              <a:gd name="connsiteX2" fmla="*/ 31750 w 1149350"/>
              <a:gd name="connsiteY2" fmla="*/ 76200 h 1758950"/>
              <a:gd name="connsiteX3" fmla="*/ 44450 w 1149350"/>
              <a:gd name="connsiteY3" fmla="*/ 101600 h 1758950"/>
              <a:gd name="connsiteX4" fmla="*/ 50800 w 1149350"/>
              <a:gd name="connsiteY4" fmla="*/ 120650 h 1758950"/>
              <a:gd name="connsiteX5" fmla="*/ 63500 w 1149350"/>
              <a:gd name="connsiteY5" fmla="*/ 139700 h 1758950"/>
              <a:gd name="connsiteX6" fmla="*/ 69850 w 1149350"/>
              <a:gd name="connsiteY6" fmla="*/ 158750 h 1758950"/>
              <a:gd name="connsiteX7" fmla="*/ 88900 w 1149350"/>
              <a:gd name="connsiteY7" fmla="*/ 171450 h 1758950"/>
              <a:gd name="connsiteX8" fmla="*/ 114300 w 1149350"/>
              <a:gd name="connsiteY8" fmla="*/ 228600 h 1758950"/>
              <a:gd name="connsiteX9" fmla="*/ 139700 w 1149350"/>
              <a:gd name="connsiteY9" fmla="*/ 247650 h 1758950"/>
              <a:gd name="connsiteX10" fmla="*/ 190500 w 1149350"/>
              <a:gd name="connsiteY10" fmla="*/ 317500 h 1758950"/>
              <a:gd name="connsiteX11" fmla="*/ 215900 w 1149350"/>
              <a:gd name="connsiteY11" fmla="*/ 323850 h 1758950"/>
              <a:gd name="connsiteX12" fmla="*/ 292100 w 1149350"/>
              <a:gd name="connsiteY12" fmla="*/ 368300 h 1758950"/>
              <a:gd name="connsiteX13" fmla="*/ 342900 w 1149350"/>
              <a:gd name="connsiteY13" fmla="*/ 387350 h 1758950"/>
              <a:gd name="connsiteX14" fmla="*/ 374650 w 1149350"/>
              <a:gd name="connsiteY14" fmla="*/ 463550 h 1758950"/>
              <a:gd name="connsiteX15" fmla="*/ 368300 w 1149350"/>
              <a:gd name="connsiteY15" fmla="*/ 533400 h 1758950"/>
              <a:gd name="connsiteX16" fmla="*/ 361950 w 1149350"/>
              <a:gd name="connsiteY16" fmla="*/ 577850 h 1758950"/>
              <a:gd name="connsiteX17" fmla="*/ 368300 w 1149350"/>
              <a:gd name="connsiteY17" fmla="*/ 641350 h 1758950"/>
              <a:gd name="connsiteX18" fmla="*/ 387350 w 1149350"/>
              <a:gd name="connsiteY18" fmla="*/ 685800 h 1758950"/>
              <a:gd name="connsiteX19" fmla="*/ 393700 w 1149350"/>
              <a:gd name="connsiteY19" fmla="*/ 704850 h 1758950"/>
              <a:gd name="connsiteX20" fmla="*/ 406400 w 1149350"/>
              <a:gd name="connsiteY20" fmla="*/ 755650 h 1758950"/>
              <a:gd name="connsiteX21" fmla="*/ 412750 w 1149350"/>
              <a:gd name="connsiteY21" fmla="*/ 781050 h 1758950"/>
              <a:gd name="connsiteX22" fmla="*/ 438150 w 1149350"/>
              <a:gd name="connsiteY22" fmla="*/ 825500 h 1758950"/>
              <a:gd name="connsiteX23" fmla="*/ 463550 w 1149350"/>
              <a:gd name="connsiteY23" fmla="*/ 863600 h 1758950"/>
              <a:gd name="connsiteX24" fmla="*/ 495300 w 1149350"/>
              <a:gd name="connsiteY24" fmla="*/ 927100 h 1758950"/>
              <a:gd name="connsiteX25" fmla="*/ 520700 w 1149350"/>
              <a:gd name="connsiteY25" fmla="*/ 971550 h 1758950"/>
              <a:gd name="connsiteX26" fmla="*/ 539750 w 1149350"/>
              <a:gd name="connsiteY26" fmla="*/ 1016000 h 1758950"/>
              <a:gd name="connsiteX27" fmla="*/ 558800 w 1149350"/>
              <a:gd name="connsiteY27" fmla="*/ 1085850 h 1758950"/>
              <a:gd name="connsiteX28" fmla="*/ 584200 w 1149350"/>
              <a:gd name="connsiteY28" fmla="*/ 1130300 h 1758950"/>
              <a:gd name="connsiteX29" fmla="*/ 590550 w 1149350"/>
              <a:gd name="connsiteY29" fmla="*/ 1149350 h 1758950"/>
              <a:gd name="connsiteX30" fmla="*/ 615950 w 1149350"/>
              <a:gd name="connsiteY30" fmla="*/ 1193800 h 1758950"/>
              <a:gd name="connsiteX31" fmla="*/ 622300 w 1149350"/>
              <a:gd name="connsiteY31" fmla="*/ 1212850 h 1758950"/>
              <a:gd name="connsiteX32" fmla="*/ 641350 w 1149350"/>
              <a:gd name="connsiteY32" fmla="*/ 1244600 h 1758950"/>
              <a:gd name="connsiteX33" fmla="*/ 673100 w 1149350"/>
              <a:gd name="connsiteY33" fmla="*/ 1301750 h 1758950"/>
              <a:gd name="connsiteX34" fmla="*/ 692150 w 1149350"/>
              <a:gd name="connsiteY34" fmla="*/ 1346200 h 1758950"/>
              <a:gd name="connsiteX35" fmla="*/ 704850 w 1149350"/>
              <a:gd name="connsiteY35" fmla="*/ 1377950 h 1758950"/>
              <a:gd name="connsiteX36" fmla="*/ 717550 w 1149350"/>
              <a:gd name="connsiteY36" fmla="*/ 1397000 h 1758950"/>
              <a:gd name="connsiteX37" fmla="*/ 762000 w 1149350"/>
              <a:gd name="connsiteY37" fmla="*/ 1492250 h 1758950"/>
              <a:gd name="connsiteX38" fmla="*/ 819150 w 1149350"/>
              <a:gd name="connsiteY38" fmla="*/ 1568450 h 1758950"/>
              <a:gd name="connsiteX39" fmla="*/ 838200 w 1149350"/>
              <a:gd name="connsiteY39" fmla="*/ 1593850 h 1758950"/>
              <a:gd name="connsiteX40" fmla="*/ 863600 w 1149350"/>
              <a:gd name="connsiteY40" fmla="*/ 1625600 h 1758950"/>
              <a:gd name="connsiteX41" fmla="*/ 914400 w 1149350"/>
              <a:gd name="connsiteY41" fmla="*/ 1695450 h 1758950"/>
              <a:gd name="connsiteX42" fmla="*/ 965200 w 1149350"/>
              <a:gd name="connsiteY42" fmla="*/ 1758950 h 1758950"/>
              <a:gd name="connsiteX43" fmla="*/ 990600 w 1149350"/>
              <a:gd name="connsiteY43" fmla="*/ 1714500 h 1758950"/>
              <a:gd name="connsiteX44" fmla="*/ 1016000 w 1149350"/>
              <a:gd name="connsiteY44" fmla="*/ 1676400 h 1758950"/>
              <a:gd name="connsiteX45" fmla="*/ 1060450 w 1149350"/>
              <a:gd name="connsiteY45" fmla="*/ 1631950 h 1758950"/>
              <a:gd name="connsiteX46" fmla="*/ 1092200 w 1149350"/>
              <a:gd name="connsiteY46" fmla="*/ 1619250 h 1758950"/>
              <a:gd name="connsiteX47" fmla="*/ 1130300 w 1149350"/>
              <a:gd name="connsiteY47" fmla="*/ 1600200 h 1758950"/>
              <a:gd name="connsiteX48" fmla="*/ 1149350 w 1149350"/>
              <a:gd name="connsiteY48" fmla="*/ 1587500 h 175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49350" h="1758950">
                <a:moveTo>
                  <a:pt x="0" y="0"/>
                </a:moveTo>
                <a:cubicBezTo>
                  <a:pt x="6350" y="10583"/>
                  <a:pt x="13530" y="20711"/>
                  <a:pt x="19050" y="31750"/>
                </a:cubicBezTo>
                <a:cubicBezTo>
                  <a:pt x="26726" y="47102"/>
                  <a:pt x="25646" y="59924"/>
                  <a:pt x="31750" y="76200"/>
                </a:cubicBezTo>
                <a:cubicBezTo>
                  <a:pt x="35074" y="85063"/>
                  <a:pt x="40721" y="92899"/>
                  <a:pt x="44450" y="101600"/>
                </a:cubicBezTo>
                <a:cubicBezTo>
                  <a:pt x="47087" y="107752"/>
                  <a:pt x="47807" y="114663"/>
                  <a:pt x="50800" y="120650"/>
                </a:cubicBezTo>
                <a:cubicBezTo>
                  <a:pt x="54213" y="127476"/>
                  <a:pt x="60087" y="132874"/>
                  <a:pt x="63500" y="139700"/>
                </a:cubicBezTo>
                <a:cubicBezTo>
                  <a:pt x="66493" y="145687"/>
                  <a:pt x="65669" y="153523"/>
                  <a:pt x="69850" y="158750"/>
                </a:cubicBezTo>
                <a:cubicBezTo>
                  <a:pt x="74618" y="164709"/>
                  <a:pt x="82550" y="167217"/>
                  <a:pt x="88900" y="171450"/>
                </a:cubicBezTo>
                <a:cubicBezTo>
                  <a:pt x="95188" y="190313"/>
                  <a:pt x="99206" y="213506"/>
                  <a:pt x="114300" y="228600"/>
                </a:cubicBezTo>
                <a:cubicBezTo>
                  <a:pt x="121784" y="236084"/>
                  <a:pt x="132669" y="239740"/>
                  <a:pt x="139700" y="247650"/>
                </a:cubicBezTo>
                <a:cubicBezTo>
                  <a:pt x="153078" y="262701"/>
                  <a:pt x="172915" y="304312"/>
                  <a:pt x="190500" y="317500"/>
                </a:cubicBezTo>
                <a:cubicBezTo>
                  <a:pt x="197482" y="322736"/>
                  <a:pt x="207433" y="321733"/>
                  <a:pt x="215900" y="323850"/>
                </a:cubicBezTo>
                <a:cubicBezTo>
                  <a:pt x="229098" y="332099"/>
                  <a:pt x="270470" y="360189"/>
                  <a:pt x="292100" y="368300"/>
                </a:cubicBezTo>
                <a:cubicBezTo>
                  <a:pt x="361267" y="394238"/>
                  <a:pt x="272183" y="351992"/>
                  <a:pt x="342900" y="387350"/>
                </a:cubicBezTo>
                <a:cubicBezTo>
                  <a:pt x="372203" y="445956"/>
                  <a:pt x="363708" y="419783"/>
                  <a:pt x="374650" y="463550"/>
                </a:cubicBezTo>
                <a:cubicBezTo>
                  <a:pt x="372533" y="486833"/>
                  <a:pt x="370882" y="510164"/>
                  <a:pt x="368300" y="533400"/>
                </a:cubicBezTo>
                <a:cubicBezTo>
                  <a:pt x="366647" y="548276"/>
                  <a:pt x="361950" y="562883"/>
                  <a:pt x="361950" y="577850"/>
                </a:cubicBezTo>
                <a:cubicBezTo>
                  <a:pt x="361950" y="599122"/>
                  <a:pt x="365065" y="620325"/>
                  <a:pt x="368300" y="641350"/>
                </a:cubicBezTo>
                <a:cubicBezTo>
                  <a:pt x="370683" y="656838"/>
                  <a:pt x="381501" y="672151"/>
                  <a:pt x="387350" y="685800"/>
                </a:cubicBezTo>
                <a:cubicBezTo>
                  <a:pt x="389987" y="691952"/>
                  <a:pt x="391939" y="698392"/>
                  <a:pt x="393700" y="704850"/>
                </a:cubicBezTo>
                <a:cubicBezTo>
                  <a:pt x="398293" y="721689"/>
                  <a:pt x="402167" y="738717"/>
                  <a:pt x="406400" y="755650"/>
                </a:cubicBezTo>
                <a:cubicBezTo>
                  <a:pt x="408517" y="764117"/>
                  <a:pt x="407909" y="773788"/>
                  <a:pt x="412750" y="781050"/>
                </a:cubicBezTo>
                <a:cubicBezTo>
                  <a:pt x="456682" y="846948"/>
                  <a:pt x="389811" y="744935"/>
                  <a:pt x="438150" y="825500"/>
                </a:cubicBezTo>
                <a:cubicBezTo>
                  <a:pt x="446003" y="838588"/>
                  <a:pt x="458723" y="849120"/>
                  <a:pt x="463550" y="863600"/>
                </a:cubicBezTo>
                <a:cubicBezTo>
                  <a:pt x="479597" y="911740"/>
                  <a:pt x="468218" y="890990"/>
                  <a:pt x="495300" y="927100"/>
                </a:cubicBezTo>
                <a:cubicBezTo>
                  <a:pt x="514722" y="985367"/>
                  <a:pt x="482257" y="894663"/>
                  <a:pt x="520700" y="971550"/>
                </a:cubicBezTo>
                <a:cubicBezTo>
                  <a:pt x="561705" y="1053560"/>
                  <a:pt x="493523" y="946659"/>
                  <a:pt x="539750" y="1016000"/>
                </a:cubicBezTo>
                <a:cubicBezTo>
                  <a:pt x="541693" y="1023770"/>
                  <a:pt x="551678" y="1069233"/>
                  <a:pt x="558800" y="1085850"/>
                </a:cubicBezTo>
                <a:cubicBezTo>
                  <a:pt x="592198" y="1163778"/>
                  <a:pt x="552314" y="1066527"/>
                  <a:pt x="584200" y="1130300"/>
                </a:cubicBezTo>
                <a:cubicBezTo>
                  <a:pt x="587193" y="1136287"/>
                  <a:pt x="587557" y="1143363"/>
                  <a:pt x="590550" y="1149350"/>
                </a:cubicBezTo>
                <a:cubicBezTo>
                  <a:pt x="622436" y="1213123"/>
                  <a:pt x="582552" y="1115872"/>
                  <a:pt x="615950" y="1193800"/>
                </a:cubicBezTo>
                <a:cubicBezTo>
                  <a:pt x="618587" y="1199952"/>
                  <a:pt x="619307" y="1206863"/>
                  <a:pt x="622300" y="1212850"/>
                </a:cubicBezTo>
                <a:cubicBezTo>
                  <a:pt x="627820" y="1223889"/>
                  <a:pt x="635830" y="1233561"/>
                  <a:pt x="641350" y="1244600"/>
                </a:cubicBezTo>
                <a:cubicBezTo>
                  <a:pt x="670453" y="1302807"/>
                  <a:pt x="635630" y="1251790"/>
                  <a:pt x="673100" y="1301750"/>
                </a:cubicBezTo>
                <a:cubicBezTo>
                  <a:pt x="686142" y="1340877"/>
                  <a:pt x="671225" y="1299120"/>
                  <a:pt x="692150" y="1346200"/>
                </a:cubicBezTo>
                <a:cubicBezTo>
                  <a:pt x="696779" y="1356616"/>
                  <a:pt x="699752" y="1367755"/>
                  <a:pt x="704850" y="1377950"/>
                </a:cubicBezTo>
                <a:cubicBezTo>
                  <a:pt x="708263" y="1384776"/>
                  <a:pt x="714137" y="1390174"/>
                  <a:pt x="717550" y="1397000"/>
                </a:cubicBezTo>
                <a:cubicBezTo>
                  <a:pt x="746190" y="1454280"/>
                  <a:pt x="664439" y="1362168"/>
                  <a:pt x="762000" y="1492250"/>
                </a:cubicBezTo>
                <a:lnTo>
                  <a:pt x="819150" y="1568450"/>
                </a:lnTo>
                <a:cubicBezTo>
                  <a:pt x="825500" y="1576917"/>
                  <a:pt x="831702" y="1585496"/>
                  <a:pt x="838200" y="1593850"/>
                </a:cubicBezTo>
                <a:cubicBezTo>
                  <a:pt x="846521" y="1604548"/>
                  <a:pt x="855628" y="1614639"/>
                  <a:pt x="863600" y="1625600"/>
                </a:cubicBezTo>
                <a:lnTo>
                  <a:pt x="914400" y="1695450"/>
                </a:lnTo>
                <a:cubicBezTo>
                  <a:pt x="952848" y="1748686"/>
                  <a:pt x="932545" y="1726295"/>
                  <a:pt x="965200" y="1758950"/>
                </a:cubicBezTo>
                <a:cubicBezTo>
                  <a:pt x="1009132" y="1693052"/>
                  <a:pt x="942261" y="1795065"/>
                  <a:pt x="990600" y="1714500"/>
                </a:cubicBezTo>
                <a:cubicBezTo>
                  <a:pt x="998453" y="1701412"/>
                  <a:pt x="1006842" y="1688611"/>
                  <a:pt x="1016000" y="1676400"/>
                </a:cubicBezTo>
                <a:cubicBezTo>
                  <a:pt x="1032933" y="1653822"/>
                  <a:pt x="1035050" y="1646061"/>
                  <a:pt x="1060450" y="1631950"/>
                </a:cubicBezTo>
                <a:cubicBezTo>
                  <a:pt x="1070414" y="1626414"/>
                  <a:pt x="1081823" y="1623967"/>
                  <a:pt x="1092200" y="1619250"/>
                </a:cubicBezTo>
                <a:cubicBezTo>
                  <a:pt x="1105126" y="1613374"/>
                  <a:pt x="1117888" y="1607096"/>
                  <a:pt x="1130300" y="1600200"/>
                </a:cubicBezTo>
                <a:cubicBezTo>
                  <a:pt x="1136971" y="1596494"/>
                  <a:pt x="1149350" y="1587500"/>
                  <a:pt x="1149350" y="158750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Shape 26">
            <a:extLst>
              <a:ext uri="{FF2B5EF4-FFF2-40B4-BE49-F238E27FC236}">
                <a16:creationId xmlns:a16="http://schemas.microsoft.com/office/drawing/2014/main" id="{890F8054-5761-4C8A-A86D-90D0665CF05E}"/>
              </a:ext>
            </a:extLst>
          </p:cNvPr>
          <p:cNvSpPr/>
          <p:nvPr/>
        </p:nvSpPr>
        <p:spPr>
          <a:xfrm>
            <a:off x="4225926" y="4173689"/>
            <a:ext cx="95989" cy="144313"/>
          </a:xfrm>
          <a:custGeom>
            <a:avLst/>
            <a:gdLst>
              <a:gd name="connsiteX0" fmla="*/ 95250 w 95989"/>
              <a:gd name="connsiteY0" fmla="*/ 144313 h 144313"/>
              <a:gd name="connsiteX1" fmla="*/ 50800 w 95989"/>
              <a:gd name="connsiteY1" fmla="*/ 10963 h 144313"/>
              <a:gd name="connsiteX2" fmla="*/ 0 w 95989"/>
              <a:gd name="connsiteY2" fmla="*/ 10963 h 144313"/>
            </a:gdLst>
            <a:ahLst/>
            <a:cxnLst>
              <a:cxn ang="0">
                <a:pos x="connsiteX0" y="connsiteY0"/>
              </a:cxn>
              <a:cxn ang="0">
                <a:pos x="connsiteX1" y="connsiteY1"/>
              </a:cxn>
              <a:cxn ang="0">
                <a:pos x="connsiteX2" y="connsiteY2"/>
              </a:cxn>
            </a:cxnLst>
            <a:rect l="l" t="t" r="r" b="b"/>
            <a:pathLst>
              <a:path w="95989" h="144313">
                <a:moveTo>
                  <a:pt x="95250" y="144313"/>
                </a:moveTo>
                <a:cubicBezTo>
                  <a:pt x="77837" y="-47226"/>
                  <a:pt x="129263" y="4927"/>
                  <a:pt x="50800" y="10963"/>
                </a:cubicBezTo>
                <a:cubicBezTo>
                  <a:pt x="33917" y="12262"/>
                  <a:pt x="16933" y="10963"/>
                  <a:pt x="0" y="10963"/>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a:extLst>
              <a:ext uri="{FF2B5EF4-FFF2-40B4-BE49-F238E27FC236}">
                <a16:creationId xmlns:a16="http://schemas.microsoft.com/office/drawing/2014/main" id="{344F433C-1F7D-4F4A-9378-7736BA6C4A1B}"/>
              </a:ext>
            </a:extLst>
          </p:cNvPr>
          <p:cNvSpPr txBox="1"/>
          <p:nvPr/>
        </p:nvSpPr>
        <p:spPr>
          <a:xfrm>
            <a:off x="3244850" y="3259390"/>
            <a:ext cx="336550" cy="369332"/>
          </a:xfrm>
          <a:prstGeom prst="rect">
            <a:avLst/>
          </a:prstGeom>
          <a:noFill/>
        </p:spPr>
        <p:txBody>
          <a:bodyPr wrap="square">
            <a:spAutoFit/>
          </a:bodyPr>
          <a:lstStyle/>
          <a:p>
            <a:r>
              <a:rPr lang="en-GB" dirty="0"/>
              <a:t>🧍</a:t>
            </a:r>
          </a:p>
        </p:txBody>
      </p:sp>
      <p:sp>
        <p:nvSpPr>
          <p:cNvPr id="33" name="TextBox 32">
            <a:extLst>
              <a:ext uri="{FF2B5EF4-FFF2-40B4-BE49-F238E27FC236}">
                <a16:creationId xmlns:a16="http://schemas.microsoft.com/office/drawing/2014/main" id="{60304C53-30D1-411F-9C4A-307B4EA556CC}"/>
              </a:ext>
            </a:extLst>
          </p:cNvPr>
          <p:cNvSpPr txBox="1"/>
          <p:nvPr/>
        </p:nvSpPr>
        <p:spPr>
          <a:xfrm>
            <a:off x="3581400" y="3169711"/>
            <a:ext cx="6096000" cy="369332"/>
          </a:xfrm>
          <a:prstGeom prst="rect">
            <a:avLst/>
          </a:prstGeom>
          <a:noFill/>
        </p:spPr>
        <p:txBody>
          <a:bodyPr wrap="square">
            <a:spAutoFit/>
          </a:bodyPr>
          <a:lstStyle/>
          <a:p>
            <a:r>
              <a:rPr lang="en-GB" dirty="0"/>
              <a:t>🧍</a:t>
            </a:r>
          </a:p>
        </p:txBody>
      </p:sp>
      <p:sp>
        <p:nvSpPr>
          <p:cNvPr id="35" name="TextBox 34">
            <a:extLst>
              <a:ext uri="{FF2B5EF4-FFF2-40B4-BE49-F238E27FC236}">
                <a16:creationId xmlns:a16="http://schemas.microsoft.com/office/drawing/2014/main" id="{AA14A56E-A175-45DF-9F68-51003AAAC101}"/>
              </a:ext>
            </a:extLst>
          </p:cNvPr>
          <p:cNvSpPr txBox="1"/>
          <p:nvPr/>
        </p:nvSpPr>
        <p:spPr>
          <a:xfrm>
            <a:off x="2414588" y="3778774"/>
            <a:ext cx="1149349" cy="369332"/>
          </a:xfrm>
          <a:prstGeom prst="rect">
            <a:avLst/>
          </a:prstGeom>
          <a:solidFill>
            <a:schemeClr val="bg1">
              <a:alpha val="50000"/>
            </a:schemeClr>
          </a:solidFill>
        </p:spPr>
        <p:txBody>
          <a:bodyPr wrap="square">
            <a:spAutoFit/>
          </a:bodyPr>
          <a:lstStyle/>
          <a:p>
            <a:pPr algn="ctr"/>
            <a:r>
              <a:rPr lang="en-US" sz="1800" dirty="0" err="1">
                <a:solidFill>
                  <a:srgbClr val="C55A11"/>
                </a:solidFill>
                <a:latin typeface="Calibri" panose="020F0502020204030204" pitchFamily="34" charset="0"/>
                <a:ea typeface="PMingLiU" panose="02020500000000000000" pitchFamily="18" charset="-120"/>
                <a:cs typeface="Lucida Grande"/>
              </a:rPr>
              <a:t>Р</a:t>
            </a:r>
            <a:r>
              <a:rPr lang="en-US" sz="1800" b="1" dirty="0" err="1">
                <a:solidFill>
                  <a:srgbClr val="C55A11"/>
                </a:solidFill>
                <a:latin typeface="Calibri" panose="020F0502020204030204" pitchFamily="34" charset="0"/>
                <a:ea typeface="PMingLiU" panose="02020500000000000000" pitchFamily="18" charset="-120"/>
                <a:cs typeface="Lucida Grande"/>
              </a:rPr>
              <a:t>и</a:t>
            </a:r>
            <a:r>
              <a:rPr lang="en-US" sz="1800" dirty="0" err="1">
                <a:solidFill>
                  <a:srgbClr val="C55A11"/>
                </a:solidFill>
                <a:latin typeface="Calibri" panose="020F0502020204030204" pitchFamily="34" charset="0"/>
                <a:ea typeface="PMingLiU" panose="02020500000000000000" pitchFamily="18" charset="-120"/>
                <a:cs typeface="Lucida Grande"/>
              </a:rPr>
              <a:t>мышке</a:t>
            </a:r>
            <a:endParaRPr lang="en-GB" dirty="0">
              <a:solidFill>
                <a:srgbClr val="C55A11"/>
              </a:solidFill>
            </a:endParaRPr>
          </a:p>
        </p:txBody>
      </p:sp>
      <p:sp>
        <p:nvSpPr>
          <p:cNvPr id="36" name="TextBox 35">
            <a:extLst>
              <a:ext uri="{FF2B5EF4-FFF2-40B4-BE49-F238E27FC236}">
                <a16:creationId xmlns:a16="http://schemas.microsoft.com/office/drawing/2014/main" id="{1274DA1A-EC96-4737-A6C1-61DF16B3871F}"/>
              </a:ext>
            </a:extLst>
          </p:cNvPr>
          <p:cNvSpPr txBox="1"/>
          <p:nvPr/>
        </p:nvSpPr>
        <p:spPr>
          <a:xfrm>
            <a:off x="4038600" y="3558093"/>
            <a:ext cx="1539240" cy="369332"/>
          </a:xfrm>
          <a:prstGeom prst="rect">
            <a:avLst/>
          </a:prstGeom>
          <a:solidFill>
            <a:schemeClr val="bg1">
              <a:alpha val="50000"/>
            </a:schemeClr>
          </a:solidFill>
        </p:spPr>
        <p:txBody>
          <a:bodyPr wrap="square">
            <a:spAutoFit/>
          </a:bodyPr>
          <a:lstStyle/>
          <a:p>
            <a:pPr algn="ctr"/>
            <a:r>
              <a:rPr lang="en-US" sz="1800" dirty="0" err="1">
                <a:solidFill>
                  <a:srgbClr val="0070C0"/>
                </a:solidFill>
                <a:latin typeface="Calibri" panose="020F0502020204030204" pitchFamily="34" charset="0"/>
                <a:ea typeface="PMingLiU" panose="02020500000000000000" pitchFamily="18" charset="-120"/>
                <a:cs typeface="Lucida Grande"/>
              </a:rPr>
              <a:t>Римышкыл</a:t>
            </a:r>
            <a:r>
              <a:rPr lang="en-US" sz="1800" b="1" dirty="0" err="1">
                <a:solidFill>
                  <a:srgbClr val="0070C0"/>
                </a:solidFill>
                <a:latin typeface="Calibri" panose="020F0502020204030204" pitchFamily="34" charset="0"/>
                <a:ea typeface="PMingLiU" panose="02020500000000000000" pitchFamily="18" charset="-120"/>
                <a:cs typeface="Lucida Grande"/>
              </a:rPr>
              <a:t>а</a:t>
            </a:r>
            <a:endParaRPr lang="en-GB" b="1" dirty="0">
              <a:solidFill>
                <a:srgbClr val="0070C0"/>
              </a:solidFill>
            </a:endParaRPr>
          </a:p>
        </p:txBody>
      </p:sp>
    </p:spTree>
    <p:extLst>
      <p:ext uri="{BB962C8B-B14F-4D97-AF65-F5344CB8AC3E}">
        <p14:creationId xmlns:p14="http://schemas.microsoft.com/office/powerpoint/2010/main" val="38269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1" grpId="0"/>
      <p:bldP spid="33" grpId="0"/>
      <p:bldP spid="35"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1966</Words>
  <Application>Microsoft Office PowerPoint</Application>
  <PresentationFormat>Widescreen</PresentationFormat>
  <Paragraphs>482</Paragraphs>
  <Slides>29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Chapter 39</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PowerPoint Presentation</vt:lpstr>
      <vt:lpstr>PowerPoint Presentation</vt:lpstr>
      <vt:lpstr>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39</dc:title>
  <dc:creator>Jeremy Bradley</dc:creator>
  <cp:lastModifiedBy>Jeremy moss Bradley</cp:lastModifiedBy>
  <cp:revision>224</cp:revision>
  <dcterms:created xsi:type="dcterms:W3CDTF">2021-01-22T02:35:08Z</dcterms:created>
  <dcterms:modified xsi:type="dcterms:W3CDTF">2024-03-15T14:03:37Z</dcterms:modified>
</cp:coreProperties>
</file>