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83" r:id="rId2"/>
    <p:sldId id="761" r:id="rId3"/>
    <p:sldId id="596" r:id="rId4"/>
    <p:sldId id="1152" r:id="rId5"/>
    <p:sldId id="1268" r:id="rId6"/>
    <p:sldId id="1269" r:id="rId7"/>
    <p:sldId id="1271" r:id="rId8"/>
    <p:sldId id="1272" r:id="rId9"/>
    <p:sldId id="1273" r:id="rId10"/>
    <p:sldId id="1274" r:id="rId11"/>
    <p:sldId id="1275" r:id="rId12"/>
    <p:sldId id="1276" r:id="rId13"/>
    <p:sldId id="1277" r:id="rId14"/>
    <p:sldId id="1278" r:id="rId15"/>
    <p:sldId id="1279" r:id="rId16"/>
    <p:sldId id="1280" r:id="rId17"/>
    <p:sldId id="1281" r:id="rId18"/>
    <p:sldId id="1282" r:id="rId19"/>
    <p:sldId id="643" r:id="rId20"/>
    <p:sldId id="1180" r:id="rId21"/>
    <p:sldId id="1253" r:id="rId22"/>
    <p:sldId id="1283" r:id="rId23"/>
    <p:sldId id="1284" r:id="rId24"/>
    <p:sldId id="1285" r:id="rId25"/>
    <p:sldId id="1286" r:id="rId26"/>
    <p:sldId id="1287" r:id="rId27"/>
    <p:sldId id="1288" r:id="rId28"/>
    <p:sldId id="1289" r:id="rId29"/>
    <p:sldId id="1290" r:id="rId30"/>
    <p:sldId id="1291" r:id="rId31"/>
    <p:sldId id="1292" r:id="rId32"/>
    <p:sldId id="1252" r:id="rId33"/>
    <p:sldId id="1293" r:id="rId34"/>
    <p:sldId id="1294" r:id="rId35"/>
    <p:sldId id="653" r:id="rId36"/>
    <p:sldId id="1073" r:id="rId37"/>
    <p:sldId id="1263" r:id="rId38"/>
    <p:sldId id="1264" r:id="rId39"/>
    <p:sldId id="655" r:id="rId40"/>
    <p:sldId id="1049" r:id="rId41"/>
    <p:sldId id="10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86359" autoAdjust="0"/>
  </p:normalViewPr>
  <p:slideViewPr>
    <p:cSldViewPr snapToGrid="0">
      <p:cViewPr varScale="1">
        <p:scale>
          <a:sx n="88" d="100"/>
          <a:sy n="88" d="100"/>
        </p:scale>
        <p:origin x="1464"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286182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41</a:t>
            </a:fld>
            <a:endParaRPr lang="en-GB"/>
          </a:p>
        </p:txBody>
      </p:sp>
    </p:spTree>
    <p:extLst>
      <p:ext uri="{BB962C8B-B14F-4D97-AF65-F5344CB8AC3E}">
        <p14:creationId xmlns:p14="http://schemas.microsoft.com/office/powerpoint/2010/main" val="50557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070DBDAD-0B10-4409-B783-DA7A122D28E8}"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0DF80901-1923-4D04-BE5E-3ABF76F1B12C}"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23E9FC4E-99F7-46F3-8C2F-400982F5D070}"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4AC94D50-681A-400C-B7E3-CC4A2214B150}"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575EABDB-854E-47EC-9914-88B7C99FC4F0}"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A5D3BD96-3834-4EF2-A0D0-E9C44BC0FF9D}"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38</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E383C5EC-6F0E-4E0A-9195-7FA23161E615}"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38</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232D62A8-1E70-4923-BE82-B1F3025C2D83}"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2E8EC011-16B6-4D68-A9F5-3D6281C8F448}"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38</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F156DBA4-6ABC-41A7-93E7-FE3AA1A38E0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38</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76A3CC98-B994-4BCB-9B00-D84532275320}"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38</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FEB64-2B8F-4EA5-BB12-DD1FEB557C4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38</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7-BdDFB6aYo" TargetMode="External"/><Relationship Id="rId2" Type="http://schemas.openxmlformats.org/officeDocument/2006/relationships/slideLayout" Target="../slideLayouts/slideLayout2.xml"/><Relationship Id="rId1" Type="http://schemas.openxmlformats.org/officeDocument/2006/relationships/video" Target="https://www.youtube.com/embed/7-BdDFB6aYo?feature=oembed" TargetMode="Externa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38</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13 May 2022</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
        <p:nvSpPr>
          <p:cNvPr id="4" name="Footer Placeholder 3">
            <a:extLst>
              <a:ext uri="{FF2B5EF4-FFF2-40B4-BE49-F238E27FC236}">
                <a16:creationId xmlns:a16="http://schemas.microsoft.com/office/drawing/2014/main" id="{804139C3-2122-48BB-9A8D-5A27D7C38588}"/>
              </a:ext>
            </a:extLst>
          </p:cNvPr>
          <p:cNvSpPr>
            <a:spLocks noGrp="1"/>
          </p:cNvSpPr>
          <p:nvPr>
            <p:ph type="ftr" sz="quarter" idx="11"/>
          </p:nvPr>
        </p:nvSpPr>
        <p:spPr/>
        <p:txBody>
          <a:bodyPr/>
          <a:lstStyle/>
          <a:p>
            <a:r>
              <a:rPr lang="en-US"/>
              <a:t>COPIUS – Introduction to Mari – Chapter 38</a:t>
            </a:r>
            <a:endParaRPr lang="en-GB" dirty="0"/>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Nominal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2353613"/>
            <a:ext cx="6422572" cy="449849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ш</a:t>
            </a:r>
            <a:r>
              <a:rPr lang="en-US" b="1" dirty="0" err="1"/>
              <a:t>ӱ</a:t>
            </a:r>
            <a:r>
              <a:rPr lang="en-US" dirty="0" err="1"/>
              <a:t>ргӧ</a:t>
            </a:r>
            <a:r>
              <a:rPr lang="en-US" dirty="0"/>
              <a:t> ‘face’ + </a:t>
            </a:r>
            <a:r>
              <a:rPr lang="en-US" dirty="0" err="1"/>
              <a:t>п</a:t>
            </a:r>
            <a:r>
              <a:rPr lang="en-US" b="1" dirty="0" err="1"/>
              <a:t>ы</a:t>
            </a:r>
            <a:r>
              <a:rPr lang="en-US" dirty="0" err="1"/>
              <a:t>лыш</a:t>
            </a:r>
            <a:r>
              <a:rPr lang="en-US" dirty="0"/>
              <a:t> ‘ear’</a:t>
            </a:r>
            <a:endParaRPr lang="en-GB" dirty="0"/>
          </a:p>
          <a:p>
            <a:pPr marL="0" indent="0">
              <a:buNone/>
            </a:pPr>
            <a:r>
              <a:rPr lang="en-US" dirty="0"/>
              <a:t>	&gt; </a:t>
            </a:r>
            <a:r>
              <a:rPr lang="en-US" dirty="0" err="1"/>
              <a:t>шӱргыв</a:t>
            </a:r>
            <a:r>
              <a:rPr lang="en-US" b="1" dirty="0" err="1"/>
              <a:t>ы</a:t>
            </a:r>
            <a:r>
              <a:rPr lang="en-US" dirty="0" err="1"/>
              <a:t>лыш</a:t>
            </a:r>
            <a:r>
              <a:rPr lang="en-US" dirty="0"/>
              <a:t> ‘face, looks’</a:t>
            </a:r>
            <a:endParaRPr lang="en-GB" dirty="0"/>
          </a:p>
          <a:p>
            <a:pPr marL="0" indent="0">
              <a:buNone/>
            </a:pPr>
            <a:r>
              <a:rPr lang="en-US" dirty="0" err="1"/>
              <a:t>ач</a:t>
            </a:r>
            <a:r>
              <a:rPr lang="en-US" b="1" dirty="0" err="1"/>
              <a:t>а</a:t>
            </a:r>
            <a:r>
              <a:rPr lang="en-US" dirty="0"/>
              <a:t> ‘father’ + </a:t>
            </a:r>
            <a:r>
              <a:rPr lang="en-US" dirty="0" err="1"/>
              <a:t>ав</a:t>
            </a:r>
            <a:r>
              <a:rPr lang="en-US" b="1" dirty="0" err="1"/>
              <a:t>а</a:t>
            </a:r>
            <a:r>
              <a:rPr lang="en-US" dirty="0"/>
              <a:t> ‘mother’</a:t>
            </a:r>
            <a:endParaRPr lang="en-GB" dirty="0"/>
          </a:p>
          <a:p>
            <a:pPr marL="0" indent="0">
              <a:buNone/>
            </a:pPr>
            <a:r>
              <a:rPr lang="en-US" dirty="0"/>
              <a:t>	&gt; </a:t>
            </a:r>
            <a:r>
              <a:rPr lang="en-US" dirty="0" err="1"/>
              <a:t>ач</a:t>
            </a:r>
            <a:r>
              <a:rPr lang="en-US" b="1" dirty="0" err="1"/>
              <a:t>а</a:t>
            </a:r>
            <a:r>
              <a:rPr lang="en-US" dirty="0" err="1"/>
              <a:t>-ав</a:t>
            </a:r>
            <a:r>
              <a:rPr lang="en-US" b="1" dirty="0" err="1"/>
              <a:t>а</a:t>
            </a:r>
            <a:r>
              <a:rPr lang="en-US" dirty="0"/>
              <a:t> ‘parents’</a:t>
            </a:r>
            <a:endParaRPr lang="en-GB" dirty="0"/>
          </a:p>
          <a:p>
            <a:pPr marL="0" indent="0">
              <a:buNone/>
            </a:pPr>
            <a:r>
              <a:rPr lang="en-US" dirty="0" err="1"/>
              <a:t>из</a:t>
            </a:r>
            <a:r>
              <a:rPr lang="en-US" b="1" dirty="0" err="1"/>
              <a:t>а</a:t>
            </a:r>
            <a:r>
              <a:rPr lang="en-US" dirty="0"/>
              <a:t> ‘elder brother’ + </a:t>
            </a:r>
            <a:r>
              <a:rPr lang="en-US" dirty="0" err="1"/>
              <a:t>ш</a:t>
            </a:r>
            <a:r>
              <a:rPr lang="en-US" b="1" dirty="0" err="1"/>
              <a:t>о</a:t>
            </a:r>
            <a:r>
              <a:rPr lang="en-US" dirty="0" err="1"/>
              <a:t>льо</a:t>
            </a:r>
            <a:r>
              <a:rPr lang="en-US" dirty="0"/>
              <a:t> ‘younger brother’</a:t>
            </a:r>
            <a:endParaRPr lang="en-GB" dirty="0"/>
          </a:p>
          <a:p>
            <a:pPr marL="0" indent="0">
              <a:buNone/>
            </a:pPr>
            <a:r>
              <a:rPr lang="en-US" dirty="0"/>
              <a:t>	&gt; </a:t>
            </a:r>
            <a:r>
              <a:rPr lang="en-US" dirty="0" err="1"/>
              <a:t>из</a:t>
            </a:r>
            <a:r>
              <a:rPr lang="en-US" b="1" dirty="0" err="1"/>
              <a:t>а</a:t>
            </a:r>
            <a:r>
              <a:rPr lang="en-US" dirty="0" err="1"/>
              <a:t>-ш</a:t>
            </a:r>
            <a:r>
              <a:rPr lang="en-US" b="1" dirty="0" err="1"/>
              <a:t>о</a:t>
            </a:r>
            <a:r>
              <a:rPr lang="en-US" dirty="0" err="1"/>
              <a:t>льо</a:t>
            </a:r>
            <a:r>
              <a:rPr lang="en-US" dirty="0"/>
              <a:t> ‘brothers’</a:t>
            </a:r>
            <a:endParaRPr lang="en-GB" dirty="0"/>
          </a:p>
          <a:p>
            <a:pPr marL="0" indent="0">
              <a:buNone/>
            </a:pPr>
            <a:r>
              <a:rPr lang="en-US" dirty="0" err="1"/>
              <a:t>к</a:t>
            </a:r>
            <a:r>
              <a:rPr lang="en-US" b="1" dirty="0" err="1"/>
              <a:t>ӱ</a:t>
            </a:r>
            <a:r>
              <a:rPr lang="en-US" dirty="0" err="1"/>
              <a:t>мыж</a:t>
            </a:r>
            <a:r>
              <a:rPr lang="en-US" dirty="0"/>
              <a:t> ‘dish’ + </a:t>
            </a:r>
            <a:r>
              <a:rPr lang="en-US" dirty="0" err="1"/>
              <a:t>совл</a:t>
            </a:r>
            <a:r>
              <a:rPr lang="en-US" b="1" dirty="0" err="1"/>
              <a:t>а</a:t>
            </a:r>
            <a:r>
              <a:rPr lang="en-US" dirty="0"/>
              <a:t> ‘spoon’</a:t>
            </a:r>
            <a:endParaRPr lang="en-GB" dirty="0"/>
          </a:p>
          <a:p>
            <a:pPr marL="0" indent="0">
              <a:buNone/>
            </a:pPr>
            <a:r>
              <a:rPr lang="en-US" dirty="0"/>
              <a:t>	&gt; </a:t>
            </a:r>
            <a:r>
              <a:rPr lang="en-US" dirty="0" err="1"/>
              <a:t>к</a:t>
            </a:r>
            <a:r>
              <a:rPr lang="en-US" b="1" dirty="0" err="1"/>
              <a:t>ӱ</a:t>
            </a:r>
            <a:r>
              <a:rPr lang="en-US" dirty="0" err="1"/>
              <a:t>мыж-совл</a:t>
            </a:r>
            <a:r>
              <a:rPr lang="en-US" b="1" dirty="0" err="1"/>
              <a:t>а</a:t>
            </a:r>
            <a:r>
              <a:rPr lang="en-US" dirty="0"/>
              <a:t> ‘dishes’</a:t>
            </a:r>
            <a:endParaRPr lang="en-GB" dirty="0"/>
          </a:p>
          <a:p>
            <a:pPr marL="0" indent="0">
              <a:buNone/>
            </a:pPr>
            <a:r>
              <a:rPr lang="en-US" dirty="0" err="1"/>
              <a:t>шӧр</a:t>
            </a:r>
            <a:r>
              <a:rPr lang="en-US" dirty="0"/>
              <a:t> ‘milk’ + </a:t>
            </a:r>
            <a:r>
              <a:rPr lang="en-US" dirty="0" err="1"/>
              <a:t>т</a:t>
            </a:r>
            <a:r>
              <a:rPr lang="en-US" b="1" dirty="0" err="1"/>
              <a:t>о</a:t>
            </a:r>
            <a:r>
              <a:rPr lang="en-US" dirty="0" err="1"/>
              <a:t>рык</a:t>
            </a:r>
            <a:r>
              <a:rPr lang="en-US" dirty="0"/>
              <a:t> ‘curds’</a:t>
            </a:r>
            <a:endParaRPr lang="en-GB" dirty="0"/>
          </a:p>
          <a:p>
            <a:pPr marL="0" indent="0">
              <a:buNone/>
            </a:pPr>
            <a:r>
              <a:rPr lang="en-US" dirty="0"/>
              <a:t>	&gt; </a:t>
            </a:r>
            <a:r>
              <a:rPr lang="en-US" dirty="0" err="1"/>
              <a:t>шӧр-т</a:t>
            </a:r>
            <a:r>
              <a:rPr lang="en-US" b="1" dirty="0" err="1"/>
              <a:t>о</a:t>
            </a:r>
            <a:r>
              <a:rPr lang="en-US" dirty="0" err="1"/>
              <a:t>рык</a:t>
            </a:r>
            <a:r>
              <a:rPr lang="en-US" dirty="0"/>
              <a:t> ‘dairy products’</a:t>
            </a:r>
            <a:endParaRPr lang="en-GB" dirty="0"/>
          </a:p>
          <a:p>
            <a:pPr marL="0" indent="0">
              <a:buNone/>
            </a:pPr>
            <a:r>
              <a:rPr lang="en-US" dirty="0" err="1"/>
              <a:t>шӱм</a:t>
            </a:r>
            <a:r>
              <a:rPr lang="en-US" dirty="0"/>
              <a:t> ‘heart’ + </a:t>
            </a:r>
            <a:r>
              <a:rPr lang="en-US" dirty="0" err="1"/>
              <a:t>мокш</a:t>
            </a:r>
            <a:r>
              <a:rPr lang="en-US" dirty="0"/>
              <a:t> ‘liver’</a:t>
            </a:r>
            <a:endParaRPr lang="en-GB" dirty="0"/>
          </a:p>
          <a:p>
            <a:pPr marL="0" indent="0">
              <a:buNone/>
            </a:pPr>
            <a:r>
              <a:rPr lang="en-US" dirty="0"/>
              <a:t>	&gt; </a:t>
            </a:r>
            <a:r>
              <a:rPr lang="en-US" dirty="0" err="1"/>
              <a:t>шӱм-мокш</a:t>
            </a:r>
            <a:r>
              <a:rPr lang="en-US" dirty="0"/>
              <a:t> ‘innards’</a:t>
            </a:r>
            <a:r>
              <a:rPr lang="de-AT" dirty="0"/>
              <a:t> </a:t>
            </a:r>
            <a:endParaRPr lang="en-GB" dirty="0"/>
          </a:p>
        </p:txBody>
      </p:sp>
      <p:sp>
        <p:nvSpPr>
          <p:cNvPr id="14" name="TextBox 13">
            <a:extLst>
              <a:ext uri="{FF2B5EF4-FFF2-40B4-BE49-F238E27FC236}">
                <a16:creationId xmlns:a16="http://schemas.microsoft.com/office/drawing/2014/main" id="{6BD8176C-5663-47CA-BBE8-B53CD15175A1}"/>
              </a:ext>
            </a:extLst>
          </p:cNvPr>
          <p:cNvSpPr txBox="1"/>
          <p:nvPr/>
        </p:nvSpPr>
        <p:spPr>
          <a:xfrm>
            <a:off x="838200" y="1829009"/>
            <a:ext cx="8642479" cy="369332"/>
          </a:xfrm>
          <a:prstGeom prst="rect">
            <a:avLst/>
          </a:prstGeom>
          <a:noFill/>
        </p:spPr>
        <p:txBody>
          <a:bodyPr wrap="square">
            <a:spAutoFit/>
          </a:bodyPr>
          <a:lstStyle/>
          <a:p>
            <a:r>
              <a:rPr lang="en-GB" i="1" dirty="0"/>
              <a:t>(coordinating)</a:t>
            </a:r>
          </a:p>
        </p:txBody>
      </p:sp>
    </p:spTree>
    <p:extLst>
      <p:ext uri="{BB962C8B-B14F-4D97-AF65-F5344CB8AC3E}">
        <p14:creationId xmlns:p14="http://schemas.microsoft.com/office/powerpoint/2010/main" val="7179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Adjectival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2353613"/>
            <a:ext cx="6422572" cy="4498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ош</a:t>
            </a:r>
            <a:r>
              <a:rPr lang="en-US" b="1" dirty="0" err="1"/>
              <a:t>а</a:t>
            </a:r>
            <a:r>
              <a:rPr lang="en-US" dirty="0" err="1"/>
              <a:t>лге</a:t>
            </a:r>
            <a:r>
              <a:rPr lang="en-US" dirty="0"/>
              <a:t> ‘whitish, pale’ + </a:t>
            </a:r>
            <a:r>
              <a:rPr lang="en-US" dirty="0" err="1"/>
              <a:t>н</a:t>
            </a:r>
            <a:r>
              <a:rPr lang="en-US" b="1" dirty="0" err="1"/>
              <a:t>а</a:t>
            </a:r>
            <a:r>
              <a:rPr lang="en-US" dirty="0" err="1"/>
              <a:t>рынче</a:t>
            </a:r>
            <a:r>
              <a:rPr lang="en-US" dirty="0"/>
              <a:t> ‘yellow’</a:t>
            </a:r>
            <a:endParaRPr lang="en-GB" dirty="0"/>
          </a:p>
          <a:p>
            <a:pPr marL="0" indent="0">
              <a:buNone/>
            </a:pPr>
            <a:r>
              <a:rPr lang="en-US" dirty="0"/>
              <a:t>	&gt; </a:t>
            </a:r>
            <a:r>
              <a:rPr lang="en-US" dirty="0" err="1"/>
              <a:t>ош</a:t>
            </a:r>
            <a:r>
              <a:rPr lang="en-US" b="1" dirty="0" err="1"/>
              <a:t>а</a:t>
            </a:r>
            <a:r>
              <a:rPr lang="en-US" dirty="0" err="1"/>
              <a:t>лге-н</a:t>
            </a:r>
            <a:r>
              <a:rPr lang="en-US" b="1" dirty="0" err="1"/>
              <a:t>а</a:t>
            </a:r>
            <a:r>
              <a:rPr lang="en-US" dirty="0" err="1"/>
              <a:t>рынче</a:t>
            </a:r>
            <a:r>
              <a:rPr lang="en-US" dirty="0"/>
              <a:t> ‘pale yellow’</a:t>
            </a:r>
          </a:p>
          <a:p>
            <a:pPr marL="0" indent="0">
              <a:buNone/>
            </a:pPr>
            <a:endParaRPr lang="en-GB" dirty="0"/>
          </a:p>
          <a:p>
            <a:pPr marL="0" indent="0">
              <a:buNone/>
            </a:pPr>
            <a:r>
              <a:rPr lang="en-US" dirty="0" err="1"/>
              <a:t>в</a:t>
            </a:r>
            <a:r>
              <a:rPr lang="en-US" b="1" dirty="0" err="1"/>
              <a:t>и</a:t>
            </a:r>
            <a:r>
              <a:rPr lang="en-US" dirty="0" err="1"/>
              <a:t>чкыж</a:t>
            </a:r>
            <a:r>
              <a:rPr lang="en-US" dirty="0"/>
              <a:t> ‘narrow’ + </a:t>
            </a:r>
            <a:r>
              <a:rPr lang="en-US" dirty="0" err="1"/>
              <a:t>куж</a:t>
            </a:r>
            <a:r>
              <a:rPr lang="en-US" b="1" dirty="0" err="1"/>
              <a:t>у</a:t>
            </a:r>
            <a:r>
              <a:rPr lang="en-US" dirty="0"/>
              <a:t> ‘long’</a:t>
            </a:r>
            <a:endParaRPr lang="en-GB" dirty="0"/>
          </a:p>
          <a:p>
            <a:pPr marL="0" indent="0">
              <a:buNone/>
            </a:pPr>
            <a:r>
              <a:rPr lang="en-US" dirty="0"/>
              <a:t>	&gt; </a:t>
            </a:r>
            <a:r>
              <a:rPr lang="en-US" dirty="0" err="1"/>
              <a:t>в</a:t>
            </a:r>
            <a:r>
              <a:rPr lang="en-US" b="1" dirty="0" err="1"/>
              <a:t>и</a:t>
            </a:r>
            <a:r>
              <a:rPr lang="en-US" dirty="0" err="1"/>
              <a:t>чкыж-куж</a:t>
            </a:r>
            <a:r>
              <a:rPr lang="en-US" b="1" dirty="0" err="1"/>
              <a:t>у</a:t>
            </a:r>
            <a:r>
              <a:rPr lang="en-US" dirty="0"/>
              <a:t> ‘long and slender’</a:t>
            </a:r>
          </a:p>
          <a:p>
            <a:pPr marL="0" indent="0">
              <a:buNone/>
            </a:pPr>
            <a:endParaRPr lang="en-GB" dirty="0"/>
          </a:p>
          <a:p>
            <a:pPr marL="0" indent="0">
              <a:buNone/>
            </a:pPr>
            <a:r>
              <a:rPr lang="en-US" dirty="0" err="1"/>
              <a:t>к</a:t>
            </a:r>
            <a:r>
              <a:rPr lang="en-US" b="1" dirty="0" err="1"/>
              <a:t>ӱ</a:t>
            </a:r>
            <a:r>
              <a:rPr lang="en-US" dirty="0" err="1"/>
              <a:t>чык</a:t>
            </a:r>
            <a:r>
              <a:rPr lang="en-US" dirty="0"/>
              <a:t> ‘short’ + </a:t>
            </a:r>
            <a:r>
              <a:rPr lang="en-US" dirty="0" err="1"/>
              <a:t>куж</a:t>
            </a:r>
            <a:r>
              <a:rPr lang="en-US" b="1" dirty="0" err="1"/>
              <a:t>у</a:t>
            </a:r>
            <a:r>
              <a:rPr lang="en-US" dirty="0"/>
              <a:t> ‘long’</a:t>
            </a:r>
            <a:endParaRPr lang="en-GB" dirty="0"/>
          </a:p>
          <a:p>
            <a:pPr marL="0" indent="0">
              <a:buNone/>
            </a:pPr>
            <a:r>
              <a:rPr lang="en-US" dirty="0"/>
              <a:t>	&gt; </a:t>
            </a:r>
            <a:r>
              <a:rPr lang="en-US" dirty="0" err="1"/>
              <a:t>к</a:t>
            </a:r>
            <a:r>
              <a:rPr lang="en-US" b="1" dirty="0" err="1"/>
              <a:t>ӱ</a:t>
            </a:r>
            <a:r>
              <a:rPr lang="en-US" dirty="0" err="1"/>
              <a:t>чык-куж</a:t>
            </a:r>
            <a:r>
              <a:rPr lang="en-US" b="1" dirty="0" err="1"/>
              <a:t>у</a:t>
            </a:r>
            <a:r>
              <a:rPr lang="en-US" dirty="0"/>
              <a:t> ‘short and long’</a:t>
            </a:r>
            <a:r>
              <a:rPr lang="de-AT" dirty="0"/>
              <a:t> </a:t>
            </a:r>
            <a:endParaRPr lang="en-GB" dirty="0"/>
          </a:p>
        </p:txBody>
      </p:sp>
    </p:spTree>
    <p:extLst>
      <p:ext uri="{BB962C8B-B14F-4D97-AF65-F5344CB8AC3E}">
        <p14:creationId xmlns:p14="http://schemas.microsoft.com/office/powerpoint/2010/main" val="162026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US" sz="1800" u="sng" dirty="0">
                <a:effectLst/>
                <a:latin typeface="Calibri" panose="020F0502020204030204" pitchFamily="34" charset="0"/>
                <a:ea typeface="PMingLiU" panose="02020500000000000000" pitchFamily="18" charset="-120"/>
                <a:cs typeface="Lucida Grande"/>
              </a:rPr>
              <a:t>Verbal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838200" y="1943066"/>
            <a:ext cx="10304107" cy="449849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Adverb or noun + verb</a:t>
            </a:r>
            <a:endParaRPr lang="en-GB" b="1" dirty="0"/>
          </a:p>
          <a:p>
            <a:pPr marL="0" indent="0">
              <a:buNone/>
            </a:pPr>
            <a:r>
              <a:rPr lang="en-US" dirty="0" err="1"/>
              <a:t>кид</a:t>
            </a:r>
            <a:r>
              <a:rPr lang="en-US" dirty="0"/>
              <a:t> ‘hand’ + </a:t>
            </a:r>
            <a:r>
              <a:rPr lang="en-US" dirty="0" err="1"/>
              <a:t>пышт</a:t>
            </a:r>
            <a:r>
              <a:rPr lang="en-US" b="1" dirty="0" err="1"/>
              <a:t>а</a:t>
            </a:r>
            <a:r>
              <a:rPr lang="en-US" dirty="0" err="1"/>
              <a:t>ш</a:t>
            </a:r>
            <a:r>
              <a:rPr lang="en-US" dirty="0"/>
              <a:t> (‑</a:t>
            </a:r>
            <a:r>
              <a:rPr lang="en-US" dirty="0" err="1"/>
              <a:t>ем</a:t>
            </a:r>
            <a:r>
              <a:rPr lang="en-US" dirty="0"/>
              <a:t>) ‘to put, to place’</a:t>
            </a:r>
            <a:endParaRPr lang="en-GB" dirty="0"/>
          </a:p>
          <a:p>
            <a:pPr marL="0" indent="0">
              <a:buNone/>
            </a:pPr>
            <a:r>
              <a:rPr lang="en-US" dirty="0"/>
              <a:t>	&gt; </a:t>
            </a:r>
            <a:r>
              <a:rPr lang="en-US" dirty="0" err="1"/>
              <a:t>кидпышт</a:t>
            </a:r>
            <a:r>
              <a:rPr lang="en-US" b="1" dirty="0" err="1"/>
              <a:t>а</a:t>
            </a:r>
            <a:r>
              <a:rPr lang="en-US" dirty="0" err="1"/>
              <a:t>ш</a:t>
            </a:r>
            <a:r>
              <a:rPr lang="en-US" dirty="0"/>
              <a:t> (‑</a:t>
            </a:r>
            <a:r>
              <a:rPr lang="en-US" dirty="0" err="1"/>
              <a:t>ем</a:t>
            </a:r>
            <a:r>
              <a:rPr lang="en-US" dirty="0"/>
              <a:t>) ‘to sign’</a:t>
            </a:r>
            <a:endParaRPr lang="en-GB" dirty="0"/>
          </a:p>
          <a:p>
            <a:pPr marL="0" indent="0">
              <a:buNone/>
            </a:pPr>
            <a:r>
              <a:rPr lang="en-US" dirty="0" err="1"/>
              <a:t>ваш</a:t>
            </a:r>
            <a:r>
              <a:rPr lang="en-US" dirty="0"/>
              <a:t> ‘mutually; together’ + </a:t>
            </a:r>
            <a:r>
              <a:rPr lang="en-US" dirty="0" err="1"/>
              <a:t>ли</a:t>
            </a:r>
            <a:r>
              <a:rPr lang="en-US" b="1" dirty="0" err="1"/>
              <a:t>я</a:t>
            </a:r>
            <a:r>
              <a:rPr lang="en-US" dirty="0" err="1"/>
              <a:t>ш</a:t>
            </a:r>
            <a:r>
              <a:rPr lang="en-US" dirty="0"/>
              <a:t> (‑</a:t>
            </a:r>
            <a:r>
              <a:rPr lang="en-US" dirty="0" err="1"/>
              <a:t>ам</a:t>
            </a:r>
            <a:r>
              <a:rPr lang="en-US" dirty="0"/>
              <a:t>) ‘to be; to become’</a:t>
            </a:r>
            <a:endParaRPr lang="en-GB" dirty="0"/>
          </a:p>
          <a:p>
            <a:pPr marL="0" indent="0">
              <a:buNone/>
            </a:pPr>
            <a:r>
              <a:rPr lang="en-US" dirty="0"/>
              <a:t>	&gt; </a:t>
            </a:r>
            <a:r>
              <a:rPr lang="en-US" dirty="0" err="1"/>
              <a:t>вашли</a:t>
            </a:r>
            <a:r>
              <a:rPr lang="en-US" b="1" dirty="0" err="1"/>
              <a:t>я</a:t>
            </a:r>
            <a:r>
              <a:rPr lang="en-US" dirty="0" err="1"/>
              <a:t>ш</a:t>
            </a:r>
            <a:r>
              <a:rPr lang="en-US" dirty="0"/>
              <a:t> (‑</a:t>
            </a:r>
            <a:r>
              <a:rPr lang="en-US" dirty="0" err="1"/>
              <a:t>ам</a:t>
            </a:r>
            <a:r>
              <a:rPr lang="en-US" dirty="0"/>
              <a:t>) ‘to meet’</a:t>
            </a:r>
          </a:p>
          <a:p>
            <a:pPr marL="0" indent="0">
              <a:buNone/>
            </a:pPr>
            <a:endParaRPr lang="en-GB" dirty="0"/>
          </a:p>
          <a:p>
            <a:pPr marL="0" indent="0">
              <a:buNone/>
            </a:pPr>
            <a:r>
              <a:rPr lang="en-US" b="1" dirty="0"/>
              <a:t>Two juxtaposed verbs</a:t>
            </a:r>
            <a:endParaRPr lang="en-GB" b="1" dirty="0"/>
          </a:p>
          <a:p>
            <a:pPr marL="0" indent="0">
              <a:buNone/>
            </a:pPr>
            <a:r>
              <a:rPr lang="en-US" dirty="0" err="1"/>
              <a:t>мод</a:t>
            </a:r>
            <a:r>
              <a:rPr lang="en-US" b="1" dirty="0" err="1"/>
              <a:t>а</a:t>
            </a:r>
            <a:r>
              <a:rPr lang="en-US" dirty="0" err="1"/>
              <a:t>ш</a:t>
            </a:r>
            <a:r>
              <a:rPr lang="en-US" dirty="0"/>
              <a:t> (‑</a:t>
            </a:r>
            <a:r>
              <a:rPr lang="en-US" dirty="0" err="1"/>
              <a:t>ам</a:t>
            </a:r>
            <a:r>
              <a:rPr lang="en-US" dirty="0"/>
              <a:t>) ‘to play’ + </a:t>
            </a:r>
            <a:r>
              <a:rPr lang="en-US" dirty="0" err="1"/>
              <a:t>воштыл</a:t>
            </a:r>
            <a:r>
              <a:rPr lang="en-US" b="1" dirty="0" err="1"/>
              <a:t>а</a:t>
            </a:r>
            <a:r>
              <a:rPr lang="en-US" dirty="0" err="1"/>
              <a:t>ш</a:t>
            </a:r>
            <a:r>
              <a:rPr lang="en-US" dirty="0"/>
              <a:t> (‑</a:t>
            </a:r>
            <a:r>
              <a:rPr lang="en-US" dirty="0" err="1"/>
              <a:t>ам</a:t>
            </a:r>
            <a:r>
              <a:rPr lang="en-US" dirty="0"/>
              <a:t>) ‘to laugh’</a:t>
            </a:r>
            <a:endParaRPr lang="en-GB" dirty="0"/>
          </a:p>
          <a:p>
            <a:pPr marL="0" indent="0">
              <a:buNone/>
            </a:pPr>
            <a:r>
              <a:rPr lang="en-US" dirty="0"/>
              <a:t>	&gt; </a:t>
            </a:r>
            <a:r>
              <a:rPr lang="en-US" dirty="0" err="1"/>
              <a:t>мод</a:t>
            </a:r>
            <a:r>
              <a:rPr lang="en-US" b="1" dirty="0" err="1"/>
              <a:t>а</a:t>
            </a:r>
            <a:r>
              <a:rPr lang="en-US" dirty="0" err="1"/>
              <a:t>ш-воштыл</a:t>
            </a:r>
            <a:r>
              <a:rPr lang="en-US" b="1" dirty="0" err="1"/>
              <a:t>а</a:t>
            </a:r>
            <a:r>
              <a:rPr lang="en-US" dirty="0" err="1"/>
              <a:t>ш</a:t>
            </a:r>
            <a:r>
              <a:rPr lang="en-US" dirty="0"/>
              <a:t> (‑</a:t>
            </a:r>
            <a:r>
              <a:rPr lang="en-US" dirty="0" err="1"/>
              <a:t>ам</a:t>
            </a:r>
            <a:r>
              <a:rPr lang="en-US" dirty="0"/>
              <a:t>)‑(‑</a:t>
            </a:r>
            <a:r>
              <a:rPr lang="en-US" dirty="0" err="1"/>
              <a:t>ам</a:t>
            </a:r>
            <a:r>
              <a:rPr lang="en-US" dirty="0"/>
              <a:t>) ‘to enjoy oneself, to make merry’</a:t>
            </a:r>
            <a:endParaRPr lang="en-GB" dirty="0"/>
          </a:p>
          <a:p>
            <a:pPr marL="0" indent="0">
              <a:buNone/>
            </a:pPr>
            <a:r>
              <a:rPr lang="en-US" dirty="0" err="1"/>
              <a:t>ужал</a:t>
            </a:r>
            <a:r>
              <a:rPr lang="en-US" b="1" dirty="0" err="1"/>
              <a:t>а</a:t>
            </a:r>
            <a:r>
              <a:rPr lang="en-US" dirty="0" err="1"/>
              <a:t>ш</a:t>
            </a:r>
            <a:r>
              <a:rPr lang="en-US" dirty="0"/>
              <a:t> (‑</a:t>
            </a:r>
            <a:r>
              <a:rPr lang="en-US" dirty="0" err="1"/>
              <a:t>ем</a:t>
            </a:r>
            <a:r>
              <a:rPr lang="en-US" dirty="0"/>
              <a:t>) ‘to sell’ + </a:t>
            </a:r>
            <a:r>
              <a:rPr lang="en-US" dirty="0" err="1"/>
              <a:t>нал</a:t>
            </a:r>
            <a:r>
              <a:rPr lang="en-US" b="1" dirty="0" err="1"/>
              <a:t>а</a:t>
            </a:r>
            <a:r>
              <a:rPr lang="en-US" dirty="0" err="1"/>
              <a:t>ш</a:t>
            </a:r>
            <a:r>
              <a:rPr lang="en-US" dirty="0"/>
              <a:t> (‑</a:t>
            </a:r>
            <a:r>
              <a:rPr lang="en-US" dirty="0" err="1"/>
              <a:t>ам</a:t>
            </a:r>
            <a:r>
              <a:rPr lang="en-US" dirty="0"/>
              <a:t>) ‘to take; to buy’</a:t>
            </a:r>
            <a:endParaRPr lang="en-GB" dirty="0"/>
          </a:p>
          <a:p>
            <a:pPr marL="0" indent="0">
              <a:buNone/>
            </a:pPr>
            <a:r>
              <a:rPr lang="en-US" dirty="0"/>
              <a:t>	&gt; </a:t>
            </a:r>
            <a:r>
              <a:rPr lang="en-US" dirty="0" err="1"/>
              <a:t>ужал</a:t>
            </a:r>
            <a:r>
              <a:rPr lang="en-US" b="1" dirty="0" err="1"/>
              <a:t>а</a:t>
            </a:r>
            <a:r>
              <a:rPr lang="en-US" dirty="0" err="1"/>
              <a:t>ш-нал</a:t>
            </a:r>
            <a:r>
              <a:rPr lang="en-US" b="1" dirty="0" err="1"/>
              <a:t>а</a:t>
            </a:r>
            <a:r>
              <a:rPr lang="en-US" dirty="0" err="1"/>
              <a:t>ш</a:t>
            </a:r>
            <a:r>
              <a:rPr lang="en-US" dirty="0"/>
              <a:t> (‑</a:t>
            </a:r>
            <a:r>
              <a:rPr lang="en-US" dirty="0" err="1"/>
              <a:t>ем</a:t>
            </a:r>
            <a:r>
              <a:rPr lang="en-US" dirty="0"/>
              <a:t>)‑(‑</a:t>
            </a:r>
            <a:r>
              <a:rPr lang="en-US" dirty="0" err="1"/>
              <a:t>ам</a:t>
            </a:r>
            <a:r>
              <a:rPr lang="en-US" dirty="0"/>
              <a:t>) ‘to trade, to deal in’</a:t>
            </a:r>
            <a:endParaRPr lang="en-GB" dirty="0"/>
          </a:p>
        </p:txBody>
      </p:sp>
    </p:spTree>
    <p:extLst>
      <p:ext uri="{BB962C8B-B14F-4D97-AF65-F5344CB8AC3E}">
        <p14:creationId xmlns:p14="http://schemas.microsoft.com/office/powerpoint/2010/main" val="41559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US" sz="1800" u="sng" dirty="0">
                <a:effectLst/>
                <a:latin typeface="Calibri" panose="020F0502020204030204" pitchFamily="34" charset="0"/>
                <a:ea typeface="PMingLiU" panose="02020500000000000000" pitchFamily="18" charset="-120"/>
                <a:cs typeface="Lucida Grande"/>
              </a:rPr>
              <a:t>Verbal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43947" y="2040416"/>
            <a:ext cx="5279571" cy="4498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Truncated form of gerund + verb</a:t>
            </a:r>
            <a:endParaRPr lang="en-GB" sz="2000" b="1" dirty="0"/>
          </a:p>
          <a:p>
            <a:pPr marL="0" indent="0">
              <a:buNone/>
            </a:pPr>
            <a:r>
              <a:rPr lang="en-US" sz="2000" dirty="0" err="1"/>
              <a:t>нал</a:t>
            </a:r>
            <a:r>
              <a:rPr lang="en-US" sz="2000" b="1" dirty="0" err="1"/>
              <a:t>а</a:t>
            </a:r>
            <a:r>
              <a:rPr lang="en-US" sz="2000" dirty="0" err="1"/>
              <a:t>ш</a:t>
            </a:r>
            <a:r>
              <a:rPr lang="en-US" sz="2000" dirty="0"/>
              <a:t> (‑</a:t>
            </a:r>
            <a:r>
              <a:rPr lang="en-US" sz="2000" dirty="0" err="1"/>
              <a:t>ам</a:t>
            </a:r>
            <a:r>
              <a:rPr lang="en-US" sz="2000" dirty="0"/>
              <a:t>) ‘to take’</a:t>
            </a:r>
            <a:endParaRPr lang="en-GB" sz="2000" dirty="0"/>
          </a:p>
          <a:p>
            <a:pPr marL="0" indent="0">
              <a:buNone/>
            </a:pPr>
            <a:r>
              <a:rPr lang="en-US" sz="2000" dirty="0"/>
              <a:t>	&gt; </a:t>
            </a:r>
            <a:r>
              <a:rPr lang="en-US" sz="2000" dirty="0" err="1"/>
              <a:t>н</a:t>
            </a:r>
            <a:r>
              <a:rPr lang="en-US" sz="2000" b="1" dirty="0" err="1"/>
              <a:t>а</a:t>
            </a:r>
            <a:r>
              <a:rPr lang="en-US" sz="2000" dirty="0" err="1"/>
              <a:t>лын</a:t>
            </a:r>
            <a:r>
              <a:rPr lang="en-US" sz="2000" dirty="0"/>
              <a:t> + </a:t>
            </a:r>
            <a:r>
              <a:rPr lang="en-US" sz="2000" dirty="0" err="1"/>
              <a:t>ка</a:t>
            </a:r>
            <a:r>
              <a:rPr lang="en-US" sz="2000" b="1" dirty="0" err="1"/>
              <a:t>я</a:t>
            </a:r>
            <a:r>
              <a:rPr lang="en-US" sz="2000" dirty="0" err="1"/>
              <a:t>ш</a:t>
            </a:r>
            <a:r>
              <a:rPr lang="en-US" sz="2000" dirty="0"/>
              <a:t> (‑</a:t>
            </a:r>
            <a:r>
              <a:rPr lang="en-US" sz="2000" dirty="0" err="1"/>
              <a:t>ем</a:t>
            </a:r>
            <a:r>
              <a:rPr lang="en-US" sz="2000" dirty="0"/>
              <a:t>) ‘to go’	</a:t>
            </a:r>
            <a:endParaRPr lang="en-GB" sz="2000" dirty="0"/>
          </a:p>
          <a:p>
            <a:pPr marL="0" indent="0">
              <a:buNone/>
            </a:pPr>
            <a:r>
              <a:rPr lang="en-US" sz="2000" dirty="0"/>
              <a:t>		&gt; </a:t>
            </a:r>
            <a:r>
              <a:rPr lang="en-US" sz="2000" dirty="0" err="1"/>
              <a:t>наҥга</a:t>
            </a:r>
            <a:r>
              <a:rPr lang="en-US" sz="2000" b="1" dirty="0" err="1"/>
              <a:t>я</a:t>
            </a:r>
            <a:r>
              <a:rPr lang="en-US" sz="2000" dirty="0" err="1"/>
              <a:t>ш</a:t>
            </a:r>
            <a:r>
              <a:rPr lang="en-US" sz="2000" dirty="0"/>
              <a:t> (‑</a:t>
            </a:r>
            <a:r>
              <a:rPr lang="en-US" sz="2000" dirty="0" err="1"/>
              <a:t>ем</a:t>
            </a:r>
            <a:r>
              <a:rPr lang="en-US" sz="2000" dirty="0"/>
              <a:t>) ‘to take away’</a:t>
            </a:r>
          </a:p>
          <a:p>
            <a:pPr marL="0" indent="0">
              <a:buNone/>
            </a:pPr>
            <a:endParaRPr lang="en-US" sz="2000" dirty="0"/>
          </a:p>
          <a:p>
            <a:pPr marL="0" indent="0">
              <a:buNone/>
            </a:pPr>
            <a:r>
              <a:rPr lang="en-US" sz="2000" dirty="0" err="1"/>
              <a:t>нал</a:t>
            </a:r>
            <a:r>
              <a:rPr lang="en-US" sz="2000" b="1" dirty="0" err="1"/>
              <a:t>а</a:t>
            </a:r>
            <a:r>
              <a:rPr lang="en-US" sz="2000" dirty="0" err="1"/>
              <a:t>ш</a:t>
            </a:r>
            <a:r>
              <a:rPr lang="en-US" sz="2000" dirty="0"/>
              <a:t> (‑</a:t>
            </a:r>
            <a:r>
              <a:rPr lang="en-US" sz="2000" dirty="0" err="1"/>
              <a:t>ам</a:t>
            </a:r>
            <a:r>
              <a:rPr lang="en-US" sz="2000" dirty="0"/>
              <a:t>) ‘to take’</a:t>
            </a:r>
            <a:endParaRPr lang="en-GB" sz="2000" dirty="0"/>
          </a:p>
          <a:p>
            <a:pPr marL="0" indent="0">
              <a:buNone/>
            </a:pPr>
            <a:r>
              <a:rPr lang="en-US" sz="2000" dirty="0"/>
              <a:t>	&gt; </a:t>
            </a:r>
            <a:r>
              <a:rPr lang="en-US" sz="2000" dirty="0" err="1"/>
              <a:t>н</a:t>
            </a:r>
            <a:r>
              <a:rPr lang="en-US" sz="2000" b="1" dirty="0" err="1"/>
              <a:t>а</a:t>
            </a:r>
            <a:r>
              <a:rPr lang="en-US" sz="2000" dirty="0" err="1"/>
              <a:t>лын</a:t>
            </a:r>
            <a:r>
              <a:rPr lang="en-US" sz="2000" dirty="0"/>
              <a:t> + </a:t>
            </a:r>
            <a:r>
              <a:rPr lang="en-US" sz="2000" dirty="0" err="1"/>
              <a:t>ми</a:t>
            </a:r>
            <a:r>
              <a:rPr lang="en-US" sz="2000" b="1" dirty="0" err="1"/>
              <a:t>я</a:t>
            </a:r>
            <a:r>
              <a:rPr lang="en-US" sz="2000" dirty="0" err="1"/>
              <a:t>ш</a:t>
            </a:r>
            <a:r>
              <a:rPr lang="en-US" sz="2000" dirty="0"/>
              <a:t> (‑</a:t>
            </a:r>
            <a:r>
              <a:rPr lang="en-US" sz="2000" dirty="0" err="1"/>
              <a:t>ем</a:t>
            </a:r>
            <a:r>
              <a:rPr lang="en-US" sz="2000" dirty="0"/>
              <a:t>) ‘to come’	</a:t>
            </a:r>
            <a:endParaRPr lang="en-GB" sz="2000" dirty="0"/>
          </a:p>
          <a:p>
            <a:pPr marL="0" indent="0">
              <a:buNone/>
            </a:pPr>
            <a:r>
              <a:rPr lang="en-US" sz="2000" dirty="0"/>
              <a:t>		&gt; </a:t>
            </a:r>
            <a:r>
              <a:rPr lang="en-US" sz="2000" dirty="0" err="1"/>
              <a:t>нами</a:t>
            </a:r>
            <a:r>
              <a:rPr lang="en-US" sz="2000" b="1" dirty="0" err="1"/>
              <a:t>я</a:t>
            </a:r>
            <a:r>
              <a:rPr lang="en-US" sz="2000" dirty="0" err="1"/>
              <a:t>ш</a:t>
            </a:r>
            <a:r>
              <a:rPr lang="en-US" sz="2000" dirty="0"/>
              <a:t> (‑</a:t>
            </a:r>
            <a:r>
              <a:rPr lang="en-US" sz="2000" dirty="0" err="1"/>
              <a:t>ем</a:t>
            </a:r>
            <a:r>
              <a:rPr lang="en-US" sz="2000" dirty="0"/>
              <a:t>) ‘to bring’</a:t>
            </a:r>
            <a:endParaRPr lang="en-GB" sz="2000" dirty="0"/>
          </a:p>
        </p:txBody>
      </p:sp>
      <p:sp>
        <p:nvSpPr>
          <p:cNvPr id="10" name="Content Placeholder 2">
            <a:extLst>
              <a:ext uri="{FF2B5EF4-FFF2-40B4-BE49-F238E27FC236}">
                <a16:creationId xmlns:a16="http://schemas.microsoft.com/office/drawing/2014/main" id="{53547D06-B694-4ECA-84AB-745D77479678}"/>
              </a:ext>
            </a:extLst>
          </p:cNvPr>
          <p:cNvSpPr txBox="1">
            <a:spLocks/>
          </p:cNvSpPr>
          <p:nvPr/>
        </p:nvSpPr>
        <p:spPr>
          <a:xfrm>
            <a:off x="6601408" y="2040416"/>
            <a:ext cx="5279571" cy="4498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p>
          <a:p>
            <a:pPr marL="0" indent="0">
              <a:buNone/>
            </a:pPr>
            <a:r>
              <a:rPr lang="en-US" sz="2000" dirty="0" err="1"/>
              <a:t>ка</a:t>
            </a:r>
            <a:r>
              <a:rPr lang="en-US" sz="2000" b="1" dirty="0" err="1"/>
              <a:t>я</a:t>
            </a:r>
            <a:r>
              <a:rPr lang="en-US" sz="2000" dirty="0" err="1"/>
              <a:t>ш</a:t>
            </a:r>
            <a:r>
              <a:rPr lang="en-US" sz="2000" dirty="0"/>
              <a:t> (‑</a:t>
            </a:r>
            <a:r>
              <a:rPr lang="en-US" sz="2000" dirty="0" err="1"/>
              <a:t>ем</a:t>
            </a:r>
            <a:r>
              <a:rPr lang="en-US" sz="2000" dirty="0"/>
              <a:t>) ‘to go’</a:t>
            </a:r>
            <a:endParaRPr lang="en-GB" sz="2000" dirty="0"/>
          </a:p>
          <a:p>
            <a:pPr marL="0" indent="0">
              <a:buNone/>
            </a:pPr>
            <a:r>
              <a:rPr lang="en-US" sz="2000" dirty="0"/>
              <a:t>	&gt; </a:t>
            </a:r>
            <a:r>
              <a:rPr lang="en-US" sz="2000" dirty="0" err="1"/>
              <a:t>ка</a:t>
            </a:r>
            <a:r>
              <a:rPr lang="en-US" sz="2000" b="1" dirty="0" err="1"/>
              <a:t>е</a:t>
            </a:r>
            <a:r>
              <a:rPr lang="en-US" sz="2000" dirty="0" err="1"/>
              <a:t>н</a:t>
            </a:r>
            <a:r>
              <a:rPr lang="en-US" sz="2000" dirty="0"/>
              <a:t> + </a:t>
            </a:r>
            <a:r>
              <a:rPr lang="en-US" sz="2000" dirty="0" err="1"/>
              <a:t>воз</a:t>
            </a:r>
            <a:r>
              <a:rPr lang="en-US" sz="2000" b="1" dirty="0" err="1"/>
              <a:t>а</a:t>
            </a:r>
            <a:r>
              <a:rPr lang="en-US" sz="2000" dirty="0" err="1"/>
              <a:t>ш</a:t>
            </a:r>
            <a:r>
              <a:rPr lang="en-US" sz="2000" dirty="0"/>
              <a:t> (‑</a:t>
            </a:r>
            <a:r>
              <a:rPr lang="en-US" sz="2000" dirty="0" err="1"/>
              <a:t>ам</a:t>
            </a:r>
            <a:r>
              <a:rPr lang="en-US" sz="2000" dirty="0"/>
              <a:t>) ‘to lie down’	</a:t>
            </a:r>
            <a:endParaRPr lang="en-GB" sz="2000" dirty="0"/>
          </a:p>
          <a:p>
            <a:pPr marL="0" indent="0">
              <a:buNone/>
            </a:pPr>
            <a:r>
              <a:rPr lang="en-US" sz="2000" dirty="0"/>
              <a:t>		&gt; </a:t>
            </a:r>
            <a:r>
              <a:rPr lang="en-US" sz="2000" dirty="0" err="1"/>
              <a:t>камвоз</a:t>
            </a:r>
            <a:r>
              <a:rPr lang="en-US" sz="2000" b="1" dirty="0" err="1"/>
              <a:t>а</a:t>
            </a:r>
            <a:r>
              <a:rPr lang="en-US" sz="2000" dirty="0" err="1"/>
              <a:t>ш</a:t>
            </a:r>
            <a:r>
              <a:rPr lang="en-US" sz="2000" dirty="0"/>
              <a:t> (‑</a:t>
            </a:r>
            <a:r>
              <a:rPr lang="en-US" sz="2000" dirty="0" err="1"/>
              <a:t>ам</a:t>
            </a:r>
            <a:r>
              <a:rPr lang="en-US" sz="2000" dirty="0"/>
              <a:t>) ‘to fall’</a:t>
            </a:r>
          </a:p>
          <a:p>
            <a:pPr marL="0" indent="0">
              <a:buNone/>
            </a:pPr>
            <a:endParaRPr lang="en-US" sz="2000" dirty="0"/>
          </a:p>
          <a:p>
            <a:pPr marL="0" indent="0">
              <a:buNone/>
            </a:pPr>
            <a:r>
              <a:rPr lang="en-US" sz="2000" dirty="0" err="1"/>
              <a:t>пур</a:t>
            </a:r>
            <a:r>
              <a:rPr lang="en-US" sz="2000" b="1" dirty="0" err="1"/>
              <a:t>а</a:t>
            </a:r>
            <a:r>
              <a:rPr lang="en-US" sz="2000" dirty="0" err="1"/>
              <a:t>ш</a:t>
            </a:r>
            <a:r>
              <a:rPr lang="en-US" sz="2000" dirty="0"/>
              <a:t> (‑</a:t>
            </a:r>
            <a:r>
              <a:rPr lang="en-US" sz="2000" dirty="0" err="1"/>
              <a:t>ем</a:t>
            </a:r>
            <a:r>
              <a:rPr lang="en-US" sz="2000" dirty="0"/>
              <a:t>) ‘to go in’</a:t>
            </a:r>
            <a:endParaRPr lang="en-GB" sz="2000" dirty="0"/>
          </a:p>
          <a:p>
            <a:pPr marL="0" indent="0">
              <a:buNone/>
            </a:pPr>
            <a:r>
              <a:rPr lang="en-US" sz="2000" dirty="0"/>
              <a:t>	&gt; </a:t>
            </a:r>
            <a:r>
              <a:rPr lang="en-US" sz="2000" dirty="0" err="1"/>
              <a:t>пур</a:t>
            </a:r>
            <a:r>
              <a:rPr lang="en-US" sz="2000" b="1" dirty="0" err="1"/>
              <a:t>е</a:t>
            </a:r>
            <a:r>
              <a:rPr lang="en-US" sz="2000" dirty="0" err="1"/>
              <a:t>н</a:t>
            </a:r>
            <a:r>
              <a:rPr lang="en-US" sz="2000" dirty="0"/>
              <a:t> + </a:t>
            </a:r>
            <a:r>
              <a:rPr lang="en-US" sz="2000" dirty="0" err="1"/>
              <a:t>ка</a:t>
            </a:r>
            <a:r>
              <a:rPr lang="en-US" sz="2000" b="1" dirty="0" err="1"/>
              <a:t>я</a:t>
            </a:r>
            <a:r>
              <a:rPr lang="en-US" sz="2000" dirty="0" err="1"/>
              <a:t>ш</a:t>
            </a:r>
            <a:r>
              <a:rPr lang="en-US" sz="2000" dirty="0"/>
              <a:t> (‑</a:t>
            </a:r>
            <a:r>
              <a:rPr lang="en-US" sz="2000" dirty="0" err="1"/>
              <a:t>ем</a:t>
            </a:r>
            <a:r>
              <a:rPr lang="en-US" sz="2000" dirty="0"/>
              <a:t>) ‘to go’	</a:t>
            </a:r>
            <a:endParaRPr lang="en-GB" sz="2000" dirty="0"/>
          </a:p>
          <a:p>
            <a:pPr marL="0" indent="0">
              <a:buNone/>
            </a:pPr>
            <a:r>
              <a:rPr lang="en-US" sz="2000" dirty="0"/>
              <a:t>		&gt; </a:t>
            </a:r>
            <a:r>
              <a:rPr lang="en-US" sz="2000" dirty="0" err="1"/>
              <a:t>пуреҥга</a:t>
            </a:r>
            <a:r>
              <a:rPr lang="en-US" sz="2000" b="1" dirty="0" err="1"/>
              <a:t>я</a:t>
            </a:r>
            <a:r>
              <a:rPr lang="en-US" sz="2000" dirty="0" err="1"/>
              <a:t>ш</a:t>
            </a:r>
            <a:r>
              <a:rPr lang="en-US" sz="2000" dirty="0"/>
              <a:t> (‑</a:t>
            </a:r>
            <a:r>
              <a:rPr lang="en-US" sz="2000" dirty="0" err="1"/>
              <a:t>ем</a:t>
            </a:r>
            <a:r>
              <a:rPr lang="en-US" sz="2000" dirty="0"/>
              <a:t>) ‘to drown’</a:t>
            </a:r>
            <a:endParaRPr lang="en-GB" sz="2000" dirty="0"/>
          </a:p>
        </p:txBody>
      </p:sp>
    </p:spTree>
    <p:extLst>
      <p:ext uri="{BB962C8B-B14F-4D97-AF65-F5344CB8AC3E}">
        <p14:creationId xmlns:p14="http://schemas.microsoft.com/office/powerpoint/2010/main" val="28390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Adverbial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2119257"/>
            <a:ext cx="9818366" cy="37870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 + noun + -а (-я)</a:t>
            </a:r>
          </a:p>
          <a:p>
            <a:pPr marL="0" indent="0">
              <a:buNone/>
              <a:tabLst>
                <a:tab pos="2333625" algn="l"/>
                <a:tab pos="4927600" algn="l"/>
              </a:tabLst>
            </a:pPr>
            <a:r>
              <a:rPr lang="en-US" dirty="0" err="1"/>
              <a:t>кем</a:t>
            </a:r>
            <a:r>
              <a:rPr lang="en-US" dirty="0"/>
              <a:t> ‘boot’	+ </a:t>
            </a:r>
            <a:r>
              <a:rPr lang="en-US" dirty="0" err="1"/>
              <a:t>йол</a:t>
            </a:r>
            <a:r>
              <a:rPr lang="en-US" dirty="0"/>
              <a:t> ‘foot; leg’	+ /‑a/</a:t>
            </a:r>
          </a:p>
          <a:p>
            <a:pPr marL="0" indent="0">
              <a:buNone/>
            </a:pPr>
            <a:r>
              <a:rPr lang="en-US" dirty="0"/>
              <a:t>	&gt; </a:t>
            </a:r>
            <a:r>
              <a:rPr lang="en-US" dirty="0" err="1"/>
              <a:t>кемйол</a:t>
            </a:r>
            <a:r>
              <a:rPr lang="en-US" b="1" dirty="0" err="1"/>
              <a:t>а</a:t>
            </a:r>
            <a:r>
              <a:rPr lang="en-US" dirty="0"/>
              <a:t> ‘wearing boots’</a:t>
            </a:r>
            <a:endParaRPr lang="en-GB" dirty="0"/>
          </a:p>
          <a:p>
            <a:pPr marL="0" indent="0">
              <a:buNone/>
              <a:tabLst>
                <a:tab pos="2333625" algn="l"/>
                <a:tab pos="4927600" algn="l"/>
              </a:tabLst>
            </a:pPr>
            <a:r>
              <a:rPr lang="en-US" dirty="0" err="1"/>
              <a:t>яр</a:t>
            </a:r>
            <a:r>
              <a:rPr lang="en-US" b="1" dirty="0" err="1"/>
              <a:t>а</a:t>
            </a:r>
            <a:r>
              <a:rPr lang="en-US" dirty="0"/>
              <a:t> ‘empty’	+ </a:t>
            </a:r>
            <a:r>
              <a:rPr lang="en-US" dirty="0" err="1"/>
              <a:t>кид</a:t>
            </a:r>
            <a:r>
              <a:rPr lang="en-US" dirty="0"/>
              <a:t> ‘hand; arm’	+ /‑a/</a:t>
            </a:r>
          </a:p>
          <a:p>
            <a:pPr marL="0" indent="0">
              <a:buNone/>
            </a:pPr>
            <a:r>
              <a:rPr lang="en-US" dirty="0"/>
              <a:t>	&gt; </a:t>
            </a:r>
            <a:r>
              <a:rPr lang="en-US" dirty="0" err="1"/>
              <a:t>ярагид</a:t>
            </a:r>
            <a:r>
              <a:rPr lang="en-US" b="1" dirty="0" err="1"/>
              <a:t>а</a:t>
            </a:r>
            <a:r>
              <a:rPr lang="en-US" dirty="0"/>
              <a:t> ‘with empty hands’</a:t>
            </a:r>
            <a:endParaRPr lang="en-GB" dirty="0"/>
          </a:p>
          <a:p>
            <a:pPr marL="0" indent="0">
              <a:buNone/>
              <a:tabLst>
                <a:tab pos="2333625" algn="l"/>
                <a:tab pos="4927600" algn="l"/>
              </a:tabLst>
            </a:pPr>
            <a:r>
              <a:rPr lang="en-US" dirty="0" err="1"/>
              <a:t>й</a:t>
            </a:r>
            <a:r>
              <a:rPr lang="en-US" b="1" dirty="0" err="1"/>
              <a:t>ӱ</a:t>
            </a:r>
            <a:r>
              <a:rPr lang="en-US" dirty="0" err="1"/>
              <a:t>шӧ</a:t>
            </a:r>
            <a:r>
              <a:rPr lang="en-US" dirty="0"/>
              <a:t> ‘drunken’	+ </a:t>
            </a:r>
            <a:r>
              <a:rPr lang="en-US" dirty="0" err="1"/>
              <a:t>вуй</a:t>
            </a:r>
            <a:r>
              <a:rPr lang="en-US" dirty="0"/>
              <a:t> ‘head’	+ /‑a/</a:t>
            </a:r>
          </a:p>
          <a:p>
            <a:pPr marL="0" indent="0">
              <a:buNone/>
            </a:pPr>
            <a:r>
              <a:rPr lang="en-US" dirty="0"/>
              <a:t>	&gt; </a:t>
            </a:r>
            <a:r>
              <a:rPr lang="en-US" dirty="0" err="1"/>
              <a:t>йӱшыву</a:t>
            </a:r>
            <a:r>
              <a:rPr lang="en-US" b="1" dirty="0" err="1"/>
              <a:t>я</a:t>
            </a:r>
            <a:r>
              <a:rPr lang="en-US" dirty="0"/>
              <a:t> ‘drunkenly’</a:t>
            </a:r>
            <a:endParaRPr lang="en-GB" dirty="0"/>
          </a:p>
          <a:p>
            <a:pPr marL="0" indent="0">
              <a:buNone/>
              <a:tabLst>
                <a:tab pos="2333625" algn="l"/>
                <a:tab pos="4927600" algn="l"/>
              </a:tabLst>
            </a:pPr>
            <a:r>
              <a:rPr lang="en-US" dirty="0" err="1"/>
              <a:t>ныл</a:t>
            </a:r>
            <a:r>
              <a:rPr lang="en-US" dirty="0"/>
              <a:t> ‘four’	+ </a:t>
            </a:r>
            <a:r>
              <a:rPr lang="en-US" dirty="0" err="1"/>
              <a:t>йол</a:t>
            </a:r>
            <a:r>
              <a:rPr lang="en-US" dirty="0"/>
              <a:t> ‘foot; leg’	+ /‑a/</a:t>
            </a:r>
          </a:p>
          <a:p>
            <a:pPr marL="0" indent="0">
              <a:buNone/>
            </a:pPr>
            <a:r>
              <a:rPr lang="en-US" dirty="0"/>
              <a:t>	&gt; </a:t>
            </a:r>
            <a:r>
              <a:rPr lang="en-US" dirty="0" err="1"/>
              <a:t>нылйол</a:t>
            </a:r>
            <a:r>
              <a:rPr lang="en-US" b="1" dirty="0" err="1"/>
              <a:t>а</a:t>
            </a:r>
            <a:r>
              <a:rPr lang="en-US" dirty="0"/>
              <a:t> ‘on all fours’</a:t>
            </a:r>
            <a:endParaRPr lang="en-GB" dirty="0"/>
          </a:p>
        </p:txBody>
      </p:sp>
    </p:spTree>
    <p:extLst>
      <p:ext uri="{BB962C8B-B14F-4D97-AF65-F5344CB8AC3E}">
        <p14:creationId xmlns:p14="http://schemas.microsoft.com/office/powerpoint/2010/main" val="322040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Adverbial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2119256"/>
            <a:ext cx="9818366" cy="4237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Noun + postposition</a:t>
            </a:r>
          </a:p>
          <a:p>
            <a:pPr marL="0" indent="0">
              <a:buNone/>
            </a:pPr>
            <a:r>
              <a:rPr lang="az-Cyrl-AZ" dirty="0"/>
              <a:t>тӱр ‘</a:t>
            </a:r>
            <a:r>
              <a:rPr lang="en-US" dirty="0"/>
              <a:t>edge, border’ + </a:t>
            </a:r>
            <a:r>
              <a:rPr lang="az-Cyrl-AZ" dirty="0"/>
              <a:t>гоч ‘</a:t>
            </a:r>
            <a:r>
              <a:rPr lang="en-US" dirty="0"/>
              <a:t>over, through’</a:t>
            </a:r>
          </a:p>
          <a:p>
            <a:pPr marL="0" indent="0">
              <a:buNone/>
            </a:pPr>
            <a:r>
              <a:rPr lang="en-US" dirty="0"/>
              <a:t>	&gt; </a:t>
            </a:r>
            <a:r>
              <a:rPr lang="az-Cyrl-AZ" dirty="0"/>
              <a:t>тӱрг</a:t>
            </a:r>
            <a:r>
              <a:rPr lang="az-Cyrl-AZ" b="1" dirty="0"/>
              <a:t>о</a:t>
            </a:r>
            <a:r>
              <a:rPr lang="az-Cyrl-AZ" dirty="0"/>
              <a:t>ч ‘</a:t>
            </a:r>
            <a:r>
              <a:rPr lang="en-US" dirty="0"/>
              <a:t>too, overly’</a:t>
            </a:r>
          </a:p>
          <a:p>
            <a:pPr marL="0" indent="0">
              <a:buNone/>
            </a:pPr>
            <a:r>
              <a:rPr lang="az-Cyrl-AZ" dirty="0"/>
              <a:t>ӱст</a:t>
            </a:r>
            <a:r>
              <a:rPr lang="az-Cyrl-AZ" b="1" dirty="0"/>
              <a:t>е</a:t>
            </a:r>
            <a:r>
              <a:rPr lang="az-Cyrl-AZ" dirty="0"/>
              <a:t>л ‘</a:t>
            </a:r>
            <a:r>
              <a:rPr lang="en-US" dirty="0"/>
              <a:t>table’ + </a:t>
            </a:r>
            <a:r>
              <a:rPr lang="az-Cyrl-AZ" dirty="0"/>
              <a:t>ӱмб</a:t>
            </a:r>
            <a:r>
              <a:rPr lang="az-Cyrl-AZ" b="1" dirty="0"/>
              <a:t>а</a:t>
            </a:r>
            <a:r>
              <a:rPr lang="az-Cyrl-AZ" dirty="0"/>
              <a:t>лне ‘</a:t>
            </a:r>
            <a:r>
              <a:rPr lang="en-US" dirty="0"/>
              <a:t>on top of’</a:t>
            </a:r>
          </a:p>
          <a:p>
            <a:pPr marL="0" indent="0">
              <a:buNone/>
            </a:pPr>
            <a:r>
              <a:rPr lang="en-US" dirty="0"/>
              <a:t>	&gt; </a:t>
            </a:r>
            <a:r>
              <a:rPr lang="az-Cyrl-AZ" dirty="0"/>
              <a:t>ӱстемб</a:t>
            </a:r>
            <a:r>
              <a:rPr lang="az-Cyrl-AZ" b="1" dirty="0"/>
              <a:t>а</a:t>
            </a:r>
            <a:r>
              <a:rPr lang="az-Cyrl-AZ" dirty="0"/>
              <a:t>лне ‘</a:t>
            </a:r>
            <a:r>
              <a:rPr lang="en-US" dirty="0"/>
              <a:t>on the table’</a:t>
            </a:r>
          </a:p>
          <a:p>
            <a:pPr marL="0" indent="0">
              <a:buNone/>
            </a:pPr>
            <a:endParaRPr lang="en-US" dirty="0"/>
          </a:p>
          <a:p>
            <a:pPr marL="0" indent="0">
              <a:buNone/>
            </a:pPr>
            <a:r>
              <a:rPr lang="en-US" b="1" dirty="0"/>
              <a:t>Adverb + adverb</a:t>
            </a:r>
          </a:p>
          <a:p>
            <a:pPr marL="0" indent="0">
              <a:buNone/>
            </a:pPr>
            <a:r>
              <a:rPr lang="az-Cyrl-AZ" dirty="0"/>
              <a:t>мӧҥг</a:t>
            </a:r>
            <a:r>
              <a:rPr lang="az-Cyrl-AZ" b="1" dirty="0"/>
              <a:t>е</a:t>
            </a:r>
            <a:r>
              <a:rPr lang="az-Cyrl-AZ" dirty="0"/>
              <a:t>ш ‘</a:t>
            </a:r>
            <a:r>
              <a:rPr lang="en-GB" dirty="0"/>
              <a:t>back’ + </a:t>
            </a:r>
            <a:r>
              <a:rPr lang="az-Cyrl-AZ" b="1" dirty="0"/>
              <a:t>о</a:t>
            </a:r>
            <a:r>
              <a:rPr lang="az-Cyrl-AZ" dirty="0"/>
              <a:t>ньыш ‘</a:t>
            </a:r>
            <a:r>
              <a:rPr lang="en-GB" dirty="0"/>
              <a:t>further’</a:t>
            </a:r>
          </a:p>
          <a:p>
            <a:pPr marL="0" indent="0">
              <a:buNone/>
            </a:pPr>
            <a:r>
              <a:rPr lang="en-GB" dirty="0"/>
              <a:t>	&gt; </a:t>
            </a:r>
            <a:r>
              <a:rPr lang="az-Cyrl-AZ" dirty="0"/>
              <a:t>мӧҥг</a:t>
            </a:r>
            <a:r>
              <a:rPr lang="az-Cyrl-AZ" b="1" dirty="0"/>
              <a:t>е</a:t>
            </a:r>
            <a:r>
              <a:rPr lang="az-Cyrl-AZ" dirty="0"/>
              <a:t>ш-</a:t>
            </a:r>
            <a:r>
              <a:rPr lang="az-Cyrl-AZ" b="1" dirty="0"/>
              <a:t>о</a:t>
            </a:r>
            <a:r>
              <a:rPr lang="az-Cyrl-AZ" dirty="0"/>
              <a:t>ньыш ‘</a:t>
            </a:r>
            <a:r>
              <a:rPr lang="en-GB" dirty="0"/>
              <a:t>back and forth’</a:t>
            </a:r>
            <a:endParaRPr lang="en-US" dirty="0"/>
          </a:p>
        </p:txBody>
      </p:sp>
    </p:spTree>
    <p:extLst>
      <p:ext uri="{BB962C8B-B14F-4D97-AF65-F5344CB8AC3E}">
        <p14:creationId xmlns:p14="http://schemas.microsoft.com/office/powerpoint/2010/main" val="33780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Adverbial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2119256"/>
            <a:ext cx="9818366" cy="42370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Two non-finite verbal forms</a:t>
            </a:r>
          </a:p>
          <a:p>
            <a:pPr marL="0" indent="0">
              <a:buNone/>
            </a:pPr>
            <a:r>
              <a:rPr lang="az-Cyrl-AZ" dirty="0"/>
              <a:t>вучаш (</a:t>
            </a:r>
            <a:r>
              <a:rPr lang="en-GB" dirty="0"/>
              <a:t>-</a:t>
            </a:r>
            <a:r>
              <a:rPr lang="az-Cyrl-AZ" dirty="0"/>
              <a:t>ем) ‘</a:t>
            </a:r>
            <a:r>
              <a:rPr lang="en-GB" dirty="0"/>
              <a:t>to wait’</a:t>
            </a:r>
          </a:p>
          <a:p>
            <a:pPr marL="0" indent="0">
              <a:buNone/>
            </a:pPr>
            <a:r>
              <a:rPr lang="en-GB" dirty="0"/>
              <a:t>	&gt; </a:t>
            </a:r>
            <a:r>
              <a:rPr lang="az-Cyrl-AZ" dirty="0"/>
              <a:t>вуч</a:t>
            </a:r>
            <a:r>
              <a:rPr lang="az-Cyrl-AZ" b="1" dirty="0"/>
              <a:t>е</a:t>
            </a:r>
            <a:r>
              <a:rPr lang="az-Cyrl-AZ" dirty="0"/>
              <a:t>н-в</a:t>
            </a:r>
            <a:r>
              <a:rPr lang="az-Cyrl-AZ" b="1" dirty="0"/>
              <a:t>у</a:t>
            </a:r>
            <a:r>
              <a:rPr lang="az-Cyrl-AZ" dirty="0"/>
              <a:t>чыдымын ‘</a:t>
            </a:r>
            <a:r>
              <a:rPr lang="en-GB" dirty="0"/>
              <a:t>quite unexpectedly’</a:t>
            </a:r>
          </a:p>
          <a:p>
            <a:pPr marL="0" indent="0">
              <a:buNone/>
            </a:pPr>
            <a:r>
              <a:rPr lang="en-GB" dirty="0"/>
              <a:t>	&gt; </a:t>
            </a:r>
            <a:r>
              <a:rPr lang="az-Cyrl-AZ" dirty="0"/>
              <a:t>вуч</a:t>
            </a:r>
            <a:r>
              <a:rPr lang="az-Cyrl-AZ" b="1" dirty="0"/>
              <a:t>е</a:t>
            </a:r>
            <a:r>
              <a:rPr lang="az-Cyrl-AZ" dirty="0"/>
              <a:t>н-вучыд</a:t>
            </a:r>
            <a:r>
              <a:rPr lang="az-Cyrl-AZ" b="1" dirty="0"/>
              <a:t>е</a:t>
            </a:r>
            <a:r>
              <a:rPr lang="az-Cyrl-AZ" dirty="0"/>
              <a:t> ‘</a:t>
            </a:r>
            <a:r>
              <a:rPr lang="en-GB" dirty="0"/>
              <a:t>quite unexpectedly’</a:t>
            </a:r>
          </a:p>
          <a:p>
            <a:pPr marL="0" indent="0">
              <a:buNone/>
            </a:pPr>
            <a:r>
              <a:rPr lang="az-Cyrl-AZ" dirty="0"/>
              <a:t>шижаш (</a:t>
            </a:r>
            <a:r>
              <a:rPr lang="en-GB" dirty="0"/>
              <a:t>-</a:t>
            </a:r>
            <a:r>
              <a:rPr lang="az-Cyrl-AZ" dirty="0"/>
              <a:t>ам) ‘</a:t>
            </a:r>
            <a:r>
              <a:rPr lang="en-GB" dirty="0"/>
              <a:t>to feel, to sense’</a:t>
            </a:r>
          </a:p>
          <a:p>
            <a:pPr marL="0" indent="0">
              <a:buNone/>
            </a:pPr>
            <a:r>
              <a:rPr lang="en-GB" dirty="0"/>
              <a:t>	&gt; </a:t>
            </a:r>
            <a:r>
              <a:rPr lang="az-Cyrl-AZ" dirty="0"/>
              <a:t>ш</a:t>
            </a:r>
            <a:r>
              <a:rPr lang="az-Cyrl-AZ" b="1" dirty="0"/>
              <a:t>и</a:t>
            </a:r>
            <a:r>
              <a:rPr lang="az-Cyrl-AZ" dirty="0"/>
              <a:t>жын-ш</a:t>
            </a:r>
            <a:r>
              <a:rPr lang="az-Cyrl-AZ" b="1" dirty="0"/>
              <a:t>и</a:t>
            </a:r>
            <a:r>
              <a:rPr lang="az-Cyrl-AZ" dirty="0"/>
              <a:t>ждымын ‘</a:t>
            </a:r>
            <a:r>
              <a:rPr lang="en-GB" dirty="0"/>
              <a:t>quite imperceptibly’</a:t>
            </a:r>
          </a:p>
          <a:p>
            <a:pPr marL="0" indent="0">
              <a:buNone/>
            </a:pPr>
            <a:r>
              <a:rPr lang="en-GB" dirty="0"/>
              <a:t>	&gt; </a:t>
            </a:r>
            <a:r>
              <a:rPr lang="az-Cyrl-AZ" dirty="0"/>
              <a:t>ш</a:t>
            </a:r>
            <a:r>
              <a:rPr lang="az-Cyrl-AZ" b="1" dirty="0"/>
              <a:t>и</a:t>
            </a:r>
            <a:r>
              <a:rPr lang="az-Cyrl-AZ" dirty="0"/>
              <a:t>жын-шижд</a:t>
            </a:r>
            <a:r>
              <a:rPr lang="az-Cyrl-AZ" b="1" dirty="0"/>
              <a:t>е</a:t>
            </a:r>
            <a:r>
              <a:rPr lang="az-Cyrl-AZ" dirty="0"/>
              <a:t> ‘</a:t>
            </a:r>
            <a:r>
              <a:rPr lang="en-GB" dirty="0"/>
              <a:t>quite imperceptibly’</a:t>
            </a:r>
          </a:p>
          <a:p>
            <a:pPr marL="0" indent="0">
              <a:buNone/>
            </a:pPr>
            <a:r>
              <a:rPr lang="az-Cyrl-AZ" dirty="0"/>
              <a:t>чыташ (</a:t>
            </a:r>
            <a:r>
              <a:rPr lang="en-GB" dirty="0"/>
              <a:t>-</a:t>
            </a:r>
            <a:r>
              <a:rPr lang="az-Cyrl-AZ" dirty="0"/>
              <a:t>ем) ‘</a:t>
            </a:r>
            <a:r>
              <a:rPr lang="en-GB" dirty="0"/>
              <a:t>to endure, to bear’</a:t>
            </a:r>
          </a:p>
          <a:p>
            <a:pPr marL="0" indent="0">
              <a:buNone/>
            </a:pPr>
            <a:r>
              <a:rPr lang="en-GB" dirty="0"/>
              <a:t>	&gt; </a:t>
            </a:r>
            <a:r>
              <a:rPr lang="az-Cyrl-AZ" dirty="0"/>
              <a:t>чыт</a:t>
            </a:r>
            <a:r>
              <a:rPr lang="az-Cyrl-AZ" b="1" dirty="0"/>
              <a:t>е</a:t>
            </a:r>
            <a:r>
              <a:rPr lang="az-Cyrl-AZ" dirty="0"/>
              <a:t>н-ч</a:t>
            </a:r>
            <a:r>
              <a:rPr lang="az-Cyrl-AZ" b="1" dirty="0"/>
              <a:t>ы</a:t>
            </a:r>
            <a:r>
              <a:rPr lang="az-Cyrl-AZ" dirty="0"/>
              <a:t>тыдымын ‘</a:t>
            </a:r>
            <a:r>
              <a:rPr lang="en-GB" dirty="0"/>
              <a:t>quite impatiently’</a:t>
            </a:r>
          </a:p>
          <a:p>
            <a:pPr marL="0" indent="0">
              <a:buNone/>
            </a:pPr>
            <a:r>
              <a:rPr lang="en-GB" dirty="0"/>
              <a:t>	&gt; </a:t>
            </a:r>
            <a:r>
              <a:rPr lang="az-Cyrl-AZ" dirty="0"/>
              <a:t>чыт</a:t>
            </a:r>
            <a:r>
              <a:rPr lang="az-Cyrl-AZ" b="1" dirty="0"/>
              <a:t>е</a:t>
            </a:r>
            <a:r>
              <a:rPr lang="az-Cyrl-AZ" dirty="0"/>
              <a:t>н-чытыд</a:t>
            </a:r>
            <a:r>
              <a:rPr lang="az-Cyrl-AZ" b="1" dirty="0"/>
              <a:t>е</a:t>
            </a:r>
            <a:r>
              <a:rPr lang="az-Cyrl-AZ" dirty="0"/>
              <a:t> ‘</a:t>
            </a:r>
            <a:r>
              <a:rPr lang="en-GB" dirty="0"/>
              <a:t>quite impatiently’</a:t>
            </a:r>
          </a:p>
        </p:txBody>
      </p:sp>
    </p:spTree>
    <p:extLst>
      <p:ext uri="{BB962C8B-B14F-4D97-AF65-F5344CB8AC3E}">
        <p14:creationId xmlns:p14="http://schemas.microsoft.com/office/powerpoint/2010/main" val="39602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The … of us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ынь</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2" name="Table 1">
            <a:extLst>
              <a:ext uri="{FF2B5EF4-FFF2-40B4-BE49-F238E27FC236}">
                <a16:creationId xmlns:a16="http://schemas.microsoft.com/office/drawing/2014/main" id="{BF8301CC-0F1C-42D7-9545-F91590DE6237}"/>
              </a:ext>
            </a:extLst>
          </p:cNvPr>
          <p:cNvGraphicFramePr>
            <a:graphicFrameLocks noGrp="1"/>
          </p:cNvGraphicFramePr>
          <p:nvPr>
            <p:extLst>
              <p:ext uri="{D42A27DB-BD31-4B8C-83A1-F6EECF244321}">
                <p14:modId xmlns:p14="http://schemas.microsoft.com/office/powerpoint/2010/main" val="3973173521"/>
              </p:ext>
            </p:extLst>
          </p:nvPr>
        </p:nvGraphicFramePr>
        <p:xfrm>
          <a:off x="838200" y="1645923"/>
          <a:ext cx="10342581" cy="1449364"/>
        </p:xfrm>
        <a:graphic>
          <a:graphicData uri="http://schemas.openxmlformats.org/drawingml/2006/table">
            <a:tbl>
              <a:tblPr firstRow="1" firstCol="1" bandRow="1">
                <a:tableStyleId>{5940675A-B579-460E-94D1-54222C63F5DA}</a:tableStyleId>
              </a:tblPr>
              <a:tblGrid>
                <a:gridCol w="532588">
                  <a:extLst>
                    <a:ext uri="{9D8B030D-6E8A-4147-A177-3AD203B41FA5}">
                      <a16:colId xmlns:a16="http://schemas.microsoft.com/office/drawing/2014/main" val="1692663526"/>
                    </a:ext>
                  </a:extLst>
                </a:gridCol>
                <a:gridCol w="693785">
                  <a:extLst>
                    <a:ext uri="{9D8B030D-6E8A-4147-A177-3AD203B41FA5}">
                      <a16:colId xmlns:a16="http://schemas.microsoft.com/office/drawing/2014/main" val="1913442148"/>
                    </a:ext>
                  </a:extLst>
                </a:gridCol>
                <a:gridCol w="2279052">
                  <a:extLst>
                    <a:ext uri="{9D8B030D-6E8A-4147-A177-3AD203B41FA5}">
                      <a16:colId xmlns:a16="http://schemas.microsoft.com/office/drawing/2014/main" val="3418822087"/>
                    </a:ext>
                  </a:extLst>
                </a:gridCol>
                <a:gridCol w="2279052">
                  <a:extLst>
                    <a:ext uri="{9D8B030D-6E8A-4147-A177-3AD203B41FA5}">
                      <a16:colId xmlns:a16="http://schemas.microsoft.com/office/drawing/2014/main" val="126345193"/>
                    </a:ext>
                  </a:extLst>
                </a:gridCol>
                <a:gridCol w="2279052">
                  <a:extLst>
                    <a:ext uri="{9D8B030D-6E8A-4147-A177-3AD203B41FA5}">
                      <a16:colId xmlns:a16="http://schemas.microsoft.com/office/drawing/2014/main" val="3810742397"/>
                    </a:ext>
                  </a:extLst>
                </a:gridCol>
                <a:gridCol w="2279052">
                  <a:extLst>
                    <a:ext uri="{9D8B030D-6E8A-4147-A177-3AD203B41FA5}">
                      <a16:colId xmlns:a16="http://schemas.microsoft.com/office/drawing/2014/main" val="2688456707"/>
                    </a:ext>
                  </a:extLst>
                </a:gridCol>
              </a:tblGrid>
              <a:tr h="362341">
                <a:tc>
                  <a:txBody>
                    <a:bodyPr/>
                    <a:lstStyle/>
                    <a:p>
                      <a:pPr algn="ct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Nominative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Genitive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Dative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Accusative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159053"/>
                  </a:ext>
                </a:extLst>
              </a:tr>
              <a:tr h="362341">
                <a:tc rowSpan="3">
                  <a:txBody>
                    <a:bodyPr/>
                    <a:lstStyle/>
                    <a:p>
                      <a:pPr algn="ctr"/>
                      <a:r>
                        <a:rPr lang="en-US" sz="2000" b="1" dirty="0">
                          <a:effectLst/>
                          <a:latin typeface="Calibri" panose="020F0502020204030204" pitchFamily="34" charset="0"/>
                          <a:ea typeface="PMingLiU" panose="02020500000000000000" pitchFamily="18" charset="-120"/>
                          <a:cs typeface="Lucida Grande"/>
                        </a:rPr>
                        <a:t>2</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1Pl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Lucida Grande"/>
                        </a:rPr>
                        <a:t>когыньн</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Lucida Grande"/>
                        </a:rPr>
                        <a:t>когыньн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когылянн</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2000">
                          <a:effectLst/>
                          <a:latin typeface="Calibri" panose="020F0502020204030204" pitchFamily="34" charset="0"/>
                          <a:ea typeface="PMingLiU" panose="02020500000000000000" pitchFamily="18" charset="-120"/>
                          <a:cs typeface="Lucida Grande"/>
                        </a:rPr>
                        <a:t>когыньн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7536543"/>
                  </a:ext>
                </a:extLst>
              </a:tr>
              <a:tr h="362341">
                <a:tc vMerge="1">
                  <a:txBody>
                    <a:bodyPr/>
                    <a:lstStyle/>
                    <a:p>
                      <a:endParaRPr lang="en-GB"/>
                    </a:p>
                  </a:txBody>
                  <a:tcPr/>
                </a:tc>
                <a:tc>
                  <a:txBody>
                    <a:bodyPr/>
                    <a:lstStyle/>
                    <a:p>
                      <a:pPr algn="ctr"/>
                      <a:r>
                        <a:rPr lang="en-US" sz="2000" b="1">
                          <a:effectLst/>
                          <a:latin typeface="Calibri" panose="020F0502020204030204" pitchFamily="34" charset="0"/>
                          <a:ea typeface="PMingLiU" panose="02020500000000000000" pitchFamily="18" charset="-120"/>
                          <a:cs typeface="Lucida Grande"/>
                        </a:rPr>
                        <a:t>2Pl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когыньд</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когыньд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когылянд</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accent4">
                        <a:lumMod val="20000"/>
                        <a:lumOff val="80000"/>
                      </a:schemeClr>
                    </a:solidFill>
                  </a:tcPr>
                </a:tc>
                <a:tc>
                  <a:txBody>
                    <a:bodyPr/>
                    <a:lstStyle/>
                    <a:p>
                      <a:pPr algn="ctr"/>
                      <a:r>
                        <a:rPr lang="en-US" sz="2000">
                          <a:effectLst/>
                          <a:latin typeface="Calibri" panose="020F0502020204030204" pitchFamily="34" charset="0"/>
                          <a:ea typeface="PMingLiU" panose="02020500000000000000" pitchFamily="18" charset="-120"/>
                          <a:cs typeface="Lucida Grande"/>
                        </a:rPr>
                        <a:t>когыньд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59024929"/>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3Pl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гыньышт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гыньыштын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когыл</a:t>
                      </a:r>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нышт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гыньыштым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345087"/>
                  </a:ext>
                </a:extLst>
              </a:tr>
            </a:tbl>
          </a:graphicData>
        </a:graphic>
      </p:graphicFrame>
      <p:graphicFrame>
        <p:nvGraphicFramePr>
          <p:cNvPr id="6" name="Table 5">
            <a:extLst>
              <a:ext uri="{FF2B5EF4-FFF2-40B4-BE49-F238E27FC236}">
                <a16:creationId xmlns:a16="http://schemas.microsoft.com/office/drawing/2014/main" id="{4DDFFA20-13D6-492D-AFCB-37F4E871BCA2}"/>
              </a:ext>
            </a:extLst>
          </p:cNvPr>
          <p:cNvGraphicFramePr>
            <a:graphicFrameLocks noGrp="1"/>
          </p:cNvGraphicFramePr>
          <p:nvPr>
            <p:extLst>
              <p:ext uri="{D42A27DB-BD31-4B8C-83A1-F6EECF244321}">
                <p14:modId xmlns:p14="http://schemas.microsoft.com/office/powerpoint/2010/main" val="2843264213"/>
              </p:ext>
            </p:extLst>
          </p:nvPr>
        </p:nvGraphicFramePr>
        <p:xfrm>
          <a:off x="838200" y="3095284"/>
          <a:ext cx="10342581" cy="1087023"/>
        </p:xfrm>
        <a:graphic>
          <a:graphicData uri="http://schemas.openxmlformats.org/drawingml/2006/table">
            <a:tbl>
              <a:tblPr firstRow="1" firstCol="1" bandRow="1">
                <a:tableStyleId>{5940675A-B579-460E-94D1-54222C63F5DA}</a:tableStyleId>
              </a:tblPr>
              <a:tblGrid>
                <a:gridCol w="532588">
                  <a:extLst>
                    <a:ext uri="{9D8B030D-6E8A-4147-A177-3AD203B41FA5}">
                      <a16:colId xmlns:a16="http://schemas.microsoft.com/office/drawing/2014/main" val="1022234830"/>
                    </a:ext>
                  </a:extLst>
                </a:gridCol>
                <a:gridCol w="693785">
                  <a:extLst>
                    <a:ext uri="{9D8B030D-6E8A-4147-A177-3AD203B41FA5}">
                      <a16:colId xmlns:a16="http://schemas.microsoft.com/office/drawing/2014/main" val="2698815000"/>
                    </a:ext>
                  </a:extLst>
                </a:gridCol>
                <a:gridCol w="2279052">
                  <a:extLst>
                    <a:ext uri="{9D8B030D-6E8A-4147-A177-3AD203B41FA5}">
                      <a16:colId xmlns:a16="http://schemas.microsoft.com/office/drawing/2014/main" val="1275024364"/>
                    </a:ext>
                  </a:extLst>
                </a:gridCol>
                <a:gridCol w="2279052">
                  <a:extLst>
                    <a:ext uri="{9D8B030D-6E8A-4147-A177-3AD203B41FA5}">
                      <a16:colId xmlns:a16="http://schemas.microsoft.com/office/drawing/2014/main" val="837538554"/>
                    </a:ext>
                  </a:extLst>
                </a:gridCol>
                <a:gridCol w="2279052">
                  <a:extLst>
                    <a:ext uri="{9D8B030D-6E8A-4147-A177-3AD203B41FA5}">
                      <a16:colId xmlns:a16="http://schemas.microsoft.com/office/drawing/2014/main" val="3122359612"/>
                    </a:ext>
                  </a:extLst>
                </a:gridCol>
                <a:gridCol w="2279052">
                  <a:extLst>
                    <a:ext uri="{9D8B030D-6E8A-4147-A177-3AD203B41FA5}">
                      <a16:colId xmlns:a16="http://schemas.microsoft.com/office/drawing/2014/main" val="4285161815"/>
                    </a:ext>
                  </a:extLst>
                </a:gridCol>
              </a:tblGrid>
              <a:tr h="362341">
                <a:tc rowSpan="3">
                  <a:txBody>
                    <a:bodyPr/>
                    <a:lstStyle/>
                    <a:p>
                      <a:pPr algn="ctr"/>
                      <a:r>
                        <a:rPr lang="en-US" sz="2000" b="1" dirty="0">
                          <a:effectLst/>
                          <a:latin typeface="Calibri" panose="020F0502020204030204" pitchFamily="34" charset="0"/>
                          <a:ea typeface="PMingLiU" panose="02020500000000000000" pitchFamily="18" charset="-120"/>
                          <a:cs typeface="Lucida Grande"/>
                        </a:rPr>
                        <a:t>3</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a:effectLst/>
                          <a:latin typeface="Calibri" panose="020F0502020204030204" pitchFamily="34" charset="0"/>
                          <a:ea typeface="PMingLiU" panose="02020500000000000000" pitchFamily="18" charset="-120"/>
                          <a:cs typeface="Lucida Grande"/>
                        </a:rPr>
                        <a:t>1Pl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Lucida Grande"/>
                        </a:rPr>
                        <a:t>кумыньн</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кумыньн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кумылянн</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2000">
                          <a:effectLst/>
                          <a:latin typeface="Calibri" panose="020F0502020204030204" pitchFamily="34" charset="0"/>
                          <a:ea typeface="PMingLiU" panose="02020500000000000000" pitchFamily="18" charset="-120"/>
                          <a:cs typeface="Lucida Grande"/>
                        </a:rPr>
                        <a:t>кумыньн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6904088"/>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2Pl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кумыньд</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r>
                        <a:rPr lang="en-US" sz="2000">
                          <a:effectLst/>
                          <a:latin typeface="Calibri" panose="020F0502020204030204" pitchFamily="34" charset="0"/>
                          <a:ea typeface="PMingLiU" panose="02020500000000000000" pitchFamily="18" charset="-120"/>
                          <a:cs typeface="Lucida Grande"/>
                        </a:rPr>
                        <a:t>кумыньд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кумылянд</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accent4">
                        <a:lumMod val="20000"/>
                        <a:lumOff val="80000"/>
                      </a:schemeClr>
                    </a:solidFill>
                  </a:tcPr>
                </a:tc>
                <a:tc>
                  <a:txBody>
                    <a:bodyPr/>
                    <a:lstStyle/>
                    <a:p>
                      <a:pPr algn="ctr"/>
                      <a:r>
                        <a:rPr lang="en-US" sz="2000">
                          <a:effectLst/>
                          <a:latin typeface="Calibri" panose="020F0502020204030204" pitchFamily="34" charset="0"/>
                          <a:ea typeface="PMingLiU" panose="02020500000000000000" pitchFamily="18" charset="-120"/>
                          <a:cs typeface="Lucida Grande"/>
                        </a:rPr>
                        <a:t>кумыньд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243579070"/>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3Pl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мыньышт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мыньыштын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кумыл</a:t>
                      </a:r>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нышт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мыньыштым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196302"/>
                  </a:ext>
                </a:extLst>
              </a:tr>
            </a:tbl>
          </a:graphicData>
        </a:graphic>
      </p:graphicFrame>
      <p:graphicFrame>
        <p:nvGraphicFramePr>
          <p:cNvPr id="8" name="Table 7">
            <a:extLst>
              <a:ext uri="{FF2B5EF4-FFF2-40B4-BE49-F238E27FC236}">
                <a16:creationId xmlns:a16="http://schemas.microsoft.com/office/drawing/2014/main" id="{2AD08316-06BE-40F6-814B-C26BC59A223C}"/>
              </a:ext>
            </a:extLst>
          </p:cNvPr>
          <p:cNvGraphicFramePr>
            <a:graphicFrameLocks noGrp="1"/>
          </p:cNvGraphicFramePr>
          <p:nvPr>
            <p:extLst>
              <p:ext uri="{D42A27DB-BD31-4B8C-83A1-F6EECF244321}">
                <p14:modId xmlns:p14="http://schemas.microsoft.com/office/powerpoint/2010/main" val="390807935"/>
              </p:ext>
            </p:extLst>
          </p:nvPr>
        </p:nvGraphicFramePr>
        <p:xfrm>
          <a:off x="838200" y="4182307"/>
          <a:ext cx="10342581" cy="1087023"/>
        </p:xfrm>
        <a:graphic>
          <a:graphicData uri="http://schemas.openxmlformats.org/drawingml/2006/table">
            <a:tbl>
              <a:tblPr firstRow="1" firstCol="1" bandRow="1">
                <a:tableStyleId>{5940675A-B579-460E-94D1-54222C63F5DA}</a:tableStyleId>
              </a:tblPr>
              <a:tblGrid>
                <a:gridCol w="532588">
                  <a:extLst>
                    <a:ext uri="{9D8B030D-6E8A-4147-A177-3AD203B41FA5}">
                      <a16:colId xmlns:a16="http://schemas.microsoft.com/office/drawing/2014/main" val="1272073080"/>
                    </a:ext>
                  </a:extLst>
                </a:gridCol>
                <a:gridCol w="693785">
                  <a:extLst>
                    <a:ext uri="{9D8B030D-6E8A-4147-A177-3AD203B41FA5}">
                      <a16:colId xmlns:a16="http://schemas.microsoft.com/office/drawing/2014/main" val="2153268667"/>
                    </a:ext>
                  </a:extLst>
                </a:gridCol>
                <a:gridCol w="2279052">
                  <a:extLst>
                    <a:ext uri="{9D8B030D-6E8A-4147-A177-3AD203B41FA5}">
                      <a16:colId xmlns:a16="http://schemas.microsoft.com/office/drawing/2014/main" val="244433786"/>
                    </a:ext>
                  </a:extLst>
                </a:gridCol>
                <a:gridCol w="2279052">
                  <a:extLst>
                    <a:ext uri="{9D8B030D-6E8A-4147-A177-3AD203B41FA5}">
                      <a16:colId xmlns:a16="http://schemas.microsoft.com/office/drawing/2014/main" val="1504252706"/>
                    </a:ext>
                  </a:extLst>
                </a:gridCol>
                <a:gridCol w="2279052">
                  <a:extLst>
                    <a:ext uri="{9D8B030D-6E8A-4147-A177-3AD203B41FA5}">
                      <a16:colId xmlns:a16="http://schemas.microsoft.com/office/drawing/2014/main" val="3747941778"/>
                    </a:ext>
                  </a:extLst>
                </a:gridCol>
                <a:gridCol w="2279052">
                  <a:extLst>
                    <a:ext uri="{9D8B030D-6E8A-4147-A177-3AD203B41FA5}">
                      <a16:colId xmlns:a16="http://schemas.microsoft.com/office/drawing/2014/main" val="1903809779"/>
                    </a:ext>
                  </a:extLst>
                </a:gridCol>
              </a:tblGrid>
              <a:tr h="362341">
                <a:tc rowSpan="3">
                  <a:txBody>
                    <a:bodyPr/>
                    <a:lstStyle/>
                    <a:p>
                      <a:pPr algn="ctr"/>
                      <a:r>
                        <a:rPr lang="en-US" sz="2000" b="1" dirty="0">
                          <a:effectLst/>
                          <a:latin typeface="Calibri" panose="020F0502020204030204" pitchFamily="34" charset="0"/>
                          <a:ea typeface="PMingLiU" panose="02020500000000000000" pitchFamily="18" charset="-120"/>
                          <a:cs typeface="Lucida Grande"/>
                        </a:rPr>
                        <a:t>4</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1Pl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нылыньн</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Lucida Grande"/>
                        </a:rPr>
                        <a:t>нылыньн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нылыньнал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Lucida Grande"/>
                        </a:rPr>
                        <a:t>нылыньн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3555411"/>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2Pl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нылыньд</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нылыньдал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62662130"/>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3Pl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лыньышт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лыньыштын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нылыньыштл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н</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лыньыштым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524923"/>
                  </a:ext>
                </a:extLst>
              </a:tr>
            </a:tbl>
          </a:graphicData>
        </a:graphic>
      </p:graphicFrame>
      <p:graphicFrame>
        <p:nvGraphicFramePr>
          <p:cNvPr id="10" name="Table 9">
            <a:extLst>
              <a:ext uri="{FF2B5EF4-FFF2-40B4-BE49-F238E27FC236}">
                <a16:creationId xmlns:a16="http://schemas.microsoft.com/office/drawing/2014/main" id="{0DB9ACE6-2690-4389-A928-B2768BAD65B5}"/>
              </a:ext>
            </a:extLst>
          </p:cNvPr>
          <p:cNvGraphicFramePr>
            <a:graphicFrameLocks noGrp="1"/>
          </p:cNvGraphicFramePr>
          <p:nvPr>
            <p:extLst>
              <p:ext uri="{D42A27DB-BD31-4B8C-83A1-F6EECF244321}">
                <p14:modId xmlns:p14="http://schemas.microsoft.com/office/powerpoint/2010/main" val="1029144640"/>
              </p:ext>
            </p:extLst>
          </p:nvPr>
        </p:nvGraphicFramePr>
        <p:xfrm>
          <a:off x="838200" y="5269327"/>
          <a:ext cx="10342581" cy="1087023"/>
        </p:xfrm>
        <a:graphic>
          <a:graphicData uri="http://schemas.openxmlformats.org/drawingml/2006/table">
            <a:tbl>
              <a:tblPr firstRow="1" firstCol="1" bandRow="1">
                <a:tableStyleId>{5940675A-B579-460E-94D1-54222C63F5DA}</a:tableStyleId>
              </a:tblPr>
              <a:tblGrid>
                <a:gridCol w="532588">
                  <a:extLst>
                    <a:ext uri="{9D8B030D-6E8A-4147-A177-3AD203B41FA5}">
                      <a16:colId xmlns:a16="http://schemas.microsoft.com/office/drawing/2014/main" val="1092958019"/>
                    </a:ext>
                  </a:extLst>
                </a:gridCol>
                <a:gridCol w="693785">
                  <a:extLst>
                    <a:ext uri="{9D8B030D-6E8A-4147-A177-3AD203B41FA5}">
                      <a16:colId xmlns:a16="http://schemas.microsoft.com/office/drawing/2014/main" val="901393497"/>
                    </a:ext>
                  </a:extLst>
                </a:gridCol>
                <a:gridCol w="2279052">
                  <a:extLst>
                    <a:ext uri="{9D8B030D-6E8A-4147-A177-3AD203B41FA5}">
                      <a16:colId xmlns:a16="http://schemas.microsoft.com/office/drawing/2014/main" val="4242530544"/>
                    </a:ext>
                  </a:extLst>
                </a:gridCol>
                <a:gridCol w="2279052">
                  <a:extLst>
                    <a:ext uri="{9D8B030D-6E8A-4147-A177-3AD203B41FA5}">
                      <a16:colId xmlns:a16="http://schemas.microsoft.com/office/drawing/2014/main" val="705793419"/>
                    </a:ext>
                  </a:extLst>
                </a:gridCol>
                <a:gridCol w="2279052">
                  <a:extLst>
                    <a:ext uri="{9D8B030D-6E8A-4147-A177-3AD203B41FA5}">
                      <a16:colId xmlns:a16="http://schemas.microsoft.com/office/drawing/2014/main" val="4113339713"/>
                    </a:ext>
                  </a:extLst>
                </a:gridCol>
                <a:gridCol w="2279052">
                  <a:extLst>
                    <a:ext uri="{9D8B030D-6E8A-4147-A177-3AD203B41FA5}">
                      <a16:colId xmlns:a16="http://schemas.microsoft.com/office/drawing/2014/main" val="3120434733"/>
                    </a:ext>
                  </a:extLst>
                </a:gridCol>
              </a:tblGrid>
              <a:tr h="362341">
                <a:tc rowSpan="3">
                  <a:txBody>
                    <a:bodyPr/>
                    <a:lstStyle/>
                    <a:p>
                      <a:pPr algn="ctr"/>
                      <a:r>
                        <a:rPr lang="en-US" sz="2000" b="1" dirty="0">
                          <a:effectLst/>
                          <a:latin typeface="Calibri" panose="020F0502020204030204" pitchFamily="34" charset="0"/>
                          <a:ea typeface="PMingLiU" panose="02020500000000000000" pitchFamily="18" charset="-120"/>
                          <a:cs typeface="Lucida Grande"/>
                        </a:rPr>
                        <a:t>5</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b="1">
                          <a:effectLst/>
                          <a:latin typeface="Calibri" panose="020F0502020204030204" pitchFamily="34" charset="0"/>
                          <a:ea typeface="PMingLiU" panose="02020500000000000000" pitchFamily="18" charset="-120"/>
                          <a:cs typeface="Lucida Grande"/>
                        </a:rPr>
                        <a:t>1Pl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визыньн</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визыньнал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7322484"/>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2Pl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r>
                        <a:rPr lang="en-US" sz="2000">
                          <a:effectLst/>
                          <a:latin typeface="Calibri" panose="020F0502020204030204" pitchFamily="34" charset="0"/>
                          <a:ea typeface="PMingLiU" panose="02020500000000000000" pitchFamily="18" charset="-120"/>
                          <a:cs typeface="Lucida Grande"/>
                        </a:rPr>
                        <a:t>визыньд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r>
                        <a:rPr lang="en-US" sz="2000">
                          <a:effectLst/>
                          <a:latin typeface="Calibri" panose="020F0502020204030204" pitchFamily="34" charset="0"/>
                          <a:ea typeface="PMingLiU" panose="02020500000000000000" pitchFamily="18" charset="-120"/>
                          <a:cs typeface="Lucida Grande"/>
                        </a:rPr>
                        <a:t>визыньд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визыньдал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224078492"/>
                  </a:ext>
                </a:extLst>
              </a:tr>
              <a:tr h="362341">
                <a:tc vMerge="1">
                  <a:txBody>
                    <a:bodyPr/>
                    <a:lstStyle/>
                    <a:p>
                      <a:endParaRPr lang="en-GB"/>
                    </a:p>
                  </a:txBody>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3Pl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зыньышт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зыньыштын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визыньыштл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зыньыштым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827199220"/>
                  </a:ext>
                </a:extLst>
              </a:tr>
            </a:tbl>
          </a:graphicData>
        </a:graphic>
      </p:graphicFrame>
    </p:spTree>
    <p:extLst>
      <p:ext uri="{BB962C8B-B14F-4D97-AF65-F5344CB8AC3E}">
        <p14:creationId xmlns:p14="http://schemas.microsoft.com/office/powerpoint/2010/main" val="8590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The … of us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ынь</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7" name="Table 6">
            <a:extLst>
              <a:ext uri="{FF2B5EF4-FFF2-40B4-BE49-F238E27FC236}">
                <a16:creationId xmlns:a16="http://schemas.microsoft.com/office/drawing/2014/main" id="{EC6554A3-6840-4438-860F-36FFC774D786}"/>
              </a:ext>
            </a:extLst>
          </p:cNvPr>
          <p:cNvGraphicFramePr>
            <a:graphicFrameLocks noGrp="1"/>
          </p:cNvGraphicFramePr>
          <p:nvPr>
            <p:extLst>
              <p:ext uri="{D42A27DB-BD31-4B8C-83A1-F6EECF244321}">
                <p14:modId xmlns:p14="http://schemas.microsoft.com/office/powerpoint/2010/main" val="1975912323"/>
              </p:ext>
            </p:extLst>
          </p:nvPr>
        </p:nvGraphicFramePr>
        <p:xfrm>
          <a:off x="1475590" y="2172494"/>
          <a:ext cx="9240820" cy="3077240"/>
        </p:xfrm>
        <a:graphic>
          <a:graphicData uri="http://schemas.openxmlformats.org/drawingml/2006/table">
            <a:tbl>
              <a:tblPr firstRow="1" firstCol="1" bandRow="1">
                <a:tableStyleId>{5940675A-B579-460E-94D1-54222C63F5DA}</a:tableStyleId>
              </a:tblPr>
              <a:tblGrid>
                <a:gridCol w="4620410">
                  <a:extLst>
                    <a:ext uri="{9D8B030D-6E8A-4147-A177-3AD203B41FA5}">
                      <a16:colId xmlns:a16="http://schemas.microsoft.com/office/drawing/2014/main" val="4110848456"/>
                    </a:ext>
                  </a:extLst>
                </a:gridCol>
                <a:gridCol w="4620410">
                  <a:extLst>
                    <a:ext uri="{9D8B030D-6E8A-4147-A177-3AD203B41FA5}">
                      <a16:colId xmlns:a16="http://schemas.microsoft.com/office/drawing/2014/main" val="3804118959"/>
                    </a:ext>
                  </a:extLst>
                </a:gridCol>
              </a:tblGrid>
              <a:tr h="769310">
                <a:tc>
                  <a:txBody>
                    <a:bodyPr/>
                    <a:lstStyle/>
                    <a:p>
                      <a:pPr algn="l"/>
                      <a:r>
                        <a:rPr lang="en-US" sz="2000" u="sng">
                          <a:effectLst/>
                          <a:latin typeface="Calibri" panose="020F0502020204030204" pitchFamily="34" charset="0"/>
                          <a:ea typeface="PMingLiU" panose="02020500000000000000" pitchFamily="18" charset="-120"/>
                          <a:cs typeface="Lucida Grande"/>
                        </a:rPr>
                        <a:t>Когыньн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 деч</a:t>
                      </a:r>
                      <a:r>
                        <a:rPr lang="en-US" sz="2000">
                          <a:effectLst/>
                          <a:latin typeface="Calibri" panose="020F0502020204030204" pitchFamily="34" charset="0"/>
                          <a:ea typeface="PMingLiU" panose="02020500000000000000" pitchFamily="18" charset="-120"/>
                          <a:cs typeface="Lucida Grande"/>
                        </a:rPr>
                        <a:t> тыл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компь</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терым пӧлеклен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The two of us will give you a computer.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16906948"/>
                  </a:ext>
                </a:extLst>
              </a:tr>
              <a:tr h="769310">
                <a:tc>
                  <a:txBody>
                    <a:bodyPr/>
                    <a:lstStyle/>
                    <a:p>
                      <a:pPr algn="l"/>
                      <a:r>
                        <a:rPr lang="en-US" sz="2000" u="sng">
                          <a:effectLst/>
                          <a:latin typeface="Calibri" panose="020F0502020204030204" pitchFamily="34" charset="0"/>
                          <a:ea typeface="PMingLiU" panose="02020500000000000000" pitchFamily="18" charset="-120"/>
                          <a:cs typeface="Lucida Grande"/>
                        </a:rPr>
                        <a:t>Когыньд</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че каст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не шке дек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 унал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ӱж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I’ll invite the two of you to my place in the evening tonight.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68634080"/>
                  </a:ext>
                </a:extLst>
              </a:tr>
              <a:tr h="769310">
                <a:tc>
                  <a:txBody>
                    <a:bodyPr/>
                    <a:lstStyle/>
                    <a:p>
                      <a:pPr algn="l"/>
                      <a:r>
                        <a:rPr lang="en-US" sz="2000" u="sng">
                          <a:effectLst/>
                          <a:latin typeface="Calibri" panose="020F0502020204030204" pitchFamily="34" charset="0"/>
                          <a:ea typeface="PMingLiU" panose="02020500000000000000" pitchFamily="18" charset="-120"/>
                          <a:cs typeface="Lucida Grande"/>
                        </a:rPr>
                        <a:t>Кумылянн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ик р</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за гыч пу</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ныт.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The three of us were each given a rose.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3290912"/>
                  </a:ext>
                </a:extLst>
              </a:tr>
              <a:tr h="769310">
                <a:tc>
                  <a:txBody>
                    <a:bodyPr/>
                    <a:lstStyle/>
                    <a:p>
                      <a:pPr algn="l"/>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нын </a:t>
                      </a:r>
                      <a:r>
                        <a:rPr lang="en-US" sz="2000" u="sng">
                          <a:effectLst/>
                          <a:latin typeface="Calibri" panose="020F0502020204030204" pitchFamily="34" charset="0"/>
                          <a:ea typeface="PMingLiU" panose="02020500000000000000" pitchFamily="18" charset="-120"/>
                          <a:cs typeface="Lucida Grande"/>
                        </a:rPr>
                        <a:t>н</a:t>
                      </a:r>
                      <a:r>
                        <a:rPr lang="en-US" sz="2000" b="1" u="sng">
                          <a:effectLst/>
                          <a:latin typeface="Calibri" panose="020F0502020204030204" pitchFamily="34" charset="0"/>
                          <a:ea typeface="PMingLiU" panose="02020500000000000000" pitchFamily="18" charset="-120"/>
                          <a:cs typeface="Lucida Grande"/>
                        </a:rPr>
                        <a:t>ы</a:t>
                      </a:r>
                      <a:r>
                        <a:rPr lang="en-US" sz="2000" u="sng">
                          <a:effectLst/>
                          <a:latin typeface="Calibri" panose="020F0502020204030204" pitchFamily="34" charset="0"/>
                          <a:ea typeface="PMingLiU" panose="02020500000000000000" pitchFamily="18" charset="-120"/>
                          <a:cs typeface="Lucida Grande"/>
                        </a:rPr>
                        <a:t>лыньыштын</a:t>
                      </a:r>
                      <a:r>
                        <a:rPr lang="en-US" sz="2000">
                          <a:effectLst/>
                          <a:latin typeface="Calibri" panose="020F0502020204030204" pitchFamily="34" charset="0"/>
                          <a:ea typeface="PMingLiU" panose="02020500000000000000" pitchFamily="18" charset="-120"/>
                          <a:cs typeface="Lucida Grande"/>
                        </a:rPr>
                        <a:t> шке ф</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рмышт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The four of them have their own company.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39541289"/>
                  </a:ext>
                </a:extLst>
              </a:tr>
            </a:tbl>
          </a:graphicData>
        </a:graphic>
      </p:graphicFrame>
    </p:spTree>
    <p:extLst>
      <p:ext uri="{BB962C8B-B14F-4D97-AF65-F5344CB8AC3E}">
        <p14:creationId xmlns:p14="http://schemas.microsoft.com/office/powerpoint/2010/main" val="66838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
        <p:nvSpPr>
          <p:cNvPr id="2" name="Footer Placeholder 1">
            <a:extLst>
              <a:ext uri="{FF2B5EF4-FFF2-40B4-BE49-F238E27FC236}">
                <a16:creationId xmlns:a16="http://schemas.microsoft.com/office/drawing/2014/main" id="{C5860737-BB49-4400-B270-61130035F6AB}"/>
              </a:ext>
            </a:extLst>
          </p:cNvPr>
          <p:cNvSpPr>
            <a:spLocks noGrp="1"/>
          </p:cNvSpPr>
          <p:nvPr>
            <p:ph type="ftr" sz="quarter" idx="11"/>
          </p:nvPr>
        </p:nvSpPr>
        <p:spPr/>
        <p:txBody>
          <a:bodyPr/>
          <a:lstStyle/>
          <a:p>
            <a:r>
              <a:rPr lang="en-US"/>
              <a:t>COPIUS – Introduction to Mari – Chapter 38</a:t>
            </a:r>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Рошт</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о</a:t>
            </a:r>
            <a:endParaRPr lang="en-US" sz="36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pic>
        <p:nvPicPr>
          <p:cNvPr id="8" name="Picture 7">
            <a:extLst>
              <a:ext uri="{FF2B5EF4-FFF2-40B4-BE49-F238E27FC236}">
                <a16:creationId xmlns:a16="http://schemas.microsoft.com/office/drawing/2014/main" id="{2E6DF47C-61EE-473E-BADD-B9071123DC06}"/>
              </a:ext>
            </a:extLst>
          </p:cNvPr>
          <p:cNvPicPr>
            <a:picLocks noChangeAspect="1"/>
          </p:cNvPicPr>
          <p:nvPr/>
        </p:nvPicPr>
        <p:blipFill>
          <a:blip r:embed="rId2"/>
          <a:stretch>
            <a:fillRect/>
          </a:stretch>
        </p:blipFill>
        <p:spPr>
          <a:xfrm>
            <a:off x="962809" y="1326812"/>
            <a:ext cx="10406231" cy="4837164"/>
          </a:xfrm>
          <a:prstGeom prst="rect">
            <a:avLst/>
          </a:prstGeom>
        </p:spPr>
      </p:pic>
      <p:sp>
        <p:nvSpPr>
          <p:cNvPr id="9" name="Rectangle 8">
            <a:extLst>
              <a:ext uri="{FF2B5EF4-FFF2-40B4-BE49-F238E27FC236}">
                <a16:creationId xmlns:a16="http://schemas.microsoft.com/office/drawing/2014/main" id="{4297C316-68A2-4E02-B7D7-5AC52C0680D5}"/>
              </a:ext>
            </a:extLst>
          </p:cNvPr>
          <p:cNvSpPr/>
          <p:nvPr/>
        </p:nvSpPr>
        <p:spPr>
          <a:xfrm>
            <a:off x="4346089" y="3786692"/>
            <a:ext cx="2130015" cy="247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2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a)	Co-participant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560426303"/>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до Ан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шӱж</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рже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ҥгыштӧ код</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(S)he is staying home with his/her little sister Anush.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Ив</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 ден П</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тыр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кутыр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With whom are Ivuk and Pötyr talking?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ныктышо</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Ан</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ид</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лык</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жап</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нерг</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кутыр</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 teacher is discussing the seasons with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Anush</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7" name="TextBox 6">
            <a:extLst>
              <a:ext uri="{FF2B5EF4-FFF2-40B4-BE49-F238E27FC236}">
                <a16:creationId xmlns:a16="http://schemas.microsoft.com/office/drawing/2014/main" id="{4DD8E3AA-D872-44DD-B1B7-CBF5669330B9}"/>
              </a:ext>
            </a:extLst>
          </p:cNvPr>
          <p:cNvSpPr txBox="1"/>
          <p:nvPr/>
        </p:nvSpPr>
        <p:spPr>
          <a:xfrm>
            <a:off x="7744160" y="1328234"/>
            <a:ext cx="1926964" cy="1200329"/>
          </a:xfrm>
          <a:prstGeom prst="rect">
            <a:avLst/>
          </a:prstGeom>
          <a:noFill/>
        </p:spPr>
        <p:txBody>
          <a:bodyPr wrap="square">
            <a:spAutoFit/>
          </a:bodyPr>
          <a:lstStyle/>
          <a:p>
            <a:pPr>
              <a:tabLst>
                <a:tab pos="533400" algn="l"/>
              </a:tabLst>
            </a:pPr>
            <a:r>
              <a:rPr lang="en-GB" sz="7200" dirty="0"/>
              <a:t>🚶🚶</a:t>
            </a:r>
          </a:p>
        </p:txBody>
      </p:sp>
      <p:sp>
        <p:nvSpPr>
          <p:cNvPr id="2" name="Oval 1">
            <a:extLst>
              <a:ext uri="{FF2B5EF4-FFF2-40B4-BE49-F238E27FC236}">
                <a16:creationId xmlns:a16="http://schemas.microsoft.com/office/drawing/2014/main" id="{C48087C7-4AE8-4E5E-A8E8-7F36AE0A25A2}"/>
              </a:ext>
            </a:extLst>
          </p:cNvPr>
          <p:cNvSpPr/>
          <p:nvPr/>
        </p:nvSpPr>
        <p:spPr>
          <a:xfrm>
            <a:off x="8610600" y="1075675"/>
            <a:ext cx="909918" cy="16997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55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b)	Instrument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420004829"/>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Моск</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шко</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самол</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ё</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гыл</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езд</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каен</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We’re going to Moscow not by plane, but by train.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Сап</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евмыт </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че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кошт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 йӧрат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GB"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Sapayevs</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love to ski (lit. walk with skis).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Ручк</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воз</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I’m writing with a pen.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7" name="TextBox 6">
            <a:extLst>
              <a:ext uri="{FF2B5EF4-FFF2-40B4-BE49-F238E27FC236}">
                <a16:creationId xmlns:a16="http://schemas.microsoft.com/office/drawing/2014/main" id="{4DD8E3AA-D872-44DD-B1B7-CBF5669330B9}"/>
              </a:ext>
            </a:extLst>
          </p:cNvPr>
          <p:cNvSpPr txBox="1"/>
          <p:nvPr/>
        </p:nvSpPr>
        <p:spPr>
          <a:xfrm>
            <a:off x="7647118" y="847186"/>
            <a:ext cx="1926964" cy="1200329"/>
          </a:xfrm>
          <a:prstGeom prst="rect">
            <a:avLst/>
          </a:prstGeom>
          <a:noFill/>
        </p:spPr>
        <p:txBody>
          <a:bodyPr wrap="square">
            <a:spAutoFit/>
          </a:bodyPr>
          <a:lstStyle/>
          <a:p>
            <a:pPr>
              <a:tabLst>
                <a:tab pos="533400" algn="l"/>
              </a:tabLst>
            </a:pPr>
            <a:r>
              <a:rPr lang="en-GB" sz="7200" dirty="0"/>
              <a:t>🚶</a:t>
            </a:r>
          </a:p>
        </p:txBody>
      </p:sp>
      <p:sp>
        <p:nvSpPr>
          <p:cNvPr id="2" name="Oval 1">
            <a:extLst>
              <a:ext uri="{FF2B5EF4-FFF2-40B4-BE49-F238E27FC236}">
                <a16:creationId xmlns:a16="http://schemas.microsoft.com/office/drawing/2014/main" id="{C48087C7-4AE8-4E5E-A8E8-7F36AE0A25A2}"/>
              </a:ext>
            </a:extLst>
          </p:cNvPr>
          <p:cNvSpPr/>
          <p:nvPr/>
        </p:nvSpPr>
        <p:spPr>
          <a:xfrm>
            <a:off x="6946749" y="1801080"/>
            <a:ext cx="1908139" cy="1546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11C228B-74E8-43FA-B8D7-E2D945DF8612}"/>
              </a:ext>
            </a:extLst>
          </p:cNvPr>
          <p:cNvSpPr txBox="1"/>
          <p:nvPr/>
        </p:nvSpPr>
        <p:spPr>
          <a:xfrm>
            <a:off x="6927924" y="1561732"/>
            <a:ext cx="1908139" cy="1631216"/>
          </a:xfrm>
          <a:prstGeom prst="rect">
            <a:avLst/>
          </a:prstGeom>
          <a:noFill/>
        </p:spPr>
        <p:txBody>
          <a:bodyPr wrap="square">
            <a:spAutoFit/>
          </a:bodyPr>
          <a:lstStyle/>
          <a:p>
            <a:r>
              <a:rPr lang="en-GB" sz="10000" dirty="0"/>
              <a:t>🚜</a:t>
            </a:r>
          </a:p>
        </p:txBody>
      </p:sp>
    </p:spTree>
    <p:extLst>
      <p:ext uri="{BB962C8B-B14F-4D97-AF65-F5344CB8AC3E}">
        <p14:creationId xmlns:p14="http://schemas.microsoft.com/office/powerpoint/2010/main" val="30736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c)	‘by, along, down’</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3380616808"/>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ктор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чодыр</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курал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 tractor is plowing by the woods.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Ур</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ка</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(S)he walked down the street.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ве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Орин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ден Зо</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Orina</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and Zoya are at the well.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7" name="TextBox 6">
            <a:extLst>
              <a:ext uri="{FF2B5EF4-FFF2-40B4-BE49-F238E27FC236}">
                <a16:creationId xmlns:a16="http://schemas.microsoft.com/office/drawing/2014/main" id="{4DD8E3AA-D872-44DD-B1B7-CBF5669330B9}"/>
              </a:ext>
            </a:extLst>
          </p:cNvPr>
          <p:cNvSpPr txBox="1"/>
          <p:nvPr/>
        </p:nvSpPr>
        <p:spPr>
          <a:xfrm>
            <a:off x="7335146" y="1918557"/>
            <a:ext cx="1926964" cy="1200329"/>
          </a:xfrm>
          <a:prstGeom prst="rect">
            <a:avLst/>
          </a:prstGeom>
          <a:noFill/>
        </p:spPr>
        <p:txBody>
          <a:bodyPr wrap="square">
            <a:spAutoFit/>
          </a:bodyPr>
          <a:lstStyle/>
          <a:p>
            <a:pPr>
              <a:tabLst>
                <a:tab pos="533400" algn="l"/>
              </a:tabLst>
            </a:pPr>
            <a:r>
              <a:rPr lang="en-GB" sz="7200" dirty="0"/>
              <a:t>🚶</a:t>
            </a:r>
          </a:p>
        </p:txBody>
      </p:sp>
      <p:sp>
        <p:nvSpPr>
          <p:cNvPr id="2" name="Oval 1">
            <a:extLst>
              <a:ext uri="{FF2B5EF4-FFF2-40B4-BE49-F238E27FC236}">
                <a16:creationId xmlns:a16="http://schemas.microsoft.com/office/drawing/2014/main" id="{C48087C7-4AE8-4E5E-A8E8-7F36AE0A25A2}"/>
              </a:ext>
            </a:extLst>
          </p:cNvPr>
          <p:cNvSpPr/>
          <p:nvPr/>
        </p:nvSpPr>
        <p:spPr>
          <a:xfrm>
            <a:off x="4878594" y="427670"/>
            <a:ext cx="5792992" cy="1546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6447DB2-3451-482C-83AE-7722F41CEFFD}"/>
              </a:ext>
            </a:extLst>
          </p:cNvPr>
          <p:cNvSpPr txBox="1"/>
          <p:nvPr/>
        </p:nvSpPr>
        <p:spPr>
          <a:xfrm>
            <a:off x="4878594" y="600751"/>
            <a:ext cx="6094206" cy="1200329"/>
          </a:xfrm>
          <a:prstGeom prst="rect">
            <a:avLst/>
          </a:prstGeom>
          <a:noFill/>
        </p:spPr>
        <p:txBody>
          <a:bodyPr wrap="square">
            <a:spAutoFit/>
          </a:bodyPr>
          <a:lstStyle/>
          <a:p>
            <a:r>
              <a:rPr lang="en-GB" sz="7200" dirty="0"/>
              <a:t>🌲🌳🌲🌳🌲</a:t>
            </a:r>
          </a:p>
        </p:txBody>
      </p:sp>
    </p:spTree>
    <p:extLst>
      <p:ext uri="{BB962C8B-B14F-4D97-AF65-F5344CB8AC3E}">
        <p14:creationId xmlns:p14="http://schemas.microsoft.com/office/powerpoint/2010/main" val="25458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d)	material</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4243557272"/>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кӱ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штыме пӧрт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stone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гыде пырн</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ч</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ҥымо пӧрт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house made from small beams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муш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п</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нымо кандыр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rope weaved from hemp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7694409" y="2040832"/>
            <a:ext cx="1331258" cy="1200329"/>
          </a:xfrm>
          <a:prstGeom prst="rect">
            <a:avLst/>
          </a:prstGeom>
          <a:noFill/>
        </p:spPr>
        <p:txBody>
          <a:bodyPr wrap="square">
            <a:spAutoFit/>
          </a:bodyPr>
          <a:lstStyle/>
          <a:p>
            <a:r>
              <a:rPr lang="en-GB" sz="7200" dirty="0"/>
              <a:t>🏠</a:t>
            </a:r>
          </a:p>
        </p:txBody>
      </p:sp>
      <p:sp>
        <p:nvSpPr>
          <p:cNvPr id="14" name="TextBox 13">
            <a:extLst>
              <a:ext uri="{FF2B5EF4-FFF2-40B4-BE49-F238E27FC236}">
                <a16:creationId xmlns:a16="http://schemas.microsoft.com/office/drawing/2014/main" id="{4CDEEF58-48A3-42DD-8B9E-9CC05291D7B4}"/>
              </a:ext>
            </a:extLst>
          </p:cNvPr>
          <p:cNvSpPr txBox="1"/>
          <p:nvPr/>
        </p:nvSpPr>
        <p:spPr>
          <a:xfrm>
            <a:off x="9025667" y="1349605"/>
            <a:ext cx="814891" cy="584775"/>
          </a:xfrm>
          <a:prstGeom prst="rect">
            <a:avLst/>
          </a:prstGeom>
          <a:noFill/>
        </p:spPr>
        <p:txBody>
          <a:bodyPr wrap="square">
            <a:spAutoFit/>
          </a:bodyPr>
          <a:lstStyle/>
          <a:p>
            <a:pPr algn="ctr"/>
            <a:r>
              <a:rPr lang="en-GB" sz="3200" dirty="0"/>
              <a:t>🧱</a:t>
            </a:r>
          </a:p>
        </p:txBody>
      </p:sp>
      <p:cxnSp>
        <p:nvCxnSpPr>
          <p:cNvPr id="16" name="Straight Arrow Connector 15">
            <a:extLst>
              <a:ext uri="{FF2B5EF4-FFF2-40B4-BE49-F238E27FC236}">
                <a16:creationId xmlns:a16="http://schemas.microsoft.com/office/drawing/2014/main" id="{85FD5734-DAE4-4439-84E5-38A47BC07378}"/>
              </a:ext>
            </a:extLst>
          </p:cNvPr>
          <p:cNvCxnSpPr>
            <a:cxnSpLocks/>
          </p:cNvCxnSpPr>
          <p:nvPr/>
        </p:nvCxnSpPr>
        <p:spPr>
          <a:xfrm flipH="1">
            <a:off x="8745967" y="1933110"/>
            <a:ext cx="451821" cy="4550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43C6A167-6DC7-4439-B3A6-F85DC57AADF9}"/>
              </a:ext>
            </a:extLst>
          </p:cNvPr>
          <p:cNvSpPr/>
          <p:nvPr/>
        </p:nvSpPr>
        <p:spPr>
          <a:xfrm>
            <a:off x="8477027" y="1269402"/>
            <a:ext cx="1506070" cy="1348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82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e)	cause, reason</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1035258644"/>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Ав</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же </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йго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черлан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His/her mother fell ill from grief.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ойлен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I spoke in anger.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ӱ</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дмӧ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гыржо шергылт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His/her body trembles from fear.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7694409" y="2040832"/>
            <a:ext cx="1331258" cy="1200329"/>
          </a:xfrm>
          <a:prstGeom prst="rect">
            <a:avLst/>
          </a:prstGeom>
          <a:noFill/>
        </p:spPr>
        <p:txBody>
          <a:bodyPr wrap="square">
            <a:spAutoFit/>
          </a:bodyPr>
          <a:lstStyle/>
          <a:p>
            <a:r>
              <a:rPr lang="en-GB" sz="7200" dirty="0"/>
              <a:t>🔥</a:t>
            </a:r>
          </a:p>
        </p:txBody>
      </p:sp>
      <p:sp>
        <p:nvSpPr>
          <p:cNvPr id="14" name="TextBox 13">
            <a:extLst>
              <a:ext uri="{FF2B5EF4-FFF2-40B4-BE49-F238E27FC236}">
                <a16:creationId xmlns:a16="http://schemas.microsoft.com/office/drawing/2014/main" id="{4CDEEF58-48A3-42DD-8B9E-9CC05291D7B4}"/>
              </a:ext>
            </a:extLst>
          </p:cNvPr>
          <p:cNvSpPr txBox="1"/>
          <p:nvPr/>
        </p:nvSpPr>
        <p:spPr>
          <a:xfrm>
            <a:off x="9025667" y="1349605"/>
            <a:ext cx="814891" cy="584775"/>
          </a:xfrm>
          <a:prstGeom prst="rect">
            <a:avLst/>
          </a:prstGeom>
          <a:noFill/>
        </p:spPr>
        <p:txBody>
          <a:bodyPr wrap="square">
            <a:spAutoFit/>
          </a:bodyPr>
          <a:lstStyle/>
          <a:p>
            <a:pPr algn="ctr"/>
            <a:r>
              <a:rPr lang="en-GB" sz="3200" dirty="0"/>
              <a:t>⚡</a:t>
            </a:r>
          </a:p>
        </p:txBody>
      </p:sp>
      <p:cxnSp>
        <p:nvCxnSpPr>
          <p:cNvPr id="16" name="Straight Arrow Connector 15">
            <a:extLst>
              <a:ext uri="{FF2B5EF4-FFF2-40B4-BE49-F238E27FC236}">
                <a16:creationId xmlns:a16="http://schemas.microsoft.com/office/drawing/2014/main" id="{85FD5734-DAE4-4439-84E5-38A47BC07378}"/>
              </a:ext>
            </a:extLst>
          </p:cNvPr>
          <p:cNvCxnSpPr>
            <a:cxnSpLocks/>
          </p:cNvCxnSpPr>
          <p:nvPr/>
        </p:nvCxnSpPr>
        <p:spPr>
          <a:xfrm flipH="1">
            <a:off x="8745967" y="1933110"/>
            <a:ext cx="451821" cy="4550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43C6A167-6DC7-4439-B3A6-F85DC57AADF9}"/>
              </a:ext>
            </a:extLst>
          </p:cNvPr>
          <p:cNvSpPr/>
          <p:nvPr/>
        </p:nvSpPr>
        <p:spPr>
          <a:xfrm>
            <a:off x="8477027" y="1269402"/>
            <a:ext cx="1506070" cy="1348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75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f)	(inanimate) agent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903297942"/>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нде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йӱр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мушкылт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 land is washed by the rain.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Якт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ве мард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ж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лӱшкалт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 pine forest is swaying in the warm breeze.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Ав</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жын саҥг</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же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птыр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шӱдышл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лтын.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His/her mother’s forehead was covered with wrinkles.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7694409" y="2040832"/>
            <a:ext cx="1331258" cy="1200329"/>
          </a:xfrm>
          <a:prstGeom prst="rect">
            <a:avLst/>
          </a:prstGeom>
          <a:noFill/>
        </p:spPr>
        <p:txBody>
          <a:bodyPr wrap="square">
            <a:spAutoFit/>
          </a:bodyPr>
          <a:lstStyle/>
          <a:p>
            <a:pPr>
              <a:tabLst>
                <a:tab pos="533400" algn="l"/>
              </a:tabLst>
            </a:pPr>
            <a:r>
              <a:rPr lang="en-GB" sz="7200" dirty="0"/>
              <a:t>🚶</a:t>
            </a:r>
          </a:p>
        </p:txBody>
      </p:sp>
      <p:sp>
        <p:nvSpPr>
          <p:cNvPr id="14" name="TextBox 13">
            <a:extLst>
              <a:ext uri="{FF2B5EF4-FFF2-40B4-BE49-F238E27FC236}">
                <a16:creationId xmlns:a16="http://schemas.microsoft.com/office/drawing/2014/main" id="{4CDEEF58-48A3-42DD-8B9E-9CC05291D7B4}"/>
              </a:ext>
            </a:extLst>
          </p:cNvPr>
          <p:cNvSpPr txBox="1"/>
          <p:nvPr/>
        </p:nvSpPr>
        <p:spPr>
          <a:xfrm>
            <a:off x="9025667" y="1349605"/>
            <a:ext cx="814891" cy="584775"/>
          </a:xfrm>
          <a:prstGeom prst="rect">
            <a:avLst/>
          </a:prstGeom>
          <a:noFill/>
        </p:spPr>
        <p:txBody>
          <a:bodyPr wrap="square">
            <a:spAutoFit/>
          </a:bodyPr>
          <a:lstStyle/>
          <a:p>
            <a:pPr algn="ctr"/>
            <a:r>
              <a:rPr lang="en-GB" sz="3200" dirty="0"/>
              <a:t>🌧️</a:t>
            </a:r>
          </a:p>
        </p:txBody>
      </p:sp>
      <p:cxnSp>
        <p:nvCxnSpPr>
          <p:cNvPr id="16" name="Straight Arrow Connector 15">
            <a:extLst>
              <a:ext uri="{FF2B5EF4-FFF2-40B4-BE49-F238E27FC236}">
                <a16:creationId xmlns:a16="http://schemas.microsoft.com/office/drawing/2014/main" id="{85FD5734-DAE4-4439-84E5-38A47BC07378}"/>
              </a:ext>
            </a:extLst>
          </p:cNvPr>
          <p:cNvCxnSpPr>
            <a:cxnSpLocks/>
          </p:cNvCxnSpPr>
          <p:nvPr/>
        </p:nvCxnSpPr>
        <p:spPr>
          <a:xfrm flipH="1">
            <a:off x="8745967" y="1933110"/>
            <a:ext cx="451821" cy="4550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43C6A167-6DC7-4439-B3A6-F85DC57AADF9}"/>
              </a:ext>
            </a:extLst>
          </p:cNvPr>
          <p:cNvSpPr/>
          <p:nvPr/>
        </p:nvSpPr>
        <p:spPr>
          <a:xfrm>
            <a:off x="8477027" y="1269402"/>
            <a:ext cx="1506070" cy="1348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5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g)	Subject matter</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711255221"/>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зоол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гий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уч</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бник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zoology textbook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антропол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гий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специал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ст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anthropology specialist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мар</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й й</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лме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ур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Mari language class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7694409" y="2040832"/>
            <a:ext cx="1331258" cy="1200329"/>
          </a:xfrm>
          <a:prstGeom prst="rect">
            <a:avLst/>
          </a:prstGeom>
          <a:noFill/>
        </p:spPr>
        <p:txBody>
          <a:bodyPr wrap="square">
            <a:spAutoFit/>
          </a:bodyPr>
          <a:lstStyle/>
          <a:p>
            <a:pPr>
              <a:tabLst>
                <a:tab pos="533400" algn="l"/>
              </a:tabLst>
            </a:pPr>
            <a:r>
              <a:rPr lang="en-GB" sz="7200" dirty="0"/>
              <a:t>📖</a:t>
            </a:r>
          </a:p>
        </p:txBody>
      </p:sp>
      <p:sp>
        <p:nvSpPr>
          <p:cNvPr id="14" name="TextBox 13">
            <a:extLst>
              <a:ext uri="{FF2B5EF4-FFF2-40B4-BE49-F238E27FC236}">
                <a16:creationId xmlns:a16="http://schemas.microsoft.com/office/drawing/2014/main" id="{4CDEEF58-48A3-42DD-8B9E-9CC05291D7B4}"/>
              </a:ext>
            </a:extLst>
          </p:cNvPr>
          <p:cNvSpPr txBox="1"/>
          <p:nvPr/>
        </p:nvSpPr>
        <p:spPr>
          <a:xfrm>
            <a:off x="8210776" y="2389905"/>
            <a:ext cx="814891" cy="400110"/>
          </a:xfrm>
          <a:prstGeom prst="rect">
            <a:avLst/>
          </a:prstGeom>
          <a:noFill/>
        </p:spPr>
        <p:txBody>
          <a:bodyPr wrap="square">
            <a:spAutoFit/>
          </a:bodyPr>
          <a:lstStyle/>
          <a:p>
            <a:pPr algn="ctr"/>
            <a:r>
              <a:rPr lang="en-GB" sz="2000" dirty="0"/>
              <a:t>⚗️</a:t>
            </a:r>
          </a:p>
        </p:txBody>
      </p:sp>
      <p:sp>
        <p:nvSpPr>
          <p:cNvPr id="18" name="Oval 17">
            <a:extLst>
              <a:ext uri="{FF2B5EF4-FFF2-40B4-BE49-F238E27FC236}">
                <a16:creationId xmlns:a16="http://schemas.microsoft.com/office/drawing/2014/main" id="{43C6A167-6DC7-4439-B3A6-F85DC57AADF9}"/>
              </a:ext>
            </a:extLst>
          </p:cNvPr>
          <p:cNvSpPr/>
          <p:nvPr/>
        </p:nvSpPr>
        <p:spPr>
          <a:xfrm>
            <a:off x="8358692" y="2379148"/>
            <a:ext cx="473337" cy="4001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03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h)	quantity</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3508939679"/>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но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ӱ</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дӧ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рыкым тӱр</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дыныт.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They sheared sheep by the hundreds.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Ведр</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йӱр кышкал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It’s raining cats and dogs (lit. by the bucket).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Lucida Grande"/>
                        </a:rPr>
                        <a:t>Ш</a:t>
                      </a:r>
                      <a:r>
                        <a:rPr lang="en-US" sz="2000" b="1">
                          <a:solidFill>
                            <a:srgbClr val="000000"/>
                          </a:solidFill>
                          <a:effectLst/>
                          <a:latin typeface="Calibri" panose="020F0502020204030204" pitchFamily="34" charset="0"/>
                          <a:ea typeface="PMingLiU" panose="02020500000000000000" pitchFamily="18" charset="-120"/>
                          <a:cs typeface="Lucida Grande"/>
                        </a:rPr>
                        <a:t>ӱ</a:t>
                      </a:r>
                      <a:r>
                        <a:rPr lang="en-US" sz="2000">
                          <a:solidFill>
                            <a:srgbClr val="000000"/>
                          </a:solidFill>
                          <a:effectLst/>
                          <a:latin typeface="Calibri" panose="020F0502020204030204" pitchFamily="34" charset="0"/>
                          <a:ea typeface="PMingLiU" panose="02020500000000000000" pitchFamily="18" charset="-120"/>
                          <a:cs typeface="Lucida Grande"/>
                        </a:rPr>
                        <a:t>выр поч</a:t>
                      </a:r>
                      <a:r>
                        <a:rPr lang="en-US" sz="2000" b="1">
                          <a:solidFill>
                            <a:srgbClr val="000000"/>
                          </a:solidFill>
                          <a:effectLst/>
                          <a:latin typeface="Calibri" panose="020F0502020204030204" pitchFamily="34" charset="0"/>
                          <a:ea typeface="PMingLiU" panose="02020500000000000000" pitchFamily="18" charset="-120"/>
                          <a:cs typeface="Lucida Grande"/>
                        </a:rPr>
                        <a:t>е</a:t>
                      </a:r>
                      <a:r>
                        <a:rPr lang="en-US" sz="2000">
                          <a:solidFill>
                            <a:srgbClr val="000000"/>
                          </a:solidFill>
                          <a:effectLst/>
                          <a:latin typeface="Calibri" panose="020F0502020204030204" pitchFamily="34" charset="0"/>
                          <a:ea typeface="PMingLiU" panose="02020500000000000000" pitchFamily="18" charset="-120"/>
                          <a:cs typeface="Lucida Grande"/>
                        </a:rPr>
                        <a:t>ш </a:t>
                      </a:r>
                      <a:r>
                        <a:rPr lang="en-US" sz="2000" u="sng">
                          <a:solidFill>
                            <a:srgbClr val="000000"/>
                          </a:solidFill>
                          <a:effectLst/>
                          <a:latin typeface="Calibri" panose="020F0502020204030204" pitchFamily="34" charset="0"/>
                          <a:ea typeface="PMingLiU" panose="02020500000000000000" pitchFamily="18" charset="-120"/>
                          <a:cs typeface="Lucida Grande"/>
                        </a:rPr>
                        <a:t>м</a:t>
                      </a:r>
                      <a:r>
                        <a:rPr lang="en-US" sz="2000" b="1" u="sng">
                          <a:solidFill>
                            <a:srgbClr val="000000"/>
                          </a:solidFill>
                          <a:effectLst/>
                          <a:latin typeface="Calibri" panose="020F0502020204030204" pitchFamily="34" charset="0"/>
                          <a:ea typeface="PMingLiU" panose="02020500000000000000" pitchFamily="18" charset="-120"/>
                          <a:cs typeface="Lucida Grande"/>
                        </a:rPr>
                        <a:t>у</a:t>
                      </a:r>
                      <a:r>
                        <a:rPr lang="en-US" sz="2000" u="sng">
                          <a:solidFill>
                            <a:srgbClr val="000000"/>
                          </a:solidFill>
                          <a:effectLst/>
                          <a:latin typeface="Calibri" panose="020F0502020204030204" pitchFamily="34" charset="0"/>
                          <a:ea typeface="PMingLiU" panose="02020500000000000000" pitchFamily="18" charset="-120"/>
                          <a:cs typeface="Lucida Grande"/>
                        </a:rPr>
                        <a:t>жыр д</a:t>
                      </a:r>
                      <a:r>
                        <a:rPr lang="en-US" sz="2000" b="1" u="sng">
                          <a:solidFill>
                            <a:srgbClr val="000000"/>
                          </a:solidFill>
                          <a:effectLst/>
                          <a:latin typeface="Calibri" panose="020F0502020204030204" pitchFamily="34" charset="0"/>
                          <a:ea typeface="PMingLiU" panose="02020500000000000000" pitchFamily="18" charset="-120"/>
                          <a:cs typeface="Lucida Grande"/>
                        </a:rPr>
                        <a:t>е</a:t>
                      </a:r>
                      <a:r>
                        <a:rPr lang="en-US" sz="2000" u="sng">
                          <a:solidFill>
                            <a:srgbClr val="000000"/>
                          </a:solidFill>
                          <a:effectLst/>
                          <a:latin typeface="Calibri" panose="020F0502020204030204" pitchFamily="34" charset="0"/>
                          <a:ea typeface="PMingLiU" panose="02020500000000000000" pitchFamily="18" charset="-120"/>
                          <a:cs typeface="Lucida Grande"/>
                        </a:rPr>
                        <a:t>не</a:t>
                      </a:r>
                      <a:r>
                        <a:rPr lang="en-US" sz="2000">
                          <a:solidFill>
                            <a:srgbClr val="000000"/>
                          </a:solidFill>
                          <a:effectLst/>
                          <a:latin typeface="Calibri" panose="020F0502020204030204" pitchFamily="34" charset="0"/>
                          <a:ea typeface="PMingLiU" panose="02020500000000000000" pitchFamily="18" charset="-120"/>
                          <a:cs typeface="Lucida Grande"/>
                        </a:rPr>
                        <a:t> кушт</a:t>
                      </a:r>
                      <a:r>
                        <a:rPr lang="en-US" sz="2000" b="1">
                          <a:solidFill>
                            <a:srgbClr val="000000"/>
                          </a:solidFill>
                          <a:effectLst/>
                          <a:latin typeface="Calibri" panose="020F0502020204030204" pitchFamily="34" charset="0"/>
                          <a:ea typeface="PMingLiU" panose="02020500000000000000" pitchFamily="18" charset="-120"/>
                          <a:cs typeface="Lucida Grande"/>
                        </a:rPr>
                        <a:t>а</a:t>
                      </a:r>
                      <a:r>
                        <a:rPr lang="en-US" sz="2000">
                          <a:solidFill>
                            <a:srgbClr val="000000"/>
                          </a:solidFill>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People dance to the bagpipes in pairs.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3248809" y="2040832"/>
            <a:ext cx="7229140" cy="707886"/>
          </a:xfrm>
          <a:prstGeom prst="rect">
            <a:avLst/>
          </a:prstGeom>
          <a:noFill/>
        </p:spPr>
        <p:txBody>
          <a:bodyPr wrap="square">
            <a:spAutoFit/>
          </a:bodyPr>
          <a:lstStyle/>
          <a:p>
            <a:pPr>
              <a:tabLst>
                <a:tab pos="533400" algn="l"/>
              </a:tabLst>
            </a:pPr>
            <a:r>
              <a:rPr lang="en-GB" sz="2000" dirty="0"/>
              <a:t>🚚🚚🚚🚚🚚🚚🚚🚚🚚🚚🚚🚚🚚🚚🚚🚚🚚🚚🚚🚚</a:t>
            </a:r>
          </a:p>
          <a:p>
            <a:pPr>
              <a:tabLst>
                <a:tab pos="533400" algn="l"/>
              </a:tabLst>
            </a:pPr>
            <a:endParaRPr lang="en-GB" sz="2000" dirty="0"/>
          </a:p>
        </p:txBody>
      </p:sp>
      <p:sp>
        <p:nvSpPr>
          <p:cNvPr id="18" name="Oval 17">
            <a:extLst>
              <a:ext uri="{FF2B5EF4-FFF2-40B4-BE49-F238E27FC236}">
                <a16:creationId xmlns:a16="http://schemas.microsoft.com/office/drawing/2014/main" id="{43C6A167-6DC7-4439-B3A6-F85DC57AADF9}"/>
              </a:ext>
            </a:extLst>
          </p:cNvPr>
          <p:cNvSpPr/>
          <p:nvPr/>
        </p:nvSpPr>
        <p:spPr>
          <a:xfrm>
            <a:off x="8864302" y="2001280"/>
            <a:ext cx="537883" cy="51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15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i)	temporal</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034437248"/>
              </p:ext>
            </p:extLst>
          </p:nvPr>
        </p:nvGraphicFramePr>
        <p:xfrm>
          <a:off x="1699707" y="3548341"/>
          <a:ext cx="7971417" cy="2397402"/>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кте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ло ий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ик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лмышто паш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ышт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в</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се кок тылзым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 ок 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кто, курж</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Some people work in one place for twenty years, others don’t even make it a month before they run off.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Паш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штыше-влак пашад</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рым </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тыр т</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лзе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лын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гытыл.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Workers have not received their salaries for months.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че 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кме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чыл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чон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помыжалт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Everything alive awakens at sunrise.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3248809" y="2040832"/>
            <a:ext cx="7229140" cy="400110"/>
          </a:xfrm>
          <a:prstGeom prst="rect">
            <a:avLst/>
          </a:prstGeom>
          <a:noFill/>
        </p:spPr>
        <p:txBody>
          <a:bodyPr wrap="square">
            <a:spAutoFit/>
          </a:bodyPr>
          <a:lstStyle/>
          <a:p>
            <a:pPr>
              <a:tabLst>
                <a:tab pos="533400" algn="l"/>
              </a:tabLst>
            </a:pPr>
            <a:r>
              <a:rPr lang="en-GB" sz="2000" dirty="0"/>
              <a:t>📅📅📅📅📅📅📅📅📅📅📅📅📅📅📅📅📅📅📅📅📅</a:t>
            </a:r>
          </a:p>
        </p:txBody>
      </p:sp>
      <p:sp>
        <p:nvSpPr>
          <p:cNvPr id="18" name="Oval 17">
            <a:extLst>
              <a:ext uri="{FF2B5EF4-FFF2-40B4-BE49-F238E27FC236}">
                <a16:creationId xmlns:a16="http://schemas.microsoft.com/office/drawing/2014/main" id="{43C6A167-6DC7-4439-B3A6-F85DC57AADF9}"/>
              </a:ext>
            </a:extLst>
          </p:cNvPr>
          <p:cNvSpPr/>
          <p:nvPr/>
        </p:nvSpPr>
        <p:spPr>
          <a:xfrm>
            <a:off x="8864302" y="2001280"/>
            <a:ext cx="537883" cy="51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1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j)	government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3044716358"/>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чмо кеч</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д</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 саламл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I wish you a happy birthday.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но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футб</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They are playing football.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дын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келш</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 agree with this.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72591F52-84E8-46C2-8C06-E41C793E74E3}"/>
              </a:ext>
            </a:extLst>
          </p:cNvPr>
          <p:cNvSpPr txBox="1"/>
          <p:nvPr/>
        </p:nvSpPr>
        <p:spPr>
          <a:xfrm>
            <a:off x="7960660" y="1718003"/>
            <a:ext cx="1441525" cy="1200329"/>
          </a:xfrm>
          <a:prstGeom prst="rect">
            <a:avLst/>
          </a:prstGeom>
          <a:noFill/>
        </p:spPr>
        <p:txBody>
          <a:bodyPr wrap="square">
            <a:spAutoFit/>
          </a:bodyPr>
          <a:lstStyle/>
          <a:p>
            <a:pPr>
              <a:tabLst>
                <a:tab pos="533400" algn="l"/>
              </a:tabLst>
            </a:pPr>
            <a:r>
              <a:rPr lang="en-GB" sz="7200" dirty="0"/>
              <a:t>🤷</a:t>
            </a:r>
          </a:p>
        </p:txBody>
      </p:sp>
      <p:sp>
        <p:nvSpPr>
          <p:cNvPr id="18" name="Oval 17">
            <a:extLst>
              <a:ext uri="{FF2B5EF4-FFF2-40B4-BE49-F238E27FC236}">
                <a16:creationId xmlns:a16="http://schemas.microsoft.com/office/drawing/2014/main" id="{43C6A167-6DC7-4439-B3A6-F85DC57AADF9}"/>
              </a:ext>
            </a:extLst>
          </p:cNvPr>
          <p:cNvSpPr/>
          <p:nvPr/>
        </p:nvSpPr>
        <p:spPr>
          <a:xfrm>
            <a:off x="7960659" y="1641992"/>
            <a:ext cx="1441525" cy="14610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44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д</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не</a:t>
            </a:r>
            <a:r>
              <a:rPr lang="en-GB" sz="3600" u="sng" dirty="0">
                <a:latin typeface="Calibri" panose="020F0502020204030204" pitchFamily="34" charset="0"/>
                <a:ea typeface="Times New Roman" panose="02020603050405020304" pitchFamily="18" charset="0"/>
                <a:cs typeface="Calibri" panose="020F0502020204030204" pitchFamily="34" charset="0"/>
              </a:rPr>
              <a:t> ‘with’</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u="sng" dirty="0"/>
              <a:t>‘You and I’</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933321848"/>
              </p:ext>
            </p:extLst>
          </p:nvPr>
        </p:nvGraphicFramePr>
        <p:xfrm>
          <a:off x="1699707" y="3548341"/>
          <a:ext cx="7971417" cy="1483002"/>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ме тый ден</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 </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вашлийын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When will we (you and I) meet?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Те ак</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 д</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што илед</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Where do you and your sister live?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Tree>
    <p:extLst>
      <p:ext uri="{BB962C8B-B14F-4D97-AF65-F5344CB8AC3E}">
        <p14:creationId xmlns:p14="http://schemas.microsoft.com/office/powerpoint/2010/main" val="10676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u="sng" dirty="0"/>
              <a:t>а) </a:t>
            </a:r>
            <a:r>
              <a:rPr lang="en-GB" u="sng" dirty="0" err="1"/>
              <a:t>кудалт</a:t>
            </a:r>
            <a:r>
              <a:rPr lang="en-GB" b="1" u="sng" dirty="0" err="1"/>
              <a:t>а</a:t>
            </a:r>
            <a:r>
              <a:rPr lang="en-GB" u="sng" dirty="0" err="1"/>
              <a:t>ш</a:t>
            </a:r>
            <a:r>
              <a:rPr lang="en-GB" u="sng" dirty="0"/>
              <a:t> (-</a:t>
            </a:r>
            <a:r>
              <a:rPr lang="en-GB" u="sng" dirty="0" err="1"/>
              <a:t>ем</a:t>
            </a:r>
            <a:r>
              <a:rPr lang="en-GB" u="sng" dirty="0"/>
              <a:t>) ‘to throw, to cast’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1433013819"/>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Йолташ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мыскарамл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u="sng">
                          <a:effectLst/>
                          <a:latin typeface="Calibri" panose="020F0502020204030204" pitchFamily="34" charset="0"/>
                          <a:ea typeface="PMingLiU" panose="02020500000000000000" pitchFamily="18" charset="-120"/>
                          <a:cs typeface="Calibri" panose="020F0502020204030204" pitchFamily="34" charset="0"/>
                        </a:rPr>
                        <a:t>сыр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куд</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лтыш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friend got angry over my joke.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Маск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жын, кеч-кӧ </a:t>
                      </a:r>
                      <a:r>
                        <a:rPr lang="en-US" sz="2000" u="sng">
                          <a:effectLst/>
                          <a:latin typeface="Calibri" panose="020F0502020204030204" pitchFamily="34" charset="0"/>
                          <a:ea typeface="PMingLiU" panose="02020500000000000000" pitchFamily="18" charset="-120"/>
                          <a:cs typeface="Lucida Grande"/>
                        </a:rPr>
                        <a:t>л</a:t>
                      </a:r>
                      <a:r>
                        <a:rPr lang="en-US" sz="2000" b="1" u="sng">
                          <a:effectLst/>
                          <a:latin typeface="Calibri" panose="020F0502020204030204" pitchFamily="34" charset="0"/>
                          <a:ea typeface="PMingLiU" panose="02020500000000000000" pitchFamily="18" charset="-120"/>
                          <a:cs typeface="Lucida Grande"/>
                        </a:rPr>
                        <a:t>ӱ</a:t>
                      </a:r>
                      <a:r>
                        <a:rPr lang="en-US" sz="2000" u="sng">
                          <a:effectLst/>
                          <a:latin typeface="Calibri" panose="020F0502020204030204" pitchFamily="34" charset="0"/>
                          <a:ea typeface="PMingLiU" panose="02020500000000000000" pitchFamily="18" charset="-120"/>
                          <a:cs typeface="Lucida Grande"/>
                        </a:rPr>
                        <a:t>дын кудалт</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Anyone will get scared when faced with a bear.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Алл</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че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 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лын ом керт: </a:t>
                      </a:r>
                      <a:r>
                        <a:rPr lang="en-US" sz="2000" u="sng">
                          <a:effectLst/>
                          <a:latin typeface="Calibri" panose="020F0502020204030204" pitchFamily="34" charset="0"/>
                          <a:ea typeface="PMingLiU" panose="02020500000000000000" pitchFamily="18" charset="-120"/>
                          <a:cs typeface="Calibri" panose="020F0502020204030204" pitchFamily="34" charset="0"/>
                        </a:rPr>
                        <a:t>черлан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куд</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лтышым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Hello! I can’t come to work today, I’ve fallen ill.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2" name="TextBox 11">
            <a:extLst>
              <a:ext uri="{FF2B5EF4-FFF2-40B4-BE49-F238E27FC236}">
                <a16:creationId xmlns:a16="http://schemas.microsoft.com/office/drawing/2014/main" id="{D84BBAC8-125B-4B09-AE61-C21A2623DDE2}"/>
              </a:ext>
            </a:extLst>
          </p:cNvPr>
          <p:cNvSpPr txBox="1"/>
          <p:nvPr/>
        </p:nvSpPr>
        <p:spPr>
          <a:xfrm>
            <a:off x="7960660" y="1718003"/>
            <a:ext cx="1441525" cy="1200329"/>
          </a:xfrm>
          <a:prstGeom prst="rect">
            <a:avLst/>
          </a:prstGeom>
          <a:noFill/>
        </p:spPr>
        <p:txBody>
          <a:bodyPr wrap="square">
            <a:spAutoFit/>
          </a:bodyPr>
          <a:lstStyle/>
          <a:p>
            <a:pPr>
              <a:tabLst>
                <a:tab pos="533400" algn="l"/>
              </a:tabLst>
            </a:pPr>
            <a:r>
              <a:rPr lang="en-GB" sz="7200" dirty="0"/>
              <a:t>🤷</a:t>
            </a:r>
          </a:p>
        </p:txBody>
      </p:sp>
    </p:spTree>
    <p:extLst>
      <p:ext uri="{BB962C8B-B14F-4D97-AF65-F5344CB8AC3E}">
        <p14:creationId xmlns:p14="http://schemas.microsoft.com/office/powerpoint/2010/main" val="38747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u="sng" dirty="0"/>
              <a:t>b) </a:t>
            </a:r>
            <a:r>
              <a:rPr lang="en-GB" u="sng" dirty="0" err="1"/>
              <a:t>кышк</a:t>
            </a:r>
            <a:r>
              <a:rPr lang="en-GB" b="1" u="sng" dirty="0" err="1"/>
              <a:t>а</a:t>
            </a:r>
            <a:r>
              <a:rPr lang="en-GB" u="sng" dirty="0" err="1"/>
              <a:t>ш</a:t>
            </a:r>
            <a:r>
              <a:rPr lang="en-GB" u="sng" dirty="0"/>
              <a:t> (-</a:t>
            </a:r>
            <a:r>
              <a:rPr lang="en-GB" u="sng" dirty="0" err="1"/>
              <a:t>ем</a:t>
            </a:r>
            <a:r>
              <a:rPr lang="en-GB" u="sng" dirty="0"/>
              <a:t>) ‘to throw, to cast’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4043518589"/>
              </p:ext>
            </p:extLst>
          </p:nvPr>
        </p:nvGraphicFramePr>
        <p:xfrm>
          <a:off x="1699707" y="3548341"/>
          <a:ext cx="7971417" cy="2397402"/>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ргым, мом ад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a:t>
                      </a:r>
                      <a:r>
                        <a:rPr lang="en-US" sz="2000" u="sng">
                          <a:effectLst/>
                          <a:latin typeface="Calibri" panose="020F0502020204030204" pitchFamily="34" charset="0"/>
                          <a:ea typeface="PMingLiU" panose="02020500000000000000" pitchFamily="18" charset="-120"/>
                          <a:cs typeface="Calibri" panose="020F0502020204030204" pitchFamily="34" charset="0"/>
                        </a:rPr>
                        <a:t>ышт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кышкен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Ад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школ дир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ктор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 </a:t>
                      </a:r>
                      <a:r>
                        <a:rPr lang="en-US" sz="2000">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Calibri" panose="020F0502020204030204" pitchFamily="34" charset="0"/>
                        </a:rPr>
                        <a:t>жыкт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Son, what did you do now? I’m being called to the principal again.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Ков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пеш 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ро – н’иг</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м </a:t>
                      </a:r>
                      <a:r>
                        <a:rPr lang="en-US" sz="2000" u="sng">
                          <a:effectLst/>
                          <a:latin typeface="Calibri" panose="020F0502020204030204" pitchFamily="34" charset="0"/>
                          <a:ea typeface="PMingLiU" panose="02020500000000000000" pitchFamily="18" charset="-120"/>
                          <a:cs typeface="Lucida Grande"/>
                        </a:rPr>
                        <a:t>вурс</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кышк</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ок керт.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grandmother is very kind; she can’t scold anybody.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Иван</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в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нчыч </a:t>
                      </a:r>
                      <a:r>
                        <a:rPr lang="en-US" sz="2000" u="sng">
                          <a:effectLst/>
                          <a:latin typeface="Calibri" panose="020F0502020204030204" pitchFamily="34" charset="0"/>
                          <a:ea typeface="PMingLiU" panose="02020500000000000000" pitchFamily="18" charset="-120"/>
                          <a:cs typeface="Calibri" panose="020F0502020204030204" pitchFamily="34" charset="0"/>
                        </a:rPr>
                        <a:t>ойл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кышк</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вар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Ivanov speaks first and thinks later.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2" name="TextBox 11">
            <a:extLst>
              <a:ext uri="{FF2B5EF4-FFF2-40B4-BE49-F238E27FC236}">
                <a16:creationId xmlns:a16="http://schemas.microsoft.com/office/drawing/2014/main" id="{D84BBAC8-125B-4B09-AE61-C21A2623DDE2}"/>
              </a:ext>
            </a:extLst>
          </p:cNvPr>
          <p:cNvSpPr txBox="1"/>
          <p:nvPr/>
        </p:nvSpPr>
        <p:spPr>
          <a:xfrm>
            <a:off x="7960660" y="1718003"/>
            <a:ext cx="1441525" cy="1200329"/>
          </a:xfrm>
          <a:prstGeom prst="rect">
            <a:avLst/>
          </a:prstGeom>
          <a:noFill/>
        </p:spPr>
        <p:txBody>
          <a:bodyPr wrap="square">
            <a:spAutoFit/>
          </a:bodyPr>
          <a:lstStyle/>
          <a:p>
            <a:pPr>
              <a:tabLst>
                <a:tab pos="533400" algn="l"/>
              </a:tabLst>
            </a:pPr>
            <a:r>
              <a:rPr lang="en-GB" sz="7200" dirty="0"/>
              <a:t>🤷</a:t>
            </a:r>
          </a:p>
        </p:txBody>
      </p:sp>
    </p:spTree>
    <p:extLst>
      <p:ext uri="{BB962C8B-B14F-4D97-AF65-F5344CB8AC3E}">
        <p14:creationId xmlns:p14="http://schemas.microsoft.com/office/powerpoint/2010/main" val="2808827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u="sng" dirty="0"/>
              <a:t>c) </a:t>
            </a:r>
            <a:r>
              <a:rPr lang="en-GB" u="sng" dirty="0" err="1"/>
              <a:t>шу</a:t>
            </a:r>
            <a:r>
              <a:rPr lang="en-GB" b="1" u="sng" dirty="0" err="1"/>
              <a:t>а</a:t>
            </a:r>
            <a:r>
              <a:rPr lang="en-GB" u="sng" dirty="0" err="1"/>
              <a:t>ш</a:t>
            </a:r>
            <a:r>
              <a:rPr lang="en-GB" u="sng" dirty="0"/>
              <a:t> (-</a:t>
            </a:r>
            <a:r>
              <a:rPr lang="en-GB" u="sng" dirty="0" err="1"/>
              <a:t>эм</a:t>
            </a:r>
            <a:r>
              <a:rPr lang="en-GB" u="sng" dirty="0"/>
              <a:t>) ‘to throw, to cast’</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1523836014"/>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Сак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 – сай сон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рзе: </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ртышын лу </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рым </a:t>
                      </a:r>
                      <a:r>
                        <a:rPr lang="en-US" sz="2000" u="sng">
                          <a:effectLst/>
                          <a:latin typeface="Calibri" panose="020F0502020204030204" pitchFamily="34" charset="0"/>
                          <a:ea typeface="PMingLiU" panose="02020500000000000000" pitchFamily="18" charset="-120"/>
                          <a:cs typeface="Calibri" panose="020F0502020204030204" pitchFamily="34" charset="0"/>
                        </a:rPr>
                        <a:t>л</a:t>
                      </a:r>
                      <a:r>
                        <a:rPr lang="en-US" sz="2000" u="sng">
                          <a:effectLst/>
                          <a:latin typeface="Calibri" panose="020F0502020204030204" pitchFamily="34" charset="0"/>
                          <a:ea typeface="PMingLiU" panose="02020500000000000000" pitchFamily="18" charset="-120"/>
                          <a:cs typeface="Lucida Grande"/>
                        </a:rPr>
                        <a:t>ӱ</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шу</a:t>
                      </a:r>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Sakar is a good hunter: he shot ten squirrels the last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рым</a:t>
                      </a:r>
                      <a:r>
                        <a:rPr lang="en-US" sz="2000">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Calibri" panose="020F0502020204030204" pitchFamily="34" charset="0"/>
                        </a:rPr>
                        <a:t>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книгам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кид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гыч </a:t>
                      </a:r>
                      <a:r>
                        <a:rPr lang="en-US" sz="2000" u="sng">
                          <a:effectLst/>
                          <a:latin typeface="Calibri" panose="020F0502020204030204" pitchFamily="34" charset="0"/>
                          <a:ea typeface="PMingLiU" panose="02020500000000000000" pitchFamily="18" charset="-120"/>
                          <a:cs typeface="Calibri" panose="020F0502020204030204" pitchFamily="34" charset="0"/>
                        </a:rPr>
                        <a:t>волт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ш</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ышым</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even dropped my book in my surprise.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Пальто</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тым </a:t>
                      </a:r>
                      <a:r>
                        <a:rPr lang="en-US" sz="2000" u="sng">
                          <a:effectLst/>
                          <a:latin typeface="Calibri" panose="020F0502020204030204" pitchFamily="34" charset="0"/>
                          <a:ea typeface="PMingLiU" panose="02020500000000000000" pitchFamily="18" charset="-120"/>
                          <a:cs typeface="Lucida Grande"/>
                        </a:rPr>
                        <a:t>куд</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ш</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 да вашкер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ӱстелт</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рыш шич!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Take off your coat and sit down at the table!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2" name="TextBox 11">
            <a:extLst>
              <a:ext uri="{FF2B5EF4-FFF2-40B4-BE49-F238E27FC236}">
                <a16:creationId xmlns:a16="http://schemas.microsoft.com/office/drawing/2014/main" id="{D84BBAC8-125B-4B09-AE61-C21A2623DDE2}"/>
              </a:ext>
            </a:extLst>
          </p:cNvPr>
          <p:cNvSpPr txBox="1"/>
          <p:nvPr/>
        </p:nvSpPr>
        <p:spPr>
          <a:xfrm>
            <a:off x="7960660" y="1718003"/>
            <a:ext cx="1441525" cy="1200329"/>
          </a:xfrm>
          <a:prstGeom prst="rect">
            <a:avLst/>
          </a:prstGeom>
          <a:noFill/>
        </p:spPr>
        <p:txBody>
          <a:bodyPr wrap="square">
            <a:spAutoFit/>
          </a:bodyPr>
          <a:lstStyle/>
          <a:p>
            <a:pPr>
              <a:tabLst>
                <a:tab pos="533400" algn="l"/>
              </a:tabLst>
            </a:pPr>
            <a:r>
              <a:rPr lang="en-GB" sz="7200" dirty="0"/>
              <a:t>🤷</a:t>
            </a:r>
          </a:p>
        </p:txBody>
      </p:sp>
    </p:spTree>
    <p:extLst>
      <p:ext uri="{BB962C8B-B14F-4D97-AF65-F5344CB8AC3E}">
        <p14:creationId xmlns:p14="http://schemas.microsoft.com/office/powerpoint/2010/main" val="899342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35</a:t>
            </a:fld>
            <a:endParaRPr lang="en-GB"/>
          </a:p>
        </p:txBody>
      </p:sp>
    </p:spTree>
    <p:extLst>
      <p:ext uri="{BB962C8B-B14F-4D97-AF65-F5344CB8AC3E}">
        <p14:creationId xmlns:p14="http://schemas.microsoft.com/office/powerpoint/2010/main" val="367668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3" name="Picture 2">
            <a:extLst>
              <a:ext uri="{FF2B5EF4-FFF2-40B4-BE49-F238E27FC236}">
                <a16:creationId xmlns:a16="http://schemas.microsoft.com/office/drawing/2014/main" id="{82F33FDD-B28E-49E9-9B90-4024C03D5DE1}"/>
              </a:ext>
            </a:extLst>
          </p:cNvPr>
          <p:cNvPicPr>
            <a:picLocks noChangeAspect="1"/>
          </p:cNvPicPr>
          <p:nvPr/>
        </p:nvPicPr>
        <p:blipFill>
          <a:blip r:embed="rId2"/>
          <a:stretch>
            <a:fillRect/>
          </a:stretch>
        </p:blipFill>
        <p:spPr>
          <a:xfrm>
            <a:off x="1595437" y="366712"/>
            <a:ext cx="9001125" cy="6124575"/>
          </a:xfrm>
          <a:prstGeom prst="rect">
            <a:avLst/>
          </a:prstGeom>
        </p:spPr>
      </p:pic>
    </p:spTree>
    <p:extLst>
      <p:ext uri="{BB962C8B-B14F-4D97-AF65-F5344CB8AC3E}">
        <p14:creationId xmlns:p14="http://schemas.microsoft.com/office/powerpoint/2010/main" val="352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37</a:t>
            </a:fld>
            <a:endParaRPr lang="en-GB"/>
          </a:p>
        </p:txBody>
      </p:sp>
      <p:pic>
        <p:nvPicPr>
          <p:cNvPr id="6" name="Picture 5">
            <a:extLst>
              <a:ext uri="{FF2B5EF4-FFF2-40B4-BE49-F238E27FC236}">
                <a16:creationId xmlns:a16="http://schemas.microsoft.com/office/drawing/2014/main" id="{73582092-45EB-4C94-8AEA-8F0C36FF879C}"/>
              </a:ext>
            </a:extLst>
          </p:cNvPr>
          <p:cNvPicPr>
            <a:picLocks noChangeAspect="1"/>
          </p:cNvPicPr>
          <p:nvPr/>
        </p:nvPicPr>
        <p:blipFill>
          <a:blip r:embed="rId2"/>
          <a:stretch>
            <a:fillRect/>
          </a:stretch>
        </p:blipFill>
        <p:spPr>
          <a:xfrm>
            <a:off x="1690687" y="595312"/>
            <a:ext cx="8810625" cy="5667375"/>
          </a:xfrm>
          <a:prstGeom prst="rect">
            <a:avLst/>
          </a:prstGeom>
        </p:spPr>
      </p:pic>
    </p:spTree>
    <p:extLst>
      <p:ext uri="{BB962C8B-B14F-4D97-AF65-F5344CB8AC3E}">
        <p14:creationId xmlns:p14="http://schemas.microsoft.com/office/powerpoint/2010/main" val="281145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E48D83-4014-4CCF-9149-A2FC14A63476}"/>
              </a:ext>
            </a:extLst>
          </p:cNvPr>
          <p:cNvPicPr>
            <a:picLocks noChangeAspect="1"/>
          </p:cNvPicPr>
          <p:nvPr/>
        </p:nvPicPr>
        <p:blipFill>
          <a:blip r:embed="rId2"/>
          <a:stretch>
            <a:fillRect/>
          </a:stretch>
        </p:blipFill>
        <p:spPr>
          <a:xfrm>
            <a:off x="1657350" y="203215"/>
            <a:ext cx="8877300" cy="6257925"/>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38</a:t>
            </a:fld>
            <a:endParaRPr lang="en-GB"/>
          </a:p>
        </p:txBody>
      </p:sp>
    </p:spTree>
    <p:extLst>
      <p:ext uri="{BB962C8B-B14F-4D97-AF65-F5344CB8AC3E}">
        <p14:creationId xmlns:p14="http://schemas.microsoft.com/office/powerpoint/2010/main" val="390482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38011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fontScale="92500"/>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лаш</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en-GB" sz="3600" u="sng" dirty="0" err="1">
                <a:latin typeface="Calibri" panose="020F0502020204030204" pitchFamily="34" charset="0"/>
                <a:ea typeface="Times New Roman" panose="02020603050405020304" pitchFamily="18" charset="0"/>
                <a:cs typeface="Calibri" panose="020F0502020204030204" pitchFamily="34" charset="0"/>
              </a:rPr>
              <a:t>ке</a:t>
            </a:r>
            <a:r>
              <a:rPr lang="en-GB" sz="3600" u="sng" dirty="0">
                <a:latin typeface="Calibri" panose="020F0502020204030204" pitchFamily="34" charset="0"/>
                <a:ea typeface="Times New Roman" panose="02020603050405020304" pitchFamily="18" charset="0"/>
                <a:cs typeface="Calibri" panose="020F0502020204030204" pitchFamily="34" charset="0"/>
              </a:rPr>
              <a:t>) ‘into (a language)’,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гыч</a:t>
            </a:r>
            <a:r>
              <a:rPr lang="en-GB" sz="3600" u="sng" dirty="0">
                <a:latin typeface="Calibri" panose="020F0502020204030204" pitchFamily="34" charset="0"/>
                <a:ea typeface="Times New Roman" panose="02020603050405020304" pitchFamily="18" charset="0"/>
                <a:cs typeface="Calibri" panose="020F0502020204030204" pitchFamily="34" charset="0"/>
              </a:rPr>
              <a:t> ‘from (a language)’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6" name="Content Placeholder 2">
            <a:extLst>
              <a:ext uri="{FF2B5EF4-FFF2-40B4-BE49-F238E27FC236}">
                <a16:creationId xmlns:a16="http://schemas.microsoft.com/office/drawing/2014/main" id="{B530070F-9911-49A1-803B-5F9AA51D995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швед ‘Swede’</a:t>
            </a:r>
          </a:p>
          <a:p>
            <a:pPr marL="0" indent="0">
              <a:buFont typeface="Arial" panose="020B0604020202020204" pitchFamily="34" charset="0"/>
              <a:buNone/>
            </a:pPr>
            <a:r>
              <a:rPr lang="mi-NZ" dirty="0"/>
              <a:t>	&gt; шведл</a:t>
            </a:r>
            <a:r>
              <a:rPr lang="mi-NZ" b="1" dirty="0"/>
              <a:t>а</a:t>
            </a:r>
            <a:r>
              <a:rPr lang="en-GB" dirty="0"/>
              <a:t> ‘in Swedish’</a:t>
            </a:r>
          </a:p>
          <a:p>
            <a:pPr marL="0" indent="0">
              <a:buNone/>
            </a:pPr>
            <a:r>
              <a:rPr lang="en-GB" dirty="0"/>
              <a:t>		&gt; </a:t>
            </a:r>
            <a:r>
              <a:rPr lang="mi-NZ" dirty="0"/>
              <a:t>шведл</a:t>
            </a:r>
            <a:r>
              <a:rPr lang="mi-NZ" b="1" dirty="0"/>
              <a:t>а</a:t>
            </a:r>
            <a:r>
              <a:rPr lang="mi-NZ" dirty="0"/>
              <a:t> гыч</a:t>
            </a:r>
            <a:r>
              <a:rPr lang="en-GB" dirty="0"/>
              <a:t> ‘from Swedish’</a:t>
            </a:r>
          </a:p>
          <a:p>
            <a:pPr marL="0" indent="0">
              <a:buNone/>
            </a:pPr>
            <a:r>
              <a:rPr lang="en-GB" dirty="0"/>
              <a:t>		&gt; </a:t>
            </a:r>
            <a:r>
              <a:rPr lang="mi-NZ" dirty="0"/>
              <a:t>шведл</a:t>
            </a:r>
            <a:r>
              <a:rPr lang="mi-NZ" b="1" dirty="0"/>
              <a:t>а</a:t>
            </a:r>
            <a:r>
              <a:rPr lang="mi-NZ" dirty="0"/>
              <a:t>ш(ке)</a:t>
            </a:r>
            <a:r>
              <a:rPr lang="en-GB" dirty="0"/>
              <a:t> ‘into Swedish’</a:t>
            </a:r>
          </a:p>
        </p:txBody>
      </p:sp>
    </p:spTree>
    <p:extLst>
      <p:ext uri="{BB962C8B-B14F-4D97-AF65-F5344CB8AC3E}">
        <p14:creationId xmlns:p14="http://schemas.microsoft.com/office/powerpoint/2010/main" val="3565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40</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www.youtube.com/watch?v=7-BdDFB6aYo</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15.</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2" name="Online Media 1" title="Mari Shorykjol and Russian Svyatki">
            <a:hlinkClick r:id="" action="ppaction://media"/>
            <a:extLst>
              <a:ext uri="{FF2B5EF4-FFF2-40B4-BE49-F238E27FC236}">
                <a16:creationId xmlns:a16="http://schemas.microsoft.com/office/drawing/2014/main" id="{CD0D70BC-B9F9-40F8-ACD7-07A18365B9D8}"/>
              </a:ext>
            </a:extLst>
          </p:cNvPr>
          <p:cNvPicPr>
            <a:picLocks noRot="1" noChangeAspect="1"/>
          </p:cNvPicPr>
          <p:nvPr>
            <a:videoFile r:link="rId1"/>
          </p:nvPr>
        </p:nvPicPr>
        <p:blipFill>
          <a:blip r:embed="rId4"/>
          <a:stretch>
            <a:fillRect/>
          </a:stretch>
        </p:blipFill>
        <p:spPr>
          <a:xfrm>
            <a:off x="3062343" y="1059819"/>
            <a:ext cx="6067313" cy="4550485"/>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41</a:t>
            </a:fld>
            <a:endParaRPr lang="en-GB"/>
          </a:p>
        </p:txBody>
      </p:sp>
      <p:pic>
        <p:nvPicPr>
          <p:cNvPr id="6" name="Picture 5">
            <a:extLst>
              <a:ext uri="{FF2B5EF4-FFF2-40B4-BE49-F238E27FC236}">
                <a16:creationId xmlns:a16="http://schemas.microsoft.com/office/drawing/2014/main" id="{159C59FF-FA29-4AF9-A56F-C671BB67AAF5}"/>
              </a:ext>
            </a:extLst>
          </p:cNvPr>
          <p:cNvPicPr>
            <a:picLocks noChangeAspect="1"/>
          </p:cNvPicPr>
          <p:nvPr/>
        </p:nvPicPr>
        <p:blipFill>
          <a:blip r:embed="rId3"/>
          <a:stretch>
            <a:fillRect/>
          </a:stretch>
        </p:blipFill>
        <p:spPr>
          <a:xfrm>
            <a:off x="1881187" y="1223962"/>
            <a:ext cx="8429625" cy="441007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маш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уке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2" name="Table 1">
            <a:extLst>
              <a:ext uri="{FF2B5EF4-FFF2-40B4-BE49-F238E27FC236}">
                <a16:creationId xmlns:a16="http://schemas.microsoft.com/office/drawing/2014/main" id="{14EC45E7-0E5B-4E3D-B552-414F1C2D2DED}"/>
              </a:ext>
            </a:extLst>
          </p:cNvPr>
          <p:cNvGraphicFramePr>
            <a:graphicFrameLocks noGrp="1"/>
          </p:cNvGraphicFramePr>
          <p:nvPr>
            <p:extLst>
              <p:ext uri="{D42A27DB-BD31-4B8C-83A1-F6EECF244321}">
                <p14:modId xmlns:p14="http://schemas.microsoft.com/office/powerpoint/2010/main" val="4081213164"/>
              </p:ext>
            </p:extLst>
          </p:nvPr>
        </p:nvGraphicFramePr>
        <p:xfrm>
          <a:off x="1272074" y="2566630"/>
          <a:ext cx="9647852" cy="1832205"/>
        </p:xfrm>
        <a:graphic>
          <a:graphicData uri="http://schemas.openxmlformats.org/drawingml/2006/table">
            <a:tbl>
              <a:tblPr firstRow="1" firstCol="1" bandRow="1">
                <a:tableStyleId>{5940675A-B579-460E-94D1-54222C63F5DA}</a:tableStyleId>
              </a:tblPr>
              <a:tblGrid>
                <a:gridCol w="4823404">
                  <a:extLst>
                    <a:ext uri="{9D8B030D-6E8A-4147-A177-3AD203B41FA5}">
                      <a16:colId xmlns:a16="http://schemas.microsoft.com/office/drawing/2014/main" val="3242614611"/>
                    </a:ext>
                  </a:extLst>
                </a:gridCol>
                <a:gridCol w="4824448">
                  <a:extLst>
                    <a:ext uri="{9D8B030D-6E8A-4147-A177-3AD203B41FA5}">
                      <a16:colId xmlns:a16="http://schemas.microsoft.com/office/drawing/2014/main" val="142458096"/>
                    </a:ext>
                  </a:extLst>
                </a:gridCol>
              </a:tblGrid>
              <a:tr h="458051">
                <a:tc>
                  <a:txBody>
                    <a:bodyPr/>
                    <a:lstStyle/>
                    <a:p>
                      <a:pPr algn="l"/>
                      <a:r>
                        <a:rPr lang="en-US" sz="2000">
                          <a:effectLst/>
                          <a:latin typeface="Calibri" panose="020F0502020204030204" pitchFamily="34" charset="0"/>
                          <a:ea typeface="PMingLiU" panose="02020500000000000000" pitchFamily="18" charset="-120"/>
                          <a:cs typeface="Lucida Grande"/>
                        </a:rPr>
                        <a:t>Мый ш</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лым </a:t>
                      </a:r>
                      <a:r>
                        <a:rPr lang="en-US" sz="2000" u="sng">
                          <a:effectLst/>
                          <a:latin typeface="Calibri" panose="020F0502020204030204" pitchFamily="34" charset="0"/>
                          <a:ea typeface="PMingLiU" panose="02020500000000000000" pitchFamily="18" charset="-120"/>
                          <a:cs typeface="Lucida Grande"/>
                        </a:rPr>
                        <a:t>кочм</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ук</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don’t eat meat.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76430041"/>
                  </a:ext>
                </a:extLst>
              </a:tr>
              <a:tr h="458051">
                <a:tc>
                  <a:txBody>
                    <a:bodyPr/>
                    <a:lstStyle/>
                    <a:p>
                      <a:pPr algn="l"/>
                      <a:r>
                        <a:rPr lang="en-US" sz="2000" dirty="0" err="1">
                          <a:effectLst/>
                          <a:latin typeface="Calibri" panose="020F0502020204030204" pitchFamily="34" charset="0"/>
                          <a:ea typeface="PMingLiU" panose="02020500000000000000" pitchFamily="18" charset="-120"/>
                          <a:cs typeface="Lucida Grande"/>
                        </a:rPr>
                        <a:t>Мый</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тыг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йым</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ыштым</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н</a:t>
                      </a:r>
                      <a:r>
                        <a:rPr lang="de-AT" sz="2000" dirty="0">
                          <a:effectLst/>
                          <a:latin typeface="Calibri" panose="020F0502020204030204" pitchFamily="34" charset="0"/>
                          <a:ea typeface="PMingLiU" panose="02020500000000000000" pitchFamily="18" charset="-120"/>
                          <a:cs typeface="Lucida Grande"/>
                        </a:rPr>
                        <a:t>’</a:t>
                      </a:r>
                      <a:r>
                        <a:rPr lang="en-US" sz="2000" dirty="0" err="1">
                          <a:effectLst/>
                          <a:latin typeface="Calibri" panose="020F0502020204030204" pitchFamily="34" charset="0"/>
                          <a:ea typeface="PMingLiU" panose="02020500000000000000" pitchFamily="18" charset="-120"/>
                          <a:cs typeface="Lucida Grande"/>
                        </a:rPr>
                        <a:t>игун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ук</a:t>
                      </a:r>
                      <a:r>
                        <a:rPr lang="en-US" sz="2000" b="1" u="sng" dirty="0" err="1">
                          <a:effectLst/>
                          <a:latin typeface="Calibri" panose="020F0502020204030204" pitchFamily="34" charset="0"/>
                          <a:ea typeface="PMingLiU" panose="02020500000000000000" pitchFamily="18" charset="-120"/>
                          <a:cs typeface="Lucida Grande"/>
                        </a:rPr>
                        <a:t>е</a:t>
                      </a:r>
                      <a:r>
                        <a:rPr lang="de-AT"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would never do something like this.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46869501"/>
                  </a:ext>
                </a:extLst>
              </a:tr>
              <a:tr h="916103">
                <a:tc>
                  <a:txBody>
                    <a:bodyPr/>
                    <a:lstStyle/>
                    <a:p>
                      <a:pPr algn="l"/>
                      <a:r>
                        <a:rPr lang="en-US" sz="2000">
                          <a:effectLst/>
                          <a:latin typeface="Calibri" panose="020F0502020204030204" pitchFamily="34" charset="0"/>
                          <a:ea typeface="PMingLiU" panose="02020500000000000000" pitchFamily="18" charset="-120"/>
                          <a:cs typeface="Lucida Grande"/>
                        </a:rPr>
                        <a:t>Онд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там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кым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пшын, ынд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там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кым </a:t>
                      </a:r>
                      <a:r>
                        <a:rPr lang="en-US" sz="2000" u="sng">
                          <a:effectLst/>
                          <a:latin typeface="Calibri" panose="020F0502020204030204" pitchFamily="34" charset="0"/>
                          <a:ea typeface="PMingLiU" panose="02020500000000000000" pitchFamily="18" charset="-120"/>
                          <a:cs typeface="Lucida Grande"/>
                        </a:rPr>
                        <a:t>шупшм</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ук</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(S)he used to smoke, now (s)he doesn’t smoke at 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12330947"/>
                  </a:ext>
                </a:extLst>
              </a:tr>
            </a:tbl>
          </a:graphicData>
        </a:graphic>
      </p:graphicFrame>
    </p:spTree>
    <p:extLst>
      <p:ext uri="{BB962C8B-B14F-4D97-AF65-F5344CB8AC3E}">
        <p14:creationId xmlns:p14="http://schemas.microsoft.com/office/powerpoint/2010/main" val="867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US" sz="1800" u="sng" dirty="0" err="1">
                <a:effectLst/>
                <a:latin typeface="Calibri" panose="020F0502020204030204" pitchFamily="34" charset="0"/>
                <a:ea typeface="PMingLiU" panose="02020500000000000000" pitchFamily="18" charset="-120"/>
                <a:cs typeface="Lucida Grande"/>
              </a:rPr>
              <a:t>Fricatization</a:t>
            </a:r>
            <a:endParaRPr lang="en-GB" dirty="0"/>
          </a:p>
        </p:txBody>
      </p:sp>
      <p:sp>
        <p:nvSpPr>
          <p:cNvPr id="8" name="Content Placeholder 2">
            <a:extLst>
              <a:ext uri="{FF2B5EF4-FFF2-40B4-BE49-F238E27FC236}">
                <a16:creationId xmlns:a16="http://schemas.microsoft.com/office/drawing/2014/main" id="{13A50BAA-61AF-4AA4-B0F8-C58BC46FCF72}"/>
              </a:ext>
            </a:extLst>
          </p:cNvPr>
          <p:cNvSpPr txBox="1">
            <a:spLocks/>
          </p:cNvSpPr>
          <p:nvPr/>
        </p:nvSpPr>
        <p:spPr>
          <a:xfrm>
            <a:off x="838200" y="2030282"/>
            <a:ext cx="10515600" cy="479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B0F0"/>
                </a:solidFill>
              </a:rPr>
              <a:t>V</a:t>
            </a:r>
            <a:r>
              <a:rPr lang="en-GB" dirty="0"/>
              <a:t> </a:t>
            </a:r>
            <a:r>
              <a:rPr lang="mi-NZ" dirty="0"/>
              <a:t>п</a:t>
            </a:r>
            <a:r>
              <a:rPr lang="en-GB" dirty="0">
                <a:solidFill>
                  <a:srgbClr val="00B0F0"/>
                </a:solidFill>
              </a:rPr>
              <a:t>V</a:t>
            </a:r>
            <a:r>
              <a:rPr lang="en-GB" dirty="0"/>
              <a:t> &gt; </a:t>
            </a:r>
            <a:r>
              <a:rPr lang="en-GB" dirty="0">
                <a:solidFill>
                  <a:srgbClr val="00B0F0"/>
                </a:solidFill>
              </a:rPr>
              <a:t>V</a:t>
            </a:r>
            <a:r>
              <a:rPr lang="mi-NZ" dirty="0"/>
              <a:t>в</a:t>
            </a:r>
            <a:r>
              <a:rPr lang="en-GB" dirty="0">
                <a:solidFill>
                  <a:srgbClr val="00B0F0"/>
                </a:solidFill>
              </a:rPr>
              <a:t>V</a:t>
            </a:r>
            <a:r>
              <a:rPr lang="en-GB" dirty="0"/>
              <a:t>, </a:t>
            </a:r>
            <a:r>
              <a:rPr lang="en-GB" dirty="0">
                <a:solidFill>
                  <a:srgbClr val="00B0F0"/>
                </a:solidFill>
              </a:rPr>
              <a:t>V</a:t>
            </a:r>
            <a:r>
              <a:rPr lang="en-GB" dirty="0"/>
              <a:t> </a:t>
            </a:r>
            <a:r>
              <a:rPr lang="mi-NZ" dirty="0"/>
              <a:t>к</a:t>
            </a:r>
            <a:r>
              <a:rPr lang="en-GB" dirty="0">
                <a:solidFill>
                  <a:srgbClr val="00B0F0"/>
                </a:solidFill>
              </a:rPr>
              <a:t>V</a:t>
            </a:r>
            <a:r>
              <a:rPr lang="en-GB" dirty="0"/>
              <a:t> &gt; </a:t>
            </a:r>
            <a:r>
              <a:rPr lang="en-GB" dirty="0">
                <a:solidFill>
                  <a:srgbClr val="00B0F0"/>
                </a:solidFill>
              </a:rPr>
              <a:t>V</a:t>
            </a:r>
            <a:r>
              <a:rPr lang="mi-NZ" dirty="0"/>
              <a:t>г</a:t>
            </a:r>
            <a:r>
              <a:rPr lang="en-GB" dirty="0">
                <a:solidFill>
                  <a:srgbClr val="00B0F0"/>
                </a:solidFill>
              </a:rPr>
              <a:t>V</a:t>
            </a:r>
            <a:r>
              <a:rPr lang="en-GB" dirty="0"/>
              <a:t>, </a:t>
            </a:r>
            <a:r>
              <a:rPr lang="en-GB" dirty="0">
                <a:solidFill>
                  <a:srgbClr val="00B0F0"/>
                </a:solidFill>
              </a:rPr>
              <a:t>V</a:t>
            </a:r>
            <a:r>
              <a:rPr lang="en-GB" dirty="0"/>
              <a:t> </a:t>
            </a:r>
            <a:r>
              <a:rPr lang="mi-NZ" dirty="0"/>
              <a:t>т</a:t>
            </a:r>
            <a:r>
              <a:rPr lang="en-GB" dirty="0">
                <a:solidFill>
                  <a:srgbClr val="00B0F0"/>
                </a:solidFill>
              </a:rPr>
              <a:t>V</a:t>
            </a:r>
            <a:r>
              <a:rPr lang="en-GB" dirty="0"/>
              <a:t> &gt; </a:t>
            </a:r>
            <a:r>
              <a:rPr lang="en-GB" dirty="0">
                <a:solidFill>
                  <a:srgbClr val="00B0F0"/>
                </a:solidFill>
              </a:rPr>
              <a:t>V</a:t>
            </a:r>
            <a:r>
              <a:rPr lang="mi-NZ" dirty="0"/>
              <a:t>д</a:t>
            </a:r>
            <a:r>
              <a:rPr lang="en-GB" dirty="0">
                <a:solidFill>
                  <a:srgbClr val="00B0F0"/>
                </a:solidFill>
              </a:rPr>
              <a:t>V (V = voiced sound)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838199" y="2754508"/>
            <a:ext cx="5002763" cy="4015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err="1">
                <a:latin typeface="Calibri" panose="020F0502020204030204" pitchFamily="34" charset="0"/>
                <a:ea typeface="PMingLiU" panose="02020500000000000000" pitchFamily="18" charset="-120"/>
                <a:cs typeface="Lucida Grande"/>
              </a:rPr>
              <a:t>ш</a:t>
            </a:r>
            <a:r>
              <a:rPr lang="en-US" sz="2400" b="1" dirty="0" err="1">
                <a:latin typeface="Calibri" panose="020F0502020204030204" pitchFamily="34" charset="0"/>
                <a:ea typeface="PMingLiU" panose="02020500000000000000" pitchFamily="18" charset="-120"/>
                <a:cs typeface="Lucida Grande"/>
              </a:rPr>
              <a:t>ӱ</a:t>
            </a:r>
            <a:r>
              <a:rPr lang="en-US" sz="2400" dirty="0" err="1">
                <a:latin typeface="Calibri" panose="020F0502020204030204" pitchFamily="34" charset="0"/>
                <a:ea typeface="PMingLiU" panose="02020500000000000000" pitchFamily="18" charset="-120"/>
                <a:cs typeface="Lucida Grande"/>
              </a:rPr>
              <a:t>ргӧ</a:t>
            </a:r>
            <a:r>
              <a:rPr lang="en-US" sz="2400" dirty="0">
                <a:latin typeface="Calibri" panose="020F0502020204030204" pitchFamily="34" charset="0"/>
                <a:ea typeface="PMingLiU" panose="02020500000000000000" pitchFamily="18" charset="-120"/>
                <a:cs typeface="Lucida Grande"/>
              </a:rPr>
              <a:t> ‘face’ + </a:t>
            </a:r>
            <a:r>
              <a:rPr lang="en-US" sz="2400" dirty="0" err="1">
                <a:latin typeface="Calibri" panose="020F0502020204030204" pitchFamily="34" charset="0"/>
                <a:ea typeface="PMingLiU" panose="02020500000000000000" pitchFamily="18" charset="-120"/>
                <a:cs typeface="Lucida Grande"/>
              </a:rPr>
              <a:t>п</a:t>
            </a:r>
            <a:r>
              <a:rPr lang="en-US" sz="2400" b="1" dirty="0" err="1">
                <a:latin typeface="Calibri" panose="020F0502020204030204" pitchFamily="34" charset="0"/>
                <a:ea typeface="PMingLiU" panose="02020500000000000000" pitchFamily="18" charset="-120"/>
                <a:cs typeface="Lucida Grande"/>
              </a:rPr>
              <a:t>ы</a:t>
            </a:r>
            <a:r>
              <a:rPr lang="en-US" sz="2400" dirty="0" err="1">
                <a:latin typeface="Calibri" panose="020F0502020204030204" pitchFamily="34" charset="0"/>
                <a:ea typeface="PMingLiU" panose="02020500000000000000" pitchFamily="18" charset="-120"/>
                <a:cs typeface="Lucida Grande"/>
              </a:rPr>
              <a:t>лыш</a:t>
            </a:r>
            <a:r>
              <a:rPr lang="en-US" sz="2400" dirty="0">
                <a:latin typeface="Calibri" panose="020F0502020204030204" pitchFamily="34" charset="0"/>
                <a:ea typeface="PMingLiU" panose="02020500000000000000" pitchFamily="18" charset="-120"/>
                <a:cs typeface="Lucida Grande"/>
              </a:rPr>
              <a:t> ‘ear’</a:t>
            </a:r>
          </a:p>
          <a:p>
            <a:pPr marL="0" indent="0">
              <a:lnSpc>
                <a:spcPct val="100000"/>
              </a:lnSpc>
              <a:spcBef>
                <a:spcPts val="0"/>
              </a:spcBef>
              <a:buFont typeface="Arial" panose="020B0604020202020204" pitchFamily="34" charset="0"/>
              <a:buNone/>
            </a:pPr>
            <a:r>
              <a:rPr lang="en-US" sz="2400" dirty="0">
                <a:latin typeface="Calibri" panose="020F0502020204030204" pitchFamily="34" charset="0"/>
                <a:ea typeface="PMingLiU" panose="02020500000000000000" pitchFamily="18" charset="-120"/>
                <a:cs typeface="Lucida Grande"/>
              </a:rPr>
              <a:t>	&gt; </a:t>
            </a:r>
            <a:r>
              <a:rPr lang="en-US" sz="2400" dirty="0" err="1">
                <a:latin typeface="Calibri" panose="020F0502020204030204" pitchFamily="34" charset="0"/>
                <a:ea typeface="PMingLiU" panose="02020500000000000000" pitchFamily="18" charset="-120"/>
                <a:cs typeface="Lucida Grande"/>
              </a:rPr>
              <a:t>шӱргы</a:t>
            </a:r>
            <a:r>
              <a:rPr lang="en-US" sz="2400" dirty="0" err="1">
                <a:solidFill>
                  <a:srgbClr val="00B0F0"/>
                </a:solidFill>
                <a:latin typeface="Calibri" panose="020F0502020204030204" pitchFamily="34" charset="0"/>
                <a:ea typeface="PMingLiU" panose="02020500000000000000" pitchFamily="18" charset="-120"/>
                <a:cs typeface="Lucida Grande"/>
              </a:rPr>
              <a:t>в</a:t>
            </a:r>
            <a:r>
              <a:rPr lang="en-US" sz="2400" b="1" dirty="0" err="1">
                <a:latin typeface="Calibri" panose="020F0502020204030204" pitchFamily="34" charset="0"/>
                <a:ea typeface="PMingLiU" panose="02020500000000000000" pitchFamily="18" charset="-120"/>
                <a:cs typeface="Lucida Grande"/>
              </a:rPr>
              <a:t>ы</a:t>
            </a:r>
            <a:r>
              <a:rPr lang="en-US" sz="2400" dirty="0" err="1">
                <a:latin typeface="Calibri" panose="020F0502020204030204" pitchFamily="34" charset="0"/>
                <a:ea typeface="PMingLiU" panose="02020500000000000000" pitchFamily="18" charset="-120"/>
                <a:cs typeface="Lucida Grande"/>
              </a:rPr>
              <a:t>лыш</a:t>
            </a:r>
            <a:r>
              <a:rPr lang="en-US" sz="2400" dirty="0">
                <a:latin typeface="Calibri" panose="020F0502020204030204" pitchFamily="34" charset="0"/>
                <a:ea typeface="PMingLiU" panose="02020500000000000000" pitchFamily="18" charset="-120"/>
                <a:cs typeface="Lucida Grande"/>
              </a:rPr>
              <a:t> ‘face, looks’</a:t>
            </a: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Font typeface="Arial" panose="020B0604020202020204" pitchFamily="34" charset="0"/>
              <a:buNone/>
            </a:pPr>
            <a:r>
              <a:rPr lang="en-US" sz="2400" dirty="0" err="1">
                <a:latin typeface="Calibri" panose="020F0502020204030204" pitchFamily="34" charset="0"/>
                <a:ea typeface="PMingLiU" panose="02020500000000000000" pitchFamily="18" charset="-120"/>
                <a:cs typeface="Lucida Grande"/>
              </a:rPr>
              <a:t>ун</a:t>
            </a:r>
            <a:r>
              <a:rPr lang="en-US" sz="2400" b="1" dirty="0" err="1">
                <a:latin typeface="Calibri" panose="020F0502020204030204" pitchFamily="34" charset="0"/>
                <a:ea typeface="PMingLiU" panose="02020500000000000000" pitchFamily="18" charset="-120"/>
                <a:cs typeface="Lucida Grande"/>
              </a:rPr>
              <a:t>а</a:t>
            </a:r>
            <a:r>
              <a:rPr lang="en-US" sz="2400" dirty="0">
                <a:latin typeface="Calibri" panose="020F0502020204030204" pitchFamily="34" charset="0"/>
                <a:ea typeface="PMingLiU" panose="02020500000000000000" pitchFamily="18" charset="-120"/>
                <a:cs typeface="Lucida Grande"/>
              </a:rPr>
              <a:t> ‘guest’ + </a:t>
            </a:r>
            <a:r>
              <a:rPr lang="en-US" sz="2400" dirty="0" err="1">
                <a:latin typeface="Calibri" panose="020F0502020204030204" pitchFamily="34" charset="0"/>
                <a:ea typeface="PMingLiU" panose="02020500000000000000" pitchFamily="18" charset="-120"/>
                <a:cs typeface="Lucida Grande"/>
              </a:rPr>
              <a:t>к</a:t>
            </a:r>
            <a:r>
              <a:rPr lang="en-US" sz="2400" b="1" dirty="0" err="1">
                <a:latin typeface="Calibri" panose="020F0502020204030204" pitchFamily="34" charset="0"/>
                <a:ea typeface="PMingLiU" panose="02020500000000000000" pitchFamily="18" charset="-120"/>
                <a:cs typeface="Lucida Grande"/>
              </a:rPr>
              <a:t>у</a:t>
            </a:r>
            <a:r>
              <a:rPr lang="en-US" sz="2400" dirty="0" err="1">
                <a:latin typeface="Calibri" panose="020F0502020204030204" pitchFamily="34" charset="0"/>
                <a:ea typeface="PMingLiU" panose="02020500000000000000" pitchFamily="18" charset="-120"/>
                <a:cs typeface="Lucida Grande"/>
              </a:rPr>
              <a:t>до</a:t>
            </a:r>
            <a:r>
              <a:rPr lang="en-US" sz="2400" dirty="0">
                <a:latin typeface="Calibri" panose="020F0502020204030204" pitchFamily="34" charset="0"/>
                <a:ea typeface="PMingLiU" panose="02020500000000000000" pitchFamily="18" charset="-120"/>
                <a:cs typeface="Lucida Grande"/>
              </a:rPr>
              <a:t> ‘house’</a:t>
            </a:r>
          </a:p>
          <a:p>
            <a:pPr marL="0" indent="0">
              <a:lnSpc>
                <a:spcPct val="100000"/>
              </a:lnSpc>
              <a:spcBef>
                <a:spcPts val="0"/>
              </a:spcBef>
              <a:buFont typeface="Arial" panose="020B0604020202020204" pitchFamily="34" charset="0"/>
              <a:buNone/>
            </a:pPr>
            <a:r>
              <a:rPr lang="en-US" sz="2400" dirty="0">
                <a:latin typeface="Calibri" panose="020F0502020204030204" pitchFamily="34" charset="0"/>
                <a:ea typeface="PMingLiU" panose="02020500000000000000" pitchFamily="18" charset="-120"/>
                <a:cs typeface="Lucida Grande"/>
              </a:rPr>
              <a:t>	&gt; </a:t>
            </a:r>
            <a:r>
              <a:rPr lang="en-US" sz="2400" dirty="0" err="1">
                <a:latin typeface="Calibri" panose="020F0502020204030204" pitchFamily="34" charset="0"/>
                <a:ea typeface="PMingLiU" panose="02020500000000000000" pitchFamily="18" charset="-120"/>
                <a:cs typeface="Lucida Grande"/>
              </a:rPr>
              <a:t>уна</a:t>
            </a:r>
            <a:r>
              <a:rPr lang="en-US" sz="2400" dirty="0" err="1">
                <a:solidFill>
                  <a:srgbClr val="00B0F0"/>
                </a:solidFill>
                <a:latin typeface="Calibri" panose="020F0502020204030204" pitchFamily="34" charset="0"/>
                <a:ea typeface="PMingLiU" panose="02020500000000000000" pitchFamily="18" charset="-120"/>
                <a:cs typeface="Lucida Grande"/>
              </a:rPr>
              <a:t>г</a:t>
            </a:r>
            <a:r>
              <a:rPr lang="en-US" sz="2400" b="1" dirty="0" err="1">
                <a:latin typeface="Calibri" panose="020F0502020204030204" pitchFamily="34" charset="0"/>
                <a:ea typeface="PMingLiU" panose="02020500000000000000" pitchFamily="18" charset="-120"/>
                <a:cs typeface="Lucida Grande"/>
              </a:rPr>
              <a:t>у</a:t>
            </a:r>
            <a:r>
              <a:rPr lang="en-US" sz="2400" dirty="0" err="1">
                <a:latin typeface="Calibri" panose="020F0502020204030204" pitchFamily="34" charset="0"/>
                <a:ea typeface="PMingLiU" panose="02020500000000000000" pitchFamily="18" charset="-120"/>
                <a:cs typeface="Lucida Grande"/>
              </a:rPr>
              <a:t>до</a:t>
            </a:r>
            <a:r>
              <a:rPr lang="en-US" sz="2400" dirty="0">
                <a:latin typeface="Calibri" panose="020F0502020204030204" pitchFamily="34" charset="0"/>
                <a:ea typeface="PMingLiU" panose="02020500000000000000" pitchFamily="18" charset="-120"/>
                <a:cs typeface="Lucida Grande"/>
              </a:rPr>
              <a:t> ‘hotel’</a:t>
            </a: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en-US" sz="2400" dirty="0" err="1">
                <a:latin typeface="Calibri" panose="020F0502020204030204" pitchFamily="34" charset="0"/>
                <a:ea typeface="PMingLiU" panose="02020500000000000000" pitchFamily="18" charset="-120"/>
                <a:cs typeface="Calibri" panose="020F0502020204030204" pitchFamily="34" charset="0"/>
              </a:rPr>
              <a:t>кав</a:t>
            </a:r>
            <a:r>
              <a:rPr lang="en-US" sz="2400" b="1" dirty="0" err="1">
                <a:latin typeface="Calibri" panose="020F0502020204030204" pitchFamily="34" charset="0"/>
                <a:ea typeface="PMingLiU" panose="02020500000000000000" pitchFamily="18" charset="-120"/>
                <a:cs typeface="Calibri" panose="020F0502020204030204" pitchFamily="34" charset="0"/>
              </a:rPr>
              <a:t>а</a:t>
            </a:r>
            <a:r>
              <a:rPr lang="en-US" sz="2400" dirty="0">
                <a:latin typeface="Calibri" panose="020F0502020204030204" pitchFamily="34" charset="0"/>
                <a:ea typeface="PMingLiU" panose="02020500000000000000" pitchFamily="18" charset="-120"/>
                <a:cs typeface="Calibri" panose="020F0502020204030204" pitchFamily="34" charset="0"/>
              </a:rPr>
              <a:t> ‘sky’ + </a:t>
            </a:r>
            <a:r>
              <a:rPr lang="en-US" sz="2400" dirty="0" err="1">
                <a:latin typeface="Calibri" panose="020F0502020204030204" pitchFamily="34" charset="0"/>
                <a:ea typeface="PMingLiU" panose="02020500000000000000" pitchFamily="18" charset="-120"/>
                <a:cs typeface="Calibri" panose="020F0502020204030204" pitchFamily="34" charset="0"/>
              </a:rPr>
              <a:t>тӱр</a:t>
            </a:r>
            <a:r>
              <a:rPr lang="en-US" sz="2400" dirty="0">
                <a:latin typeface="Calibri" panose="020F0502020204030204" pitchFamily="34" charset="0"/>
                <a:ea typeface="PMingLiU" panose="02020500000000000000" pitchFamily="18" charset="-120"/>
                <a:cs typeface="Calibri" panose="020F0502020204030204" pitchFamily="34" charset="0"/>
              </a:rPr>
              <a:t> ‘edge</a:t>
            </a:r>
            <a:r>
              <a:rPr lang="en-US" sz="2400" dirty="0">
                <a:latin typeface="Calibri" panose="020F0502020204030204" pitchFamily="34" charset="0"/>
                <a:ea typeface="PMingLiU" panose="02020500000000000000" pitchFamily="18" charset="-120"/>
                <a:cs typeface="Lucida Grande"/>
              </a:rPr>
              <a:t>’</a:t>
            </a: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en-US" sz="2400" dirty="0" err="1">
                <a:latin typeface="Calibri" panose="020F0502020204030204" pitchFamily="34" charset="0"/>
                <a:ea typeface="PMingLiU" panose="02020500000000000000" pitchFamily="18" charset="-120"/>
                <a:cs typeface="Calibri" panose="020F0502020204030204" pitchFamily="34" charset="0"/>
              </a:rPr>
              <a:t>кава</a:t>
            </a:r>
            <a:r>
              <a:rPr lang="en-US" sz="2400" dirty="0" err="1">
                <a:solidFill>
                  <a:srgbClr val="00B0F0"/>
                </a:solidFill>
                <a:latin typeface="Calibri" panose="020F0502020204030204" pitchFamily="34" charset="0"/>
                <a:ea typeface="PMingLiU" panose="02020500000000000000" pitchFamily="18" charset="-120"/>
                <a:cs typeface="Calibri" panose="020F0502020204030204" pitchFamily="34" charset="0"/>
              </a:rPr>
              <a:t>д</a:t>
            </a:r>
            <a:r>
              <a:rPr lang="en-US" sz="2400" b="1" dirty="0" err="1">
                <a:latin typeface="Calibri" panose="020F0502020204030204" pitchFamily="34" charset="0"/>
                <a:ea typeface="PMingLiU" panose="02020500000000000000" pitchFamily="18" charset="-120"/>
                <a:cs typeface="Calibri" panose="020F0502020204030204" pitchFamily="34" charset="0"/>
              </a:rPr>
              <a:t>ӱ</a:t>
            </a:r>
            <a:r>
              <a:rPr lang="en-US" sz="2400" dirty="0" err="1">
                <a:latin typeface="Calibri" panose="020F0502020204030204" pitchFamily="34" charset="0"/>
                <a:ea typeface="PMingLiU" panose="02020500000000000000" pitchFamily="18" charset="-120"/>
                <a:cs typeface="Calibri" panose="020F0502020204030204" pitchFamily="34" charset="0"/>
              </a:rPr>
              <a:t>р</a:t>
            </a:r>
            <a:r>
              <a:rPr lang="en-US" sz="2400" dirty="0">
                <a:latin typeface="Calibri" panose="020F0502020204030204" pitchFamily="34" charset="0"/>
                <a:ea typeface="PMingLiU" panose="02020500000000000000" pitchFamily="18" charset="-120"/>
                <a:cs typeface="Calibri" panose="020F0502020204030204" pitchFamily="34" charset="0"/>
              </a:rPr>
              <a:t> ‘horizon’</a:t>
            </a:r>
            <a:endParaRPr lang="en-GB" sz="2400" dirty="0">
              <a:latin typeface="Calibri" panose="020F0502020204030204" pitchFamily="34" charset="0"/>
              <a:ea typeface="PMingLiU" panose="02020500000000000000" pitchFamily="18" charset="-120"/>
              <a:cs typeface="Lucida Grande"/>
            </a:endParaRPr>
          </a:p>
        </p:txBody>
      </p:sp>
      <p:sp>
        <p:nvSpPr>
          <p:cNvPr id="11" name="TextBox 10">
            <a:extLst>
              <a:ext uri="{FF2B5EF4-FFF2-40B4-BE49-F238E27FC236}">
                <a16:creationId xmlns:a16="http://schemas.microsoft.com/office/drawing/2014/main" id="{31AD9A1A-99E7-47DB-A985-F4B2BF79EA05}"/>
              </a:ext>
            </a:extLst>
          </p:cNvPr>
          <p:cNvSpPr txBox="1"/>
          <p:nvPr/>
        </p:nvSpPr>
        <p:spPr>
          <a:xfrm>
            <a:off x="6605684" y="2823185"/>
            <a:ext cx="5197540" cy="1938992"/>
          </a:xfrm>
          <a:prstGeom prst="rect">
            <a:avLst/>
          </a:prstGeom>
          <a:noFill/>
        </p:spPr>
        <p:txBody>
          <a:bodyPr wrap="square">
            <a:spAutoFit/>
          </a:bodyPr>
          <a:lstStyle/>
          <a:p>
            <a:pPr marL="0" indent="0">
              <a:buFont typeface="Arial" panose="020B0604020202020204" pitchFamily="34" charset="0"/>
              <a:buNone/>
            </a:pPr>
            <a:r>
              <a:rPr lang="en-US" sz="2400" dirty="0" err="1">
                <a:latin typeface="Calibri" panose="020F0502020204030204" pitchFamily="34" charset="0"/>
                <a:ea typeface="PMingLiU" panose="02020500000000000000" pitchFamily="18" charset="-120"/>
                <a:cs typeface="Calibri" panose="020F0502020204030204" pitchFamily="34" charset="0"/>
              </a:rPr>
              <a:t>тул</a:t>
            </a:r>
            <a:r>
              <a:rPr lang="en-US" sz="2400" dirty="0">
                <a:latin typeface="Calibri" panose="020F0502020204030204" pitchFamily="34" charset="0"/>
                <a:ea typeface="PMingLiU" panose="02020500000000000000" pitchFamily="18" charset="-120"/>
                <a:cs typeface="Calibri" panose="020F0502020204030204" pitchFamily="34" charset="0"/>
              </a:rPr>
              <a:t> ‘fire’ + </a:t>
            </a:r>
            <a:r>
              <a:rPr lang="en-US" sz="2400" dirty="0" err="1">
                <a:latin typeface="Calibri" panose="020F0502020204030204" pitchFamily="34" charset="0"/>
                <a:ea typeface="PMingLiU" panose="02020500000000000000" pitchFamily="18" charset="-120"/>
                <a:cs typeface="Calibri" panose="020F0502020204030204" pitchFamily="34" charset="0"/>
              </a:rPr>
              <a:t>тӱр</a:t>
            </a:r>
            <a:r>
              <a:rPr lang="en-US" sz="2400" dirty="0">
                <a:latin typeface="Calibri" panose="020F0502020204030204" pitchFamily="34" charset="0"/>
                <a:ea typeface="PMingLiU" panose="02020500000000000000" pitchFamily="18" charset="-120"/>
                <a:cs typeface="Calibri" panose="020F0502020204030204" pitchFamily="34" charset="0"/>
              </a:rPr>
              <a:t> ‘edge’</a:t>
            </a:r>
          </a:p>
          <a:p>
            <a:pPr marL="0" indent="0">
              <a:buFont typeface="Arial" panose="020B0604020202020204" pitchFamily="34" charset="0"/>
              <a:buNone/>
            </a:pPr>
            <a:r>
              <a:rPr lang="en-US" sz="2400" dirty="0">
                <a:latin typeface="Calibri" panose="020F0502020204030204" pitchFamily="34" charset="0"/>
                <a:ea typeface="PMingLiU" panose="02020500000000000000" pitchFamily="18" charset="-120"/>
                <a:cs typeface="Calibri" panose="020F0502020204030204" pitchFamily="34" charset="0"/>
              </a:rPr>
              <a:t>	</a:t>
            </a:r>
            <a:r>
              <a:rPr lang="en-US" sz="2400" dirty="0">
                <a:latin typeface="Calibri" panose="020F0502020204030204" pitchFamily="34" charset="0"/>
                <a:ea typeface="PMingLiU" panose="02020500000000000000" pitchFamily="18" charset="-120"/>
                <a:cs typeface="Lucida Grande"/>
              </a:rPr>
              <a:t>&gt;</a:t>
            </a:r>
            <a:r>
              <a:rPr lang="en-US" sz="2400" dirty="0">
                <a:latin typeface="Calibri" panose="020F0502020204030204" pitchFamily="34" charset="0"/>
                <a:ea typeface="PMingLiU" panose="02020500000000000000" pitchFamily="18" charset="-120"/>
                <a:cs typeface="Calibri" panose="020F0502020204030204" pitchFamily="34" charset="0"/>
              </a:rPr>
              <a:t> </a:t>
            </a:r>
            <a:r>
              <a:rPr lang="en-US" sz="2400" dirty="0" err="1">
                <a:latin typeface="Calibri" panose="020F0502020204030204" pitchFamily="34" charset="0"/>
                <a:ea typeface="PMingLiU" panose="02020500000000000000" pitchFamily="18" charset="-120"/>
                <a:cs typeface="Calibri" panose="020F0502020204030204" pitchFamily="34" charset="0"/>
              </a:rPr>
              <a:t>тул</a:t>
            </a:r>
            <a:r>
              <a:rPr lang="en-US" sz="2400" dirty="0" err="1">
                <a:solidFill>
                  <a:srgbClr val="00B0F0"/>
                </a:solidFill>
                <a:latin typeface="Calibri" panose="020F0502020204030204" pitchFamily="34" charset="0"/>
                <a:ea typeface="PMingLiU" panose="02020500000000000000" pitchFamily="18" charset="-120"/>
                <a:cs typeface="Calibri" panose="020F0502020204030204" pitchFamily="34" charset="0"/>
              </a:rPr>
              <a:t>д</a:t>
            </a:r>
            <a:r>
              <a:rPr lang="en-US" sz="2400" b="1" dirty="0" err="1">
                <a:latin typeface="Calibri" panose="020F0502020204030204" pitchFamily="34" charset="0"/>
                <a:ea typeface="PMingLiU" panose="02020500000000000000" pitchFamily="18" charset="-120"/>
                <a:cs typeface="Calibri" panose="020F0502020204030204" pitchFamily="34" charset="0"/>
              </a:rPr>
              <a:t>ӱ</a:t>
            </a:r>
            <a:r>
              <a:rPr lang="en-US" sz="2400" dirty="0" err="1">
                <a:latin typeface="Calibri" panose="020F0502020204030204" pitchFamily="34" charset="0"/>
                <a:ea typeface="PMingLiU" panose="02020500000000000000" pitchFamily="18" charset="-120"/>
                <a:cs typeface="Calibri" panose="020F0502020204030204" pitchFamily="34" charset="0"/>
              </a:rPr>
              <a:t>р</a:t>
            </a:r>
            <a:r>
              <a:rPr lang="en-US" sz="2400" dirty="0">
                <a:latin typeface="Calibri" panose="020F0502020204030204" pitchFamily="34" charset="0"/>
                <a:ea typeface="PMingLiU" panose="02020500000000000000" pitchFamily="18" charset="-120"/>
                <a:cs typeface="Calibri" panose="020F0502020204030204" pitchFamily="34" charset="0"/>
              </a:rPr>
              <a:t> ‘place by a campfire’</a:t>
            </a:r>
          </a:p>
          <a:p>
            <a:pPr marL="0" indent="0">
              <a:buFont typeface="Arial" panose="020B0604020202020204" pitchFamily="34" charset="0"/>
              <a:buNone/>
            </a:pPr>
            <a:endParaRPr lang="en-GB" sz="2400" dirty="0">
              <a:latin typeface="Calibri" panose="020F0502020204030204" pitchFamily="34" charset="0"/>
              <a:ea typeface="PMingLiU" panose="02020500000000000000" pitchFamily="18" charset="-120"/>
              <a:cs typeface="Calibri" panose="020F0502020204030204" pitchFamily="34" charset="0"/>
            </a:endParaRPr>
          </a:p>
          <a:p>
            <a:pPr marL="0" indent="0">
              <a:buFont typeface="Arial" panose="020B0604020202020204" pitchFamily="34" charset="0"/>
              <a:buNone/>
            </a:pPr>
            <a:r>
              <a:rPr lang="en-GB" sz="2400" dirty="0" err="1">
                <a:latin typeface="Calibri" panose="020F0502020204030204" pitchFamily="34" charset="0"/>
                <a:ea typeface="PMingLiU" panose="02020500000000000000" pitchFamily="18" charset="-120"/>
                <a:cs typeface="Calibri" panose="020F0502020204030204" pitchFamily="34" charset="0"/>
              </a:rPr>
              <a:t>кид</a:t>
            </a:r>
            <a:r>
              <a:rPr lang="en-GB" sz="2400" dirty="0">
                <a:latin typeface="Calibri" panose="020F0502020204030204" pitchFamily="34" charset="0"/>
                <a:ea typeface="PMingLiU" panose="02020500000000000000" pitchFamily="18" charset="-120"/>
                <a:cs typeface="Calibri" panose="020F0502020204030204" pitchFamily="34" charset="0"/>
              </a:rPr>
              <a:t> </a:t>
            </a:r>
            <a:r>
              <a:rPr lang="en-US" sz="2400" dirty="0">
                <a:latin typeface="Calibri" panose="020F0502020204030204" pitchFamily="34" charset="0"/>
                <a:ea typeface="PMingLiU" panose="02020500000000000000" pitchFamily="18" charset="-120"/>
                <a:cs typeface="Calibri" panose="020F0502020204030204" pitchFamily="34" charset="0"/>
              </a:rPr>
              <a:t>‘hand’ + </a:t>
            </a:r>
            <a:r>
              <a:rPr lang="en-US" sz="2400" dirty="0" err="1">
                <a:latin typeface="Calibri" panose="020F0502020204030204" pitchFamily="34" charset="0"/>
                <a:ea typeface="PMingLiU" panose="02020500000000000000" pitchFamily="18" charset="-120"/>
                <a:cs typeface="Calibri" panose="020F0502020204030204" pitchFamily="34" charset="0"/>
              </a:rPr>
              <a:t>паш</a:t>
            </a:r>
            <a:r>
              <a:rPr lang="en-US" sz="2400" b="1" dirty="0" err="1">
                <a:latin typeface="Calibri" panose="020F0502020204030204" pitchFamily="34" charset="0"/>
                <a:ea typeface="PMingLiU" panose="02020500000000000000" pitchFamily="18" charset="-120"/>
                <a:cs typeface="Calibri" panose="020F0502020204030204" pitchFamily="34" charset="0"/>
              </a:rPr>
              <a:t>а</a:t>
            </a:r>
            <a:r>
              <a:rPr lang="en-US" sz="2400" dirty="0">
                <a:latin typeface="Calibri" panose="020F0502020204030204" pitchFamily="34" charset="0"/>
                <a:ea typeface="PMingLiU" panose="02020500000000000000" pitchFamily="18" charset="-120"/>
                <a:cs typeface="Calibri" panose="020F0502020204030204" pitchFamily="34" charset="0"/>
              </a:rPr>
              <a:t> ‘work’</a:t>
            </a:r>
          </a:p>
          <a:p>
            <a:pPr marL="0" indent="0">
              <a:buFont typeface="Arial" panose="020B0604020202020204" pitchFamily="34" charset="0"/>
              <a:buNone/>
            </a:pPr>
            <a:r>
              <a:rPr lang="en-US" sz="2400" dirty="0">
                <a:latin typeface="Calibri" panose="020F0502020204030204" pitchFamily="34" charset="0"/>
                <a:ea typeface="PMingLiU" panose="02020500000000000000" pitchFamily="18" charset="-120"/>
                <a:cs typeface="Calibri" panose="020F0502020204030204" pitchFamily="34" charset="0"/>
              </a:rPr>
              <a:t>	</a:t>
            </a:r>
            <a:r>
              <a:rPr lang="en-US" sz="2400" dirty="0">
                <a:latin typeface="Calibri" panose="020F0502020204030204" pitchFamily="34" charset="0"/>
                <a:ea typeface="PMingLiU" panose="02020500000000000000" pitchFamily="18" charset="-120"/>
                <a:cs typeface="Lucida Grande"/>
              </a:rPr>
              <a:t>&gt;</a:t>
            </a:r>
            <a:r>
              <a:rPr lang="en-US" sz="2400" dirty="0">
                <a:latin typeface="Calibri" panose="020F0502020204030204" pitchFamily="34" charset="0"/>
                <a:ea typeface="PMingLiU" panose="02020500000000000000" pitchFamily="18" charset="-120"/>
                <a:cs typeface="Calibri" panose="020F0502020204030204" pitchFamily="34" charset="0"/>
              </a:rPr>
              <a:t> </a:t>
            </a:r>
            <a:r>
              <a:rPr lang="en-US" sz="2400" dirty="0" err="1">
                <a:latin typeface="Calibri" panose="020F0502020204030204" pitchFamily="34" charset="0"/>
                <a:ea typeface="PMingLiU" panose="02020500000000000000" pitchFamily="18" charset="-120"/>
                <a:cs typeface="Calibri" panose="020F0502020204030204" pitchFamily="34" charset="0"/>
              </a:rPr>
              <a:t>кид</a:t>
            </a:r>
            <a:r>
              <a:rPr lang="en-US" sz="2400" dirty="0" err="1">
                <a:solidFill>
                  <a:srgbClr val="FF0000"/>
                </a:solidFill>
                <a:latin typeface="Calibri" panose="020F0502020204030204" pitchFamily="34" charset="0"/>
                <a:ea typeface="PMingLiU" panose="02020500000000000000" pitchFamily="18" charset="-120"/>
                <a:cs typeface="Calibri" panose="020F0502020204030204" pitchFamily="34" charset="0"/>
              </a:rPr>
              <a:t>п</a:t>
            </a:r>
            <a:r>
              <a:rPr lang="en-US" sz="2400" dirty="0" err="1">
                <a:latin typeface="Calibri" panose="020F0502020204030204" pitchFamily="34" charset="0"/>
                <a:ea typeface="PMingLiU" panose="02020500000000000000" pitchFamily="18" charset="-120"/>
                <a:cs typeface="Calibri" panose="020F0502020204030204" pitchFamily="34" charset="0"/>
              </a:rPr>
              <a:t>аш</a:t>
            </a:r>
            <a:r>
              <a:rPr lang="en-US" sz="2400" b="1" dirty="0" err="1">
                <a:latin typeface="Calibri" panose="020F0502020204030204" pitchFamily="34" charset="0"/>
                <a:ea typeface="PMingLiU" panose="02020500000000000000" pitchFamily="18" charset="-120"/>
                <a:cs typeface="Calibri" panose="020F0502020204030204" pitchFamily="34" charset="0"/>
              </a:rPr>
              <a:t>а</a:t>
            </a:r>
            <a:r>
              <a:rPr lang="en-US" sz="2400" dirty="0">
                <a:latin typeface="Calibri" panose="020F0502020204030204" pitchFamily="34" charset="0"/>
                <a:ea typeface="PMingLiU" panose="02020500000000000000" pitchFamily="18" charset="-120"/>
                <a:cs typeface="Calibri" panose="020F0502020204030204" pitchFamily="34" charset="0"/>
              </a:rPr>
              <a:t> ‘handicraft’ [!!!]</a:t>
            </a:r>
          </a:p>
        </p:txBody>
      </p:sp>
    </p:spTree>
    <p:extLst>
      <p:ext uri="{BB962C8B-B14F-4D97-AF65-F5344CB8AC3E}">
        <p14:creationId xmlns:p14="http://schemas.microsoft.com/office/powerpoint/2010/main" val="16878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Vowel loss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838199" y="2754508"/>
            <a:ext cx="5002763" cy="4015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az-Cyrl-AZ" sz="2400" b="1" dirty="0">
                <a:latin typeface="Calibri" panose="020F0502020204030204" pitchFamily="34" charset="0"/>
                <a:ea typeface="PMingLiU" panose="02020500000000000000" pitchFamily="18" charset="-120"/>
                <a:cs typeface="Lucida Grande"/>
              </a:rPr>
              <a:t>ю</a:t>
            </a:r>
            <a:r>
              <a:rPr lang="az-Cyrl-AZ" sz="2400" dirty="0">
                <a:latin typeface="Calibri" panose="020F0502020204030204" pitchFamily="34" charset="0"/>
                <a:ea typeface="PMingLiU" panose="02020500000000000000" pitchFamily="18" charset="-120"/>
                <a:cs typeface="Lucida Grande"/>
              </a:rPr>
              <a:t>мо ‘</a:t>
            </a:r>
            <a:r>
              <a:rPr lang="en-US" sz="2400" dirty="0">
                <a:latin typeface="Calibri" panose="020F0502020204030204" pitchFamily="34" charset="0"/>
                <a:ea typeface="PMingLiU" panose="02020500000000000000" pitchFamily="18" charset="-120"/>
                <a:cs typeface="Lucida Grande"/>
              </a:rPr>
              <a:t>god’ + </a:t>
            </a:r>
            <a:r>
              <a:rPr lang="az-Cyrl-AZ" sz="2400" dirty="0">
                <a:latin typeface="Calibri" panose="020F0502020204030204" pitchFamily="34" charset="0"/>
                <a:ea typeface="PMingLiU" panose="02020500000000000000" pitchFamily="18" charset="-120"/>
                <a:cs typeface="Lucida Grande"/>
              </a:rPr>
              <a:t>оҥ</a:t>
            </a:r>
            <a:r>
              <a:rPr lang="az-Cyrl-AZ" sz="2400" b="1" dirty="0">
                <a:latin typeface="Calibri" panose="020F0502020204030204" pitchFamily="34" charset="0"/>
                <a:ea typeface="PMingLiU" panose="02020500000000000000" pitchFamily="18" charset="-120"/>
                <a:cs typeface="Lucida Grande"/>
              </a:rPr>
              <a:t>а</a:t>
            </a:r>
            <a:r>
              <a:rPr lang="az-Cyrl-AZ" sz="2400" dirty="0">
                <a:latin typeface="Calibri" panose="020F0502020204030204" pitchFamily="34" charset="0"/>
                <a:ea typeface="PMingLiU" panose="02020500000000000000" pitchFamily="18" charset="-120"/>
                <a:cs typeface="Lucida Grande"/>
              </a:rPr>
              <a:t> ‘</a:t>
            </a:r>
            <a:r>
              <a:rPr lang="en-US" sz="2400" dirty="0">
                <a:latin typeface="Calibri" panose="020F0502020204030204" pitchFamily="34" charset="0"/>
                <a:ea typeface="PMingLiU" panose="02020500000000000000" pitchFamily="18" charset="-120"/>
                <a:cs typeface="Lucida Grande"/>
              </a:rPr>
              <a:t>board’</a:t>
            </a: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az-Cyrl-AZ" sz="2400" dirty="0">
                <a:latin typeface="Calibri" panose="020F0502020204030204" pitchFamily="34" charset="0"/>
                <a:ea typeface="PMingLiU" panose="02020500000000000000" pitchFamily="18" charset="-120"/>
                <a:cs typeface="Lucida Grande"/>
              </a:rPr>
              <a:t>ю</a:t>
            </a:r>
            <a:r>
              <a:rPr lang="az-Cyrl-AZ" sz="2400" u="sng" dirty="0">
                <a:latin typeface="Calibri" panose="020F0502020204030204" pitchFamily="34" charset="0"/>
                <a:ea typeface="PMingLiU" panose="02020500000000000000" pitchFamily="18" charset="-120"/>
                <a:cs typeface="Lucida Grande"/>
              </a:rPr>
              <a:t>мо</a:t>
            </a:r>
            <a:r>
              <a:rPr lang="az-Cyrl-AZ" sz="2400" dirty="0">
                <a:latin typeface="Calibri" panose="020F0502020204030204" pitchFamily="34" charset="0"/>
                <a:ea typeface="PMingLiU" panose="02020500000000000000" pitchFamily="18" charset="-120"/>
                <a:cs typeface="Lucida Grande"/>
              </a:rPr>
              <a:t>ҥ</a:t>
            </a:r>
            <a:r>
              <a:rPr lang="az-Cyrl-AZ" sz="2400" b="1" dirty="0">
                <a:latin typeface="Calibri" panose="020F0502020204030204" pitchFamily="34" charset="0"/>
                <a:ea typeface="PMingLiU" panose="02020500000000000000" pitchFamily="18" charset="-120"/>
                <a:cs typeface="Lucida Grande"/>
              </a:rPr>
              <a:t>а</a:t>
            </a:r>
            <a:r>
              <a:rPr lang="az-Cyrl-AZ" sz="2400" dirty="0">
                <a:latin typeface="Calibri" panose="020F0502020204030204" pitchFamily="34" charset="0"/>
                <a:ea typeface="PMingLiU" panose="02020500000000000000" pitchFamily="18" charset="-120"/>
                <a:cs typeface="Lucida Grande"/>
              </a:rPr>
              <a:t> ‘</a:t>
            </a:r>
            <a:r>
              <a:rPr lang="en-US" sz="2400" dirty="0">
                <a:latin typeface="Calibri" panose="020F0502020204030204" pitchFamily="34" charset="0"/>
                <a:ea typeface="PMingLiU" panose="02020500000000000000" pitchFamily="18" charset="-120"/>
                <a:cs typeface="Lucida Grande"/>
              </a:rPr>
              <a:t>icon’</a:t>
            </a: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az-Cyrl-AZ" sz="2400" dirty="0">
                <a:latin typeface="Calibri" panose="020F0502020204030204" pitchFamily="34" charset="0"/>
                <a:ea typeface="PMingLiU" panose="02020500000000000000" pitchFamily="18" charset="-120"/>
                <a:cs typeface="Lucida Grande"/>
              </a:rPr>
              <a:t>из</a:t>
            </a:r>
            <a:r>
              <a:rPr lang="az-Cyrl-AZ" sz="2400" b="1" dirty="0">
                <a:latin typeface="Calibri" panose="020F0502020204030204" pitchFamily="34" charset="0"/>
                <a:ea typeface="PMingLiU" panose="02020500000000000000" pitchFamily="18" charset="-120"/>
                <a:cs typeface="Lucida Grande"/>
              </a:rPr>
              <a:t>и</a:t>
            </a:r>
            <a:r>
              <a:rPr lang="az-Cyrl-AZ" sz="2400" dirty="0">
                <a:latin typeface="Calibri" panose="020F0502020204030204" pitchFamily="34" charset="0"/>
                <a:ea typeface="PMingLiU" panose="02020500000000000000" pitchFamily="18" charset="-120"/>
                <a:cs typeface="Lucida Grande"/>
              </a:rPr>
              <a:t> ‘</a:t>
            </a:r>
            <a:r>
              <a:rPr lang="en-US" sz="2400" dirty="0">
                <a:latin typeface="Calibri" panose="020F0502020204030204" pitchFamily="34" charset="0"/>
                <a:ea typeface="PMingLiU" panose="02020500000000000000" pitchFamily="18" charset="-120"/>
                <a:cs typeface="Lucida Grande"/>
              </a:rPr>
              <a:t>small’ + </a:t>
            </a:r>
            <a:r>
              <a:rPr lang="az-Cyrl-AZ" sz="2400" dirty="0">
                <a:latin typeface="Calibri" panose="020F0502020204030204" pitchFamily="34" charset="0"/>
                <a:ea typeface="PMingLiU" panose="02020500000000000000" pitchFamily="18" charset="-120"/>
                <a:cs typeface="Lucida Grande"/>
              </a:rPr>
              <a:t>тер ‘</a:t>
            </a:r>
            <a:r>
              <a:rPr lang="en-US" sz="2400" dirty="0">
                <a:latin typeface="Calibri" panose="020F0502020204030204" pitchFamily="34" charset="0"/>
                <a:ea typeface="PMingLiU" panose="02020500000000000000" pitchFamily="18" charset="-120"/>
                <a:cs typeface="Lucida Grande"/>
              </a:rPr>
              <a:t>sleigh’</a:t>
            </a: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az-Cyrl-AZ" sz="2400" dirty="0">
                <a:latin typeface="Calibri" panose="020F0502020204030204" pitchFamily="34" charset="0"/>
                <a:ea typeface="PMingLiU" panose="02020500000000000000" pitchFamily="18" charset="-120"/>
                <a:cs typeface="Lucida Grande"/>
              </a:rPr>
              <a:t>и</a:t>
            </a:r>
            <a:r>
              <a:rPr lang="az-Cyrl-AZ" sz="2400" u="sng" dirty="0">
                <a:latin typeface="Calibri" panose="020F0502020204030204" pitchFamily="34" charset="0"/>
                <a:ea typeface="PMingLiU" panose="02020500000000000000" pitchFamily="18" charset="-120"/>
                <a:cs typeface="Lucida Grande"/>
              </a:rPr>
              <a:t>зд</a:t>
            </a:r>
            <a:r>
              <a:rPr lang="az-Cyrl-AZ" sz="2400" b="1" dirty="0">
                <a:latin typeface="Calibri" panose="020F0502020204030204" pitchFamily="34" charset="0"/>
                <a:ea typeface="PMingLiU" panose="02020500000000000000" pitchFamily="18" charset="-120"/>
                <a:cs typeface="Lucida Grande"/>
              </a:rPr>
              <a:t>е</a:t>
            </a:r>
            <a:r>
              <a:rPr lang="az-Cyrl-AZ" sz="2400" dirty="0">
                <a:latin typeface="Calibri" panose="020F0502020204030204" pitchFamily="34" charset="0"/>
                <a:ea typeface="PMingLiU" panose="02020500000000000000" pitchFamily="18" charset="-120"/>
                <a:cs typeface="Lucida Grande"/>
              </a:rPr>
              <a:t>р ‘</a:t>
            </a:r>
            <a:r>
              <a:rPr lang="en-US" sz="2400" dirty="0">
                <a:latin typeface="Calibri" panose="020F0502020204030204" pitchFamily="34" charset="0"/>
                <a:ea typeface="PMingLiU" panose="02020500000000000000" pitchFamily="18" charset="-120"/>
                <a:cs typeface="Lucida Grande"/>
              </a:rPr>
              <a:t>sled’</a:t>
            </a: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az-Cyrl-AZ" sz="2400" dirty="0">
                <a:latin typeface="Calibri" panose="020F0502020204030204" pitchFamily="34" charset="0"/>
                <a:ea typeface="PMingLiU" panose="02020500000000000000" pitchFamily="18" charset="-120"/>
                <a:cs typeface="Calibri" panose="020F0502020204030204" pitchFamily="34" charset="0"/>
              </a:rPr>
              <a:t>р</a:t>
            </a:r>
            <a:r>
              <a:rPr lang="az-Cyrl-AZ" sz="2400" b="1" dirty="0">
                <a:latin typeface="Calibri" panose="020F0502020204030204" pitchFamily="34" charset="0"/>
                <a:ea typeface="PMingLiU" panose="02020500000000000000" pitchFamily="18" charset="-120"/>
                <a:cs typeface="Calibri" panose="020F0502020204030204" pitchFamily="34" charset="0"/>
              </a:rPr>
              <a:t>ӱ</a:t>
            </a:r>
            <a:r>
              <a:rPr lang="az-Cyrl-AZ" sz="2400" dirty="0">
                <a:latin typeface="Calibri" panose="020F0502020204030204" pitchFamily="34" charset="0"/>
                <a:ea typeface="PMingLiU" panose="02020500000000000000" pitchFamily="18" charset="-120"/>
                <a:cs typeface="Calibri" panose="020F0502020204030204" pitchFamily="34" charset="0"/>
              </a:rPr>
              <a:t>дӧ ‘</a:t>
            </a:r>
            <a:r>
              <a:rPr lang="en-US" sz="2400" dirty="0">
                <a:latin typeface="Calibri" panose="020F0502020204030204" pitchFamily="34" charset="0"/>
                <a:ea typeface="PMingLiU" panose="02020500000000000000" pitchFamily="18" charset="-120"/>
                <a:cs typeface="Calibri" panose="020F0502020204030204" pitchFamily="34" charset="0"/>
              </a:rPr>
              <a:t>center’ + </a:t>
            </a:r>
            <a:r>
              <a:rPr lang="az-Cyrl-AZ" sz="2400" dirty="0">
                <a:latin typeface="Calibri" panose="020F0502020204030204" pitchFamily="34" charset="0"/>
                <a:ea typeface="PMingLiU" panose="02020500000000000000" pitchFamily="18" charset="-120"/>
                <a:cs typeface="Calibri" panose="020F0502020204030204" pitchFamily="34" charset="0"/>
              </a:rPr>
              <a:t>ол</a:t>
            </a:r>
            <a:r>
              <a:rPr lang="az-Cyrl-AZ" sz="2400" b="1" dirty="0">
                <a:latin typeface="Calibri" panose="020F0502020204030204" pitchFamily="34" charset="0"/>
                <a:ea typeface="PMingLiU" panose="02020500000000000000" pitchFamily="18" charset="-120"/>
                <a:cs typeface="Calibri" panose="020F0502020204030204" pitchFamily="34" charset="0"/>
              </a:rPr>
              <a:t>а</a:t>
            </a:r>
            <a:r>
              <a:rPr lang="az-Cyrl-AZ" sz="2400" dirty="0">
                <a:latin typeface="Calibri" panose="020F0502020204030204" pitchFamily="34" charset="0"/>
                <a:ea typeface="PMingLiU" panose="02020500000000000000" pitchFamily="18" charset="-120"/>
                <a:cs typeface="Calibri" panose="020F0502020204030204" pitchFamily="34" charset="0"/>
              </a:rPr>
              <a:t> ‘</a:t>
            </a:r>
            <a:r>
              <a:rPr lang="en-US" sz="2400" dirty="0">
                <a:latin typeface="Calibri" panose="020F0502020204030204" pitchFamily="34" charset="0"/>
                <a:ea typeface="PMingLiU" panose="02020500000000000000" pitchFamily="18" charset="-120"/>
                <a:cs typeface="Calibri" panose="020F0502020204030204" pitchFamily="34" charset="0"/>
              </a:rPr>
              <a:t>city’</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az-Cyrl-AZ" sz="2400" dirty="0">
                <a:latin typeface="Calibri" panose="020F0502020204030204" pitchFamily="34" charset="0"/>
                <a:ea typeface="PMingLiU" panose="02020500000000000000" pitchFamily="18" charset="-120"/>
                <a:cs typeface="Calibri" panose="020F0502020204030204" pitchFamily="34" charset="0"/>
              </a:rPr>
              <a:t>рӱ</a:t>
            </a:r>
            <a:r>
              <a:rPr lang="az-Cyrl-AZ" sz="2400" u="sng" dirty="0">
                <a:latin typeface="Calibri" panose="020F0502020204030204" pitchFamily="34" charset="0"/>
                <a:ea typeface="PMingLiU" panose="02020500000000000000" pitchFamily="18" charset="-120"/>
                <a:cs typeface="Calibri" panose="020F0502020204030204" pitchFamily="34" charset="0"/>
              </a:rPr>
              <a:t>до</a:t>
            </a:r>
            <a:r>
              <a:rPr lang="az-Cyrl-AZ" sz="2400" dirty="0">
                <a:latin typeface="Calibri" panose="020F0502020204030204" pitchFamily="34" charset="0"/>
                <a:ea typeface="PMingLiU" panose="02020500000000000000" pitchFamily="18" charset="-120"/>
                <a:cs typeface="Calibri" panose="020F0502020204030204" pitchFamily="34" charset="0"/>
              </a:rPr>
              <a:t>л</a:t>
            </a:r>
            <a:r>
              <a:rPr lang="az-Cyrl-AZ" sz="2400" b="1" dirty="0">
                <a:latin typeface="Calibri" panose="020F0502020204030204" pitchFamily="34" charset="0"/>
                <a:ea typeface="PMingLiU" panose="02020500000000000000" pitchFamily="18" charset="-120"/>
                <a:cs typeface="Calibri" panose="020F0502020204030204" pitchFamily="34" charset="0"/>
              </a:rPr>
              <a:t>а</a:t>
            </a:r>
            <a:r>
              <a:rPr lang="az-Cyrl-AZ" sz="2400" dirty="0">
                <a:latin typeface="Calibri" panose="020F0502020204030204" pitchFamily="34" charset="0"/>
                <a:ea typeface="PMingLiU" panose="02020500000000000000" pitchFamily="18" charset="-120"/>
                <a:cs typeface="Calibri" panose="020F0502020204030204" pitchFamily="34" charset="0"/>
              </a:rPr>
              <a:t> ‘</a:t>
            </a:r>
            <a:r>
              <a:rPr lang="en-US" sz="2400" dirty="0">
                <a:latin typeface="Calibri" panose="020F0502020204030204" pitchFamily="34" charset="0"/>
                <a:ea typeface="PMingLiU" panose="02020500000000000000" pitchFamily="18" charset="-120"/>
                <a:cs typeface="Calibri" panose="020F0502020204030204" pitchFamily="34" charset="0"/>
              </a:rPr>
              <a:t>capital (city)’</a:t>
            </a:r>
            <a:endParaRPr lang="en-GB" sz="2400" dirty="0">
              <a:latin typeface="Calibri" panose="020F0502020204030204" pitchFamily="34" charset="0"/>
              <a:ea typeface="PMingLiU" panose="02020500000000000000" pitchFamily="18" charset="-120"/>
              <a:cs typeface="Lucida Grande"/>
            </a:endParaRPr>
          </a:p>
        </p:txBody>
      </p:sp>
    </p:spTree>
    <p:extLst>
      <p:ext uri="{BB962C8B-B14F-4D97-AF65-F5344CB8AC3E}">
        <p14:creationId xmlns:p14="http://schemas.microsoft.com/office/powerpoint/2010/main" val="21657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Hard sign </a:t>
            </a:r>
            <a:r>
              <a:rPr lang="mi-NZ" u="sng" dirty="0">
                <a:latin typeface="Calibri" panose="020F0502020204030204" pitchFamily="34" charset="0"/>
              </a:rPr>
              <a:t>ъ</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838199" y="2754508"/>
            <a:ext cx="5553270" cy="4015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az-Cyrl-AZ" sz="2400" b="1" dirty="0">
                <a:latin typeface="Calibri" panose="020F0502020204030204" pitchFamily="34" charset="0"/>
                <a:ea typeface="PMingLiU" panose="02020500000000000000" pitchFamily="18" charset="-120"/>
                <a:cs typeface="Lucida Grande"/>
              </a:rPr>
              <a:t>о</a:t>
            </a:r>
            <a:r>
              <a:rPr lang="az-Cyrl-AZ" sz="2400" dirty="0">
                <a:latin typeface="Calibri" panose="020F0502020204030204" pitchFamily="34" charset="0"/>
                <a:ea typeface="PMingLiU" panose="02020500000000000000" pitchFamily="18" charset="-120"/>
                <a:cs typeface="Lucida Grande"/>
              </a:rPr>
              <a:t>нчыл ‘</a:t>
            </a:r>
            <a:r>
              <a:rPr lang="en-GB" sz="2400" dirty="0">
                <a:latin typeface="Calibri" panose="020F0502020204030204" pitchFamily="34" charset="0"/>
                <a:ea typeface="PMingLiU" panose="02020500000000000000" pitchFamily="18" charset="-120"/>
                <a:cs typeface="Lucida Grande"/>
              </a:rPr>
              <a:t>front’ + </a:t>
            </a:r>
            <a:r>
              <a:rPr lang="az-Cyrl-AZ" sz="2400" dirty="0">
                <a:latin typeface="Calibri" panose="020F0502020204030204" pitchFamily="34" charset="0"/>
                <a:ea typeface="PMingLiU" panose="02020500000000000000" pitchFamily="18" charset="-120"/>
                <a:cs typeface="Lucida Grande"/>
              </a:rPr>
              <a:t>еҥ ‘</a:t>
            </a:r>
            <a:r>
              <a:rPr lang="en-GB" sz="2400" dirty="0">
                <a:latin typeface="Calibri" panose="020F0502020204030204" pitchFamily="34" charset="0"/>
                <a:ea typeface="PMingLiU" panose="02020500000000000000" pitchFamily="18" charset="-120"/>
                <a:cs typeface="Lucida Grande"/>
              </a:rPr>
              <a:t>person’</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az-Cyrl-AZ" sz="2400" dirty="0">
                <a:latin typeface="Calibri" panose="020F0502020204030204" pitchFamily="34" charset="0"/>
                <a:ea typeface="PMingLiU" panose="02020500000000000000" pitchFamily="18" charset="-120"/>
                <a:cs typeface="Lucida Grande"/>
              </a:rPr>
              <a:t>ончыл</a:t>
            </a:r>
            <a:r>
              <a:rPr lang="az-Cyrl-AZ" sz="2400" dirty="0">
                <a:solidFill>
                  <a:srgbClr val="00B050"/>
                </a:solidFill>
                <a:latin typeface="Calibri" panose="020F0502020204030204" pitchFamily="34" charset="0"/>
                <a:ea typeface="PMingLiU" panose="02020500000000000000" pitchFamily="18" charset="-120"/>
                <a:cs typeface="Lucida Grande"/>
              </a:rPr>
              <a:t>ъ</a:t>
            </a:r>
            <a:r>
              <a:rPr lang="az-Cyrl-AZ" sz="2400" b="1" dirty="0">
                <a:latin typeface="Calibri" panose="020F0502020204030204" pitchFamily="34" charset="0"/>
                <a:ea typeface="PMingLiU" panose="02020500000000000000" pitchFamily="18" charset="-120"/>
                <a:cs typeface="Lucida Grande"/>
              </a:rPr>
              <a:t>е</a:t>
            </a:r>
            <a:r>
              <a:rPr lang="az-Cyrl-AZ" sz="2400" dirty="0">
                <a:latin typeface="Calibri" panose="020F0502020204030204" pitchFamily="34" charset="0"/>
                <a:ea typeface="PMingLiU" panose="02020500000000000000" pitchFamily="18" charset="-120"/>
                <a:cs typeface="Lucida Grande"/>
              </a:rPr>
              <a:t>ҥ ‘</a:t>
            </a:r>
            <a:r>
              <a:rPr lang="en-GB" sz="2400" dirty="0">
                <a:latin typeface="Calibri" panose="020F0502020204030204" pitchFamily="34" charset="0"/>
                <a:ea typeface="PMingLiU" panose="02020500000000000000" pitchFamily="18" charset="-120"/>
                <a:cs typeface="Lucida Grande"/>
              </a:rPr>
              <a:t>pioneer, trailblazer’</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az-Cyrl-AZ" sz="2400" dirty="0">
                <a:latin typeface="Calibri" panose="020F0502020204030204" pitchFamily="34" charset="0"/>
                <a:ea typeface="PMingLiU" panose="02020500000000000000" pitchFamily="18" charset="-120"/>
                <a:cs typeface="Lucida Grande"/>
              </a:rPr>
              <a:t>йыр ‘</a:t>
            </a:r>
            <a:r>
              <a:rPr lang="en-GB" sz="2400" dirty="0">
                <a:latin typeface="Calibri" panose="020F0502020204030204" pitchFamily="34" charset="0"/>
                <a:ea typeface="PMingLiU" panose="02020500000000000000" pitchFamily="18" charset="-120"/>
                <a:cs typeface="Lucida Grande"/>
              </a:rPr>
              <a:t>around’ + </a:t>
            </a:r>
            <a:r>
              <a:rPr lang="az-Cyrl-AZ" sz="2400" dirty="0">
                <a:latin typeface="Calibri" panose="020F0502020204030204" pitchFamily="34" charset="0"/>
                <a:ea typeface="PMingLiU" panose="02020500000000000000" pitchFamily="18" charset="-120"/>
                <a:cs typeface="Lucida Grande"/>
              </a:rPr>
              <a:t>юж ‘</a:t>
            </a:r>
            <a:r>
              <a:rPr lang="en-GB" sz="2400" dirty="0">
                <a:latin typeface="Calibri" panose="020F0502020204030204" pitchFamily="34" charset="0"/>
                <a:ea typeface="PMingLiU" panose="02020500000000000000" pitchFamily="18" charset="-120"/>
                <a:cs typeface="Lucida Grande"/>
              </a:rPr>
              <a:t>air’</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az-Cyrl-AZ" sz="2400" dirty="0">
                <a:latin typeface="Calibri" panose="020F0502020204030204" pitchFamily="34" charset="0"/>
                <a:ea typeface="PMingLiU" panose="02020500000000000000" pitchFamily="18" charset="-120"/>
                <a:cs typeface="Lucida Grande"/>
              </a:rPr>
              <a:t>йыр</a:t>
            </a:r>
            <a:r>
              <a:rPr lang="az-Cyrl-AZ" sz="2400" dirty="0">
                <a:solidFill>
                  <a:srgbClr val="00B050"/>
                </a:solidFill>
                <a:latin typeface="Calibri" panose="020F0502020204030204" pitchFamily="34" charset="0"/>
                <a:ea typeface="PMingLiU" panose="02020500000000000000" pitchFamily="18" charset="-120"/>
                <a:cs typeface="Lucida Grande"/>
              </a:rPr>
              <a:t>ъ</a:t>
            </a:r>
            <a:r>
              <a:rPr lang="az-Cyrl-AZ" sz="2400" b="1" dirty="0">
                <a:latin typeface="Calibri" panose="020F0502020204030204" pitchFamily="34" charset="0"/>
                <a:ea typeface="PMingLiU" panose="02020500000000000000" pitchFamily="18" charset="-120"/>
                <a:cs typeface="Lucida Grande"/>
              </a:rPr>
              <a:t>ю</a:t>
            </a:r>
            <a:r>
              <a:rPr lang="az-Cyrl-AZ" sz="2400" dirty="0">
                <a:latin typeface="Calibri" panose="020F0502020204030204" pitchFamily="34" charset="0"/>
                <a:ea typeface="PMingLiU" panose="02020500000000000000" pitchFamily="18" charset="-120"/>
                <a:cs typeface="Lucida Grande"/>
              </a:rPr>
              <a:t>ж ‘</a:t>
            </a:r>
            <a:r>
              <a:rPr lang="en-GB" sz="2400" dirty="0">
                <a:latin typeface="Calibri" panose="020F0502020204030204" pitchFamily="34" charset="0"/>
                <a:ea typeface="PMingLiU" panose="02020500000000000000" pitchFamily="18" charset="-120"/>
                <a:cs typeface="Lucida Grande"/>
              </a:rPr>
              <a:t>atmosphere’</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Font typeface="Arial" panose="020B0604020202020204" pitchFamily="34" charset="0"/>
              <a:buNone/>
            </a:pPr>
            <a:endParaRPr lang="en-GB"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az-Cyrl-AZ" sz="2400" dirty="0">
                <a:latin typeface="Calibri" panose="020F0502020204030204" pitchFamily="34" charset="0"/>
                <a:ea typeface="PMingLiU" panose="02020500000000000000" pitchFamily="18" charset="-120"/>
                <a:cs typeface="Calibri" panose="020F0502020204030204" pitchFamily="34" charset="0"/>
              </a:rPr>
              <a:t>пӱнч</a:t>
            </a:r>
            <a:r>
              <a:rPr lang="az-Cyrl-AZ" sz="2400" b="1" dirty="0">
                <a:latin typeface="Calibri" panose="020F0502020204030204" pitchFamily="34" charset="0"/>
                <a:ea typeface="PMingLiU" panose="02020500000000000000" pitchFamily="18" charset="-120"/>
                <a:cs typeface="Calibri" panose="020F0502020204030204" pitchFamily="34" charset="0"/>
              </a:rPr>
              <a:t>е</a:t>
            </a:r>
            <a:r>
              <a:rPr lang="az-Cyrl-AZ" sz="2400" dirty="0">
                <a:latin typeface="Calibri" panose="020F0502020204030204" pitchFamily="34" charset="0"/>
                <a:ea typeface="PMingLiU" panose="02020500000000000000" pitchFamily="18" charset="-120"/>
                <a:cs typeface="Calibri" panose="020F0502020204030204" pitchFamily="34" charset="0"/>
              </a:rPr>
              <a:t>р ‘</a:t>
            </a:r>
            <a:r>
              <a:rPr lang="en-GB" sz="2400" dirty="0">
                <a:latin typeface="Calibri" panose="020F0502020204030204" pitchFamily="34" charset="0"/>
                <a:ea typeface="PMingLiU" panose="02020500000000000000" pitchFamily="18" charset="-120"/>
                <a:cs typeface="Calibri" panose="020F0502020204030204" pitchFamily="34" charset="0"/>
              </a:rPr>
              <a:t>pine forest’ + </a:t>
            </a:r>
            <a:r>
              <a:rPr lang="az-Cyrl-AZ" sz="2400" dirty="0">
                <a:latin typeface="Calibri" panose="020F0502020204030204" pitchFamily="34" charset="0"/>
                <a:ea typeface="PMingLiU" panose="02020500000000000000" pitchFamily="18" charset="-120"/>
                <a:cs typeface="Calibri" panose="020F0502020204030204" pitchFamily="34" charset="0"/>
              </a:rPr>
              <a:t>ял ‘</a:t>
            </a:r>
            <a:r>
              <a:rPr lang="en-GB" sz="2400" dirty="0">
                <a:latin typeface="Calibri" panose="020F0502020204030204" pitchFamily="34" charset="0"/>
                <a:ea typeface="PMingLiU" panose="02020500000000000000" pitchFamily="18" charset="-120"/>
                <a:cs typeface="Calibri" panose="020F0502020204030204" pitchFamily="34" charset="0"/>
              </a:rPr>
              <a:t>village’</a:t>
            </a:r>
            <a:endParaRPr lang="en-US" sz="2400" dirty="0">
              <a:latin typeface="Calibri" panose="020F0502020204030204" pitchFamily="34" charset="0"/>
              <a:ea typeface="PMingLiU" panose="02020500000000000000" pitchFamily="18" charset="-120"/>
              <a:cs typeface="Lucida Grande"/>
            </a:endParaRPr>
          </a:p>
          <a:p>
            <a:pPr marL="0" indent="0">
              <a:lnSpc>
                <a:spcPct val="100000"/>
              </a:lnSpc>
              <a:spcBef>
                <a:spcPts val="0"/>
              </a:spcBef>
              <a:buNone/>
            </a:pPr>
            <a:r>
              <a:rPr lang="en-US" sz="2400" dirty="0">
                <a:latin typeface="Calibri" panose="020F0502020204030204" pitchFamily="34" charset="0"/>
                <a:ea typeface="PMingLiU" panose="02020500000000000000" pitchFamily="18" charset="-120"/>
                <a:cs typeface="Lucida Grande"/>
              </a:rPr>
              <a:t>	&gt; </a:t>
            </a:r>
            <a:r>
              <a:rPr lang="en-GB" sz="2400" dirty="0" err="1">
                <a:latin typeface="Calibri" panose="020F0502020204030204" pitchFamily="34" charset="0"/>
                <a:ea typeface="PMingLiU" panose="02020500000000000000" pitchFamily="18" charset="-120"/>
                <a:cs typeface="Calibri" panose="020F0502020204030204" pitchFamily="34" charset="0"/>
              </a:rPr>
              <a:t>Пӱнчер</a:t>
            </a:r>
            <a:r>
              <a:rPr lang="en-GB" sz="2400" dirty="0" err="1">
                <a:solidFill>
                  <a:srgbClr val="00B050"/>
                </a:solidFill>
                <a:latin typeface="Calibri" panose="020F0502020204030204" pitchFamily="34" charset="0"/>
                <a:ea typeface="PMingLiU" panose="02020500000000000000" pitchFamily="18" charset="-120"/>
                <a:cs typeface="Calibri" panose="020F0502020204030204" pitchFamily="34" charset="0"/>
              </a:rPr>
              <a:t>ъ</a:t>
            </a:r>
            <a:r>
              <a:rPr lang="en-GB" sz="2400" b="1" dirty="0" err="1">
                <a:latin typeface="Calibri" panose="020F0502020204030204" pitchFamily="34" charset="0"/>
                <a:ea typeface="PMingLiU" panose="02020500000000000000" pitchFamily="18" charset="-120"/>
                <a:cs typeface="Calibri" panose="020F0502020204030204" pitchFamily="34" charset="0"/>
              </a:rPr>
              <a:t>я</a:t>
            </a:r>
            <a:r>
              <a:rPr lang="en-GB" sz="2400" dirty="0" err="1">
                <a:latin typeface="Calibri" panose="020F0502020204030204" pitchFamily="34" charset="0"/>
                <a:ea typeface="PMingLiU" panose="02020500000000000000" pitchFamily="18" charset="-120"/>
                <a:cs typeface="Calibri" panose="020F0502020204030204" pitchFamily="34" charset="0"/>
              </a:rPr>
              <a:t>л</a:t>
            </a:r>
            <a:endParaRPr lang="en-GB" sz="2400" dirty="0">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916990A8-7FD1-4970-AD49-76177449947E}"/>
              </a:ext>
            </a:extLst>
          </p:cNvPr>
          <p:cNvSpPr txBox="1">
            <a:spLocks/>
          </p:cNvSpPr>
          <p:nvPr/>
        </p:nvSpPr>
        <p:spPr>
          <a:xfrm>
            <a:off x="838200" y="2030282"/>
            <a:ext cx="10515600" cy="479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i-NZ" dirty="0"/>
              <a:t>/ńu/ &lt;ню&gt; ≠ /ńju/ &lt;нью&gt; ≠ /nju/ &lt;н</a:t>
            </a:r>
            <a:r>
              <a:rPr lang="en-GB" dirty="0"/>
              <a:t>ъ</a:t>
            </a:r>
            <a:r>
              <a:rPr lang="mi-NZ" dirty="0"/>
              <a:t>ю&gt; </a:t>
            </a:r>
            <a:endParaRPr lang="en-GB" dirty="0"/>
          </a:p>
        </p:txBody>
      </p:sp>
    </p:spTree>
    <p:extLst>
      <p:ext uri="{BB962C8B-B14F-4D97-AF65-F5344CB8AC3E}">
        <p14:creationId xmlns:p14="http://schemas.microsoft.com/office/powerpoint/2010/main" val="2257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Composition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7" name="TextBox 6">
            <a:extLst>
              <a:ext uri="{FF2B5EF4-FFF2-40B4-BE49-F238E27FC236}">
                <a16:creationId xmlns:a16="http://schemas.microsoft.com/office/drawing/2014/main" id="{2106E9CA-1D59-4E87-8E32-BAE40444F1FA}"/>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Nominal compounds</a:t>
            </a:r>
            <a:endParaRPr lang="en-GB" dirty="0"/>
          </a:p>
        </p:txBody>
      </p:sp>
      <p:sp>
        <p:nvSpPr>
          <p:cNvPr id="9" name="Content Placeholder 2">
            <a:extLst>
              <a:ext uri="{FF2B5EF4-FFF2-40B4-BE49-F238E27FC236}">
                <a16:creationId xmlns:a16="http://schemas.microsoft.com/office/drawing/2014/main" id="{372A4D20-FF35-45CA-9BBE-2AF3CE09DF99}"/>
              </a:ext>
            </a:extLst>
          </p:cNvPr>
          <p:cNvSpPr txBox="1">
            <a:spLocks/>
          </p:cNvSpPr>
          <p:nvPr/>
        </p:nvSpPr>
        <p:spPr>
          <a:xfrm>
            <a:off x="939281" y="3013789"/>
            <a:ext cx="3716695" cy="2892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Noun + noun:</a:t>
            </a:r>
            <a:endParaRPr lang="en-GB" sz="2000" b="1" dirty="0"/>
          </a:p>
          <a:p>
            <a:pPr marL="0" indent="0">
              <a:buNone/>
            </a:pPr>
            <a:r>
              <a:rPr lang="en-US" sz="2000" dirty="0" err="1"/>
              <a:t>мут</a:t>
            </a:r>
            <a:r>
              <a:rPr lang="en-US" sz="2000" dirty="0"/>
              <a:t> ‘word’ + </a:t>
            </a:r>
            <a:r>
              <a:rPr lang="en-US" sz="2000" dirty="0" err="1"/>
              <a:t>вож</a:t>
            </a:r>
            <a:r>
              <a:rPr lang="en-US" sz="2000" dirty="0"/>
              <a:t> ‘root, stem’</a:t>
            </a:r>
            <a:endParaRPr lang="en-GB" sz="2000" dirty="0"/>
          </a:p>
          <a:p>
            <a:pPr marL="0" indent="0">
              <a:buNone/>
            </a:pPr>
            <a:r>
              <a:rPr lang="en-US" sz="2000" dirty="0"/>
              <a:t>	&gt; </a:t>
            </a:r>
            <a:r>
              <a:rPr lang="en-US" sz="2000" dirty="0" err="1"/>
              <a:t>мутв</a:t>
            </a:r>
            <a:r>
              <a:rPr lang="en-US" sz="2000" b="1" dirty="0" err="1"/>
              <a:t>о</a:t>
            </a:r>
            <a:r>
              <a:rPr lang="en-US" sz="2000" dirty="0" err="1"/>
              <a:t>ж</a:t>
            </a:r>
            <a:r>
              <a:rPr lang="en-US" sz="2000" dirty="0"/>
              <a:t> ‘word stem’</a:t>
            </a:r>
            <a:endParaRPr lang="en-GB" sz="2000" dirty="0"/>
          </a:p>
          <a:p>
            <a:pPr marL="0" indent="0">
              <a:buNone/>
            </a:pPr>
            <a:endParaRPr lang="en-US" sz="2000" dirty="0"/>
          </a:p>
          <a:p>
            <a:pPr marL="0" indent="0">
              <a:buNone/>
            </a:pPr>
            <a:r>
              <a:rPr lang="en-US" sz="2000" dirty="0" err="1"/>
              <a:t>вакш</a:t>
            </a:r>
            <a:r>
              <a:rPr lang="en-US" sz="2000" dirty="0"/>
              <a:t> ‘mill’ + </a:t>
            </a:r>
            <a:r>
              <a:rPr lang="en-US" sz="2000" dirty="0" err="1"/>
              <a:t>кӱ</a:t>
            </a:r>
            <a:r>
              <a:rPr lang="en-US" sz="2000" dirty="0"/>
              <a:t> ‘stone’</a:t>
            </a:r>
            <a:endParaRPr lang="en-GB" sz="2000" dirty="0"/>
          </a:p>
          <a:p>
            <a:pPr marL="0" indent="0">
              <a:buNone/>
            </a:pPr>
            <a:r>
              <a:rPr lang="en-US" sz="2000" dirty="0"/>
              <a:t>	&gt; </a:t>
            </a:r>
            <a:r>
              <a:rPr lang="en-US" sz="2000" dirty="0" err="1"/>
              <a:t>вакшк</a:t>
            </a:r>
            <a:r>
              <a:rPr lang="en-US" sz="2000" b="1" dirty="0" err="1"/>
              <a:t>ӱ</a:t>
            </a:r>
            <a:r>
              <a:rPr lang="en-US" sz="2000" dirty="0"/>
              <a:t> ‘millstone’</a:t>
            </a:r>
            <a:endParaRPr lang="en-GB" sz="2000" dirty="0"/>
          </a:p>
          <a:p>
            <a:pPr marL="0" indent="0">
              <a:buNone/>
            </a:pPr>
            <a:endParaRPr lang="en-GB" sz="2000" dirty="0"/>
          </a:p>
          <a:p>
            <a:pPr marL="0" indent="0">
              <a:lnSpc>
                <a:spcPct val="100000"/>
              </a:lnSpc>
              <a:spcBef>
                <a:spcPts val="0"/>
              </a:spcBef>
              <a:buNone/>
            </a:pPr>
            <a:endParaRPr lang="en-GB" sz="1800" dirty="0">
              <a:latin typeface="Calibri" panose="020F0502020204030204" pitchFamily="34" charset="0"/>
              <a:ea typeface="PMingLiU" panose="02020500000000000000" pitchFamily="18" charset="-120"/>
              <a:cs typeface="Lucida Grande"/>
            </a:endParaRPr>
          </a:p>
        </p:txBody>
      </p:sp>
      <p:sp>
        <p:nvSpPr>
          <p:cNvPr id="11" name="TextBox 10">
            <a:extLst>
              <a:ext uri="{FF2B5EF4-FFF2-40B4-BE49-F238E27FC236}">
                <a16:creationId xmlns:a16="http://schemas.microsoft.com/office/drawing/2014/main" id="{08128A4A-99CC-4832-BEA2-A4EF408133B0}"/>
              </a:ext>
            </a:extLst>
          </p:cNvPr>
          <p:cNvSpPr txBox="1"/>
          <p:nvPr/>
        </p:nvSpPr>
        <p:spPr>
          <a:xfrm>
            <a:off x="5561823" y="3013789"/>
            <a:ext cx="6097554" cy="2862322"/>
          </a:xfrm>
          <a:prstGeom prst="rect">
            <a:avLst/>
          </a:prstGeom>
          <a:noFill/>
        </p:spPr>
        <p:txBody>
          <a:bodyPr wrap="square">
            <a:spAutoFit/>
          </a:bodyPr>
          <a:lstStyle/>
          <a:p>
            <a:pPr marL="0" indent="0">
              <a:buNone/>
            </a:pPr>
            <a:r>
              <a:rPr lang="en-US" sz="2000" b="1" dirty="0"/>
              <a:t>Adjective + noun:</a:t>
            </a:r>
            <a:endParaRPr lang="en-GB" sz="2000" b="1" dirty="0"/>
          </a:p>
          <a:p>
            <a:pPr marL="0" indent="0">
              <a:buNone/>
            </a:pPr>
            <a:r>
              <a:rPr lang="en-US" sz="2000" dirty="0" err="1"/>
              <a:t>ш</a:t>
            </a:r>
            <a:r>
              <a:rPr lang="en-US" sz="2000" b="1" dirty="0" err="1"/>
              <a:t>е</a:t>
            </a:r>
            <a:r>
              <a:rPr lang="en-US" sz="2000" dirty="0" err="1"/>
              <a:t>м</a:t>
            </a:r>
            <a:r>
              <a:rPr lang="en-US" sz="2000" dirty="0"/>
              <a:t>(е) ‘black’ + </a:t>
            </a:r>
            <a:r>
              <a:rPr lang="en-US" sz="2000" dirty="0" err="1"/>
              <a:t>шыд</a:t>
            </a:r>
            <a:r>
              <a:rPr lang="en-US" sz="2000" b="1" dirty="0" err="1"/>
              <a:t>а</a:t>
            </a:r>
            <a:r>
              <a:rPr lang="en-US" sz="2000" dirty="0" err="1"/>
              <a:t>ҥ</a:t>
            </a:r>
            <a:r>
              <a:rPr lang="en-US" sz="2000" dirty="0"/>
              <a:t> ‘wheat’</a:t>
            </a:r>
            <a:endParaRPr lang="en-GB" sz="2000" dirty="0"/>
          </a:p>
          <a:p>
            <a:pPr marL="0" indent="0">
              <a:buNone/>
            </a:pPr>
            <a:r>
              <a:rPr lang="en-US" sz="2000" dirty="0"/>
              <a:t>	&gt; </a:t>
            </a:r>
            <a:r>
              <a:rPr lang="en-US" sz="2000" dirty="0" err="1"/>
              <a:t>шемшыд</a:t>
            </a:r>
            <a:r>
              <a:rPr lang="en-US" sz="2000" b="1" dirty="0" err="1"/>
              <a:t>а</a:t>
            </a:r>
            <a:r>
              <a:rPr lang="en-US" sz="2000" dirty="0" err="1"/>
              <a:t>ҥ</a:t>
            </a:r>
            <a:r>
              <a:rPr lang="en-US" sz="2000" dirty="0"/>
              <a:t> ‘buckwheat’</a:t>
            </a:r>
            <a:endParaRPr lang="en-GB" sz="2000" dirty="0"/>
          </a:p>
          <a:p>
            <a:pPr marL="0" indent="0">
              <a:buNone/>
            </a:pPr>
            <a:r>
              <a:rPr lang="en-US" sz="2000" dirty="0" err="1"/>
              <a:t>из</a:t>
            </a:r>
            <a:r>
              <a:rPr lang="en-US" sz="2000" b="1" dirty="0" err="1"/>
              <a:t>и</a:t>
            </a:r>
            <a:r>
              <a:rPr lang="en-US" sz="2000" dirty="0"/>
              <a:t> ‘small’ + </a:t>
            </a:r>
            <a:r>
              <a:rPr lang="en-US" sz="2000" dirty="0" err="1"/>
              <a:t>еҥ</a:t>
            </a:r>
            <a:r>
              <a:rPr lang="en-US" sz="2000" dirty="0"/>
              <a:t> ‘person’</a:t>
            </a:r>
            <a:endParaRPr lang="en-GB" sz="2000" dirty="0"/>
          </a:p>
          <a:p>
            <a:pPr marL="0" indent="0">
              <a:buNone/>
            </a:pPr>
            <a:r>
              <a:rPr lang="en-US" sz="2000" dirty="0"/>
              <a:t>	&gt; </a:t>
            </a:r>
            <a:r>
              <a:rPr lang="en-US" sz="2000" dirty="0" err="1"/>
              <a:t>изи</a:t>
            </a:r>
            <a:r>
              <a:rPr lang="en-US" sz="2000" b="1" dirty="0" err="1"/>
              <a:t>е</a:t>
            </a:r>
            <a:r>
              <a:rPr lang="en-US" sz="2000" dirty="0" err="1"/>
              <a:t>ҥ</a:t>
            </a:r>
            <a:r>
              <a:rPr lang="en-US" sz="2000" dirty="0"/>
              <a:t> ‘child’</a:t>
            </a:r>
            <a:endParaRPr lang="en-GB" sz="2000" dirty="0"/>
          </a:p>
          <a:p>
            <a:pPr marL="0" indent="0">
              <a:buNone/>
            </a:pPr>
            <a:endParaRPr lang="en-US" sz="2000" dirty="0"/>
          </a:p>
          <a:p>
            <a:pPr marL="0" indent="0">
              <a:buNone/>
            </a:pPr>
            <a:r>
              <a:rPr lang="en-US" sz="2000" b="1" dirty="0"/>
              <a:t>Adverb + noun:</a:t>
            </a:r>
            <a:endParaRPr lang="en-GB" sz="2000" b="1" dirty="0"/>
          </a:p>
          <a:p>
            <a:pPr marL="0" indent="0">
              <a:buNone/>
            </a:pPr>
            <a:r>
              <a:rPr lang="en-US" sz="2000" dirty="0" err="1"/>
              <a:t>почел</a:t>
            </a:r>
            <a:r>
              <a:rPr lang="en-US" sz="2000" b="1" dirty="0" err="1"/>
              <a:t>а</a:t>
            </a:r>
            <a:r>
              <a:rPr lang="en-US" sz="2000" dirty="0"/>
              <a:t> ‘one after the other’ + </a:t>
            </a:r>
            <a:r>
              <a:rPr lang="en-US" sz="2000" dirty="0" err="1"/>
              <a:t>мут</a:t>
            </a:r>
            <a:r>
              <a:rPr lang="en-US" sz="2000" dirty="0"/>
              <a:t> ‘word’</a:t>
            </a:r>
            <a:endParaRPr lang="en-GB" sz="2000" dirty="0"/>
          </a:p>
          <a:p>
            <a:pPr marL="0" indent="0">
              <a:buNone/>
            </a:pPr>
            <a:r>
              <a:rPr lang="en-US" sz="2000" dirty="0"/>
              <a:t>	&gt; </a:t>
            </a:r>
            <a:r>
              <a:rPr lang="en-US" sz="2000" dirty="0" err="1"/>
              <a:t>почелам</a:t>
            </a:r>
            <a:r>
              <a:rPr lang="en-US" sz="2000" b="1" dirty="0" err="1"/>
              <a:t>у</a:t>
            </a:r>
            <a:r>
              <a:rPr lang="en-US" sz="2000" dirty="0" err="1"/>
              <a:t>т</a:t>
            </a:r>
            <a:r>
              <a:rPr lang="en-US" sz="2000" dirty="0"/>
              <a:t> ‘poem’</a:t>
            </a:r>
            <a:endParaRPr lang="en-GB" sz="2000" dirty="0"/>
          </a:p>
        </p:txBody>
      </p:sp>
      <p:sp>
        <p:nvSpPr>
          <p:cNvPr id="14" name="TextBox 13">
            <a:extLst>
              <a:ext uri="{FF2B5EF4-FFF2-40B4-BE49-F238E27FC236}">
                <a16:creationId xmlns:a16="http://schemas.microsoft.com/office/drawing/2014/main" id="{6BD8176C-5663-47CA-BBE8-B53CD15175A1}"/>
              </a:ext>
            </a:extLst>
          </p:cNvPr>
          <p:cNvSpPr txBox="1"/>
          <p:nvPr/>
        </p:nvSpPr>
        <p:spPr>
          <a:xfrm>
            <a:off x="838200" y="1829009"/>
            <a:ext cx="8642479" cy="369332"/>
          </a:xfrm>
          <a:prstGeom prst="rect">
            <a:avLst/>
          </a:prstGeom>
          <a:noFill/>
        </p:spPr>
        <p:txBody>
          <a:bodyPr wrap="square">
            <a:spAutoFit/>
          </a:bodyPr>
          <a:lstStyle/>
          <a:p>
            <a:r>
              <a:rPr lang="en-GB" i="1" dirty="0"/>
              <a:t>(subordinating)</a:t>
            </a:r>
          </a:p>
        </p:txBody>
      </p:sp>
    </p:spTree>
    <p:extLst>
      <p:ext uri="{BB962C8B-B14F-4D97-AF65-F5344CB8AC3E}">
        <p14:creationId xmlns:p14="http://schemas.microsoft.com/office/powerpoint/2010/main" val="27469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2611</Words>
  <Application>Microsoft Office PowerPoint</Application>
  <PresentationFormat>Widescreen</PresentationFormat>
  <Paragraphs>467</Paragraphs>
  <Slides>41</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Chapter 38</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38</dc:title>
  <dc:creator>Jeremy Bradley</dc:creator>
  <cp:lastModifiedBy>Jeremy moss Bradley</cp:lastModifiedBy>
  <cp:revision>223</cp:revision>
  <dcterms:created xsi:type="dcterms:W3CDTF">2021-01-22T02:35:08Z</dcterms:created>
  <dcterms:modified xsi:type="dcterms:W3CDTF">2024-03-15T14:05:02Z</dcterms:modified>
</cp:coreProperties>
</file>