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83" r:id="rId2"/>
    <p:sldId id="761" r:id="rId3"/>
    <p:sldId id="596" r:id="rId4"/>
    <p:sldId id="1152" r:id="rId5"/>
    <p:sldId id="1238" r:id="rId6"/>
    <p:sldId id="1240" r:id="rId7"/>
    <p:sldId id="1241" r:id="rId8"/>
    <p:sldId id="1242" r:id="rId9"/>
    <p:sldId id="1244" r:id="rId10"/>
    <p:sldId id="1243" r:id="rId11"/>
    <p:sldId id="1245" r:id="rId12"/>
    <p:sldId id="1246" r:id="rId13"/>
    <p:sldId id="1247" r:id="rId14"/>
    <p:sldId id="1248" r:id="rId15"/>
    <p:sldId id="1249" r:id="rId16"/>
    <p:sldId id="1217" r:id="rId17"/>
    <p:sldId id="1250" r:id="rId18"/>
    <p:sldId id="1251" r:id="rId19"/>
    <p:sldId id="643" r:id="rId20"/>
    <p:sldId id="1180" r:id="rId21"/>
    <p:sldId id="1253" r:id="rId22"/>
    <p:sldId id="1252" r:id="rId23"/>
    <p:sldId id="1254" r:id="rId24"/>
    <p:sldId id="1237" r:id="rId25"/>
    <p:sldId id="1255" r:id="rId26"/>
    <p:sldId id="1256" r:id="rId27"/>
    <p:sldId id="1257" r:id="rId28"/>
    <p:sldId id="1258" r:id="rId29"/>
    <p:sldId id="1259" r:id="rId30"/>
    <p:sldId id="1260" r:id="rId31"/>
    <p:sldId id="1261" r:id="rId32"/>
    <p:sldId id="1262" r:id="rId33"/>
    <p:sldId id="653" r:id="rId34"/>
    <p:sldId id="1073" r:id="rId35"/>
    <p:sldId id="1263" r:id="rId36"/>
    <p:sldId id="1264" r:id="rId37"/>
    <p:sldId id="1266" r:id="rId38"/>
    <p:sldId id="655" r:id="rId39"/>
    <p:sldId id="1049" r:id="rId40"/>
    <p:sldId id="105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86359" autoAdjust="0"/>
  </p:normalViewPr>
  <p:slideViewPr>
    <p:cSldViewPr snapToGrid="0">
      <p:cViewPr varScale="1">
        <p:scale>
          <a:sx n="88" d="100"/>
          <a:sy n="88" d="100"/>
        </p:scale>
        <p:origin x="1464" y="9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16</a:t>
            </a:fld>
            <a:endParaRPr lang="en-GB"/>
          </a:p>
        </p:txBody>
      </p:sp>
    </p:spTree>
    <p:extLst>
      <p:ext uri="{BB962C8B-B14F-4D97-AF65-F5344CB8AC3E}">
        <p14:creationId xmlns:p14="http://schemas.microsoft.com/office/powerpoint/2010/main" val="9415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17</a:t>
            </a:fld>
            <a:endParaRPr lang="en-GB"/>
          </a:p>
        </p:txBody>
      </p:sp>
    </p:spTree>
    <p:extLst>
      <p:ext uri="{BB962C8B-B14F-4D97-AF65-F5344CB8AC3E}">
        <p14:creationId xmlns:p14="http://schemas.microsoft.com/office/powerpoint/2010/main" val="148772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18</a:t>
            </a:fld>
            <a:endParaRPr lang="en-GB"/>
          </a:p>
        </p:txBody>
      </p:sp>
    </p:spTree>
    <p:extLst>
      <p:ext uri="{BB962C8B-B14F-4D97-AF65-F5344CB8AC3E}">
        <p14:creationId xmlns:p14="http://schemas.microsoft.com/office/powerpoint/2010/main" val="127807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40</a:t>
            </a:fld>
            <a:endParaRPr lang="en-GB"/>
          </a:p>
        </p:txBody>
      </p:sp>
    </p:spTree>
    <p:extLst>
      <p:ext uri="{BB962C8B-B14F-4D97-AF65-F5344CB8AC3E}">
        <p14:creationId xmlns:p14="http://schemas.microsoft.com/office/powerpoint/2010/main" val="50557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F81B75E3-19E2-4CBE-A7AC-EAA1E4490CD0}"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dirty="0"/>
              <a:t>COPIUS – Introduction to Mari – Chapter 37</a:t>
            </a:r>
            <a:endParaRPr lang="en-GB" dirty="0"/>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03FC8090-9573-493B-B275-BA68331076C2}"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dirty="0"/>
              <a:t>COPIUS – Introduction to Mari – Chapter 37</a:t>
            </a:r>
            <a:endParaRPr lang="en-GB" dirty="0"/>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1C2A8BD8-FD04-4B45-8B61-FCA57BB4F909}"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dirty="0"/>
              <a:t>COPIUS – Introduction to Mari – Chapter 37</a:t>
            </a:r>
            <a:endParaRPr lang="en-GB" dirty="0"/>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1EF2EA9-1973-4B3E-A8EC-097AD8B74A13}"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dirty="0"/>
              <a:t>COPIUS – Introduction to Mari – Chapter 37</a:t>
            </a:r>
            <a:endParaRPr lang="en-GB" dirty="0"/>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C18EE2DF-4B0E-4F56-BB70-9B3A4F399534}"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dirty="0"/>
              <a:t>COPIUS – Introduction to Mari – Chapter 37</a:t>
            </a:r>
            <a:endParaRPr lang="en-GB" dirty="0"/>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2C61763B-2B4B-4780-9F47-D18A7D78D7C2}"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dirty="0"/>
              <a:t>COPIUS – Introduction to Mari – Chapter 37</a:t>
            </a:r>
            <a:endParaRPr lang="en-GB" dirty="0"/>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21863690-5282-4050-A5AD-4E95AAFCEF47}"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dirty="0"/>
              <a:t>COPIUS – Introduction to Mari – Chapter 37</a:t>
            </a:r>
            <a:endParaRPr lang="en-GB" dirty="0"/>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D01CF2D9-2E2B-47B3-9705-0CC32E8FCA5D}"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5E1F799E-EB98-4784-B262-36BFDD75A507}"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dirty="0"/>
              <a:t>COPIUS – Introduction to Mari – Chapter 37</a:t>
            </a:r>
            <a:endParaRPr lang="en-GB" dirty="0"/>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0CE92C92-946C-40AE-AAE8-C30DBAB01FA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dirty="0"/>
              <a:t>COPIUS – Introduction to Mari – Chapter 37</a:t>
            </a:r>
            <a:endParaRPr lang="en-GB" dirty="0"/>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58E03422-EF6D-4661-9C98-1FF81947B3AC}"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dirty="0"/>
              <a:t>COPIUS – Introduction to Mari – Chapter 37</a:t>
            </a:r>
            <a:endParaRPr lang="en-GB" dirty="0"/>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43332-515C-49D0-B1FA-CD2D13E0D370}"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COPIUS – Introduction to Mari – Chapter 37</a:t>
            </a:r>
            <a:endParaRPr lang="en-GB" dirty="0"/>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kOwHGqPWaaE" TargetMode="External"/><Relationship Id="rId2" Type="http://schemas.openxmlformats.org/officeDocument/2006/relationships/slideLayout" Target="../slideLayouts/slideLayout2.xml"/><Relationship Id="rId1" Type="http://schemas.openxmlformats.org/officeDocument/2006/relationships/video" Target="https://www.youtube.com/embed/kOwHGqPWaaE?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37</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25 May 2022</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Nominal</a:t>
            </a:r>
          </a:p>
        </p:txBody>
      </p:sp>
      <p:graphicFrame>
        <p:nvGraphicFramePr>
          <p:cNvPr id="2" name="Table 1">
            <a:extLst>
              <a:ext uri="{FF2B5EF4-FFF2-40B4-BE49-F238E27FC236}">
                <a16:creationId xmlns:a16="http://schemas.microsoft.com/office/drawing/2014/main" id="{048D794A-ED2E-4DF8-8913-4EFC71BA92FB}"/>
              </a:ext>
            </a:extLst>
          </p:cNvPr>
          <p:cNvGraphicFramePr>
            <a:graphicFrameLocks noGrp="1"/>
          </p:cNvGraphicFramePr>
          <p:nvPr>
            <p:extLst>
              <p:ext uri="{D42A27DB-BD31-4B8C-83A1-F6EECF244321}">
                <p14:modId xmlns:p14="http://schemas.microsoft.com/office/powerpoint/2010/main" val="634045439"/>
              </p:ext>
            </p:extLst>
          </p:nvPr>
        </p:nvGraphicFramePr>
        <p:xfrm>
          <a:off x="1817520" y="2201022"/>
          <a:ext cx="8164680" cy="3901440"/>
        </p:xfrm>
        <a:graphic>
          <a:graphicData uri="http://schemas.openxmlformats.org/drawingml/2006/table">
            <a:tbl>
              <a:tblPr firstRow="1" firstCol="1" bandRow="1">
                <a:tableStyleId>{5940675A-B579-460E-94D1-54222C63F5DA}</a:tableStyleId>
              </a:tblPr>
              <a:tblGrid>
                <a:gridCol w="3339168">
                  <a:extLst>
                    <a:ext uri="{9D8B030D-6E8A-4147-A177-3AD203B41FA5}">
                      <a16:colId xmlns:a16="http://schemas.microsoft.com/office/drawing/2014/main" val="1242458726"/>
                    </a:ext>
                  </a:extLst>
                </a:gridCol>
                <a:gridCol w="1762055">
                  <a:extLst>
                    <a:ext uri="{9D8B030D-6E8A-4147-A177-3AD203B41FA5}">
                      <a16:colId xmlns:a16="http://schemas.microsoft.com/office/drawing/2014/main" val="1933623222"/>
                    </a:ext>
                  </a:extLst>
                </a:gridCol>
                <a:gridCol w="3063457">
                  <a:extLst>
                    <a:ext uri="{9D8B030D-6E8A-4147-A177-3AD203B41FA5}">
                      <a16:colId xmlns:a16="http://schemas.microsoft.com/office/drawing/2014/main" val="3572502394"/>
                    </a:ext>
                  </a:extLst>
                </a:gridCol>
              </a:tblGrid>
              <a:tr h="0">
                <a:tc>
                  <a:txBody>
                    <a:bodyPr/>
                    <a:lstStyle/>
                    <a:p>
                      <a:pPr algn="l"/>
                      <a:r>
                        <a:rPr lang="en-US" sz="1600" dirty="0" err="1">
                          <a:effectLst/>
                          <a:latin typeface="Calibri" panose="020F0502020204030204" pitchFamily="34" charset="0"/>
                          <a:ea typeface="PMingLiU" panose="02020500000000000000" pitchFamily="18" charset="-120"/>
                          <a:cs typeface="Lucida Grande"/>
                        </a:rPr>
                        <a:t>тунем</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ам</a:t>
                      </a:r>
                      <a:r>
                        <a:rPr lang="en-US" sz="1600" dirty="0">
                          <a:effectLst/>
                          <a:latin typeface="Calibri" panose="020F0502020204030204" pitchFamily="34" charset="0"/>
                          <a:ea typeface="PMingLiU" panose="02020500000000000000" pitchFamily="18" charset="-120"/>
                          <a:cs typeface="Lucida Grande"/>
                        </a:rPr>
                        <a:t>) ‘to learn’</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dirty="0" err="1">
                          <a:effectLst/>
                          <a:latin typeface="Calibri" panose="020F0502020204030204" pitchFamily="34" charset="0"/>
                          <a:ea typeface="PMingLiU" panose="02020500000000000000" pitchFamily="18" charset="-120"/>
                          <a:cs typeface="Lucida Grande"/>
                        </a:rPr>
                        <a:t>тун</a:t>
                      </a:r>
                      <a:r>
                        <a:rPr lang="en-US" sz="1600" b="1" dirty="0" err="1">
                          <a:effectLst/>
                          <a:latin typeface="Calibri" panose="020F0502020204030204" pitchFamily="34" charset="0"/>
                          <a:ea typeface="PMingLiU" panose="02020500000000000000" pitchFamily="18" charset="-120"/>
                          <a:cs typeface="Lucida Grande"/>
                        </a:rPr>
                        <a:t>е</a:t>
                      </a:r>
                      <a:r>
                        <a:rPr lang="en-US" sz="1600" dirty="0" err="1">
                          <a:effectLst/>
                          <a:latin typeface="Calibri" panose="020F0502020204030204" pitchFamily="34" charset="0"/>
                          <a:ea typeface="PMingLiU" panose="02020500000000000000" pitchFamily="18" charset="-120"/>
                          <a:cs typeface="Lucida Grande"/>
                        </a:rPr>
                        <a:t>мше</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a:effectLst/>
                          <a:latin typeface="Calibri" panose="020F0502020204030204" pitchFamily="34" charset="0"/>
                          <a:ea typeface="PMingLiU" panose="02020500000000000000" pitchFamily="18" charset="-120"/>
                          <a:cs typeface="Lucida Grande"/>
                        </a:rPr>
                        <a:t>1. learning</a:t>
                      </a:r>
                      <a:endParaRPr lang="en-GB" sz="1600">
                        <a:effectLst/>
                        <a:latin typeface="Calibri" panose="020F0502020204030204" pitchFamily="34" charset="0"/>
                        <a:ea typeface="PMingLiU" panose="02020500000000000000" pitchFamily="18" charset="-120"/>
                        <a:cs typeface="Lucida Grande"/>
                      </a:endParaRPr>
                    </a:p>
                    <a:p>
                      <a:pPr algn="l"/>
                      <a:r>
                        <a:rPr lang="en-US" sz="1600">
                          <a:effectLst/>
                          <a:latin typeface="Calibri" panose="020F0502020204030204" pitchFamily="34" charset="0"/>
                          <a:ea typeface="PMingLiU" panose="02020500000000000000" pitchFamily="18" charset="-120"/>
                          <a:cs typeface="Lucida Grande"/>
                        </a:rPr>
                        <a:t>&gt; 2. pupil</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15948087"/>
                  </a:ext>
                </a:extLst>
              </a:tr>
              <a:tr h="0">
                <a:tc>
                  <a:txBody>
                    <a:bodyPr/>
                    <a:lstStyle/>
                    <a:p>
                      <a:pPr algn="l"/>
                      <a:r>
                        <a:rPr lang="en-US" sz="1600">
                          <a:effectLst/>
                          <a:latin typeface="Calibri" panose="020F0502020204030204" pitchFamily="34" charset="0"/>
                          <a:ea typeface="PMingLiU" panose="02020500000000000000" pitchFamily="18" charset="-120"/>
                          <a:cs typeface="Lucida Grande"/>
                        </a:rPr>
                        <a:t>туныкт</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 (‑ем) ‘to teach’</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err="1">
                          <a:effectLst/>
                          <a:latin typeface="Calibri" panose="020F0502020204030204" pitchFamily="34" charset="0"/>
                          <a:ea typeface="PMingLiU" panose="02020500000000000000" pitchFamily="18" charset="-120"/>
                          <a:cs typeface="Lucida Grande"/>
                        </a:rPr>
                        <a:t>т</a:t>
                      </a:r>
                      <a:r>
                        <a:rPr lang="en-US" sz="1600" b="1" dirty="0" err="1">
                          <a:effectLst/>
                          <a:latin typeface="Calibri" panose="020F0502020204030204" pitchFamily="34" charset="0"/>
                          <a:ea typeface="PMingLiU" panose="02020500000000000000" pitchFamily="18" charset="-120"/>
                          <a:cs typeface="Lucida Grande"/>
                        </a:rPr>
                        <a:t>у</a:t>
                      </a:r>
                      <a:r>
                        <a:rPr lang="en-US" sz="1600" dirty="0" err="1">
                          <a:effectLst/>
                          <a:latin typeface="Calibri" panose="020F0502020204030204" pitchFamily="34" charset="0"/>
                          <a:ea typeface="PMingLiU" panose="02020500000000000000" pitchFamily="18" charset="-120"/>
                          <a:cs typeface="Lucida Grande"/>
                        </a:rPr>
                        <a:t>ныктышо</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a:effectLst/>
                          <a:latin typeface="Calibri" panose="020F0502020204030204" pitchFamily="34" charset="0"/>
                          <a:ea typeface="PMingLiU" panose="02020500000000000000" pitchFamily="18" charset="-120"/>
                          <a:cs typeface="Lucida Grande"/>
                        </a:rPr>
                        <a:t>1. teaching</a:t>
                      </a:r>
                      <a:endParaRPr lang="en-GB" sz="1600" dirty="0">
                        <a:effectLst/>
                        <a:latin typeface="Calibri" panose="020F0502020204030204" pitchFamily="34" charset="0"/>
                        <a:ea typeface="PMingLiU" panose="02020500000000000000" pitchFamily="18" charset="-120"/>
                        <a:cs typeface="Lucida Grande"/>
                      </a:endParaRPr>
                    </a:p>
                    <a:p>
                      <a:pPr algn="l"/>
                      <a:r>
                        <a:rPr lang="en-US" sz="1600" dirty="0">
                          <a:effectLst/>
                          <a:latin typeface="Calibri" panose="020F0502020204030204" pitchFamily="34" charset="0"/>
                          <a:ea typeface="PMingLiU" panose="02020500000000000000" pitchFamily="18" charset="-120"/>
                          <a:cs typeface="Lucida Grande"/>
                        </a:rPr>
                        <a:t>&gt; 2. teacher</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685712"/>
                  </a:ext>
                </a:extLst>
              </a:tr>
              <a:tr h="0">
                <a:tc>
                  <a:txBody>
                    <a:bodyPr/>
                    <a:lstStyle/>
                    <a:p>
                      <a:pPr algn="l"/>
                      <a:r>
                        <a:rPr lang="en-US" sz="1600">
                          <a:effectLst/>
                          <a:latin typeface="Calibri" panose="020F0502020204030204" pitchFamily="34" charset="0"/>
                          <a:ea typeface="PMingLiU" panose="02020500000000000000" pitchFamily="18" charset="-120"/>
                          <a:cs typeface="Lucida Grande"/>
                        </a:rPr>
                        <a:t>пал</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 (‑ем) ‘to know’</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dirty="0" err="1">
                          <a:effectLst/>
                          <a:latin typeface="Calibri" panose="020F0502020204030204" pitchFamily="34" charset="0"/>
                          <a:ea typeface="PMingLiU" panose="02020500000000000000" pitchFamily="18" charset="-120"/>
                          <a:cs typeface="Lucida Grande"/>
                        </a:rPr>
                        <a:t>п</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лыме</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1. known</a:t>
                      </a:r>
                      <a:endParaRPr lang="en-GB" sz="1600">
                        <a:effectLst/>
                        <a:latin typeface="Calibri" panose="020F0502020204030204" pitchFamily="34" charset="0"/>
                        <a:ea typeface="PMingLiU" panose="02020500000000000000" pitchFamily="18" charset="-120"/>
                        <a:cs typeface="Lucida Grande"/>
                      </a:endParaRPr>
                    </a:p>
                    <a:p>
                      <a:pPr algn="l"/>
                      <a:r>
                        <a:rPr lang="en-US" sz="1600">
                          <a:effectLst/>
                          <a:latin typeface="Calibri" panose="020F0502020204030204" pitchFamily="34" charset="0"/>
                          <a:ea typeface="PMingLiU" panose="02020500000000000000" pitchFamily="18" charset="-120"/>
                          <a:cs typeface="Lucida Grande"/>
                        </a:rPr>
                        <a:t>&gt; 2. acquaintance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278697"/>
                  </a:ext>
                </a:extLst>
              </a:tr>
              <a:tr h="0">
                <a:tc>
                  <a:txBody>
                    <a:bodyPr/>
                    <a:lstStyle/>
                    <a:p>
                      <a:pPr algn="l"/>
                      <a:r>
                        <a:rPr lang="en-US" sz="1600" dirty="0" err="1">
                          <a:effectLst/>
                          <a:latin typeface="Calibri" panose="020F0502020204030204" pitchFamily="34" charset="0"/>
                          <a:ea typeface="PMingLiU" panose="02020500000000000000" pitchFamily="18" charset="-120"/>
                          <a:cs typeface="Lucida Grande"/>
                        </a:rPr>
                        <a:t>йӧрат</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ем</a:t>
                      </a:r>
                      <a:r>
                        <a:rPr lang="en-US" sz="1600" dirty="0">
                          <a:effectLst/>
                          <a:latin typeface="Calibri" panose="020F0502020204030204" pitchFamily="34" charset="0"/>
                          <a:ea typeface="PMingLiU" panose="02020500000000000000" pitchFamily="18" charset="-120"/>
                          <a:cs typeface="Lucida Grande"/>
                        </a:rPr>
                        <a:t>) ‘to love’</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err="1">
                          <a:effectLst/>
                          <a:latin typeface="Calibri" panose="020F0502020204030204" pitchFamily="34" charset="0"/>
                          <a:ea typeface="PMingLiU" panose="02020500000000000000" pitchFamily="18" charset="-120"/>
                          <a:cs typeface="Lucida Grande"/>
                        </a:rPr>
                        <a:t>йӧр</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тыме</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a:effectLst/>
                          <a:latin typeface="Calibri" panose="020F0502020204030204" pitchFamily="34" charset="0"/>
                          <a:ea typeface="PMingLiU" panose="02020500000000000000" pitchFamily="18" charset="-120"/>
                          <a:cs typeface="Lucida Grande"/>
                        </a:rPr>
                        <a:t>1. loved</a:t>
                      </a:r>
                      <a:endParaRPr lang="en-GB" sz="1600" dirty="0">
                        <a:effectLst/>
                        <a:latin typeface="Calibri" panose="020F0502020204030204" pitchFamily="34" charset="0"/>
                        <a:ea typeface="PMingLiU" panose="02020500000000000000" pitchFamily="18" charset="-120"/>
                        <a:cs typeface="Lucida Grande"/>
                      </a:endParaRPr>
                    </a:p>
                    <a:p>
                      <a:pPr algn="l"/>
                      <a:r>
                        <a:rPr lang="en-US" sz="1600" dirty="0">
                          <a:effectLst/>
                          <a:latin typeface="Calibri" panose="020F0502020204030204" pitchFamily="34" charset="0"/>
                          <a:ea typeface="PMingLiU" panose="02020500000000000000" pitchFamily="18" charset="-120"/>
                          <a:cs typeface="Lucida Grande"/>
                        </a:rPr>
                        <a:t>&gt; 2. darling, loved one</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995092"/>
                  </a:ext>
                </a:extLst>
              </a:tr>
              <a:tr h="0">
                <a:tc>
                  <a:txBody>
                    <a:bodyPr/>
                    <a:lstStyle/>
                    <a:p>
                      <a:pPr algn="l"/>
                      <a:r>
                        <a:rPr lang="en-US" sz="1600" dirty="0" err="1">
                          <a:effectLst/>
                          <a:latin typeface="Calibri" panose="020F0502020204030204" pitchFamily="34" charset="0"/>
                          <a:ea typeface="PMingLiU" panose="02020500000000000000" pitchFamily="18" charset="-120"/>
                          <a:cs typeface="Lucida Grande"/>
                        </a:rPr>
                        <a:t>кол</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ем</a:t>
                      </a:r>
                      <a:r>
                        <a:rPr lang="en-US" sz="1600" dirty="0">
                          <a:effectLst/>
                          <a:latin typeface="Calibri" panose="020F0502020204030204" pitchFamily="34" charset="0"/>
                          <a:ea typeface="PMingLiU" panose="02020500000000000000" pitchFamily="18" charset="-120"/>
                          <a:cs typeface="Lucida Grande"/>
                        </a:rPr>
                        <a:t>) ‘to die’</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колыш</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1. dying</a:t>
                      </a:r>
                      <a:endParaRPr lang="en-GB" sz="1600">
                        <a:effectLst/>
                        <a:latin typeface="Calibri" panose="020F0502020204030204" pitchFamily="34" charset="0"/>
                        <a:ea typeface="PMingLiU" panose="02020500000000000000" pitchFamily="18" charset="-120"/>
                        <a:cs typeface="Lucida Grande"/>
                      </a:endParaRPr>
                    </a:p>
                    <a:p>
                      <a:pPr algn="l"/>
                      <a:r>
                        <a:rPr lang="en-US" sz="1600">
                          <a:effectLst/>
                          <a:latin typeface="Calibri" panose="020F0502020204030204" pitchFamily="34" charset="0"/>
                          <a:ea typeface="PMingLiU" panose="02020500000000000000" pitchFamily="18" charset="-120"/>
                          <a:cs typeface="Lucida Grande"/>
                        </a:rPr>
                        <a:t>&gt; 2. (the) dying</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84403442"/>
                  </a:ext>
                </a:extLst>
              </a:tr>
              <a:tr h="0">
                <a:tc>
                  <a:txBody>
                    <a:bodyPr/>
                    <a:lstStyle/>
                    <a:p>
                      <a:pPr algn="l"/>
                      <a:r>
                        <a:rPr lang="en-US" sz="1600" dirty="0" err="1">
                          <a:effectLst/>
                          <a:latin typeface="Calibri" panose="020F0502020204030204" pitchFamily="34" charset="0"/>
                          <a:ea typeface="PMingLiU" panose="02020500000000000000" pitchFamily="18" charset="-120"/>
                          <a:cs typeface="Lucida Grande"/>
                        </a:rPr>
                        <a:t>ка</a:t>
                      </a:r>
                      <a:r>
                        <a:rPr lang="en-US" sz="1600" b="1" dirty="0" err="1">
                          <a:effectLst/>
                          <a:latin typeface="Calibri" panose="020F0502020204030204" pitchFamily="34" charset="0"/>
                          <a:ea typeface="PMingLiU" panose="02020500000000000000" pitchFamily="18" charset="-120"/>
                          <a:cs typeface="Lucida Grande"/>
                        </a:rPr>
                        <a:t>я</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ем</a:t>
                      </a:r>
                      <a:r>
                        <a:rPr lang="en-US" sz="1600" dirty="0">
                          <a:effectLst/>
                          <a:latin typeface="Calibri" panose="020F0502020204030204" pitchFamily="34" charset="0"/>
                          <a:ea typeface="PMingLiU" panose="02020500000000000000" pitchFamily="18" charset="-120"/>
                          <a:cs typeface="Lucida Grande"/>
                        </a:rPr>
                        <a:t>) ‘to go’</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err="1">
                          <a:effectLst/>
                          <a:latin typeface="Calibri" panose="020F0502020204030204" pitchFamily="34" charset="0"/>
                          <a:ea typeface="PMingLiU" panose="02020500000000000000" pitchFamily="18" charset="-120"/>
                          <a:cs typeface="Lucida Grande"/>
                        </a:rPr>
                        <a:t>кайыш</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a:effectLst/>
                          <a:latin typeface="Calibri" panose="020F0502020204030204" pitchFamily="34" charset="0"/>
                          <a:ea typeface="PMingLiU" panose="02020500000000000000" pitchFamily="18" charset="-120"/>
                          <a:cs typeface="Lucida Grande"/>
                        </a:rPr>
                        <a:t>1. having to go</a:t>
                      </a:r>
                      <a:endParaRPr lang="en-GB" sz="1600" dirty="0">
                        <a:effectLst/>
                        <a:latin typeface="Calibri" panose="020F0502020204030204" pitchFamily="34" charset="0"/>
                        <a:ea typeface="PMingLiU" panose="02020500000000000000" pitchFamily="18" charset="-120"/>
                        <a:cs typeface="Lucida Grande"/>
                      </a:endParaRPr>
                    </a:p>
                    <a:p>
                      <a:pPr algn="l"/>
                      <a:r>
                        <a:rPr lang="en-US" sz="1600" dirty="0">
                          <a:effectLst/>
                          <a:latin typeface="Calibri" panose="020F0502020204030204" pitchFamily="34" charset="0"/>
                          <a:ea typeface="PMingLiU" panose="02020500000000000000" pitchFamily="18" charset="-120"/>
                          <a:cs typeface="Lucida Grande"/>
                        </a:rPr>
                        <a:t>&gt; 2. those that must go</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178576"/>
                  </a:ext>
                </a:extLst>
              </a:tr>
              <a:tr h="0">
                <a:tc>
                  <a:txBody>
                    <a:bodyPr/>
                    <a:lstStyle/>
                    <a:p>
                      <a:pPr algn="l"/>
                      <a:r>
                        <a:rPr lang="en-US" sz="1600">
                          <a:effectLst/>
                          <a:latin typeface="Calibri" panose="020F0502020204030204" pitchFamily="34" charset="0"/>
                          <a:ea typeface="PMingLiU" panose="02020500000000000000" pitchFamily="18" charset="-120"/>
                          <a:cs typeface="Lucida Grande"/>
                        </a:rPr>
                        <a:t>лӱд</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 (‑ам) ‘to fear’</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л</a:t>
                      </a:r>
                      <a:r>
                        <a:rPr lang="en-US" sz="1600" b="1">
                          <a:effectLst/>
                          <a:latin typeface="Calibri" panose="020F0502020204030204" pitchFamily="34" charset="0"/>
                          <a:ea typeface="PMingLiU" panose="02020500000000000000" pitchFamily="18" charset="-120"/>
                          <a:cs typeface="Lucida Grande"/>
                        </a:rPr>
                        <a:t>ӱ</a:t>
                      </a:r>
                      <a:r>
                        <a:rPr lang="en-US" sz="1600">
                          <a:effectLst/>
                          <a:latin typeface="Calibri" panose="020F0502020204030204" pitchFamily="34" charset="0"/>
                          <a:ea typeface="PMingLiU" panose="02020500000000000000" pitchFamily="18" charset="-120"/>
                          <a:cs typeface="Lucida Grande"/>
                        </a:rPr>
                        <a:t>ддымӧ</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1. fearless</a:t>
                      </a:r>
                      <a:endParaRPr lang="en-GB" sz="1600">
                        <a:effectLst/>
                        <a:latin typeface="Calibri" panose="020F0502020204030204" pitchFamily="34" charset="0"/>
                        <a:ea typeface="PMingLiU" panose="02020500000000000000" pitchFamily="18" charset="-120"/>
                        <a:cs typeface="Lucida Grande"/>
                      </a:endParaRPr>
                    </a:p>
                    <a:p>
                      <a:pPr algn="l"/>
                      <a:r>
                        <a:rPr lang="en-US" sz="1600">
                          <a:effectLst/>
                          <a:latin typeface="Calibri" panose="020F0502020204030204" pitchFamily="34" charset="0"/>
                          <a:ea typeface="PMingLiU" panose="02020500000000000000" pitchFamily="18" charset="-120"/>
                          <a:cs typeface="Lucida Grande"/>
                        </a:rPr>
                        <a:t>&gt; 2. daredevil</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3075390"/>
                  </a:ext>
                </a:extLst>
              </a:tr>
              <a:tr h="0">
                <a:tc>
                  <a:txBody>
                    <a:bodyPr/>
                    <a:lstStyle/>
                    <a:p>
                      <a:pPr algn="l"/>
                      <a:r>
                        <a:rPr lang="en-US" sz="1600">
                          <a:effectLst/>
                          <a:latin typeface="Calibri" panose="020F0502020204030204" pitchFamily="34" charset="0"/>
                          <a:ea typeface="PMingLiU" panose="02020500000000000000" pitchFamily="18" charset="-120"/>
                          <a:cs typeface="Lucida Grande"/>
                        </a:rPr>
                        <a:t>уж</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 (‑ам) ‘to see’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b="1">
                          <a:effectLst/>
                          <a:latin typeface="Calibri" panose="020F0502020204030204" pitchFamily="34" charset="0"/>
                          <a:ea typeface="PMingLiU" panose="02020500000000000000" pitchFamily="18" charset="-120"/>
                          <a:cs typeface="Lucida Grande"/>
                        </a:rPr>
                        <a:t>у</a:t>
                      </a:r>
                      <a:r>
                        <a:rPr lang="en-US" sz="1600">
                          <a:effectLst/>
                          <a:latin typeface="Calibri" panose="020F0502020204030204" pitchFamily="34" charset="0"/>
                          <a:ea typeface="PMingLiU" panose="02020500000000000000" pitchFamily="18" charset="-120"/>
                          <a:cs typeface="Lucida Grande"/>
                        </a:rPr>
                        <a:t>ждымо</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dirty="0">
                          <a:effectLst/>
                          <a:latin typeface="Calibri" panose="020F0502020204030204" pitchFamily="34" charset="0"/>
                          <a:ea typeface="PMingLiU" panose="02020500000000000000" pitchFamily="18" charset="-120"/>
                          <a:cs typeface="Lucida Grande"/>
                        </a:rPr>
                        <a:t>1. unseeing, blind</a:t>
                      </a:r>
                      <a:endParaRPr lang="en-GB" sz="1600" dirty="0">
                        <a:effectLst/>
                        <a:latin typeface="Calibri" panose="020F0502020204030204" pitchFamily="34" charset="0"/>
                        <a:ea typeface="PMingLiU" panose="02020500000000000000" pitchFamily="18" charset="-120"/>
                        <a:cs typeface="Lucida Grande"/>
                      </a:endParaRPr>
                    </a:p>
                    <a:p>
                      <a:pPr algn="l"/>
                      <a:r>
                        <a:rPr lang="en-GB" sz="1600" dirty="0">
                          <a:effectLst/>
                          <a:latin typeface="Calibri" panose="020F0502020204030204" pitchFamily="34" charset="0"/>
                          <a:ea typeface="PMingLiU" panose="02020500000000000000" pitchFamily="18" charset="-120"/>
                          <a:cs typeface="Lucida Grande"/>
                        </a:rPr>
                        <a:t>&gt; 2. (the) blind</a:t>
                      </a:r>
                    </a:p>
                  </a:txBody>
                  <a:tcPr marL="68580" marR="68580" marT="0" marB="0" anchor="ctr"/>
                </a:tc>
                <a:extLst>
                  <a:ext uri="{0D108BD9-81ED-4DB2-BD59-A6C34878D82A}">
                    <a16:rowId xmlns:a16="http://schemas.microsoft.com/office/drawing/2014/main" val="612618217"/>
                  </a:ext>
                </a:extLst>
              </a:tr>
            </a:tbl>
          </a:graphicData>
        </a:graphic>
      </p:graphicFrame>
    </p:spTree>
    <p:extLst>
      <p:ext uri="{BB962C8B-B14F-4D97-AF65-F5344CB8AC3E}">
        <p14:creationId xmlns:p14="http://schemas.microsoft.com/office/powerpoint/2010/main" val="153198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Adjectival</a:t>
            </a:r>
          </a:p>
        </p:txBody>
      </p:sp>
      <p:graphicFrame>
        <p:nvGraphicFramePr>
          <p:cNvPr id="6" name="Table 5">
            <a:extLst>
              <a:ext uri="{FF2B5EF4-FFF2-40B4-BE49-F238E27FC236}">
                <a16:creationId xmlns:a16="http://schemas.microsoft.com/office/drawing/2014/main" id="{8CB9918F-C93A-442F-853C-EFB177D9F6F2}"/>
              </a:ext>
            </a:extLst>
          </p:cNvPr>
          <p:cNvGraphicFramePr>
            <a:graphicFrameLocks noGrp="1"/>
          </p:cNvGraphicFramePr>
          <p:nvPr>
            <p:extLst>
              <p:ext uri="{D42A27DB-BD31-4B8C-83A1-F6EECF244321}">
                <p14:modId xmlns:p14="http://schemas.microsoft.com/office/powerpoint/2010/main" val="2892100414"/>
              </p:ext>
            </p:extLst>
          </p:nvPr>
        </p:nvGraphicFramePr>
        <p:xfrm>
          <a:off x="2782644" y="3237342"/>
          <a:ext cx="6626711" cy="914400"/>
        </p:xfrm>
        <a:graphic>
          <a:graphicData uri="http://schemas.openxmlformats.org/drawingml/2006/table">
            <a:tbl>
              <a:tblPr firstRow="1" firstCol="1" bandRow="1">
                <a:tableStyleId>{5940675A-B579-460E-94D1-54222C63F5DA}</a:tableStyleId>
              </a:tblPr>
              <a:tblGrid>
                <a:gridCol w="1149884">
                  <a:extLst>
                    <a:ext uri="{9D8B030D-6E8A-4147-A177-3AD203B41FA5}">
                      <a16:colId xmlns:a16="http://schemas.microsoft.com/office/drawing/2014/main" val="2254428565"/>
                    </a:ext>
                  </a:extLst>
                </a:gridCol>
                <a:gridCol w="1479913">
                  <a:extLst>
                    <a:ext uri="{9D8B030D-6E8A-4147-A177-3AD203B41FA5}">
                      <a16:colId xmlns:a16="http://schemas.microsoft.com/office/drawing/2014/main" val="2938136722"/>
                    </a:ext>
                  </a:extLst>
                </a:gridCol>
                <a:gridCol w="2073132">
                  <a:extLst>
                    <a:ext uri="{9D8B030D-6E8A-4147-A177-3AD203B41FA5}">
                      <a16:colId xmlns:a16="http://schemas.microsoft.com/office/drawing/2014/main" val="139171057"/>
                    </a:ext>
                  </a:extLst>
                </a:gridCol>
                <a:gridCol w="1923782">
                  <a:extLst>
                    <a:ext uri="{9D8B030D-6E8A-4147-A177-3AD203B41FA5}">
                      <a16:colId xmlns:a16="http://schemas.microsoft.com/office/drawing/2014/main" val="1235541232"/>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кӱ</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stone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кӱ</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пӧрт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Lucida Grande"/>
                        </a:rPr>
                        <a:t>stone house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0208240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рсын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silk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п</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рсын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выр</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Lucida Grande"/>
                        </a:rPr>
                        <a:t>silk shirt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33037378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winter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ле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че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dirty="0">
                          <a:effectLst/>
                          <a:latin typeface="Calibri" panose="020F0502020204030204" pitchFamily="34" charset="0"/>
                          <a:ea typeface="PMingLiU" panose="02020500000000000000" pitchFamily="18" charset="-120"/>
                          <a:cs typeface="Lucida Grande"/>
                        </a:rPr>
                        <a:t>winter 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648050243"/>
                  </a:ext>
                </a:extLst>
              </a:tr>
            </a:tbl>
          </a:graphicData>
        </a:graphic>
      </p:graphicFrame>
    </p:spTree>
    <p:extLst>
      <p:ext uri="{BB962C8B-B14F-4D97-AF65-F5344CB8AC3E}">
        <p14:creationId xmlns:p14="http://schemas.microsoft.com/office/powerpoint/2010/main" val="383373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Verbal: denominal and deadjectival</a:t>
            </a:r>
          </a:p>
        </p:txBody>
      </p:sp>
      <p:graphicFrame>
        <p:nvGraphicFramePr>
          <p:cNvPr id="2" name="Table 1">
            <a:extLst>
              <a:ext uri="{FF2B5EF4-FFF2-40B4-BE49-F238E27FC236}">
                <a16:creationId xmlns:a16="http://schemas.microsoft.com/office/drawing/2014/main" id="{A916EAC8-F6D3-44E3-9F79-5F473B8E8504}"/>
              </a:ext>
            </a:extLst>
          </p:cNvPr>
          <p:cNvGraphicFramePr>
            <a:graphicFrameLocks noGrp="1"/>
          </p:cNvGraphicFramePr>
          <p:nvPr>
            <p:extLst>
              <p:ext uri="{D42A27DB-BD31-4B8C-83A1-F6EECF244321}">
                <p14:modId xmlns:p14="http://schemas.microsoft.com/office/powerpoint/2010/main" val="2767911950"/>
              </p:ext>
            </p:extLst>
          </p:nvPr>
        </p:nvGraphicFramePr>
        <p:xfrm>
          <a:off x="1549100" y="2575966"/>
          <a:ext cx="9606579" cy="3352800"/>
        </p:xfrm>
        <a:graphic>
          <a:graphicData uri="http://schemas.openxmlformats.org/drawingml/2006/table">
            <a:tbl>
              <a:tblPr firstRow="1" firstCol="1" bandRow="1">
                <a:tableStyleId>{5940675A-B579-460E-94D1-54222C63F5DA}</a:tableStyleId>
              </a:tblPr>
              <a:tblGrid>
                <a:gridCol w="2014264">
                  <a:extLst>
                    <a:ext uri="{9D8B030D-6E8A-4147-A177-3AD203B41FA5}">
                      <a16:colId xmlns:a16="http://schemas.microsoft.com/office/drawing/2014/main" val="3981954179"/>
                    </a:ext>
                  </a:extLst>
                </a:gridCol>
                <a:gridCol w="2007095">
                  <a:extLst>
                    <a:ext uri="{9D8B030D-6E8A-4147-A177-3AD203B41FA5}">
                      <a16:colId xmlns:a16="http://schemas.microsoft.com/office/drawing/2014/main" val="924160156"/>
                    </a:ext>
                  </a:extLst>
                </a:gridCol>
                <a:gridCol w="2705994">
                  <a:extLst>
                    <a:ext uri="{9D8B030D-6E8A-4147-A177-3AD203B41FA5}">
                      <a16:colId xmlns:a16="http://schemas.microsoft.com/office/drawing/2014/main" val="3198170581"/>
                    </a:ext>
                  </a:extLst>
                </a:gridCol>
                <a:gridCol w="2879226">
                  <a:extLst>
                    <a:ext uri="{9D8B030D-6E8A-4147-A177-3AD203B41FA5}">
                      <a16:colId xmlns:a16="http://schemas.microsoft.com/office/drawing/2014/main" val="3992165896"/>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шкындо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мушкынд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hit with a fist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56150811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пуж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plane (tool)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пужар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plane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6825381"/>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пош</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bellows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пош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fan with a bellows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8264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riddle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тушт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set a riddle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31567053"/>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fence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печ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fence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2116715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лум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snow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лум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snow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52226589"/>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йӱр</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rain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йӱр</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rain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38275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advice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каҥаш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to consult, to seek advice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52825310"/>
                  </a:ext>
                </a:extLst>
              </a:tr>
              <a:tr h="0">
                <a:tc>
                  <a:txBody>
                    <a:bodyPr/>
                    <a:lstStyle/>
                    <a:p>
                      <a:pPr algn="just"/>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шкыл</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step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ошкыл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step, to stride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805148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шап</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лге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pale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шапалг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turn pale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5081818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по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шоп</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12306912"/>
                  </a:ext>
                </a:extLst>
              </a:tr>
            </a:tbl>
          </a:graphicData>
        </a:graphic>
      </p:graphicFrame>
      <p:sp>
        <p:nvSpPr>
          <p:cNvPr id="8" name="Rectangle 7">
            <a:extLst>
              <a:ext uri="{FF2B5EF4-FFF2-40B4-BE49-F238E27FC236}">
                <a16:creationId xmlns:a16="http://schemas.microsoft.com/office/drawing/2014/main" id="{CBE56EF1-8F31-43EE-B5B0-4BF86D63F63C}"/>
              </a:ext>
            </a:extLst>
          </p:cNvPr>
          <p:cNvSpPr/>
          <p:nvPr/>
        </p:nvSpPr>
        <p:spPr>
          <a:xfrm>
            <a:off x="8347152" y="2602370"/>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92B592D-FBD7-4A27-A8B1-1F86B93243B1}"/>
              </a:ext>
            </a:extLst>
          </p:cNvPr>
          <p:cNvSpPr/>
          <p:nvPr/>
        </p:nvSpPr>
        <p:spPr>
          <a:xfrm>
            <a:off x="8347152" y="2941294"/>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0D64332-DE36-4011-989C-CA237E6C1D9E}"/>
              </a:ext>
            </a:extLst>
          </p:cNvPr>
          <p:cNvSpPr/>
          <p:nvPr/>
        </p:nvSpPr>
        <p:spPr>
          <a:xfrm>
            <a:off x="8347152" y="3232214"/>
            <a:ext cx="229574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1B3717C-0D35-4E85-9C51-3AF73AF0ECCE}"/>
              </a:ext>
            </a:extLst>
          </p:cNvPr>
          <p:cNvSpPr/>
          <p:nvPr/>
        </p:nvSpPr>
        <p:spPr>
          <a:xfrm>
            <a:off x="8347152" y="3538374"/>
            <a:ext cx="229574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81F0850-FEB0-42D8-82EE-FE2053A5C407}"/>
              </a:ext>
            </a:extLst>
          </p:cNvPr>
          <p:cNvSpPr/>
          <p:nvPr/>
        </p:nvSpPr>
        <p:spPr>
          <a:xfrm>
            <a:off x="8347152" y="3850288"/>
            <a:ext cx="229574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2977DBA-D4CD-45E8-83C3-AD105D325E5A}"/>
              </a:ext>
            </a:extLst>
          </p:cNvPr>
          <p:cNvSpPr/>
          <p:nvPr/>
        </p:nvSpPr>
        <p:spPr>
          <a:xfrm>
            <a:off x="8347152" y="4155753"/>
            <a:ext cx="229574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6A2C79C-6D78-483E-BB82-1AF505CED165}"/>
              </a:ext>
            </a:extLst>
          </p:cNvPr>
          <p:cNvSpPr/>
          <p:nvPr/>
        </p:nvSpPr>
        <p:spPr>
          <a:xfrm>
            <a:off x="8347152" y="4451051"/>
            <a:ext cx="229574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0EF5CFE-7DBB-49DA-AE9C-86A92A8C688A}"/>
              </a:ext>
            </a:extLst>
          </p:cNvPr>
          <p:cNvSpPr/>
          <p:nvPr/>
        </p:nvSpPr>
        <p:spPr>
          <a:xfrm>
            <a:off x="8347152" y="4757192"/>
            <a:ext cx="264850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774A9E3-C2EE-4EEB-9E92-7B83EBD62846}"/>
              </a:ext>
            </a:extLst>
          </p:cNvPr>
          <p:cNvSpPr/>
          <p:nvPr/>
        </p:nvSpPr>
        <p:spPr>
          <a:xfrm>
            <a:off x="8347152" y="5057255"/>
            <a:ext cx="264850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8ECDF71-ED4D-40E8-8697-D2F2D7329126}"/>
              </a:ext>
            </a:extLst>
          </p:cNvPr>
          <p:cNvSpPr/>
          <p:nvPr/>
        </p:nvSpPr>
        <p:spPr>
          <a:xfrm>
            <a:off x="8347152" y="5370999"/>
            <a:ext cx="264850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11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Verbal: denominal and deadjectival</a:t>
            </a:r>
          </a:p>
        </p:txBody>
      </p:sp>
      <p:graphicFrame>
        <p:nvGraphicFramePr>
          <p:cNvPr id="2" name="Table 1">
            <a:extLst>
              <a:ext uri="{FF2B5EF4-FFF2-40B4-BE49-F238E27FC236}">
                <a16:creationId xmlns:a16="http://schemas.microsoft.com/office/drawing/2014/main" id="{A916EAC8-F6D3-44E3-9F79-5F473B8E8504}"/>
              </a:ext>
            </a:extLst>
          </p:cNvPr>
          <p:cNvGraphicFramePr>
            <a:graphicFrameLocks noGrp="1"/>
          </p:cNvGraphicFramePr>
          <p:nvPr>
            <p:extLst>
              <p:ext uri="{D42A27DB-BD31-4B8C-83A1-F6EECF244321}">
                <p14:modId xmlns:p14="http://schemas.microsoft.com/office/powerpoint/2010/main" val="3264813775"/>
              </p:ext>
            </p:extLst>
          </p:nvPr>
        </p:nvGraphicFramePr>
        <p:xfrm>
          <a:off x="1549100" y="2575966"/>
          <a:ext cx="9606579" cy="3352800"/>
        </p:xfrm>
        <a:graphic>
          <a:graphicData uri="http://schemas.openxmlformats.org/drawingml/2006/table">
            <a:tbl>
              <a:tblPr firstRow="1" firstCol="1" bandRow="1">
                <a:tableStyleId>{5940675A-B579-460E-94D1-54222C63F5DA}</a:tableStyleId>
              </a:tblPr>
              <a:tblGrid>
                <a:gridCol w="2014264">
                  <a:extLst>
                    <a:ext uri="{9D8B030D-6E8A-4147-A177-3AD203B41FA5}">
                      <a16:colId xmlns:a16="http://schemas.microsoft.com/office/drawing/2014/main" val="3981954179"/>
                    </a:ext>
                  </a:extLst>
                </a:gridCol>
                <a:gridCol w="2007095">
                  <a:extLst>
                    <a:ext uri="{9D8B030D-6E8A-4147-A177-3AD203B41FA5}">
                      <a16:colId xmlns:a16="http://schemas.microsoft.com/office/drawing/2014/main" val="924160156"/>
                    </a:ext>
                  </a:extLst>
                </a:gridCol>
                <a:gridCol w="2705994">
                  <a:extLst>
                    <a:ext uri="{9D8B030D-6E8A-4147-A177-3AD203B41FA5}">
                      <a16:colId xmlns:a16="http://schemas.microsoft.com/office/drawing/2014/main" val="3198170581"/>
                    </a:ext>
                  </a:extLst>
                </a:gridCol>
                <a:gridCol w="2879226">
                  <a:extLst>
                    <a:ext uri="{9D8B030D-6E8A-4147-A177-3AD203B41FA5}">
                      <a16:colId xmlns:a16="http://schemas.microsoft.com/office/drawing/2014/main" val="3992165896"/>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шкындо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fist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мушкынд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hit with a fist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56150811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пуж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plane (tool)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пужар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plane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6825381"/>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пош</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bellows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пош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fan with a bellows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82646"/>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riddle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тушт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set a riddle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31567053"/>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fence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печ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fence (in)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21167151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лум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snow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лум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snow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52226589"/>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йӱр</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rain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йӱр</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rain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38275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каҥ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advice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каҥаш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to consult, to seek advice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52825310"/>
                  </a:ext>
                </a:extLst>
              </a:tr>
              <a:tr h="0">
                <a:tc>
                  <a:txBody>
                    <a:bodyPr/>
                    <a:lstStyle/>
                    <a:p>
                      <a:pPr algn="just"/>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шкыл</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step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ошкыл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step, to stride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8051488"/>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шап</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лге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pale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шапалг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turn pale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9909503"/>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по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sour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шоп</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turn sour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2886122"/>
                  </a:ext>
                </a:extLst>
              </a:tr>
            </a:tbl>
          </a:graphicData>
        </a:graphic>
      </p:graphicFrame>
    </p:spTree>
    <p:extLst>
      <p:ext uri="{BB962C8B-B14F-4D97-AF65-F5344CB8AC3E}">
        <p14:creationId xmlns:p14="http://schemas.microsoft.com/office/powerpoint/2010/main" val="397492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Verbal: verb to verb</a:t>
            </a:r>
          </a:p>
        </p:txBody>
      </p:sp>
      <p:graphicFrame>
        <p:nvGraphicFramePr>
          <p:cNvPr id="6" name="Table 5">
            <a:extLst>
              <a:ext uri="{FF2B5EF4-FFF2-40B4-BE49-F238E27FC236}">
                <a16:creationId xmlns:a16="http://schemas.microsoft.com/office/drawing/2014/main" id="{ADDCABA9-CBA4-4459-B4F2-E0596BD37964}"/>
              </a:ext>
            </a:extLst>
          </p:cNvPr>
          <p:cNvGraphicFramePr>
            <a:graphicFrameLocks noGrp="1"/>
          </p:cNvGraphicFramePr>
          <p:nvPr>
            <p:extLst>
              <p:ext uri="{D42A27DB-BD31-4B8C-83A1-F6EECF244321}">
                <p14:modId xmlns:p14="http://schemas.microsoft.com/office/powerpoint/2010/main" val="1417781272"/>
              </p:ext>
            </p:extLst>
          </p:nvPr>
        </p:nvGraphicFramePr>
        <p:xfrm>
          <a:off x="1155550" y="2777267"/>
          <a:ext cx="10198250" cy="2133600"/>
        </p:xfrm>
        <a:graphic>
          <a:graphicData uri="http://schemas.openxmlformats.org/drawingml/2006/table">
            <a:tbl>
              <a:tblPr firstRow="1" firstCol="1" bandRow="1">
                <a:tableStyleId>{5940675A-B579-460E-94D1-54222C63F5DA}</a:tableStyleId>
              </a:tblPr>
              <a:tblGrid>
                <a:gridCol w="2549009">
                  <a:extLst>
                    <a:ext uri="{9D8B030D-6E8A-4147-A177-3AD203B41FA5}">
                      <a16:colId xmlns:a16="http://schemas.microsoft.com/office/drawing/2014/main" val="1649444524"/>
                    </a:ext>
                  </a:extLst>
                </a:gridCol>
                <a:gridCol w="2124728">
                  <a:extLst>
                    <a:ext uri="{9D8B030D-6E8A-4147-A177-3AD203B41FA5}">
                      <a16:colId xmlns:a16="http://schemas.microsoft.com/office/drawing/2014/main" val="3474389112"/>
                    </a:ext>
                  </a:extLst>
                </a:gridCol>
                <a:gridCol w="2827062">
                  <a:extLst>
                    <a:ext uri="{9D8B030D-6E8A-4147-A177-3AD203B41FA5}">
                      <a16:colId xmlns:a16="http://schemas.microsoft.com/office/drawing/2014/main" val="517857259"/>
                    </a:ext>
                  </a:extLst>
                </a:gridCol>
                <a:gridCol w="2697451">
                  <a:extLst>
                    <a:ext uri="{9D8B030D-6E8A-4147-A177-3AD203B41FA5}">
                      <a16:colId xmlns:a16="http://schemas.microsoft.com/office/drawing/2014/main" val="3299192319"/>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код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remain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код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leave (tr.)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8220367"/>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нӧлт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rise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нӧлт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raise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3777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fill up (intr.)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тем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fill up (tr.)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37646387"/>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шинч</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sit down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шинч</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sit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50187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вашталт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to be changed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вашталт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change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72242095"/>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шарналт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remembered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шарналт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remember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32974635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помыжалт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wake up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помыжалт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051657627"/>
                  </a:ext>
                </a:extLst>
              </a:tr>
            </a:tbl>
          </a:graphicData>
        </a:graphic>
      </p:graphicFrame>
      <p:sp>
        <p:nvSpPr>
          <p:cNvPr id="18" name="Rectangle 17">
            <a:extLst>
              <a:ext uri="{FF2B5EF4-FFF2-40B4-BE49-F238E27FC236}">
                <a16:creationId xmlns:a16="http://schemas.microsoft.com/office/drawing/2014/main" id="{094A950E-13D1-44A1-9CA9-EDA2A00EBBEA}"/>
              </a:ext>
            </a:extLst>
          </p:cNvPr>
          <p:cNvSpPr/>
          <p:nvPr/>
        </p:nvSpPr>
        <p:spPr>
          <a:xfrm>
            <a:off x="8705292" y="2793181"/>
            <a:ext cx="1417654" cy="274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F50CC53-5BD8-439B-AFAA-4795511D4EFA}"/>
              </a:ext>
            </a:extLst>
          </p:cNvPr>
          <p:cNvSpPr/>
          <p:nvPr/>
        </p:nvSpPr>
        <p:spPr>
          <a:xfrm>
            <a:off x="8705292" y="3139440"/>
            <a:ext cx="1417654"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7C63F54-274E-415E-AC6B-7492EA0DB331}"/>
              </a:ext>
            </a:extLst>
          </p:cNvPr>
          <p:cNvSpPr/>
          <p:nvPr/>
        </p:nvSpPr>
        <p:spPr>
          <a:xfrm>
            <a:off x="8685851" y="3451860"/>
            <a:ext cx="1417654"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37EBB56-A6DD-4375-9A84-DAE3211B41BE}"/>
              </a:ext>
            </a:extLst>
          </p:cNvPr>
          <p:cNvSpPr/>
          <p:nvPr/>
        </p:nvSpPr>
        <p:spPr>
          <a:xfrm>
            <a:off x="8705292" y="3759517"/>
            <a:ext cx="1417654"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4B4A687-6294-41C3-9DDA-5752477EA379}"/>
              </a:ext>
            </a:extLst>
          </p:cNvPr>
          <p:cNvSpPr/>
          <p:nvPr/>
        </p:nvSpPr>
        <p:spPr>
          <a:xfrm>
            <a:off x="8685851" y="4061643"/>
            <a:ext cx="1417654"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574A3A2-5382-4CC7-97C0-5D75AA2FFBB1}"/>
              </a:ext>
            </a:extLst>
          </p:cNvPr>
          <p:cNvSpPr/>
          <p:nvPr/>
        </p:nvSpPr>
        <p:spPr>
          <a:xfrm>
            <a:off x="8730789" y="4335328"/>
            <a:ext cx="1417654"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557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Verbal: verb to verb</a:t>
            </a:r>
          </a:p>
        </p:txBody>
      </p:sp>
      <p:graphicFrame>
        <p:nvGraphicFramePr>
          <p:cNvPr id="6" name="Table 5">
            <a:extLst>
              <a:ext uri="{FF2B5EF4-FFF2-40B4-BE49-F238E27FC236}">
                <a16:creationId xmlns:a16="http://schemas.microsoft.com/office/drawing/2014/main" id="{ADDCABA9-CBA4-4459-B4F2-E0596BD37964}"/>
              </a:ext>
            </a:extLst>
          </p:cNvPr>
          <p:cNvGraphicFramePr>
            <a:graphicFrameLocks noGrp="1"/>
          </p:cNvGraphicFramePr>
          <p:nvPr>
            <p:extLst>
              <p:ext uri="{D42A27DB-BD31-4B8C-83A1-F6EECF244321}">
                <p14:modId xmlns:p14="http://schemas.microsoft.com/office/powerpoint/2010/main" val="2246204079"/>
              </p:ext>
            </p:extLst>
          </p:nvPr>
        </p:nvGraphicFramePr>
        <p:xfrm>
          <a:off x="1155550" y="2777267"/>
          <a:ext cx="10198250" cy="2133600"/>
        </p:xfrm>
        <a:graphic>
          <a:graphicData uri="http://schemas.openxmlformats.org/drawingml/2006/table">
            <a:tbl>
              <a:tblPr firstRow="1" firstCol="1" bandRow="1">
                <a:tableStyleId>{5940675A-B579-460E-94D1-54222C63F5DA}</a:tableStyleId>
              </a:tblPr>
              <a:tblGrid>
                <a:gridCol w="2549009">
                  <a:extLst>
                    <a:ext uri="{9D8B030D-6E8A-4147-A177-3AD203B41FA5}">
                      <a16:colId xmlns:a16="http://schemas.microsoft.com/office/drawing/2014/main" val="1649444524"/>
                    </a:ext>
                  </a:extLst>
                </a:gridCol>
                <a:gridCol w="2124728">
                  <a:extLst>
                    <a:ext uri="{9D8B030D-6E8A-4147-A177-3AD203B41FA5}">
                      <a16:colId xmlns:a16="http://schemas.microsoft.com/office/drawing/2014/main" val="3474389112"/>
                    </a:ext>
                  </a:extLst>
                </a:gridCol>
                <a:gridCol w="2827062">
                  <a:extLst>
                    <a:ext uri="{9D8B030D-6E8A-4147-A177-3AD203B41FA5}">
                      <a16:colId xmlns:a16="http://schemas.microsoft.com/office/drawing/2014/main" val="517857259"/>
                    </a:ext>
                  </a:extLst>
                </a:gridCol>
                <a:gridCol w="2697451">
                  <a:extLst>
                    <a:ext uri="{9D8B030D-6E8A-4147-A177-3AD203B41FA5}">
                      <a16:colId xmlns:a16="http://schemas.microsoft.com/office/drawing/2014/main" val="3299192319"/>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код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remain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код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leave (tr.)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8220367"/>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нӧлт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rise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нӧлт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raise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1083777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fill up (intr.)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тем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fill up (tr.)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37646387"/>
                  </a:ext>
                </a:extLst>
              </a:tr>
              <a:tr h="0">
                <a:tc>
                  <a:txBody>
                    <a:bodyPr/>
                    <a:lstStyle/>
                    <a:p>
                      <a:pPr algn="just"/>
                      <a:r>
                        <a:rPr lang="en-US" sz="2000" dirty="0" err="1">
                          <a:effectLst/>
                          <a:latin typeface="Calibri" panose="020F0502020204030204" pitchFamily="34" charset="0"/>
                          <a:ea typeface="PMingLiU" panose="02020500000000000000" pitchFamily="18" charset="-120"/>
                          <a:cs typeface="Lucida Grande"/>
                        </a:rPr>
                        <a:t>шинч</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sit down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шинч</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sit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501874"/>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вашталт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to be changed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вашталт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 change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72242095"/>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шарналт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be remembered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шарналт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remember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329746358"/>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помыжалт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to wake up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помыжалт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to wake up (tr.)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051657627"/>
                  </a:ext>
                </a:extLst>
              </a:tr>
            </a:tbl>
          </a:graphicData>
        </a:graphic>
      </p:graphicFrame>
    </p:spTree>
    <p:extLst>
      <p:ext uri="{BB962C8B-B14F-4D97-AF65-F5344CB8AC3E}">
        <p14:creationId xmlns:p14="http://schemas.microsoft.com/office/powerpoint/2010/main" val="45346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Adverbial suffix -е ‘into … parts, in …’</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6" name="Table 5">
            <a:extLst>
              <a:ext uri="{FF2B5EF4-FFF2-40B4-BE49-F238E27FC236}">
                <a16:creationId xmlns:a16="http://schemas.microsoft.com/office/drawing/2014/main" id="{A0CC0625-9201-492F-99F8-A2BA49C436DE}"/>
              </a:ext>
            </a:extLst>
          </p:cNvPr>
          <p:cNvGraphicFramePr>
            <a:graphicFrameLocks noGrp="1"/>
          </p:cNvGraphicFramePr>
          <p:nvPr>
            <p:extLst>
              <p:ext uri="{D42A27DB-BD31-4B8C-83A1-F6EECF244321}">
                <p14:modId xmlns:p14="http://schemas.microsoft.com/office/powerpoint/2010/main" val="6475893"/>
              </p:ext>
            </p:extLst>
          </p:nvPr>
        </p:nvGraphicFramePr>
        <p:xfrm>
          <a:off x="3173095" y="2693473"/>
          <a:ext cx="5845810" cy="2133600"/>
        </p:xfrm>
        <a:graphic>
          <a:graphicData uri="http://schemas.openxmlformats.org/drawingml/2006/table">
            <a:tbl>
              <a:tblPr firstRow="1" firstCol="1" bandRow="1" bandCol="1">
                <a:tableStyleId>{5940675A-B579-460E-94D1-54222C63F5DA}</a:tableStyleId>
              </a:tblPr>
              <a:tblGrid>
                <a:gridCol w="1407795">
                  <a:extLst>
                    <a:ext uri="{9D8B030D-6E8A-4147-A177-3AD203B41FA5}">
                      <a16:colId xmlns:a16="http://schemas.microsoft.com/office/drawing/2014/main" val="1511845109"/>
                    </a:ext>
                  </a:extLst>
                </a:gridCol>
                <a:gridCol w="1514475">
                  <a:extLst>
                    <a:ext uri="{9D8B030D-6E8A-4147-A177-3AD203B41FA5}">
                      <a16:colId xmlns:a16="http://schemas.microsoft.com/office/drawing/2014/main" val="2710212039"/>
                    </a:ext>
                  </a:extLst>
                </a:gridCol>
                <a:gridCol w="1287145">
                  <a:extLst>
                    <a:ext uri="{9D8B030D-6E8A-4147-A177-3AD203B41FA5}">
                      <a16:colId xmlns:a16="http://schemas.microsoft.com/office/drawing/2014/main" val="1342046973"/>
                    </a:ext>
                  </a:extLst>
                </a:gridCol>
                <a:gridCol w="1636395">
                  <a:extLst>
                    <a:ext uri="{9D8B030D-6E8A-4147-A177-3AD203B41FA5}">
                      <a16:colId xmlns:a16="http://schemas.microsoft.com/office/drawing/2014/main" val="3724795445"/>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кыт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two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кокыт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two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213295862"/>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three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кумыт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three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135116227"/>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нылыт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four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36904212"/>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зыт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визыт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five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55289026"/>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six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кудыт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six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97024537"/>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seven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шымыт</a:t>
                      </a:r>
                      <a:r>
                        <a:rPr lang="en-US" sz="2000" b="1" dirty="0" err="1">
                          <a:effectLst/>
                          <a:latin typeface="Calibri" panose="020F0502020204030204" pitchFamily="34" charset="0"/>
                          <a:ea typeface="PMingLiU" panose="02020500000000000000" pitchFamily="18" charset="-120"/>
                          <a:cs typeface="Lucida Grande"/>
                        </a:rPr>
                        <a:t>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in seven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412194"/>
                  </a:ext>
                </a:extLst>
              </a:tr>
              <a:tr h="0">
                <a:tc>
                  <a:txBody>
                    <a:bodyPr/>
                    <a:lstStyle/>
                    <a:p>
                      <a:pPr algn="just"/>
                      <a:r>
                        <a:rPr lang="mi-NZ" sz="2000" dirty="0">
                          <a:effectLst/>
                          <a:latin typeface="Calibri" panose="020F0502020204030204" pitchFamily="34" charset="0"/>
                          <a:ea typeface="PMingLiU" panose="02020500000000000000" pitchFamily="18" charset="-120"/>
                          <a:cs typeface="Lucida Grande"/>
                        </a:rPr>
                        <a:t>п</a:t>
                      </a:r>
                      <a:r>
                        <a:rPr lang="en-GB" sz="2000" b="1" dirty="0" err="1">
                          <a:effectLst/>
                          <a:latin typeface="Calibri" panose="020F0502020204030204" pitchFamily="34" charset="0"/>
                          <a:ea typeface="PMingLiU" panose="02020500000000000000" pitchFamily="18" charset="-120"/>
                          <a:cs typeface="Lucida Grande"/>
                        </a:rPr>
                        <a:t>е</a:t>
                      </a:r>
                      <a:r>
                        <a:rPr lang="en-GB" sz="2000" dirty="0" err="1">
                          <a:effectLst/>
                          <a:latin typeface="Calibri" panose="020F0502020204030204" pitchFamily="34" charset="0"/>
                          <a:ea typeface="PMingLiU" panose="02020500000000000000" pitchFamily="18" charset="-120"/>
                          <a:cs typeface="Lucida Grande"/>
                        </a:rPr>
                        <a:t>ле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l"/>
                      <a:r>
                        <a:rPr lang="mi-NZ" sz="2000" dirty="0">
                          <a:effectLst/>
                          <a:latin typeface="Calibri" panose="020F0502020204030204" pitchFamily="34" charset="0"/>
                          <a:ea typeface="PMingLiU" panose="02020500000000000000" pitchFamily="18" charset="-120"/>
                          <a:cs typeface="Lucida Grande"/>
                        </a:rPr>
                        <a:t>half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endParaRPr lang="en-GB" sz="2000" b="1"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GB" sz="2000" dirty="0">
                          <a:effectLst/>
                          <a:latin typeface="Calibri" panose="020F0502020204030204" pitchFamily="34" charset="0"/>
                          <a:ea typeface="PMingLiU" panose="02020500000000000000" pitchFamily="18" charset="-120"/>
                          <a:cs typeface="Lucida Grande"/>
                        </a:rPr>
                        <a:t>in half</a:t>
                      </a: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82058447"/>
                  </a:ext>
                </a:extLst>
              </a:tr>
            </a:tbl>
          </a:graphicData>
        </a:graphic>
      </p:graphicFrame>
      <p:sp>
        <p:nvSpPr>
          <p:cNvPr id="47" name="Rectangle 46">
            <a:extLst>
              <a:ext uri="{FF2B5EF4-FFF2-40B4-BE49-F238E27FC236}">
                <a16:creationId xmlns:a16="http://schemas.microsoft.com/office/drawing/2014/main" id="{316AB7DA-EB98-4BF2-957F-BBE2650C464D}"/>
              </a:ext>
            </a:extLst>
          </p:cNvPr>
          <p:cNvSpPr/>
          <p:nvPr/>
        </p:nvSpPr>
        <p:spPr>
          <a:xfrm>
            <a:off x="6177735" y="2768202"/>
            <a:ext cx="1066015"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F810D5CE-5317-4B85-B670-E0BD129393D8}"/>
              </a:ext>
            </a:extLst>
          </p:cNvPr>
          <p:cNvSpPr/>
          <p:nvPr/>
        </p:nvSpPr>
        <p:spPr>
          <a:xfrm>
            <a:off x="6177735" y="3061844"/>
            <a:ext cx="1066015"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7EE9237D-76F2-45B1-9436-846FCEC837AC}"/>
              </a:ext>
            </a:extLst>
          </p:cNvPr>
          <p:cNvSpPr/>
          <p:nvPr/>
        </p:nvSpPr>
        <p:spPr>
          <a:xfrm>
            <a:off x="6177735" y="3345960"/>
            <a:ext cx="1066015"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78AA7542-F8F9-42BA-82E2-38F2A203B622}"/>
              </a:ext>
            </a:extLst>
          </p:cNvPr>
          <p:cNvSpPr/>
          <p:nvPr/>
        </p:nvSpPr>
        <p:spPr>
          <a:xfrm>
            <a:off x="6177734" y="3648812"/>
            <a:ext cx="1066015"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C618F86-3AE9-4985-ADE6-768F17AA5B0B}"/>
              </a:ext>
            </a:extLst>
          </p:cNvPr>
          <p:cNvSpPr/>
          <p:nvPr/>
        </p:nvSpPr>
        <p:spPr>
          <a:xfrm>
            <a:off x="6177733" y="3993243"/>
            <a:ext cx="1066015"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8C68DE09-0AFE-424E-89EB-28BAB2E64BCC}"/>
              </a:ext>
            </a:extLst>
          </p:cNvPr>
          <p:cNvSpPr/>
          <p:nvPr/>
        </p:nvSpPr>
        <p:spPr>
          <a:xfrm>
            <a:off x="6146533" y="4281610"/>
            <a:ext cx="1066015" cy="20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22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Adverbial suffix -е ‘into … parts, in …’</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graphicFrame>
        <p:nvGraphicFramePr>
          <p:cNvPr id="6" name="Table 5">
            <a:extLst>
              <a:ext uri="{FF2B5EF4-FFF2-40B4-BE49-F238E27FC236}">
                <a16:creationId xmlns:a16="http://schemas.microsoft.com/office/drawing/2014/main" id="{A0CC0625-9201-492F-99F8-A2BA49C436DE}"/>
              </a:ext>
            </a:extLst>
          </p:cNvPr>
          <p:cNvGraphicFramePr>
            <a:graphicFrameLocks noGrp="1"/>
          </p:cNvGraphicFramePr>
          <p:nvPr/>
        </p:nvGraphicFramePr>
        <p:xfrm>
          <a:off x="3173095" y="2693473"/>
          <a:ext cx="5845810" cy="2133600"/>
        </p:xfrm>
        <a:graphic>
          <a:graphicData uri="http://schemas.openxmlformats.org/drawingml/2006/table">
            <a:tbl>
              <a:tblPr firstRow="1" firstCol="1" bandRow="1" bandCol="1">
                <a:tableStyleId>{5940675A-B579-460E-94D1-54222C63F5DA}</a:tableStyleId>
              </a:tblPr>
              <a:tblGrid>
                <a:gridCol w="1407795">
                  <a:extLst>
                    <a:ext uri="{9D8B030D-6E8A-4147-A177-3AD203B41FA5}">
                      <a16:colId xmlns:a16="http://schemas.microsoft.com/office/drawing/2014/main" val="1511845109"/>
                    </a:ext>
                  </a:extLst>
                </a:gridCol>
                <a:gridCol w="1514475">
                  <a:extLst>
                    <a:ext uri="{9D8B030D-6E8A-4147-A177-3AD203B41FA5}">
                      <a16:colId xmlns:a16="http://schemas.microsoft.com/office/drawing/2014/main" val="2710212039"/>
                    </a:ext>
                  </a:extLst>
                </a:gridCol>
                <a:gridCol w="1287145">
                  <a:extLst>
                    <a:ext uri="{9D8B030D-6E8A-4147-A177-3AD203B41FA5}">
                      <a16:colId xmlns:a16="http://schemas.microsoft.com/office/drawing/2014/main" val="1342046973"/>
                    </a:ext>
                  </a:extLst>
                </a:gridCol>
                <a:gridCol w="1636395">
                  <a:extLst>
                    <a:ext uri="{9D8B030D-6E8A-4147-A177-3AD203B41FA5}">
                      <a16:colId xmlns:a16="http://schemas.microsoft.com/office/drawing/2014/main" val="3724795445"/>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кыт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two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кокыт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two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213295862"/>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three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кумыт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three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135116227"/>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нылыт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four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36904212"/>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зыт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визыт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five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55289026"/>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six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кудыт</a:t>
                      </a:r>
                      <a:r>
                        <a:rPr lang="en-US" sz="2000" b="1">
                          <a:effectLst/>
                          <a:latin typeface="Calibri" panose="020F0502020204030204" pitchFamily="34" charset="0"/>
                          <a:ea typeface="PMingLiU" panose="02020500000000000000" pitchFamily="18" charset="-120"/>
                          <a:cs typeface="Lucida Grande"/>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in six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97024537"/>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seven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шымыт</a:t>
                      </a:r>
                      <a:r>
                        <a:rPr lang="en-US" sz="2000" b="1" dirty="0" err="1">
                          <a:effectLst/>
                          <a:latin typeface="Calibri" panose="020F0502020204030204" pitchFamily="34" charset="0"/>
                          <a:ea typeface="PMingLiU" panose="02020500000000000000" pitchFamily="18" charset="-120"/>
                          <a:cs typeface="Lucida Grande"/>
                        </a:rPr>
                        <a:t>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in seven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412194"/>
                  </a:ext>
                </a:extLst>
              </a:tr>
              <a:tr h="0">
                <a:tc>
                  <a:txBody>
                    <a:bodyPr/>
                    <a:lstStyle/>
                    <a:p>
                      <a:pPr algn="just"/>
                      <a:r>
                        <a:rPr lang="mi-NZ" sz="2000" dirty="0">
                          <a:effectLst/>
                          <a:latin typeface="Calibri" panose="020F0502020204030204" pitchFamily="34" charset="0"/>
                          <a:ea typeface="PMingLiU" panose="02020500000000000000" pitchFamily="18" charset="-120"/>
                          <a:cs typeface="Lucida Grande"/>
                        </a:rPr>
                        <a:t>п</a:t>
                      </a:r>
                      <a:r>
                        <a:rPr lang="en-GB" sz="2000" b="1" dirty="0" err="1">
                          <a:effectLst/>
                          <a:latin typeface="Calibri" panose="020F0502020204030204" pitchFamily="34" charset="0"/>
                          <a:ea typeface="PMingLiU" panose="02020500000000000000" pitchFamily="18" charset="-120"/>
                          <a:cs typeface="Lucida Grande"/>
                        </a:rPr>
                        <a:t>е</a:t>
                      </a:r>
                      <a:r>
                        <a:rPr lang="en-GB" sz="2000" dirty="0" err="1">
                          <a:effectLst/>
                          <a:latin typeface="Calibri" panose="020F0502020204030204" pitchFamily="34" charset="0"/>
                          <a:ea typeface="PMingLiU" panose="02020500000000000000" pitchFamily="18" charset="-120"/>
                          <a:cs typeface="Lucida Grande"/>
                        </a:rPr>
                        <a:t>ле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l"/>
                      <a:r>
                        <a:rPr lang="mi-NZ" sz="2000" dirty="0">
                          <a:effectLst/>
                          <a:latin typeface="Calibri" panose="020F0502020204030204" pitchFamily="34" charset="0"/>
                          <a:ea typeface="PMingLiU" panose="02020500000000000000" pitchFamily="18" charset="-120"/>
                          <a:cs typeface="Lucida Grande"/>
                        </a:rPr>
                        <a:t>half</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mi-NZ" sz="2000" dirty="0">
                          <a:effectLst/>
                          <a:latin typeface="Calibri" panose="020F0502020204030204" pitchFamily="34" charset="0"/>
                          <a:ea typeface="PMingLiU" panose="02020500000000000000" pitchFamily="18" charset="-120"/>
                          <a:cs typeface="Lucida Grande"/>
                        </a:rPr>
                        <a:t>пел</a:t>
                      </a:r>
                      <a:r>
                        <a:rPr lang="mi-NZ" sz="2000" b="1" dirty="0">
                          <a:effectLst/>
                          <a:latin typeface="Calibri" panose="020F0502020204030204" pitchFamily="34" charset="0"/>
                          <a:ea typeface="PMingLiU" panose="02020500000000000000" pitchFamily="18" charset="-120"/>
                          <a:cs typeface="Lucida Grande"/>
                        </a:rPr>
                        <a:t>е</a:t>
                      </a:r>
                      <a:endParaRPr lang="en-GB" sz="2000" b="1" dirty="0">
                        <a:effectLst/>
                        <a:latin typeface="Calibri" panose="020F0502020204030204" pitchFamily="34" charset="0"/>
                        <a:ea typeface="PMingLiU" panose="02020500000000000000" pitchFamily="18" charset="-120"/>
                        <a:cs typeface="Lucida Grande"/>
                      </a:endParaRPr>
                    </a:p>
                  </a:txBody>
                  <a:tcPr marL="68580" marR="68580" marT="0" marB="0">
                    <a:lnT w="38100" cap="flat" cmpd="sng" algn="ctr">
                      <a:solidFill>
                        <a:schemeClr val="tx1"/>
                      </a:solidFill>
                      <a:prstDash val="solid"/>
                      <a:round/>
                      <a:headEnd type="none" w="med" len="med"/>
                      <a:tailEnd type="none" w="med" len="med"/>
                    </a:lnT>
                  </a:tcPr>
                </a:tc>
                <a:tc>
                  <a:txBody>
                    <a:bodyPr/>
                    <a:lstStyle/>
                    <a:p>
                      <a:pPr algn="just"/>
                      <a:r>
                        <a:rPr lang="en-GB" sz="2000" dirty="0">
                          <a:effectLst/>
                          <a:latin typeface="Calibri" panose="020F0502020204030204" pitchFamily="34" charset="0"/>
                          <a:ea typeface="PMingLiU" panose="02020500000000000000" pitchFamily="18" charset="-120"/>
                          <a:cs typeface="Lucida Grande"/>
                        </a:rPr>
                        <a:t>in half</a:t>
                      </a:r>
                    </a:p>
                  </a:txBody>
                  <a:tcPr marL="68580" marR="68580" marT="0" marB="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82058447"/>
                  </a:ext>
                </a:extLst>
              </a:tr>
            </a:tbl>
          </a:graphicData>
        </a:graphic>
      </p:graphicFrame>
    </p:spTree>
    <p:extLst>
      <p:ext uri="{BB962C8B-B14F-4D97-AF65-F5344CB8AC3E}">
        <p14:creationId xmlns:p14="http://schemas.microsoft.com/office/powerpoint/2010/main" val="142911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Adverbial suffix -е ‘into … parts, in …’</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graphicFrame>
        <p:nvGraphicFramePr>
          <p:cNvPr id="2" name="Table 1">
            <a:extLst>
              <a:ext uri="{FF2B5EF4-FFF2-40B4-BE49-F238E27FC236}">
                <a16:creationId xmlns:a16="http://schemas.microsoft.com/office/drawing/2014/main" id="{1AC404DD-9E47-46D5-BDF8-8E57ABAC33DD}"/>
              </a:ext>
            </a:extLst>
          </p:cNvPr>
          <p:cNvGraphicFramePr>
            <a:graphicFrameLocks noGrp="1"/>
          </p:cNvGraphicFramePr>
          <p:nvPr>
            <p:extLst>
              <p:ext uri="{D42A27DB-BD31-4B8C-83A1-F6EECF244321}">
                <p14:modId xmlns:p14="http://schemas.microsoft.com/office/powerpoint/2010/main" val="137695490"/>
              </p:ext>
            </p:extLst>
          </p:nvPr>
        </p:nvGraphicFramePr>
        <p:xfrm>
          <a:off x="1643062" y="3084942"/>
          <a:ext cx="8905875" cy="2133600"/>
        </p:xfrm>
        <a:graphic>
          <a:graphicData uri="http://schemas.openxmlformats.org/drawingml/2006/table">
            <a:tbl>
              <a:tblPr firstRow="1" firstCol="1" bandRow="1">
                <a:tableStyleId>{5940675A-B579-460E-94D1-54222C63F5DA}</a:tableStyleId>
              </a:tblPr>
              <a:tblGrid>
                <a:gridCol w="4452455">
                  <a:extLst>
                    <a:ext uri="{9D8B030D-6E8A-4147-A177-3AD203B41FA5}">
                      <a16:colId xmlns:a16="http://schemas.microsoft.com/office/drawing/2014/main" val="557430133"/>
                    </a:ext>
                  </a:extLst>
                </a:gridCol>
                <a:gridCol w="4453420">
                  <a:extLst>
                    <a:ext uri="{9D8B030D-6E8A-4147-A177-3AD203B41FA5}">
                      <a16:colId xmlns:a16="http://schemas.microsoft.com/office/drawing/2014/main" val="1575619212"/>
                    </a:ext>
                  </a:extLst>
                </a:gridCol>
              </a:tblGrid>
              <a:tr h="0">
                <a:tc>
                  <a:txBody>
                    <a:bodyPr/>
                    <a:lstStyle/>
                    <a:p>
                      <a:pPr algn="just"/>
                      <a:r>
                        <a:rPr lang="en-US" sz="2000">
                          <a:effectLst/>
                          <a:latin typeface="Calibri" panose="020F0502020204030204" pitchFamily="34" charset="0"/>
                          <a:ea typeface="PMingLiU" panose="02020500000000000000" pitchFamily="18" charset="-120"/>
                          <a:cs typeface="Lucida Grande"/>
                        </a:rPr>
                        <a:t>Шокол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дым </a:t>
                      </a:r>
                      <a:r>
                        <a:rPr lang="en-US" sz="2000" u="sng">
                          <a:effectLst/>
                          <a:latin typeface="Calibri" panose="020F0502020204030204" pitchFamily="34" charset="0"/>
                          <a:ea typeface="PMingLiU" panose="02020500000000000000" pitchFamily="18" charset="-120"/>
                          <a:cs typeface="Lucida Grande"/>
                        </a:rPr>
                        <a:t>кокыт</a:t>
                      </a:r>
                      <a:r>
                        <a:rPr lang="en-US" sz="2000" b="1" u="sng">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те: ик п</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лыжым к</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зыт кочкын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сыжым вес ганал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коден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Break the chocolate in two: we’ll eat one half now, and keep the other half for another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83507971"/>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Олм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жым </a:t>
                      </a:r>
                      <a:r>
                        <a:rPr lang="en-US" sz="2000" u="sng">
                          <a:effectLst/>
                          <a:latin typeface="Calibri" panose="020F0502020204030204" pitchFamily="34" charset="0"/>
                          <a:ea typeface="PMingLiU" panose="02020500000000000000" pitchFamily="18" charset="-120"/>
                          <a:cs typeface="Calibri" panose="020F0502020204030204" pitchFamily="34" charset="0"/>
                        </a:rPr>
                        <a:t>нылыт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пӱч: н</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лытын улын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вет.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Cut the apple into four parts; there’s four of us after all.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10944159"/>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Яр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мл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ндым </a:t>
                      </a:r>
                      <a:r>
                        <a:rPr lang="en-US" sz="2000" u="sng">
                          <a:effectLst/>
                          <a:latin typeface="Calibri" panose="020F0502020204030204" pitchFamily="34" charset="0"/>
                          <a:ea typeface="PMingLiU" panose="02020500000000000000" pitchFamily="18" charset="-120"/>
                          <a:cs typeface="Lucida Grande"/>
                        </a:rPr>
                        <a:t>визыт</a:t>
                      </a:r>
                      <a:r>
                        <a:rPr lang="en-US" sz="2000" b="1" u="sng">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пайл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ныт – 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жне ешл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кок гект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 лог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 empty land was divided in five; every family got two hectares.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3858867"/>
                  </a:ext>
                </a:extLst>
              </a:tr>
            </a:tbl>
          </a:graphicData>
        </a:graphic>
      </p:graphicFrame>
    </p:spTree>
    <p:extLst>
      <p:ext uri="{BB962C8B-B14F-4D97-AF65-F5344CB8AC3E}">
        <p14:creationId xmlns:p14="http://schemas.microsoft.com/office/powerpoint/2010/main" val="55854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19</a:t>
            </a:fld>
            <a:endParaRPr lang="en-GB"/>
          </a:p>
        </p:txBody>
      </p:sp>
    </p:spTree>
    <p:extLst>
      <p:ext uri="{BB962C8B-B14F-4D97-AF65-F5344CB8AC3E}">
        <p14:creationId xmlns:p14="http://schemas.microsoft.com/office/powerpoint/2010/main" val="112036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a)	</a:t>
            </a:r>
            <a:r>
              <a:rPr lang="en-GB" dirty="0" err="1"/>
              <a:t>пу</a:t>
            </a:r>
            <a:r>
              <a:rPr lang="en-GB" b="1" dirty="0" err="1"/>
              <a:t>а</a:t>
            </a:r>
            <a:r>
              <a:rPr lang="en-GB" dirty="0" err="1"/>
              <a:t>ш</a:t>
            </a:r>
            <a:r>
              <a:rPr lang="en-GB" dirty="0"/>
              <a:t> (-</a:t>
            </a:r>
            <a:r>
              <a:rPr lang="en-GB" dirty="0" err="1"/>
              <a:t>эм</a:t>
            </a:r>
            <a:r>
              <a:rPr lang="en-GB" dirty="0"/>
              <a:t>) ‘to give’ </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247113211"/>
              </p:ext>
            </p:extLst>
          </p:nvPr>
        </p:nvGraphicFramePr>
        <p:xfrm>
          <a:off x="1699707" y="3548341"/>
          <a:ext cx="7971417" cy="2397402"/>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фем </a:t>
                      </a:r>
                      <a:r>
                        <a:rPr lang="en-US" sz="2000" u="sng">
                          <a:effectLst/>
                          <a:latin typeface="Calibri" panose="020F0502020204030204" pitchFamily="34" charset="0"/>
                          <a:ea typeface="PMingLiU" panose="02020500000000000000" pitchFamily="18" charset="-120"/>
                          <a:cs typeface="Lucida Grande"/>
                        </a:rPr>
                        <a:t>конд</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пуыз</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пож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луйста.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Bring (me) some coffee, please.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a:effectLst/>
                          <a:latin typeface="Calibri" panose="020F0502020204030204" pitchFamily="34" charset="0"/>
                          <a:ea typeface="PMingLiU" panose="02020500000000000000" pitchFamily="18" charset="-120"/>
                          <a:cs typeface="Lucida Grande"/>
                        </a:rPr>
                        <a:t>– Ав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мыл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курч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кым </a:t>
                      </a:r>
                      <a:r>
                        <a:rPr lang="en-US" sz="2000" u="sng">
                          <a:effectLst/>
                          <a:latin typeface="Calibri" panose="020F0502020204030204" pitchFamily="34" charset="0"/>
                          <a:ea typeface="PMingLiU" panose="02020500000000000000" pitchFamily="18" charset="-120"/>
                          <a:cs typeface="Lucida Grande"/>
                        </a:rPr>
                        <a:t>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лын пу</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 С</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йын тунем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гын, нал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 Mom, buy me this doll!</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 If you do well in school, I will.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l"/>
                      <a:r>
                        <a:rPr lang="en-US" sz="2000">
                          <a:effectLst/>
                          <a:latin typeface="Calibri" panose="020F0502020204030204" pitchFamily="34" charset="0"/>
                          <a:ea typeface="PMingLiU" panose="02020500000000000000" pitchFamily="18" charset="-120"/>
                          <a:cs typeface="Lucida Grande"/>
                        </a:rPr>
                        <a:t>Ӱдыр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 коватл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гыльым </a:t>
                      </a:r>
                      <a:r>
                        <a:rPr lang="en-US" sz="2000" u="sng">
                          <a:effectLst/>
                          <a:latin typeface="Calibri" panose="020F0502020204030204" pitchFamily="34" charset="0"/>
                          <a:ea typeface="PMingLiU" panose="02020500000000000000" pitchFamily="18" charset="-120"/>
                          <a:cs typeface="Lucida Grande"/>
                        </a:rPr>
                        <a:t>наҥга</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пу</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My daughter, bring your grandmother a pie.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0DF67775-1BF7-47B2-B5CF-DC3552A78057}"/>
              </a:ext>
            </a:extLst>
          </p:cNvPr>
          <p:cNvSpPr txBox="1"/>
          <p:nvPr/>
        </p:nvSpPr>
        <p:spPr>
          <a:xfrm>
            <a:off x="6848475" y="2940327"/>
            <a:ext cx="2822649" cy="369332"/>
          </a:xfrm>
          <a:prstGeom prst="rect">
            <a:avLst/>
          </a:prstGeom>
          <a:noFill/>
        </p:spPr>
        <p:txBody>
          <a:bodyPr wrap="square">
            <a:spAutoFit/>
          </a:bodyPr>
          <a:lstStyle/>
          <a:p>
            <a:pPr algn="ctr"/>
            <a:r>
              <a:rPr lang="en-GB" dirty="0"/>
              <a:t>🧍🎂	</a:t>
            </a:r>
          </a:p>
        </p:txBody>
      </p:sp>
      <p:sp>
        <p:nvSpPr>
          <p:cNvPr id="7" name="Arrow: U-Turn 6">
            <a:extLst>
              <a:ext uri="{FF2B5EF4-FFF2-40B4-BE49-F238E27FC236}">
                <a16:creationId xmlns:a16="http://schemas.microsoft.com/office/drawing/2014/main" id="{E1F17BAC-9A78-42F4-8B13-28DB7242295E}"/>
              </a:ext>
            </a:extLst>
          </p:cNvPr>
          <p:cNvSpPr/>
          <p:nvPr/>
        </p:nvSpPr>
        <p:spPr>
          <a:xfrm>
            <a:off x="7981950" y="2570995"/>
            <a:ext cx="1114425" cy="26745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A6CA281-34A8-44B6-83F6-94838EC843F4}"/>
              </a:ext>
            </a:extLst>
          </p:cNvPr>
          <p:cNvSpPr txBox="1"/>
          <p:nvPr/>
        </p:nvSpPr>
        <p:spPr>
          <a:xfrm>
            <a:off x="8782050" y="2960964"/>
            <a:ext cx="400050" cy="369332"/>
          </a:xfrm>
          <a:prstGeom prst="rect">
            <a:avLst/>
          </a:prstGeom>
          <a:noFill/>
        </p:spPr>
        <p:txBody>
          <a:bodyPr wrap="square">
            <a:spAutoFit/>
          </a:bodyPr>
          <a:lstStyle/>
          <a:p>
            <a:r>
              <a:rPr lang="en-GB" dirty="0"/>
              <a:t>🐿️</a:t>
            </a:r>
          </a:p>
        </p:txBody>
      </p:sp>
      <p:sp>
        <p:nvSpPr>
          <p:cNvPr id="17" name="TextBox 16">
            <a:extLst>
              <a:ext uri="{FF2B5EF4-FFF2-40B4-BE49-F238E27FC236}">
                <a16:creationId xmlns:a16="http://schemas.microsoft.com/office/drawing/2014/main" id="{FF20527B-0298-4720-B2E4-40A767D25177}"/>
              </a:ext>
            </a:extLst>
          </p:cNvPr>
          <p:cNvSpPr txBox="1"/>
          <p:nvPr/>
        </p:nvSpPr>
        <p:spPr>
          <a:xfrm>
            <a:off x="8562975" y="2973706"/>
            <a:ext cx="533400" cy="369332"/>
          </a:xfrm>
          <a:prstGeom prst="rect">
            <a:avLst/>
          </a:prstGeom>
          <a:noFill/>
        </p:spPr>
        <p:txBody>
          <a:bodyPr wrap="square">
            <a:spAutoFit/>
          </a:bodyPr>
          <a:lstStyle/>
          <a:p>
            <a:r>
              <a:rPr lang="en-GB" baseline="30000" dirty="0"/>
              <a:t>💕</a:t>
            </a:r>
            <a:endParaRPr lang="en-GB" dirty="0"/>
          </a:p>
        </p:txBody>
      </p:sp>
    </p:spTree>
    <p:extLst>
      <p:ext uri="{BB962C8B-B14F-4D97-AF65-F5344CB8AC3E}">
        <p14:creationId xmlns:p14="http://schemas.microsoft.com/office/powerpoint/2010/main" val="34862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7" grpId="0" animBg="1"/>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a)	</a:t>
            </a:r>
            <a:r>
              <a:rPr lang="en-GB" dirty="0" err="1"/>
              <a:t>пу</a:t>
            </a:r>
            <a:r>
              <a:rPr lang="en-GB" b="1" dirty="0" err="1"/>
              <a:t>а</a:t>
            </a:r>
            <a:r>
              <a:rPr lang="en-GB" dirty="0" err="1"/>
              <a:t>ш</a:t>
            </a:r>
            <a:r>
              <a:rPr lang="en-GB" dirty="0"/>
              <a:t> (-</a:t>
            </a:r>
            <a:r>
              <a:rPr lang="en-GB" dirty="0" err="1"/>
              <a:t>эм</a:t>
            </a:r>
            <a:r>
              <a:rPr lang="en-GB" dirty="0"/>
              <a:t>) ‘to give’ </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2050757024"/>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йот </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лысе уна-влакл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сӱ</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м</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рым </a:t>
                      </a:r>
                      <a:r>
                        <a:rPr lang="en-US" sz="2000" u="sng">
                          <a:effectLst/>
                          <a:latin typeface="Calibri" panose="020F0502020204030204" pitchFamily="34" charset="0"/>
                          <a:ea typeface="PMingLiU" panose="02020500000000000000" pitchFamily="18" charset="-120"/>
                          <a:cs typeface="Calibri" panose="020F0502020204030204" pitchFamily="34" charset="0"/>
                        </a:rPr>
                        <a:t>мур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пу</a:t>
                      </a:r>
                      <a:r>
                        <a:rPr lang="en-US" sz="2000" b="1" u="sng">
                          <a:effectLst/>
                          <a:latin typeface="Calibri" panose="020F0502020204030204" pitchFamily="34" charset="0"/>
                          <a:ea typeface="PMingLiU" panose="02020500000000000000" pitchFamily="18" charset="-120"/>
                          <a:cs typeface="Calibri" panose="020F0502020204030204" pitchFamily="34" charset="0"/>
                        </a:rPr>
                        <a:t>э</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aunt sang a wedding song for the foreign guests.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де атель</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ште 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вырым ик арн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ште </a:t>
                      </a:r>
                      <a:r>
                        <a:rPr lang="en-US" sz="2000" u="sng">
                          <a:effectLst/>
                          <a:latin typeface="Calibri" panose="020F0502020204030204" pitchFamily="34" charset="0"/>
                          <a:ea typeface="PMingLiU" panose="02020500000000000000" pitchFamily="18" charset="-120"/>
                          <a:cs typeface="Calibri" panose="020F0502020204030204" pitchFamily="34" charset="0"/>
                        </a:rPr>
                        <a:t>ург</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пу</a:t>
                      </a:r>
                      <a:r>
                        <a:rPr lang="en-US" sz="2000" b="1" u="sng">
                          <a:effectLst/>
                          <a:latin typeface="Calibri" panose="020F0502020204030204" pitchFamily="34" charset="0"/>
                          <a:ea typeface="PMingLiU" panose="02020500000000000000" pitchFamily="18" charset="-120"/>
                          <a:cs typeface="Calibri" panose="020F0502020204030204" pitchFamily="34" charset="0"/>
                        </a:rPr>
                        <a:t>э</a:t>
                      </a:r>
                      <a:r>
                        <a:rPr lang="en-US" sz="2000" u="sng">
                          <a:effectLst/>
                          <a:latin typeface="Calibri" panose="020F0502020204030204" pitchFamily="34" charset="0"/>
                          <a:ea typeface="PMingLiU" panose="02020500000000000000" pitchFamily="18" charset="-120"/>
                          <a:cs typeface="Calibri" panose="020F0502020204030204" pitchFamily="34" charset="0"/>
                        </a:rPr>
                        <a:t>ныт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this studio, a shirt is made over the course of a week.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дым ыштым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a:t>
                      </a:r>
                      <a:r>
                        <a:rPr lang="en-US" sz="2000" u="sng">
                          <a:effectLst/>
                          <a:latin typeface="Calibri" panose="020F0502020204030204" pitchFamily="34" charset="0"/>
                          <a:ea typeface="PMingLiU" panose="02020500000000000000" pitchFamily="18" charset="-120"/>
                          <a:cs typeface="Calibri" panose="020F0502020204030204" pitchFamily="34" charset="0"/>
                        </a:rPr>
                        <a:t>ончыкт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пуыз</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пож</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луйста.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Please show me how to do this.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Tree>
    <p:extLst>
      <p:ext uri="{BB962C8B-B14F-4D97-AF65-F5344CB8AC3E}">
        <p14:creationId xmlns:p14="http://schemas.microsoft.com/office/powerpoint/2010/main" val="2095570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b)	</a:t>
            </a:r>
            <a:r>
              <a:rPr lang="en-GB" dirty="0" err="1"/>
              <a:t>нал</a:t>
            </a:r>
            <a:r>
              <a:rPr lang="en-GB" b="1" dirty="0" err="1"/>
              <a:t>а</a:t>
            </a:r>
            <a:r>
              <a:rPr lang="en-GB" dirty="0" err="1"/>
              <a:t>ш</a:t>
            </a:r>
            <a:r>
              <a:rPr lang="en-GB" dirty="0"/>
              <a:t> (-</a:t>
            </a:r>
            <a:r>
              <a:rPr lang="en-GB" dirty="0" err="1"/>
              <a:t>ам</a:t>
            </a:r>
            <a:r>
              <a:rPr lang="en-GB" dirty="0"/>
              <a:t>) ‘to take’ </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4004648179"/>
              </p:ext>
            </p:extLst>
          </p:nvPr>
        </p:nvGraphicFramePr>
        <p:xfrm>
          <a:off x="1699707" y="3548341"/>
          <a:ext cx="7971417" cy="2224503"/>
        </p:xfrm>
        <a:graphic>
          <a:graphicData uri="http://schemas.openxmlformats.org/drawingml/2006/table">
            <a:tbl>
              <a:tblPr firstRow="1" firstCol="1" bandRow="1">
                <a:tableStyleId>{5940675A-B579-460E-94D1-54222C63F5DA}</a:tableStyleId>
              </a:tblPr>
              <a:tblGrid>
                <a:gridCol w="3985277">
                  <a:extLst>
                    <a:ext uri="{9D8B030D-6E8A-4147-A177-3AD203B41FA5}">
                      <a16:colId xmlns:a16="http://schemas.microsoft.com/office/drawing/2014/main" val="3080579691"/>
                    </a:ext>
                  </a:extLst>
                </a:gridCol>
                <a:gridCol w="3986140">
                  <a:extLst>
                    <a:ext uri="{9D8B030D-6E8A-4147-A177-3AD203B41FA5}">
                      <a16:colId xmlns:a16="http://schemas.microsoft.com/office/drawing/2014/main" val="9804554"/>
                    </a:ext>
                  </a:extLst>
                </a:gridCol>
              </a:tblGrid>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Тый но</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тыл? Айд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из</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u="sng">
                          <a:effectLst/>
                          <a:latin typeface="Calibri" panose="020F0502020204030204" pitchFamily="34" charset="0"/>
                          <a:ea typeface="PMingLiU" panose="02020500000000000000" pitchFamily="18" charset="-120"/>
                          <a:cs typeface="Calibri" panose="020F0502020204030204" pitchFamily="34" charset="0"/>
                        </a:rPr>
                        <a:t>каналт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налын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Aren’t you tired? Let’s take a short break.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l"/>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нчыч кӱв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рым </a:t>
                      </a:r>
                      <a:r>
                        <a:rPr lang="en-US" sz="2000" u="sng">
                          <a:effectLst/>
                          <a:latin typeface="Calibri" panose="020F0502020204030204" pitchFamily="34" charset="0"/>
                          <a:ea typeface="PMingLiU" panose="02020500000000000000" pitchFamily="18" charset="-120"/>
                          <a:cs typeface="Lucida Grande"/>
                        </a:rPr>
                        <a:t>м</a:t>
                      </a:r>
                      <a:r>
                        <a:rPr lang="en-US" sz="2000" b="1" u="sng">
                          <a:effectLst/>
                          <a:latin typeface="Calibri" panose="020F0502020204030204" pitchFamily="34" charset="0"/>
                          <a:ea typeface="PMingLiU" panose="02020500000000000000" pitchFamily="18" charset="-120"/>
                          <a:cs typeface="Lucida Grande"/>
                        </a:rPr>
                        <a:t>у</a:t>
                      </a:r>
                      <a:r>
                        <a:rPr lang="en-US" sz="2000" u="sng">
                          <a:effectLst/>
                          <a:latin typeface="Calibri" panose="020F0502020204030204" pitchFamily="34" charset="0"/>
                          <a:ea typeface="PMingLiU" panose="02020500000000000000" pitchFamily="18" charset="-120"/>
                          <a:cs typeface="Lucida Grande"/>
                        </a:rPr>
                        <a:t>шкын нал</a:t>
                      </a:r>
                      <a:r>
                        <a:rPr lang="en-US" sz="2000">
                          <a:effectLst/>
                          <a:latin typeface="Calibri" panose="020F0502020204030204" pitchFamily="34" charset="0"/>
                          <a:ea typeface="PMingLiU" panose="02020500000000000000" pitchFamily="18" charset="-120"/>
                          <a:cs typeface="Lucida Grande"/>
                        </a:rPr>
                        <a:t>, вар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каналтен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керт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First wash the floor, then you can relax.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кум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лтыш нерг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шукыр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a:t>
                      </a:r>
                      <a:r>
                        <a:rPr lang="en-US" sz="2000" u="sng">
                          <a:effectLst/>
                          <a:latin typeface="Calibri" panose="020F0502020204030204" pitchFamily="34" charset="0"/>
                          <a:ea typeface="PMingLiU" panose="02020500000000000000" pitchFamily="18" charset="-120"/>
                          <a:cs typeface="Calibri" panose="020F0502020204030204" pitchFamily="34" charset="0"/>
                        </a:rPr>
                        <a:t>пал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налн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want to learn more about Mari prayers.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0DF67775-1BF7-47B2-B5CF-DC3552A78057}"/>
              </a:ext>
            </a:extLst>
          </p:cNvPr>
          <p:cNvSpPr txBox="1"/>
          <p:nvPr/>
        </p:nvSpPr>
        <p:spPr>
          <a:xfrm>
            <a:off x="6848475" y="2940327"/>
            <a:ext cx="2822649" cy="369332"/>
          </a:xfrm>
          <a:prstGeom prst="rect">
            <a:avLst/>
          </a:prstGeom>
          <a:noFill/>
        </p:spPr>
        <p:txBody>
          <a:bodyPr wrap="square">
            <a:spAutoFit/>
          </a:bodyPr>
          <a:lstStyle/>
          <a:p>
            <a:pPr algn="ctr"/>
            <a:r>
              <a:rPr lang="en-GB" dirty="0"/>
              <a:t>🧍🎂	</a:t>
            </a:r>
          </a:p>
        </p:txBody>
      </p:sp>
      <p:sp>
        <p:nvSpPr>
          <p:cNvPr id="7" name="Arrow: U-Turn 6">
            <a:extLst>
              <a:ext uri="{FF2B5EF4-FFF2-40B4-BE49-F238E27FC236}">
                <a16:creationId xmlns:a16="http://schemas.microsoft.com/office/drawing/2014/main" id="{E1F17BAC-9A78-42F4-8B13-28DB7242295E}"/>
              </a:ext>
            </a:extLst>
          </p:cNvPr>
          <p:cNvSpPr/>
          <p:nvPr/>
        </p:nvSpPr>
        <p:spPr>
          <a:xfrm flipH="1">
            <a:off x="7762875" y="2570995"/>
            <a:ext cx="219075" cy="36933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5A6CA281-34A8-44B6-83F6-94838EC843F4}"/>
              </a:ext>
            </a:extLst>
          </p:cNvPr>
          <p:cNvSpPr txBox="1"/>
          <p:nvPr/>
        </p:nvSpPr>
        <p:spPr>
          <a:xfrm>
            <a:off x="10258425" y="2960964"/>
            <a:ext cx="400050" cy="369332"/>
          </a:xfrm>
          <a:prstGeom prst="rect">
            <a:avLst/>
          </a:prstGeom>
          <a:noFill/>
        </p:spPr>
        <p:txBody>
          <a:bodyPr wrap="square">
            <a:spAutoFit/>
          </a:bodyPr>
          <a:lstStyle/>
          <a:p>
            <a:r>
              <a:rPr lang="en-GB" dirty="0"/>
              <a:t>🐿️</a:t>
            </a:r>
          </a:p>
        </p:txBody>
      </p:sp>
      <p:sp>
        <p:nvSpPr>
          <p:cNvPr id="17" name="TextBox 16">
            <a:extLst>
              <a:ext uri="{FF2B5EF4-FFF2-40B4-BE49-F238E27FC236}">
                <a16:creationId xmlns:a16="http://schemas.microsoft.com/office/drawing/2014/main" id="{FF20527B-0298-4720-B2E4-40A767D25177}"/>
              </a:ext>
            </a:extLst>
          </p:cNvPr>
          <p:cNvSpPr txBox="1"/>
          <p:nvPr/>
        </p:nvSpPr>
        <p:spPr>
          <a:xfrm>
            <a:off x="10039350" y="2973706"/>
            <a:ext cx="533400" cy="369332"/>
          </a:xfrm>
          <a:prstGeom prst="rect">
            <a:avLst/>
          </a:prstGeom>
          <a:noFill/>
        </p:spPr>
        <p:txBody>
          <a:bodyPr wrap="square">
            <a:spAutoFit/>
          </a:bodyPr>
          <a:lstStyle/>
          <a:p>
            <a:r>
              <a:rPr lang="en-GB" baseline="30000" dirty="0"/>
              <a:t>💀</a:t>
            </a:r>
            <a:endParaRPr lang="en-GB" dirty="0"/>
          </a:p>
        </p:txBody>
      </p:sp>
    </p:spTree>
    <p:extLst>
      <p:ext uri="{BB962C8B-B14F-4D97-AF65-F5344CB8AC3E}">
        <p14:creationId xmlns:p14="http://schemas.microsoft.com/office/powerpoint/2010/main" val="38747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134600" cy="369332"/>
          </a:xfrm>
          <a:prstGeom prst="rect">
            <a:avLst/>
          </a:prstGeom>
          <a:noFill/>
        </p:spPr>
        <p:txBody>
          <a:bodyPr wrap="square">
            <a:spAutoFit/>
          </a:bodyPr>
          <a:lstStyle/>
          <a:p>
            <a:pPr>
              <a:tabLst>
                <a:tab pos="533400" algn="l"/>
              </a:tabLst>
            </a:pPr>
            <a:r>
              <a:rPr lang="en-GB" dirty="0"/>
              <a:t>c)	</a:t>
            </a:r>
            <a:r>
              <a:rPr lang="az-Cyrl-AZ" dirty="0"/>
              <a:t>ил</a:t>
            </a:r>
            <a:r>
              <a:rPr lang="az-Cyrl-AZ" b="1" dirty="0"/>
              <a:t>а</a:t>
            </a:r>
            <a:r>
              <a:rPr lang="az-Cyrl-AZ" dirty="0"/>
              <a:t>ш (</a:t>
            </a:r>
            <a:r>
              <a:rPr lang="en-GB" dirty="0"/>
              <a:t>-</a:t>
            </a:r>
            <a:r>
              <a:rPr lang="az-Cyrl-AZ" dirty="0"/>
              <a:t>ем) ‘</a:t>
            </a:r>
            <a:r>
              <a:rPr lang="en-GB" dirty="0"/>
              <a:t>to live’</a:t>
            </a:r>
          </a:p>
        </p:txBody>
      </p:sp>
      <p:graphicFrame>
        <p:nvGraphicFramePr>
          <p:cNvPr id="6" name="Table 5">
            <a:extLst>
              <a:ext uri="{FF2B5EF4-FFF2-40B4-BE49-F238E27FC236}">
                <a16:creationId xmlns:a16="http://schemas.microsoft.com/office/drawing/2014/main" id="{A70895C6-ED9F-4B6D-BE0D-CFAB7DF933C7}"/>
              </a:ext>
            </a:extLst>
          </p:cNvPr>
          <p:cNvGraphicFramePr>
            <a:graphicFrameLocks noGrp="1"/>
          </p:cNvGraphicFramePr>
          <p:nvPr>
            <p:extLst>
              <p:ext uri="{D42A27DB-BD31-4B8C-83A1-F6EECF244321}">
                <p14:modId xmlns:p14="http://schemas.microsoft.com/office/powerpoint/2010/main" val="3537645057"/>
              </p:ext>
            </p:extLst>
          </p:nvPr>
        </p:nvGraphicFramePr>
        <p:xfrm>
          <a:off x="1404938" y="3657700"/>
          <a:ext cx="9001124" cy="2224503"/>
        </p:xfrm>
        <a:graphic>
          <a:graphicData uri="http://schemas.openxmlformats.org/drawingml/2006/table">
            <a:tbl>
              <a:tblPr firstRow="1" firstCol="1" bandRow="1">
                <a:tableStyleId>{5940675A-B579-460E-94D1-54222C63F5DA}</a:tableStyleId>
              </a:tblPr>
              <a:tblGrid>
                <a:gridCol w="4500075">
                  <a:extLst>
                    <a:ext uri="{9D8B030D-6E8A-4147-A177-3AD203B41FA5}">
                      <a16:colId xmlns:a16="http://schemas.microsoft.com/office/drawing/2014/main" val="3080579691"/>
                    </a:ext>
                  </a:extLst>
                </a:gridCol>
                <a:gridCol w="4501049">
                  <a:extLst>
                    <a:ext uri="{9D8B030D-6E8A-4147-A177-3AD203B41FA5}">
                      <a16:colId xmlns:a16="http://schemas.microsoft.com/office/drawing/2014/main" val="9804554"/>
                    </a:ext>
                  </a:extLst>
                </a:gridCol>
              </a:tblGrid>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Сем</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н кугыз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ден 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тыже унык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штын 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лмыжым </a:t>
                      </a:r>
                      <a:r>
                        <a:rPr lang="en-US" sz="2000" u="sng">
                          <a:effectLst/>
                          <a:latin typeface="Calibri" panose="020F0502020204030204" pitchFamily="34" charset="0"/>
                          <a:ea typeface="PMingLiU" panose="02020500000000000000" pitchFamily="18" charset="-120"/>
                          <a:cs typeface="Calibri" panose="020F0502020204030204" pitchFamily="34" charset="0"/>
                        </a:rPr>
                        <a:t>вуч</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ил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Semon and his wife are waiting for their grandchildren to visit them.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92042583"/>
                  </a:ext>
                </a:extLst>
              </a:tr>
              <a:tr h="741501">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Презид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нт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не вашлийм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шым Иван</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в </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мыржӧ м</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чко </a:t>
                      </a:r>
                      <a:r>
                        <a:rPr lang="en-US" sz="2000" u="sng">
                          <a:effectLst/>
                          <a:latin typeface="Calibri" panose="020F0502020204030204" pitchFamily="34" charset="0"/>
                          <a:ea typeface="PMingLiU" panose="02020500000000000000" pitchFamily="18" charset="-120"/>
                          <a:cs typeface="Calibri" panose="020F0502020204030204" pitchFamily="34" charset="0"/>
                        </a:rPr>
                        <a:t>шарн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ил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Ivanov remembered his meeting with the president for the rest of his life.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62502012"/>
                  </a:ext>
                </a:extLst>
              </a:tr>
              <a:tr h="741501">
                <a:tc>
                  <a:txBody>
                    <a:bodyPr/>
                    <a:lstStyle/>
                    <a:p>
                      <a:pPr algn="just"/>
                      <a:r>
                        <a:rPr lang="en-US" sz="2000">
                          <a:effectLst/>
                          <a:latin typeface="Calibri" panose="020F0502020204030204" pitchFamily="34" charset="0"/>
                          <a:ea typeface="PMingLiU" panose="02020500000000000000" pitchFamily="18" charset="-120"/>
                          <a:cs typeface="Lucida Grande"/>
                        </a:rPr>
                        <a:t>Ол</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 кок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эрт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ле </a:t>
                      </a:r>
                      <a:r>
                        <a:rPr lang="en-US" sz="2000" u="sng">
                          <a:effectLst/>
                          <a:latin typeface="Calibri" panose="020F0502020204030204" pitchFamily="34" charset="0"/>
                          <a:ea typeface="PMingLiU" panose="02020500000000000000" pitchFamily="18" charset="-120"/>
                          <a:cs typeface="Lucida Grande"/>
                        </a:rPr>
                        <a:t>ышт</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н ил</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Aunt </a:t>
                      </a:r>
                      <a:r>
                        <a:rPr lang="en-US" sz="2000" dirty="0" err="1">
                          <a:effectLst/>
                          <a:latin typeface="Calibri" panose="020F0502020204030204" pitchFamily="34" charset="0"/>
                          <a:ea typeface="PMingLiU" panose="02020500000000000000" pitchFamily="18" charset="-120"/>
                          <a:cs typeface="Lucida Grande"/>
                        </a:rPr>
                        <a:t>Olya</a:t>
                      </a:r>
                      <a:r>
                        <a:rPr lang="en-US" sz="2000" dirty="0">
                          <a:effectLst/>
                          <a:latin typeface="Calibri" panose="020F0502020204030204" pitchFamily="34" charset="0"/>
                          <a:ea typeface="PMingLiU" panose="02020500000000000000" pitchFamily="18" charset="-120"/>
                          <a:cs typeface="Lucida Grande"/>
                        </a:rPr>
                        <a:t> never does anything but work.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672625174"/>
                  </a:ext>
                </a:extLst>
              </a:tr>
            </a:tbl>
          </a:graphicData>
        </a:graphic>
      </p:graphicFrame>
      <p:sp>
        <p:nvSpPr>
          <p:cNvPr id="13" name="TextBox 12">
            <a:extLst>
              <a:ext uri="{FF2B5EF4-FFF2-40B4-BE49-F238E27FC236}">
                <a16:creationId xmlns:a16="http://schemas.microsoft.com/office/drawing/2014/main" id="{0DF67775-1BF7-47B2-B5CF-DC3552A78057}"/>
              </a:ext>
            </a:extLst>
          </p:cNvPr>
          <p:cNvSpPr txBox="1"/>
          <p:nvPr/>
        </p:nvSpPr>
        <p:spPr>
          <a:xfrm>
            <a:off x="1699707" y="2937341"/>
            <a:ext cx="914400" cy="646331"/>
          </a:xfrm>
          <a:prstGeom prst="rect">
            <a:avLst/>
          </a:prstGeom>
          <a:noFill/>
        </p:spPr>
        <p:txBody>
          <a:bodyPr wrap="square">
            <a:spAutoFit/>
          </a:bodyPr>
          <a:lstStyle/>
          <a:p>
            <a:r>
              <a:rPr lang="en-GB" dirty="0"/>
              <a:t>👦🎂 	</a:t>
            </a:r>
          </a:p>
        </p:txBody>
      </p:sp>
      <p:sp>
        <p:nvSpPr>
          <p:cNvPr id="12" name="TextBox 11">
            <a:extLst>
              <a:ext uri="{FF2B5EF4-FFF2-40B4-BE49-F238E27FC236}">
                <a16:creationId xmlns:a16="http://schemas.microsoft.com/office/drawing/2014/main" id="{11C6760C-08C2-47D4-B910-A9BCDDEB1B29}"/>
              </a:ext>
            </a:extLst>
          </p:cNvPr>
          <p:cNvSpPr txBox="1"/>
          <p:nvPr/>
        </p:nvSpPr>
        <p:spPr>
          <a:xfrm>
            <a:off x="8680524" y="2891174"/>
            <a:ext cx="990600" cy="369332"/>
          </a:xfrm>
          <a:prstGeom prst="rect">
            <a:avLst/>
          </a:prstGeom>
          <a:noFill/>
        </p:spPr>
        <p:txBody>
          <a:bodyPr wrap="square">
            <a:spAutoFit/>
          </a:bodyPr>
          <a:lstStyle/>
          <a:p>
            <a:pPr algn="r"/>
            <a:r>
              <a:rPr lang="en-GB" dirty="0"/>
              <a:t>🧓🎂</a:t>
            </a:r>
          </a:p>
        </p:txBody>
      </p:sp>
      <p:sp>
        <p:nvSpPr>
          <p:cNvPr id="8" name="Arrow: Right 7">
            <a:extLst>
              <a:ext uri="{FF2B5EF4-FFF2-40B4-BE49-F238E27FC236}">
                <a16:creationId xmlns:a16="http://schemas.microsoft.com/office/drawing/2014/main" id="{ECAD6A8F-8C5D-4F7B-9465-88640CDC25F8}"/>
              </a:ext>
            </a:extLst>
          </p:cNvPr>
          <p:cNvSpPr/>
          <p:nvPr/>
        </p:nvSpPr>
        <p:spPr>
          <a:xfrm>
            <a:off x="2918907" y="3071922"/>
            <a:ext cx="5910768" cy="107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23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err="1">
                <a:latin typeface="Calibri" panose="020F0502020204030204" pitchFamily="34" charset="0"/>
                <a:ea typeface="Times New Roman" panose="02020603050405020304" pitchFamily="18" charset="0"/>
                <a:cs typeface="Calibri" panose="020F0502020204030204" pitchFamily="34" charset="0"/>
              </a:rPr>
              <a:t>ук</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a:latin typeface="Calibri" panose="020F0502020204030204" pitchFamily="34" charset="0"/>
                <a:ea typeface="Times New Roman" panose="02020603050405020304" pitchFamily="18" charset="0"/>
                <a:cs typeface="Calibri" panose="020F0502020204030204" pitchFamily="34" charset="0"/>
              </a:rPr>
              <a:t> ‘(there is) not’, </a:t>
            </a:r>
            <a:r>
              <a:rPr lang="en-GB" sz="3600" b="1" u="sng" dirty="0" err="1">
                <a:latin typeface="Calibri" panose="020F0502020204030204" pitchFamily="34" charset="0"/>
                <a:ea typeface="Times New Roman" panose="02020603050405020304" pitchFamily="18" charset="0"/>
                <a:cs typeface="Calibri" panose="020F0502020204030204" pitchFamily="34" charset="0"/>
              </a:rPr>
              <a:t>о</a:t>
            </a:r>
            <a:r>
              <a:rPr lang="en-GB" sz="3600" u="sng" dirty="0" err="1">
                <a:latin typeface="Calibri" panose="020F0502020204030204" pitchFamily="34" charset="0"/>
                <a:ea typeface="Times New Roman" panose="02020603050405020304" pitchFamily="18" charset="0"/>
                <a:cs typeface="Calibri" panose="020F0502020204030204" pitchFamily="34" charset="0"/>
              </a:rPr>
              <a:t>гыл</a:t>
            </a:r>
            <a:r>
              <a:rPr lang="en-GB" sz="3600" u="sng" dirty="0">
                <a:latin typeface="Calibri" panose="020F0502020204030204" pitchFamily="34" charset="0"/>
                <a:ea typeface="Times New Roman" panose="02020603050405020304" pitchFamily="18" charset="0"/>
                <a:cs typeface="Calibri" panose="020F0502020204030204" pitchFamily="34" charset="0"/>
              </a:rPr>
              <a:t> ‘((s)he/it is) not’ as nominals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graphicFrame>
        <p:nvGraphicFramePr>
          <p:cNvPr id="2" name="Table 1">
            <a:extLst>
              <a:ext uri="{FF2B5EF4-FFF2-40B4-BE49-F238E27FC236}">
                <a16:creationId xmlns:a16="http://schemas.microsoft.com/office/drawing/2014/main" id="{FB0B9BE8-9A18-4B23-8F01-519D55B54C85}"/>
              </a:ext>
            </a:extLst>
          </p:cNvPr>
          <p:cNvGraphicFramePr>
            <a:graphicFrameLocks noGrp="1"/>
          </p:cNvGraphicFramePr>
          <p:nvPr>
            <p:extLst>
              <p:ext uri="{D42A27DB-BD31-4B8C-83A1-F6EECF244321}">
                <p14:modId xmlns:p14="http://schemas.microsoft.com/office/powerpoint/2010/main" val="2556258601"/>
              </p:ext>
            </p:extLst>
          </p:nvPr>
        </p:nvGraphicFramePr>
        <p:xfrm>
          <a:off x="2110264" y="1955038"/>
          <a:ext cx="7971472" cy="4208938"/>
        </p:xfrm>
        <a:graphic>
          <a:graphicData uri="http://schemas.openxmlformats.org/drawingml/2006/table">
            <a:tbl>
              <a:tblPr firstRow="1" firstCol="1" bandRow="1">
                <a:tableStyleId>{5940675A-B579-460E-94D1-54222C63F5DA}</a:tableStyleId>
              </a:tblPr>
              <a:tblGrid>
                <a:gridCol w="3754929">
                  <a:extLst>
                    <a:ext uri="{9D8B030D-6E8A-4147-A177-3AD203B41FA5}">
                      <a16:colId xmlns:a16="http://schemas.microsoft.com/office/drawing/2014/main" val="954738590"/>
                    </a:ext>
                  </a:extLst>
                </a:gridCol>
                <a:gridCol w="4216543">
                  <a:extLst>
                    <a:ext uri="{9D8B030D-6E8A-4147-A177-3AD203B41FA5}">
                      <a16:colId xmlns:a16="http://schemas.microsoft.com/office/drawing/2014/main" val="1658559141"/>
                    </a:ext>
                  </a:extLst>
                </a:gridCol>
              </a:tblGrid>
              <a:tr h="1147892">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ште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укел</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кӧр</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Йыванл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вес 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шке кусн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перн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As there was no work here, Yyvan had to move to another city.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32017288"/>
                  </a:ext>
                </a:extLst>
              </a:tr>
              <a:tr h="765262">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Ук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 гыч </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лым</a:t>
                      </a:r>
                      <a:r>
                        <a:rPr lang="en-US" sz="2000">
                          <a:effectLst/>
                          <a:latin typeface="Calibri" panose="020F0502020204030204" pitchFamily="34" charset="0"/>
                          <a:ea typeface="PMingLiU" panose="02020500000000000000" pitchFamily="18" charset="-120"/>
                          <a:cs typeface="Calibri" panose="020F0502020204030204" pitchFamily="34" charset="0"/>
                        </a:rPr>
                        <a:t> от </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ште.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You can’t make something from nothing.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51439269"/>
                  </a:ext>
                </a:extLst>
              </a:tr>
              <a:tr h="114789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лыш ка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u="sng">
                          <a:effectLst/>
                          <a:latin typeface="Calibri" panose="020F0502020204030204" pitchFamily="34" charset="0"/>
                          <a:ea typeface="PMingLiU" panose="02020500000000000000" pitchFamily="18" charset="-120"/>
                          <a:cs typeface="Calibri" panose="020F0502020204030204" pitchFamily="34" charset="0"/>
                        </a:rPr>
                        <a:t>огылл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 Маш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ач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-аважл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«Ч</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рле ул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In order not to go to school, Masha told her parents that she was sick.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4993072"/>
                  </a:ext>
                </a:extLst>
              </a:tr>
              <a:tr h="1147892">
                <a:tc>
                  <a:txBody>
                    <a:bodyPr/>
                    <a:lstStyle/>
                    <a:p>
                      <a:pPr algn="l"/>
                      <a:r>
                        <a:rPr lang="en-US" sz="2000">
                          <a:effectLst/>
                          <a:latin typeface="Calibri" panose="020F0502020204030204" pitchFamily="34" charset="0"/>
                          <a:ea typeface="PMingLiU" panose="02020500000000000000" pitchFamily="18" charset="-120"/>
                          <a:cs typeface="Lucida Grande"/>
                        </a:rPr>
                        <a:t>Куз</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шон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т, 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л</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кций оҥ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ли</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ш мо? Оҥ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a:t>
                      </a:r>
                      <a:r>
                        <a:rPr lang="en-US" sz="2000" b="1" u="sng">
                          <a:effectLst/>
                          <a:latin typeface="Calibri" panose="020F0502020204030204" pitchFamily="34" charset="0"/>
                          <a:ea typeface="PMingLiU" panose="02020500000000000000" pitchFamily="18" charset="-120"/>
                          <a:cs typeface="Lucida Grande"/>
                        </a:rPr>
                        <a:t>о</a:t>
                      </a:r>
                      <a:r>
                        <a:rPr lang="en-US" sz="2000" u="sng">
                          <a:effectLst/>
                          <a:latin typeface="Calibri" panose="020F0502020204030204" pitchFamily="34" charset="0"/>
                          <a:ea typeface="PMingLiU" panose="02020500000000000000" pitchFamily="18" charset="-120"/>
                          <a:cs typeface="Lucida Grande"/>
                        </a:rPr>
                        <a:t>гылжым</a:t>
                      </a:r>
                      <a:r>
                        <a:rPr lang="en-US" sz="2000">
                          <a:effectLst/>
                          <a:latin typeface="Calibri" panose="020F0502020204030204" pitchFamily="34" charset="0"/>
                          <a:ea typeface="PMingLiU" panose="02020500000000000000" pitchFamily="18" charset="-120"/>
                          <a:cs typeface="Lucida Grande"/>
                        </a:rPr>
                        <a:t> 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лыштмо ок шу.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What do you think, will this lecture be interesting? I don’t want to hear a boring one.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932509"/>
                  </a:ext>
                </a:extLst>
              </a:tr>
            </a:tbl>
          </a:graphicData>
        </a:graphic>
      </p:graphicFrame>
    </p:spTree>
    <p:extLst>
      <p:ext uri="{BB962C8B-B14F-4D97-AF65-F5344CB8AC3E}">
        <p14:creationId xmlns:p14="http://schemas.microsoft.com/office/powerpoint/2010/main" val="102163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err="1">
                <a:latin typeface="Calibri" panose="020F0502020204030204" pitchFamily="34" charset="0"/>
                <a:ea typeface="Times New Roman" panose="02020603050405020304" pitchFamily="18" charset="0"/>
                <a:cs typeface="Calibri" panose="020F0502020204030204" pitchFamily="34" charset="0"/>
              </a:rPr>
              <a:t>в</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рч</a:t>
            </a:r>
            <a:r>
              <a:rPr lang="en-GB" sz="3600" u="sng" dirty="0">
                <a:latin typeface="Calibri" panose="020F0502020204030204" pitchFamily="34" charset="0"/>
                <a:ea typeface="Times New Roman" panose="02020603050405020304" pitchFamily="18" charset="0"/>
                <a:cs typeface="Calibri" panose="020F0502020204030204" pitchFamily="34" charset="0"/>
              </a:rPr>
              <a:t>(</a:t>
            </a:r>
            <a:r>
              <a:rPr lang="en-GB" sz="3600" u="sng" dirty="0" err="1">
                <a:latin typeface="Calibri" panose="020F0502020204030204" pitchFamily="34" charset="0"/>
                <a:ea typeface="Times New Roman" panose="02020603050405020304" pitchFamily="18" charset="0"/>
                <a:cs typeface="Calibri" panose="020F0502020204030204" pitchFamily="34" charset="0"/>
              </a:rPr>
              <a:t>ын</a:t>
            </a:r>
            <a:r>
              <a:rPr lang="en-GB" sz="3600" u="sng" dirty="0">
                <a:latin typeface="Calibri" panose="020F0502020204030204" pitchFamily="34" charset="0"/>
                <a:ea typeface="Times New Roman" panose="02020603050405020304" pitchFamily="18" charset="0"/>
                <a:cs typeface="Calibri" panose="020F0502020204030204" pitchFamily="34" charset="0"/>
              </a:rPr>
              <a:t>) ‘for the sake of; because of’</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2" name="Table 1">
            <a:extLst>
              <a:ext uri="{FF2B5EF4-FFF2-40B4-BE49-F238E27FC236}">
                <a16:creationId xmlns:a16="http://schemas.microsoft.com/office/drawing/2014/main" id="{FB0B9BE8-9A18-4B23-8F01-519D55B54C85}"/>
              </a:ext>
            </a:extLst>
          </p:cNvPr>
          <p:cNvGraphicFramePr>
            <a:graphicFrameLocks noGrp="1"/>
          </p:cNvGraphicFramePr>
          <p:nvPr>
            <p:extLst>
              <p:ext uri="{D42A27DB-BD31-4B8C-83A1-F6EECF244321}">
                <p14:modId xmlns:p14="http://schemas.microsoft.com/office/powerpoint/2010/main" val="3233524701"/>
              </p:ext>
            </p:extLst>
          </p:nvPr>
        </p:nvGraphicFramePr>
        <p:xfrm>
          <a:off x="2400300" y="1727800"/>
          <a:ext cx="7971472" cy="4037999"/>
        </p:xfrm>
        <a:graphic>
          <a:graphicData uri="http://schemas.openxmlformats.org/drawingml/2006/table">
            <a:tbl>
              <a:tblPr firstRow="1" firstCol="1" bandRow="1">
                <a:tableStyleId>{5940675A-B579-460E-94D1-54222C63F5DA}</a:tableStyleId>
              </a:tblPr>
              <a:tblGrid>
                <a:gridCol w="3754929">
                  <a:extLst>
                    <a:ext uri="{9D8B030D-6E8A-4147-A177-3AD203B41FA5}">
                      <a16:colId xmlns:a16="http://schemas.microsoft.com/office/drawing/2014/main" val="954738590"/>
                    </a:ext>
                  </a:extLst>
                </a:gridCol>
                <a:gridCol w="4216543">
                  <a:extLst>
                    <a:ext uri="{9D8B030D-6E8A-4147-A177-3AD203B41FA5}">
                      <a16:colId xmlns:a16="http://schemas.microsoft.com/office/drawing/2014/main" val="1658559141"/>
                    </a:ext>
                  </a:extLst>
                </a:gridCol>
              </a:tblGrid>
              <a:tr h="897333">
                <a:tc>
                  <a:txBody>
                    <a:bodyPr/>
                    <a:lstStyle/>
                    <a:p>
                      <a:pPr algn="just"/>
                      <a:r>
                        <a:rPr lang="en-US" sz="2000" u="sng">
                          <a:effectLst/>
                          <a:latin typeface="Calibri" panose="020F0502020204030204" pitchFamily="34" charset="0"/>
                          <a:ea typeface="PMingLiU" panose="02020500000000000000" pitchFamily="18" charset="-120"/>
                          <a:cs typeface="Lucida Grande"/>
                        </a:rPr>
                        <a:t>Нач</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р иг</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че</a:t>
                      </a:r>
                      <a:r>
                        <a:rPr lang="en-US" sz="2000">
                          <a:effectLst/>
                          <a:latin typeface="Calibri" panose="020F0502020204030204" pitchFamily="34" charset="0"/>
                          <a:ea typeface="PMingLiU" panose="02020500000000000000" pitchFamily="18" charset="-120"/>
                          <a:cs typeface="Lucida Grande"/>
                        </a:rPr>
                        <a:t> ~ </a:t>
                      </a:r>
                      <a:r>
                        <a:rPr lang="en-US" sz="2000" u="sng">
                          <a:effectLst/>
                          <a:latin typeface="Calibri" panose="020F0502020204030204" pitchFamily="34" charset="0"/>
                          <a:ea typeface="PMingLiU" panose="02020500000000000000" pitchFamily="18" charset="-120"/>
                          <a:cs typeface="Lucida Grande"/>
                        </a:rPr>
                        <a:t>иг</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чылан верч</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лышке куд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лын он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We didn’t go to the village because of the bad weather.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32017288"/>
                  </a:ext>
                </a:extLst>
              </a:tr>
              <a:tr h="134600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Йыв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по</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 пеш лийн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же – </a:t>
                      </a:r>
                      <a:r>
                        <a:rPr lang="en-US" sz="2000" u="sng">
                          <a:effectLst/>
                          <a:latin typeface="Calibri" panose="020F0502020204030204" pitchFamily="34" charset="0"/>
                          <a:ea typeface="PMingLiU" panose="02020500000000000000" pitchFamily="18" charset="-120"/>
                          <a:cs typeface="Calibri" panose="020F0502020204030204" pitchFamily="34" charset="0"/>
                        </a:rPr>
                        <a:t>окс</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 </a:t>
                      </a:r>
                      <a:r>
                        <a:rPr lang="en-US" sz="2000" u="sng">
                          <a:effectLst/>
                          <a:latin typeface="Calibri" panose="020F0502020204030204" pitchFamily="34" charset="0"/>
                          <a:ea typeface="PMingLiU" panose="02020500000000000000" pitchFamily="18" charset="-120"/>
                          <a:cs typeface="Calibri" panose="020F0502020204030204" pitchFamily="34" charset="0"/>
                        </a:rPr>
                        <a:t>оксал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 верч</a:t>
                      </a:r>
                      <a:r>
                        <a:rPr lang="en-US" sz="2000">
                          <a:effectLst/>
                          <a:latin typeface="Calibri" panose="020F0502020204030204" pitchFamily="34" charset="0"/>
                          <a:ea typeface="PMingLiU" panose="02020500000000000000" pitchFamily="18" charset="-120"/>
                          <a:cs typeface="Calibri" panose="020F0502020204030204" pitchFamily="34" charset="0"/>
                        </a:rPr>
                        <a:t> 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-мом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мде.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Yyvan really wants to be rich, he’ll do anything for money.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51439269"/>
                  </a:ext>
                </a:extLst>
              </a:tr>
              <a:tr h="897333">
                <a:tc>
                  <a:txBody>
                    <a:bodyPr/>
                    <a:lstStyle/>
                    <a:p>
                      <a:pPr algn="just"/>
                      <a:r>
                        <a:rPr lang="en-US" sz="2000" u="sng">
                          <a:effectLst/>
                          <a:latin typeface="Calibri" panose="020F0502020204030204" pitchFamily="34" charset="0"/>
                          <a:ea typeface="PMingLiU" panose="02020500000000000000" pitchFamily="18" charset="-120"/>
                          <a:cs typeface="Lucida Grande"/>
                        </a:rPr>
                        <a:t>В</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шкыме</a:t>
                      </a:r>
                      <a:r>
                        <a:rPr lang="en-US" sz="2000">
                          <a:effectLst/>
                          <a:latin typeface="Calibri" panose="020F0502020204030204" pitchFamily="34" charset="0"/>
                          <a:ea typeface="PMingLiU" panose="02020500000000000000" pitchFamily="18" charset="-120"/>
                          <a:cs typeface="Lucida Grande"/>
                        </a:rPr>
                        <a:t> ~ </a:t>
                      </a:r>
                      <a:r>
                        <a:rPr lang="en-US" sz="2000" u="sng">
                          <a:effectLst/>
                          <a:latin typeface="Calibri" panose="020F0502020204030204" pitchFamily="34" charset="0"/>
                          <a:ea typeface="PMingLiU" panose="02020500000000000000" pitchFamily="18" charset="-120"/>
                          <a:cs typeface="Lucida Grande"/>
                        </a:rPr>
                        <a:t>вашкымыл</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верч</a:t>
                      </a:r>
                      <a:r>
                        <a:rPr lang="en-US" sz="2000">
                          <a:effectLst/>
                          <a:latin typeface="Calibri" panose="020F0502020204030204" pitchFamily="34" charset="0"/>
                          <a:ea typeface="PMingLiU" panose="02020500000000000000" pitchFamily="18" charset="-120"/>
                          <a:cs typeface="Lucida Grande"/>
                        </a:rPr>
                        <a:t> чайым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шым йӱ.</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didn’t even drink tea because I was in such a rush.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4993072"/>
                  </a:ext>
                </a:extLst>
              </a:tr>
              <a:tr h="89733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Экз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меным с</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йын </a:t>
                      </a:r>
                      <a:r>
                        <a:rPr lang="en-US" sz="2000" u="sng">
                          <a:effectLst/>
                          <a:latin typeface="Calibri" panose="020F0502020204030204" pitchFamily="34" charset="0"/>
                          <a:ea typeface="PMingLiU" panose="02020500000000000000" pitchFamily="18" charset="-120"/>
                          <a:cs typeface="Calibri" panose="020F0502020204030204" pitchFamily="34" charset="0"/>
                        </a:rPr>
                        <a:t>сдатлыш</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 верч</a:t>
                      </a:r>
                      <a:r>
                        <a:rPr lang="en-US" sz="2000">
                          <a:effectLst/>
                          <a:latin typeface="Calibri" panose="020F0502020204030204" pitchFamily="34" charset="0"/>
                          <a:ea typeface="PMingLiU" panose="02020500000000000000" pitchFamily="18" charset="-120"/>
                          <a:cs typeface="Calibri" panose="020F0502020204030204" pitchFamily="34" charset="0"/>
                        </a:rPr>
                        <a:t> Кат</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 йӱд-к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че тун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Katya studied night and day in order to do well on the exam.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932509"/>
                  </a:ext>
                </a:extLst>
              </a:tr>
            </a:tbl>
          </a:graphicData>
        </a:graphic>
      </p:graphicFrame>
    </p:spTree>
    <p:extLst>
      <p:ext uri="{BB962C8B-B14F-4D97-AF65-F5344CB8AC3E}">
        <p14:creationId xmlns:p14="http://schemas.microsoft.com/office/powerpoint/2010/main" val="28556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GB"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шом</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а</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к</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мут</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‘word; words’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graphicFrame>
        <p:nvGraphicFramePr>
          <p:cNvPr id="2" name="Table 1">
            <a:extLst>
              <a:ext uri="{FF2B5EF4-FFF2-40B4-BE49-F238E27FC236}">
                <a16:creationId xmlns:a16="http://schemas.microsoft.com/office/drawing/2014/main" id="{FB0B9BE8-9A18-4B23-8F01-519D55B54C85}"/>
              </a:ext>
            </a:extLst>
          </p:cNvPr>
          <p:cNvGraphicFramePr>
            <a:graphicFrameLocks noGrp="1"/>
          </p:cNvGraphicFramePr>
          <p:nvPr>
            <p:extLst>
              <p:ext uri="{D42A27DB-BD31-4B8C-83A1-F6EECF244321}">
                <p14:modId xmlns:p14="http://schemas.microsoft.com/office/powerpoint/2010/main" val="2091715793"/>
              </p:ext>
            </p:extLst>
          </p:nvPr>
        </p:nvGraphicFramePr>
        <p:xfrm>
          <a:off x="2425700" y="2785171"/>
          <a:ext cx="7971472" cy="2243333"/>
        </p:xfrm>
        <a:graphic>
          <a:graphicData uri="http://schemas.openxmlformats.org/drawingml/2006/table">
            <a:tbl>
              <a:tblPr firstRow="1" firstCol="1" bandRow="1">
                <a:tableStyleId>{5940675A-B579-460E-94D1-54222C63F5DA}</a:tableStyleId>
              </a:tblPr>
              <a:tblGrid>
                <a:gridCol w="3754929">
                  <a:extLst>
                    <a:ext uri="{9D8B030D-6E8A-4147-A177-3AD203B41FA5}">
                      <a16:colId xmlns:a16="http://schemas.microsoft.com/office/drawing/2014/main" val="954738590"/>
                    </a:ext>
                  </a:extLst>
                </a:gridCol>
                <a:gridCol w="4216543">
                  <a:extLst>
                    <a:ext uri="{9D8B030D-6E8A-4147-A177-3AD203B41FA5}">
                      <a16:colId xmlns:a16="http://schemas.microsoft.com/office/drawing/2014/main" val="1658559141"/>
                    </a:ext>
                  </a:extLst>
                </a:gridCol>
              </a:tblGrid>
              <a:tr h="89733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де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мут</a:t>
                      </a:r>
                      <a:r>
                        <a:rPr lang="en-US" sz="2000" dirty="0">
                          <a:effectLst/>
                          <a:latin typeface="Calibri" panose="020F0502020204030204" pitchFamily="34" charset="0"/>
                          <a:ea typeface="PMingLiU" panose="02020500000000000000" pitchFamily="18" charset="-120"/>
                          <a:cs typeface="Calibri" panose="020F0502020204030204" pitchFamily="34" charset="0"/>
                        </a:rPr>
                        <a:t> ~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шом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мом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ончыкт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What does this word mean?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32017288"/>
                  </a:ext>
                </a:extLst>
              </a:tr>
              <a:tr h="134600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зыт ч</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чкыдын «культ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 олм</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«тӱвыр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тым</a:t>
                      </a:r>
                      <a:r>
                        <a:rPr lang="en-US" sz="2000">
                          <a:effectLst/>
                          <a:latin typeface="Calibri" panose="020F0502020204030204" pitchFamily="34" charset="0"/>
                          <a:ea typeface="PMingLiU" panose="02020500000000000000" pitchFamily="18" charset="-120"/>
                          <a:cs typeface="Calibri" panose="020F0502020204030204" pitchFamily="34" charset="0"/>
                        </a:rPr>
                        <a:t> ~ </a:t>
                      </a:r>
                      <a:r>
                        <a:rPr lang="en-US" sz="2000" u="sng">
                          <a:effectLst/>
                          <a:latin typeface="Calibri" panose="020F0502020204030204" pitchFamily="34" charset="0"/>
                          <a:ea typeface="PMingLiU" panose="02020500000000000000" pitchFamily="18" charset="-120"/>
                          <a:cs typeface="Calibri" panose="020F0502020204030204" pitchFamily="34" charset="0"/>
                        </a:rPr>
                        <a:t>шом</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кым</a:t>
                      </a:r>
                      <a:r>
                        <a:rPr lang="en-US" sz="2000">
                          <a:effectLst/>
                          <a:latin typeface="Calibri" panose="020F0502020204030204" pitchFamily="34" charset="0"/>
                          <a:ea typeface="PMingLiU" panose="02020500000000000000" pitchFamily="18" charset="-120"/>
                          <a:cs typeface="Calibri" panose="020F0502020204030204" pitchFamily="34" charset="0"/>
                        </a:rPr>
                        <a:t> 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чылтыт.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Nowadays, the word </a:t>
                      </a:r>
                      <a:r>
                        <a:rPr lang="en-US" sz="2000" i="1" dirty="0" err="1">
                          <a:effectLst/>
                          <a:latin typeface="Calibri" panose="020F0502020204030204" pitchFamily="34" charset="0"/>
                          <a:ea typeface="PMingLiU" panose="02020500000000000000" pitchFamily="18" charset="-120"/>
                          <a:cs typeface="Calibri" panose="020F0502020204030204" pitchFamily="34" charset="0"/>
                        </a:rPr>
                        <a:t>тӱвыр</a:t>
                      </a:r>
                      <a:r>
                        <a:rPr lang="en-US" sz="2000" b="1" i="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is frequently used instead of </a:t>
                      </a:r>
                      <a:r>
                        <a:rPr lang="en-US" sz="2000" i="1" dirty="0" err="1">
                          <a:effectLst/>
                          <a:latin typeface="Calibri" panose="020F0502020204030204" pitchFamily="34" charset="0"/>
                          <a:ea typeface="PMingLiU" panose="02020500000000000000" pitchFamily="18" charset="-120"/>
                          <a:cs typeface="Calibri" panose="020F0502020204030204" pitchFamily="34" charset="0"/>
                        </a:rPr>
                        <a:t>культ</a:t>
                      </a:r>
                      <a:r>
                        <a:rPr lang="en-US" sz="2000" b="1" i="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i="1" dirty="0" err="1">
                          <a:effectLst/>
                          <a:latin typeface="Calibri" panose="020F0502020204030204" pitchFamily="34" charset="0"/>
                          <a:ea typeface="PMingLiU" panose="02020500000000000000" pitchFamily="18" charset="-120"/>
                          <a:cs typeface="Calibri" panose="020F0502020204030204" pitchFamily="34" charset="0"/>
                        </a:rPr>
                        <a:t>р</a:t>
                      </a:r>
                      <a:r>
                        <a:rPr lang="en-US" sz="2000" dirty="0">
                          <a:effectLst/>
                          <a:latin typeface="Calibri" panose="020F0502020204030204" pitchFamily="34" charset="0"/>
                          <a:ea typeface="PMingLiU" panose="02020500000000000000" pitchFamily="18" charset="-120"/>
                          <a:cs typeface="Calibri" panose="020F0502020204030204" pitchFamily="34" charset="0"/>
                        </a:rPr>
                        <a:t> (culture).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51439269"/>
                  </a:ext>
                </a:extLst>
              </a:tr>
            </a:tbl>
          </a:graphicData>
        </a:graphic>
      </p:graphicFrame>
    </p:spTree>
    <p:extLst>
      <p:ext uri="{BB962C8B-B14F-4D97-AF65-F5344CB8AC3E}">
        <p14:creationId xmlns:p14="http://schemas.microsoft.com/office/powerpoint/2010/main" val="409781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GB" sz="3600" u="sng" dirty="0">
                <a:effectLst/>
                <a:latin typeface="Calibri" panose="020F0502020204030204" pitchFamily="34" charset="0"/>
                <a:ea typeface="Times New Roman" panose="02020603050405020304" pitchFamily="18" charset="0"/>
                <a:cs typeface="Calibri" panose="020F0502020204030204" pitchFamily="34" charset="0"/>
              </a:rPr>
              <a:t>5. </a:t>
            </a:r>
            <a:r>
              <a:rPr lang="en-GB" sz="3600" u="sng" dirty="0" err="1">
                <a:latin typeface="Calibri" panose="020F0502020204030204" pitchFamily="34" charset="0"/>
                <a:ea typeface="Times New Roman" panose="02020603050405020304" pitchFamily="18" charset="0"/>
                <a:cs typeface="Calibri" panose="020F0502020204030204" pitchFamily="34" charset="0"/>
              </a:rPr>
              <a:t>кол</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ам</a:t>
            </a:r>
            <a:r>
              <a:rPr lang="en-GB" sz="3600" u="sng" dirty="0">
                <a:latin typeface="Calibri" panose="020F0502020204030204" pitchFamily="34" charset="0"/>
                <a:ea typeface="Times New Roman" panose="02020603050405020304" pitchFamily="18" charset="0"/>
                <a:cs typeface="Calibri" panose="020F0502020204030204" pitchFamily="34" charset="0"/>
              </a:rPr>
              <a:t>) ‘to hear’</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2" name="Table 1">
            <a:extLst>
              <a:ext uri="{FF2B5EF4-FFF2-40B4-BE49-F238E27FC236}">
                <a16:creationId xmlns:a16="http://schemas.microsoft.com/office/drawing/2014/main" id="{FB0B9BE8-9A18-4B23-8F01-519D55B54C85}"/>
              </a:ext>
            </a:extLst>
          </p:cNvPr>
          <p:cNvGraphicFramePr>
            <a:graphicFrameLocks noGrp="1"/>
          </p:cNvGraphicFramePr>
          <p:nvPr>
            <p:extLst>
              <p:ext uri="{D42A27DB-BD31-4B8C-83A1-F6EECF244321}">
                <p14:modId xmlns:p14="http://schemas.microsoft.com/office/powerpoint/2010/main" val="1137964588"/>
              </p:ext>
            </p:extLst>
          </p:nvPr>
        </p:nvGraphicFramePr>
        <p:xfrm>
          <a:off x="2425700" y="2785170"/>
          <a:ext cx="7971472" cy="912465"/>
        </p:xfrm>
        <a:graphic>
          <a:graphicData uri="http://schemas.openxmlformats.org/drawingml/2006/table">
            <a:tbl>
              <a:tblPr firstRow="1" firstCol="1" bandRow="1">
                <a:tableStyleId>{5940675A-B579-460E-94D1-54222C63F5DA}</a:tableStyleId>
              </a:tblPr>
              <a:tblGrid>
                <a:gridCol w="3754929">
                  <a:extLst>
                    <a:ext uri="{9D8B030D-6E8A-4147-A177-3AD203B41FA5}">
                      <a16:colId xmlns:a16="http://schemas.microsoft.com/office/drawing/2014/main" val="954738590"/>
                    </a:ext>
                  </a:extLst>
                </a:gridCol>
                <a:gridCol w="4216543">
                  <a:extLst>
                    <a:ext uri="{9D8B030D-6E8A-4147-A177-3AD203B41FA5}">
                      <a16:colId xmlns:a16="http://schemas.microsoft.com/office/drawing/2014/main" val="1658559141"/>
                    </a:ext>
                  </a:extLst>
                </a:gridCol>
              </a:tblGrid>
              <a:tr h="91246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Ял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 с</a:t>
                      </a:r>
                      <a:r>
                        <a:rPr lang="en-US" sz="2000" b="1">
                          <a:effectLst/>
                          <a:latin typeface="Calibri" panose="020F0502020204030204" pitchFamily="34" charset="0"/>
                          <a:ea typeface="MS Mincho" panose="02020609040205080304" pitchFamily="49" charset="-128"/>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лне м</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рым </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лын</a:t>
                      </a:r>
                      <a:r>
                        <a:rPr lang="en-US" sz="2000">
                          <a:effectLst/>
                          <a:latin typeface="Calibri" panose="020F0502020204030204" pitchFamily="34" charset="0"/>
                          <a:ea typeface="PMingLiU" panose="02020500000000000000" pitchFamily="18" charset="-120"/>
                          <a:cs typeface="Calibri" panose="020F0502020204030204" pitchFamily="34" charset="0"/>
                        </a:rPr>
                        <a:t>, Юл с</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рыш погын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 villagers, hearing a beautiful song, gathered on the shore of the Volga.</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32017288"/>
                  </a:ext>
                </a:extLst>
              </a:tr>
            </a:tbl>
          </a:graphicData>
        </a:graphic>
      </p:graphicFrame>
      <p:graphicFrame>
        <p:nvGraphicFramePr>
          <p:cNvPr id="6" name="Table 5">
            <a:extLst>
              <a:ext uri="{FF2B5EF4-FFF2-40B4-BE49-F238E27FC236}">
                <a16:creationId xmlns:a16="http://schemas.microsoft.com/office/drawing/2014/main" id="{6EE16401-453F-448C-BCCA-C4DDEB75874D}"/>
              </a:ext>
            </a:extLst>
          </p:cNvPr>
          <p:cNvGraphicFramePr>
            <a:graphicFrameLocks noGrp="1"/>
          </p:cNvGraphicFramePr>
          <p:nvPr>
            <p:extLst>
              <p:ext uri="{D42A27DB-BD31-4B8C-83A1-F6EECF244321}">
                <p14:modId xmlns:p14="http://schemas.microsoft.com/office/powerpoint/2010/main" val="2863561548"/>
              </p:ext>
            </p:extLst>
          </p:nvPr>
        </p:nvGraphicFramePr>
        <p:xfrm>
          <a:off x="2425700" y="4434235"/>
          <a:ext cx="7971472" cy="912465"/>
        </p:xfrm>
        <a:graphic>
          <a:graphicData uri="http://schemas.openxmlformats.org/drawingml/2006/table">
            <a:tbl>
              <a:tblPr firstRow="1" firstCol="1" bandRow="1">
                <a:tableStyleId>{5940675A-B579-460E-94D1-54222C63F5DA}</a:tableStyleId>
              </a:tblPr>
              <a:tblGrid>
                <a:gridCol w="3754929">
                  <a:extLst>
                    <a:ext uri="{9D8B030D-6E8A-4147-A177-3AD203B41FA5}">
                      <a16:colId xmlns:a16="http://schemas.microsoft.com/office/drawing/2014/main" val="2475687397"/>
                    </a:ext>
                  </a:extLst>
                </a:gridCol>
                <a:gridCol w="4216543">
                  <a:extLst>
                    <a:ext uri="{9D8B030D-6E8A-4147-A177-3AD203B41FA5}">
                      <a16:colId xmlns:a16="http://schemas.microsoft.com/office/drawing/2014/main" val="973787495"/>
                    </a:ext>
                  </a:extLst>
                </a:gridCol>
              </a:tblGrid>
              <a:tr h="912465">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Ант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нио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Вив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льди</a:t>
                      </a:r>
                      <a:r>
                        <a:rPr lang="en-US" sz="2000" dirty="0">
                          <a:effectLst/>
                          <a:latin typeface="Calibri" panose="020F0502020204030204" pitchFamily="34" charset="0"/>
                          <a:ea typeface="PMingLiU" panose="02020500000000000000" pitchFamily="18" charset="-120"/>
                          <a:cs typeface="Calibri" panose="020F0502020204030204" pitchFamily="34" charset="0"/>
                        </a:rPr>
                        <a:t> 1741-ше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кол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Antonio Vivaldi died in 1741.</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86716688"/>
                  </a:ext>
                </a:extLst>
              </a:tr>
            </a:tbl>
          </a:graphicData>
        </a:graphic>
      </p:graphicFrame>
    </p:spTree>
    <p:extLst>
      <p:ext uri="{BB962C8B-B14F-4D97-AF65-F5344CB8AC3E}">
        <p14:creationId xmlns:p14="http://schemas.microsoft.com/office/powerpoint/2010/main" val="23736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GB"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гын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sp>
        <p:nvSpPr>
          <p:cNvPr id="7" name="Content Placeholder 2">
            <a:extLst>
              <a:ext uri="{FF2B5EF4-FFF2-40B4-BE49-F238E27FC236}">
                <a16:creationId xmlns:a16="http://schemas.microsoft.com/office/drawing/2014/main" id="{BF102632-A680-4C5D-8E67-2C2BAACDC0E6}"/>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а) ‘if’</a:t>
            </a:r>
          </a:p>
        </p:txBody>
      </p:sp>
      <p:graphicFrame>
        <p:nvGraphicFramePr>
          <p:cNvPr id="8" name="Table 7">
            <a:extLst>
              <a:ext uri="{FF2B5EF4-FFF2-40B4-BE49-F238E27FC236}">
                <a16:creationId xmlns:a16="http://schemas.microsoft.com/office/drawing/2014/main" id="{8858E2EE-3FB1-475B-B9C6-5B4C1ECC4C09}"/>
              </a:ext>
            </a:extLst>
          </p:cNvPr>
          <p:cNvGraphicFramePr>
            <a:graphicFrameLocks noGrp="1"/>
          </p:cNvGraphicFramePr>
          <p:nvPr>
            <p:extLst>
              <p:ext uri="{D42A27DB-BD31-4B8C-83A1-F6EECF244321}">
                <p14:modId xmlns:p14="http://schemas.microsoft.com/office/powerpoint/2010/main" val="3749660724"/>
              </p:ext>
            </p:extLst>
          </p:nvPr>
        </p:nvGraphicFramePr>
        <p:xfrm>
          <a:off x="1726247" y="2560560"/>
          <a:ext cx="8739506" cy="1452640"/>
        </p:xfrm>
        <a:graphic>
          <a:graphicData uri="http://schemas.openxmlformats.org/drawingml/2006/table">
            <a:tbl>
              <a:tblPr firstRow="1" firstCol="1" bandRow="1" bandCol="1">
                <a:tableStyleId>{5940675A-B579-460E-94D1-54222C63F5DA}</a:tableStyleId>
              </a:tblPr>
              <a:tblGrid>
                <a:gridCol w="4122928">
                  <a:extLst>
                    <a:ext uri="{9D8B030D-6E8A-4147-A177-3AD203B41FA5}">
                      <a16:colId xmlns:a16="http://schemas.microsoft.com/office/drawing/2014/main" val="1346105761"/>
                    </a:ext>
                  </a:extLst>
                </a:gridCol>
                <a:gridCol w="4616578">
                  <a:extLst>
                    <a:ext uri="{9D8B030D-6E8A-4147-A177-3AD203B41FA5}">
                      <a16:colId xmlns:a16="http://schemas.microsoft.com/office/drawing/2014/main" val="1332663038"/>
                    </a:ext>
                  </a:extLst>
                </a:gridCol>
              </a:tblGrid>
              <a:tr h="72632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Тый ка</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 гын</a:t>
                      </a:r>
                      <a:r>
                        <a:rPr lang="en-US" sz="2000">
                          <a:effectLst/>
                          <a:latin typeface="Calibri" panose="020F0502020204030204" pitchFamily="34" charset="0"/>
                          <a:ea typeface="PMingLiU" panose="02020500000000000000" pitchFamily="18" charset="-120"/>
                          <a:cs typeface="Calibri" panose="020F0502020204030204" pitchFamily="34" charset="0"/>
                        </a:rPr>
                        <a:t>, мый ом кай.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If you go, I won’t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76634758"/>
                  </a:ext>
                </a:extLst>
              </a:tr>
              <a:tr h="726320">
                <a:tc>
                  <a:txBody>
                    <a:bodyPr/>
                    <a:lstStyle/>
                    <a:p>
                      <a:pPr algn="l"/>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и</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дым</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пал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ы</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гын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тол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л’е</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If I had known that, I would have come.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18222450"/>
                  </a:ext>
                </a:extLst>
              </a:tr>
            </a:tbl>
          </a:graphicData>
        </a:graphic>
      </p:graphicFrame>
    </p:spTree>
    <p:extLst>
      <p:ext uri="{BB962C8B-B14F-4D97-AF65-F5344CB8AC3E}">
        <p14:creationId xmlns:p14="http://schemas.microsoft.com/office/powerpoint/2010/main" val="33078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GB"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гын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sp>
        <p:nvSpPr>
          <p:cNvPr id="7" name="Content Placeholder 2">
            <a:extLst>
              <a:ext uri="{FF2B5EF4-FFF2-40B4-BE49-F238E27FC236}">
                <a16:creationId xmlns:a16="http://schemas.microsoft.com/office/drawing/2014/main" id="{BF102632-A680-4C5D-8E67-2C2BAACDC0E6}"/>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 ‘as for, concerning, regarding’</a:t>
            </a:r>
          </a:p>
        </p:txBody>
      </p:sp>
      <p:graphicFrame>
        <p:nvGraphicFramePr>
          <p:cNvPr id="8" name="Table 7">
            <a:extLst>
              <a:ext uri="{FF2B5EF4-FFF2-40B4-BE49-F238E27FC236}">
                <a16:creationId xmlns:a16="http://schemas.microsoft.com/office/drawing/2014/main" id="{8858E2EE-3FB1-475B-B9C6-5B4C1ECC4C09}"/>
              </a:ext>
            </a:extLst>
          </p:cNvPr>
          <p:cNvGraphicFramePr>
            <a:graphicFrameLocks noGrp="1"/>
          </p:cNvGraphicFramePr>
          <p:nvPr>
            <p:extLst>
              <p:ext uri="{D42A27DB-BD31-4B8C-83A1-F6EECF244321}">
                <p14:modId xmlns:p14="http://schemas.microsoft.com/office/powerpoint/2010/main" val="2475526621"/>
              </p:ext>
            </p:extLst>
          </p:nvPr>
        </p:nvGraphicFramePr>
        <p:xfrm>
          <a:off x="1726247" y="2560560"/>
          <a:ext cx="8739506" cy="1452640"/>
        </p:xfrm>
        <a:graphic>
          <a:graphicData uri="http://schemas.openxmlformats.org/drawingml/2006/table">
            <a:tbl>
              <a:tblPr firstRow="1" firstCol="1" bandRow="1" bandCol="1">
                <a:tableStyleId>{5940675A-B579-460E-94D1-54222C63F5DA}</a:tableStyleId>
              </a:tblPr>
              <a:tblGrid>
                <a:gridCol w="4122928">
                  <a:extLst>
                    <a:ext uri="{9D8B030D-6E8A-4147-A177-3AD203B41FA5}">
                      <a16:colId xmlns:a16="http://schemas.microsoft.com/office/drawing/2014/main" val="1346105761"/>
                    </a:ext>
                  </a:extLst>
                </a:gridCol>
                <a:gridCol w="4616578">
                  <a:extLst>
                    <a:ext uri="{9D8B030D-6E8A-4147-A177-3AD203B41FA5}">
                      <a16:colId xmlns:a16="http://schemas.microsoft.com/office/drawing/2014/main" val="1332663038"/>
                    </a:ext>
                  </a:extLst>
                </a:gridCol>
              </a:tblGrid>
              <a:tr h="72632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де, мут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ук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сай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но </a:t>
                      </a:r>
                      <a:r>
                        <a:rPr lang="en-US" sz="2000" u="sng">
                          <a:effectLst/>
                          <a:latin typeface="Calibri" panose="020F0502020204030204" pitchFamily="34" charset="0"/>
                          <a:ea typeface="PMingLiU" panose="02020500000000000000" pitchFamily="18" charset="-120"/>
                          <a:cs typeface="Calibri" panose="020F0502020204030204" pitchFamily="34" charset="0"/>
                        </a:rPr>
                        <a:t>ме гын</a:t>
                      </a:r>
                      <a:r>
                        <a:rPr lang="en-US" sz="2000">
                          <a:effectLst/>
                          <a:latin typeface="Calibri" panose="020F0502020204030204" pitchFamily="34" charset="0"/>
                          <a:ea typeface="PMingLiU" panose="02020500000000000000" pitchFamily="18" charset="-120"/>
                          <a:cs typeface="Calibri" panose="020F0502020204030204" pitchFamily="34" charset="0"/>
                        </a:rPr>
                        <a:t> вес с</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мын ыштен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This is, of course, good work, but as for us, we’d have done it differently.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76634758"/>
                  </a:ext>
                </a:extLst>
              </a:tr>
              <a:tr h="72632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 Онч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 мог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 мот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 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выр!</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 Мыл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гын й</a:t>
                      </a:r>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ршын ог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лше.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 Look what a beautiful dress!</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 Well, I don’t like it at all.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18222450"/>
                  </a:ext>
                </a:extLst>
              </a:tr>
            </a:tbl>
          </a:graphicData>
        </a:graphic>
      </p:graphicFrame>
    </p:spTree>
    <p:extLst>
      <p:ext uri="{BB962C8B-B14F-4D97-AF65-F5344CB8AC3E}">
        <p14:creationId xmlns:p14="http://schemas.microsoft.com/office/powerpoint/2010/main" val="310011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GB"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гын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7" name="Content Placeholder 2">
            <a:extLst>
              <a:ext uri="{FF2B5EF4-FFF2-40B4-BE49-F238E27FC236}">
                <a16:creationId xmlns:a16="http://schemas.microsoft.com/office/drawing/2014/main" id="{BF102632-A680-4C5D-8E67-2C2BAACDC0E6}"/>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 emphatic, interrogative, contrastive</a:t>
            </a:r>
          </a:p>
        </p:txBody>
      </p:sp>
      <p:graphicFrame>
        <p:nvGraphicFramePr>
          <p:cNvPr id="8" name="Table 7">
            <a:extLst>
              <a:ext uri="{FF2B5EF4-FFF2-40B4-BE49-F238E27FC236}">
                <a16:creationId xmlns:a16="http://schemas.microsoft.com/office/drawing/2014/main" id="{8858E2EE-3FB1-475B-B9C6-5B4C1ECC4C09}"/>
              </a:ext>
            </a:extLst>
          </p:cNvPr>
          <p:cNvGraphicFramePr>
            <a:graphicFrameLocks noGrp="1"/>
          </p:cNvGraphicFramePr>
          <p:nvPr>
            <p:extLst>
              <p:ext uri="{D42A27DB-BD31-4B8C-83A1-F6EECF244321}">
                <p14:modId xmlns:p14="http://schemas.microsoft.com/office/powerpoint/2010/main" val="1905112281"/>
              </p:ext>
            </p:extLst>
          </p:nvPr>
        </p:nvGraphicFramePr>
        <p:xfrm>
          <a:off x="1726247" y="2560560"/>
          <a:ext cx="8739506" cy="1452640"/>
        </p:xfrm>
        <a:graphic>
          <a:graphicData uri="http://schemas.openxmlformats.org/drawingml/2006/table">
            <a:tbl>
              <a:tblPr firstRow="1" firstCol="1" bandRow="1" bandCol="1">
                <a:tableStyleId>{5940675A-B579-460E-94D1-54222C63F5DA}</a:tableStyleId>
              </a:tblPr>
              <a:tblGrid>
                <a:gridCol w="4122928">
                  <a:extLst>
                    <a:ext uri="{9D8B030D-6E8A-4147-A177-3AD203B41FA5}">
                      <a16:colId xmlns:a16="http://schemas.microsoft.com/office/drawing/2014/main" val="1346105761"/>
                    </a:ext>
                  </a:extLst>
                </a:gridCol>
                <a:gridCol w="4616578">
                  <a:extLst>
                    <a:ext uri="{9D8B030D-6E8A-4147-A177-3AD203B41FA5}">
                      <a16:colId xmlns:a16="http://schemas.microsoft.com/office/drawing/2014/main" val="1332663038"/>
                    </a:ext>
                  </a:extLst>
                </a:gridCol>
              </a:tblGrid>
              <a:tr h="72632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Мо ли</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u="sng">
                          <a:effectLst/>
                          <a:latin typeface="Calibri" panose="020F0502020204030204" pitchFamily="34" charset="0"/>
                          <a:ea typeface="PMingLiU" panose="02020500000000000000" pitchFamily="18" charset="-120"/>
                          <a:cs typeface="Calibri" panose="020F0502020204030204" pitchFamily="34" charset="0"/>
                        </a:rPr>
                        <a:t>гын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Just what will happen?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76634758"/>
                  </a:ext>
                </a:extLst>
              </a:tr>
              <a:tr h="72632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че тол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u="sng">
                          <a:effectLst/>
                          <a:latin typeface="Calibri" panose="020F0502020204030204" pitchFamily="34" charset="0"/>
                          <a:ea typeface="PMingLiU" panose="02020500000000000000" pitchFamily="18" charset="-120"/>
                          <a:cs typeface="Calibri" panose="020F0502020204030204" pitchFamily="34" charset="0"/>
                        </a:rPr>
                        <a:t>гын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Will (s)he be coming today.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18222450"/>
                  </a:ext>
                </a:extLst>
              </a:tr>
            </a:tbl>
          </a:graphicData>
        </a:graphic>
      </p:graphicFrame>
    </p:spTree>
    <p:extLst>
      <p:ext uri="{BB962C8B-B14F-4D97-AF65-F5344CB8AC3E}">
        <p14:creationId xmlns:p14="http://schemas.microsoft.com/office/powerpoint/2010/main" val="338370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GB" sz="3600" u="sng" dirty="0">
                <a:effectLst/>
                <a:latin typeface="Calibri" panose="020F0502020204030204" pitchFamily="34" charset="0"/>
                <a:ea typeface="Times New Roman" panose="02020603050405020304" pitchFamily="18" charset="0"/>
                <a:cs typeface="Calibri" panose="020F0502020204030204" pitchFamily="34" charset="0"/>
              </a:rPr>
              <a:t>7.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ук</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ли</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я</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ям</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graphicFrame>
        <p:nvGraphicFramePr>
          <p:cNvPr id="2" name="Table 1">
            <a:extLst>
              <a:ext uri="{FF2B5EF4-FFF2-40B4-BE49-F238E27FC236}">
                <a16:creationId xmlns:a16="http://schemas.microsoft.com/office/drawing/2014/main" id="{1FB08F0F-EFBB-4243-8834-55EEC17CCF50}"/>
              </a:ext>
            </a:extLst>
          </p:cNvPr>
          <p:cNvGraphicFramePr>
            <a:graphicFrameLocks noGrp="1"/>
          </p:cNvGraphicFramePr>
          <p:nvPr>
            <p:extLst>
              <p:ext uri="{D42A27DB-BD31-4B8C-83A1-F6EECF244321}">
                <p14:modId xmlns:p14="http://schemas.microsoft.com/office/powerpoint/2010/main" val="4175247838"/>
              </p:ext>
            </p:extLst>
          </p:nvPr>
        </p:nvGraphicFramePr>
        <p:xfrm>
          <a:off x="838200" y="1976914"/>
          <a:ext cx="9461500" cy="609600"/>
        </p:xfrm>
        <a:graphic>
          <a:graphicData uri="http://schemas.openxmlformats.org/drawingml/2006/table">
            <a:tbl>
              <a:tblPr firstRow="1" firstCol="1" bandRow="1" bandCol="1">
                <a:tableStyleId>{5940675A-B579-460E-94D1-54222C63F5DA}</a:tableStyleId>
              </a:tblPr>
              <a:tblGrid>
                <a:gridCol w="4729173">
                  <a:extLst>
                    <a:ext uri="{9D8B030D-6E8A-4147-A177-3AD203B41FA5}">
                      <a16:colId xmlns:a16="http://schemas.microsoft.com/office/drawing/2014/main" val="3257245695"/>
                    </a:ext>
                  </a:extLst>
                </a:gridCol>
                <a:gridCol w="4732327">
                  <a:extLst>
                    <a:ext uri="{9D8B030D-6E8A-4147-A177-3AD203B41FA5}">
                      <a16:colId xmlns:a16="http://schemas.microsoft.com/office/drawing/2014/main" val="1814266248"/>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Эрл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тол</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ом</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лий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Эрл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тол</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ште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ук</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ли</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Don’t come tomorrow, I won’t be 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09273054"/>
                  </a:ext>
                </a:extLst>
              </a:tr>
            </a:tbl>
          </a:graphicData>
        </a:graphic>
      </p:graphicFrame>
      <p:graphicFrame>
        <p:nvGraphicFramePr>
          <p:cNvPr id="6" name="Table 5">
            <a:extLst>
              <a:ext uri="{FF2B5EF4-FFF2-40B4-BE49-F238E27FC236}">
                <a16:creationId xmlns:a16="http://schemas.microsoft.com/office/drawing/2014/main" id="{6FDE686A-609A-4CEA-9472-E361A5FB0CCD}"/>
              </a:ext>
            </a:extLst>
          </p:cNvPr>
          <p:cNvGraphicFramePr>
            <a:graphicFrameLocks noGrp="1"/>
          </p:cNvGraphicFramePr>
          <p:nvPr>
            <p:extLst>
              <p:ext uri="{D42A27DB-BD31-4B8C-83A1-F6EECF244321}">
                <p14:modId xmlns:p14="http://schemas.microsoft.com/office/powerpoint/2010/main" val="1177722106"/>
              </p:ext>
            </p:extLst>
          </p:nvPr>
        </p:nvGraphicFramePr>
        <p:xfrm>
          <a:off x="838200" y="2997200"/>
          <a:ext cx="9461500" cy="3166776"/>
        </p:xfrm>
        <a:graphic>
          <a:graphicData uri="http://schemas.openxmlformats.org/drawingml/2006/table">
            <a:tbl>
              <a:tblPr firstRow="1" firstCol="1" bandRow="1" bandCol="1">
                <a:tableStyleId>{5940675A-B579-460E-94D1-54222C63F5DA}</a:tableStyleId>
              </a:tblPr>
              <a:tblGrid>
                <a:gridCol w="4730750">
                  <a:extLst>
                    <a:ext uri="{9D8B030D-6E8A-4147-A177-3AD203B41FA5}">
                      <a16:colId xmlns:a16="http://schemas.microsoft.com/office/drawing/2014/main" val="1981129859"/>
                    </a:ext>
                  </a:extLst>
                </a:gridCol>
                <a:gridCol w="4730750">
                  <a:extLst>
                    <a:ext uri="{9D8B030D-6E8A-4147-A177-3AD203B41FA5}">
                      <a16:colId xmlns:a16="http://schemas.microsoft.com/office/drawing/2014/main" val="2055720412"/>
                    </a:ext>
                  </a:extLst>
                </a:gridCol>
              </a:tblGrid>
              <a:tr h="351864">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Нез</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рлык </a:t>
                      </a:r>
                      <a:r>
                        <a:rPr lang="en-US" sz="2000" u="sng">
                          <a:effectLst/>
                          <a:latin typeface="Calibri" panose="020F0502020204030204" pitchFamily="34" charset="0"/>
                          <a:ea typeface="PMingLiU" panose="02020500000000000000" pitchFamily="18" charset="-120"/>
                          <a:cs typeface="Calibri" panose="020F0502020204030204" pitchFamily="34" charset="0"/>
                        </a:rPr>
                        <a:t>ук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 ли</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There will be no more poverty.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42348"/>
                  </a:ext>
                </a:extLst>
              </a:tr>
              <a:tr h="70372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Калыкн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йом</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u="sng">
                          <a:effectLst/>
                          <a:latin typeface="Calibri" panose="020F0502020204030204" pitchFamily="34" charset="0"/>
                          <a:ea typeface="PMingLiU" panose="02020500000000000000" pitchFamily="18" charset="-120"/>
                          <a:cs typeface="Calibri" panose="020F0502020204030204" pitchFamily="34" charset="0"/>
                        </a:rPr>
                        <a:t>ук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 ли</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Our nation is disappearing, it will be no more.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90963339"/>
                  </a:ext>
                </a:extLst>
              </a:tr>
              <a:tr h="105559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Ер вокт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не из</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 п</a:t>
                      </a:r>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ртыштӧ Метр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 коч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 ден ков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же ил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ныт. Эш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сар тӱҥ</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лме деч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нчычак </a:t>
                      </a:r>
                      <a:r>
                        <a:rPr lang="en-US" sz="2000" u="sng">
                          <a:effectLst/>
                          <a:latin typeface="Calibri" panose="020F0502020204030204" pitchFamily="34" charset="0"/>
                          <a:ea typeface="PMingLiU" panose="02020500000000000000" pitchFamily="18" charset="-120"/>
                          <a:cs typeface="Calibri" panose="020F0502020204030204" pitchFamily="34" charset="0"/>
                        </a:rPr>
                        <a:t>ук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 л</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йыч</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Old Metri and his wife lived in a little house beside the lake. They disappeared (i.e., died) before the war began already.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35409019"/>
                  </a:ext>
                </a:extLst>
              </a:tr>
              <a:tr h="105559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рже гыч тарван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в</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йже </a:t>
                      </a:r>
                      <a:r>
                        <a:rPr lang="en-US" sz="2000" u="sng">
                          <a:effectLst/>
                          <a:latin typeface="Calibri" panose="020F0502020204030204" pitchFamily="34" charset="0"/>
                          <a:ea typeface="PMingLiU" panose="02020500000000000000" pitchFamily="18" charset="-120"/>
                          <a:cs typeface="Calibri" panose="020F0502020204030204" pitchFamily="34" charset="0"/>
                        </a:rPr>
                        <a:t>ук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 лийын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ур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покш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лне шог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да в</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йжым пӱтыркал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(S)he didn’t have the strength to move from the spot and stood in the middle of the street, turning his/her head.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1131249"/>
                  </a:ext>
                </a:extLst>
              </a:tr>
            </a:tbl>
          </a:graphicData>
        </a:graphic>
      </p:graphicFrame>
    </p:spTree>
    <p:extLst>
      <p:ext uri="{BB962C8B-B14F-4D97-AF65-F5344CB8AC3E}">
        <p14:creationId xmlns:p14="http://schemas.microsoft.com/office/powerpoint/2010/main" val="312790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1353800" cy="763302"/>
          </a:xfrm>
        </p:spPr>
        <p:txBody>
          <a:bodyPr>
            <a:normAutofit/>
          </a:bodyPr>
          <a:lstStyle/>
          <a:p>
            <a:pPr marL="0" indent="0" algn="just">
              <a:spcBef>
                <a:spcPts val="1200"/>
              </a:spcBef>
              <a:buNone/>
            </a:pPr>
            <a:r>
              <a:rPr lang="en-GB" sz="3600" u="sng" dirty="0">
                <a:effectLst/>
                <a:latin typeface="Calibri" panose="020F0502020204030204" pitchFamily="34" charset="0"/>
                <a:ea typeface="Times New Roman" panose="02020603050405020304" pitchFamily="18" charset="0"/>
                <a:cs typeface="Calibri" panose="020F0502020204030204" pitchFamily="34" charset="0"/>
              </a:rPr>
              <a:t>7.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ук</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ли</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я</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ям</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‘to be’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graphicFrame>
        <p:nvGraphicFramePr>
          <p:cNvPr id="7" name="Table 6">
            <a:extLst>
              <a:ext uri="{FF2B5EF4-FFF2-40B4-BE49-F238E27FC236}">
                <a16:creationId xmlns:a16="http://schemas.microsoft.com/office/drawing/2014/main" id="{FA3BBB4B-D727-4B5C-9573-28FE899F9A78}"/>
              </a:ext>
            </a:extLst>
          </p:cNvPr>
          <p:cNvGraphicFramePr>
            <a:graphicFrameLocks noGrp="1"/>
          </p:cNvGraphicFramePr>
          <p:nvPr>
            <p:extLst>
              <p:ext uri="{D42A27DB-BD31-4B8C-83A1-F6EECF244321}">
                <p14:modId xmlns:p14="http://schemas.microsoft.com/office/powerpoint/2010/main" val="3228532980"/>
              </p:ext>
            </p:extLst>
          </p:nvPr>
        </p:nvGraphicFramePr>
        <p:xfrm>
          <a:off x="2863850" y="2794794"/>
          <a:ext cx="6464300" cy="1524000"/>
        </p:xfrm>
        <a:graphic>
          <a:graphicData uri="http://schemas.openxmlformats.org/drawingml/2006/table">
            <a:tbl>
              <a:tblPr firstRow="1" firstCol="1" bandRow="1" bandCol="1">
                <a:tableStyleId>{5940675A-B579-460E-94D1-54222C63F5DA}</a:tableStyleId>
              </a:tblPr>
              <a:tblGrid>
                <a:gridCol w="2807761">
                  <a:extLst>
                    <a:ext uri="{9D8B030D-6E8A-4147-A177-3AD203B41FA5}">
                      <a16:colId xmlns:a16="http://schemas.microsoft.com/office/drawing/2014/main" val="562933466"/>
                    </a:ext>
                  </a:extLst>
                </a:gridCol>
                <a:gridCol w="3656539">
                  <a:extLst>
                    <a:ext uri="{9D8B030D-6E8A-4147-A177-3AD203B41FA5}">
                      <a16:colId xmlns:a16="http://schemas.microsoft.com/office/drawing/2014/main" val="2350778300"/>
                    </a:ext>
                  </a:extLst>
                </a:gridCol>
              </a:tblGrid>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ли</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(‑ям)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be absent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08203602"/>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йше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absent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90769279"/>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лийм</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 г</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дым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your absence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16410873"/>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ачан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ук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лийм</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once our father was no more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1066451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ук</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лийм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absence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10952837"/>
                  </a:ext>
                </a:extLst>
              </a:tr>
            </a:tbl>
          </a:graphicData>
        </a:graphic>
      </p:graphicFrame>
    </p:spTree>
    <p:extLst>
      <p:ext uri="{BB962C8B-B14F-4D97-AF65-F5344CB8AC3E}">
        <p14:creationId xmlns:p14="http://schemas.microsoft.com/office/powerpoint/2010/main" val="2406538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33</a:t>
            </a:fld>
            <a:endParaRPr lang="en-GB"/>
          </a:p>
        </p:txBody>
      </p:sp>
    </p:spTree>
    <p:extLst>
      <p:ext uri="{BB962C8B-B14F-4D97-AF65-F5344CB8AC3E}">
        <p14:creationId xmlns:p14="http://schemas.microsoft.com/office/powerpoint/2010/main" val="3676685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34</a:t>
            </a:fld>
            <a:endParaRPr lang="en-GB"/>
          </a:p>
        </p:txBody>
      </p:sp>
      <p:pic>
        <p:nvPicPr>
          <p:cNvPr id="7" name="Picture 6">
            <a:extLst>
              <a:ext uri="{FF2B5EF4-FFF2-40B4-BE49-F238E27FC236}">
                <a16:creationId xmlns:a16="http://schemas.microsoft.com/office/drawing/2014/main" id="{D63D8EBA-C229-4252-B018-5052B548D31E}"/>
              </a:ext>
            </a:extLst>
          </p:cNvPr>
          <p:cNvPicPr>
            <a:picLocks noChangeAspect="1"/>
          </p:cNvPicPr>
          <p:nvPr/>
        </p:nvPicPr>
        <p:blipFill>
          <a:blip r:embed="rId2"/>
          <a:stretch>
            <a:fillRect/>
          </a:stretch>
        </p:blipFill>
        <p:spPr>
          <a:xfrm>
            <a:off x="1004887" y="136525"/>
            <a:ext cx="10182225" cy="5991225"/>
          </a:xfrm>
          <a:prstGeom prst="rect">
            <a:avLst/>
          </a:prstGeom>
        </p:spPr>
      </p:pic>
    </p:spTree>
    <p:extLst>
      <p:ext uri="{BB962C8B-B14F-4D97-AF65-F5344CB8AC3E}">
        <p14:creationId xmlns:p14="http://schemas.microsoft.com/office/powerpoint/2010/main" val="3522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5A93F3-D2B1-4C39-8A58-3B9E9608F31D}"/>
              </a:ext>
            </a:extLst>
          </p:cNvPr>
          <p:cNvPicPr>
            <a:picLocks noChangeAspect="1"/>
          </p:cNvPicPr>
          <p:nvPr/>
        </p:nvPicPr>
        <p:blipFill>
          <a:blip r:embed="rId2"/>
          <a:stretch>
            <a:fillRect/>
          </a:stretch>
        </p:blipFill>
        <p:spPr>
          <a:xfrm>
            <a:off x="1004887" y="136525"/>
            <a:ext cx="10182225" cy="6315075"/>
          </a:xfrm>
          <a:prstGeom prst="rect">
            <a:avLst/>
          </a:prstGeom>
        </p:spPr>
      </p:pic>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35</a:t>
            </a:fld>
            <a:endParaRPr lang="en-GB"/>
          </a:p>
        </p:txBody>
      </p:sp>
    </p:spTree>
    <p:extLst>
      <p:ext uri="{BB962C8B-B14F-4D97-AF65-F5344CB8AC3E}">
        <p14:creationId xmlns:p14="http://schemas.microsoft.com/office/powerpoint/2010/main" val="281145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3" name="Picture 2">
            <a:extLst>
              <a:ext uri="{FF2B5EF4-FFF2-40B4-BE49-F238E27FC236}">
                <a16:creationId xmlns:a16="http://schemas.microsoft.com/office/drawing/2014/main" id="{D6906CBF-5A2A-4F15-ABDA-0E643F4A280E}"/>
              </a:ext>
            </a:extLst>
          </p:cNvPr>
          <p:cNvPicPr>
            <a:picLocks noChangeAspect="1"/>
          </p:cNvPicPr>
          <p:nvPr/>
        </p:nvPicPr>
        <p:blipFill>
          <a:blip r:embed="rId2"/>
          <a:stretch>
            <a:fillRect/>
          </a:stretch>
        </p:blipFill>
        <p:spPr>
          <a:xfrm>
            <a:off x="1042987" y="690562"/>
            <a:ext cx="10106025" cy="5476875"/>
          </a:xfrm>
          <a:prstGeom prst="rect">
            <a:avLst/>
          </a:prstGeom>
        </p:spPr>
      </p:pic>
    </p:spTree>
    <p:extLst>
      <p:ext uri="{BB962C8B-B14F-4D97-AF65-F5344CB8AC3E}">
        <p14:creationId xmlns:p14="http://schemas.microsoft.com/office/powerpoint/2010/main" val="3904825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37</a:t>
            </a:fld>
            <a:endParaRPr lang="en-GB"/>
          </a:p>
        </p:txBody>
      </p:sp>
      <p:pic>
        <p:nvPicPr>
          <p:cNvPr id="6" name="Picture 5">
            <a:extLst>
              <a:ext uri="{FF2B5EF4-FFF2-40B4-BE49-F238E27FC236}">
                <a16:creationId xmlns:a16="http://schemas.microsoft.com/office/drawing/2014/main" id="{EA75E900-7E3B-44F1-8719-C40819AD99CE}"/>
              </a:ext>
            </a:extLst>
          </p:cNvPr>
          <p:cNvPicPr>
            <a:picLocks noChangeAspect="1"/>
          </p:cNvPicPr>
          <p:nvPr/>
        </p:nvPicPr>
        <p:blipFill>
          <a:blip r:embed="rId2"/>
          <a:stretch>
            <a:fillRect/>
          </a:stretch>
        </p:blipFill>
        <p:spPr>
          <a:xfrm>
            <a:off x="2671762" y="442912"/>
            <a:ext cx="6848475" cy="5972175"/>
          </a:xfrm>
          <a:prstGeom prst="rect">
            <a:avLst/>
          </a:prstGeom>
        </p:spPr>
      </p:pic>
    </p:spTree>
    <p:extLst>
      <p:ext uri="{BB962C8B-B14F-4D97-AF65-F5344CB8AC3E}">
        <p14:creationId xmlns:p14="http://schemas.microsoft.com/office/powerpoint/2010/main" val="3293945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38</a:t>
            </a:fld>
            <a:endParaRPr lang="en-GB"/>
          </a:p>
        </p:txBody>
      </p:sp>
    </p:spTree>
    <p:extLst>
      <p:ext uri="{BB962C8B-B14F-4D97-AF65-F5344CB8AC3E}">
        <p14:creationId xmlns:p14="http://schemas.microsoft.com/office/powerpoint/2010/main" val="3801195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39</a:t>
            </a:fld>
            <a:endParaRPr lang="en-GB"/>
          </a:p>
        </p:txBody>
      </p:sp>
      <p:sp>
        <p:nvSpPr>
          <p:cNvPr id="7" name="TextBox 6">
            <a:extLst>
              <a:ext uri="{FF2B5EF4-FFF2-40B4-BE49-F238E27FC236}">
                <a16:creationId xmlns:a16="http://schemas.microsoft.com/office/drawing/2014/main" id="{64E0F80B-8AFE-414F-BFD3-E1FD6DB34110}"/>
              </a:ext>
            </a:extLst>
          </p:cNvPr>
          <p:cNvSpPr txBox="1"/>
          <p:nvPr/>
        </p:nvSpPr>
        <p:spPr>
          <a:xfrm>
            <a:off x="5776686" y="5767685"/>
            <a:ext cx="5577114" cy="369332"/>
          </a:xfrm>
          <a:prstGeom prst="rect">
            <a:avLst/>
          </a:prstGeom>
          <a:noFill/>
        </p:spPr>
        <p:txBody>
          <a:bodyPr wrap="square">
            <a:spAutoFit/>
          </a:bodyPr>
          <a:lstStyle/>
          <a:p>
            <a:pPr algn="r">
              <a:spcAft>
                <a:spcPts val="1200"/>
              </a:spcAft>
            </a:pPr>
            <a:r>
              <a:rPr lang="en-US" sz="18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3"/>
              </a:rPr>
              <a:t>www.youtube.com/watch?v=kOwHGqPWaaE</a:t>
            </a:r>
            <a:endParaRPr lang="en-GB" sz="1800" dirty="0">
              <a:effectLst/>
              <a:latin typeface="Calibri" panose="020F0502020204030204" pitchFamily="34" charset="0"/>
              <a:ea typeface="PMingLiU" panose="02020500000000000000" pitchFamily="18" charset="-120"/>
              <a:cs typeface="Lucida Grande"/>
            </a:endParaRPr>
          </a:p>
        </p:txBody>
      </p:sp>
      <p:sp>
        <p:nvSpPr>
          <p:cNvPr id="8" name="Content Placeholder 2">
            <a:extLst>
              <a:ext uri="{FF2B5EF4-FFF2-40B4-BE49-F238E27FC236}">
                <a16:creationId xmlns:a16="http://schemas.microsoft.com/office/drawing/2014/main" id="{CA59DA42-AFBE-400D-8A88-9CAAC2ED35E8}"/>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14.</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pic>
        <p:nvPicPr>
          <p:cNvPr id="3" name="Online Media 2" title="Моления на горе Чумбылату">
            <a:hlinkClick r:id="" action="ppaction://media"/>
            <a:extLst>
              <a:ext uri="{FF2B5EF4-FFF2-40B4-BE49-F238E27FC236}">
                <a16:creationId xmlns:a16="http://schemas.microsoft.com/office/drawing/2014/main" id="{B98D7924-066D-4BF0-B266-1F20E57CCDF0}"/>
              </a:ext>
            </a:extLst>
          </p:cNvPr>
          <p:cNvPicPr>
            <a:picLocks noRot="1" noChangeAspect="1"/>
          </p:cNvPicPr>
          <p:nvPr>
            <a:videoFile r:link="rId1"/>
          </p:nvPr>
        </p:nvPicPr>
        <p:blipFill>
          <a:blip r:embed="rId4"/>
          <a:stretch>
            <a:fillRect/>
          </a:stretch>
        </p:blipFill>
        <p:spPr>
          <a:xfrm>
            <a:off x="3187700" y="1247775"/>
            <a:ext cx="5753100" cy="4314825"/>
          </a:xfrm>
          <a:prstGeom prst="rect">
            <a:avLst/>
          </a:prstGeom>
        </p:spPr>
      </p:pic>
    </p:spTree>
    <p:extLst>
      <p:ext uri="{BB962C8B-B14F-4D97-AF65-F5344CB8AC3E}">
        <p14:creationId xmlns:p14="http://schemas.microsoft.com/office/powerpoint/2010/main" val="34047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Nominalized genitive forms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2" name="Table 1">
            <a:extLst>
              <a:ext uri="{FF2B5EF4-FFF2-40B4-BE49-F238E27FC236}">
                <a16:creationId xmlns:a16="http://schemas.microsoft.com/office/drawing/2014/main" id="{DC578C9D-407E-4D80-B8F7-04432A5A6199}"/>
              </a:ext>
            </a:extLst>
          </p:cNvPr>
          <p:cNvGraphicFramePr>
            <a:graphicFrameLocks noGrp="1"/>
          </p:cNvGraphicFramePr>
          <p:nvPr>
            <p:extLst>
              <p:ext uri="{D42A27DB-BD31-4B8C-83A1-F6EECF244321}">
                <p14:modId xmlns:p14="http://schemas.microsoft.com/office/powerpoint/2010/main" val="3924346612"/>
              </p:ext>
            </p:extLst>
          </p:nvPr>
        </p:nvGraphicFramePr>
        <p:xfrm>
          <a:off x="662940" y="1613647"/>
          <a:ext cx="10866120" cy="4550329"/>
        </p:xfrm>
        <a:graphic>
          <a:graphicData uri="http://schemas.openxmlformats.org/drawingml/2006/table">
            <a:tbl>
              <a:tblPr firstRow="1" firstCol="1" bandRow="1" bandCol="1">
                <a:tableStyleId>{5940675A-B579-460E-94D1-54222C63F5DA}</a:tableStyleId>
              </a:tblPr>
              <a:tblGrid>
                <a:gridCol w="5433060">
                  <a:extLst>
                    <a:ext uri="{9D8B030D-6E8A-4147-A177-3AD203B41FA5}">
                      <a16:colId xmlns:a16="http://schemas.microsoft.com/office/drawing/2014/main" val="2102310515"/>
                    </a:ext>
                  </a:extLst>
                </a:gridCol>
                <a:gridCol w="5433060">
                  <a:extLst>
                    <a:ext uri="{9D8B030D-6E8A-4147-A177-3AD203B41FA5}">
                      <a16:colId xmlns:a16="http://schemas.microsoft.com/office/drawing/2014/main" val="4065120925"/>
                    </a:ext>
                  </a:extLst>
                </a:gridCol>
              </a:tblGrid>
              <a:tr h="140010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 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шон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 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йын стать</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м т</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де журн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лыште савыкт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b="1" u="sng">
                          <a:effectLst/>
                          <a:latin typeface="Calibri" panose="020F0502020204030204" pitchFamily="34" charset="0"/>
                          <a:ea typeface="PMingLiU" panose="02020500000000000000" pitchFamily="18" charset="-120"/>
                          <a:cs typeface="Calibri" panose="020F0502020204030204" pitchFamily="34" charset="0"/>
                        </a:rPr>
                        <a:t>ы</a:t>
                      </a:r>
                      <a:r>
                        <a:rPr lang="en-US" sz="2000" u="sng">
                          <a:effectLst/>
                          <a:latin typeface="Calibri" panose="020F0502020204030204" pitchFamily="34" charset="0"/>
                          <a:ea typeface="PMingLiU" panose="02020500000000000000" pitchFamily="18" charset="-120"/>
                          <a:cs typeface="Calibri" panose="020F0502020204030204" pitchFamily="34" charset="0"/>
                        </a:rPr>
                        <a:t>йыным</a:t>
                      </a:r>
                      <a:r>
                        <a:rPr lang="en-US" sz="2000">
                          <a:effectLst/>
                          <a:latin typeface="Calibri" panose="020F0502020204030204" pitchFamily="34" charset="0"/>
                          <a:ea typeface="PMingLiU" panose="02020500000000000000" pitchFamily="18" charset="-120"/>
                          <a:cs typeface="Calibri" panose="020F0502020204030204" pitchFamily="34" charset="0"/>
                        </a:rPr>
                        <a:t> савыкт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ныт гын, </a:t>
                      </a:r>
                      <a:r>
                        <a:rPr lang="en-US" sz="2000" u="sng">
                          <a:effectLst/>
                          <a:latin typeface="Calibri" panose="020F0502020204030204" pitchFamily="34" charset="0"/>
                          <a:ea typeface="PMingLiU" panose="02020500000000000000" pitchFamily="18" charset="-120"/>
                          <a:cs typeface="Calibri" panose="020F0502020204030204" pitchFamily="34" charset="0"/>
                        </a:rPr>
                        <a:t>тыйыным</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савыкт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 What do you think, will they publish my article in this journal?</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 If they published mine, they’ll publish yours too.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07307201"/>
                  </a:ext>
                </a:extLst>
              </a:tr>
              <a:tr h="1050076">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Мемн</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н-влак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што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b="1"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ле</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Тенд</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н-влакше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де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кӧ</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Мемн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классн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чын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вич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рв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зе</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 Where are our people, don’t you know?</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 Your people, who’s that?</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 Five guys from our class.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07986489"/>
                  </a:ext>
                </a:extLst>
              </a:tr>
              <a:tr h="35002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Шкен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н-влакым</a:t>
                      </a:r>
                      <a:r>
                        <a:rPr lang="en-US" sz="2000">
                          <a:effectLst/>
                          <a:latin typeface="Calibri" panose="020F0502020204030204" pitchFamily="34" charset="0"/>
                          <a:ea typeface="PMingLiU" panose="02020500000000000000" pitchFamily="18" charset="-120"/>
                          <a:cs typeface="Calibri" panose="020F0502020204030204" pitchFamily="34" charset="0"/>
                        </a:rPr>
                        <a:t> огын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уж</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We won’t betray our own!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16936662"/>
                  </a:ext>
                </a:extLst>
              </a:tr>
              <a:tr h="70005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шке 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рныштым тапт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мый – </a:t>
                      </a:r>
                      <a:r>
                        <a:rPr lang="en-US" sz="2000" u="sng">
                          <a:effectLst/>
                          <a:latin typeface="Calibri" panose="020F0502020204030204" pitchFamily="34" charset="0"/>
                          <a:ea typeface="PMingLiU" panose="02020500000000000000" pitchFamily="18" charset="-120"/>
                          <a:cs typeface="Calibri" panose="020F0502020204030204" pitchFamily="34" charset="0"/>
                        </a:rPr>
                        <a:t>шк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мыным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They are following their own path, and I am following mine.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24789723"/>
                  </a:ext>
                </a:extLst>
              </a:tr>
              <a:tr h="35002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Пётр </a:t>
                      </a:r>
                      <a:r>
                        <a:rPr lang="en-US" sz="2000">
                          <a:effectLst/>
                          <a:latin typeface="Calibri" panose="020F0502020204030204" pitchFamily="34" charset="0"/>
                          <a:ea typeface="PMingLiU" panose="02020500000000000000" pitchFamily="18" charset="-120"/>
                          <a:cs typeface="Arial" panose="020B0604020202020204" pitchFamily="34" charset="0"/>
                        </a:rPr>
                        <a:t>т</a:t>
                      </a:r>
                      <a:r>
                        <a:rPr lang="en-US" sz="2000" b="1">
                          <a:effectLst/>
                          <a:latin typeface="Calibri" panose="020F0502020204030204" pitchFamily="34" charset="0"/>
                          <a:ea typeface="PMingLiU" panose="02020500000000000000" pitchFamily="18" charset="-120"/>
                          <a:cs typeface="Arial" panose="020B0604020202020204" pitchFamily="34" charset="0"/>
                        </a:rPr>
                        <a:t>у</a:t>
                      </a:r>
                      <a:r>
                        <a:rPr lang="en-US" sz="2000">
                          <a:effectLst/>
                          <a:latin typeface="Calibri" panose="020F0502020204030204" pitchFamily="34" charset="0"/>
                          <a:ea typeface="PMingLiU" panose="02020500000000000000" pitchFamily="18" charset="-120"/>
                          <a:cs typeface="Arial" panose="020B0604020202020204" pitchFamily="34" charset="0"/>
                        </a:rPr>
                        <a:t>дым </a:t>
                      </a:r>
                      <a:r>
                        <a:rPr lang="en-US" sz="2000" u="sng">
                          <a:effectLst/>
                          <a:latin typeface="Calibri" panose="020F0502020204030204" pitchFamily="34" charset="0"/>
                          <a:ea typeface="PMingLiU" panose="02020500000000000000" pitchFamily="18" charset="-120"/>
                          <a:cs typeface="Arial" panose="020B0604020202020204" pitchFamily="34" charset="0"/>
                        </a:rPr>
                        <a:t>шкенжынл</a:t>
                      </a:r>
                      <a:r>
                        <a:rPr lang="en-US" sz="2000" b="1" u="sng">
                          <a:effectLst/>
                          <a:latin typeface="Calibri" panose="020F0502020204030204" pitchFamily="34" charset="0"/>
                          <a:ea typeface="PMingLiU" panose="02020500000000000000" pitchFamily="18" charset="-120"/>
                          <a:cs typeface="Arial" panose="020B0604020202020204" pitchFamily="34" charset="0"/>
                        </a:rPr>
                        <a:t>а</a:t>
                      </a:r>
                      <a:r>
                        <a:rPr lang="en-US" sz="2000" u="sng">
                          <a:effectLst/>
                          <a:latin typeface="Calibri" panose="020F0502020204030204" pitchFamily="34" charset="0"/>
                          <a:ea typeface="PMingLiU" panose="02020500000000000000" pitchFamily="18" charset="-120"/>
                          <a:cs typeface="Arial" panose="020B0604020202020204" pitchFamily="34" charset="0"/>
                        </a:rPr>
                        <a:t>н</a:t>
                      </a:r>
                      <a:r>
                        <a:rPr lang="en-US" sz="2000">
                          <a:effectLst/>
                          <a:latin typeface="Calibri" panose="020F0502020204030204" pitchFamily="34" charset="0"/>
                          <a:ea typeface="PMingLiU" panose="02020500000000000000" pitchFamily="18" charset="-120"/>
                          <a:cs typeface="Arial" panose="020B0604020202020204" pitchFamily="34" charset="0"/>
                        </a:rPr>
                        <a:t> шотл</a:t>
                      </a:r>
                      <a:r>
                        <a:rPr lang="en-US" sz="2000" b="1">
                          <a:effectLst/>
                          <a:latin typeface="Calibri" panose="020F0502020204030204" pitchFamily="34" charset="0"/>
                          <a:ea typeface="PMingLiU" panose="02020500000000000000" pitchFamily="18" charset="-120"/>
                          <a:cs typeface="Arial" panose="020B0604020202020204" pitchFamily="34" charset="0"/>
                        </a:rPr>
                        <a:t>а</a:t>
                      </a:r>
                      <a:r>
                        <a:rPr lang="en-US" sz="2000">
                          <a:effectLst/>
                          <a:latin typeface="Calibri" panose="020F0502020204030204" pitchFamily="34" charset="0"/>
                          <a:ea typeface="PMingLiU" panose="02020500000000000000" pitchFamily="18" charset="-120"/>
                          <a:cs typeface="Arial" panose="020B060402020202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Pyotr considers him/her his own.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8210976"/>
                  </a:ext>
                </a:extLst>
              </a:tr>
              <a:tr h="700051">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Шке шоным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шым шуктым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а </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ҥыным</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You have to carry out your own wishes, not those of others.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72786244"/>
                  </a:ext>
                </a:extLst>
              </a:tr>
            </a:tbl>
          </a:graphicData>
        </a:graphic>
      </p:graphicFrame>
    </p:spTree>
    <p:extLst>
      <p:ext uri="{BB962C8B-B14F-4D97-AF65-F5344CB8AC3E}">
        <p14:creationId xmlns:p14="http://schemas.microsoft.com/office/powerpoint/2010/main" val="35659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FC7F12-A3B5-4356-A357-ADC03AAACEA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2A592764-6347-4C80-8AFB-D3A44A42ECCC}"/>
              </a:ext>
            </a:extLst>
          </p:cNvPr>
          <p:cNvSpPr>
            <a:spLocks noGrp="1"/>
          </p:cNvSpPr>
          <p:nvPr>
            <p:ph type="sldNum" sz="quarter" idx="12"/>
          </p:nvPr>
        </p:nvSpPr>
        <p:spPr/>
        <p:txBody>
          <a:bodyPr/>
          <a:lstStyle/>
          <a:p>
            <a:fld id="{055DE2CD-379D-4002-80ED-F7724F598CF3}" type="slidenum">
              <a:rPr lang="en-GB" smtClean="0"/>
              <a:t>40</a:t>
            </a:fld>
            <a:endParaRPr lang="en-GB"/>
          </a:p>
        </p:txBody>
      </p:sp>
      <p:pic>
        <p:nvPicPr>
          <p:cNvPr id="3" name="Picture 2">
            <a:extLst>
              <a:ext uri="{FF2B5EF4-FFF2-40B4-BE49-F238E27FC236}">
                <a16:creationId xmlns:a16="http://schemas.microsoft.com/office/drawing/2014/main" id="{098582AF-DEF2-4BA3-8603-7961AFA426A0}"/>
              </a:ext>
            </a:extLst>
          </p:cNvPr>
          <p:cNvPicPr>
            <a:picLocks noChangeAspect="1"/>
          </p:cNvPicPr>
          <p:nvPr/>
        </p:nvPicPr>
        <p:blipFill>
          <a:blip r:embed="rId3"/>
          <a:stretch>
            <a:fillRect/>
          </a:stretch>
        </p:blipFill>
        <p:spPr>
          <a:xfrm>
            <a:off x="1976437" y="1804987"/>
            <a:ext cx="8239125" cy="3248025"/>
          </a:xfrm>
          <a:prstGeom prst="rect">
            <a:avLst/>
          </a:prstGeom>
        </p:spPr>
      </p:pic>
    </p:spTree>
    <p:extLst>
      <p:ext uri="{BB962C8B-B14F-4D97-AF65-F5344CB8AC3E}">
        <p14:creationId xmlns:p14="http://schemas.microsoft.com/office/powerpoint/2010/main" val="294511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Indefinite pronouns/adverbs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гынат</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8" name="Table 7">
            <a:extLst>
              <a:ext uri="{FF2B5EF4-FFF2-40B4-BE49-F238E27FC236}">
                <a16:creationId xmlns:a16="http://schemas.microsoft.com/office/drawing/2014/main" id="{F6ED83EA-FDBD-4DA1-A725-1C2BC050FEC0}"/>
              </a:ext>
            </a:extLst>
          </p:cNvPr>
          <p:cNvGraphicFramePr>
            <a:graphicFrameLocks noGrp="1"/>
          </p:cNvGraphicFramePr>
          <p:nvPr>
            <p:extLst>
              <p:ext uri="{D42A27DB-BD31-4B8C-83A1-F6EECF244321}">
                <p14:modId xmlns:p14="http://schemas.microsoft.com/office/powerpoint/2010/main" val="3016147189"/>
              </p:ext>
            </p:extLst>
          </p:nvPr>
        </p:nvGraphicFramePr>
        <p:xfrm>
          <a:off x="475578" y="1720293"/>
          <a:ext cx="11037601" cy="4023360"/>
        </p:xfrm>
        <a:graphic>
          <a:graphicData uri="http://schemas.openxmlformats.org/drawingml/2006/table">
            <a:tbl>
              <a:tblPr firstRow="1" firstCol="1" bandRow="1" bandCol="1">
                <a:tableStyleId>{5940675A-B579-460E-94D1-54222C63F5DA}</a:tableStyleId>
              </a:tblPr>
              <a:tblGrid>
                <a:gridCol w="1981167">
                  <a:extLst>
                    <a:ext uri="{9D8B030D-6E8A-4147-A177-3AD203B41FA5}">
                      <a16:colId xmlns:a16="http://schemas.microsoft.com/office/drawing/2014/main" val="1262171650"/>
                    </a:ext>
                  </a:extLst>
                </a:gridCol>
                <a:gridCol w="2970799">
                  <a:extLst>
                    <a:ext uri="{9D8B030D-6E8A-4147-A177-3AD203B41FA5}">
                      <a16:colId xmlns:a16="http://schemas.microsoft.com/office/drawing/2014/main" val="3233083216"/>
                    </a:ext>
                  </a:extLst>
                </a:gridCol>
                <a:gridCol w="2754740">
                  <a:extLst>
                    <a:ext uri="{9D8B030D-6E8A-4147-A177-3AD203B41FA5}">
                      <a16:colId xmlns:a16="http://schemas.microsoft.com/office/drawing/2014/main" val="4062511749"/>
                    </a:ext>
                  </a:extLst>
                </a:gridCol>
                <a:gridCol w="3330895">
                  <a:extLst>
                    <a:ext uri="{9D8B030D-6E8A-4147-A177-3AD203B41FA5}">
                      <a16:colId xmlns:a16="http://schemas.microsoft.com/office/drawing/2014/main" val="3635898650"/>
                    </a:ext>
                  </a:extLst>
                </a:gridCol>
              </a:tblGrid>
              <a:tr h="81034">
                <a:tc gridSpan="2">
                  <a:txBody>
                    <a:bodyPr/>
                    <a:lstStyle/>
                    <a:p>
                      <a:pPr algn="ctr"/>
                      <a:r>
                        <a:rPr lang="en-US" sz="2400" b="1" dirty="0">
                          <a:effectLst/>
                          <a:latin typeface="Calibri" panose="020F0502020204030204" pitchFamily="34" charset="0"/>
                          <a:ea typeface="PMingLiU" panose="02020500000000000000" pitchFamily="18" charset="-120"/>
                          <a:cs typeface="Calibri" panose="020F0502020204030204" pitchFamily="34" charset="0"/>
                        </a:rPr>
                        <a:t>Interrogative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r>
                        <a:rPr lang="en-US" sz="2400" b="1" dirty="0">
                          <a:effectLst/>
                          <a:latin typeface="Calibri" panose="020F0502020204030204" pitchFamily="34" charset="0"/>
                          <a:ea typeface="PMingLiU" panose="02020500000000000000" pitchFamily="18" charset="-120"/>
                          <a:cs typeface="Calibri" panose="020F0502020204030204" pitchFamily="34" charset="0"/>
                        </a:rPr>
                        <a:t>Indefinite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946097155"/>
                  </a:ext>
                </a:extLst>
              </a:tr>
              <a:tr h="107726">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кӧ</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who?</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кӧ-гын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someone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6170951"/>
                  </a:ext>
                </a:extLst>
              </a:tr>
              <a:tr h="143635">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мо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мо-гын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something</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365878033"/>
                  </a:ext>
                </a:extLst>
              </a:tr>
              <a:tr h="215453">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what kind of?</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мог</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й-гын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some sort of</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612945722"/>
                  </a:ext>
                </a:extLst>
              </a:tr>
              <a:tr h="215453">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мын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400" dirty="0" err="1">
                          <a:effectLst/>
                          <a:latin typeface="Calibri" panose="020F0502020204030204" pitchFamily="34" charset="0"/>
                          <a:ea typeface="PMingLiU" panose="02020500000000000000" pitchFamily="18" charset="-120"/>
                          <a:cs typeface="Calibri" panose="020F0502020204030204" pitchFamily="34" charset="0"/>
                        </a:rPr>
                        <a:t>р</a:t>
                      </a:r>
                      <a:r>
                        <a:rPr lang="en-US" sz="2400" dirty="0">
                          <a:effectLst/>
                          <a:latin typeface="Calibri" panose="020F0502020204030204" pitchFamily="34" charset="0"/>
                          <a:ea typeface="PMingLiU" panose="02020500000000000000" pitchFamily="18" charset="-120"/>
                          <a:cs typeface="Calibri" panose="020F0502020204030204" pitchFamily="34" charset="0"/>
                        </a:rPr>
                        <a:t>(е)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how many/much?</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мын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400" dirty="0" err="1">
                          <a:effectLst/>
                          <a:latin typeface="Calibri" panose="020F0502020204030204" pitchFamily="34" charset="0"/>
                          <a:ea typeface="PMingLiU" panose="02020500000000000000" pitchFamily="18" charset="-120"/>
                          <a:cs typeface="Calibri" panose="020F0502020204030204" pitchFamily="34" charset="0"/>
                        </a:rPr>
                        <a:t>р</a:t>
                      </a:r>
                      <a:r>
                        <a:rPr lang="en-US" sz="2400" dirty="0">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гын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some amount/number of</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126001"/>
                  </a:ext>
                </a:extLst>
              </a:tr>
              <a:tr h="215453">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куз</a:t>
                      </a:r>
                      <a:r>
                        <a:rPr lang="en-US" sz="2400" b="1">
                          <a:effectLst/>
                          <a:latin typeface="Calibri" panose="020F0502020204030204" pitchFamily="34" charset="0"/>
                          <a:ea typeface="PMingLiU" panose="02020500000000000000" pitchFamily="18" charset="-120"/>
                          <a:cs typeface="Calibri" panose="020F0502020204030204" pitchFamily="34" charset="0"/>
                        </a:rPr>
                        <a:t>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how?</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куз</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-гын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somehow</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4463388"/>
                  </a:ext>
                </a:extLst>
              </a:tr>
              <a:tr h="215453">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when?</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м-гын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some day</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002785885"/>
                  </a:ext>
                </a:extLst>
              </a:tr>
              <a:tr h="215453">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ш(ко)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where (to)?</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r>
                        <a:rPr lang="en-US" sz="2400" dirty="0" err="1">
                          <a:effectLst/>
                          <a:latin typeface="Calibri" panose="020F0502020204030204" pitchFamily="34" charset="0"/>
                          <a:ea typeface="PMingLiU" panose="02020500000000000000" pitchFamily="18" charset="-120"/>
                          <a:cs typeface="Calibri" panose="020F0502020204030204" pitchFamily="34" charset="0"/>
                        </a:rPr>
                        <a:t>ко</a:t>
                      </a:r>
                      <a:r>
                        <a:rPr lang="en-US" sz="2400" dirty="0">
                          <a:effectLst/>
                          <a:latin typeface="Calibri" panose="020F0502020204030204" pitchFamily="34" charset="0"/>
                          <a:ea typeface="PMingLiU" panose="02020500000000000000" pitchFamily="18" charset="-120"/>
                          <a:cs typeface="Calibri" panose="020F0502020204030204" pitchFamily="34" charset="0"/>
                        </a:rPr>
                        <a:t>)-</a:t>
                      </a:r>
                      <a:r>
                        <a:rPr lang="en-US" sz="2400" dirty="0" err="1">
                          <a:effectLst/>
                          <a:latin typeface="Calibri" panose="020F0502020204030204" pitchFamily="34" charset="0"/>
                          <a:ea typeface="PMingLiU" panose="02020500000000000000" pitchFamily="18" charset="-120"/>
                          <a:cs typeface="Calibri" panose="020F0502020204030204" pitchFamily="34" charset="0"/>
                        </a:rPr>
                        <a:t>гын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(to) somewhere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691401420"/>
                  </a:ext>
                </a:extLst>
              </a:tr>
              <a:tr h="215453">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што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where?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што-гын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somewhere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080626080"/>
                  </a:ext>
                </a:extLst>
              </a:tr>
              <a:tr h="215453">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where? where to?</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куш</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н-гын</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somewhere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4198215199"/>
                  </a:ext>
                </a:extLst>
              </a:tr>
              <a:tr h="215453">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куш</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ч(ын)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from where?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куш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ч</a:t>
                      </a:r>
                      <a:r>
                        <a:rPr lang="en-US" sz="2400" dirty="0">
                          <a:effectLst/>
                          <a:latin typeface="Calibri" panose="020F0502020204030204" pitchFamily="34" charset="0"/>
                          <a:ea typeface="PMingLiU" panose="02020500000000000000" pitchFamily="18" charset="-120"/>
                          <a:cs typeface="Calibri" panose="020F0502020204030204" pitchFamily="34" charset="0"/>
                        </a:rPr>
                        <a:t>(</a:t>
                      </a:r>
                      <a:r>
                        <a:rPr lang="en-US" sz="2400" dirty="0" err="1">
                          <a:effectLst/>
                          <a:latin typeface="Calibri" panose="020F0502020204030204" pitchFamily="34" charset="0"/>
                          <a:ea typeface="PMingLiU" panose="02020500000000000000" pitchFamily="18" charset="-120"/>
                          <a:cs typeface="Calibri" panose="020F0502020204030204" pitchFamily="34" charset="0"/>
                        </a:rPr>
                        <a:t>ын</a:t>
                      </a:r>
                      <a:r>
                        <a:rPr lang="en-US" sz="2400" dirty="0">
                          <a:effectLst/>
                          <a:latin typeface="Calibri" panose="020F0502020204030204" pitchFamily="34" charset="0"/>
                          <a:ea typeface="PMingLiU" panose="02020500000000000000" pitchFamily="18" charset="-120"/>
                          <a:cs typeface="Calibri" panose="020F0502020204030204" pitchFamily="34" charset="0"/>
                        </a:rPr>
                        <a:t>)-</a:t>
                      </a:r>
                      <a:r>
                        <a:rPr lang="en-US" sz="2400" dirty="0" err="1">
                          <a:effectLst/>
                          <a:latin typeface="Calibri" panose="020F0502020204030204" pitchFamily="34" charset="0"/>
                          <a:ea typeface="PMingLiU" panose="02020500000000000000" pitchFamily="18" charset="-120"/>
                          <a:cs typeface="Calibri" panose="020F0502020204030204" pitchFamily="34" charset="0"/>
                        </a:rPr>
                        <a:t>гын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from somewhere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2102548815"/>
                  </a:ext>
                </a:extLst>
              </a:tr>
            </a:tbl>
          </a:graphicData>
        </a:graphic>
      </p:graphicFrame>
    </p:spTree>
    <p:extLst>
      <p:ext uri="{BB962C8B-B14F-4D97-AF65-F5344CB8AC3E}">
        <p14:creationId xmlns:p14="http://schemas.microsoft.com/office/powerpoint/2010/main" val="234791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Indefinite pronouns/adverbs with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гынат</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2" name="Table 1">
            <a:extLst>
              <a:ext uri="{FF2B5EF4-FFF2-40B4-BE49-F238E27FC236}">
                <a16:creationId xmlns:a16="http://schemas.microsoft.com/office/drawing/2014/main" id="{B9975292-E04C-4840-B9AC-661C32AF91B5}"/>
              </a:ext>
            </a:extLst>
          </p:cNvPr>
          <p:cNvGraphicFramePr>
            <a:graphicFrameLocks noGrp="1"/>
          </p:cNvGraphicFramePr>
          <p:nvPr>
            <p:extLst>
              <p:ext uri="{D42A27DB-BD31-4B8C-83A1-F6EECF244321}">
                <p14:modId xmlns:p14="http://schemas.microsoft.com/office/powerpoint/2010/main" val="1006205725"/>
              </p:ext>
            </p:extLst>
          </p:nvPr>
        </p:nvGraphicFramePr>
        <p:xfrm>
          <a:off x="372931" y="2048781"/>
          <a:ext cx="11446137" cy="3469893"/>
        </p:xfrm>
        <a:graphic>
          <a:graphicData uri="http://schemas.openxmlformats.org/drawingml/2006/table">
            <a:tbl>
              <a:tblPr firstRow="1" firstCol="1" bandRow="1">
                <a:tableStyleId>{5940675A-B579-460E-94D1-54222C63F5DA}</a:tableStyleId>
              </a:tblPr>
              <a:tblGrid>
                <a:gridCol w="5722449">
                  <a:extLst>
                    <a:ext uri="{9D8B030D-6E8A-4147-A177-3AD203B41FA5}">
                      <a16:colId xmlns:a16="http://schemas.microsoft.com/office/drawing/2014/main" val="4051429873"/>
                    </a:ext>
                  </a:extLst>
                </a:gridCol>
                <a:gridCol w="5723688">
                  <a:extLst>
                    <a:ext uri="{9D8B030D-6E8A-4147-A177-3AD203B41FA5}">
                      <a16:colId xmlns:a16="http://schemas.microsoft.com/office/drawing/2014/main" val="3124225722"/>
                    </a:ext>
                  </a:extLst>
                </a:gridCol>
              </a:tblGrid>
              <a:tr h="1156631">
                <a:tc>
                  <a:txBody>
                    <a:bodyPr/>
                    <a:lstStyle/>
                    <a:p>
                      <a:pPr algn="l"/>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Уна-влак</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кызыт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ук</a:t>
                      </a:r>
                      <a:r>
                        <a:rPr lang="en-US" sz="2000" b="1" dirty="0" err="1">
                          <a:effectLst/>
                          <a:latin typeface="Calibri" panose="020F0502020204030204" pitchFamily="34" charset="0"/>
                          <a:ea typeface="PMingLiU" panose="02020500000000000000" pitchFamily="18" charset="-120"/>
                          <a:cs typeface="Lucida Grande"/>
                        </a:rPr>
                        <a:t>е</a:t>
                      </a:r>
                      <a:r>
                        <a:rPr lang="en-US" sz="2000" dirty="0">
                          <a:effectLst/>
                          <a:latin typeface="Calibri" panose="020F0502020204030204" pitchFamily="34" charset="0"/>
                          <a:ea typeface="PMingLiU" panose="02020500000000000000" pitchFamily="18" charset="-120"/>
                          <a:cs typeface="Lucida Grande"/>
                        </a:rPr>
                        <a:t> </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лыт</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Кӧ-гын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сад</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к</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тол</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лу</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еҥ</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гыч</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мын</a:t>
                      </a:r>
                      <a:r>
                        <a:rPr lang="en-US" sz="2000" b="1" u="sng" dirty="0" err="1">
                          <a:effectLst/>
                          <a:latin typeface="Calibri" panose="020F0502020204030204" pitchFamily="34" charset="0"/>
                          <a:ea typeface="PMingLiU" panose="02020500000000000000" pitchFamily="18" charset="-120"/>
                          <a:cs typeface="Lucida Grande"/>
                        </a:rPr>
                        <a:t>я</a:t>
                      </a:r>
                      <a:r>
                        <a:rPr lang="en-US" sz="2000" u="sng" dirty="0" err="1">
                          <a:effectLst/>
                          <a:latin typeface="Calibri" panose="020F0502020204030204" pitchFamily="34" charset="0"/>
                          <a:ea typeface="PMingLiU" panose="02020500000000000000" pitchFamily="18" charset="-120"/>
                          <a:cs typeface="Lucida Grande"/>
                        </a:rPr>
                        <a:t>р-гын</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толш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 Are your guests still not 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 Somebody will come: out of the ten, some will definitely come.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64161571"/>
                  </a:ext>
                </a:extLst>
              </a:tr>
              <a:tr h="771087">
                <a:tc>
                  <a:txBody>
                    <a:bodyPr/>
                    <a:lstStyle/>
                    <a:p>
                      <a:pPr algn="l"/>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a:t>
                      </a:r>
                      <a:r>
                        <a:rPr lang="en-US" sz="2000" b="1" dirty="0" err="1">
                          <a:effectLst/>
                          <a:latin typeface="Calibri" panose="020F0502020204030204" pitchFamily="34" charset="0"/>
                          <a:ea typeface="PMingLiU" panose="02020500000000000000" pitchFamily="18" charset="-120"/>
                          <a:cs typeface="Lucida Grande"/>
                        </a:rPr>
                        <a:t>ы</a:t>
                      </a:r>
                      <a:r>
                        <a:rPr lang="en-US" sz="2000" dirty="0" err="1">
                          <a:effectLst/>
                          <a:latin typeface="Calibri" panose="020F0502020204030204" pitchFamily="34" charset="0"/>
                          <a:ea typeface="PMingLiU" panose="02020500000000000000" pitchFamily="18" charset="-120"/>
                          <a:cs typeface="Lucida Grande"/>
                        </a:rPr>
                        <a:t>ште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паш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му</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ок</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лий</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Тыг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й</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л</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йын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ок</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керт</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мог</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й-гын</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паш</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лийш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 You can’t find any work here.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 That can’t be. There has to be some kind of 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43797850"/>
                  </a:ext>
                </a:extLst>
              </a:tr>
              <a:tr h="385544">
                <a:tc>
                  <a:txBody>
                    <a:bodyPr/>
                    <a:lstStyle/>
                    <a:p>
                      <a:pPr algn="l"/>
                      <a:r>
                        <a:rPr lang="en-US" sz="2000" u="sng">
                          <a:effectLst/>
                          <a:latin typeface="Calibri" panose="020F0502020204030204" pitchFamily="34" charset="0"/>
                          <a:ea typeface="PMingLiU" panose="02020500000000000000" pitchFamily="18" charset="-120"/>
                          <a:cs typeface="Lucida Grande"/>
                        </a:rPr>
                        <a:t>К</a:t>
                      </a:r>
                      <a:r>
                        <a:rPr lang="en-US" sz="2000" b="1" u="sng">
                          <a:effectLst/>
                          <a:latin typeface="Calibri" panose="020F0502020204030204" pitchFamily="34" charset="0"/>
                          <a:ea typeface="PMingLiU" panose="02020500000000000000" pitchFamily="18" charset="-120"/>
                          <a:cs typeface="Lucida Grande"/>
                        </a:rPr>
                        <a:t>у</a:t>
                      </a:r>
                      <a:r>
                        <a:rPr lang="en-US" sz="2000" u="sng">
                          <a:effectLst/>
                          <a:latin typeface="Calibri" panose="020F0502020204030204" pitchFamily="34" charset="0"/>
                          <a:ea typeface="PMingLiU" panose="02020500000000000000" pitchFamily="18" charset="-120"/>
                          <a:cs typeface="Lucida Grande"/>
                        </a:rPr>
                        <a:t>што-гын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лийш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It’s got to be somewhere.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87950465"/>
                  </a:ext>
                </a:extLst>
              </a:tr>
              <a:tr h="385544">
                <a:tc>
                  <a:txBody>
                    <a:bodyPr/>
                    <a:lstStyle/>
                    <a:p>
                      <a:pPr algn="l"/>
                      <a:r>
                        <a:rPr lang="en-US" sz="2000" u="sng">
                          <a:effectLst/>
                          <a:latin typeface="Calibri" panose="020F0502020204030204" pitchFamily="34" charset="0"/>
                          <a:ea typeface="PMingLiU" panose="02020500000000000000" pitchFamily="18" charset="-120"/>
                          <a:cs typeface="Lucida Grande"/>
                        </a:rPr>
                        <a:t>Кун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м-гын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пырл</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 лийын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Some day, we will be together.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79801885"/>
                  </a:ext>
                </a:extLst>
              </a:tr>
              <a:tr h="771087">
                <a:tc>
                  <a:txBody>
                    <a:bodyPr/>
                    <a:lstStyle/>
                    <a:p>
                      <a:pPr algn="l"/>
                      <a:r>
                        <a:rPr lang="en-US" sz="2000" u="sng">
                          <a:effectLst/>
                          <a:latin typeface="Calibri" panose="020F0502020204030204" pitchFamily="34" charset="0"/>
                          <a:ea typeface="PMingLiU" panose="02020500000000000000" pitchFamily="18" charset="-120"/>
                          <a:cs typeface="Lucida Grande"/>
                        </a:rPr>
                        <a:t>Куз</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-гын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кеч акырсам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л</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йже, шочмыл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ышт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 пытарым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Be that as it may, come hell or high water (lit. doomsday), this work has to be done by Monday.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35044920"/>
                  </a:ext>
                </a:extLst>
              </a:tr>
            </a:tbl>
          </a:graphicData>
        </a:graphic>
      </p:graphicFrame>
    </p:spTree>
    <p:extLst>
      <p:ext uri="{BB962C8B-B14F-4D97-AF65-F5344CB8AC3E}">
        <p14:creationId xmlns:p14="http://schemas.microsoft.com/office/powerpoint/2010/main" val="365582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Nominal</a:t>
            </a:r>
          </a:p>
        </p:txBody>
      </p:sp>
      <p:graphicFrame>
        <p:nvGraphicFramePr>
          <p:cNvPr id="9" name="Table 8">
            <a:extLst>
              <a:ext uri="{FF2B5EF4-FFF2-40B4-BE49-F238E27FC236}">
                <a16:creationId xmlns:a16="http://schemas.microsoft.com/office/drawing/2014/main" id="{8D774828-5BCC-4824-AD14-98DEB53C804B}"/>
              </a:ext>
            </a:extLst>
          </p:cNvPr>
          <p:cNvGraphicFramePr>
            <a:graphicFrameLocks noGrp="1"/>
          </p:cNvGraphicFramePr>
          <p:nvPr>
            <p:extLst>
              <p:ext uri="{D42A27DB-BD31-4B8C-83A1-F6EECF244321}">
                <p14:modId xmlns:p14="http://schemas.microsoft.com/office/powerpoint/2010/main" val="2130087707"/>
              </p:ext>
            </p:extLst>
          </p:nvPr>
        </p:nvGraphicFramePr>
        <p:xfrm>
          <a:off x="1753496" y="3166060"/>
          <a:ext cx="7713234" cy="2130564"/>
        </p:xfrm>
        <a:graphic>
          <a:graphicData uri="http://schemas.openxmlformats.org/drawingml/2006/table">
            <a:tbl>
              <a:tblPr firstRow="1" firstCol="1" bandRow="1">
                <a:tableStyleId>{5940675A-B579-460E-94D1-54222C63F5DA}</a:tableStyleId>
              </a:tblPr>
              <a:tblGrid>
                <a:gridCol w="1996090">
                  <a:extLst>
                    <a:ext uri="{9D8B030D-6E8A-4147-A177-3AD203B41FA5}">
                      <a16:colId xmlns:a16="http://schemas.microsoft.com/office/drawing/2014/main" val="4148995227"/>
                    </a:ext>
                  </a:extLst>
                </a:gridCol>
                <a:gridCol w="1636978">
                  <a:extLst>
                    <a:ext uri="{9D8B030D-6E8A-4147-A177-3AD203B41FA5}">
                      <a16:colId xmlns:a16="http://schemas.microsoft.com/office/drawing/2014/main" val="2965963106"/>
                    </a:ext>
                  </a:extLst>
                </a:gridCol>
                <a:gridCol w="4080166">
                  <a:extLst>
                    <a:ext uri="{9D8B030D-6E8A-4147-A177-3AD203B41FA5}">
                      <a16:colId xmlns:a16="http://schemas.microsoft.com/office/drawing/2014/main" val="3149491925"/>
                    </a:ext>
                  </a:extLst>
                </a:gridCol>
              </a:tblGrid>
              <a:tr h="710188">
                <a:tc>
                  <a:txBody>
                    <a:bodyPr/>
                    <a:lstStyle/>
                    <a:p>
                      <a:pPr algn="l"/>
                      <a:r>
                        <a:rPr lang="en-US" sz="2000">
                          <a:effectLst/>
                          <a:latin typeface="Calibri" panose="020F0502020204030204" pitchFamily="34" charset="0"/>
                          <a:ea typeface="PMingLiU" panose="02020500000000000000" pitchFamily="18" charset="-120"/>
                          <a:cs typeface="Lucida Grande"/>
                        </a:rPr>
                        <a:t>нер ‘nose; snout’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&gt; 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1. intended/meant for the nose/snout</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Lucida Grande"/>
                        </a:rPr>
                        <a:t>&gt; 2. muzzle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752354688"/>
                  </a:ext>
                </a:extLst>
              </a:tr>
              <a:tr h="710188">
                <a:tc>
                  <a:txBody>
                    <a:bodyPr/>
                    <a:lstStyle/>
                    <a:p>
                      <a:pPr algn="l"/>
                      <a:r>
                        <a:rPr lang="en-US" sz="2000">
                          <a:effectLst/>
                          <a:latin typeface="Calibri" panose="020F0502020204030204" pitchFamily="34" charset="0"/>
                          <a:ea typeface="PMingLiU" panose="02020500000000000000" pitchFamily="18" charset="-120"/>
                          <a:cs typeface="Lucida Grande"/>
                        </a:rPr>
                        <a:t>шинч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‘eye’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&gt; шинч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1. intended/meant for the eyes</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Lucida Grande"/>
                        </a:rPr>
                        <a:t>&gt; 2. glasses, eyeglasses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541124454"/>
                  </a:ext>
                </a:extLst>
              </a:tr>
              <a:tr h="710188">
                <a:tc>
                  <a:txBody>
                    <a:bodyPr/>
                    <a:lstStyle/>
                    <a:p>
                      <a:pPr algn="l"/>
                      <a:r>
                        <a:rPr lang="en-US" sz="2000">
                          <a:effectLst/>
                          <a:latin typeface="Calibri" panose="020F0502020204030204" pitchFamily="34" charset="0"/>
                          <a:ea typeface="PMingLiU" panose="02020500000000000000" pitchFamily="18" charset="-120"/>
                          <a:cs typeface="Lucida Grande"/>
                        </a:rPr>
                        <a:t>шӱй ‘neck’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&gt; шӱ</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Lucida Grande"/>
                        </a:rPr>
                        <a:t>1. intended/meant for the neck</a:t>
                      </a:r>
                      <a:endParaRPr lang="en-GB" sz="2000" dirty="0">
                        <a:effectLst/>
                        <a:latin typeface="Calibri" panose="020F0502020204030204" pitchFamily="34" charset="0"/>
                        <a:ea typeface="PMingLiU" panose="02020500000000000000" pitchFamily="18" charset="-120"/>
                        <a:cs typeface="Lucida Grande"/>
                      </a:endParaRPr>
                    </a:p>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708127468"/>
                  </a:ext>
                </a:extLst>
              </a:tr>
            </a:tbl>
          </a:graphicData>
        </a:graphic>
      </p:graphicFrame>
      <p:sp>
        <p:nvSpPr>
          <p:cNvPr id="10" name="Rectangle 9">
            <a:extLst>
              <a:ext uri="{FF2B5EF4-FFF2-40B4-BE49-F238E27FC236}">
                <a16:creationId xmlns:a16="http://schemas.microsoft.com/office/drawing/2014/main" id="{CF189ED0-970F-4934-9352-88D239EC7BE0}"/>
              </a:ext>
            </a:extLst>
          </p:cNvPr>
          <p:cNvSpPr/>
          <p:nvPr/>
        </p:nvSpPr>
        <p:spPr>
          <a:xfrm>
            <a:off x="5446172" y="3489910"/>
            <a:ext cx="2056279" cy="214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4392302-C13C-4123-9140-320D8C7E3BBC}"/>
              </a:ext>
            </a:extLst>
          </p:cNvPr>
          <p:cNvSpPr/>
          <p:nvPr/>
        </p:nvSpPr>
        <p:spPr>
          <a:xfrm>
            <a:off x="5446171" y="4203061"/>
            <a:ext cx="2707229" cy="304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3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Nominal</a:t>
            </a:r>
          </a:p>
        </p:txBody>
      </p:sp>
      <p:graphicFrame>
        <p:nvGraphicFramePr>
          <p:cNvPr id="9" name="Table 8">
            <a:extLst>
              <a:ext uri="{FF2B5EF4-FFF2-40B4-BE49-F238E27FC236}">
                <a16:creationId xmlns:a16="http://schemas.microsoft.com/office/drawing/2014/main" id="{8D774828-5BCC-4824-AD14-98DEB53C804B}"/>
              </a:ext>
            </a:extLst>
          </p:cNvPr>
          <p:cNvGraphicFramePr>
            <a:graphicFrameLocks noGrp="1"/>
          </p:cNvGraphicFramePr>
          <p:nvPr/>
        </p:nvGraphicFramePr>
        <p:xfrm>
          <a:off x="1753496" y="3166060"/>
          <a:ext cx="7713234" cy="2130564"/>
        </p:xfrm>
        <a:graphic>
          <a:graphicData uri="http://schemas.openxmlformats.org/drawingml/2006/table">
            <a:tbl>
              <a:tblPr firstRow="1" firstCol="1" bandRow="1">
                <a:tableStyleId>{5940675A-B579-460E-94D1-54222C63F5DA}</a:tableStyleId>
              </a:tblPr>
              <a:tblGrid>
                <a:gridCol w="1996090">
                  <a:extLst>
                    <a:ext uri="{9D8B030D-6E8A-4147-A177-3AD203B41FA5}">
                      <a16:colId xmlns:a16="http://schemas.microsoft.com/office/drawing/2014/main" val="4148995227"/>
                    </a:ext>
                  </a:extLst>
                </a:gridCol>
                <a:gridCol w="1636978">
                  <a:extLst>
                    <a:ext uri="{9D8B030D-6E8A-4147-A177-3AD203B41FA5}">
                      <a16:colId xmlns:a16="http://schemas.microsoft.com/office/drawing/2014/main" val="2965963106"/>
                    </a:ext>
                  </a:extLst>
                </a:gridCol>
                <a:gridCol w="4080166">
                  <a:extLst>
                    <a:ext uri="{9D8B030D-6E8A-4147-A177-3AD203B41FA5}">
                      <a16:colId xmlns:a16="http://schemas.microsoft.com/office/drawing/2014/main" val="3149491925"/>
                    </a:ext>
                  </a:extLst>
                </a:gridCol>
              </a:tblGrid>
              <a:tr h="710188">
                <a:tc>
                  <a:txBody>
                    <a:bodyPr/>
                    <a:lstStyle/>
                    <a:p>
                      <a:pPr algn="l"/>
                      <a:r>
                        <a:rPr lang="en-US" sz="2000">
                          <a:effectLst/>
                          <a:latin typeface="Calibri" panose="020F0502020204030204" pitchFamily="34" charset="0"/>
                          <a:ea typeface="PMingLiU" panose="02020500000000000000" pitchFamily="18" charset="-120"/>
                          <a:cs typeface="Lucida Grande"/>
                        </a:rPr>
                        <a:t>нер ‘nose; snout’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&gt; 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1. intended/meant for the nose/snout</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Lucida Grande"/>
                        </a:rPr>
                        <a:t>&gt; 2. muzzle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752354688"/>
                  </a:ext>
                </a:extLst>
              </a:tr>
              <a:tr h="710188">
                <a:tc>
                  <a:txBody>
                    <a:bodyPr/>
                    <a:lstStyle/>
                    <a:p>
                      <a:pPr algn="l"/>
                      <a:r>
                        <a:rPr lang="en-US" sz="2000">
                          <a:effectLst/>
                          <a:latin typeface="Calibri" panose="020F0502020204030204" pitchFamily="34" charset="0"/>
                          <a:ea typeface="PMingLiU" panose="02020500000000000000" pitchFamily="18" charset="-120"/>
                          <a:cs typeface="Lucida Grande"/>
                        </a:rPr>
                        <a:t>шинч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‘eye’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&gt; шинч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1. intended/meant for the eyes</a:t>
                      </a:r>
                      <a:endParaRPr lang="en-GB" sz="2000">
                        <a:effectLst/>
                        <a:latin typeface="Calibri" panose="020F0502020204030204" pitchFamily="34" charset="0"/>
                        <a:ea typeface="PMingLiU" panose="02020500000000000000" pitchFamily="18" charset="-120"/>
                        <a:cs typeface="Lucida Grande"/>
                      </a:endParaRPr>
                    </a:p>
                    <a:p>
                      <a:pPr algn="just"/>
                      <a:r>
                        <a:rPr lang="en-US" sz="2000">
                          <a:effectLst/>
                          <a:latin typeface="Calibri" panose="020F0502020204030204" pitchFamily="34" charset="0"/>
                          <a:ea typeface="PMingLiU" panose="02020500000000000000" pitchFamily="18" charset="-120"/>
                          <a:cs typeface="Lucida Grande"/>
                        </a:rPr>
                        <a:t>&gt; 2. glasses, eyeglasses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541124454"/>
                  </a:ext>
                </a:extLst>
              </a:tr>
              <a:tr h="710188">
                <a:tc>
                  <a:txBody>
                    <a:bodyPr/>
                    <a:lstStyle/>
                    <a:p>
                      <a:pPr algn="l"/>
                      <a:r>
                        <a:rPr lang="en-US" sz="2000">
                          <a:effectLst/>
                          <a:latin typeface="Calibri" panose="020F0502020204030204" pitchFamily="34" charset="0"/>
                          <a:ea typeface="PMingLiU" panose="02020500000000000000" pitchFamily="18" charset="-120"/>
                          <a:cs typeface="Lucida Grande"/>
                        </a:rPr>
                        <a:t>шӱй ‘neck’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&gt; шӱ</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Lucida Grande"/>
                        </a:rPr>
                        <a:t>1. intended/meant for the neck</a:t>
                      </a:r>
                      <a:endParaRPr lang="en-GB" sz="2000" dirty="0">
                        <a:effectLst/>
                        <a:latin typeface="Calibri" panose="020F0502020204030204" pitchFamily="34" charset="0"/>
                        <a:ea typeface="PMingLiU" panose="02020500000000000000" pitchFamily="18" charset="-120"/>
                        <a:cs typeface="Lucida Grande"/>
                      </a:endParaRPr>
                    </a:p>
                    <a:p>
                      <a:pPr algn="just"/>
                      <a:r>
                        <a:rPr lang="en-US" sz="2000" dirty="0">
                          <a:effectLst/>
                          <a:latin typeface="Calibri" panose="020F0502020204030204" pitchFamily="34" charset="0"/>
                          <a:ea typeface="PMingLiU" panose="02020500000000000000" pitchFamily="18" charset="-120"/>
                          <a:cs typeface="Lucida Grande"/>
                        </a:rPr>
                        <a:t>&gt; 2. necklace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708127468"/>
                  </a:ext>
                </a:extLst>
              </a:tr>
            </a:tbl>
          </a:graphicData>
        </a:graphic>
      </p:graphicFrame>
    </p:spTree>
    <p:extLst>
      <p:ext uri="{BB962C8B-B14F-4D97-AF65-F5344CB8AC3E}">
        <p14:creationId xmlns:p14="http://schemas.microsoft.com/office/powerpoint/2010/main" val="89070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Conversion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37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7" name="Content Placeholder 2">
            <a:extLst>
              <a:ext uri="{FF2B5EF4-FFF2-40B4-BE49-F238E27FC236}">
                <a16:creationId xmlns:a16="http://schemas.microsoft.com/office/drawing/2014/main" id="{2A3B00D6-03A9-45E1-BDB5-0A71A4FF0502}"/>
              </a:ext>
            </a:extLst>
          </p:cNvPr>
          <p:cNvSpPr txBox="1">
            <a:spLocks/>
          </p:cNvSpPr>
          <p:nvPr/>
        </p:nvSpPr>
        <p:spPr>
          <a:xfrm>
            <a:off x="838200" y="1457326"/>
            <a:ext cx="10515600" cy="489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Nominal</a:t>
            </a:r>
          </a:p>
        </p:txBody>
      </p:sp>
      <p:graphicFrame>
        <p:nvGraphicFramePr>
          <p:cNvPr id="2" name="Table 1">
            <a:extLst>
              <a:ext uri="{FF2B5EF4-FFF2-40B4-BE49-F238E27FC236}">
                <a16:creationId xmlns:a16="http://schemas.microsoft.com/office/drawing/2014/main" id="{048D794A-ED2E-4DF8-8913-4EFC71BA92FB}"/>
              </a:ext>
            </a:extLst>
          </p:cNvPr>
          <p:cNvGraphicFramePr>
            <a:graphicFrameLocks noGrp="1"/>
          </p:cNvGraphicFramePr>
          <p:nvPr>
            <p:extLst>
              <p:ext uri="{D42A27DB-BD31-4B8C-83A1-F6EECF244321}">
                <p14:modId xmlns:p14="http://schemas.microsoft.com/office/powerpoint/2010/main" val="2976125957"/>
              </p:ext>
            </p:extLst>
          </p:nvPr>
        </p:nvGraphicFramePr>
        <p:xfrm>
          <a:off x="1817520" y="2201022"/>
          <a:ext cx="8164680" cy="3901440"/>
        </p:xfrm>
        <a:graphic>
          <a:graphicData uri="http://schemas.openxmlformats.org/drawingml/2006/table">
            <a:tbl>
              <a:tblPr firstRow="1" firstCol="1" bandRow="1">
                <a:tableStyleId>{5940675A-B579-460E-94D1-54222C63F5DA}</a:tableStyleId>
              </a:tblPr>
              <a:tblGrid>
                <a:gridCol w="3339168">
                  <a:extLst>
                    <a:ext uri="{9D8B030D-6E8A-4147-A177-3AD203B41FA5}">
                      <a16:colId xmlns:a16="http://schemas.microsoft.com/office/drawing/2014/main" val="1242458726"/>
                    </a:ext>
                  </a:extLst>
                </a:gridCol>
                <a:gridCol w="1762055">
                  <a:extLst>
                    <a:ext uri="{9D8B030D-6E8A-4147-A177-3AD203B41FA5}">
                      <a16:colId xmlns:a16="http://schemas.microsoft.com/office/drawing/2014/main" val="1933623222"/>
                    </a:ext>
                  </a:extLst>
                </a:gridCol>
                <a:gridCol w="3063457">
                  <a:extLst>
                    <a:ext uri="{9D8B030D-6E8A-4147-A177-3AD203B41FA5}">
                      <a16:colId xmlns:a16="http://schemas.microsoft.com/office/drawing/2014/main" val="3572502394"/>
                    </a:ext>
                  </a:extLst>
                </a:gridCol>
              </a:tblGrid>
              <a:tr h="0">
                <a:tc>
                  <a:txBody>
                    <a:bodyPr/>
                    <a:lstStyle/>
                    <a:p>
                      <a:pPr algn="l"/>
                      <a:r>
                        <a:rPr lang="en-US" sz="1600" dirty="0" err="1">
                          <a:effectLst/>
                          <a:latin typeface="Calibri" panose="020F0502020204030204" pitchFamily="34" charset="0"/>
                          <a:ea typeface="PMingLiU" panose="02020500000000000000" pitchFamily="18" charset="-120"/>
                          <a:cs typeface="Lucida Grande"/>
                        </a:rPr>
                        <a:t>тунем</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ам</a:t>
                      </a:r>
                      <a:r>
                        <a:rPr lang="en-US" sz="1600" dirty="0">
                          <a:effectLst/>
                          <a:latin typeface="Calibri" panose="020F0502020204030204" pitchFamily="34" charset="0"/>
                          <a:ea typeface="PMingLiU" panose="02020500000000000000" pitchFamily="18" charset="-120"/>
                          <a:cs typeface="Lucida Grande"/>
                        </a:rPr>
                        <a:t>) ‘to learn’</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dirty="0" err="1">
                          <a:effectLst/>
                          <a:latin typeface="Calibri" panose="020F0502020204030204" pitchFamily="34" charset="0"/>
                          <a:ea typeface="PMingLiU" panose="02020500000000000000" pitchFamily="18" charset="-120"/>
                          <a:cs typeface="Lucida Grande"/>
                        </a:rPr>
                        <a:t>тун</a:t>
                      </a:r>
                      <a:r>
                        <a:rPr lang="en-US" sz="1600" b="1" dirty="0" err="1">
                          <a:effectLst/>
                          <a:latin typeface="Calibri" panose="020F0502020204030204" pitchFamily="34" charset="0"/>
                          <a:ea typeface="PMingLiU" panose="02020500000000000000" pitchFamily="18" charset="-120"/>
                          <a:cs typeface="Lucida Grande"/>
                        </a:rPr>
                        <a:t>е</a:t>
                      </a:r>
                      <a:r>
                        <a:rPr lang="en-US" sz="1600" dirty="0" err="1">
                          <a:effectLst/>
                          <a:latin typeface="Calibri" panose="020F0502020204030204" pitchFamily="34" charset="0"/>
                          <a:ea typeface="PMingLiU" panose="02020500000000000000" pitchFamily="18" charset="-120"/>
                          <a:cs typeface="Lucida Grande"/>
                        </a:rPr>
                        <a:t>мше</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a:effectLst/>
                          <a:latin typeface="Calibri" panose="020F0502020204030204" pitchFamily="34" charset="0"/>
                          <a:ea typeface="PMingLiU" panose="02020500000000000000" pitchFamily="18" charset="-120"/>
                          <a:cs typeface="Lucida Grande"/>
                        </a:rPr>
                        <a:t>1. learning</a:t>
                      </a:r>
                      <a:endParaRPr lang="en-GB" sz="1600">
                        <a:effectLst/>
                        <a:latin typeface="Calibri" panose="020F0502020204030204" pitchFamily="34" charset="0"/>
                        <a:ea typeface="PMingLiU" panose="02020500000000000000" pitchFamily="18" charset="-120"/>
                        <a:cs typeface="Lucida Grande"/>
                      </a:endParaRPr>
                    </a:p>
                    <a:p>
                      <a:pPr algn="l"/>
                      <a:r>
                        <a:rPr lang="en-US" sz="1600">
                          <a:effectLst/>
                          <a:latin typeface="Calibri" panose="020F0502020204030204" pitchFamily="34" charset="0"/>
                          <a:ea typeface="PMingLiU" panose="02020500000000000000" pitchFamily="18" charset="-120"/>
                          <a:cs typeface="Lucida Grande"/>
                        </a:rPr>
                        <a:t>&gt; 2. pupil</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15948087"/>
                  </a:ext>
                </a:extLst>
              </a:tr>
              <a:tr h="0">
                <a:tc>
                  <a:txBody>
                    <a:bodyPr/>
                    <a:lstStyle/>
                    <a:p>
                      <a:pPr algn="l"/>
                      <a:r>
                        <a:rPr lang="en-US" sz="1600">
                          <a:effectLst/>
                          <a:latin typeface="Calibri" panose="020F0502020204030204" pitchFamily="34" charset="0"/>
                          <a:ea typeface="PMingLiU" panose="02020500000000000000" pitchFamily="18" charset="-120"/>
                          <a:cs typeface="Lucida Grande"/>
                        </a:rPr>
                        <a:t>туныкт</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 (‑ем) ‘to teach’</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a:effectLst/>
                          <a:latin typeface="Calibri" panose="020F0502020204030204" pitchFamily="34" charset="0"/>
                          <a:ea typeface="PMingLiU" panose="02020500000000000000" pitchFamily="18" charset="-120"/>
                          <a:cs typeface="Lucida Grande"/>
                        </a:rPr>
                        <a:t>т</a:t>
                      </a:r>
                      <a:r>
                        <a:rPr lang="en-US" sz="1600" b="1">
                          <a:effectLst/>
                          <a:latin typeface="Calibri" panose="020F0502020204030204" pitchFamily="34" charset="0"/>
                          <a:ea typeface="PMingLiU" panose="02020500000000000000" pitchFamily="18" charset="-120"/>
                          <a:cs typeface="Lucida Grande"/>
                        </a:rPr>
                        <a:t>у</a:t>
                      </a:r>
                      <a:r>
                        <a:rPr lang="en-US" sz="1600">
                          <a:effectLst/>
                          <a:latin typeface="Calibri" panose="020F0502020204030204" pitchFamily="34" charset="0"/>
                          <a:ea typeface="PMingLiU" panose="02020500000000000000" pitchFamily="18" charset="-120"/>
                          <a:cs typeface="Lucida Grande"/>
                        </a:rPr>
                        <a:t>ныктышо</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a:effectLst/>
                          <a:latin typeface="Calibri" panose="020F0502020204030204" pitchFamily="34" charset="0"/>
                          <a:ea typeface="PMingLiU" panose="02020500000000000000" pitchFamily="18" charset="-120"/>
                          <a:cs typeface="Lucida Grande"/>
                        </a:rPr>
                        <a:t>1. teaching</a:t>
                      </a:r>
                      <a:endParaRPr lang="en-GB" sz="1600" dirty="0">
                        <a:effectLst/>
                        <a:latin typeface="Calibri" panose="020F0502020204030204" pitchFamily="34" charset="0"/>
                        <a:ea typeface="PMingLiU" panose="02020500000000000000" pitchFamily="18" charset="-120"/>
                        <a:cs typeface="Lucida Grande"/>
                      </a:endParaRPr>
                    </a:p>
                    <a:p>
                      <a:pPr algn="l"/>
                      <a:r>
                        <a:rPr lang="en-US" sz="1600" dirty="0">
                          <a:effectLst/>
                          <a:latin typeface="Calibri" panose="020F0502020204030204" pitchFamily="34" charset="0"/>
                          <a:ea typeface="PMingLiU" panose="02020500000000000000" pitchFamily="18" charset="-120"/>
                          <a:cs typeface="Lucida Grande"/>
                        </a:rPr>
                        <a:t>&gt; 2. teacher</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685712"/>
                  </a:ext>
                </a:extLst>
              </a:tr>
              <a:tr h="0">
                <a:tc>
                  <a:txBody>
                    <a:bodyPr/>
                    <a:lstStyle/>
                    <a:p>
                      <a:pPr algn="l"/>
                      <a:r>
                        <a:rPr lang="en-US" sz="1600" dirty="0" err="1">
                          <a:effectLst/>
                          <a:latin typeface="Calibri" panose="020F0502020204030204" pitchFamily="34" charset="0"/>
                          <a:ea typeface="PMingLiU" panose="02020500000000000000" pitchFamily="18" charset="-120"/>
                          <a:cs typeface="Lucida Grande"/>
                        </a:rPr>
                        <a:t>пал</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ем</a:t>
                      </a:r>
                      <a:r>
                        <a:rPr lang="en-US" sz="1600" dirty="0">
                          <a:effectLst/>
                          <a:latin typeface="Calibri" panose="020F0502020204030204" pitchFamily="34" charset="0"/>
                          <a:ea typeface="PMingLiU" panose="02020500000000000000" pitchFamily="18" charset="-120"/>
                          <a:cs typeface="Lucida Grande"/>
                        </a:rPr>
                        <a:t>) ‘to know’</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dirty="0" err="1">
                          <a:effectLst/>
                          <a:latin typeface="Calibri" panose="020F0502020204030204" pitchFamily="34" charset="0"/>
                          <a:ea typeface="PMingLiU" panose="02020500000000000000" pitchFamily="18" charset="-120"/>
                          <a:cs typeface="Lucida Grande"/>
                        </a:rPr>
                        <a:t>п</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лыме</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1. known</a:t>
                      </a:r>
                      <a:endParaRPr lang="en-GB" sz="1600">
                        <a:effectLst/>
                        <a:latin typeface="Calibri" panose="020F0502020204030204" pitchFamily="34" charset="0"/>
                        <a:ea typeface="PMingLiU" panose="02020500000000000000" pitchFamily="18" charset="-120"/>
                        <a:cs typeface="Lucida Grande"/>
                      </a:endParaRPr>
                    </a:p>
                    <a:p>
                      <a:pPr algn="l"/>
                      <a:r>
                        <a:rPr lang="en-US" sz="1600">
                          <a:effectLst/>
                          <a:latin typeface="Calibri" panose="020F0502020204030204" pitchFamily="34" charset="0"/>
                          <a:ea typeface="PMingLiU" panose="02020500000000000000" pitchFamily="18" charset="-120"/>
                          <a:cs typeface="Lucida Grande"/>
                        </a:rPr>
                        <a:t>&gt; 2. acquaintance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278697"/>
                  </a:ext>
                </a:extLst>
              </a:tr>
              <a:tr h="0">
                <a:tc>
                  <a:txBody>
                    <a:bodyPr/>
                    <a:lstStyle/>
                    <a:p>
                      <a:pPr algn="l"/>
                      <a:r>
                        <a:rPr lang="en-US" sz="1600" dirty="0" err="1">
                          <a:effectLst/>
                          <a:latin typeface="Calibri" panose="020F0502020204030204" pitchFamily="34" charset="0"/>
                          <a:ea typeface="PMingLiU" panose="02020500000000000000" pitchFamily="18" charset="-120"/>
                          <a:cs typeface="Lucida Grande"/>
                        </a:rPr>
                        <a:t>йӧрат</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ем</a:t>
                      </a:r>
                      <a:r>
                        <a:rPr lang="en-US" sz="1600" dirty="0">
                          <a:effectLst/>
                          <a:latin typeface="Calibri" panose="020F0502020204030204" pitchFamily="34" charset="0"/>
                          <a:ea typeface="PMingLiU" panose="02020500000000000000" pitchFamily="18" charset="-120"/>
                          <a:cs typeface="Lucida Grande"/>
                        </a:rPr>
                        <a:t>) ‘to love’</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err="1">
                          <a:effectLst/>
                          <a:latin typeface="Calibri" panose="020F0502020204030204" pitchFamily="34" charset="0"/>
                          <a:ea typeface="PMingLiU" panose="02020500000000000000" pitchFamily="18" charset="-120"/>
                          <a:cs typeface="Lucida Grande"/>
                        </a:rPr>
                        <a:t>йӧр</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тыме</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a:effectLst/>
                          <a:latin typeface="Calibri" panose="020F0502020204030204" pitchFamily="34" charset="0"/>
                          <a:ea typeface="PMingLiU" panose="02020500000000000000" pitchFamily="18" charset="-120"/>
                          <a:cs typeface="Lucida Grande"/>
                        </a:rPr>
                        <a:t>1. loved</a:t>
                      </a:r>
                      <a:endParaRPr lang="en-GB" sz="1600" dirty="0">
                        <a:effectLst/>
                        <a:latin typeface="Calibri" panose="020F0502020204030204" pitchFamily="34" charset="0"/>
                        <a:ea typeface="PMingLiU" panose="02020500000000000000" pitchFamily="18" charset="-120"/>
                        <a:cs typeface="Lucida Grande"/>
                      </a:endParaRPr>
                    </a:p>
                    <a:p>
                      <a:pPr algn="l"/>
                      <a:r>
                        <a:rPr lang="en-US" sz="1600" dirty="0">
                          <a:effectLst/>
                          <a:latin typeface="Calibri" panose="020F0502020204030204" pitchFamily="34" charset="0"/>
                          <a:ea typeface="PMingLiU" panose="02020500000000000000" pitchFamily="18" charset="-120"/>
                          <a:cs typeface="Lucida Grande"/>
                        </a:rPr>
                        <a:t>&gt; 2. darling, loved one</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995092"/>
                  </a:ext>
                </a:extLst>
              </a:tr>
              <a:tr h="0">
                <a:tc>
                  <a:txBody>
                    <a:bodyPr/>
                    <a:lstStyle/>
                    <a:p>
                      <a:pPr algn="l"/>
                      <a:r>
                        <a:rPr lang="en-US" sz="1600" dirty="0" err="1">
                          <a:effectLst/>
                          <a:latin typeface="Calibri" panose="020F0502020204030204" pitchFamily="34" charset="0"/>
                          <a:ea typeface="PMingLiU" panose="02020500000000000000" pitchFamily="18" charset="-120"/>
                          <a:cs typeface="Lucida Grande"/>
                        </a:rPr>
                        <a:t>кол</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ем</a:t>
                      </a:r>
                      <a:r>
                        <a:rPr lang="en-US" sz="1600" dirty="0">
                          <a:effectLst/>
                          <a:latin typeface="Calibri" panose="020F0502020204030204" pitchFamily="34" charset="0"/>
                          <a:ea typeface="PMingLiU" panose="02020500000000000000" pitchFamily="18" charset="-120"/>
                          <a:cs typeface="Lucida Grande"/>
                        </a:rPr>
                        <a:t>) ‘to die’</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колыш</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dirty="0">
                          <a:effectLst/>
                          <a:latin typeface="Calibri" panose="020F0502020204030204" pitchFamily="34" charset="0"/>
                          <a:ea typeface="PMingLiU" panose="02020500000000000000" pitchFamily="18" charset="-120"/>
                          <a:cs typeface="Lucida Grande"/>
                        </a:rPr>
                        <a:t>1. dying</a:t>
                      </a:r>
                      <a:endParaRPr lang="en-GB" sz="1600" dirty="0">
                        <a:effectLst/>
                        <a:latin typeface="Calibri" panose="020F0502020204030204" pitchFamily="34" charset="0"/>
                        <a:ea typeface="PMingLiU" panose="02020500000000000000" pitchFamily="18" charset="-120"/>
                        <a:cs typeface="Lucida Grande"/>
                      </a:endParaRPr>
                    </a:p>
                    <a:p>
                      <a:pPr algn="l"/>
                      <a:r>
                        <a:rPr lang="en-US" sz="1600" dirty="0">
                          <a:effectLst/>
                          <a:latin typeface="Calibri" panose="020F0502020204030204" pitchFamily="34" charset="0"/>
                          <a:ea typeface="PMingLiU" panose="02020500000000000000" pitchFamily="18" charset="-120"/>
                          <a:cs typeface="Lucida Grande"/>
                        </a:rPr>
                        <a:t>&gt; 2. (the) dying</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84403442"/>
                  </a:ext>
                </a:extLst>
              </a:tr>
              <a:tr h="0">
                <a:tc>
                  <a:txBody>
                    <a:bodyPr/>
                    <a:lstStyle/>
                    <a:p>
                      <a:pPr algn="l"/>
                      <a:r>
                        <a:rPr lang="en-US" sz="1600" dirty="0" err="1">
                          <a:effectLst/>
                          <a:latin typeface="Calibri" panose="020F0502020204030204" pitchFamily="34" charset="0"/>
                          <a:ea typeface="PMingLiU" panose="02020500000000000000" pitchFamily="18" charset="-120"/>
                          <a:cs typeface="Lucida Grande"/>
                        </a:rPr>
                        <a:t>ка</a:t>
                      </a:r>
                      <a:r>
                        <a:rPr lang="en-US" sz="1600" b="1" dirty="0" err="1">
                          <a:effectLst/>
                          <a:latin typeface="Calibri" panose="020F0502020204030204" pitchFamily="34" charset="0"/>
                          <a:ea typeface="PMingLiU" panose="02020500000000000000" pitchFamily="18" charset="-120"/>
                          <a:cs typeface="Lucida Grande"/>
                        </a:rPr>
                        <a:t>я</a:t>
                      </a:r>
                      <a:r>
                        <a:rPr lang="en-US" sz="1600" dirty="0" err="1">
                          <a:effectLst/>
                          <a:latin typeface="Calibri" panose="020F0502020204030204" pitchFamily="34" charset="0"/>
                          <a:ea typeface="PMingLiU" panose="02020500000000000000" pitchFamily="18" charset="-120"/>
                          <a:cs typeface="Lucida Grande"/>
                        </a:rPr>
                        <a:t>ш</a:t>
                      </a:r>
                      <a:r>
                        <a:rPr lang="en-US" sz="1600" dirty="0">
                          <a:effectLst/>
                          <a:latin typeface="Calibri" panose="020F0502020204030204" pitchFamily="34" charset="0"/>
                          <a:ea typeface="PMingLiU" panose="02020500000000000000" pitchFamily="18" charset="-120"/>
                          <a:cs typeface="Lucida Grande"/>
                        </a:rPr>
                        <a:t> (‑</a:t>
                      </a:r>
                      <a:r>
                        <a:rPr lang="en-US" sz="1600" dirty="0" err="1">
                          <a:effectLst/>
                          <a:latin typeface="Calibri" panose="020F0502020204030204" pitchFamily="34" charset="0"/>
                          <a:ea typeface="PMingLiU" panose="02020500000000000000" pitchFamily="18" charset="-120"/>
                          <a:cs typeface="Lucida Grande"/>
                        </a:rPr>
                        <a:t>ем</a:t>
                      </a:r>
                      <a:r>
                        <a:rPr lang="en-US" sz="1600" dirty="0">
                          <a:effectLst/>
                          <a:latin typeface="Calibri" panose="020F0502020204030204" pitchFamily="34" charset="0"/>
                          <a:ea typeface="PMingLiU" panose="02020500000000000000" pitchFamily="18" charset="-120"/>
                          <a:cs typeface="Lucida Grande"/>
                        </a:rPr>
                        <a:t>) ‘to go’</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err="1">
                          <a:effectLst/>
                          <a:latin typeface="Calibri" panose="020F0502020204030204" pitchFamily="34" charset="0"/>
                          <a:ea typeface="PMingLiU" panose="02020500000000000000" pitchFamily="18" charset="-120"/>
                          <a:cs typeface="Lucida Grande"/>
                        </a:rPr>
                        <a:t>кайыш</a:t>
                      </a:r>
                      <a:r>
                        <a:rPr lang="en-US" sz="1600" b="1" dirty="0" err="1">
                          <a:effectLst/>
                          <a:latin typeface="Calibri" panose="020F0502020204030204" pitchFamily="34" charset="0"/>
                          <a:ea typeface="PMingLiU" panose="02020500000000000000" pitchFamily="18" charset="-120"/>
                          <a:cs typeface="Lucida Grande"/>
                        </a:rPr>
                        <a:t>а</a:t>
                      </a:r>
                      <a:r>
                        <a:rPr lang="en-US" sz="1600" dirty="0" err="1">
                          <a:effectLst/>
                          <a:latin typeface="Calibri" panose="020F0502020204030204" pitchFamily="34" charset="0"/>
                          <a:ea typeface="PMingLiU" panose="02020500000000000000" pitchFamily="18" charset="-120"/>
                          <a:cs typeface="Lucida Grande"/>
                        </a:rPr>
                        <a:t>ш</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1600" dirty="0">
                          <a:effectLst/>
                          <a:latin typeface="Calibri" panose="020F0502020204030204" pitchFamily="34" charset="0"/>
                          <a:ea typeface="PMingLiU" panose="02020500000000000000" pitchFamily="18" charset="-120"/>
                          <a:cs typeface="Lucida Grande"/>
                        </a:rPr>
                        <a:t>1. having to go</a:t>
                      </a:r>
                      <a:endParaRPr lang="en-GB" sz="1600" dirty="0">
                        <a:effectLst/>
                        <a:latin typeface="Calibri" panose="020F0502020204030204" pitchFamily="34" charset="0"/>
                        <a:ea typeface="PMingLiU" panose="02020500000000000000" pitchFamily="18" charset="-120"/>
                        <a:cs typeface="Lucida Grande"/>
                      </a:endParaRPr>
                    </a:p>
                    <a:p>
                      <a:pPr algn="l"/>
                      <a:r>
                        <a:rPr lang="en-US" sz="1600" dirty="0">
                          <a:effectLst/>
                          <a:latin typeface="Calibri" panose="020F0502020204030204" pitchFamily="34" charset="0"/>
                          <a:ea typeface="PMingLiU" panose="02020500000000000000" pitchFamily="18" charset="-120"/>
                          <a:cs typeface="Lucida Grande"/>
                        </a:rPr>
                        <a:t>&gt; 2. those that must go</a:t>
                      </a:r>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178576"/>
                  </a:ext>
                </a:extLst>
              </a:tr>
              <a:tr h="0">
                <a:tc>
                  <a:txBody>
                    <a:bodyPr/>
                    <a:lstStyle/>
                    <a:p>
                      <a:pPr algn="l"/>
                      <a:r>
                        <a:rPr lang="en-US" sz="1600">
                          <a:effectLst/>
                          <a:latin typeface="Calibri" panose="020F0502020204030204" pitchFamily="34" charset="0"/>
                          <a:ea typeface="PMingLiU" panose="02020500000000000000" pitchFamily="18" charset="-120"/>
                          <a:cs typeface="Lucida Grande"/>
                        </a:rPr>
                        <a:t>лӱд</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 (‑ам) ‘to fear’</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л</a:t>
                      </a:r>
                      <a:r>
                        <a:rPr lang="en-US" sz="1600" b="1">
                          <a:effectLst/>
                          <a:latin typeface="Calibri" panose="020F0502020204030204" pitchFamily="34" charset="0"/>
                          <a:ea typeface="PMingLiU" panose="02020500000000000000" pitchFamily="18" charset="-120"/>
                          <a:cs typeface="Lucida Grande"/>
                        </a:rPr>
                        <a:t>ӱ</a:t>
                      </a:r>
                      <a:r>
                        <a:rPr lang="en-US" sz="1600">
                          <a:effectLst/>
                          <a:latin typeface="Calibri" panose="020F0502020204030204" pitchFamily="34" charset="0"/>
                          <a:ea typeface="PMingLiU" panose="02020500000000000000" pitchFamily="18" charset="-120"/>
                          <a:cs typeface="Lucida Grande"/>
                        </a:rPr>
                        <a:t>ддымӧ</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1600">
                          <a:effectLst/>
                          <a:latin typeface="Calibri" panose="020F0502020204030204" pitchFamily="34" charset="0"/>
                          <a:ea typeface="PMingLiU" panose="02020500000000000000" pitchFamily="18" charset="-120"/>
                          <a:cs typeface="Lucida Grande"/>
                        </a:rPr>
                        <a:t>1. fearless</a:t>
                      </a:r>
                      <a:endParaRPr lang="en-GB" sz="1600">
                        <a:effectLst/>
                        <a:latin typeface="Calibri" panose="020F0502020204030204" pitchFamily="34" charset="0"/>
                        <a:ea typeface="PMingLiU" panose="02020500000000000000" pitchFamily="18" charset="-120"/>
                        <a:cs typeface="Lucida Grande"/>
                      </a:endParaRPr>
                    </a:p>
                    <a:p>
                      <a:pPr algn="l"/>
                      <a:r>
                        <a:rPr lang="en-US" sz="1600">
                          <a:effectLst/>
                          <a:latin typeface="Calibri" panose="020F0502020204030204" pitchFamily="34" charset="0"/>
                          <a:ea typeface="PMingLiU" panose="02020500000000000000" pitchFamily="18" charset="-120"/>
                          <a:cs typeface="Lucida Grande"/>
                        </a:rPr>
                        <a:t>&gt; 2. daredevil</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23075390"/>
                  </a:ext>
                </a:extLst>
              </a:tr>
              <a:tr h="0">
                <a:tc>
                  <a:txBody>
                    <a:bodyPr/>
                    <a:lstStyle/>
                    <a:p>
                      <a:pPr algn="l"/>
                      <a:r>
                        <a:rPr lang="en-US" sz="1600">
                          <a:effectLst/>
                          <a:latin typeface="Calibri" panose="020F0502020204030204" pitchFamily="34" charset="0"/>
                          <a:ea typeface="PMingLiU" panose="02020500000000000000" pitchFamily="18" charset="-120"/>
                          <a:cs typeface="Lucida Grande"/>
                        </a:rPr>
                        <a:t>уж</a:t>
                      </a:r>
                      <a:r>
                        <a:rPr lang="en-US" sz="1600" b="1">
                          <a:effectLst/>
                          <a:latin typeface="Calibri" panose="020F0502020204030204" pitchFamily="34" charset="0"/>
                          <a:ea typeface="PMingLiU" panose="02020500000000000000" pitchFamily="18" charset="-120"/>
                          <a:cs typeface="Lucida Grande"/>
                        </a:rPr>
                        <a:t>а</a:t>
                      </a:r>
                      <a:r>
                        <a:rPr lang="en-US" sz="1600">
                          <a:effectLst/>
                          <a:latin typeface="Calibri" panose="020F0502020204030204" pitchFamily="34" charset="0"/>
                          <a:ea typeface="PMingLiU" panose="02020500000000000000" pitchFamily="18" charset="-120"/>
                          <a:cs typeface="Lucida Grande"/>
                        </a:rPr>
                        <a:t>ш (‑ам) ‘to see’</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b="1">
                          <a:effectLst/>
                          <a:latin typeface="Calibri" panose="020F0502020204030204" pitchFamily="34" charset="0"/>
                          <a:ea typeface="PMingLiU" panose="02020500000000000000" pitchFamily="18" charset="-120"/>
                          <a:cs typeface="Lucida Grande"/>
                        </a:rPr>
                        <a:t>у</a:t>
                      </a:r>
                      <a:r>
                        <a:rPr lang="en-US" sz="1600">
                          <a:effectLst/>
                          <a:latin typeface="Calibri" panose="020F0502020204030204" pitchFamily="34" charset="0"/>
                          <a:ea typeface="PMingLiU" panose="02020500000000000000" pitchFamily="18" charset="-120"/>
                          <a:cs typeface="Lucida Grande"/>
                        </a:rPr>
                        <a:t>ждымо</a:t>
                      </a:r>
                      <a:endParaRPr lang="en-GB" sz="16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600" dirty="0">
                          <a:effectLst/>
                          <a:latin typeface="Calibri" panose="020F0502020204030204" pitchFamily="34" charset="0"/>
                          <a:ea typeface="PMingLiU" panose="02020500000000000000" pitchFamily="18" charset="-120"/>
                          <a:cs typeface="Lucida Grande"/>
                        </a:rPr>
                        <a:t>1. unseeing, blind</a:t>
                      </a:r>
                    </a:p>
                    <a:p>
                      <a:pPr algn="l"/>
                      <a:endParaRPr lang="en-GB" sz="16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12618217"/>
                  </a:ext>
                </a:extLst>
              </a:tr>
            </a:tbl>
          </a:graphicData>
        </a:graphic>
      </p:graphicFrame>
      <p:sp>
        <p:nvSpPr>
          <p:cNvPr id="8" name="Rectangle 7">
            <a:extLst>
              <a:ext uri="{FF2B5EF4-FFF2-40B4-BE49-F238E27FC236}">
                <a16:creationId xmlns:a16="http://schemas.microsoft.com/office/drawing/2014/main" id="{AAFC1FAC-F810-4406-84C0-0EDCEAF692FE}"/>
              </a:ext>
            </a:extLst>
          </p:cNvPr>
          <p:cNvSpPr/>
          <p:nvPr/>
        </p:nvSpPr>
        <p:spPr>
          <a:xfrm>
            <a:off x="6970173" y="2447924"/>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F42D0FE-E419-4914-9F79-676AE84A9C63}"/>
              </a:ext>
            </a:extLst>
          </p:cNvPr>
          <p:cNvSpPr/>
          <p:nvPr/>
        </p:nvSpPr>
        <p:spPr>
          <a:xfrm>
            <a:off x="6927311" y="2918895"/>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E36AE4D-C709-4819-BB3A-8BF3140A198D}"/>
              </a:ext>
            </a:extLst>
          </p:cNvPr>
          <p:cNvSpPr/>
          <p:nvPr/>
        </p:nvSpPr>
        <p:spPr>
          <a:xfrm>
            <a:off x="6927311" y="3415572"/>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E24F687-F07F-4642-A872-484C45C41C1A}"/>
              </a:ext>
            </a:extLst>
          </p:cNvPr>
          <p:cNvSpPr/>
          <p:nvPr/>
        </p:nvSpPr>
        <p:spPr>
          <a:xfrm>
            <a:off x="6927311" y="3904979"/>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A899C3-0013-412B-A7AD-00ED1336F355}"/>
              </a:ext>
            </a:extLst>
          </p:cNvPr>
          <p:cNvSpPr/>
          <p:nvPr/>
        </p:nvSpPr>
        <p:spPr>
          <a:xfrm>
            <a:off x="6927311" y="4393424"/>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06B924-A539-4513-96AF-58E76E379A01}"/>
              </a:ext>
            </a:extLst>
          </p:cNvPr>
          <p:cNvSpPr/>
          <p:nvPr/>
        </p:nvSpPr>
        <p:spPr>
          <a:xfrm>
            <a:off x="6927311" y="4880637"/>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7737AF5-3417-4C60-BDDD-FEF4AC30E55E}"/>
              </a:ext>
            </a:extLst>
          </p:cNvPr>
          <p:cNvSpPr/>
          <p:nvPr/>
        </p:nvSpPr>
        <p:spPr>
          <a:xfrm>
            <a:off x="6970173" y="5369538"/>
            <a:ext cx="2006188" cy="222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10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2961</Words>
  <Application>Microsoft Office PowerPoint</Application>
  <PresentationFormat>Widescreen</PresentationFormat>
  <Paragraphs>609</Paragraphs>
  <Slides>40</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Chapter 37</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PowerPoint Presentation</vt:lpstr>
      <vt:lpstr>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37</dc:title>
  <dc:creator>Jeremy Bradley</dc:creator>
  <cp:lastModifiedBy>Jeremy moss Bradley</cp:lastModifiedBy>
  <cp:revision>212</cp:revision>
  <dcterms:created xsi:type="dcterms:W3CDTF">2021-01-22T02:35:08Z</dcterms:created>
  <dcterms:modified xsi:type="dcterms:W3CDTF">2024-03-15T14:03:58Z</dcterms:modified>
</cp:coreProperties>
</file>