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83" r:id="rId2"/>
    <p:sldId id="761" r:id="rId3"/>
    <p:sldId id="952" r:id="rId4"/>
    <p:sldId id="1095" r:id="rId5"/>
    <p:sldId id="1096" r:id="rId6"/>
    <p:sldId id="889" r:id="rId7"/>
    <p:sldId id="1084" r:id="rId8"/>
    <p:sldId id="1085" r:id="rId9"/>
    <p:sldId id="1086" r:id="rId10"/>
    <p:sldId id="1083" r:id="rId11"/>
    <p:sldId id="1090" r:id="rId12"/>
    <p:sldId id="1094" r:id="rId13"/>
    <p:sldId id="1093" r:id="rId14"/>
    <p:sldId id="1087" r:id="rId15"/>
    <p:sldId id="1092" r:id="rId16"/>
    <p:sldId id="1098" r:id="rId17"/>
    <p:sldId id="1091" r:id="rId18"/>
    <p:sldId id="1088" r:id="rId19"/>
    <p:sldId id="1097" r:id="rId20"/>
    <p:sldId id="1089" r:id="rId21"/>
    <p:sldId id="1099" r:id="rId22"/>
    <p:sldId id="1114" r:id="rId23"/>
    <p:sldId id="1100" r:id="rId24"/>
    <p:sldId id="1113" r:id="rId25"/>
    <p:sldId id="1101" r:id="rId26"/>
    <p:sldId id="1112" r:id="rId27"/>
    <p:sldId id="1102" r:id="rId28"/>
    <p:sldId id="1111" r:id="rId29"/>
    <p:sldId id="1103" r:id="rId30"/>
    <p:sldId id="1110" r:id="rId31"/>
    <p:sldId id="1109" r:id="rId32"/>
    <p:sldId id="1106" r:id="rId33"/>
    <p:sldId id="1108" r:id="rId34"/>
    <p:sldId id="1107" r:id="rId35"/>
    <p:sldId id="655" r:id="rId36"/>
    <p:sldId id="1116" r:id="rId37"/>
    <p:sldId id="103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78" autoAdjust="0"/>
    <p:restoredTop sz="86359" autoAdjust="0"/>
  </p:normalViewPr>
  <p:slideViewPr>
    <p:cSldViewPr snapToGrid="0">
      <p:cViewPr varScale="1">
        <p:scale>
          <a:sx n="100" d="100"/>
          <a:sy n="100" d="100"/>
        </p:scale>
        <p:origin x="114" y="15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663C9FE3-8470-4D6A-BA3A-6CD6D8DC8F4E}"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dirty="0"/>
              <a:t>COPIUS – Introduction to Mari – Chapter 35</a:t>
            </a:r>
            <a:endParaRPr lang="en-GB" dirty="0"/>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63A469E1-AC22-4556-BF9D-9B3AD9B6C4EF}"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dirty="0"/>
              <a:t>COPIUS – Introduction to Mari – Chapter 35</a:t>
            </a:r>
            <a:endParaRPr lang="en-GB" dirty="0"/>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281AB18A-61ED-441B-B616-C06F9C33F870}"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dirty="0"/>
              <a:t>COPIUS – Introduction to Mari – Chapter 35</a:t>
            </a:r>
            <a:endParaRPr lang="en-GB" dirty="0"/>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FFA4AEC1-CF09-43D5-9A6D-5CAFB61EF62D}"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dirty="0"/>
              <a:t>COPIUS – Introduction to Mari – Chapter 35</a:t>
            </a:r>
            <a:endParaRPr lang="en-GB" dirty="0"/>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807330A9-FEE6-440E-BCB9-281CD7081E5A}"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dirty="0"/>
              <a:t>COPIUS – Introduction to Mari – Chapter 35</a:t>
            </a:r>
            <a:endParaRPr lang="en-GB" dirty="0"/>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EFCA9ACA-58DF-403B-ABCC-D2AA41B1A0A8}"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dirty="0"/>
              <a:t>COPIUS – Introduction to Mari – Chapter 35</a:t>
            </a:r>
            <a:endParaRPr lang="en-GB" dirty="0"/>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C1035130-B3F8-48F5-B555-9A587C093AE6}"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dirty="0"/>
              <a:t>COPIUS – Introduction to Mari – Chapter 35</a:t>
            </a:r>
            <a:endParaRPr lang="en-GB" dirty="0"/>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42FD388C-70DC-45B1-A1FB-FDEDE0368CF6}"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93747D9C-63EC-42C7-911F-E0799C906E1A}"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dirty="0"/>
              <a:t>COPIUS – Introduction to Mari – Chapter 35</a:t>
            </a:r>
            <a:endParaRPr lang="en-GB" dirty="0"/>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7D14ED64-DB34-45FE-B391-DFF9B69F2C5A}"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dirty="0"/>
              <a:t>COPIUS – Introduction to Mari – Chapter 35</a:t>
            </a:r>
            <a:endParaRPr lang="en-GB" dirty="0"/>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BBB03119-FC8B-4005-99DB-AB009814203B}"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dirty="0"/>
              <a:t>COPIUS – Introduction to Mari – Chapter 35</a:t>
            </a:r>
            <a:endParaRPr lang="en-GB" dirty="0"/>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D235E-1A30-4BEA-B7D4-0132C88D3E67}"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COPIUS – Introduction to Mari – Chapter 35</a:t>
            </a:r>
            <a:endParaRPr lang="en-GB" dirty="0"/>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wEs23TRJ92s?feature=oembed" TargetMode="External"/><Relationship Id="rId4" Type="http://schemas.openxmlformats.org/officeDocument/2006/relationships/hyperlink" Target="http://www.youtube.com/watch?v=wEs23TRJ92s"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dirty="0"/>
              <a:t>Chapter 35</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27 February 2022</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effectLst/>
                <a:latin typeface="Calibri" panose="020F0502020204030204" pitchFamily="34" charset="0"/>
                <a:ea typeface="Calibri" panose="020F0502020204030204" pitchFamily="34" charset="0"/>
                <a:cs typeface="Calibri" panose="020F0502020204030204" pitchFamily="34" charset="0"/>
              </a:rPr>
              <a:t>Concessive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a:t>
            </a:r>
            <a:r>
              <a:rPr lang="en-GB" sz="2400" u="sng" dirty="0">
                <a:latin typeface="Calibri" panose="020F0502020204030204" pitchFamily="34" charset="0"/>
                <a:ea typeface="Calibri" panose="020F0502020204030204" pitchFamily="34" charset="0"/>
                <a:cs typeface="Calibri" panose="020F0502020204030204" pitchFamily="34" charset="0"/>
              </a:rPr>
              <a:t>Although our daughter is small</a:t>
            </a:r>
            <a:r>
              <a:rPr lang="en-GB" sz="2400" dirty="0">
                <a:latin typeface="Calibri" panose="020F0502020204030204" pitchFamily="34" charset="0"/>
                <a:ea typeface="Calibri" panose="020F0502020204030204" pitchFamily="34" charset="0"/>
                <a:cs typeface="Calibri" panose="020F0502020204030204" pitchFamily="34" charset="0"/>
              </a:rPr>
              <a:t>, she can read.’)</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sp>
        <p:nvSpPr>
          <p:cNvPr id="8" name="TextBox 7">
            <a:extLst>
              <a:ext uri="{FF2B5EF4-FFF2-40B4-BE49-F238E27FC236}">
                <a16:creationId xmlns:a16="http://schemas.microsoft.com/office/drawing/2014/main" id="{96D3CA4C-CA3C-4D73-9139-087DF24D07C2}"/>
              </a:ext>
            </a:extLst>
          </p:cNvPr>
          <p:cNvSpPr txBox="1"/>
          <p:nvPr/>
        </p:nvSpPr>
        <p:spPr>
          <a:xfrm>
            <a:off x="1240315" y="4982737"/>
            <a:ext cx="6094428" cy="461665"/>
          </a:xfrm>
          <a:prstGeom prst="rect">
            <a:avLst/>
          </a:prstGeom>
          <a:noFill/>
        </p:spPr>
        <p:txBody>
          <a:bodyPr wrap="square">
            <a:spAutoFit/>
          </a:bodyPr>
          <a:lstStyle/>
          <a:p>
            <a:r>
              <a:rPr lang="en-US" sz="2400" dirty="0" err="1">
                <a:effectLst/>
                <a:latin typeface="Calibri" panose="020F0502020204030204" pitchFamily="34" charset="0"/>
                <a:ea typeface="PMingLiU" panose="02020500000000000000" pitchFamily="18" charset="-120"/>
              </a:rPr>
              <a:t>Ӱдырн</a:t>
            </a:r>
            <a:r>
              <a:rPr lang="en-US" sz="2400" b="1" dirty="0" err="1">
                <a:effectLst/>
                <a:latin typeface="Calibri" panose="020F0502020204030204" pitchFamily="34" charset="0"/>
                <a:ea typeface="PMingLiU" panose="02020500000000000000" pitchFamily="18" charset="-120"/>
              </a:rPr>
              <a:t>а</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из</a:t>
            </a:r>
            <a:r>
              <a:rPr lang="en-US" sz="2400" b="1" dirty="0" err="1">
                <a:effectLst/>
                <a:latin typeface="Calibri" panose="020F0502020204030204" pitchFamily="34" charset="0"/>
                <a:ea typeface="PMingLiU" panose="02020500000000000000" pitchFamily="18" charset="-120"/>
              </a:rPr>
              <a:t>и</a:t>
            </a:r>
            <a:r>
              <a:rPr lang="en-US" sz="2400" dirty="0">
                <a:effectLst/>
                <a:latin typeface="Calibri" panose="020F0502020204030204" pitchFamily="34" charset="0"/>
                <a:ea typeface="PMingLiU" panose="02020500000000000000" pitchFamily="18" charset="-120"/>
              </a:rPr>
              <a:t> </a:t>
            </a:r>
            <a:r>
              <a:rPr lang="en-US" sz="2400" u="sng" dirty="0" err="1">
                <a:effectLst/>
                <a:latin typeface="Calibri" panose="020F0502020204030204" pitchFamily="34" charset="0"/>
                <a:ea typeface="PMingLiU" panose="02020500000000000000" pitchFamily="18" charset="-120"/>
              </a:rPr>
              <a:t>гын</a:t>
            </a:r>
            <a:r>
              <a:rPr lang="en-US" sz="2400" b="1" u="sng" dirty="0" err="1">
                <a:effectLst/>
                <a:latin typeface="Calibri" panose="020F0502020204030204" pitchFamily="34" charset="0"/>
                <a:ea typeface="PMingLiU" panose="02020500000000000000" pitchFamily="18" charset="-120"/>
              </a:rPr>
              <a:t>а</a:t>
            </a:r>
            <a:r>
              <a:rPr lang="en-US" sz="2400" u="sng" dirty="0" err="1">
                <a:effectLst/>
                <a:latin typeface="Calibri" panose="020F0502020204030204" pitchFamily="34" charset="0"/>
                <a:ea typeface="PMingLiU" panose="02020500000000000000" pitchFamily="18" charset="-120"/>
              </a:rPr>
              <a:t>т</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л</a:t>
            </a:r>
            <a:r>
              <a:rPr lang="en-US" sz="2400" b="1" dirty="0" err="1">
                <a:effectLst/>
                <a:latin typeface="Calibri" panose="020F0502020204030204" pitchFamily="34" charset="0"/>
                <a:ea typeface="PMingLiU" panose="02020500000000000000" pitchFamily="18" charset="-120"/>
              </a:rPr>
              <a:t>у</a:t>
            </a:r>
            <a:r>
              <a:rPr lang="en-US" sz="2400" dirty="0" err="1">
                <a:effectLst/>
                <a:latin typeface="Calibri" panose="020F0502020204030204" pitchFamily="34" charset="0"/>
                <a:ea typeface="PMingLiU" panose="02020500000000000000" pitchFamily="18" charset="-120"/>
              </a:rPr>
              <a:t>дын</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керт</a:t>
            </a:r>
            <a:r>
              <a:rPr lang="en-US" sz="2400" b="1" dirty="0" err="1">
                <a:effectLst/>
                <a:latin typeface="Calibri" panose="020F0502020204030204" pitchFamily="34" charset="0"/>
                <a:ea typeface="PMingLiU" panose="02020500000000000000" pitchFamily="18" charset="-120"/>
              </a:rPr>
              <a:t>е</a:t>
            </a:r>
            <a:r>
              <a:rPr lang="en-US" sz="2400" dirty="0" err="1">
                <a:effectLst/>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a:t>
            </a:r>
            <a:endParaRPr lang="en-GB" sz="2400" dirty="0"/>
          </a:p>
        </p:txBody>
      </p:sp>
      <p:sp>
        <p:nvSpPr>
          <p:cNvPr id="9" name="Rectangle: Rounded Corners 8">
            <a:extLst>
              <a:ext uri="{FF2B5EF4-FFF2-40B4-BE49-F238E27FC236}">
                <a16:creationId xmlns:a16="http://schemas.microsoft.com/office/drawing/2014/main" id="{D01CB00E-EB26-4B3C-B49D-9007FC1CFB33}"/>
              </a:ext>
            </a:extLst>
          </p:cNvPr>
          <p:cNvSpPr/>
          <p:nvPr/>
        </p:nvSpPr>
        <p:spPr>
          <a:xfrm>
            <a:off x="1240315" y="4982736"/>
            <a:ext cx="1672567"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3FE6ECAD-B279-41E8-A561-30750DE2F414}"/>
              </a:ext>
            </a:extLst>
          </p:cNvPr>
          <p:cNvSpPr/>
          <p:nvPr/>
        </p:nvSpPr>
        <p:spPr>
          <a:xfrm>
            <a:off x="3797740" y="4982735"/>
            <a:ext cx="1961371"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514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Final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(‘I bought this book </a:t>
            </a:r>
            <a:r>
              <a:rPr lang="en-GB" sz="2400" u="sng" dirty="0">
                <a:latin typeface="Calibri" panose="020F0502020204030204" pitchFamily="34" charset="0"/>
                <a:ea typeface="Calibri" panose="020F0502020204030204" pitchFamily="34" charset="0"/>
                <a:cs typeface="Calibri" panose="020F0502020204030204" pitchFamily="34" charset="0"/>
              </a:rPr>
              <a:t>to learn about mathematics</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7" name="Table 6">
            <a:extLst>
              <a:ext uri="{FF2B5EF4-FFF2-40B4-BE49-F238E27FC236}">
                <a16:creationId xmlns:a16="http://schemas.microsoft.com/office/drawing/2014/main" id="{DFB442D6-ACDD-4C61-8EF5-535E6E2155FD}"/>
              </a:ext>
            </a:extLst>
          </p:cNvPr>
          <p:cNvGraphicFramePr>
            <a:graphicFrameLocks noGrp="1"/>
          </p:cNvGraphicFramePr>
          <p:nvPr>
            <p:extLst>
              <p:ext uri="{D42A27DB-BD31-4B8C-83A1-F6EECF244321}">
                <p14:modId xmlns:p14="http://schemas.microsoft.com/office/powerpoint/2010/main" val="896126749"/>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just"/>
                      <a:r>
                        <a:rPr lang="en-GB" sz="2000" dirty="0" err="1">
                          <a:effectLst/>
                          <a:latin typeface="+mn-lt"/>
                        </a:rPr>
                        <a:t>Каф</a:t>
                      </a:r>
                      <a:r>
                        <a:rPr lang="en-GB" sz="2000" b="1" dirty="0" err="1">
                          <a:effectLst/>
                          <a:latin typeface="+mn-lt"/>
                        </a:rPr>
                        <a:t>е</a:t>
                      </a:r>
                      <a:r>
                        <a:rPr lang="en-GB" sz="2000" dirty="0" err="1">
                          <a:effectLst/>
                          <a:latin typeface="+mn-lt"/>
                        </a:rPr>
                        <a:t>шке</a:t>
                      </a:r>
                      <a:r>
                        <a:rPr lang="en-GB" sz="2000" dirty="0">
                          <a:effectLst/>
                          <a:latin typeface="+mn-lt"/>
                        </a:rPr>
                        <a:t> </a:t>
                      </a:r>
                      <a:r>
                        <a:rPr lang="en-GB" sz="2000" dirty="0" err="1">
                          <a:effectLst/>
                          <a:latin typeface="+mn-lt"/>
                        </a:rPr>
                        <a:t>кочк</a:t>
                      </a:r>
                      <a:r>
                        <a:rPr lang="en-GB" sz="2000" b="1" dirty="0" err="1">
                          <a:effectLst/>
                          <a:latin typeface="+mn-lt"/>
                        </a:rPr>
                        <a:t>а</a:t>
                      </a:r>
                      <a:r>
                        <a:rPr lang="en-GB" sz="2000" dirty="0" err="1">
                          <a:effectLst/>
                          <a:latin typeface="+mn-lt"/>
                        </a:rPr>
                        <a:t>ш</a:t>
                      </a:r>
                      <a:r>
                        <a:rPr lang="en-GB" sz="2000" dirty="0">
                          <a:effectLst/>
                          <a:latin typeface="+mn-lt"/>
                        </a:rPr>
                        <a:t> </a:t>
                      </a:r>
                      <a:r>
                        <a:rPr lang="en-GB" sz="2000" dirty="0" err="1">
                          <a:effectLst/>
                          <a:latin typeface="+mn-lt"/>
                        </a:rPr>
                        <a:t>ка</a:t>
                      </a:r>
                      <a:r>
                        <a:rPr lang="en-GB" sz="2000" b="1" dirty="0" err="1">
                          <a:effectLst/>
                          <a:latin typeface="+mn-lt"/>
                        </a:rPr>
                        <a:t>е</a:t>
                      </a:r>
                      <a:r>
                        <a:rPr lang="en-GB" sz="2000" dirty="0" err="1">
                          <a:effectLst/>
                          <a:latin typeface="+mn-lt"/>
                        </a:rPr>
                        <a:t>на</a:t>
                      </a:r>
                      <a:r>
                        <a:rPr lang="en-GB" sz="2000" dirty="0">
                          <a:effectLst/>
                          <a:latin typeface="+mn-lt"/>
                        </a:rPr>
                        <a:t>. </a:t>
                      </a:r>
                      <a:endParaRPr lang="en-GB" sz="2000" dirty="0">
                        <a:effectLst/>
                        <a:latin typeface="+mn-lt"/>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r>
                        <a:rPr lang="en-GB" sz="2000" kern="1200" dirty="0">
                          <a:solidFill>
                            <a:schemeClr val="tx1"/>
                          </a:solidFill>
                          <a:effectLst/>
                          <a:latin typeface="+mn-lt"/>
                          <a:ea typeface="PMingLiU" panose="02020500000000000000" pitchFamily="18" charset="-120"/>
                          <a:cs typeface="Calibri" panose="020F0502020204030204" pitchFamily="34" charset="0"/>
                        </a:rPr>
                        <a:t>We’re going to the café to eat.</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8" name="Table 7">
            <a:extLst>
              <a:ext uri="{FF2B5EF4-FFF2-40B4-BE49-F238E27FC236}">
                <a16:creationId xmlns:a16="http://schemas.microsoft.com/office/drawing/2014/main" id="{0E987B05-78D2-488D-AAC2-79FBE2AE030B}"/>
              </a:ext>
            </a:extLst>
          </p:cNvPr>
          <p:cNvGraphicFramePr>
            <a:graphicFrameLocks noGrp="1"/>
          </p:cNvGraphicFramePr>
          <p:nvPr>
            <p:extLst>
              <p:ext uri="{D42A27DB-BD31-4B8C-83A1-F6EECF244321}">
                <p14:modId xmlns:p14="http://schemas.microsoft.com/office/powerpoint/2010/main" val="2819898516"/>
              </p:ext>
            </p:extLst>
          </p:nvPr>
        </p:nvGraphicFramePr>
        <p:xfrm>
          <a:off x="1164772" y="40291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000" u="sng" dirty="0" err="1">
                          <a:effectLst/>
                          <a:latin typeface="Calibri" panose="020F0502020204030204" pitchFamily="34" charset="0"/>
                          <a:ea typeface="PMingLiU" panose="02020500000000000000" pitchFamily="18" charset="-120"/>
                          <a:cs typeface="Calibri" panose="020F0502020204030204" pitchFamily="34" charset="0"/>
                        </a:rPr>
                        <a:t>Т</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и</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де</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ол</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нерг</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шукыр</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к</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пал</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м</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нын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мый</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альб</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мым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льым</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I bought an album in order to learn more about this city.</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9" name="Table 8">
            <a:extLst>
              <a:ext uri="{FF2B5EF4-FFF2-40B4-BE49-F238E27FC236}">
                <a16:creationId xmlns:a16="http://schemas.microsoft.com/office/drawing/2014/main" id="{304C43E5-CA10-429C-8BC5-7F7E7E7567B8}"/>
              </a:ext>
            </a:extLst>
          </p:cNvPr>
          <p:cNvGraphicFramePr>
            <a:graphicFrameLocks noGrp="1"/>
          </p:cNvGraphicFramePr>
          <p:nvPr>
            <p:extLst>
              <p:ext uri="{D42A27DB-BD31-4B8C-83A1-F6EECF244321}">
                <p14:modId xmlns:p14="http://schemas.microsoft.com/office/powerpoint/2010/main" val="1079315512"/>
              </p:ext>
            </p:extLst>
          </p:nvPr>
        </p:nvGraphicFramePr>
        <p:xfrm>
          <a:off x="1164772" y="49668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just"/>
                      <a:r>
                        <a:rPr lang="en-US" sz="2000" u="sng" dirty="0" err="1">
                          <a:effectLst/>
                          <a:latin typeface="Calibri" panose="020F0502020204030204" pitchFamily="34" charset="0"/>
                          <a:ea typeface="PMingLiU" panose="02020500000000000000" pitchFamily="18" charset="-120"/>
                          <a:cs typeface="Lucida Grande"/>
                        </a:rPr>
                        <a:t>Вуй</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к</a:t>
                      </a:r>
                      <a:r>
                        <a:rPr lang="en-US" sz="2000" b="1" u="sng" dirty="0" err="1">
                          <a:effectLst/>
                          <a:latin typeface="Calibri" panose="020F0502020204030204" pitchFamily="34" charset="0"/>
                          <a:ea typeface="PMingLiU" panose="02020500000000000000" pitchFamily="18" charset="-120"/>
                          <a:cs typeface="Lucida Grande"/>
                        </a:rPr>
                        <a:t>о</a:t>
                      </a:r>
                      <a:r>
                        <a:rPr lang="en-US" sz="2000" u="sng" dirty="0" err="1">
                          <a:effectLst/>
                          <a:latin typeface="Calibri" panose="020F0502020204030204" pitchFamily="34" charset="0"/>
                          <a:ea typeface="PMingLiU" panose="02020500000000000000" pitchFamily="18" charset="-120"/>
                          <a:cs typeface="Lucida Grande"/>
                        </a:rPr>
                        <a:t>рштымым</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ч</a:t>
                      </a:r>
                      <a:r>
                        <a:rPr lang="en-US" sz="2000" b="1" u="sng" dirty="0" err="1">
                          <a:effectLst/>
                          <a:latin typeface="Calibri" panose="020F0502020204030204" pitchFamily="34" charset="0"/>
                          <a:ea typeface="PMingLiU" panose="02020500000000000000" pitchFamily="18" charset="-120"/>
                          <a:cs typeface="Lucida Grande"/>
                        </a:rPr>
                        <a:t>а</a:t>
                      </a:r>
                      <a:r>
                        <a:rPr lang="en-US" sz="2000" u="sng" dirty="0" err="1">
                          <a:effectLst/>
                          <a:latin typeface="Calibri" panose="020F0502020204030204" pitchFamily="34" charset="0"/>
                          <a:ea typeface="PMingLiU" panose="02020500000000000000" pitchFamily="18" charset="-120"/>
                          <a:cs typeface="Lucida Grande"/>
                        </a:rPr>
                        <a:t>рныже</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м</a:t>
                      </a:r>
                      <a:r>
                        <a:rPr lang="en-US" sz="2000" b="1" u="sng" dirty="0" err="1">
                          <a:effectLst/>
                          <a:latin typeface="Calibri" panose="020F0502020204030204" pitchFamily="34" charset="0"/>
                          <a:ea typeface="PMingLiU" panose="02020500000000000000" pitchFamily="18" charset="-120"/>
                          <a:cs typeface="Lucida Grande"/>
                        </a:rPr>
                        <a:t>а</a:t>
                      </a:r>
                      <a:r>
                        <a:rPr lang="en-US" sz="2000" u="sng" dirty="0" err="1">
                          <a:effectLst/>
                          <a:latin typeface="Calibri" panose="020F0502020204030204" pitchFamily="34" charset="0"/>
                          <a:ea typeface="PMingLiU" panose="02020500000000000000" pitchFamily="18" charset="-120"/>
                          <a:cs typeface="Lucida Grande"/>
                        </a:rPr>
                        <a:t>нын</a:t>
                      </a:r>
                      <a:r>
                        <a:rPr lang="en-US" sz="2000" dirty="0">
                          <a:effectLst/>
                          <a:latin typeface="Calibri" panose="020F0502020204030204" pitchFamily="34" charset="0"/>
                          <a:ea typeface="PMingLiU" panose="02020500000000000000" pitchFamily="18" charset="-120"/>
                          <a:cs typeface="Lucida Grande"/>
                        </a:rPr>
                        <a:t>, </a:t>
                      </a:r>
                      <a:r>
                        <a:rPr lang="en-US" sz="2000" b="1" dirty="0" err="1">
                          <a:effectLst/>
                          <a:latin typeface="Calibri" panose="020F0502020204030204" pitchFamily="34" charset="0"/>
                          <a:ea typeface="PMingLiU" panose="02020500000000000000" pitchFamily="18" charset="-120"/>
                          <a:cs typeface="Lucida Grande"/>
                        </a:rPr>
                        <a:t>э</a:t>
                      </a:r>
                      <a:r>
                        <a:rPr lang="en-US" sz="2000" dirty="0" err="1">
                          <a:effectLst/>
                          <a:latin typeface="Calibri" panose="020F0502020204030204" pitchFamily="34" charset="0"/>
                          <a:ea typeface="PMingLiU" panose="02020500000000000000" pitchFamily="18" charset="-120"/>
                          <a:cs typeface="Lucida Grande"/>
                        </a:rPr>
                        <a:t>мым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a:t>
                      </a:r>
                      <a:r>
                        <a:rPr lang="en-US" sz="2000" b="1" dirty="0" err="1">
                          <a:effectLst/>
                          <a:latin typeface="Calibri" panose="020F0502020204030204" pitchFamily="34" charset="0"/>
                          <a:ea typeface="PMingLiU" panose="02020500000000000000" pitchFamily="18" charset="-120"/>
                          <a:cs typeface="Lucida Grande"/>
                        </a:rPr>
                        <a:t>ӱ</a:t>
                      </a:r>
                      <a:r>
                        <a:rPr lang="en-US" sz="2000" dirty="0" err="1">
                          <a:effectLst/>
                          <a:latin typeface="Calibri" panose="020F0502020204030204" pitchFamily="34" charset="0"/>
                          <a:ea typeface="PMingLiU" panose="02020500000000000000" pitchFamily="18" charset="-120"/>
                          <a:cs typeface="Lucida Grande"/>
                        </a:rPr>
                        <a:t>ым</a:t>
                      </a:r>
                      <a:r>
                        <a:rPr lang="en-US" sz="2000"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Lucida Grande"/>
                        </a:rPr>
                        <a:t>I took medicine to stop my head from hurting.</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315050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effectLst/>
                <a:latin typeface="Calibri" panose="020F0502020204030204" pitchFamily="34" charset="0"/>
                <a:ea typeface="Calibri" panose="020F0502020204030204" pitchFamily="34" charset="0"/>
                <a:cs typeface="Calibri" panose="020F0502020204030204" pitchFamily="34" charset="0"/>
              </a:rPr>
              <a:t>Relative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(‘The man </a:t>
            </a:r>
            <a:r>
              <a:rPr lang="en-GB" sz="2400" u="sng" dirty="0">
                <a:latin typeface="Calibri" panose="020F0502020204030204" pitchFamily="34" charset="0"/>
                <a:ea typeface="Calibri" panose="020F0502020204030204" pitchFamily="34" charset="0"/>
                <a:cs typeface="Calibri" panose="020F0502020204030204" pitchFamily="34" charset="0"/>
              </a:rPr>
              <a:t>who sold the world</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3455384207"/>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just"/>
                      <a:r>
                        <a:rPr lang="en-US" sz="2000" u="sng" dirty="0" err="1">
                          <a:effectLst/>
                          <a:latin typeface="Calibri" panose="020F0502020204030204" pitchFamily="34" charset="0"/>
                          <a:ea typeface="PMingLiU" panose="02020500000000000000" pitchFamily="18" charset="-120"/>
                          <a:cs typeface="Calibri" panose="020F0502020204030204" pitchFamily="34" charset="0"/>
                        </a:rPr>
                        <a:t>Пӧл</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кым</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лше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рв</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зе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пеш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куан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The young boy that got a present was quite happy.</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12" name="Table 11">
            <a:extLst>
              <a:ext uri="{FF2B5EF4-FFF2-40B4-BE49-F238E27FC236}">
                <a16:creationId xmlns:a16="http://schemas.microsoft.com/office/drawing/2014/main" id="{D050DB76-C0B8-4660-8758-D015DA4A934F}"/>
              </a:ext>
            </a:extLst>
          </p:cNvPr>
          <p:cNvGraphicFramePr>
            <a:graphicFrameLocks noGrp="1"/>
          </p:cNvGraphicFramePr>
          <p:nvPr>
            <p:extLst>
              <p:ext uri="{D42A27DB-BD31-4B8C-83A1-F6EECF244321}">
                <p14:modId xmlns:p14="http://schemas.microsoft.com/office/powerpoint/2010/main" val="2580243533"/>
              </p:ext>
            </p:extLst>
          </p:nvPr>
        </p:nvGraphicFramePr>
        <p:xfrm>
          <a:off x="1164772" y="40291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Рв</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зе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кудыл</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000" b="1"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пӧл</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кым</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пу</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э</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ныт</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пеш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куан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The young boy to whom the present was given was quite happy.</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259758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Local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(‘I want to be </a:t>
            </a:r>
            <a:r>
              <a:rPr lang="en-GB" sz="2400" u="sng" dirty="0">
                <a:latin typeface="Calibri" panose="020F0502020204030204" pitchFamily="34" charset="0"/>
                <a:ea typeface="Calibri" panose="020F0502020204030204" pitchFamily="34" charset="0"/>
                <a:cs typeface="Calibri" panose="020F0502020204030204" pitchFamily="34" charset="0"/>
              </a:rPr>
              <a:t>where the people are</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417087190"/>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fontAlgn="ctr">
                        <a:spcBef>
                          <a:spcPts val="0"/>
                        </a:spcBef>
                        <a:spcAft>
                          <a:spcPts val="0"/>
                        </a:spcAft>
                      </a:pPr>
                      <a:r>
                        <a:rPr lang="ru-RU" sz="2000" b="0" i="0" u="none" strike="noStrike" dirty="0">
                          <a:effectLst/>
                          <a:latin typeface="Calibri" panose="020F0502020204030204" pitchFamily="34" charset="0"/>
                          <a:ea typeface="PMingLiU" panose="02020500000000000000" pitchFamily="18" charset="-120"/>
                          <a:cs typeface="Calibri" panose="020F0502020204030204" pitchFamily="34" charset="0"/>
                        </a:rPr>
                        <a:t>Лай</a:t>
                      </a:r>
                      <a:r>
                        <a:rPr lang="ru-RU" sz="2000" b="1" i="0" u="none" strike="noStrike" dirty="0">
                          <a:effectLst/>
                          <a:latin typeface="Calibri" panose="020F0502020204030204" pitchFamily="34" charset="0"/>
                          <a:ea typeface="PMingLiU" panose="02020500000000000000" pitchFamily="18" charset="-120"/>
                          <a:cs typeface="Calibri" panose="020F0502020204030204" pitchFamily="34" charset="0"/>
                        </a:rPr>
                        <a:t>э</a:t>
                      </a:r>
                      <a:r>
                        <a:rPr lang="ru-RU" sz="2000" b="0" i="0" u="none" strike="noStrike" dirty="0">
                          <a:effectLst/>
                          <a:latin typeface="Calibri" panose="020F0502020204030204" pitchFamily="34" charset="0"/>
                          <a:ea typeface="PMingLiU" panose="02020500000000000000" pitchFamily="18" charset="-120"/>
                          <a:cs typeface="Calibri" panose="020F0502020204030204" pitchFamily="34" charset="0"/>
                        </a:rPr>
                        <a:t>л, </a:t>
                      </a:r>
                      <a:r>
                        <a:rPr lang="ru-RU" sz="2000" b="0" i="0" u="sng" strike="noStrike" dirty="0">
                          <a:effectLst/>
                          <a:latin typeface="Calibri" panose="020F0502020204030204" pitchFamily="34" charset="0"/>
                          <a:ea typeface="PMingLiU" panose="02020500000000000000" pitchFamily="18" charset="-120"/>
                          <a:cs typeface="Calibri" panose="020F0502020204030204" pitchFamily="34" charset="0"/>
                        </a:rPr>
                        <a:t>к</a:t>
                      </a:r>
                      <a:r>
                        <a:rPr lang="ru-RU" sz="2000" b="1" i="0" u="sng" strike="noStrike" dirty="0">
                          <a:effectLst/>
                          <a:latin typeface="Calibri" panose="020F0502020204030204" pitchFamily="34" charset="0"/>
                          <a:ea typeface="PMingLiU" panose="02020500000000000000" pitchFamily="18" charset="-120"/>
                          <a:cs typeface="Calibri" panose="020F0502020204030204" pitchFamily="34" charset="0"/>
                        </a:rPr>
                        <a:t>у</a:t>
                      </a:r>
                      <a:r>
                        <a:rPr lang="ru-RU" sz="2000" b="0" i="0" u="sng" strike="noStrike" dirty="0">
                          <a:effectLst/>
                          <a:latin typeface="Calibri" panose="020F0502020204030204" pitchFamily="34" charset="0"/>
                          <a:ea typeface="PMingLiU" panose="02020500000000000000" pitchFamily="18" charset="-120"/>
                          <a:cs typeface="Calibri" panose="020F0502020204030204" pitchFamily="34" charset="0"/>
                        </a:rPr>
                        <a:t>што Т</a:t>
                      </a:r>
                      <a:r>
                        <a:rPr lang="ru-RU" sz="2000" b="1" i="0" u="sng" strike="noStrike" dirty="0">
                          <a:effectLst/>
                          <a:latin typeface="Calibri" panose="020F0502020204030204" pitchFamily="34" charset="0"/>
                          <a:ea typeface="PMingLiU" panose="02020500000000000000" pitchFamily="18" charset="-120"/>
                          <a:cs typeface="Calibri" panose="020F0502020204030204" pitchFamily="34" charset="0"/>
                        </a:rPr>
                        <a:t>а</a:t>
                      </a:r>
                      <a:r>
                        <a:rPr lang="ru-RU" sz="2000" b="0" i="0" u="sng" strike="noStrike" dirty="0">
                          <a:effectLst/>
                          <a:latin typeface="Calibri" panose="020F0502020204030204" pitchFamily="34" charset="0"/>
                          <a:ea typeface="PMingLiU" panose="02020500000000000000" pitchFamily="18" charset="-120"/>
                          <a:cs typeface="Calibri" panose="020F0502020204030204" pitchFamily="34" charset="0"/>
                        </a:rPr>
                        <a:t>ргылтыш-влак </a:t>
                      </a:r>
                      <a:r>
                        <a:rPr lang="ru-RU" sz="2000" b="1" i="0" u="sng" strike="noStrike" dirty="0">
                          <a:effectLst/>
                          <a:latin typeface="Calibri" panose="020F0502020204030204" pitchFamily="34" charset="0"/>
                          <a:ea typeface="PMingLiU" panose="02020500000000000000" pitchFamily="18" charset="-120"/>
                          <a:cs typeface="Calibri" panose="020F0502020204030204" pitchFamily="34" charset="0"/>
                        </a:rPr>
                        <a:t>о</a:t>
                      </a:r>
                      <a:r>
                        <a:rPr lang="ru-RU" sz="2000" b="0" i="0" u="sng" strike="noStrike" dirty="0">
                          <a:effectLst/>
                          <a:latin typeface="Calibri" panose="020F0502020204030204" pitchFamily="34" charset="0"/>
                          <a:ea typeface="PMingLiU" panose="02020500000000000000" pitchFamily="18" charset="-120"/>
                          <a:cs typeface="Calibri" panose="020F0502020204030204" pitchFamily="34" charset="0"/>
                        </a:rPr>
                        <a:t>гыт м</a:t>
                      </a:r>
                      <a:r>
                        <a:rPr lang="ru-RU" sz="2000" b="1" i="0" u="sng" strike="noStrike" dirty="0">
                          <a:effectLst/>
                          <a:latin typeface="Calibri" panose="020F0502020204030204" pitchFamily="34" charset="0"/>
                          <a:ea typeface="PMingLiU" panose="02020500000000000000" pitchFamily="18" charset="-120"/>
                          <a:cs typeface="Calibri" panose="020F0502020204030204" pitchFamily="34" charset="0"/>
                        </a:rPr>
                        <a:t>а</a:t>
                      </a:r>
                      <a:r>
                        <a:rPr lang="ru-RU" sz="2000" b="0" i="0" u="sng" strike="noStrike" dirty="0">
                          <a:effectLst/>
                          <a:latin typeface="Calibri" panose="020F0502020204030204" pitchFamily="34" charset="0"/>
                          <a:ea typeface="PMingLiU" panose="02020500000000000000" pitchFamily="18" charset="-120"/>
                          <a:cs typeface="Calibri" panose="020F0502020204030204" pitchFamily="34" charset="0"/>
                        </a:rPr>
                        <a:t>ле</a:t>
                      </a:r>
                      <a:endParaRPr lang="az-Cyrl-AZ" sz="3000" b="0" i="0" u="sng" strike="noStrike" dirty="0">
                        <a:effectLst/>
                        <a:latin typeface="Arial" panose="020B0604020202020204" pitchFamily="34" charset="0"/>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err="1">
                          <a:effectLst/>
                          <a:latin typeface="Calibri" panose="020F0502020204030204" pitchFamily="34" charset="0"/>
                          <a:ea typeface="PMingLiU" panose="02020500000000000000" pitchFamily="18" charset="-120"/>
                          <a:cs typeface="Calibri" panose="020F0502020204030204" pitchFamily="34" charset="0"/>
                        </a:rPr>
                        <a:t>Layel</a:t>
                      </a: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where the </a:t>
                      </a:r>
                      <a:r>
                        <a:rPr lang="en-US" sz="2000" b="0" i="0" u="none" strike="noStrike" dirty="0" err="1">
                          <a:effectLst/>
                          <a:latin typeface="Calibri" panose="020F0502020204030204" pitchFamily="34" charset="0"/>
                          <a:ea typeface="PMingLiU" panose="02020500000000000000" pitchFamily="18" charset="-120"/>
                          <a:cs typeface="Calibri" panose="020F0502020204030204" pitchFamily="34" charset="0"/>
                        </a:rPr>
                        <a:t>Targyltyshes</a:t>
                      </a: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don’t sleep</a:t>
                      </a:r>
                      <a:endParaRPr lang="en-US" sz="3000" b="0" i="0" u="none" strike="noStrike" dirty="0">
                        <a:effectLst/>
                        <a:latin typeface="Arial" panose="020B0604020202020204" pitchFamily="34" charset="0"/>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89954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effectLst/>
                <a:latin typeface="Calibri" panose="020F0502020204030204" pitchFamily="34" charset="0"/>
                <a:ea typeface="Calibri" panose="020F0502020204030204" pitchFamily="34" charset="0"/>
                <a:cs typeface="Calibri" panose="020F0502020204030204" pitchFamily="34" charset="0"/>
              </a:rPr>
              <a:t>Desiderative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(‘I want to break free.’)</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116345709"/>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fontAlgn="ctr">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3000" b="0" i="0" u="none" strike="noStrike" dirty="0">
                        <a:effectLst/>
                        <a:latin typeface="Arial" panose="020B0604020202020204" pitchFamily="34" charset="0"/>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I want to eat.</a:t>
                      </a:r>
                      <a:endParaRPr lang="en-US" sz="3000" b="0" i="0" u="none" strike="noStrike" dirty="0">
                        <a:effectLst/>
                        <a:latin typeface="Arial" panose="020B0604020202020204" pitchFamily="34" charset="0"/>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12" name="Table 11">
            <a:extLst>
              <a:ext uri="{FF2B5EF4-FFF2-40B4-BE49-F238E27FC236}">
                <a16:creationId xmlns:a16="http://schemas.microsoft.com/office/drawing/2014/main" id="{D050DB76-C0B8-4660-8758-D015DA4A934F}"/>
              </a:ext>
            </a:extLst>
          </p:cNvPr>
          <p:cNvGraphicFramePr>
            <a:graphicFrameLocks noGrp="1"/>
          </p:cNvGraphicFramePr>
          <p:nvPr>
            <p:extLst>
              <p:ext uri="{D42A27DB-BD31-4B8C-83A1-F6EECF244321}">
                <p14:modId xmlns:p14="http://schemas.microsoft.com/office/powerpoint/2010/main" val="915208674"/>
              </p:ext>
            </p:extLst>
          </p:nvPr>
        </p:nvGraphicFramePr>
        <p:xfrm>
          <a:off x="1164772" y="40291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fontAlgn="ctr">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Кочм</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м шу</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э</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3000" b="0" i="0" u="none" strike="noStrike" dirty="0">
                        <a:effectLst/>
                        <a:latin typeface="Arial" panose="020B0604020202020204" pitchFamily="34" charset="0"/>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I want to eat.</a:t>
                      </a:r>
                      <a:endParaRPr lang="en-US" sz="3000" b="0" i="0" u="none" strike="noStrike" dirty="0">
                        <a:effectLst/>
                        <a:latin typeface="Arial" panose="020B0604020202020204" pitchFamily="34" charset="0"/>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47125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err="1"/>
              <a:t>Necessitive</a:t>
            </a:r>
            <a:endParaRPr lang="en-GB" dirty="0"/>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(‘I need to go.’)</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2847559491"/>
              </p:ext>
            </p:extLst>
          </p:nvPr>
        </p:nvGraphicFramePr>
        <p:xfrm>
          <a:off x="1164772" y="3091463"/>
          <a:ext cx="9518650" cy="446393"/>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44639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a:ea typeface="+mn-ea"/>
                          <a:cs typeface="+mn-cs"/>
                        </a:rPr>
                        <a:t>Вашк</a:t>
                      </a:r>
                      <a:r>
                        <a:rPr kumimoji="0" lang="mi-NZ" sz="2000" b="1" i="0" u="none" strike="noStrike" kern="1200" cap="none" spc="0" normalizeH="0" baseline="0" noProof="0" dirty="0">
                          <a:ln>
                            <a:noFill/>
                          </a:ln>
                          <a:solidFill>
                            <a:prstClr val="black"/>
                          </a:solidFill>
                          <a:effectLst/>
                          <a:uLnTx/>
                          <a:uFillTx/>
                          <a:latin typeface="Calibri" panose="020F0502020204030204"/>
                          <a:ea typeface="+mn-ea"/>
                          <a:cs typeface="+mn-cs"/>
                        </a:rPr>
                        <a:t>а</a:t>
                      </a:r>
                      <a:r>
                        <a:rPr kumimoji="0" lang="mi-NZ" sz="2000" b="0" i="0" u="none" strike="noStrike" kern="1200" cap="none" spc="0" normalizeH="0" baseline="0" noProof="0" dirty="0">
                          <a:ln>
                            <a:noFill/>
                          </a:ln>
                          <a:solidFill>
                            <a:prstClr val="black"/>
                          </a:solidFill>
                          <a:effectLst/>
                          <a:uLnTx/>
                          <a:uFillTx/>
                          <a:latin typeface="Calibri" panose="020F0502020204030204"/>
                          <a:ea typeface="+mn-ea"/>
                          <a:cs typeface="+mn-cs"/>
                        </a:rPr>
                        <a:t>ш ок кӱл!</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a:ea typeface="+mn-ea"/>
                          <a:cs typeface="+mn-cs"/>
                        </a:rPr>
                        <a:t>(You) don’t need to rush!</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8" name="Table 7">
            <a:extLst>
              <a:ext uri="{FF2B5EF4-FFF2-40B4-BE49-F238E27FC236}">
                <a16:creationId xmlns:a16="http://schemas.microsoft.com/office/drawing/2014/main" id="{E2B01FF3-5616-45EB-8EB6-A3C3C56F624D}"/>
              </a:ext>
            </a:extLst>
          </p:cNvPr>
          <p:cNvGraphicFramePr>
            <a:graphicFrameLocks noGrp="1"/>
          </p:cNvGraphicFramePr>
          <p:nvPr>
            <p:extLst>
              <p:ext uri="{D42A27DB-BD31-4B8C-83A1-F6EECF244321}">
                <p14:modId xmlns:p14="http://schemas.microsoft.com/office/powerpoint/2010/main" val="3871733221"/>
              </p:ext>
            </p:extLst>
          </p:nvPr>
        </p:nvGraphicFramePr>
        <p:xfrm>
          <a:off x="1164772" y="3537856"/>
          <a:ext cx="9518650" cy="446393"/>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44639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a:ea typeface="+mn-ea"/>
                          <a:cs typeface="+mn-cs"/>
                        </a:rPr>
                        <a:t>Вашкым</a:t>
                      </a:r>
                      <a:r>
                        <a:rPr kumimoji="0" lang="mi-NZ" sz="2000" b="1" i="0" u="none" strike="noStrike" kern="1200" cap="none" spc="0" normalizeH="0" baseline="0" noProof="0" dirty="0">
                          <a:ln>
                            <a:noFill/>
                          </a:ln>
                          <a:solidFill>
                            <a:prstClr val="black"/>
                          </a:solidFill>
                          <a:effectLst/>
                          <a:uLnTx/>
                          <a:uFillTx/>
                          <a:latin typeface="Calibri" panose="020F0502020204030204"/>
                          <a:ea typeface="+mn-ea"/>
                          <a:cs typeface="+mn-cs"/>
                        </a:rPr>
                        <a:t>а</a:t>
                      </a:r>
                      <a:r>
                        <a:rPr kumimoji="0" lang="mi-NZ" sz="2000" b="0" i="0" u="none" strike="noStrike" kern="1200" cap="none" spc="0" normalizeH="0" baseline="0" noProof="0" dirty="0">
                          <a:ln>
                            <a:noFill/>
                          </a:ln>
                          <a:solidFill>
                            <a:prstClr val="black"/>
                          </a:solidFill>
                          <a:effectLst/>
                          <a:uLnTx/>
                          <a:uFillTx/>
                          <a:latin typeface="Calibri" panose="020F0502020204030204"/>
                          <a:ea typeface="+mn-ea"/>
                          <a:cs typeface="+mn-cs"/>
                        </a:rPr>
                        <a:t>н </a:t>
                      </a:r>
                      <a:r>
                        <a:rPr kumimoji="0" lang="mi-NZ" sz="2000" b="1" i="0" u="none" strike="noStrike" kern="1200" cap="none" spc="0" normalizeH="0" baseline="0" noProof="0" dirty="0">
                          <a:ln>
                            <a:noFill/>
                          </a:ln>
                          <a:solidFill>
                            <a:prstClr val="black"/>
                          </a:solidFill>
                          <a:effectLst/>
                          <a:uLnTx/>
                          <a:uFillTx/>
                          <a:latin typeface="Calibri" panose="020F0502020204030204"/>
                          <a:ea typeface="+mn-ea"/>
                          <a:cs typeface="+mn-cs"/>
                        </a:rPr>
                        <a:t>о</a:t>
                      </a:r>
                      <a:r>
                        <a:rPr kumimoji="0" lang="mi-NZ" sz="2000" b="0" i="0" u="none" strike="noStrike" kern="1200" cap="none" spc="0" normalizeH="0" baseline="0" noProof="0" dirty="0">
                          <a:ln>
                            <a:noFill/>
                          </a:ln>
                          <a:solidFill>
                            <a:prstClr val="black"/>
                          </a:solidFill>
                          <a:effectLst/>
                          <a:uLnTx/>
                          <a:uFillTx/>
                          <a:latin typeface="Calibri" panose="020F0502020204030204"/>
                          <a:ea typeface="+mn-ea"/>
                          <a:cs typeface="+mn-cs"/>
                        </a:rPr>
                        <a:t>гыл!</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a:ea typeface="+mn-ea"/>
                          <a:cs typeface="+mn-cs"/>
                        </a:rPr>
                        <a:t>(You) must not rush!</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9" name="Table 8">
            <a:extLst>
              <a:ext uri="{FF2B5EF4-FFF2-40B4-BE49-F238E27FC236}">
                <a16:creationId xmlns:a16="http://schemas.microsoft.com/office/drawing/2014/main" id="{EBC30F60-86EF-416D-9EE9-38876FE3DA32}"/>
              </a:ext>
            </a:extLst>
          </p:cNvPr>
          <p:cNvGraphicFramePr>
            <a:graphicFrameLocks noGrp="1"/>
          </p:cNvGraphicFramePr>
          <p:nvPr>
            <p:extLst>
              <p:ext uri="{D42A27DB-BD31-4B8C-83A1-F6EECF244321}">
                <p14:modId xmlns:p14="http://schemas.microsoft.com/office/powerpoint/2010/main" val="588246015"/>
              </p:ext>
            </p:extLst>
          </p:nvPr>
        </p:nvGraphicFramePr>
        <p:xfrm>
          <a:off x="1164772" y="3984249"/>
          <a:ext cx="9518650" cy="446393"/>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446393">
                <a:tc>
                  <a:txBody>
                    <a:bodyPr/>
                    <a:lstStyle/>
                    <a:p>
                      <a:pPr algn="l"/>
                      <a:r>
                        <a:rPr kumimoji="0" lang="en-US" sz="2000" b="0" i="0" u="none" strike="noStrike" kern="1200" cap="none" spc="0" normalizeH="0" baseline="0" dirty="0" err="1">
                          <a:ln>
                            <a:noFill/>
                          </a:ln>
                          <a:solidFill>
                            <a:prstClr val="black"/>
                          </a:solidFill>
                          <a:effectLst/>
                          <a:uLnTx/>
                          <a:uFillTx/>
                          <a:latin typeface="Calibri" panose="020F0502020204030204"/>
                          <a:ea typeface="+mn-ea"/>
                          <a:cs typeface="+mn-cs"/>
                        </a:rPr>
                        <a:t>Вучыш</a:t>
                      </a:r>
                      <a:r>
                        <a:rPr kumimoji="0" lang="en-US" sz="2000" b="1" i="0" u="none" strike="noStrike" kern="1200" cap="none" spc="0" normalizeH="0" baseline="0" dirty="0" err="1">
                          <a:ln>
                            <a:noFill/>
                          </a:ln>
                          <a:solidFill>
                            <a:prstClr val="black"/>
                          </a:solidFill>
                          <a:effectLst/>
                          <a:uLnTx/>
                          <a:uFillTx/>
                          <a:latin typeface="Calibri" panose="020F0502020204030204"/>
                          <a:ea typeface="+mn-ea"/>
                          <a:cs typeface="+mn-cs"/>
                        </a:rPr>
                        <a:t>а</a:t>
                      </a:r>
                      <a:r>
                        <a:rPr kumimoji="0" lang="en-US" sz="2000" b="0" i="0" u="none" strike="noStrike" kern="1200" cap="none" spc="0" normalizeH="0" baseline="0" dirty="0" err="1">
                          <a:ln>
                            <a:noFill/>
                          </a:ln>
                          <a:solidFill>
                            <a:prstClr val="black"/>
                          </a:solidFill>
                          <a:effectLst/>
                          <a:uLnTx/>
                          <a:uFillTx/>
                          <a:latin typeface="Calibri" panose="020F0502020204030204"/>
                          <a:ea typeface="+mn-ea"/>
                          <a:cs typeface="+mn-cs"/>
                        </a:rPr>
                        <a:t>ш</a:t>
                      </a:r>
                      <a:r>
                        <a:rPr kumimoji="0" lang="en-US" sz="2000" b="0" i="0" u="none" strike="noStrike" kern="1200" cap="none" spc="0" normalizeH="0" baseline="0" dirty="0">
                          <a:ln>
                            <a:noFill/>
                          </a:ln>
                          <a:solidFill>
                            <a:prstClr val="black"/>
                          </a:solidFill>
                          <a:effectLst/>
                          <a:uLnTx/>
                          <a:uFillTx/>
                          <a:latin typeface="Calibri" panose="020F0502020204030204"/>
                          <a:ea typeface="+mn-ea"/>
                          <a:cs typeface="+mn-cs"/>
                        </a:rPr>
                        <a:t> </a:t>
                      </a:r>
                      <a:r>
                        <a:rPr kumimoji="0" lang="en-US" sz="2000" b="1" i="0" u="none" strike="noStrike" kern="1200" cap="none" spc="0" normalizeH="0" baseline="0" dirty="0" err="1">
                          <a:ln>
                            <a:noFill/>
                          </a:ln>
                          <a:solidFill>
                            <a:prstClr val="black"/>
                          </a:solidFill>
                          <a:effectLst/>
                          <a:uLnTx/>
                          <a:uFillTx/>
                          <a:latin typeface="Calibri" panose="020F0502020204030204"/>
                          <a:ea typeface="+mn-ea"/>
                          <a:cs typeface="+mn-cs"/>
                        </a:rPr>
                        <a:t>о</a:t>
                      </a:r>
                      <a:r>
                        <a:rPr kumimoji="0" lang="en-US" sz="2000" b="0" i="0" u="none" strike="noStrike" kern="1200" cap="none" spc="0" normalizeH="0" baseline="0" dirty="0" err="1">
                          <a:ln>
                            <a:noFill/>
                          </a:ln>
                          <a:solidFill>
                            <a:prstClr val="black"/>
                          </a:solidFill>
                          <a:effectLst/>
                          <a:uLnTx/>
                          <a:uFillTx/>
                          <a:latin typeface="Calibri" panose="020F0502020204030204"/>
                          <a:ea typeface="+mn-ea"/>
                          <a:cs typeface="+mn-cs"/>
                        </a:rPr>
                        <a:t>тыл</a:t>
                      </a:r>
                      <a:r>
                        <a:rPr kumimoji="0" lang="en-US" sz="2000" b="0" i="0" u="none" strike="noStrike" kern="1200" cap="none" spc="0" normalizeH="0" baseline="0" dirty="0">
                          <a:ln>
                            <a:noFill/>
                          </a:ln>
                          <a:solidFill>
                            <a:prstClr val="black"/>
                          </a:solidFill>
                          <a:effectLst/>
                          <a:uLnTx/>
                          <a:uFillTx/>
                          <a:latin typeface="Calibri" panose="020F0502020204030204"/>
                          <a:ea typeface="+mn-ea"/>
                          <a:cs typeface="+mn-cs"/>
                        </a:rPr>
                        <a:t>.</a:t>
                      </a:r>
                      <a:endParaRPr kumimoji="0" lang="en-GB" sz="2000" b="0" i="0" u="none" strike="noStrike" kern="1200" cap="none" spc="0" normalizeH="0" baseline="0" dirty="0">
                        <a:ln>
                          <a:noFill/>
                        </a:ln>
                        <a:solidFill>
                          <a:prstClr val="black"/>
                        </a:solidFill>
                        <a:effectLst/>
                        <a:uLnTx/>
                        <a:uFillTx/>
                        <a:latin typeface="Calibri" panose="020F0502020204030204"/>
                        <a:ea typeface="+mn-ea"/>
                        <a:cs typeface="+mn-cs"/>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u="none" dirty="0">
                          <a:effectLst/>
                          <a:latin typeface="Calibri" panose="020F0502020204030204" pitchFamily="34" charset="0"/>
                          <a:ea typeface="PMingLiU" panose="02020500000000000000" pitchFamily="18" charset="-120"/>
                          <a:cs typeface="Calibri" panose="020F0502020204030204" pitchFamily="34" charset="0"/>
                        </a:rPr>
                        <a:t>You don’t have to wait.</a:t>
                      </a:r>
                      <a:endParaRPr lang="en-GB" sz="2000" u="none"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10" name="Table 9">
            <a:extLst>
              <a:ext uri="{FF2B5EF4-FFF2-40B4-BE49-F238E27FC236}">
                <a16:creationId xmlns:a16="http://schemas.microsoft.com/office/drawing/2014/main" id="{097AE9BF-E65E-4BEB-99AA-BDAE885C5329}"/>
              </a:ext>
            </a:extLst>
          </p:cNvPr>
          <p:cNvGraphicFramePr>
            <a:graphicFrameLocks noGrp="1"/>
          </p:cNvGraphicFramePr>
          <p:nvPr>
            <p:extLst>
              <p:ext uri="{D42A27DB-BD31-4B8C-83A1-F6EECF244321}">
                <p14:modId xmlns:p14="http://schemas.microsoft.com/office/powerpoint/2010/main" val="4106285352"/>
              </p:ext>
            </p:extLst>
          </p:nvPr>
        </p:nvGraphicFramePr>
        <p:xfrm>
          <a:off x="1164772" y="4430642"/>
          <a:ext cx="9518650" cy="446393"/>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446393">
                <a:tc>
                  <a:txBody>
                    <a:bodyPr/>
                    <a:lstStyle/>
                    <a:p>
                      <a:pPr algn="l"/>
                      <a:r>
                        <a:rPr lang="en-US" sz="2000" u="none" dirty="0" err="1">
                          <a:effectLst/>
                          <a:latin typeface="Calibri" panose="020F0502020204030204" pitchFamily="34" charset="0"/>
                          <a:ea typeface="PMingLiU" panose="02020500000000000000" pitchFamily="18" charset="-120"/>
                          <a:cs typeface="Calibri" panose="020F0502020204030204" pitchFamily="34" charset="0"/>
                        </a:rPr>
                        <a:t>Эш</a:t>
                      </a:r>
                      <a:r>
                        <a:rPr lang="en-US" sz="2000" b="1" u="none"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none" dirty="0">
                          <a:effectLst/>
                          <a:latin typeface="Calibri" panose="020F0502020204030204" pitchFamily="34" charset="0"/>
                          <a:ea typeface="PMingLiU" panose="02020500000000000000" pitchFamily="18" charset="-120"/>
                          <a:cs typeface="Calibri" panose="020F0502020204030204" pitchFamily="34" charset="0"/>
                        </a:rPr>
                        <a:t> </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ик</a:t>
                      </a:r>
                      <a:r>
                        <a:rPr lang="en-US" sz="2000" u="none" dirty="0">
                          <a:effectLst/>
                          <a:latin typeface="Calibri" panose="020F0502020204030204" pitchFamily="34" charset="0"/>
                          <a:ea typeface="PMingLiU" panose="02020500000000000000" pitchFamily="18" charset="-120"/>
                          <a:cs typeface="Calibri" panose="020F0502020204030204" pitchFamily="34" charset="0"/>
                        </a:rPr>
                        <a:t> </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с</a:t>
                      </a:r>
                      <a:r>
                        <a:rPr lang="en-US" sz="2000" b="1" u="none"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рышым</a:t>
                      </a:r>
                      <a:r>
                        <a:rPr lang="en-US" sz="2000" u="none" dirty="0">
                          <a:effectLst/>
                          <a:latin typeface="Calibri" panose="020F0502020204030204" pitchFamily="34" charset="0"/>
                          <a:ea typeface="PMingLiU" panose="02020500000000000000" pitchFamily="18" charset="-120"/>
                          <a:cs typeface="Calibri" panose="020F0502020204030204" pitchFamily="34" charset="0"/>
                        </a:rPr>
                        <a:t> </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возышаш</a:t>
                      </a:r>
                      <a:r>
                        <a:rPr lang="en-US" sz="2000" b="1" u="none"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м</a:t>
                      </a:r>
                      <a:r>
                        <a:rPr lang="en-US" sz="2000" u="none" dirty="0">
                          <a:effectLst/>
                          <a:latin typeface="Calibri" panose="020F0502020204030204" pitchFamily="34" charset="0"/>
                          <a:ea typeface="PMingLiU" panose="02020500000000000000" pitchFamily="18" charset="-120"/>
                          <a:cs typeface="Calibri" panose="020F0502020204030204" pitchFamily="34" charset="0"/>
                        </a:rPr>
                        <a:t> </a:t>
                      </a:r>
                      <a:r>
                        <a:rPr lang="en-US" sz="2000" b="1" u="none" dirty="0" err="1">
                          <a:effectLst/>
                          <a:latin typeface="Calibri" panose="020F0502020204030204" pitchFamily="34" charset="0"/>
                          <a:ea typeface="PMingLiU" panose="02020500000000000000" pitchFamily="18" charset="-120"/>
                          <a:cs typeface="Calibri" panose="020F0502020204030204" pitchFamily="34" charset="0"/>
                        </a:rPr>
                        <a:t>у</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ло</a:t>
                      </a:r>
                      <a:r>
                        <a:rPr lang="en-US" sz="2000" u="none" dirty="0">
                          <a:effectLst/>
                          <a:latin typeface="Calibri" panose="020F0502020204030204" pitchFamily="34" charset="0"/>
                          <a:ea typeface="PMingLiU" panose="02020500000000000000" pitchFamily="18" charset="-120"/>
                          <a:cs typeface="Calibri" panose="020F0502020204030204" pitchFamily="34" charset="0"/>
                        </a:rPr>
                        <a:t>.</a:t>
                      </a:r>
                      <a:endParaRPr lang="en-GB" sz="2000" u="none"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u="none" dirty="0">
                          <a:effectLst/>
                          <a:latin typeface="Calibri" panose="020F0502020204030204" pitchFamily="34" charset="0"/>
                          <a:ea typeface="PMingLiU" panose="02020500000000000000" pitchFamily="18" charset="-120"/>
                          <a:cs typeface="Calibri" panose="020F0502020204030204" pitchFamily="34" charset="0"/>
                        </a:rPr>
                        <a:t>I have one more letter to write.</a:t>
                      </a:r>
                      <a:endParaRPr lang="en-GB" sz="2000" u="none"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13" name="Table 12">
            <a:extLst>
              <a:ext uri="{FF2B5EF4-FFF2-40B4-BE49-F238E27FC236}">
                <a16:creationId xmlns:a16="http://schemas.microsoft.com/office/drawing/2014/main" id="{721DE5E0-0A66-4B26-8073-75B0C9D334C4}"/>
              </a:ext>
            </a:extLst>
          </p:cNvPr>
          <p:cNvGraphicFramePr>
            <a:graphicFrameLocks noGrp="1"/>
          </p:cNvGraphicFramePr>
          <p:nvPr>
            <p:extLst>
              <p:ext uri="{D42A27DB-BD31-4B8C-83A1-F6EECF244321}">
                <p14:modId xmlns:p14="http://schemas.microsoft.com/office/powerpoint/2010/main" val="3979358278"/>
              </p:ext>
            </p:extLst>
          </p:nvPr>
        </p:nvGraphicFramePr>
        <p:xfrm>
          <a:off x="1164772" y="4877035"/>
          <a:ext cx="9518650" cy="446393"/>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446393">
                <a:tc>
                  <a:txBody>
                    <a:bodyPr/>
                    <a:lstStyle/>
                    <a:p>
                      <a:pPr algn="l"/>
                      <a:r>
                        <a:rPr lang="en-US" sz="2000" u="none" dirty="0" err="1">
                          <a:effectLst/>
                          <a:latin typeface="Calibri" panose="020F0502020204030204" pitchFamily="34" charset="0"/>
                          <a:ea typeface="PMingLiU" panose="02020500000000000000" pitchFamily="18" charset="-120"/>
                          <a:cs typeface="Lucida Grande"/>
                        </a:rPr>
                        <a:t>Йыванл</a:t>
                      </a:r>
                      <a:r>
                        <a:rPr lang="en-US" sz="2000" b="1" u="none" dirty="0" err="1">
                          <a:effectLst/>
                          <a:latin typeface="Calibri" panose="020F0502020204030204" pitchFamily="34" charset="0"/>
                          <a:ea typeface="PMingLiU" panose="02020500000000000000" pitchFamily="18" charset="-120"/>
                          <a:cs typeface="Lucida Grande"/>
                        </a:rPr>
                        <a:t>а</a:t>
                      </a:r>
                      <a:r>
                        <a:rPr lang="en-US" sz="2000" u="none" dirty="0" err="1">
                          <a:effectLst/>
                          <a:latin typeface="Calibri" panose="020F0502020204030204" pitchFamily="34" charset="0"/>
                          <a:ea typeface="PMingLiU" panose="02020500000000000000" pitchFamily="18" charset="-120"/>
                          <a:cs typeface="Lucida Grande"/>
                        </a:rPr>
                        <a:t>н</a:t>
                      </a:r>
                      <a:r>
                        <a:rPr lang="en-US" sz="2000" u="none" dirty="0">
                          <a:effectLst/>
                          <a:latin typeface="Calibri" panose="020F0502020204030204" pitchFamily="34" charset="0"/>
                          <a:ea typeface="PMingLiU" panose="02020500000000000000" pitchFamily="18" charset="-120"/>
                          <a:cs typeface="Lucida Grande"/>
                        </a:rPr>
                        <a:t> </a:t>
                      </a:r>
                      <a:r>
                        <a:rPr lang="en-US" sz="2000" u="none" dirty="0" err="1">
                          <a:effectLst/>
                          <a:latin typeface="Calibri" panose="020F0502020204030204" pitchFamily="34" charset="0"/>
                          <a:ea typeface="PMingLiU" panose="02020500000000000000" pitchFamily="18" charset="-120"/>
                          <a:cs typeface="Lucida Grande"/>
                        </a:rPr>
                        <a:t>вес</a:t>
                      </a:r>
                      <a:r>
                        <a:rPr lang="en-US" sz="2000" u="none" dirty="0">
                          <a:effectLst/>
                          <a:latin typeface="Calibri" panose="020F0502020204030204" pitchFamily="34" charset="0"/>
                          <a:ea typeface="PMingLiU" panose="02020500000000000000" pitchFamily="18" charset="-120"/>
                          <a:cs typeface="Lucida Grande"/>
                        </a:rPr>
                        <a:t> </a:t>
                      </a:r>
                      <a:r>
                        <a:rPr lang="en-US" sz="2000" u="none" dirty="0" err="1">
                          <a:effectLst/>
                          <a:latin typeface="Calibri" panose="020F0502020204030204" pitchFamily="34" charset="0"/>
                          <a:ea typeface="PMingLiU" panose="02020500000000000000" pitchFamily="18" charset="-120"/>
                          <a:cs typeface="Lucida Grande"/>
                        </a:rPr>
                        <a:t>ол</a:t>
                      </a:r>
                      <a:r>
                        <a:rPr lang="en-US" sz="2000" b="1" u="none" dirty="0" err="1">
                          <a:effectLst/>
                          <a:latin typeface="Calibri" panose="020F0502020204030204" pitchFamily="34" charset="0"/>
                          <a:ea typeface="PMingLiU" panose="02020500000000000000" pitchFamily="18" charset="-120"/>
                          <a:cs typeface="Lucida Grande"/>
                        </a:rPr>
                        <a:t>а</a:t>
                      </a:r>
                      <a:r>
                        <a:rPr lang="en-US" sz="2000" u="none" dirty="0" err="1">
                          <a:effectLst/>
                          <a:latin typeface="Calibri" panose="020F0502020204030204" pitchFamily="34" charset="0"/>
                          <a:ea typeface="PMingLiU" panose="02020500000000000000" pitchFamily="18" charset="-120"/>
                          <a:cs typeface="Lucida Grande"/>
                        </a:rPr>
                        <a:t>шке</a:t>
                      </a:r>
                      <a:r>
                        <a:rPr lang="en-US" sz="2000" u="none" dirty="0">
                          <a:effectLst/>
                          <a:latin typeface="Calibri" panose="020F0502020204030204" pitchFamily="34" charset="0"/>
                          <a:ea typeface="PMingLiU" panose="02020500000000000000" pitchFamily="18" charset="-120"/>
                          <a:cs typeface="Lucida Grande"/>
                        </a:rPr>
                        <a:t> </a:t>
                      </a:r>
                      <a:r>
                        <a:rPr lang="en-US" sz="2000" u="none" dirty="0" err="1">
                          <a:effectLst/>
                          <a:latin typeface="Calibri" panose="020F0502020204030204" pitchFamily="34" charset="0"/>
                          <a:ea typeface="PMingLiU" panose="02020500000000000000" pitchFamily="18" charset="-120"/>
                          <a:cs typeface="Lucida Grande"/>
                        </a:rPr>
                        <a:t>кусн</a:t>
                      </a:r>
                      <a:r>
                        <a:rPr lang="en-US" sz="2000" b="1" u="none" dirty="0" err="1">
                          <a:effectLst/>
                          <a:latin typeface="Calibri" panose="020F0502020204030204" pitchFamily="34" charset="0"/>
                          <a:ea typeface="PMingLiU" panose="02020500000000000000" pitchFamily="18" charset="-120"/>
                          <a:cs typeface="Lucida Grande"/>
                        </a:rPr>
                        <a:t>а</a:t>
                      </a:r>
                      <a:r>
                        <a:rPr lang="en-US" sz="2000" u="none" dirty="0" err="1">
                          <a:effectLst/>
                          <a:latin typeface="Calibri" panose="020F0502020204030204" pitchFamily="34" charset="0"/>
                          <a:ea typeface="PMingLiU" panose="02020500000000000000" pitchFamily="18" charset="-120"/>
                          <a:cs typeface="Lucida Grande"/>
                        </a:rPr>
                        <a:t>ш</a:t>
                      </a:r>
                      <a:r>
                        <a:rPr lang="en-US" sz="2000" u="none" dirty="0">
                          <a:effectLst/>
                          <a:latin typeface="Calibri" panose="020F0502020204030204" pitchFamily="34" charset="0"/>
                          <a:ea typeface="PMingLiU" panose="02020500000000000000" pitchFamily="18" charset="-120"/>
                          <a:cs typeface="Lucida Grande"/>
                        </a:rPr>
                        <a:t> </a:t>
                      </a:r>
                      <a:r>
                        <a:rPr lang="en-US" sz="2000" u="none" dirty="0" err="1">
                          <a:effectLst/>
                          <a:latin typeface="Calibri" panose="020F0502020204030204" pitchFamily="34" charset="0"/>
                          <a:ea typeface="PMingLiU" panose="02020500000000000000" pitchFamily="18" charset="-120"/>
                          <a:cs typeface="Lucida Grande"/>
                        </a:rPr>
                        <a:t>перн</a:t>
                      </a:r>
                      <a:r>
                        <a:rPr lang="en-US" sz="2000" b="1" u="none" dirty="0" err="1">
                          <a:effectLst/>
                          <a:latin typeface="Calibri" panose="020F0502020204030204" pitchFamily="34" charset="0"/>
                          <a:ea typeface="PMingLiU" panose="02020500000000000000" pitchFamily="18" charset="-120"/>
                          <a:cs typeface="Lucida Grande"/>
                        </a:rPr>
                        <a:t>е</a:t>
                      </a:r>
                      <a:r>
                        <a:rPr lang="en-US" sz="2000" u="none" dirty="0" err="1">
                          <a:effectLst/>
                          <a:latin typeface="Calibri" panose="020F0502020204030204" pitchFamily="34" charset="0"/>
                          <a:ea typeface="PMingLiU" panose="02020500000000000000" pitchFamily="18" charset="-120"/>
                          <a:cs typeface="Lucida Grande"/>
                        </a:rPr>
                        <a:t>н</a:t>
                      </a:r>
                      <a:r>
                        <a:rPr lang="en-US" sz="2000" u="none" dirty="0">
                          <a:effectLst/>
                          <a:latin typeface="Calibri" panose="020F0502020204030204" pitchFamily="34" charset="0"/>
                          <a:ea typeface="PMingLiU" panose="02020500000000000000" pitchFamily="18" charset="-120"/>
                          <a:cs typeface="Lucida Grande"/>
                        </a:rPr>
                        <a:t>. </a:t>
                      </a:r>
                      <a:endParaRPr lang="en-GB" sz="2000" u="none"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u="none" dirty="0" err="1">
                          <a:effectLst/>
                          <a:latin typeface="Calibri" panose="020F0502020204030204" pitchFamily="34" charset="0"/>
                          <a:ea typeface="PMingLiU" panose="02020500000000000000" pitchFamily="18" charset="-120"/>
                          <a:cs typeface="Lucida Grande"/>
                        </a:rPr>
                        <a:t>Yyvan</a:t>
                      </a:r>
                      <a:r>
                        <a:rPr lang="en-US" sz="2000" u="none" dirty="0">
                          <a:effectLst/>
                          <a:latin typeface="Calibri" panose="020F0502020204030204" pitchFamily="34" charset="0"/>
                          <a:ea typeface="PMingLiU" panose="02020500000000000000" pitchFamily="18" charset="-120"/>
                          <a:cs typeface="Lucida Grande"/>
                        </a:rPr>
                        <a:t> had to move to another city.</a:t>
                      </a:r>
                      <a:endParaRPr lang="en-GB" sz="2000" u="none"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270663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Predicative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(‘John is a doctor.’)</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3778305147"/>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400" u="none">
                          <a:effectLst/>
                          <a:latin typeface="Calibri" panose="020F0502020204030204" pitchFamily="34" charset="0"/>
                          <a:ea typeface="PMingLiU" panose="02020500000000000000" pitchFamily="18" charset="-120"/>
                          <a:cs typeface="Calibri" panose="020F0502020204030204" pitchFamily="34" charset="0"/>
                        </a:rPr>
                        <a:t>Т</a:t>
                      </a:r>
                      <a:r>
                        <a:rPr lang="en-US" sz="2400" b="1" u="none">
                          <a:effectLst/>
                          <a:latin typeface="Calibri" panose="020F0502020204030204" pitchFamily="34" charset="0"/>
                          <a:ea typeface="PMingLiU" panose="02020500000000000000" pitchFamily="18" charset="-120"/>
                          <a:cs typeface="Calibri" panose="020F0502020204030204" pitchFamily="34" charset="0"/>
                        </a:rPr>
                        <a:t>у</a:t>
                      </a:r>
                      <a:r>
                        <a:rPr lang="en-US" sz="2400" u="none">
                          <a:effectLst/>
                          <a:latin typeface="Calibri" panose="020F0502020204030204" pitchFamily="34" charset="0"/>
                          <a:ea typeface="PMingLiU" panose="02020500000000000000" pitchFamily="18" charset="-120"/>
                          <a:cs typeface="Calibri" panose="020F0502020204030204" pitchFamily="34" charset="0"/>
                        </a:rPr>
                        <a:t>до ч</a:t>
                      </a:r>
                      <a:r>
                        <a:rPr lang="en-US" sz="2400" b="1" u="none">
                          <a:effectLst/>
                          <a:latin typeface="Calibri" panose="020F0502020204030204" pitchFamily="34" charset="0"/>
                          <a:ea typeface="PMingLiU" panose="02020500000000000000" pitchFamily="18" charset="-120"/>
                          <a:cs typeface="Calibri" panose="020F0502020204030204" pitchFamily="34" charset="0"/>
                        </a:rPr>
                        <a:t>е</a:t>
                      </a:r>
                      <a:r>
                        <a:rPr lang="en-US" sz="2400" u="none">
                          <a:effectLst/>
                          <a:latin typeface="Calibri" panose="020F0502020204030204" pitchFamily="34" charset="0"/>
                          <a:ea typeface="PMingLiU" panose="02020500000000000000" pitchFamily="18" charset="-120"/>
                          <a:cs typeface="Calibri" panose="020F0502020204030204" pitchFamily="34" charset="0"/>
                        </a:rPr>
                        <a:t>рле.</a:t>
                      </a:r>
                      <a:endParaRPr lang="en-GB" sz="2400" u="none">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400" u="none" dirty="0">
                          <a:effectLst/>
                          <a:latin typeface="Calibri" panose="020F0502020204030204" pitchFamily="34" charset="0"/>
                          <a:ea typeface="PMingLiU" panose="02020500000000000000" pitchFamily="18" charset="-120"/>
                          <a:cs typeface="Calibri" panose="020F0502020204030204" pitchFamily="34" charset="0"/>
                        </a:rPr>
                        <a:t>(S)he is sick.</a:t>
                      </a:r>
                      <a:endParaRPr lang="en-GB" sz="2400" u="none"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270887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17</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Locational</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a:t>
            </a:r>
            <a:r>
              <a:rPr lang="en-GB" sz="2400" u="sng" dirty="0">
                <a:latin typeface="Calibri" panose="020F0502020204030204" pitchFamily="34" charset="0"/>
                <a:ea typeface="Calibri" panose="020F0502020204030204" pitchFamily="34" charset="0"/>
                <a:cs typeface="Calibri" panose="020F0502020204030204" pitchFamily="34" charset="0"/>
              </a:rPr>
              <a:t>Where are you?</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3646839330"/>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tabLst>
                          <a:tab pos="1181100" algn="ctr"/>
                        </a:tabLst>
                      </a:pPr>
                      <a:r>
                        <a:rPr lang="en-US" sz="2000" u="none" dirty="0" err="1">
                          <a:effectLst/>
                          <a:latin typeface="Calibri" panose="020F0502020204030204" pitchFamily="34" charset="0"/>
                          <a:ea typeface="PMingLiU" panose="02020500000000000000" pitchFamily="18" charset="-120"/>
                          <a:cs typeface="Calibri" panose="020F0502020204030204" pitchFamily="34" charset="0"/>
                        </a:rPr>
                        <a:t>Мый</a:t>
                      </a:r>
                      <a:r>
                        <a:rPr lang="en-US" sz="2000" u="none" dirty="0">
                          <a:effectLst/>
                          <a:latin typeface="Calibri" panose="020F0502020204030204" pitchFamily="34" charset="0"/>
                          <a:ea typeface="PMingLiU" panose="02020500000000000000" pitchFamily="18" charset="-120"/>
                          <a:cs typeface="Calibri" panose="020F0502020204030204" pitchFamily="34" charset="0"/>
                        </a:rPr>
                        <a:t> </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Йошк</a:t>
                      </a:r>
                      <a:r>
                        <a:rPr lang="en-US" sz="2000" b="1" u="none"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р-Ол</a:t>
                      </a:r>
                      <a:r>
                        <a:rPr lang="en-US" sz="2000" b="1" u="none"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ште</a:t>
                      </a:r>
                      <a:r>
                        <a:rPr lang="en-US" sz="2000" u="none" dirty="0">
                          <a:effectLst/>
                          <a:latin typeface="Calibri" panose="020F0502020204030204" pitchFamily="34" charset="0"/>
                          <a:ea typeface="PMingLiU" panose="02020500000000000000" pitchFamily="18" charset="-120"/>
                          <a:cs typeface="Calibri" panose="020F0502020204030204" pitchFamily="34" charset="0"/>
                        </a:rPr>
                        <a:t> </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ул</a:t>
                      </a:r>
                      <a:r>
                        <a:rPr lang="en-US" sz="2000" b="1" u="none"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none" dirty="0" err="1">
                          <a:effectLst/>
                          <a:latin typeface="Calibri" panose="020F0502020204030204" pitchFamily="34" charset="0"/>
                          <a:ea typeface="PMingLiU" panose="02020500000000000000" pitchFamily="18" charset="-120"/>
                          <a:cs typeface="Calibri" panose="020F0502020204030204" pitchFamily="34" charset="0"/>
                        </a:rPr>
                        <a:t>м</a:t>
                      </a:r>
                      <a:r>
                        <a:rPr lang="en-US" sz="2000" u="none" dirty="0">
                          <a:effectLst/>
                          <a:latin typeface="Calibri" panose="020F0502020204030204" pitchFamily="34" charset="0"/>
                          <a:ea typeface="PMingLiU" panose="02020500000000000000" pitchFamily="18" charset="-120"/>
                          <a:cs typeface="Calibri" panose="020F0502020204030204" pitchFamily="34" charset="0"/>
                        </a:rPr>
                        <a:t>.</a:t>
                      </a:r>
                      <a:endParaRPr lang="en-GB" sz="2000" u="none"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u="none" dirty="0">
                          <a:effectLst/>
                          <a:latin typeface="Calibri" panose="020F0502020204030204" pitchFamily="34" charset="0"/>
                          <a:ea typeface="PMingLiU" panose="02020500000000000000" pitchFamily="18" charset="-120"/>
                          <a:cs typeface="Calibri" panose="020F0502020204030204" pitchFamily="34" charset="0"/>
                        </a:rPr>
                        <a:t>I am in Yoshkar-Ola.</a:t>
                      </a:r>
                      <a:endParaRPr lang="en-GB" sz="2000" u="none"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132139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Existential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(‘There is no hope.’)</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3585735634"/>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fontAlgn="ctr">
                        <a:spcBef>
                          <a:spcPts val="0"/>
                        </a:spcBef>
                        <a:spcAft>
                          <a:spcPts val="0"/>
                        </a:spcAft>
                      </a:pPr>
                      <a:r>
                        <a:rPr lang="mi-NZ" sz="2400" b="0" i="0" u="none" strike="noStrike" dirty="0">
                          <a:effectLst/>
                          <a:latin typeface="Calibri" panose="020F0502020204030204" pitchFamily="34" charset="0"/>
                          <a:ea typeface="PMingLiU" panose="02020500000000000000" pitchFamily="18" charset="-120"/>
                          <a:cs typeface="Calibri" panose="020F0502020204030204" pitchFamily="34" charset="0"/>
                        </a:rPr>
                        <a:t>Сар ли</a:t>
                      </a:r>
                      <a:r>
                        <a:rPr lang="mi-N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400" b="0" i="0" u="none" strike="noStrike" dirty="0">
                          <a:effectLst/>
                          <a:latin typeface="Calibri" panose="020F0502020204030204" pitchFamily="34" charset="0"/>
                          <a:ea typeface="PMingLiU" panose="02020500000000000000" pitchFamily="18" charset="-120"/>
                          <a:cs typeface="Calibri" panose="020F0502020204030204" pitchFamily="34" charset="0"/>
                        </a:rPr>
                        <a:t>There will be a war.</a:t>
                      </a:r>
                      <a:endParaRPr lang="en-US" sz="2400" b="0" i="0" u="none" strike="noStrike" dirty="0">
                        <a:effectLst/>
                        <a:latin typeface="Arial" panose="020B0604020202020204" pitchFamily="34" charset="0"/>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402940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19</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Possessive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(‘I have the money.’)</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1765691581"/>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400" u="none">
                          <a:effectLst/>
                          <a:latin typeface="Calibri" panose="020F0502020204030204" pitchFamily="34" charset="0"/>
                          <a:ea typeface="PMingLiU" panose="02020500000000000000" pitchFamily="18" charset="-120"/>
                          <a:cs typeface="Calibri" panose="020F0502020204030204" pitchFamily="34" charset="0"/>
                        </a:rPr>
                        <a:t>Жап</a:t>
                      </a:r>
                      <a:r>
                        <a:rPr lang="en-US" sz="2400" b="1" u="none">
                          <a:effectLst/>
                          <a:latin typeface="Calibri" panose="020F0502020204030204" pitchFamily="34" charset="0"/>
                          <a:ea typeface="PMingLiU" panose="02020500000000000000" pitchFamily="18" charset="-120"/>
                          <a:cs typeface="Calibri" panose="020F0502020204030204" pitchFamily="34" charset="0"/>
                        </a:rPr>
                        <a:t>е</a:t>
                      </a:r>
                      <a:r>
                        <a:rPr lang="en-US" sz="2400" u="none">
                          <a:effectLst/>
                          <a:latin typeface="Calibri" panose="020F0502020204030204" pitchFamily="34" charset="0"/>
                          <a:ea typeface="PMingLiU" panose="02020500000000000000" pitchFamily="18" charset="-120"/>
                          <a:cs typeface="Calibri" panose="020F0502020204030204" pitchFamily="34" charset="0"/>
                        </a:rPr>
                        <a:t>м ук</a:t>
                      </a:r>
                      <a:r>
                        <a:rPr lang="en-US" sz="2400" b="1" u="none">
                          <a:effectLst/>
                          <a:latin typeface="Calibri" panose="020F0502020204030204" pitchFamily="34" charset="0"/>
                          <a:ea typeface="PMingLiU" panose="02020500000000000000" pitchFamily="18" charset="-120"/>
                          <a:cs typeface="Calibri" panose="020F0502020204030204" pitchFamily="34" charset="0"/>
                        </a:rPr>
                        <a:t>е</a:t>
                      </a:r>
                      <a:r>
                        <a:rPr lang="en-US" sz="2400" u="none">
                          <a:effectLst/>
                          <a:latin typeface="Calibri" panose="020F0502020204030204" pitchFamily="34" charset="0"/>
                          <a:ea typeface="PMingLiU" panose="02020500000000000000" pitchFamily="18" charset="-120"/>
                          <a:cs typeface="Calibri" panose="020F0502020204030204" pitchFamily="34" charset="0"/>
                        </a:rPr>
                        <a:t> </a:t>
                      </a:r>
                      <a:r>
                        <a:rPr lang="en-US" sz="2400" b="1" u="none">
                          <a:effectLst/>
                          <a:latin typeface="Calibri" panose="020F0502020204030204" pitchFamily="34" charset="0"/>
                          <a:ea typeface="PMingLiU" panose="02020500000000000000" pitchFamily="18" charset="-120"/>
                          <a:cs typeface="Calibri" panose="020F0502020204030204" pitchFamily="34" charset="0"/>
                        </a:rPr>
                        <a:t>ы</a:t>
                      </a:r>
                      <a:r>
                        <a:rPr lang="en-US" sz="2400" u="none">
                          <a:effectLst/>
                          <a:latin typeface="Calibri" panose="020F0502020204030204" pitchFamily="34" charset="0"/>
                          <a:ea typeface="PMingLiU" panose="02020500000000000000" pitchFamily="18" charset="-120"/>
                          <a:cs typeface="Calibri" panose="020F0502020204030204" pitchFamily="34" charset="0"/>
                        </a:rPr>
                        <a:t>л’е.</a:t>
                      </a:r>
                      <a:endParaRPr lang="en-GB" sz="2400" u="none">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400" u="none" dirty="0">
                          <a:effectLst/>
                          <a:latin typeface="Calibri" panose="020F0502020204030204" pitchFamily="34" charset="0"/>
                          <a:ea typeface="PMingLiU" panose="02020500000000000000" pitchFamily="18" charset="-120"/>
                          <a:cs typeface="Calibri" panose="020F0502020204030204" pitchFamily="34" charset="0"/>
                        </a:rPr>
                        <a:t>I didn’t have time.</a:t>
                      </a:r>
                      <a:endParaRPr lang="en-GB" sz="2400" u="none"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259825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20</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Impersonal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a:t>
            </a:r>
            <a:r>
              <a:rPr lang="en-GB" sz="2400" u="sng" dirty="0">
                <a:latin typeface="Calibri" panose="020F0502020204030204" pitchFamily="34" charset="0"/>
                <a:ea typeface="Calibri" panose="020F0502020204030204" pitchFamily="34" charset="0"/>
                <a:cs typeface="Calibri" panose="020F0502020204030204" pitchFamily="34" charset="0"/>
              </a:rPr>
              <a:t>One used to do this</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11" name="Table 10">
            <a:extLst>
              <a:ext uri="{FF2B5EF4-FFF2-40B4-BE49-F238E27FC236}">
                <a16:creationId xmlns:a16="http://schemas.microsoft.com/office/drawing/2014/main" id="{E56DD406-94C1-4386-B594-CD2B74C7813B}"/>
              </a:ext>
            </a:extLst>
          </p:cNvPr>
          <p:cNvGraphicFramePr>
            <a:graphicFrameLocks noGrp="1"/>
          </p:cNvGraphicFramePr>
          <p:nvPr>
            <p:extLst>
              <p:ext uri="{D42A27DB-BD31-4B8C-83A1-F6EECF244321}">
                <p14:modId xmlns:p14="http://schemas.microsoft.com/office/powerpoint/2010/main" val="2051763140"/>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000" b="1" u="sng">
                          <a:effectLst/>
                          <a:latin typeface="Calibri" panose="020F0502020204030204" pitchFamily="34" charset="0"/>
                          <a:ea typeface="PMingLiU" panose="02020500000000000000" pitchFamily="18" charset="-120"/>
                          <a:cs typeface="Calibri" panose="020F0502020204030204" pitchFamily="34" charset="0"/>
                        </a:rPr>
                        <a:t>О</a:t>
                      </a:r>
                      <a:r>
                        <a:rPr lang="en-US" sz="2000" u="sng">
                          <a:effectLst/>
                          <a:latin typeface="Calibri" panose="020F0502020204030204" pitchFamily="34" charset="0"/>
                          <a:ea typeface="PMingLiU" panose="02020500000000000000" pitchFamily="18" charset="-120"/>
                          <a:cs typeface="Times New Roman" panose="02020603050405020304" pitchFamily="18" charset="0"/>
                        </a:rPr>
                        <a:t>жно ш</a:t>
                      </a:r>
                      <a:r>
                        <a:rPr lang="en-US" sz="2000" b="1" u="sng">
                          <a:effectLst/>
                          <a:latin typeface="Calibri" panose="020F0502020204030204" pitchFamily="34" charset="0"/>
                          <a:ea typeface="PMingLiU" panose="02020500000000000000" pitchFamily="18" charset="-120"/>
                          <a:cs typeface="Times New Roman" panose="02020603050405020304" pitchFamily="18" charset="0"/>
                        </a:rPr>
                        <a:t>у</a:t>
                      </a:r>
                      <a:r>
                        <a:rPr lang="en-US" sz="2000" u="sng">
                          <a:effectLst/>
                          <a:latin typeface="Calibri" panose="020F0502020204030204" pitchFamily="34" charset="0"/>
                          <a:ea typeface="PMingLiU" panose="02020500000000000000" pitchFamily="18" charset="-120"/>
                          <a:cs typeface="Times New Roman" panose="02020603050405020304" pitchFamily="18" charset="0"/>
                        </a:rPr>
                        <a:t>ко луд</a:t>
                      </a:r>
                      <a:r>
                        <a:rPr lang="en-US" sz="2000" b="1" u="sng">
                          <a:effectLst/>
                          <a:latin typeface="Calibri" panose="020F0502020204030204" pitchFamily="34" charset="0"/>
                          <a:ea typeface="PMingLiU" panose="02020500000000000000" pitchFamily="18" charset="-120"/>
                          <a:cs typeface="Times New Roman" panose="02020603050405020304" pitchFamily="18" charset="0"/>
                        </a:rPr>
                        <a:t>а</a:t>
                      </a:r>
                      <a:r>
                        <a:rPr lang="en-US" sz="2000" u="sng">
                          <a:effectLst/>
                          <a:latin typeface="Calibri" panose="020F0502020204030204" pitchFamily="34" charset="0"/>
                          <a:ea typeface="PMingLiU" panose="02020500000000000000" pitchFamily="18" charset="-120"/>
                          <a:cs typeface="Times New Roman" panose="02020603050405020304" pitchFamily="18" charset="0"/>
                        </a:rPr>
                        <a:t>лтын</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People used to read a lot.</a:t>
                      </a:r>
                      <a:endParaRPr lang="en-GB" sz="2000" dirty="0">
                        <a:effectLst/>
                        <a:latin typeface="Calibri" panose="020F0502020204030204" pitchFamily="34" charset="0"/>
                        <a:ea typeface="PMingLiU" panose="02020500000000000000" pitchFamily="18" charset="-120"/>
                        <a:cs typeface="Lucida Grande"/>
                      </a:endParaRPr>
                    </a:p>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(One used to read a lot.)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321929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21</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1243771617"/>
              </p:ext>
            </p:extLst>
          </p:nvPr>
        </p:nvGraphicFramePr>
        <p:xfrm>
          <a:off x="838200" y="1580311"/>
          <a:ext cx="10797428" cy="4354560"/>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воз</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lie down’</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abruptness, finality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черлан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fall ill’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черлан</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воз</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fall ill (suddenly)’</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ил</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live’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lengthy, habitual execution of an activity</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вуч</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wait’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вуч</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wait for a long time’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ка</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я</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go’</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momentary, tangible result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йӱл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burn’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йӱл</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е</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ка</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я</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burn down’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ки</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я</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lie’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long-lasting activity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рӱжг</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 loud’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рӱжг</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ки</a:t>
                      </a:r>
                      <a:r>
                        <a:rPr lang="en-US" sz="2000" b="1" i="0" dirty="0" err="1">
                          <a:effectLst/>
                          <a:latin typeface="Calibri" panose="020F0502020204030204" pitchFamily="34" charset="0"/>
                          <a:ea typeface="PMingLiU" panose="02020500000000000000" pitchFamily="18" charset="-120"/>
                          <a:cs typeface="Lucida Grande"/>
                        </a:rPr>
                        <a:t>я</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make a lot of noise’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код</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stay’</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(intransitive) activity carried out to completion, has ostensible results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мал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sleep’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мал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код</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
        <p:nvSpPr>
          <p:cNvPr id="8" name="Rectangle 7">
            <a:extLst>
              <a:ext uri="{FF2B5EF4-FFF2-40B4-BE49-F238E27FC236}">
                <a16:creationId xmlns:a16="http://schemas.microsoft.com/office/drawing/2014/main" id="{66ABA400-0256-4C7A-AB05-A3BAF0FA4688}"/>
              </a:ext>
            </a:extLst>
          </p:cNvPr>
          <p:cNvSpPr/>
          <p:nvPr/>
        </p:nvSpPr>
        <p:spPr>
          <a:xfrm>
            <a:off x="9238821" y="2279459"/>
            <a:ext cx="2216579"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5D5097BA-DB5B-4DD9-82AE-910B38792075}"/>
              </a:ext>
            </a:extLst>
          </p:cNvPr>
          <p:cNvSpPr/>
          <p:nvPr/>
        </p:nvSpPr>
        <p:spPr>
          <a:xfrm>
            <a:off x="8705421" y="3117659"/>
            <a:ext cx="2534079"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9F8059D3-3CFD-4927-B0FF-C9D4CC7CC1CD}"/>
              </a:ext>
            </a:extLst>
          </p:cNvPr>
          <p:cNvSpPr/>
          <p:nvPr/>
        </p:nvSpPr>
        <p:spPr>
          <a:xfrm>
            <a:off x="8715160" y="3930460"/>
            <a:ext cx="2534079"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BB54E201-1574-4D7F-9362-A732D44026F0}"/>
              </a:ext>
            </a:extLst>
          </p:cNvPr>
          <p:cNvSpPr/>
          <p:nvPr/>
        </p:nvSpPr>
        <p:spPr>
          <a:xfrm>
            <a:off x="8908620" y="4718509"/>
            <a:ext cx="2534079"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33752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22</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nvGraphicFramePr>
        <p:xfrm>
          <a:off x="838200" y="1580311"/>
          <a:ext cx="10797428" cy="4354560"/>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воз</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lie down’</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abruptness, finality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черлан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fall ill’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черлан</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воз</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fall ill (suddenly)’</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ил</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live’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lengthy, habitual execution of an activity</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вуч</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wait’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вуч</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wait for a long time’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ка</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я</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go’</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momentary, tangible result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йӱл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burn’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йӱл</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е</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ка</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я</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burn down’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ки</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я</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lie’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long-lasting activity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рӱжг</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 loud’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рӱжг</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ки</a:t>
                      </a:r>
                      <a:r>
                        <a:rPr lang="en-US" sz="2000" b="1" i="0" dirty="0" err="1">
                          <a:effectLst/>
                          <a:latin typeface="Calibri" panose="020F0502020204030204" pitchFamily="34" charset="0"/>
                          <a:ea typeface="PMingLiU" panose="02020500000000000000" pitchFamily="18" charset="-120"/>
                          <a:cs typeface="Lucida Grande"/>
                        </a:rPr>
                        <a:t>я</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make a lot of noise’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код</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stay’</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(intransitive) activity carried out to completion, has ostensible results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мал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sleep’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мал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код</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oversleep’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Tree>
    <p:extLst>
      <p:ext uri="{BB962C8B-B14F-4D97-AF65-F5344CB8AC3E}">
        <p14:creationId xmlns:p14="http://schemas.microsoft.com/office/powerpoint/2010/main" val="3385092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23</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2850489225"/>
              </p:ext>
            </p:extLst>
          </p:nvPr>
        </p:nvGraphicFramePr>
        <p:xfrm>
          <a:off x="838200" y="1580311"/>
          <a:ext cx="10797428" cy="4459008"/>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код</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leave (tr.)’</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(transitive) activity carried out to completion, has ostensible results</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арал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protect’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арал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код</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preserve’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l"/>
                      <a:r>
                        <a:rPr lang="en-US" sz="2000" b="0" i="0" dirty="0" err="1">
                          <a:effectLst/>
                          <a:latin typeface="Calibri" panose="020F0502020204030204" pitchFamily="34" charset="0"/>
                          <a:ea typeface="PMingLiU" panose="02020500000000000000" pitchFamily="18" charset="-120"/>
                          <a:cs typeface="Lucida Grande"/>
                        </a:rPr>
                        <a:t>колт</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l"/>
                      <a:r>
                        <a:rPr lang="en-US" sz="2000" b="0" i="0" dirty="0">
                          <a:effectLst/>
                          <a:latin typeface="Calibri" panose="020F0502020204030204" pitchFamily="34" charset="0"/>
                          <a:ea typeface="PMingLiU" panose="02020500000000000000" pitchFamily="18" charset="-120"/>
                          <a:cs typeface="Lucida Grande"/>
                        </a:rPr>
                        <a:t>‘to send’</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action carried out to conclusion, inchoative (beginning)</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шорт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cry’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ш</a:t>
                      </a:r>
                      <a:r>
                        <a:rPr lang="en-US" sz="2000" b="1" i="0" dirty="0" err="1">
                          <a:effectLst/>
                          <a:latin typeface="Calibri" panose="020F0502020204030204" pitchFamily="34" charset="0"/>
                          <a:ea typeface="PMingLiU" panose="02020500000000000000" pitchFamily="18" charset="-120"/>
                          <a:cs typeface="Lucida Grande"/>
                        </a:rPr>
                        <a:t>о</a:t>
                      </a:r>
                      <a:r>
                        <a:rPr lang="en-US" sz="2000" i="0" dirty="0" err="1">
                          <a:effectLst/>
                          <a:latin typeface="Calibri" panose="020F0502020204030204" pitchFamily="34" charset="0"/>
                          <a:ea typeface="PMingLiU" panose="02020500000000000000" pitchFamily="18" charset="-120"/>
                          <a:cs typeface="Lucida Grande"/>
                        </a:rPr>
                        <a:t>ртын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колт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break out crying’</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tabLst>
                          <a:tab pos="593725" algn="l"/>
                        </a:tabLst>
                      </a:pPr>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кошт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go’</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long-lasting, continuative, repeated actions; action carried out in many locations</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think’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кошт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ponder’</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кудалт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throw, to cast’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rapid action; uncontrolled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пуж</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dismantle’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пуж</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е</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кудалт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tear down’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кышк</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throw, to cast’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rapid action; uncontrolled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вурс</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scold’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вурс</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кышк</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
        <p:nvSpPr>
          <p:cNvPr id="6" name="Rectangle 5">
            <a:extLst>
              <a:ext uri="{FF2B5EF4-FFF2-40B4-BE49-F238E27FC236}">
                <a16:creationId xmlns:a16="http://schemas.microsoft.com/office/drawing/2014/main" id="{CB9420D7-D8FE-419B-B2E1-59FD971A0794}"/>
              </a:ext>
            </a:extLst>
          </p:cNvPr>
          <p:cNvSpPr/>
          <p:nvPr/>
        </p:nvSpPr>
        <p:spPr>
          <a:xfrm>
            <a:off x="9017001" y="2279459"/>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EE15DAA4-4491-4B63-9FDF-0D9E91ADA55F}"/>
              </a:ext>
            </a:extLst>
          </p:cNvPr>
          <p:cNvSpPr/>
          <p:nvPr/>
        </p:nvSpPr>
        <p:spPr>
          <a:xfrm>
            <a:off x="9220200" y="3117659"/>
            <a:ext cx="21336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7338F56A-1E18-4102-97C8-5A964F8559D6}"/>
              </a:ext>
            </a:extLst>
          </p:cNvPr>
          <p:cNvSpPr/>
          <p:nvPr/>
        </p:nvSpPr>
        <p:spPr>
          <a:xfrm>
            <a:off x="9105900" y="3981260"/>
            <a:ext cx="1978239"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26E59D79-CC00-49AA-BBF5-10BB8F382592}"/>
              </a:ext>
            </a:extLst>
          </p:cNvPr>
          <p:cNvSpPr/>
          <p:nvPr/>
        </p:nvSpPr>
        <p:spPr>
          <a:xfrm>
            <a:off x="9283699" y="4794709"/>
            <a:ext cx="21336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29904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24</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nvGraphicFramePr>
        <p:xfrm>
          <a:off x="838200" y="1580311"/>
          <a:ext cx="10797428" cy="4459008"/>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код</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leave (tr.)’</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(transitive) activity carried out to completion, has ostensible results</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арал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protect’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арал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код</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preserve’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l"/>
                      <a:r>
                        <a:rPr lang="en-US" sz="2000" b="0" i="0" dirty="0" err="1">
                          <a:effectLst/>
                          <a:latin typeface="Calibri" panose="020F0502020204030204" pitchFamily="34" charset="0"/>
                          <a:ea typeface="PMingLiU" panose="02020500000000000000" pitchFamily="18" charset="-120"/>
                          <a:cs typeface="Lucida Grande"/>
                        </a:rPr>
                        <a:t>колт</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l"/>
                      <a:r>
                        <a:rPr lang="en-US" sz="2000" b="0" i="0" dirty="0">
                          <a:effectLst/>
                          <a:latin typeface="Calibri" panose="020F0502020204030204" pitchFamily="34" charset="0"/>
                          <a:ea typeface="PMingLiU" panose="02020500000000000000" pitchFamily="18" charset="-120"/>
                          <a:cs typeface="Lucida Grande"/>
                        </a:rPr>
                        <a:t>‘to send’</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action carried out to conclusion, inchoative (beginning)</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шорт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cry’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ш</a:t>
                      </a:r>
                      <a:r>
                        <a:rPr lang="en-US" sz="2000" b="1" i="0" dirty="0" err="1">
                          <a:effectLst/>
                          <a:latin typeface="Calibri" panose="020F0502020204030204" pitchFamily="34" charset="0"/>
                          <a:ea typeface="PMingLiU" panose="02020500000000000000" pitchFamily="18" charset="-120"/>
                          <a:cs typeface="Lucida Grande"/>
                        </a:rPr>
                        <a:t>о</a:t>
                      </a:r>
                      <a:r>
                        <a:rPr lang="en-US" sz="2000" i="0" dirty="0" err="1">
                          <a:effectLst/>
                          <a:latin typeface="Calibri" panose="020F0502020204030204" pitchFamily="34" charset="0"/>
                          <a:ea typeface="PMingLiU" panose="02020500000000000000" pitchFamily="18" charset="-120"/>
                          <a:cs typeface="Lucida Grande"/>
                        </a:rPr>
                        <a:t>ртын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колт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break out crying’</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tabLst>
                          <a:tab pos="593725" algn="l"/>
                        </a:tabLst>
                      </a:pPr>
                      <a:r>
                        <a:rPr lang="en-US" sz="2000" b="0" i="0" dirty="0" err="1">
                          <a:effectLst/>
                          <a:latin typeface="Calibri" panose="020F0502020204030204" pitchFamily="34" charset="0"/>
                          <a:ea typeface="PMingLiU" panose="02020500000000000000" pitchFamily="18" charset="-120"/>
                          <a:cs typeface="Calibri" panose="020F0502020204030204" pitchFamily="34" charset="0"/>
                        </a:rPr>
                        <a:t>кошт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go’</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long-lasting, continuative, repeated actions; action carried out in many locations</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think’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кошт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ponder’</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кудалт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throw, to cast’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rapid action; uncontrolled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пуж</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dismantle’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пуж</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е</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кудалт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tear down’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кышк</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throw, to cast’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rapid action; uncontrolled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вурс</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scold’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вурс</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кышк</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give a scolding’</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Tree>
    <p:extLst>
      <p:ext uri="{BB962C8B-B14F-4D97-AF65-F5344CB8AC3E}">
        <p14:creationId xmlns:p14="http://schemas.microsoft.com/office/powerpoint/2010/main" val="1211673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25</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1511321242"/>
              </p:ext>
            </p:extLst>
          </p:nvPr>
        </p:nvGraphicFramePr>
        <p:xfrm>
          <a:off x="838200" y="1580311"/>
          <a:ext cx="10797428" cy="4354560"/>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лект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go, to leave’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finality, completeness; unexpectedness</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луд</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read’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л</a:t>
                      </a:r>
                      <a:r>
                        <a:rPr lang="en-US" sz="2000" b="1" i="0" dirty="0" err="1">
                          <a:effectLst/>
                          <a:latin typeface="Calibri" panose="020F0502020204030204" pitchFamily="34" charset="0"/>
                          <a:ea typeface="PMingLiU" panose="02020500000000000000" pitchFamily="18" charset="-120"/>
                          <a:cs typeface="Lucida Grande"/>
                        </a:rPr>
                        <a:t>у</a:t>
                      </a:r>
                      <a:r>
                        <a:rPr lang="en-US" sz="2000" i="0" dirty="0" err="1">
                          <a:effectLst/>
                          <a:latin typeface="Calibri" panose="020F0502020204030204" pitchFamily="34" charset="0"/>
                          <a:ea typeface="PMingLiU" panose="02020500000000000000" pitchFamily="18" charset="-120"/>
                          <a:cs typeface="Lucida Grande"/>
                        </a:rPr>
                        <a:t>дын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лект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read through’</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лукт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lead out’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finality; creation of an object</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think’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лукт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think up’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ми</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я</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go, to come’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long-lasting activity; gradual increase of effect</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пыт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end’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пыт</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ми</a:t>
                      </a:r>
                      <a:r>
                        <a:rPr lang="en-US" sz="2000" b="1" i="0" dirty="0" err="1">
                          <a:effectLst/>
                          <a:latin typeface="Calibri" panose="020F0502020204030204" pitchFamily="34" charset="0"/>
                          <a:ea typeface="PMingLiU" panose="02020500000000000000" pitchFamily="18" charset="-120"/>
                          <a:cs typeface="Lucida Grande"/>
                        </a:rPr>
                        <a:t>я</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 depleted’</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нал</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ам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Lucida Grande"/>
                        </a:rPr>
                        <a:t>‘to take’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completion of an activity</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кутыр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talk’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кутыр</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нал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have a talk’</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онч</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look’</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momentary; activity is tried</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кочк</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eat’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a:t>
                      </a:r>
                      <a:r>
                        <a:rPr lang="en-US" sz="2000" b="1" i="0" dirty="0" err="1">
                          <a:effectLst/>
                          <a:latin typeface="Calibri" panose="020F0502020204030204" pitchFamily="34" charset="0"/>
                          <a:ea typeface="PMingLiU" panose="02020500000000000000" pitchFamily="18" charset="-120"/>
                          <a:cs typeface="Lucida Grande"/>
                        </a:rPr>
                        <a:t>о</a:t>
                      </a:r>
                      <a:r>
                        <a:rPr lang="en-US" sz="2000" i="0" dirty="0" err="1">
                          <a:effectLst/>
                          <a:latin typeface="Calibri" panose="020F0502020204030204" pitchFamily="34" charset="0"/>
                          <a:ea typeface="PMingLiU" panose="02020500000000000000" pitchFamily="18" charset="-120"/>
                          <a:cs typeface="Lucida Grande"/>
                        </a:rPr>
                        <a:t>чкын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онч</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
        <p:nvSpPr>
          <p:cNvPr id="6" name="Rectangle 5">
            <a:extLst>
              <a:ext uri="{FF2B5EF4-FFF2-40B4-BE49-F238E27FC236}">
                <a16:creationId xmlns:a16="http://schemas.microsoft.com/office/drawing/2014/main" id="{7BEC5A32-1EE1-471B-9CB2-AA8DE7EF87BE}"/>
              </a:ext>
            </a:extLst>
          </p:cNvPr>
          <p:cNvSpPr/>
          <p:nvPr/>
        </p:nvSpPr>
        <p:spPr>
          <a:xfrm>
            <a:off x="9055101" y="2279459"/>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50BB819A-B8F2-46C3-B303-165FFD9D2D6E}"/>
              </a:ext>
            </a:extLst>
          </p:cNvPr>
          <p:cNvSpPr/>
          <p:nvPr/>
        </p:nvSpPr>
        <p:spPr>
          <a:xfrm>
            <a:off x="9067801" y="3054807"/>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A194341C-D998-44D7-AE35-F60CB7F7EE0C}"/>
              </a:ext>
            </a:extLst>
          </p:cNvPr>
          <p:cNvSpPr/>
          <p:nvPr/>
        </p:nvSpPr>
        <p:spPr>
          <a:xfrm>
            <a:off x="8839200" y="3889227"/>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38E99A40-BD7F-4E8E-B331-8B479FF92041}"/>
              </a:ext>
            </a:extLst>
          </p:cNvPr>
          <p:cNvSpPr/>
          <p:nvPr/>
        </p:nvSpPr>
        <p:spPr>
          <a:xfrm>
            <a:off x="9105901" y="4737695"/>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89678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26</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nvGraphicFramePr>
        <p:xfrm>
          <a:off x="838200" y="1580311"/>
          <a:ext cx="10797428" cy="4354560"/>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лект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go, to leave’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finality, completeness; unexpectedness</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луд</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read’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л</a:t>
                      </a:r>
                      <a:r>
                        <a:rPr lang="en-US" sz="2000" b="1" i="0" dirty="0" err="1">
                          <a:effectLst/>
                          <a:latin typeface="Calibri" panose="020F0502020204030204" pitchFamily="34" charset="0"/>
                          <a:ea typeface="PMingLiU" panose="02020500000000000000" pitchFamily="18" charset="-120"/>
                          <a:cs typeface="Lucida Grande"/>
                        </a:rPr>
                        <a:t>у</a:t>
                      </a:r>
                      <a:r>
                        <a:rPr lang="en-US" sz="2000" i="0" dirty="0" err="1">
                          <a:effectLst/>
                          <a:latin typeface="Calibri" panose="020F0502020204030204" pitchFamily="34" charset="0"/>
                          <a:ea typeface="PMingLiU" panose="02020500000000000000" pitchFamily="18" charset="-120"/>
                          <a:cs typeface="Lucida Grande"/>
                        </a:rPr>
                        <a:t>дын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лект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read through’</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лукт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lead out’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finality; creation of an object</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think’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лукт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think up’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ми</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я</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go, to come’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long-lasting activity; gradual increase of effect</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пыт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end’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пыт</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ми</a:t>
                      </a:r>
                      <a:r>
                        <a:rPr lang="en-US" sz="2000" b="1" i="0" dirty="0" err="1">
                          <a:effectLst/>
                          <a:latin typeface="Calibri" panose="020F0502020204030204" pitchFamily="34" charset="0"/>
                          <a:ea typeface="PMingLiU" panose="02020500000000000000" pitchFamily="18" charset="-120"/>
                          <a:cs typeface="Lucida Grande"/>
                        </a:rPr>
                        <a:t>я</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 depleted’</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нал</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ам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Lucida Grande"/>
                        </a:rPr>
                        <a:t>‘to take’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completion of an activity</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кутыр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talk’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кутыр</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нал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have a talk’</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онч</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look’</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momentary; activity is tried</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кочк</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eat’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a:t>
                      </a:r>
                      <a:r>
                        <a:rPr lang="en-US" sz="2000" b="1" i="0" dirty="0" err="1">
                          <a:effectLst/>
                          <a:latin typeface="Calibri" panose="020F0502020204030204" pitchFamily="34" charset="0"/>
                          <a:ea typeface="PMingLiU" panose="02020500000000000000" pitchFamily="18" charset="-120"/>
                          <a:cs typeface="Lucida Grande"/>
                        </a:rPr>
                        <a:t>о</a:t>
                      </a:r>
                      <a:r>
                        <a:rPr lang="en-US" sz="2000" i="0" dirty="0" err="1">
                          <a:effectLst/>
                          <a:latin typeface="Calibri" panose="020F0502020204030204" pitchFamily="34" charset="0"/>
                          <a:ea typeface="PMingLiU" panose="02020500000000000000" pitchFamily="18" charset="-120"/>
                          <a:cs typeface="Lucida Grande"/>
                        </a:rPr>
                        <a:t>чкын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онч</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taste’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Tree>
    <p:extLst>
      <p:ext uri="{BB962C8B-B14F-4D97-AF65-F5344CB8AC3E}">
        <p14:creationId xmlns:p14="http://schemas.microsoft.com/office/powerpoint/2010/main" val="3093116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27</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3533101002"/>
              </p:ext>
            </p:extLst>
          </p:nvPr>
        </p:nvGraphicFramePr>
        <p:xfrm>
          <a:off x="838200" y="1580311"/>
          <a:ext cx="10797428" cy="4354560"/>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dirty="0">
                          <a:effectLst/>
                          <a:latin typeface="Calibri" panose="020F0502020204030204" pitchFamily="34" charset="0"/>
                          <a:ea typeface="PMingLiU" panose="02020500000000000000" pitchFamily="18" charset="-120"/>
                          <a:cs typeface="Lucida Grande"/>
                        </a:rPr>
                        <a:t>Modifier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опт</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arrange’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Calibri" panose="020F0502020204030204" pitchFamily="34" charset="0"/>
                        </a:rPr>
                        <a:t>completion of an action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кыр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beat’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кыр</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опт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beat up’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пу</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эм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Lucida Grande"/>
                        </a:rPr>
                        <a:t>‘to give’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completed action; </a:t>
                      </a:r>
                      <a:r>
                        <a:rPr lang="en-US" sz="2000" i="0" dirty="0">
                          <a:effectLst/>
                          <a:latin typeface="Calibri" panose="020F0502020204030204" pitchFamily="34" charset="0"/>
                          <a:ea typeface="PMingLiU" panose="02020500000000000000" pitchFamily="18" charset="-120"/>
                          <a:cs typeface="Calibri" panose="020F0502020204030204" pitchFamily="34" charset="0"/>
                        </a:rPr>
                        <a:t>presence of a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beneficary</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нал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buy’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лын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пу</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эм</a:t>
                      </a:r>
                      <a:r>
                        <a:rPr lang="en-US" sz="2000" i="0" dirty="0">
                          <a:effectLst/>
                          <a:latin typeface="Calibri" panose="020F0502020204030204" pitchFamily="34" charset="0"/>
                          <a:ea typeface="PMingLiU" panose="02020500000000000000" pitchFamily="18" charset="-120"/>
                          <a:cs typeface="Lucida Grande"/>
                        </a:rPr>
                        <a:t>) ‘to buy </a:t>
                      </a:r>
                      <a:r>
                        <a:rPr lang="en-US" sz="2000" i="0" dirty="0" err="1">
                          <a:effectLst/>
                          <a:latin typeface="Calibri" panose="020F0502020204030204" pitchFamily="34" charset="0"/>
                          <a:ea typeface="PMingLiU" panose="02020500000000000000" pitchFamily="18" charset="-120"/>
                          <a:cs typeface="Lucida Grande"/>
                        </a:rPr>
                        <a:t>sth</a:t>
                      </a:r>
                      <a:r>
                        <a:rPr lang="en-US" sz="2000" i="0" dirty="0">
                          <a:effectLst/>
                          <a:latin typeface="Calibri" panose="020F0502020204030204" pitchFamily="34" charset="0"/>
                          <a:ea typeface="PMingLiU" panose="02020500000000000000" pitchFamily="18" charset="-120"/>
                          <a:cs typeface="Lucida Grande"/>
                        </a:rPr>
                        <a:t>. for sb.’</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пытар</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finish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sth</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activity carried out to completion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сол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mow’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сол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пытар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finish mowing’</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пыт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end (intr.)’</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completeness, intensity; all prospective participants took part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нӧр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get wet’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нӧр</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пыт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 soaked’</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пышт</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put, to place’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completion of an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think’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шон</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е</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пышт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
        <p:nvSpPr>
          <p:cNvPr id="6" name="Rectangle 5">
            <a:extLst>
              <a:ext uri="{FF2B5EF4-FFF2-40B4-BE49-F238E27FC236}">
                <a16:creationId xmlns:a16="http://schemas.microsoft.com/office/drawing/2014/main" id="{D7B65B84-CE02-4B73-AF35-C137969D527F}"/>
              </a:ext>
            </a:extLst>
          </p:cNvPr>
          <p:cNvSpPr/>
          <p:nvPr/>
        </p:nvSpPr>
        <p:spPr>
          <a:xfrm>
            <a:off x="8940801" y="2279459"/>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C797C3AD-6262-4549-8128-A8DC11AF1C6E}"/>
              </a:ext>
            </a:extLst>
          </p:cNvPr>
          <p:cNvSpPr/>
          <p:nvPr/>
        </p:nvSpPr>
        <p:spPr>
          <a:xfrm>
            <a:off x="8813801" y="3092907"/>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88219408-F105-46E7-86AE-D70ADC946FA9}"/>
              </a:ext>
            </a:extLst>
          </p:cNvPr>
          <p:cNvSpPr/>
          <p:nvPr/>
        </p:nvSpPr>
        <p:spPr>
          <a:xfrm>
            <a:off x="9182100" y="3889227"/>
            <a:ext cx="2362201"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BFA0135B-5527-4EE4-88EA-13F291E71DE6}"/>
              </a:ext>
            </a:extLst>
          </p:cNvPr>
          <p:cNvSpPr/>
          <p:nvPr/>
        </p:nvSpPr>
        <p:spPr>
          <a:xfrm>
            <a:off x="8940801" y="4737695"/>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72896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28</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nvGraphicFramePr>
        <p:xfrm>
          <a:off x="838200" y="1580311"/>
          <a:ext cx="10797428" cy="4354560"/>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dirty="0">
                          <a:effectLst/>
                          <a:latin typeface="Calibri" panose="020F0502020204030204" pitchFamily="34" charset="0"/>
                          <a:ea typeface="PMingLiU" panose="02020500000000000000" pitchFamily="18" charset="-120"/>
                          <a:cs typeface="Lucida Grande"/>
                        </a:rPr>
                        <a:t>Modifier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опт</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arrange’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Calibri" panose="020F0502020204030204" pitchFamily="34" charset="0"/>
                        </a:rPr>
                        <a:t>completion of an action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кыр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beat’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кыр</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опт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beat up’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пу</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эм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Lucida Grande"/>
                        </a:rPr>
                        <a:t>‘to give’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completed action; </a:t>
                      </a:r>
                      <a:r>
                        <a:rPr lang="en-US" sz="2000" i="0" dirty="0">
                          <a:effectLst/>
                          <a:latin typeface="Calibri" panose="020F0502020204030204" pitchFamily="34" charset="0"/>
                          <a:ea typeface="PMingLiU" panose="02020500000000000000" pitchFamily="18" charset="-120"/>
                          <a:cs typeface="Calibri" panose="020F0502020204030204" pitchFamily="34" charset="0"/>
                        </a:rPr>
                        <a:t>presence of a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beneficary</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нал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buy’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лын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пу</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эм</a:t>
                      </a:r>
                      <a:r>
                        <a:rPr lang="en-US" sz="2000" i="0" dirty="0">
                          <a:effectLst/>
                          <a:latin typeface="Calibri" panose="020F0502020204030204" pitchFamily="34" charset="0"/>
                          <a:ea typeface="PMingLiU" panose="02020500000000000000" pitchFamily="18" charset="-120"/>
                          <a:cs typeface="Lucida Grande"/>
                        </a:rPr>
                        <a:t>) ‘to buy </a:t>
                      </a:r>
                      <a:r>
                        <a:rPr lang="en-US" sz="2000" i="0" dirty="0" err="1">
                          <a:effectLst/>
                          <a:latin typeface="Calibri" panose="020F0502020204030204" pitchFamily="34" charset="0"/>
                          <a:ea typeface="PMingLiU" panose="02020500000000000000" pitchFamily="18" charset="-120"/>
                          <a:cs typeface="Lucida Grande"/>
                        </a:rPr>
                        <a:t>sth</a:t>
                      </a:r>
                      <a:r>
                        <a:rPr lang="en-US" sz="2000" i="0" dirty="0">
                          <a:effectLst/>
                          <a:latin typeface="Calibri" panose="020F0502020204030204" pitchFamily="34" charset="0"/>
                          <a:ea typeface="PMingLiU" panose="02020500000000000000" pitchFamily="18" charset="-120"/>
                          <a:cs typeface="Lucida Grande"/>
                        </a:rPr>
                        <a:t>. for sb.’</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пытар</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finish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sth</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activity carried out to completion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сол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mow’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сол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пытар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finish mowing’</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пыт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end (intr.)’</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completeness, intensity; all prospective participants took part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нӧр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get wet’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нӧр</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пыт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 soaked’</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пышт</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put, to place’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completion of an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шон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think’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шон</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е</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н</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пышт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decide’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Tree>
    <p:extLst>
      <p:ext uri="{BB962C8B-B14F-4D97-AF65-F5344CB8AC3E}">
        <p14:creationId xmlns:p14="http://schemas.microsoft.com/office/powerpoint/2010/main" val="3158653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29</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1917011091"/>
              </p:ext>
            </p:extLst>
          </p:nvPr>
        </p:nvGraphicFramePr>
        <p:xfrm>
          <a:off x="838200" y="1580311"/>
          <a:ext cx="11049000" cy="4354560"/>
        </p:xfrm>
        <a:graphic>
          <a:graphicData uri="http://schemas.openxmlformats.org/drawingml/2006/table">
            <a:tbl>
              <a:tblPr firstRow="1" firstCol="1" bandRow="1">
                <a:tableStyleId>{5940675A-B579-460E-94D1-54222C63F5DA}</a:tableStyleId>
              </a:tblPr>
              <a:tblGrid>
                <a:gridCol w="2026133">
                  <a:extLst>
                    <a:ext uri="{9D8B030D-6E8A-4147-A177-3AD203B41FA5}">
                      <a16:colId xmlns:a16="http://schemas.microsoft.com/office/drawing/2014/main" val="4268489223"/>
                    </a:ext>
                  </a:extLst>
                </a:gridCol>
                <a:gridCol w="3888858">
                  <a:extLst>
                    <a:ext uri="{9D8B030D-6E8A-4147-A177-3AD203B41FA5}">
                      <a16:colId xmlns:a16="http://schemas.microsoft.com/office/drawing/2014/main" val="1266289470"/>
                    </a:ext>
                  </a:extLst>
                </a:gridCol>
                <a:gridCol w="5134009">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сеҥ</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win, to defeat’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successful execution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live’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сеҥ</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survive’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тем</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ам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fill up (intr.)’</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action carried out to a certain limit; action carried out to exhaustion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мал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sleep’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мал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тем</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get a good night’s sleep’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тол</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come’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gradual increase of effect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кӱз</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increase’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кӱз</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тол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increase gradually’</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шинч</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sit down’</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change of state; activity completed</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пиж</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stick’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п</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и</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жын</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шинч</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get stuck’</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шинч</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sit’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long-lasting activity</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шуж</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 hungry’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шуж</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шинч</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
        <p:nvSpPr>
          <p:cNvPr id="6" name="Rectangle 5">
            <a:extLst>
              <a:ext uri="{FF2B5EF4-FFF2-40B4-BE49-F238E27FC236}">
                <a16:creationId xmlns:a16="http://schemas.microsoft.com/office/drawing/2014/main" id="{CD68C93F-DD8D-4651-B6A7-840C3447E3A9}"/>
              </a:ext>
            </a:extLst>
          </p:cNvPr>
          <p:cNvSpPr/>
          <p:nvPr/>
        </p:nvSpPr>
        <p:spPr>
          <a:xfrm>
            <a:off x="8712201" y="2292159"/>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8E978294-65F7-4C24-A4A8-335A598DAC3B}"/>
              </a:ext>
            </a:extLst>
          </p:cNvPr>
          <p:cNvSpPr/>
          <p:nvPr/>
        </p:nvSpPr>
        <p:spPr>
          <a:xfrm>
            <a:off x="8915400" y="3088479"/>
            <a:ext cx="28702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C0E7C11B-5E8C-4783-B2CA-8E1E9082EF05}"/>
              </a:ext>
            </a:extLst>
          </p:cNvPr>
          <p:cNvSpPr/>
          <p:nvPr/>
        </p:nvSpPr>
        <p:spPr>
          <a:xfrm>
            <a:off x="8763001" y="3906737"/>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CF7DF125-C847-41A7-97FE-37D2142AD7D4}"/>
              </a:ext>
            </a:extLst>
          </p:cNvPr>
          <p:cNvSpPr/>
          <p:nvPr/>
        </p:nvSpPr>
        <p:spPr>
          <a:xfrm>
            <a:off x="9131300" y="4720567"/>
            <a:ext cx="24384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08571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Review</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3063212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30</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nvGraphicFramePr>
        <p:xfrm>
          <a:off x="838200" y="1580311"/>
          <a:ext cx="11049000" cy="4354560"/>
        </p:xfrm>
        <a:graphic>
          <a:graphicData uri="http://schemas.openxmlformats.org/drawingml/2006/table">
            <a:tbl>
              <a:tblPr firstRow="1" firstCol="1" bandRow="1">
                <a:tableStyleId>{5940675A-B579-460E-94D1-54222C63F5DA}</a:tableStyleId>
              </a:tblPr>
              <a:tblGrid>
                <a:gridCol w="2026133">
                  <a:extLst>
                    <a:ext uri="{9D8B030D-6E8A-4147-A177-3AD203B41FA5}">
                      <a16:colId xmlns:a16="http://schemas.microsoft.com/office/drawing/2014/main" val="4268489223"/>
                    </a:ext>
                  </a:extLst>
                </a:gridCol>
                <a:gridCol w="3888858">
                  <a:extLst>
                    <a:ext uri="{9D8B030D-6E8A-4147-A177-3AD203B41FA5}">
                      <a16:colId xmlns:a16="http://schemas.microsoft.com/office/drawing/2014/main" val="1266289470"/>
                    </a:ext>
                  </a:extLst>
                </a:gridCol>
                <a:gridCol w="5134009">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сеҥ</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win, to defeat’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successful execution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live’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сеҥ</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survive’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тем</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ам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fill up (intr.)’</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action carried out to a certain limit; action carried out to exhaustion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мал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sleep’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мал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тем</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get a good night’s sleep’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тол</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come’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Lucida Grande"/>
                        </a:rPr>
                        <a:t>gradual increase of effect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кӱз</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increase’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кӱз</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тол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increase gradually’</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шинч</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sit down’</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change of state; activity completed</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пиж</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stick’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Calibri" panose="020F0502020204030204" pitchFamily="34" charset="0"/>
                        </a:rPr>
                        <a:t>п</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и</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жын</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шинч</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i="0" dirty="0">
                          <a:effectLst/>
                          <a:latin typeface="Calibri" panose="020F0502020204030204" pitchFamily="34" charset="0"/>
                          <a:ea typeface="PMingLiU" panose="02020500000000000000" pitchFamily="18" charset="-120"/>
                          <a:cs typeface="Calibri" panose="020F0502020204030204" pitchFamily="34" charset="0"/>
                        </a:rPr>
                        <a:t> (‑</a:t>
                      </a:r>
                      <a:r>
                        <a:rPr lang="en-US" sz="200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i="0" dirty="0">
                          <a:effectLst/>
                          <a:latin typeface="Calibri" panose="020F0502020204030204" pitchFamily="34" charset="0"/>
                          <a:ea typeface="PMingLiU" panose="02020500000000000000" pitchFamily="18" charset="-120"/>
                          <a:cs typeface="Calibri" panose="020F0502020204030204" pitchFamily="34" charset="0"/>
                        </a:rPr>
                        <a:t>) ‘to get stuck’</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шинч</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sit’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long-lasting activity</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шуж</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be hungry’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шуж</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шинч</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starve’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Tree>
    <p:extLst>
      <p:ext uri="{BB962C8B-B14F-4D97-AF65-F5344CB8AC3E}">
        <p14:creationId xmlns:p14="http://schemas.microsoft.com/office/powerpoint/2010/main" val="1213240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31</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4109917401"/>
              </p:ext>
            </p:extLst>
          </p:nvPr>
        </p:nvGraphicFramePr>
        <p:xfrm>
          <a:off x="838200" y="1580311"/>
          <a:ext cx="10797428" cy="4354560"/>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шогал</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stand up’</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action carried out only once</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ӧр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be surprised’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b="1" i="0" dirty="0" err="1">
                          <a:effectLst/>
                          <a:latin typeface="Calibri" panose="020F0502020204030204" pitchFamily="34" charset="0"/>
                          <a:ea typeface="PMingLiU" panose="02020500000000000000" pitchFamily="18" charset="-120"/>
                          <a:cs typeface="Lucida Grande"/>
                        </a:rPr>
                        <a:t>ӧ</a:t>
                      </a:r>
                      <a:r>
                        <a:rPr lang="en-US" sz="2000" i="0" dirty="0" err="1">
                          <a:effectLst/>
                          <a:latin typeface="Calibri" panose="020F0502020204030204" pitchFamily="34" charset="0"/>
                          <a:ea typeface="PMingLiU" panose="02020500000000000000" pitchFamily="18" charset="-120"/>
                          <a:cs typeface="Lucida Grande"/>
                        </a:rPr>
                        <a:t>рын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шогал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be taken aback’</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шогалт</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place/stand’</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completion of an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кушт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raise’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кушт</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шогалт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bring up’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шог</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stand’</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long-lasting activity</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нал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take’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лын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шог</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take up, to occupy’</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шу</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arrive/reach’</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completion; momentary execution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тол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come’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т</a:t>
                      </a:r>
                      <a:r>
                        <a:rPr lang="en-US" sz="2000" b="1" i="0" dirty="0" err="1">
                          <a:effectLst/>
                          <a:latin typeface="Calibri" panose="020F0502020204030204" pitchFamily="34" charset="0"/>
                          <a:ea typeface="PMingLiU" panose="02020500000000000000" pitchFamily="18" charset="-120"/>
                          <a:cs typeface="Lucida Grande"/>
                        </a:rPr>
                        <a:t>о</a:t>
                      </a:r>
                      <a:r>
                        <a:rPr lang="en-US" sz="2000" i="0" dirty="0" err="1">
                          <a:effectLst/>
                          <a:latin typeface="Calibri" panose="020F0502020204030204" pitchFamily="34" charset="0"/>
                          <a:ea typeface="PMingLiU" panose="02020500000000000000" pitchFamily="18" charset="-120"/>
                          <a:cs typeface="Lucida Grande"/>
                        </a:rPr>
                        <a:t>лын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шу</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arrive’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шу</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эм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throw, to cast’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rapid action; uncontrolled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волт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let down’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волт</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шу</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эм</a:t>
                      </a:r>
                      <a:r>
                        <a:rPr lang="en-US" sz="2000" i="0" dirty="0">
                          <a:effectLst/>
                          <a:latin typeface="Calibri" panose="020F0502020204030204" pitchFamily="34" charset="0"/>
                          <a:ea typeface="PMingLiU" panose="02020500000000000000" pitchFamily="18" charset="-120"/>
                          <a:cs typeface="Lucida Grande"/>
                        </a:rPr>
                        <a: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
        <p:nvSpPr>
          <p:cNvPr id="6" name="Rectangle 5">
            <a:extLst>
              <a:ext uri="{FF2B5EF4-FFF2-40B4-BE49-F238E27FC236}">
                <a16:creationId xmlns:a16="http://schemas.microsoft.com/office/drawing/2014/main" id="{AE06578B-0702-4FBF-B517-550F9CF1CAA0}"/>
              </a:ext>
            </a:extLst>
          </p:cNvPr>
          <p:cNvSpPr/>
          <p:nvPr/>
        </p:nvSpPr>
        <p:spPr>
          <a:xfrm>
            <a:off x="9067800" y="2304859"/>
            <a:ext cx="2476501"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B4009968-3CC6-408A-9394-3ADCD31AC398}"/>
              </a:ext>
            </a:extLst>
          </p:cNvPr>
          <p:cNvSpPr/>
          <p:nvPr/>
        </p:nvSpPr>
        <p:spPr>
          <a:xfrm>
            <a:off x="9410700" y="3080207"/>
            <a:ext cx="2057401"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B9540ABE-7D6A-4EAF-B656-8F54FDB2FB06}"/>
              </a:ext>
            </a:extLst>
          </p:cNvPr>
          <p:cNvSpPr/>
          <p:nvPr/>
        </p:nvSpPr>
        <p:spPr>
          <a:xfrm>
            <a:off x="8978900" y="3914627"/>
            <a:ext cx="2374900"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E421CE32-2143-4A43-B724-FD4715E86509}"/>
              </a:ext>
            </a:extLst>
          </p:cNvPr>
          <p:cNvSpPr/>
          <p:nvPr/>
        </p:nvSpPr>
        <p:spPr>
          <a:xfrm>
            <a:off x="8826500" y="4737695"/>
            <a:ext cx="2717801"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26790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32</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1237794085"/>
              </p:ext>
            </p:extLst>
          </p:nvPr>
        </p:nvGraphicFramePr>
        <p:xfrm>
          <a:off x="838200" y="1580311"/>
          <a:ext cx="10797428" cy="4354560"/>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3973286">
                  <a:extLst>
                    <a:ext uri="{9D8B030D-6E8A-4147-A177-3AD203B41FA5}">
                      <a16:colId xmlns:a16="http://schemas.microsoft.com/office/drawing/2014/main" val="1266289470"/>
                    </a:ext>
                  </a:extLst>
                </a:gridCol>
                <a:gridCol w="4844142">
                  <a:extLst>
                    <a:ext uri="{9D8B030D-6E8A-4147-A177-3AD203B41FA5}">
                      <a16:colId xmlns:a16="http://schemas.microsoft.com/office/drawing/2014/main" val="2087677373"/>
                    </a:ext>
                  </a:extLst>
                </a:gridCol>
              </a:tblGrid>
              <a:tr h="269984">
                <a:tc>
                  <a:txBody>
                    <a:bodyPr/>
                    <a:lstStyle/>
                    <a:p>
                      <a:pPr algn="ctr"/>
                      <a:r>
                        <a:rPr lang="en-US" sz="2000" b="1">
                          <a:effectLst/>
                          <a:latin typeface="Calibri" panose="020F0502020204030204" pitchFamily="34" charset="0"/>
                          <a:ea typeface="PMingLiU" panose="02020500000000000000" pitchFamily="18" charset="-120"/>
                          <a:cs typeface="Lucida Grande"/>
                        </a:rPr>
                        <a:t>Modifier</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шогал</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stand up’</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action carried out only once</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ӧр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be surprised’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b="1" i="0" dirty="0" err="1">
                          <a:effectLst/>
                          <a:latin typeface="Calibri" panose="020F0502020204030204" pitchFamily="34" charset="0"/>
                          <a:ea typeface="PMingLiU" panose="02020500000000000000" pitchFamily="18" charset="-120"/>
                          <a:cs typeface="Lucida Grande"/>
                        </a:rPr>
                        <a:t>ӧ</a:t>
                      </a:r>
                      <a:r>
                        <a:rPr lang="en-US" sz="2000" i="0" dirty="0" err="1">
                          <a:effectLst/>
                          <a:latin typeface="Calibri" panose="020F0502020204030204" pitchFamily="34" charset="0"/>
                          <a:ea typeface="PMingLiU" panose="02020500000000000000" pitchFamily="18" charset="-120"/>
                          <a:cs typeface="Lucida Grande"/>
                        </a:rPr>
                        <a:t>рын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шогал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be taken aback’</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шогалт</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place/stand’</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completion of an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кушт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raise’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кушт</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шогалт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bring up’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шог</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stand’</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long-lasting activity</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нал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take’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н</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лын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шог</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take up, to occupy’</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шу</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ам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arrive/reach’</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completion; momentary execution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тол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come’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т</a:t>
                      </a:r>
                      <a:r>
                        <a:rPr lang="en-US" sz="2000" b="1" i="0" dirty="0" err="1">
                          <a:effectLst/>
                          <a:latin typeface="Calibri" panose="020F0502020204030204" pitchFamily="34" charset="0"/>
                          <a:ea typeface="PMingLiU" panose="02020500000000000000" pitchFamily="18" charset="-120"/>
                          <a:cs typeface="Lucida Grande"/>
                        </a:rPr>
                        <a:t>о</a:t>
                      </a:r>
                      <a:r>
                        <a:rPr lang="en-US" sz="2000" i="0" dirty="0" err="1">
                          <a:effectLst/>
                          <a:latin typeface="Calibri" panose="020F0502020204030204" pitchFamily="34" charset="0"/>
                          <a:ea typeface="PMingLiU" panose="02020500000000000000" pitchFamily="18" charset="-120"/>
                          <a:cs typeface="Lucida Grande"/>
                        </a:rPr>
                        <a:t>лын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шу</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arrive’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814695343"/>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шу</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эм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throw, to cast’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rapid action; uncontrolled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волт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let down’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волт</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шу</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эм</a:t>
                      </a:r>
                      <a:r>
                        <a:rPr lang="en-US" sz="2000" i="0" dirty="0">
                          <a:effectLst/>
                          <a:latin typeface="Calibri" panose="020F0502020204030204" pitchFamily="34" charset="0"/>
                          <a:ea typeface="PMingLiU" panose="02020500000000000000" pitchFamily="18" charset="-120"/>
                          <a:cs typeface="Lucida Grande"/>
                        </a:rPr>
                        <a:t>) ‘to drop down’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048150638"/>
                  </a:ext>
                </a:extLst>
              </a:tr>
            </a:tbl>
          </a:graphicData>
        </a:graphic>
      </p:graphicFrame>
    </p:spTree>
    <p:extLst>
      <p:ext uri="{BB962C8B-B14F-4D97-AF65-F5344CB8AC3E}">
        <p14:creationId xmlns:p14="http://schemas.microsoft.com/office/powerpoint/2010/main" val="998888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33</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3970067593"/>
              </p:ext>
            </p:extLst>
          </p:nvPr>
        </p:nvGraphicFramePr>
        <p:xfrm>
          <a:off x="838200" y="1580311"/>
          <a:ext cx="10797428" cy="2734656"/>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4077900">
                  <a:extLst>
                    <a:ext uri="{9D8B030D-6E8A-4147-A177-3AD203B41FA5}">
                      <a16:colId xmlns:a16="http://schemas.microsoft.com/office/drawing/2014/main" val="1266289470"/>
                    </a:ext>
                  </a:extLst>
                </a:gridCol>
                <a:gridCol w="4739528">
                  <a:extLst>
                    <a:ext uri="{9D8B030D-6E8A-4147-A177-3AD203B41FA5}">
                      <a16:colId xmlns:a16="http://schemas.microsoft.com/office/drawing/2014/main" val="2087677373"/>
                    </a:ext>
                  </a:extLst>
                </a:gridCol>
              </a:tblGrid>
              <a:tr h="269984">
                <a:tc>
                  <a:txBody>
                    <a:bodyPr/>
                    <a:lstStyle/>
                    <a:p>
                      <a:pPr algn="ctr"/>
                      <a:r>
                        <a:rPr lang="en-US" sz="2000" b="1" dirty="0">
                          <a:effectLst/>
                          <a:latin typeface="Calibri" panose="020F0502020204030204" pitchFamily="34" charset="0"/>
                          <a:ea typeface="PMingLiU" panose="02020500000000000000" pitchFamily="18" charset="-120"/>
                          <a:cs typeface="Lucida Grande"/>
                        </a:rPr>
                        <a:t>Modifier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шукт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carry out’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action carried out successfully; action carried out up to a certain limit</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воз</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write’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воз</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шукт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manage to write …’</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шынд</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put, to place’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Calibri" panose="020F0502020204030204" pitchFamily="34" charset="0"/>
                        </a:rPr>
                        <a:t>completion of an action</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кочк</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eat’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a:t>
                      </a:r>
                      <a:r>
                        <a:rPr lang="en-US" sz="2000" b="1" i="0" dirty="0" err="1">
                          <a:effectLst/>
                          <a:latin typeface="Calibri" panose="020F0502020204030204" pitchFamily="34" charset="0"/>
                          <a:ea typeface="PMingLiU" panose="02020500000000000000" pitchFamily="18" charset="-120"/>
                          <a:cs typeface="Lucida Grande"/>
                        </a:rPr>
                        <a:t>о</a:t>
                      </a:r>
                      <a:r>
                        <a:rPr lang="en-US" sz="2000" i="0" dirty="0" err="1">
                          <a:effectLst/>
                          <a:latin typeface="Calibri" panose="020F0502020204030204" pitchFamily="34" charset="0"/>
                          <a:ea typeface="PMingLiU" panose="02020500000000000000" pitchFamily="18" charset="-120"/>
                          <a:cs typeface="Lucida Grande"/>
                        </a:rPr>
                        <a:t>чкын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шынд</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eat up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эртар</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lead, to take’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long time period</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live’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эртар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bl>
          </a:graphicData>
        </a:graphic>
      </p:graphicFrame>
      <p:sp>
        <p:nvSpPr>
          <p:cNvPr id="6" name="Rectangle 5">
            <a:extLst>
              <a:ext uri="{FF2B5EF4-FFF2-40B4-BE49-F238E27FC236}">
                <a16:creationId xmlns:a16="http://schemas.microsoft.com/office/drawing/2014/main" id="{3F8A1D19-A3C8-4ACC-8B9A-54C169DBA0BF}"/>
              </a:ext>
            </a:extLst>
          </p:cNvPr>
          <p:cNvSpPr/>
          <p:nvPr/>
        </p:nvSpPr>
        <p:spPr>
          <a:xfrm>
            <a:off x="9118599" y="2292159"/>
            <a:ext cx="2361937"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8DFAE16B-AF7E-450C-A7F6-A1D4603436A1}"/>
              </a:ext>
            </a:extLst>
          </p:cNvPr>
          <p:cNvSpPr/>
          <p:nvPr/>
        </p:nvSpPr>
        <p:spPr>
          <a:xfrm>
            <a:off x="9423663" y="3063079"/>
            <a:ext cx="2056874" cy="34944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98160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Modifiers in aspectual auxiliary constructions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34</a:t>
            </a:fld>
            <a:endParaRPr lang="en-GB"/>
          </a:p>
        </p:txBody>
      </p:sp>
      <p:graphicFrame>
        <p:nvGraphicFramePr>
          <p:cNvPr id="2" name="Table 1">
            <a:extLst>
              <a:ext uri="{FF2B5EF4-FFF2-40B4-BE49-F238E27FC236}">
                <a16:creationId xmlns:a16="http://schemas.microsoft.com/office/drawing/2014/main" id="{42B3D20D-77FC-44B1-86CE-3FA015C71EAE}"/>
              </a:ext>
            </a:extLst>
          </p:cNvPr>
          <p:cNvGraphicFramePr>
            <a:graphicFrameLocks noGrp="1"/>
          </p:cNvGraphicFramePr>
          <p:nvPr>
            <p:extLst>
              <p:ext uri="{D42A27DB-BD31-4B8C-83A1-F6EECF244321}">
                <p14:modId xmlns:p14="http://schemas.microsoft.com/office/powerpoint/2010/main" val="4011805297"/>
              </p:ext>
            </p:extLst>
          </p:nvPr>
        </p:nvGraphicFramePr>
        <p:xfrm>
          <a:off x="838200" y="1580311"/>
          <a:ext cx="10797428" cy="2734656"/>
        </p:xfrm>
        <a:graphic>
          <a:graphicData uri="http://schemas.openxmlformats.org/drawingml/2006/table">
            <a:tbl>
              <a:tblPr firstRow="1" firstCol="1" bandRow="1">
                <a:tableStyleId>{5940675A-B579-460E-94D1-54222C63F5DA}</a:tableStyleId>
              </a:tblPr>
              <a:tblGrid>
                <a:gridCol w="1980000">
                  <a:extLst>
                    <a:ext uri="{9D8B030D-6E8A-4147-A177-3AD203B41FA5}">
                      <a16:colId xmlns:a16="http://schemas.microsoft.com/office/drawing/2014/main" val="4268489223"/>
                    </a:ext>
                  </a:extLst>
                </a:gridCol>
                <a:gridCol w="4077900">
                  <a:extLst>
                    <a:ext uri="{9D8B030D-6E8A-4147-A177-3AD203B41FA5}">
                      <a16:colId xmlns:a16="http://schemas.microsoft.com/office/drawing/2014/main" val="1266289470"/>
                    </a:ext>
                  </a:extLst>
                </a:gridCol>
                <a:gridCol w="4739528">
                  <a:extLst>
                    <a:ext uri="{9D8B030D-6E8A-4147-A177-3AD203B41FA5}">
                      <a16:colId xmlns:a16="http://schemas.microsoft.com/office/drawing/2014/main" val="2087677373"/>
                    </a:ext>
                  </a:extLst>
                </a:gridCol>
              </a:tblGrid>
              <a:tr h="269984">
                <a:tc>
                  <a:txBody>
                    <a:bodyPr/>
                    <a:lstStyle/>
                    <a:p>
                      <a:pPr algn="ctr"/>
                      <a:r>
                        <a:rPr lang="en-US" sz="2000" b="1" dirty="0">
                          <a:effectLst/>
                          <a:latin typeface="Calibri" panose="020F0502020204030204" pitchFamily="34" charset="0"/>
                          <a:ea typeface="PMingLiU" panose="02020500000000000000" pitchFamily="18" charset="-120"/>
                          <a:cs typeface="Lucida Grande"/>
                        </a:rPr>
                        <a:t>Modifier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Usage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Lucida Grande"/>
                        </a:rPr>
                        <a:t>Example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806592275"/>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шукт</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carry out’</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Calibri" panose="020F0502020204030204" pitchFamily="34" charset="0"/>
                        </a:rPr>
                        <a:t>action carried out successfully; action carried out up to a certain limit</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воз</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write’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воз</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шукт</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manage to write …’</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27605305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Lucida Grande"/>
                        </a:rPr>
                        <a:t>шынд</a:t>
                      </a:r>
                      <a:r>
                        <a:rPr lang="en-US" sz="2000" b="1" i="0" dirty="0" err="1">
                          <a:effectLst/>
                          <a:latin typeface="Calibri" panose="020F0502020204030204" pitchFamily="34" charset="0"/>
                          <a:ea typeface="PMingLiU" panose="02020500000000000000" pitchFamily="18" charset="-120"/>
                          <a:cs typeface="Lucida Grande"/>
                        </a:rPr>
                        <a:t>а</a:t>
                      </a:r>
                      <a:r>
                        <a:rPr lang="en-US" sz="2000" b="0" i="0" dirty="0" err="1">
                          <a:effectLst/>
                          <a:latin typeface="Calibri" panose="020F0502020204030204" pitchFamily="34" charset="0"/>
                          <a:ea typeface="PMingLiU" panose="02020500000000000000" pitchFamily="18" charset="-120"/>
                          <a:cs typeface="Lucida Grande"/>
                        </a:rPr>
                        <a:t>ш</a:t>
                      </a:r>
                      <a:r>
                        <a:rPr lang="en-US" sz="2000" b="0" i="0" dirty="0">
                          <a:effectLst/>
                          <a:latin typeface="Calibri" panose="020F0502020204030204" pitchFamily="34" charset="0"/>
                          <a:ea typeface="PMingLiU" panose="02020500000000000000" pitchFamily="18" charset="-120"/>
                          <a:cs typeface="Lucida Grande"/>
                        </a:rPr>
                        <a:t> (‑</a:t>
                      </a:r>
                      <a:r>
                        <a:rPr lang="en-US" sz="2000" b="0" i="0" dirty="0" err="1">
                          <a:effectLst/>
                          <a:latin typeface="Calibri" panose="020F0502020204030204" pitchFamily="34" charset="0"/>
                          <a:ea typeface="PMingLiU" panose="02020500000000000000" pitchFamily="18" charset="-120"/>
                          <a:cs typeface="Lucida Grande"/>
                        </a:rPr>
                        <a:t>ем</a:t>
                      </a:r>
                      <a:r>
                        <a:rPr lang="en-US" sz="2000" b="0" i="0" dirty="0">
                          <a:effectLst/>
                          <a:latin typeface="Calibri" panose="020F0502020204030204" pitchFamily="34" charset="0"/>
                          <a:ea typeface="PMingLiU" panose="02020500000000000000" pitchFamily="18" charset="-120"/>
                          <a:cs typeface="Lucida Grande"/>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put, to place’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a:effectLst/>
                          <a:latin typeface="Calibri" panose="020F0502020204030204" pitchFamily="34" charset="0"/>
                          <a:ea typeface="PMingLiU" panose="02020500000000000000" pitchFamily="18" charset="-120"/>
                          <a:cs typeface="Calibri" panose="020F0502020204030204" pitchFamily="34" charset="0"/>
                        </a:rPr>
                        <a:t>completion of an action</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кочк</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ам</a:t>
                      </a:r>
                      <a:r>
                        <a:rPr lang="en-US" sz="2000" i="0" dirty="0">
                          <a:effectLst/>
                          <a:latin typeface="Calibri" panose="020F0502020204030204" pitchFamily="34" charset="0"/>
                          <a:ea typeface="PMingLiU" panose="02020500000000000000" pitchFamily="18" charset="-120"/>
                          <a:cs typeface="Lucida Grande"/>
                        </a:rPr>
                        <a:t>) ‘to eat’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к</a:t>
                      </a:r>
                      <a:r>
                        <a:rPr lang="en-US" sz="2000" b="1" i="0" dirty="0" err="1">
                          <a:effectLst/>
                          <a:latin typeface="Calibri" panose="020F0502020204030204" pitchFamily="34" charset="0"/>
                          <a:ea typeface="PMingLiU" panose="02020500000000000000" pitchFamily="18" charset="-120"/>
                          <a:cs typeface="Lucida Grande"/>
                        </a:rPr>
                        <a:t>о</a:t>
                      </a:r>
                      <a:r>
                        <a:rPr lang="en-US" sz="2000" i="0" dirty="0" err="1">
                          <a:effectLst/>
                          <a:latin typeface="Calibri" panose="020F0502020204030204" pitchFamily="34" charset="0"/>
                          <a:ea typeface="PMingLiU" panose="02020500000000000000" pitchFamily="18" charset="-120"/>
                          <a:cs typeface="Lucida Grande"/>
                        </a:rPr>
                        <a:t>чкын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шынд</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eat up’</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622215397"/>
                  </a:ext>
                </a:extLst>
              </a:tr>
              <a:tr h="809952">
                <a:tc>
                  <a:txBody>
                    <a:bodyPr/>
                    <a:lstStyle/>
                    <a:p>
                      <a:pPr algn="just"/>
                      <a:r>
                        <a:rPr lang="en-US" sz="2000" b="0" i="0" dirty="0" err="1">
                          <a:effectLst/>
                          <a:latin typeface="Calibri" panose="020F0502020204030204" pitchFamily="34" charset="0"/>
                          <a:ea typeface="PMingLiU" panose="02020500000000000000" pitchFamily="18" charset="-120"/>
                          <a:cs typeface="Calibri" panose="020F0502020204030204" pitchFamily="34" charset="0"/>
                        </a:rPr>
                        <a:t>эртар</a:t>
                      </a:r>
                      <a:r>
                        <a:rPr lang="en-US" sz="2000" b="1" i="0" dirty="0" err="1">
                          <a:effectLst/>
                          <a:latin typeface="Calibri" panose="020F0502020204030204" pitchFamily="34" charset="0"/>
                          <a:ea typeface="PMingLiU" panose="02020500000000000000" pitchFamily="18" charset="-120"/>
                          <a:cs typeface="Calibri" panose="020F0502020204030204" pitchFamily="34" charset="0"/>
                        </a:rPr>
                        <a:t>а</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0" i="0" dirty="0">
                          <a:effectLst/>
                          <a:latin typeface="Calibri" panose="020F0502020204030204" pitchFamily="34" charset="0"/>
                          <a:ea typeface="PMingLiU" panose="02020500000000000000" pitchFamily="18" charset="-120"/>
                          <a:cs typeface="Calibri" panose="020F0502020204030204" pitchFamily="34" charset="0"/>
                        </a:rPr>
                        <a:t> (‑</a:t>
                      </a:r>
                      <a:r>
                        <a:rPr lang="en-US" sz="2000" b="0" i="0" dirty="0" err="1">
                          <a:effectLst/>
                          <a:latin typeface="Calibri" panose="020F0502020204030204" pitchFamily="34" charset="0"/>
                          <a:ea typeface="PMingLiU" panose="02020500000000000000" pitchFamily="18" charset="-120"/>
                          <a:cs typeface="Calibri" panose="020F0502020204030204" pitchFamily="34" charset="0"/>
                        </a:rPr>
                        <a:t>ем</a:t>
                      </a:r>
                      <a:r>
                        <a:rPr lang="en-US" sz="2000" b="0" i="0" dirty="0">
                          <a:effectLst/>
                          <a:latin typeface="Calibri" panose="020F0502020204030204" pitchFamily="34" charset="0"/>
                          <a:ea typeface="PMingLiU" panose="02020500000000000000" pitchFamily="18" charset="-120"/>
                          <a:cs typeface="Calibri" panose="020F0502020204030204" pitchFamily="34" charset="0"/>
                        </a:rPr>
                        <a:t>)</a:t>
                      </a:r>
                      <a:endParaRPr lang="en-GB" sz="2000" b="0" i="0" dirty="0">
                        <a:effectLst/>
                        <a:latin typeface="Calibri" panose="020F0502020204030204" pitchFamily="34" charset="0"/>
                        <a:ea typeface="PMingLiU" panose="02020500000000000000" pitchFamily="18" charset="-120"/>
                        <a:cs typeface="Lucida Grande"/>
                      </a:endParaRPr>
                    </a:p>
                    <a:p>
                      <a:pPr algn="just"/>
                      <a:r>
                        <a:rPr lang="en-US" sz="2000" b="0" i="0" dirty="0">
                          <a:effectLst/>
                          <a:latin typeface="Calibri" panose="020F0502020204030204" pitchFamily="34" charset="0"/>
                          <a:ea typeface="PMingLiU" panose="02020500000000000000" pitchFamily="18" charset="-120"/>
                          <a:cs typeface="Calibri" panose="020F0502020204030204" pitchFamily="34" charset="0"/>
                        </a:rPr>
                        <a:t>‘to lead, to take’</a:t>
                      </a:r>
                      <a:endParaRPr lang="en-GB" sz="2000" b="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a:effectLst/>
                          <a:latin typeface="Calibri" panose="020F0502020204030204" pitchFamily="34" charset="0"/>
                          <a:ea typeface="PMingLiU" panose="02020500000000000000" pitchFamily="18" charset="-120"/>
                          <a:cs typeface="Lucida Grande"/>
                        </a:rPr>
                        <a:t>long time period</a:t>
                      </a:r>
                      <a:endParaRPr lang="en-GB" sz="2000" i="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live’ &gt;</a:t>
                      </a:r>
                      <a:endParaRPr lang="en-GB" sz="2000" i="0" dirty="0">
                        <a:effectLst/>
                        <a:latin typeface="Calibri" panose="020F0502020204030204" pitchFamily="34" charset="0"/>
                        <a:ea typeface="PMingLiU" panose="02020500000000000000" pitchFamily="18" charset="-120"/>
                        <a:cs typeface="Lucida Grande"/>
                      </a:endParaRPr>
                    </a:p>
                    <a:p>
                      <a:pPr algn="l"/>
                      <a:r>
                        <a:rPr lang="en-US" sz="2000" i="0" dirty="0" err="1">
                          <a:effectLst/>
                          <a:latin typeface="Calibri" panose="020F0502020204030204" pitchFamily="34" charset="0"/>
                          <a:ea typeface="PMingLiU" panose="02020500000000000000" pitchFamily="18" charset="-120"/>
                          <a:cs typeface="Lucida Grande"/>
                        </a:rPr>
                        <a:t>ил</a:t>
                      </a:r>
                      <a:r>
                        <a:rPr lang="en-US" sz="2000" b="1" i="0" dirty="0" err="1">
                          <a:effectLst/>
                          <a:latin typeface="Calibri" panose="020F0502020204030204" pitchFamily="34" charset="0"/>
                          <a:ea typeface="PMingLiU" panose="02020500000000000000" pitchFamily="18" charset="-120"/>
                          <a:cs typeface="Lucida Grande"/>
                        </a:rPr>
                        <a:t>е</a:t>
                      </a:r>
                      <a:r>
                        <a:rPr lang="en-US" sz="2000" i="0" dirty="0" err="1">
                          <a:effectLst/>
                          <a:latin typeface="Calibri" panose="020F0502020204030204" pitchFamily="34" charset="0"/>
                          <a:ea typeface="PMingLiU" panose="02020500000000000000" pitchFamily="18" charset="-120"/>
                          <a:cs typeface="Lucida Grande"/>
                        </a:rPr>
                        <a:t>н</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эртар</a:t>
                      </a:r>
                      <a:r>
                        <a:rPr lang="en-US" sz="2000" b="1" i="0" dirty="0" err="1">
                          <a:effectLst/>
                          <a:latin typeface="Calibri" panose="020F0502020204030204" pitchFamily="34" charset="0"/>
                          <a:ea typeface="PMingLiU" panose="02020500000000000000" pitchFamily="18" charset="-120"/>
                          <a:cs typeface="Lucida Grande"/>
                        </a:rPr>
                        <a:t>а</a:t>
                      </a:r>
                      <a:r>
                        <a:rPr lang="en-US" sz="2000" i="0" dirty="0" err="1">
                          <a:effectLst/>
                          <a:latin typeface="Calibri" panose="020F0502020204030204" pitchFamily="34" charset="0"/>
                          <a:ea typeface="PMingLiU" panose="02020500000000000000" pitchFamily="18" charset="-120"/>
                          <a:cs typeface="Lucida Grande"/>
                        </a:rPr>
                        <a:t>ш</a:t>
                      </a:r>
                      <a:r>
                        <a:rPr lang="en-US" sz="2000" i="0" dirty="0">
                          <a:effectLst/>
                          <a:latin typeface="Calibri" panose="020F0502020204030204" pitchFamily="34" charset="0"/>
                          <a:ea typeface="PMingLiU" panose="02020500000000000000" pitchFamily="18" charset="-120"/>
                          <a:cs typeface="Lucida Grande"/>
                        </a:rPr>
                        <a:t> (‑</a:t>
                      </a:r>
                      <a:r>
                        <a:rPr lang="en-US" sz="2000" i="0" dirty="0" err="1">
                          <a:effectLst/>
                          <a:latin typeface="Calibri" panose="020F0502020204030204" pitchFamily="34" charset="0"/>
                          <a:ea typeface="PMingLiU" panose="02020500000000000000" pitchFamily="18" charset="-120"/>
                          <a:cs typeface="Lucida Grande"/>
                        </a:rPr>
                        <a:t>ем</a:t>
                      </a:r>
                      <a:r>
                        <a:rPr lang="en-US" sz="2000" i="0" dirty="0">
                          <a:effectLst/>
                          <a:latin typeface="Calibri" panose="020F0502020204030204" pitchFamily="34" charset="0"/>
                          <a:ea typeface="PMingLiU" panose="02020500000000000000" pitchFamily="18" charset="-120"/>
                          <a:cs typeface="Lucida Grande"/>
                        </a:rPr>
                        <a:t>) ‘to live (a long time)’</a:t>
                      </a:r>
                      <a:endParaRPr lang="en-GB" sz="20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29147545"/>
                  </a:ext>
                </a:extLst>
              </a:tr>
            </a:tbl>
          </a:graphicData>
        </a:graphic>
      </p:graphicFrame>
    </p:spTree>
    <p:extLst>
      <p:ext uri="{BB962C8B-B14F-4D97-AF65-F5344CB8AC3E}">
        <p14:creationId xmlns:p14="http://schemas.microsoft.com/office/powerpoint/2010/main" val="111365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35</a:t>
            </a:fld>
            <a:endParaRPr lang="en-GB"/>
          </a:p>
        </p:txBody>
      </p:sp>
    </p:spTree>
    <p:extLst>
      <p:ext uri="{BB962C8B-B14F-4D97-AF65-F5344CB8AC3E}">
        <p14:creationId xmlns:p14="http://schemas.microsoft.com/office/powerpoint/2010/main" val="38011954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7815724-B968-4E71-853F-1145F8DF6968}"/>
              </a:ext>
            </a:extLst>
          </p:cNvPr>
          <p:cNvSpPr>
            <a:spLocks noGrp="1"/>
          </p:cNvSpPr>
          <p:nvPr>
            <p:ph type="ftr" sz="quarter" idx="11"/>
          </p:nvPr>
        </p:nvSpPr>
        <p:spPr/>
        <p:txBody>
          <a:bodyPr/>
          <a:lstStyle/>
          <a:p>
            <a:r>
              <a:rPr lang="en-US"/>
              <a:t>COPIUS – Introduction to Mari – Chapter 35</a:t>
            </a:r>
            <a:endParaRPr lang="en-GB" dirty="0"/>
          </a:p>
        </p:txBody>
      </p:sp>
      <p:sp>
        <p:nvSpPr>
          <p:cNvPr id="5" name="Slide Number Placeholder 4">
            <a:extLst>
              <a:ext uri="{FF2B5EF4-FFF2-40B4-BE49-F238E27FC236}">
                <a16:creationId xmlns:a16="http://schemas.microsoft.com/office/drawing/2014/main" id="{E8FFB1C9-B120-4A72-8C5D-9BEA012AEDD2}"/>
              </a:ext>
            </a:extLst>
          </p:cNvPr>
          <p:cNvSpPr>
            <a:spLocks noGrp="1"/>
          </p:cNvSpPr>
          <p:nvPr>
            <p:ph type="sldNum" sz="quarter" idx="12"/>
          </p:nvPr>
        </p:nvSpPr>
        <p:spPr/>
        <p:txBody>
          <a:bodyPr/>
          <a:lstStyle/>
          <a:p>
            <a:fld id="{055DE2CD-379D-4002-80ED-F7724F598CF3}" type="slidenum">
              <a:rPr lang="en-GB" smtClean="0"/>
              <a:t>36</a:t>
            </a:fld>
            <a:endParaRPr lang="en-GB"/>
          </a:p>
        </p:txBody>
      </p:sp>
      <p:pic>
        <p:nvPicPr>
          <p:cNvPr id="6" name="Online Media 5" title="Наталья Сидоркина - Йӱржӧ Йӱреш">
            <a:hlinkClick r:id="" action="ppaction://media"/>
            <a:extLst>
              <a:ext uri="{FF2B5EF4-FFF2-40B4-BE49-F238E27FC236}">
                <a16:creationId xmlns:a16="http://schemas.microsoft.com/office/drawing/2014/main" id="{2DCF014A-C353-4845-9C84-26C5D8A7D422}"/>
              </a:ext>
            </a:extLst>
          </p:cNvPr>
          <p:cNvPicPr>
            <a:picLocks noRot="1" noChangeAspect="1"/>
          </p:cNvPicPr>
          <p:nvPr>
            <a:videoFile r:link="rId1"/>
          </p:nvPr>
        </p:nvPicPr>
        <p:blipFill>
          <a:blip r:embed="rId3"/>
          <a:stretch>
            <a:fillRect/>
          </a:stretch>
        </p:blipFill>
        <p:spPr>
          <a:xfrm>
            <a:off x="2590800" y="1150874"/>
            <a:ext cx="7010400" cy="3960876"/>
          </a:xfrm>
          <a:prstGeom prst="rect">
            <a:avLst/>
          </a:prstGeom>
        </p:spPr>
      </p:pic>
      <p:sp>
        <p:nvSpPr>
          <p:cNvPr id="8" name="TextBox 7">
            <a:extLst>
              <a:ext uri="{FF2B5EF4-FFF2-40B4-BE49-F238E27FC236}">
                <a16:creationId xmlns:a16="http://schemas.microsoft.com/office/drawing/2014/main" id="{704A02DF-C0EA-42ED-B4B6-7244A3A7A6CF}"/>
              </a:ext>
            </a:extLst>
          </p:cNvPr>
          <p:cNvSpPr txBox="1"/>
          <p:nvPr/>
        </p:nvSpPr>
        <p:spPr>
          <a:xfrm>
            <a:off x="5981700" y="5593834"/>
            <a:ext cx="5257800" cy="369332"/>
          </a:xfrm>
          <a:prstGeom prst="rect">
            <a:avLst/>
          </a:prstGeom>
          <a:noFill/>
        </p:spPr>
        <p:txBody>
          <a:bodyPr wrap="square">
            <a:spAutoFit/>
          </a:bodyPr>
          <a:lstStyle/>
          <a:p>
            <a:pPr algn="r"/>
            <a:r>
              <a:rPr lang="en-GB" dirty="0">
                <a:hlinkClick r:id="rId4"/>
              </a:rPr>
              <a:t>www.youtube.com/watch?v=wEs23TRJ92s</a:t>
            </a:r>
            <a:r>
              <a:rPr lang="en-GB" dirty="0"/>
              <a:t> </a:t>
            </a:r>
          </a:p>
        </p:txBody>
      </p:sp>
    </p:spTree>
    <p:extLst>
      <p:ext uri="{BB962C8B-B14F-4D97-AF65-F5344CB8AC3E}">
        <p14:creationId xmlns:p14="http://schemas.microsoft.com/office/powerpoint/2010/main" val="260358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4D3E31B-D48B-4EDC-9AF8-C745C539B771}"/>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567BFEC7-545E-4680-BF97-9DF97D81FB3C}"/>
              </a:ext>
            </a:extLst>
          </p:cNvPr>
          <p:cNvSpPr>
            <a:spLocks noGrp="1"/>
          </p:cNvSpPr>
          <p:nvPr>
            <p:ph type="sldNum" sz="quarter" idx="12"/>
          </p:nvPr>
        </p:nvSpPr>
        <p:spPr/>
        <p:txBody>
          <a:bodyPr/>
          <a:lstStyle/>
          <a:p>
            <a:fld id="{055DE2CD-379D-4002-80ED-F7724F598CF3}" type="slidenum">
              <a:rPr lang="en-GB" smtClean="0"/>
              <a:t>37</a:t>
            </a:fld>
            <a:endParaRPr lang="en-GB"/>
          </a:p>
        </p:txBody>
      </p:sp>
      <p:sp>
        <p:nvSpPr>
          <p:cNvPr id="7" name="Content Placeholder 2">
            <a:extLst>
              <a:ext uri="{FF2B5EF4-FFF2-40B4-BE49-F238E27FC236}">
                <a16:creationId xmlns:a16="http://schemas.microsoft.com/office/drawing/2014/main" id="{8F90A3CE-0C08-460A-9EC4-CBBE74D00342}"/>
              </a:ext>
            </a:extLst>
          </p:cNvPr>
          <p:cNvSpPr txBox="1">
            <a:spLocks/>
          </p:cNvSpPr>
          <p:nvPr/>
        </p:nvSpPr>
        <p:spPr>
          <a:xfrm>
            <a:off x="500742" y="1079500"/>
            <a:ext cx="8699500" cy="4521200"/>
          </a:xfrm>
          <a:prstGeom prst="rect">
            <a:avLst/>
          </a:prstGeom>
        </p:spPr>
        <p:txBody>
          <a:bodyPr vert="horz" lIns="91440" tIns="45720" rIns="91440" bIns="45720" numCol="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err="1">
                <a:effectLst/>
                <a:latin typeface="Calibri" panose="020F0502020204030204" pitchFamily="34" charset="0"/>
                <a:ea typeface="PMingLiU" panose="02020500000000000000" pitchFamily="18" charset="-120"/>
                <a:cs typeface="Lucida Grande"/>
              </a:rPr>
              <a:t>Й</a:t>
            </a:r>
            <a:r>
              <a:rPr lang="en-US" sz="2000" b="1" dirty="0" err="1">
                <a:effectLst/>
                <a:latin typeface="Calibri" panose="020F0502020204030204" pitchFamily="34" charset="0"/>
                <a:ea typeface="PMingLiU" panose="02020500000000000000" pitchFamily="18" charset="-120"/>
                <a:cs typeface="Lucida Grande"/>
              </a:rPr>
              <a:t>ӱ</a:t>
            </a:r>
            <a:r>
              <a:rPr lang="en-US" sz="2000" dirty="0" err="1">
                <a:effectLst/>
                <a:latin typeface="Calibri" panose="020F0502020204030204" pitchFamily="34" charset="0"/>
                <a:ea typeface="PMingLiU" panose="02020500000000000000" pitchFamily="18" charset="-120"/>
                <a:cs typeface="Lucida Grande"/>
              </a:rPr>
              <a:t>ржӧ</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йӱр</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a:t>
            </a:r>
            <a:r>
              <a:rPr lang="en-US" sz="2000" b="1" dirty="0" err="1">
                <a:effectLst/>
                <a:latin typeface="Calibri" panose="020F0502020204030204" pitchFamily="34" charset="0"/>
                <a:ea typeface="PMingLiU" panose="02020500000000000000" pitchFamily="18" charset="-120"/>
                <a:cs typeface="Lucida Grande"/>
              </a:rPr>
              <a:t>ӱ</a:t>
            </a:r>
            <a:r>
              <a:rPr lang="en-US" sz="2000" dirty="0" err="1">
                <a:effectLst/>
                <a:latin typeface="Calibri" panose="020F0502020204030204" pitchFamily="34" charset="0"/>
                <a:ea typeface="PMingLiU" panose="02020500000000000000" pitchFamily="18" charset="-120"/>
                <a:cs typeface="Lucida Grande"/>
              </a:rPr>
              <a:t>ржӧ</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йӱр</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ш</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Й</a:t>
            </a:r>
            <a:r>
              <a:rPr lang="en-US" sz="2000" b="1" dirty="0" err="1">
                <a:effectLst/>
                <a:latin typeface="Calibri" panose="020F0502020204030204" pitchFamily="34" charset="0"/>
                <a:ea typeface="PMingLiU" panose="02020500000000000000" pitchFamily="18" charset="-120"/>
                <a:cs typeface="Lucida Grande"/>
              </a:rPr>
              <a:t>ӱ</a:t>
            </a:r>
            <a:r>
              <a:rPr lang="en-US" sz="2000" dirty="0" err="1">
                <a:effectLst/>
                <a:latin typeface="Calibri" panose="020F0502020204030204" pitchFamily="34" charset="0"/>
                <a:ea typeface="PMingLiU" panose="02020500000000000000" pitchFamily="18" charset="-120"/>
                <a:cs typeface="Lucida Grande"/>
              </a:rPr>
              <a:t>ржӧ</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йӱр</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ӱмбак</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йже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йже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Из</a:t>
            </a:r>
            <a:r>
              <a:rPr lang="en-US" sz="2000" b="1" dirty="0" err="1">
                <a:effectLst/>
                <a:latin typeface="Calibri" panose="020F0502020204030204" pitchFamily="34" charset="0"/>
                <a:ea typeface="PMingLiU" panose="02020500000000000000" pitchFamily="18" charset="-120"/>
                <a:cs typeface="Lucida Grande"/>
              </a:rPr>
              <a:t>и</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годс</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к</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йӧрат</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a:t>
            </a:r>
          </a:p>
          <a:p>
            <a:pPr marL="0" indent="0">
              <a:lnSpc>
                <a:spcPct val="100000"/>
              </a:lnSpc>
              <a:buNone/>
            </a:pPr>
            <a:r>
              <a:rPr lang="en-US" sz="2000" dirty="0" err="1">
                <a:effectLst/>
                <a:latin typeface="Calibri" panose="020F0502020204030204" pitchFamily="34" charset="0"/>
                <a:ea typeface="PMingLiU" panose="02020500000000000000" pitchFamily="18" charset="-120"/>
                <a:cs typeface="Lucida Grande"/>
              </a:rPr>
              <a:t>Ой</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мол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тый</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йолт</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ш</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От</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онч</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л</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ӱмбак</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йже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вет</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нӧрен</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Нӧрен</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йӱр</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вӱд</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a:t>
            </a:r>
          </a:p>
          <a:p>
            <a:pPr marL="0" indent="0">
              <a:lnSpc>
                <a:spcPct val="100000"/>
              </a:lnSpc>
              <a:buNone/>
            </a:pPr>
            <a:r>
              <a:rPr lang="en-US" sz="2000" dirty="0" err="1">
                <a:effectLst/>
                <a:latin typeface="Calibri" panose="020F0502020204030204" pitchFamily="34" charset="0"/>
                <a:ea typeface="PMingLiU" panose="02020500000000000000" pitchFamily="18" charset="-120"/>
                <a:cs typeface="Lucida Grande"/>
              </a:rPr>
              <a:t>Ой</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мол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тый</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йолт</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a:t>
            </a:r>
            <a:endParaRPr lang="en-GB" sz="2000" dirty="0">
              <a:latin typeface="Calibri" panose="020F0502020204030204" pitchFamily="34" charset="0"/>
              <a:ea typeface="PMingLiU" panose="02020500000000000000" pitchFamily="18" charset="-120"/>
              <a:cs typeface="Lucida Grande"/>
            </a:endParaRPr>
          </a:p>
          <a:p>
            <a:pPr marL="0" indent="0">
              <a:lnSpc>
                <a:spcPct val="100000"/>
              </a:lnSpc>
              <a:buNone/>
            </a:pPr>
            <a:r>
              <a:rPr lang="en-US" sz="2000" dirty="0" err="1">
                <a:effectLst/>
                <a:latin typeface="Calibri" panose="020F0502020204030204" pitchFamily="34" charset="0"/>
                <a:ea typeface="PMingLiU" panose="02020500000000000000" pitchFamily="18" charset="-120"/>
                <a:cs typeface="Lucida Grande"/>
              </a:rPr>
              <a:t>Ӧнд</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л</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ӧнд</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л</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Ӧнд</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л</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йолташ</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йже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йже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Из</a:t>
            </a:r>
            <a:r>
              <a:rPr lang="en-US" sz="2000" b="1" dirty="0" err="1">
                <a:effectLst/>
                <a:latin typeface="Calibri" panose="020F0502020204030204" pitchFamily="34" charset="0"/>
                <a:ea typeface="PMingLiU" panose="02020500000000000000" pitchFamily="18" charset="-120"/>
                <a:cs typeface="Lucida Grande"/>
              </a:rPr>
              <a:t>и</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годс</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к</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йӧрат</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a:t>
            </a:r>
            <a:endParaRPr lang="en-GB" sz="2000" dirty="0">
              <a:latin typeface="Calibri" panose="020F0502020204030204" pitchFamily="34" charset="0"/>
              <a:ea typeface="PMingLiU" panose="02020500000000000000" pitchFamily="18" charset="-120"/>
              <a:cs typeface="Lucida Grande"/>
            </a:endParaRPr>
          </a:p>
          <a:p>
            <a:pPr marL="0" indent="0">
              <a:lnSpc>
                <a:spcPct val="100000"/>
              </a:lnSpc>
              <a:spcAft>
                <a:spcPts val="1200"/>
              </a:spcAft>
              <a:buNone/>
            </a:pPr>
            <a:r>
              <a:rPr lang="en-US" sz="2000" dirty="0" err="1">
                <a:effectLst/>
                <a:latin typeface="Calibri" panose="020F0502020204030204" pitchFamily="34" charset="0"/>
                <a:ea typeface="PMingLiU" panose="02020500000000000000" pitchFamily="18" charset="-120"/>
                <a:cs typeface="Lucida Grande"/>
              </a:rPr>
              <a:t>Мол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тый</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йолт</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a:t>
            </a:r>
            <a:endParaRPr lang="en-GB" sz="2000" dirty="0">
              <a:latin typeface="Calibri" panose="020F0502020204030204" pitchFamily="34" charset="0"/>
              <a:ea typeface="PMingLiU" panose="02020500000000000000" pitchFamily="18" charset="-120"/>
              <a:cs typeface="Lucida Grande"/>
            </a:endParaRPr>
          </a:p>
          <a:p>
            <a:pPr marL="0" indent="0">
              <a:lnSpc>
                <a:spcPct val="100000"/>
              </a:lnSpc>
              <a:spcAft>
                <a:spcPts val="1200"/>
              </a:spcAft>
              <a:buNone/>
            </a:pPr>
            <a:r>
              <a:rPr lang="en-US" sz="2000" dirty="0" err="1">
                <a:effectLst/>
                <a:latin typeface="Calibri" panose="020F0502020204030204" pitchFamily="34" charset="0"/>
                <a:ea typeface="PMingLiU" panose="02020500000000000000" pitchFamily="18" charset="-120"/>
                <a:cs typeface="Lucida Grande"/>
              </a:rPr>
              <a:t>Мол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тый</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йолт</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a:t>
            </a:r>
            <a:endParaRPr lang="en-GB" sz="2000" dirty="0">
              <a:latin typeface="Calibri" panose="020F0502020204030204" pitchFamily="34" charset="0"/>
              <a:ea typeface="PMingLiU" panose="02020500000000000000" pitchFamily="18" charset="-120"/>
              <a:cs typeface="Lucida Grande"/>
            </a:endParaRPr>
          </a:p>
          <a:p>
            <a:pPr marL="0" indent="0">
              <a:lnSpc>
                <a:spcPct val="100000"/>
              </a:lnSpc>
              <a:spcAft>
                <a:spcPts val="1200"/>
              </a:spcAft>
              <a:buNone/>
            </a:pPr>
            <a:r>
              <a:rPr lang="en-US" sz="2000" dirty="0" err="1">
                <a:effectLst/>
                <a:latin typeface="Calibri" panose="020F0502020204030204" pitchFamily="34" charset="0"/>
                <a:ea typeface="PMingLiU" panose="02020500000000000000" pitchFamily="18" charset="-120"/>
                <a:cs typeface="Lucida Grande"/>
              </a:rPr>
              <a:t>Шупш</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л</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шупш</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л</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r>
              <a:rPr lang="en-US" sz="2000" dirty="0">
                <a:effectLst/>
                <a:latin typeface="Calibri" panose="020F0502020204030204" pitchFamily="34" charset="0"/>
                <a:ea typeface="PMingLiU" panose="02020500000000000000" pitchFamily="18" charset="-120"/>
                <a:cs typeface="Lucida Grande"/>
              </a:rPr>
              <a:t>,</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Шупш</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л</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йолташ</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йже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м</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йже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йым</a:t>
            </a:r>
            <a:br>
              <a:rPr lang="en-GB" sz="2000" dirty="0">
                <a:latin typeface="Calibri" panose="020F0502020204030204" pitchFamily="34" charset="0"/>
                <a:ea typeface="PMingLiU" panose="02020500000000000000" pitchFamily="18" charset="-120"/>
                <a:cs typeface="Lucida Grande"/>
              </a:rPr>
            </a:br>
            <a:r>
              <a:rPr lang="en-US" sz="2000" dirty="0" err="1">
                <a:effectLst/>
                <a:latin typeface="Calibri" panose="020F0502020204030204" pitchFamily="34" charset="0"/>
                <a:ea typeface="PMingLiU" panose="02020500000000000000" pitchFamily="18" charset="-120"/>
                <a:cs typeface="Lucida Grande"/>
              </a:rPr>
              <a:t>Из</a:t>
            </a:r>
            <a:r>
              <a:rPr lang="en-US" sz="2000" b="1" dirty="0" err="1">
                <a:effectLst/>
                <a:latin typeface="Calibri" panose="020F0502020204030204" pitchFamily="34" charset="0"/>
                <a:ea typeface="PMingLiU" panose="02020500000000000000" pitchFamily="18" charset="-120"/>
                <a:cs typeface="Lucida Grande"/>
              </a:rPr>
              <a:t>и</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годс</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к</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йӧрат</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a:t>
            </a:r>
            <a:endParaRPr lang="en-GB" sz="2000" dirty="0">
              <a:latin typeface="Calibri" panose="020F0502020204030204" pitchFamily="34" charset="0"/>
              <a:ea typeface="PMingLiU" panose="02020500000000000000" pitchFamily="18" charset="-120"/>
              <a:cs typeface="Lucida Grande"/>
            </a:endParaRPr>
          </a:p>
          <a:p>
            <a:pPr marL="0" indent="0">
              <a:lnSpc>
                <a:spcPct val="100000"/>
              </a:lnSpc>
              <a:spcAft>
                <a:spcPts val="1200"/>
              </a:spcAft>
              <a:buNone/>
            </a:pPr>
            <a:r>
              <a:rPr lang="en-US" sz="2000" dirty="0" err="1">
                <a:effectLst/>
                <a:latin typeface="Calibri" panose="020F0502020204030204" pitchFamily="34" charset="0"/>
                <a:ea typeface="PMingLiU" panose="02020500000000000000" pitchFamily="18" charset="-120"/>
                <a:cs typeface="Lucida Grande"/>
              </a:rPr>
              <a:t>Мол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тый</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йолт</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a:t>
            </a:r>
            <a:endParaRPr lang="en-GB" sz="2000" dirty="0">
              <a:latin typeface="Calibri" panose="020F0502020204030204" pitchFamily="34" charset="0"/>
              <a:ea typeface="PMingLiU" panose="02020500000000000000" pitchFamily="18" charset="-120"/>
              <a:cs typeface="Lucida Grande"/>
            </a:endParaRPr>
          </a:p>
          <a:p>
            <a:pPr marL="0" indent="0">
              <a:lnSpc>
                <a:spcPct val="100000"/>
              </a:lnSpc>
              <a:spcAft>
                <a:spcPts val="1200"/>
              </a:spcAft>
              <a:buNone/>
            </a:pPr>
            <a:r>
              <a:rPr lang="en-US" sz="2000" dirty="0" err="1">
                <a:effectLst/>
                <a:latin typeface="Calibri" panose="020F0502020204030204" pitchFamily="34" charset="0"/>
                <a:ea typeface="PMingLiU" panose="02020500000000000000" pitchFamily="18" charset="-120"/>
                <a:cs typeface="Lucida Grande"/>
              </a:rPr>
              <a:t>Мол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тый</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йолт</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ш</a:t>
            </a:r>
            <a:r>
              <a:rPr lang="en-US" sz="2000"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p>
            <a:pPr marL="0" indent="0">
              <a:lnSpc>
                <a:spcPct val="100000"/>
              </a:lnSpc>
              <a:buNone/>
            </a:pPr>
            <a:endParaRPr lang="en-GB" sz="2000" dirty="0"/>
          </a:p>
        </p:txBody>
      </p:sp>
      <p:pic>
        <p:nvPicPr>
          <p:cNvPr id="15" name="Picture 14">
            <a:extLst>
              <a:ext uri="{FF2B5EF4-FFF2-40B4-BE49-F238E27FC236}">
                <a16:creationId xmlns:a16="http://schemas.microsoft.com/office/drawing/2014/main" id="{BD6E0F18-6A70-426F-A63C-C1007BA882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12530" y="1621790"/>
            <a:ext cx="2999740" cy="3614420"/>
          </a:xfrm>
          <a:prstGeom prst="rect">
            <a:avLst/>
          </a:prstGeom>
          <a:noFill/>
          <a:ln>
            <a:noFill/>
          </a:ln>
        </p:spPr>
      </p:pic>
    </p:spTree>
    <p:extLst>
      <p:ext uri="{BB962C8B-B14F-4D97-AF65-F5344CB8AC3E}">
        <p14:creationId xmlns:p14="http://schemas.microsoft.com/office/powerpoint/2010/main" val="143805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Subject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a:t>
            </a:r>
            <a:r>
              <a:rPr lang="en-GB" sz="2400" u="sng" dirty="0">
                <a:latin typeface="Calibri" panose="020F0502020204030204" pitchFamily="34" charset="0"/>
                <a:ea typeface="Calibri" panose="020F0502020204030204" pitchFamily="34" charset="0"/>
                <a:cs typeface="Calibri" panose="020F0502020204030204" pitchFamily="34" charset="0"/>
              </a:rPr>
              <a:t>To err</a:t>
            </a:r>
            <a:r>
              <a:rPr lang="en-GB" sz="2400" dirty="0">
                <a:latin typeface="Calibri" panose="020F0502020204030204" pitchFamily="34" charset="0"/>
                <a:ea typeface="Calibri" panose="020F0502020204030204" pitchFamily="34" charset="0"/>
                <a:cs typeface="Calibri" panose="020F0502020204030204" pitchFamily="34" charset="0"/>
              </a:rPr>
              <a:t> is human.’)</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7" name="Table 6">
            <a:extLst>
              <a:ext uri="{FF2B5EF4-FFF2-40B4-BE49-F238E27FC236}">
                <a16:creationId xmlns:a16="http://schemas.microsoft.com/office/drawing/2014/main" id="{DFB442D6-ACDD-4C61-8EF5-535E6E2155FD}"/>
              </a:ext>
            </a:extLst>
          </p:cNvPr>
          <p:cNvGraphicFramePr>
            <a:graphicFrameLocks noGrp="1"/>
          </p:cNvGraphicFramePr>
          <p:nvPr>
            <p:extLst>
              <p:ext uri="{D42A27DB-BD31-4B8C-83A1-F6EECF244321}">
                <p14:modId xmlns:p14="http://schemas.microsoft.com/office/powerpoint/2010/main" val="906291408"/>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400" u="sng" dirty="0" err="1">
                          <a:effectLst/>
                          <a:latin typeface="Calibri" panose="020F0502020204030204" pitchFamily="34" charset="0"/>
                          <a:ea typeface="PMingLiU" panose="02020500000000000000" pitchFamily="18" charset="-120"/>
                          <a:cs typeface="Calibri" panose="020F0502020204030204" pitchFamily="34" charset="0"/>
                        </a:rPr>
                        <a:t>Т</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и</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дын</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нерг</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йодышт</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2400" u="none"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сай</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400" dirty="0" err="1">
                          <a:effectLst/>
                          <a:latin typeface="Calibri" panose="020F0502020204030204" pitchFamily="34" charset="0"/>
                          <a:ea typeface="PMingLiU" panose="02020500000000000000" pitchFamily="18" charset="-120"/>
                          <a:cs typeface="Calibri" panose="020F0502020204030204" pitchFamily="34" charset="0"/>
                        </a:rPr>
                        <a:t>гыл</a:t>
                      </a:r>
                      <a:r>
                        <a:rPr lang="en-US"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It’s not good to ask questions about this.</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8" name="Table 7">
            <a:extLst>
              <a:ext uri="{FF2B5EF4-FFF2-40B4-BE49-F238E27FC236}">
                <a16:creationId xmlns:a16="http://schemas.microsoft.com/office/drawing/2014/main" id="{0E987B05-78D2-488D-AAC2-79FBE2AE030B}"/>
              </a:ext>
            </a:extLst>
          </p:cNvPr>
          <p:cNvGraphicFramePr>
            <a:graphicFrameLocks noGrp="1"/>
          </p:cNvGraphicFramePr>
          <p:nvPr>
            <p:extLst>
              <p:ext uri="{D42A27DB-BD31-4B8C-83A1-F6EECF244321}">
                <p14:modId xmlns:p14="http://schemas.microsoft.com/office/powerpoint/2010/main" val="3243645538"/>
              </p:ext>
            </p:extLst>
          </p:nvPr>
        </p:nvGraphicFramePr>
        <p:xfrm>
          <a:off x="1164772" y="40291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400" u="sng" dirty="0" err="1">
                          <a:effectLst/>
                          <a:latin typeface="Calibri" panose="020F0502020204030204" pitchFamily="34" charset="0"/>
                          <a:ea typeface="PMingLiU" panose="02020500000000000000" pitchFamily="18" charset="-120"/>
                          <a:cs typeface="Calibri" panose="020F0502020204030204" pitchFamily="34" charset="0"/>
                        </a:rPr>
                        <a:t>Тыг</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ойлымет</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т</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шарнымашышк</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шыҥ</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н</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400" dirty="0" err="1">
                          <a:effectLst/>
                          <a:latin typeface="Calibri" panose="020F0502020204030204" pitchFamily="34" charset="0"/>
                          <a:ea typeface="PMingLiU" panose="02020500000000000000" pitchFamily="18" charset="-120"/>
                          <a:cs typeface="Calibri" panose="020F0502020204030204" pitchFamily="34" charset="0"/>
                        </a:rPr>
                        <a:t>дын</a:t>
                      </a:r>
                      <a:r>
                        <a:rPr lang="en-US"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The way you talked engraved itself in my memory.</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9" name="Table 8">
            <a:extLst>
              <a:ext uri="{FF2B5EF4-FFF2-40B4-BE49-F238E27FC236}">
                <a16:creationId xmlns:a16="http://schemas.microsoft.com/office/drawing/2014/main" id="{304C43E5-CA10-429C-8BC5-7F7E7E7567B8}"/>
              </a:ext>
            </a:extLst>
          </p:cNvPr>
          <p:cNvGraphicFramePr>
            <a:graphicFrameLocks noGrp="1"/>
          </p:cNvGraphicFramePr>
          <p:nvPr>
            <p:extLst>
              <p:ext uri="{D42A27DB-BD31-4B8C-83A1-F6EECF244321}">
                <p14:modId xmlns:p14="http://schemas.microsoft.com/office/powerpoint/2010/main" val="542169600"/>
              </p:ext>
            </p:extLst>
          </p:nvPr>
        </p:nvGraphicFramePr>
        <p:xfrm>
          <a:off x="1164772" y="49668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че</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д</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не</a:t>
                      </a:r>
                      <a:r>
                        <a:rPr lang="en-US" sz="2400" u="sng" dirty="0">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коштм</a:t>
                      </a:r>
                      <a:r>
                        <a:rPr lang="en-US" sz="24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4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2400" u="none"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таз</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ли</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я</a:t>
                      </a:r>
                      <a:r>
                        <a:rPr lang="en-US" sz="2400" dirty="0" err="1">
                          <a:effectLst/>
                          <a:latin typeface="Calibri" panose="020F0502020204030204" pitchFamily="34" charset="0"/>
                          <a:ea typeface="PMingLiU" panose="02020500000000000000" pitchFamily="18" charset="-120"/>
                          <a:cs typeface="Calibri" panose="020F0502020204030204" pitchFamily="34" charset="0"/>
                        </a:rPr>
                        <a:t>ш</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полш</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Skiing helps you be healthy.</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85361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Object clause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(‘I heard </a:t>
            </a:r>
            <a:r>
              <a:rPr lang="en-GB" sz="2400" u="sng" dirty="0">
                <a:latin typeface="Calibri" panose="020F0502020204030204" pitchFamily="34" charset="0"/>
                <a:ea typeface="Calibri" panose="020F0502020204030204" pitchFamily="34" charset="0"/>
                <a:cs typeface="Calibri" panose="020F0502020204030204" pitchFamily="34" charset="0"/>
              </a:rPr>
              <a:t>that you had bought a car</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7" name="Table 6">
            <a:extLst>
              <a:ext uri="{FF2B5EF4-FFF2-40B4-BE49-F238E27FC236}">
                <a16:creationId xmlns:a16="http://schemas.microsoft.com/office/drawing/2014/main" id="{DFB442D6-ACDD-4C61-8EF5-535E6E2155FD}"/>
              </a:ext>
            </a:extLst>
          </p:cNvPr>
          <p:cNvGraphicFramePr>
            <a:graphicFrameLocks noGrp="1"/>
          </p:cNvGraphicFramePr>
          <p:nvPr>
            <p:extLst>
              <p:ext uri="{D42A27DB-BD31-4B8C-83A1-F6EECF244321}">
                <p14:modId xmlns:p14="http://schemas.microsoft.com/office/powerpoint/2010/main" val="1802592778"/>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400" u="sng" dirty="0" err="1">
                          <a:effectLst/>
                          <a:latin typeface="Calibri" panose="020F0502020204030204" pitchFamily="34" charset="0"/>
                          <a:ea typeface="PMingLiU" panose="02020500000000000000" pitchFamily="18" charset="-120"/>
                        </a:rPr>
                        <a:t>Эч</a:t>
                      </a:r>
                      <a:r>
                        <a:rPr lang="en-US" sz="2400" b="1" u="sng" dirty="0" err="1">
                          <a:effectLst/>
                          <a:latin typeface="Calibri" panose="020F0502020204030204" pitchFamily="34" charset="0"/>
                          <a:ea typeface="PMingLiU" panose="02020500000000000000" pitchFamily="18" charset="-120"/>
                        </a:rPr>
                        <a:t>а</a:t>
                      </a:r>
                      <a:r>
                        <a:rPr lang="en-US" sz="2400" u="sng" dirty="0" err="1">
                          <a:effectLst/>
                          <a:latin typeface="Calibri" panose="020F0502020204030204" pitchFamily="34" charset="0"/>
                          <a:ea typeface="PMingLiU" panose="02020500000000000000" pitchFamily="18" charset="-120"/>
                        </a:rPr>
                        <a:t>нын</a:t>
                      </a:r>
                      <a:r>
                        <a:rPr lang="en-US" sz="2400" u="sng" dirty="0">
                          <a:effectLst/>
                          <a:latin typeface="Calibri" panose="020F0502020204030204" pitchFamily="34" charset="0"/>
                          <a:ea typeface="PMingLiU" panose="02020500000000000000" pitchFamily="18" charset="-120"/>
                        </a:rPr>
                        <a:t> </a:t>
                      </a:r>
                      <a:r>
                        <a:rPr lang="en-US" sz="2400" u="sng" dirty="0" err="1">
                          <a:effectLst/>
                          <a:latin typeface="Calibri" panose="020F0502020204030204" pitchFamily="34" charset="0"/>
                          <a:ea typeface="PMingLiU" panose="02020500000000000000" pitchFamily="18" charset="-120"/>
                        </a:rPr>
                        <a:t>т</a:t>
                      </a:r>
                      <a:r>
                        <a:rPr lang="en-US" sz="2400" b="1" u="sng" dirty="0" err="1">
                          <a:effectLst/>
                          <a:latin typeface="Calibri" panose="020F0502020204030204" pitchFamily="34" charset="0"/>
                          <a:ea typeface="PMingLiU" panose="02020500000000000000" pitchFamily="18" charset="-120"/>
                        </a:rPr>
                        <a:t>о</a:t>
                      </a:r>
                      <a:r>
                        <a:rPr lang="en-US" sz="2400" u="sng" dirty="0" err="1">
                          <a:effectLst/>
                          <a:latin typeface="Calibri" panose="020F0502020204030204" pitchFamily="34" charset="0"/>
                          <a:ea typeface="PMingLiU" panose="02020500000000000000" pitchFamily="18" charset="-120"/>
                        </a:rPr>
                        <a:t>лмыжым</a:t>
                      </a:r>
                      <a:r>
                        <a:rPr lang="en-US" sz="2400" u="sng"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вучен</a:t>
                      </a:r>
                      <a:r>
                        <a:rPr lang="en-US" sz="2400" b="1" dirty="0" err="1">
                          <a:effectLst/>
                          <a:latin typeface="Calibri" panose="020F0502020204030204" pitchFamily="34" charset="0"/>
                          <a:ea typeface="PMingLiU" panose="02020500000000000000" pitchFamily="18" charset="-120"/>
                        </a:rPr>
                        <a:t>а</a:t>
                      </a:r>
                      <a:r>
                        <a:rPr lang="en-US" sz="2400" dirty="0">
                          <a:effectLst/>
                          <a:latin typeface="Calibri" panose="020F0502020204030204" pitchFamily="34" charset="0"/>
                          <a:ea typeface="PMingLiU" panose="02020500000000000000" pitchFamily="18" charset="-120"/>
                        </a:rPr>
                        <a:t>. </a:t>
                      </a:r>
                      <a:endParaRPr lang="en-GB" sz="2400" dirty="0"/>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400" dirty="0">
                          <a:effectLst/>
                          <a:latin typeface="Calibri" panose="020F0502020204030204" pitchFamily="34" charset="0"/>
                          <a:ea typeface="PMingLiU" panose="02020500000000000000" pitchFamily="18" charset="-120"/>
                          <a:cs typeface="Calibri" panose="020F0502020204030204" pitchFamily="34" charset="0"/>
                        </a:rPr>
                        <a:t>We’re waiting for </a:t>
                      </a:r>
                      <a:r>
                        <a:rPr lang="en-US" sz="2400" dirty="0" err="1">
                          <a:effectLst/>
                          <a:latin typeface="Calibri" panose="020F0502020204030204" pitchFamily="34" charset="0"/>
                          <a:ea typeface="PMingLiU" panose="02020500000000000000" pitchFamily="18" charset="-120"/>
                          <a:cs typeface="Calibri" panose="020F0502020204030204" pitchFamily="34" charset="0"/>
                        </a:rPr>
                        <a:t>Echan</a:t>
                      </a:r>
                      <a:r>
                        <a:rPr lang="en-US" sz="2400" dirty="0">
                          <a:effectLst/>
                          <a:latin typeface="Calibri" panose="020F0502020204030204" pitchFamily="34" charset="0"/>
                          <a:ea typeface="PMingLiU" panose="02020500000000000000" pitchFamily="18" charset="-120"/>
                          <a:cs typeface="Calibri" panose="020F0502020204030204" pitchFamily="34" charset="0"/>
                        </a:rPr>
                        <a:t> to come.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8" name="Table 7">
            <a:extLst>
              <a:ext uri="{FF2B5EF4-FFF2-40B4-BE49-F238E27FC236}">
                <a16:creationId xmlns:a16="http://schemas.microsoft.com/office/drawing/2014/main" id="{0E987B05-78D2-488D-AAC2-79FBE2AE030B}"/>
              </a:ext>
            </a:extLst>
          </p:cNvPr>
          <p:cNvGraphicFramePr>
            <a:graphicFrameLocks noGrp="1"/>
          </p:cNvGraphicFramePr>
          <p:nvPr>
            <p:extLst>
              <p:ext uri="{D42A27DB-BD31-4B8C-83A1-F6EECF244321}">
                <p14:modId xmlns:p14="http://schemas.microsoft.com/office/powerpoint/2010/main" val="258264448"/>
              </p:ext>
            </p:extLst>
          </p:nvPr>
        </p:nvGraphicFramePr>
        <p:xfrm>
          <a:off x="1164772" y="40291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400" u="sng" dirty="0" err="1">
                          <a:effectLst/>
                          <a:latin typeface="Calibri" panose="020F0502020204030204" pitchFamily="34" charset="0"/>
                          <a:ea typeface="PMingLiU" panose="02020500000000000000" pitchFamily="18" charset="-120"/>
                          <a:cs typeface="Calibri" panose="020F0502020204030204" pitchFamily="34" charset="0"/>
                        </a:rPr>
                        <a:t>Вал</a:t>
                      </a:r>
                      <a:r>
                        <a:rPr lang="en-US" sz="24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я</a:t>
                      </a:r>
                      <a:r>
                        <a:rPr lang="en-US" sz="2400" u="sng"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эрл</a:t>
                      </a:r>
                      <a:r>
                        <a:rPr lang="en-US" sz="24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u="sng"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тол</a:t>
                      </a:r>
                      <a:r>
                        <a:rPr lang="en-US" sz="24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е</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ш</a:t>
                      </a:r>
                      <a:r>
                        <a:rPr lang="en-US" sz="2400" u="sng"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м</a:t>
                      </a:r>
                      <a:r>
                        <a:rPr lang="en-US" sz="24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нын</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колын</a:t>
                      </a:r>
                      <a:r>
                        <a:rPr lang="en-US" sz="24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м</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I heard that </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Valya</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is coming tomorrow.</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9" name="Table 8">
            <a:extLst>
              <a:ext uri="{FF2B5EF4-FFF2-40B4-BE49-F238E27FC236}">
                <a16:creationId xmlns:a16="http://schemas.microsoft.com/office/drawing/2014/main" id="{304C43E5-CA10-429C-8BC5-7F7E7E7567B8}"/>
              </a:ext>
            </a:extLst>
          </p:cNvPr>
          <p:cNvGraphicFramePr>
            <a:graphicFrameLocks noGrp="1"/>
          </p:cNvGraphicFramePr>
          <p:nvPr>
            <p:extLst>
              <p:ext uri="{D42A27DB-BD31-4B8C-83A1-F6EECF244321}">
                <p14:modId xmlns:p14="http://schemas.microsoft.com/office/powerpoint/2010/main" val="134170520"/>
              </p:ext>
            </p:extLst>
          </p:nvPr>
        </p:nvGraphicFramePr>
        <p:xfrm>
          <a:off x="1164772" y="49668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a:r>
                        <a:rPr lang="en-US" sz="2400" dirty="0" err="1">
                          <a:effectLst/>
                          <a:latin typeface="Calibri" panose="020F0502020204030204" pitchFamily="34" charset="0"/>
                          <a:ea typeface="PMingLiU" panose="02020500000000000000" pitchFamily="18" charset="-120"/>
                          <a:cs typeface="Calibri" panose="020F0502020204030204" pitchFamily="34" charset="0"/>
                        </a:rPr>
                        <a:t>Ш</a:t>
                      </a:r>
                      <a:r>
                        <a:rPr lang="en-US" sz="24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у</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кын</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шон</a:t>
                      </a:r>
                      <a:r>
                        <a:rPr lang="en-US" sz="2400" b="1"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т</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п</a:t>
                      </a:r>
                      <a:r>
                        <a:rPr lang="en-US" sz="24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у</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йто</a:t>
                      </a:r>
                      <a:r>
                        <a:rPr lang="en-US" sz="2400" u="sng"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мый</a:t>
                      </a:r>
                      <a:r>
                        <a:rPr lang="en-US" sz="2400" u="sng"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по</a:t>
                      </a:r>
                      <a:r>
                        <a:rPr lang="en-US" sz="24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я</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н</a:t>
                      </a:r>
                      <a:r>
                        <a:rPr lang="en-US" sz="2400" u="sng"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 </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ул</a:t>
                      </a:r>
                      <a:r>
                        <a:rPr lang="en-US" sz="2400" b="1"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а</a:t>
                      </a:r>
                      <a:r>
                        <a:rPr lang="en-US" sz="2400" u="sng" dirty="0" err="1">
                          <a:solidFill>
                            <a:srgbClr val="000000"/>
                          </a:solidFill>
                          <a:effectLst/>
                          <a:latin typeface="Calibri" panose="020F0502020204030204" pitchFamily="34" charset="0"/>
                          <a:ea typeface="PMingLiU" panose="02020500000000000000" pitchFamily="18" charset="-120"/>
                          <a:cs typeface="Calibri" panose="020F0502020204030204" pitchFamily="34" charset="0"/>
                        </a:rPr>
                        <a:t>м</a:t>
                      </a:r>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400" dirty="0">
                          <a:solidFill>
                            <a:srgbClr val="000000"/>
                          </a:solidFill>
                          <a:effectLst/>
                          <a:latin typeface="Calibri" panose="020F0502020204030204" pitchFamily="34" charset="0"/>
                          <a:ea typeface="PMingLiU" panose="02020500000000000000" pitchFamily="18" charset="-120"/>
                          <a:cs typeface="Calibri" panose="020F0502020204030204" pitchFamily="34" charset="0"/>
                        </a:rPr>
                        <a:t>Many people think I’m rich.</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73772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effectLst/>
                <a:latin typeface="Calibri" panose="020F0502020204030204" pitchFamily="34" charset="0"/>
                <a:ea typeface="Calibri" panose="020F0502020204030204" pitchFamily="34" charset="0"/>
                <a:cs typeface="Calibri" panose="020F0502020204030204" pitchFamily="34" charset="0"/>
              </a:rPr>
              <a:t>Causal</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(‘I’m tired </a:t>
            </a:r>
            <a:r>
              <a:rPr lang="en-GB" sz="2400" u="sng" dirty="0">
                <a:latin typeface="Calibri" panose="020F0502020204030204" pitchFamily="34" charset="0"/>
                <a:ea typeface="Calibri" panose="020F0502020204030204" pitchFamily="34" charset="0"/>
                <a:cs typeface="Calibri" panose="020F0502020204030204" pitchFamily="34" charset="0"/>
              </a:rPr>
              <a:t>because I am sick</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2" name="Table 1">
            <a:extLst>
              <a:ext uri="{FF2B5EF4-FFF2-40B4-BE49-F238E27FC236}">
                <a16:creationId xmlns:a16="http://schemas.microsoft.com/office/drawing/2014/main" id="{F8BA3D0E-5AB7-4C7D-86FE-58CF02F9B600}"/>
              </a:ext>
            </a:extLst>
          </p:cNvPr>
          <p:cNvGraphicFramePr>
            <a:graphicFrameLocks noGrp="1"/>
          </p:cNvGraphicFramePr>
          <p:nvPr>
            <p:extLst>
              <p:ext uri="{D42A27DB-BD31-4B8C-83A1-F6EECF244321}">
                <p14:modId xmlns:p14="http://schemas.microsoft.com/office/powerpoint/2010/main" val="1692671342"/>
              </p:ext>
            </p:extLst>
          </p:nvPr>
        </p:nvGraphicFramePr>
        <p:xfrm>
          <a:off x="838200" y="2828837"/>
          <a:ext cx="10354214" cy="1003214"/>
        </p:xfrm>
        <a:graphic>
          <a:graphicData uri="http://schemas.openxmlformats.org/drawingml/2006/table">
            <a:tbl>
              <a:tblPr firstRow="1" firstCol="1" bandRow="1" bandCol="1"/>
              <a:tblGrid>
                <a:gridCol w="5221447">
                  <a:extLst>
                    <a:ext uri="{9D8B030D-6E8A-4147-A177-3AD203B41FA5}">
                      <a16:colId xmlns:a16="http://schemas.microsoft.com/office/drawing/2014/main" val="4050944280"/>
                    </a:ext>
                  </a:extLst>
                </a:gridCol>
                <a:gridCol w="5132767">
                  <a:extLst>
                    <a:ext uri="{9D8B030D-6E8A-4147-A177-3AD203B41FA5}">
                      <a16:colId xmlns:a16="http://schemas.microsoft.com/office/drawing/2014/main" val="2083374457"/>
                    </a:ext>
                  </a:extLst>
                </a:gridCol>
              </a:tblGrid>
              <a:tr h="1003214">
                <a:tc>
                  <a:txBody>
                    <a:bodyPr/>
                    <a:lstStyle/>
                    <a:p>
                      <a:pPr algn="l" fontAlgn="ctr">
                        <a:spcBef>
                          <a:spcPts val="0"/>
                        </a:spcBef>
                        <a:spcAft>
                          <a:spcPts val="0"/>
                        </a:spcAft>
                      </a:pPr>
                      <a:r>
                        <a:rPr lang="az-Cyrl-A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Йоч</a:t>
                      </a:r>
                      <a:r>
                        <a:rPr lang="az-Cyrl-A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-влак </a:t>
                      </a:r>
                      <a:r>
                        <a:rPr lang="az-Cyrl-AZ" sz="2000" b="1" i="0" u="sng"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я</a:t>
                      </a:r>
                      <a:r>
                        <a:rPr lang="az-Cyrl-AZ" sz="2000" b="0" i="0" u="sng"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лыш кайымыл</a:t>
                      </a:r>
                      <a:r>
                        <a:rPr lang="az-Cyrl-AZ" sz="2000" b="1" i="0" u="sng"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sng"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 к</a:t>
                      </a:r>
                      <a:r>
                        <a:rPr lang="az-Cyrl-AZ" sz="2000" b="0" i="0" u="sng" strike="noStrike" dirty="0">
                          <a:solidFill>
                            <a:schemeClr val="tx1"/>
                          </a:solidFill>
                          <a:effectLst/>
                          <a:latin typeface="Calibri" panose="020F0502020204030204" pitchFamily="34" charset="0"/>
                          <a:ea typeface="MS Mincho" panose="02020609040205080304" pitchFamily="49" charset="-128"/>
                          <a:cs typeface="Calibri" panose="020F0502020204030204" pitchFamily="34" charset="0"/>
                        </a:rPr>
                        <a:t>ӧ</a:t>
                      </a:r>
                      <a:r>
                        <a:rPr lang="az-Cyrl-AZ" sz="2000" b="0" i="0" u="sng"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р</a:t>
                      </a:r>
                      <a:r>
                        <a:rPr lang="az-Cyrl-AZ" sz="2000" b="1" i="0" u="sng"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йывырт</a:t>
                      </a:r>
                      <a:r>
                        <a:rPr lang="az-Cyrl-AZ" sz="2000" b="1"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ныт.</a:t>
                      </a:r>
                      <a:endParaRPr lang="az-Cyrl-AZ" sz="3000" b="0" i="0" u="none" strike="noStrike" dirty="0">
                        <a:solidFill>
                          <a:schemeClr val="tx1"/>
                        </a:solidFill>
                        <a:effectLst/>
                        <a:latin typeface="Arial" panose="020B0604020202020204" pitchFamily="34" charset="0"/>
                      </a:endParaRPr>
                    </a:p>
                  </a:txBody>
                  <a:tcPr marL="115681" marR="115681" marT="1606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The children were happy about going to the countryside.</a:t>
                      </a:r>
                      <a:endParaRPr lang="en-US" sz="3000" b="0" i="0" u="none" strike="noStrike" dirty="0">
                        <a:solidFill>
                          <a:schemeClr val="tx1"/>
                        </a:solidFill>
                        <a:effectLst/>
                        <a:latin typeface="Arial" panose="020B0604020202020204" pitchFamily="34" charset="0"/>
                      </a:endParaRPr>
                    </a:p>
                  </a:txBody>
                  <a:tcPr marL="115681" marR="115681" marT="1606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939624"/>
                  </a:ext>
                </a:extLst>
              </a:tr>
            </a:tbl>
          </a:graphicData>
        </a:graphic>
      </p:graphicFrame>
      <p:graphicFrame>
        <p:nvGraphicFramePr>
          <p:cNvPr id="32" name="Table 31">
            <a:extLst>
              <a:ext uri="{FF2B5EF4-FFF2-40B4-BE49-F238E27FC236}">
                <a16:creationId xmlns:a16="http://schemas.microsoft.com/office/drawing/2014/main" id="{2CD915AA-1406-4741-8865-A8BB4871FE75}"/>
              </a:ext>
            </a:extLst>
          </p:cNvPr>
          <p:cNvGraphicFramePr>
            <a:graphicFrameLocks noGrp="1"/>
          </p:cNvGraphicFramePr>
          <p:nvPr>
            <p:extLst>
              <p:ext uri="{D42A27DB-BD31-4B8C-83A1-F6EECF244321}">
                <p14:modId xmlns:p14="http://schemas.microsoft.com/office/powerpoint/2010/main" val="4010612700"/>
              </p:ext>
            </p:extLst>
          </p:nvPr>
        </p:nvGraphicFramePr>
        <p:xfrm>
          <a:off x="838200" y="3832051"/>
          <a:ext cx="10354214" cy="1003214"/>
        </p:xfrm>
        <a:graphic>
          <a:graphicData uri="http://schemas.openxmlformats.org/drawingml/2006/table">
            <a:tbl>
              <a:tblPr firstRow="1" firstCol="1" bandRow="1" bandCol="1"/>
              <a:tblGrid>
                <a:gridCol w="5221447">
                  <a:extLst>
                    <a:ext uri="{9D8B030D-6E8A-4147-A177-3AD203B41FA5}">
                      <a16:colId xmlns:a16="http://schemas.microsoft.com/office/drawing/2014/main" val="4050944280"/>
                    </a:ext>
                  </a:extLst>
                </a:gridCol>
                <a:gridCol w="5132767">
                  <a:extLst>
                    <a:ext uri="{9D8B030D-6E8A-4147-A177-3AD203B41FA5}">
                      <a16:colId xmlns:a16="http://schemas.microsoft.com/office/drawing/2014/main" val="2083374457"/>
                    </a:ext>
                  </a:extLst>
                </a:gridCol>
              </a:tblGrid>
              <a:tr h="1003214">
                <a:tc>
                  <a:txBody>
                    <a:bodyPr/>
                    <a:lstStyle/>
                    <a:p>
                      <a:pPr algn="l" fontAlgn="ctr">
                        <a:spcBef>
                          <a:spcPts val="0"/>
                        </a:spcBef>
                        <a:spcAft>
                          <a:spcPts val="0"/>
                        </a:spcAft>
                      </a:pPr>
                      <a:r>
                        <a:rPr lang="en-US" sz="1800" kern="1200" dirty="0" err="1">
                          <a:solidFill>
                            <a:schemeClr val="tx1"/>
                          </a:solidFill>
                          <a:effectLst/>
                          <a:latin typeface="+mn-lt"/>
                          <a:ea typeface="+mn-ea"/>
                          <a:cs typeface="+mn-cs"/>
                        </a:rPr>
                        <a:t>Но</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т</a:t>
                      </a:r>
                      <a:r>
                        <a:rPr lang="en-US" sz="1800" b="1" kern="1200" dirty="0" err="1">
                          <a:solidFill>
                            <a:schemeClr val="tx1"/>
                          </a:solidFill>
                          <a:effectLst/>
                          <a:latin typeface="+mn-lt"/>
                          <a:ea typeface="+mn-ea"/>
                          <a:cs typeface="+mn-cs"/>
                        </a:rPr>
                        <a:t>и</a:t>
                      </a:r>
                      <a:r>
                        <a:rPr lang="en-US" sz="1800" kern="1200" dirty="0" err="1">
                          <a:solidFill>
                            <a:schemeClr val="tx1"/>
                          </a:solidFill>
                          <a:effectLst/>
                          <a:latin typeface="+mn-lt"/>
                          <a:ea typeface="+mn-ea"/>
                          <a:cs typeface="+mn-cs"/>
                        </a:rPr>
                        <a:t>де</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пайр</a:t>
                      </a:r>
                      <a:r>
                        <a:rPr lang="en-US" sz="1800" b="1" kern="1200" dirty="0" err="1">
                          <a:solidFill>
                            <a:schemeClr val="tx1"/>
                          </a:solidFill>
                          <a:effectLst/>
                          <a:latin typeface="+mn-lt"/>
                          <a:ea typeface="+mn-ea"/>
                          <a:cs typeface="+mn-cs"/>
                        </a:rPr>
                        <a:t>е</a:t>
                      </a:r>
                      <a:r>
                        <a:rPr lang="en-US" sz="1800" kern="1200" dirty="0" err="1">
                          <a:solidFill>
                            <a:schemeClr val="tx1"/>
                          </a:solidFill>
                          <a:effectLst/>
                          <a:latin typeface="+mn-lt"/>
                          <a:ea typeface="+mn-ea"/>
                          <a:cs typeface="+mn-cs"/>
                        </a:rPr>
                        <a:t>мышке</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т</a:t>
                      </a:r>
                      <a:r>
                        <a:rPr lang="en-US" sz="1800" b="1" kern="1200" dirty="0" err="1">
                          <a:solidFill>
                            <a:schemeClr val="tx1"/>
                          </a:solidFill>
                          <a:effectLst/>
                          <a:latin typeface="+mn-lt"/>
                          <a:ea typeface="+mn-ea"/>
                          <a:cs typeface="+mn-cs"/>
                        </a:rPr>
                        <a:t>ӱ</a:t>
                      </a:r>
                      <a:r>
                        <a:rPr lang="en-US" sz="1800" kern="1200" dirty="0" err="1">
                          <a:solidFill>
                            <a:schemeClr val="tx1"/>
                          </a:solidFill>
                          <a:effectLst/>
                          <a:latin typeface="+mn-lt"/>
                          <a:ea typeface="+mn-ea"/>
                          <a:cs typeface="+mn-cs"/>
                        </a:rPr>
                        <a:t>рлӧ</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ийгот</a:t>
                      </a:r>
                      <a:r>
                        <a:rPr lang="en-US" sz="1800" b="1" kern="1200" dirty="0" err="1">
                          <a:solidFill>
                            <a:schemeClr val="tx1"/>
                          </a:solidFill>
                          <a:effectLst/>
                          <a:latin typeface="+mn-lt"/>
                          <a:ea typeface="+mn-ea"/>
                          <a:cs typeface="+mn-cs"/>
                        </a:rPr>
                        <a:t>а</a:t>
                      </a:r>
                      <a:r>
                        <a:rPr lang="en-US" sz="1800" kern="1200" dirty="0" err="1">
                          <a:solidFill>
                            <a:schemeClr val="tx1"/>
                          </a:solidFill>
                          <a:effectLst/>
                          <a:latin typeface="+mn-lt"/>
                          <a:ea typeface="+mn-ea"/>
                          <a:cs typeface="+mn-cs"/>
                        </a:rPr>
                        <a:t>н</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еҥ</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тол</a:t>
                      </a:r>
                      <a:r>
                        <a:rPr lang="en-US" sz="1800" b="1" kern="1200" dirty="0" err="1">
                          <a:solidFill>
                            <a:schemeClr val="tx1"/>
                          </a:solidFill>
                          <a:effectLst/>
                          <a:latin typeface="+mn-lt"/>
                          <a:ea typeface="+mn-ea"/>
                          <a:cs typeface="+mn-cs"/>
                        </a:rPr>
                        <a:t>е</a:t>
                      </a:r>
                      <a:r>
                        <a:rPr lang="en-US" sz="1800" kern="1200" dirty="0" err="1">
                          <a:solidFill>
                            <a:schemeClr val="tx1"/>
                          </a:solidFill>
                          <a:effectLst/>
                          <a:latin typeface="+mn-lt"/>
                          <a:ea typeface="+mn-ea"/>
                          <a:cs typeface="+mn-cs"/>
                        </a:rPr>
                        <a:t>ш</a:t>
                      </a:r>
                      <a:r>
                        <a:rPr lang="en-US" sz="1800" kern="1200" dirty="0">
                          <a:solidFill>
                            <a:schemeClr val="tx1"/>
                          </a:solidFill>
                          <a:effectLst/>
                          <a:latin typeface="+mn-lt"/>
                          <a:ea typeface="+mn-ea"/>
                          <a:cs typeface="+mn-cs"/>
                        </a:rPr>
                        <a:t>, </a:t>
                      </a:r>
                      <a:r>
                        <a:rPr lang="en-US" sz="1800" u="sng" kern="1200" dirty="0" err="1">
                          <a:solidFill>
                            <a:schemeClr val="tx1"/>
                          </a:solidFill>
                          <a:effectLst/>
                          <a:latin typeface="+mn-lt"/>
                          <a:ea typeface="+mn-ea"/>
                          <a:cs typeface="+mn-cs"/>
                        </a:rPr>
                        <a:t>мол</a:t>
                      </a:r>
                      <a:r>
                        <a:rPr lang="en-US" sz="1800" b="1" u="sng" kern="1200" dirty="0" err="1">
                          <a:solidFill>
                            <a:schemeClr val="tx1"/>
                          </a:solidFill>
                          <a:effectLst/>
                          <a:latin typeface="+mn-lt"/>
                          <a:ea typeface="+mn-ea"/>
                          <a:cs typeface="+mn-cs"/>
                        </a:rPr>
                        <a:t>а</a:t>
                      </a:r>
                      <a:r>
                        <a:rPr lang="en-US" sz="1800" u="sng" kern="1200" dirty="0" err="1">
                          <a:solidFill>
                            <a:schemeClr val="tx1"/>
                          </a:solidFill>
                          <a:effectLst/>
                          <a:latin typeface="+mn-lt"/>
                          <a:ea typeface="+mn-ea"/>
                          <a:cs typeface="+mn-cs"/>
                        </a:rPr>
                        <a:t>н</a:t>
                      </a:r>
                      <a:r>
                        <a:rPr lang="en-US" sz="1800" u="sng" kern="1200" dirty="0">
                          <a:solidFill>
                            <a:schemeClr val="tx1"/>
                          </a:solidFill>
                          <a:effectLst/>
                          <a:latin typeface="+mn-lt"/>
                          <a:ea typeface="+mn-ea"/>
                          <a:cs typeface="+mn-cs"/>
                        </a:rPr>
                        <a:t> </a:t>
                      </a:r>
                      <a:r>
                        <a:rPr lang="en-US" sz="1800" u="sng" kern="1200" dirty="0" err="1">
                          <a:solidFill>
                            <a:schemeClr val="tx1"/>
                          </a:solidFill>
                          <a:effectLst/>
                          <a:latin typeface="+mn-lt"/>
                          <a:ea typeface="+mn-ea"/>
                          <a:cs typeface="+mn-cs"/>
                        </a:rPr>
                        <a:t>ман</a:t>
                      </a:r>
                      <a:r>
                        <a:rPr lang="en-US" sz="1800" b="1" u="sng" kern="1200" dirty="0" err="1">
                          <a:solidFill>
                            <a:schemeClr val="tx1"/>
                          </a:solidFill>
                          <a:effectLst/>
                          <a:latin typeface="+mn-lt"/>
                          <a:ea typeface="+mn-ea"/>
                          <a:cs typeface="+mn-cs"/>
                        </a:rPr>
                        <a:t>а</a:t>
                      </a:r>
                      <a:r>
                        <a:rPr lang="en-US" sz="1800" u="sng" kern="1200" dirty="0" err="1">
                          <a:solidFill>
                            <a:schemeClr val="tx1"/>
                          </a:solidFill>
                          <a:effectLst/>
                          <a:latin typeface="+mn-lt"/>
                          <a:ea typeface="+mn-ea"/>
                          <a:cs typeface="+mn-cs"/>
                        </a:rPr>
                        <a:t>ш</a:t>
                      </a:r>
                      <a:r>
                        <a:rPr lang="en-US" sz="1800" u="sng" kern="1200" dirty="0">
                          <a:solidFill>
                            <a:schemeClr val="tx1"/>
                          </a:solidFill>
                          <a:effectLst/>
                          <a:latin typeface="+mn-lt"/>
                          <a:ea typeface="+mn-ea"/>
                          <a:cs typeface="+mn-cs"/>
                        </a:rPr>
                        <a:t> </a:t>
                      </a:r>
                      <a:r>
                        <a:rPr lang="en-US" sz="1800" u="sng" kern="1200" dirty="0" err="1">
                          <a:solidFill>
                            <a:schemeClr val="tx1"/>
                          </a:solidFill>
                          <a:effectLst/>
                          <a:latin typeface="+mn-lt"/>
                          <a:ea typeface="+mn-ea"/>
                          <a:cs typeface="+mn-cs"/>
                        </a:rPr>
                        <a:t>гын</a:t>
                      </a:r>
                      <a:r>
                        <a:rPr lang="en-US" sz="1800" u="sng" kern="1200" dirty="0">
                          <a:solidFill>
                            <a:schemeClr val="tx1"/>
                          </a:solidFill>
                          <a:effectLst/>
                          <a:latin typeface="+mn-lt"/>
                          <a:ea typeface="+mn-ea"/>
                          <a:cs typeface="+mn-cs"/>
                        </a:rPr>
                        <a:t> </a:t>
                      </a:r>
                      <a:r>
                        <a:rPr lang="en-US" sz="1800" u="sng" kern="1200" dirty="0" err="1">
                          <a:solidFill>
                            <a:schemeClr val="tx1"/>
                          </a:solidFill>
                          <a:effectLst/>
                          <a:latin typeface="+mn-lt"/>
                          <a:ea typeface="+mn-ea"/>
                          <a:cs typeface="+mn-cs"/>
                        </a:rPr>
                        <a:t>т</a:t>
                      </a:r>
                      <a:r>
                        <a:rPr lang="en-US" sz="1800" b="1" u="sng" kern="1200" dirty="0" err="1">
                          <a:solidFill>
                            <a:schemeClr val="tx1"/>
                          </a:solidFill>
                          <a:effectLst/>
                          <a:latin typeface="+mn-lt"/>
                          <a:ea typeface="+mn-ea"/>
                          <a:cs typeface="+mn-cs"/>
                        </a:rPr>
                        <a:t>у</a:t>
                      </a:r>
                      <a:r>
                        <a:rPr lang="en-US" sz="1800" u="sng" kern="1200" dirty="0" err="1">
                          <a:solidFill>
                            <a:schemeClr val="tx1"/>
                          </a:solidFill>
                          <a:effectLst/>
                          <a:latin typeface="+mn-lt"/>
                          <a:ea typeface="+mn-ea"/>
                          <a:cs typeface="+mn-cs"/>
                        </a:rPr>
                        <a:t>што</a:t>
                      </a:r>
                      <a:r>
                        <a:rPr lang="en-US" sz="1800" u="sng" kern="1200" dirty="0">
                          <a:solidFill>
                            <a:schemeClr val="tx1"/>
                          </a:solidFill>
                          <a:effectLst/>
                          <a:latin typeface="+mn-lt"/>
                          <a:ea typeface="+mn-ea"/>
                          <a:cs typeface="+mn-cs"/>
                        </a:rPr>
                        <a:t> </a:t>
                      </a:r>
                      <a:r>
                        <a:rPr lang="en-US" sz="1800" u="sng" kern="1200" dirty="0" err="1">
                          <a:solidFill>
                            <a:schemeClr val="tx1"/>
                          </a:solidFill>
                          <a:effectLst/>
                          <a:latin typeface="+mn-lt"/>
                          <a:ea typeface="+mn-ea"/>
                          <a:cs typeface="+mn-cs"/>
                        </a:rPr>
                        <a:t>м</a:t>
                      </a:r>
                      <a:r>
                        <a:rPr lang="en-US" sz="1800" b="1" u="sng" kern="1200" dirty="0" err="1">
                          <a:solidFill>
                            <a:schemeClr val="tx1"/>
                          </a:solidFill>
                          <a:effectLst/>
                          <a:latin typeface="+mn-lt"/>
                          <a:ea typeface="+mn-ea"/>
                          <a:cs typeface="+mn-cs"/>
                        </a:rPr>
                        <a:t>у</a:t>
                      </a:r>
                      <a:r>
                        <a:rPr lang="en-US" sz="1800" u="sng" kern="1200" dirty="0" err="1">
                          <a:solidFill>
                            <a:schemeClr val="tx1"/>
                          </a:solidFill>
                          <a:effectLst/>
                          <a:latin typeface="+mn-lt"/>
                          <a:ea typeface="+mn-ea"/>
                          <a:cs typeface="+mn-cs"/>
                        </a:rPr>
                        <a:t>ро-влакым</a:t>
                      </a:r>
                      <a:r>
                        <a:rPr lang="en-US" sz="1800" u="sng" kern="1200" dirty="0">
                          <a:solidFill>
                            <a:schemeClr val="tx1"/>
                          </a:solidFill>
                          <a:effectLst/>
                          <a:latin typeface="+mn-lt"/>
                          <a:ea typeface="+mn-ea"/>
                          <a:cs typeface="+mn-cs"/>
                        </a:rPr>
                        <a:t> </a:t>
                      </a:r>
                      <a:r>
                        <a:rPr lang="en-US" sz="1800" u="sng" kern="1200" dirty="0" err="1">
                          <a:solidFill>
                            <a:schemeClr val="tx1"/>
                          </a:solidFill>
                          <a:effectLst/>
                          <a:latin typeface="+mn-lt"/>
                          <a:ea typeface="+mn-ea"/>
                          <a:cs typeface="+mn-cs"/>
                        </a:rPr>
                        <a:t>у</a:t>
                      </a:r>
                      <a:r>
                        <a:rPr lang="en-US" sz="1800" b="1" u="sng" kern="1200" dirty="0" err="1">
                          <a:solidFill>
                            <a:schemeClr val="tx1"/>
                          </a:solidFill>
                          <a:effectLst/>
                          <a:latin typeface="+mn-lt"/>
                          <a:ea typeface="+mn-ea"/>
                          <a:cs typeface="+mn-cs"/>
                        </a:rPr>
                        <a:t>э</a:t>
                      </a:r>
                      <a:r>
                        <a:rPr lang="en-US" sz="1800" u="sng" kern="1200" dirty="0" err="1">
                          <a:solidFill>
                            <a:schemeClr val="tx1"/>
                          </a:solidFill>
                          <a:effectLst/>
                          <a:latin typeface="+mn-lt"/>
                          <a:ea typeface="+mn-ea"/>
                          <a:cs typeface="+mn-cs"/>
                        </a:rPr>
                        <a:t>мдыме</a:t>
                      </a:r>
                      <a:r>
                        <a:rPr lang="en-US" sz="1800" kern="1200" dirty="0">
                          <a:solidFill>
                            <a:schemeClr val="tx1"/>
                          </a:solidFill>
                          <a:effectLst/>
                          <a:latin typeface="+mn-lt"/>
                          <a:ea typeface="+mn-ea"/>
                          <a:cs typeface="+mn-cs"/>
                        </a:rPr>
                        <a:t>. </a:t>
                      </a:r>
                      <a:endParaRPr lang="az-Cyrl-AZ" sz="3000" b="0" i="0" u="none" strike="noStrike" dirty="0">
                        <a:solidFill>
                          <a:schemeClr val="tx1"/>
                        </a:solidFill>
                        <a:effectLst/>
                        <a:latin typeface="Arial" panose="020B0604020202020204" pitchFamily="34" charset="0"/>
                      </a:endParaRPr>
                    </a:p>
                  </a:txBody>
                  <a:tcPr marL="115681" marR="115681" marT="1606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But people of different ages come to this celebration because the songs have been updated there.</a:t>
                      </a:r>
                      <a:endParaRPr lang="en-US" sz="3000" b="0" i="0" u="none" strike="noStrike" dirty="0">
                        <a:solidFill>
                          <a:schemeClr val="tx1"/>
                        </a:solidFill>
                        <a:effectLst/>
                        <a:latin typeface="Arial" panose="020B0604020202020204" pitchFamily="34" charset="0"/>
                      </a:endParaRPr>
                    </a:p>
                  </a:txBody>
                  <a:tcPr marL="115681" marR="115681" marT="1606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939624"/>
                  </a:ext>
                </a:extLst>
              </a:tr>
            </a:tbl>
          </a:graphicData>
        </a:graphic>
      </p:graphicFrame>
      <p:graphicFrame>
        <p:nvGraphicFramePr>
          <p:cNvPr id="33" name="Table 32">
            <a:extLst>
              <a:ext uri="{FF2B5EF4-FFF2-40B4-BE49-F238E27FC236}">
                <a16:creationId xmlns:a16="http://schemas.microsoft.com/office/drawing/2014/main" id="{525728F8-C8DF-416A-AF12-DA808EAF7ECD}"/>
              </a:ext>
            </a:extLst>
          </p:cNvPr>
          <p:cNvGraphicFramePr>
            <a:graphicFrameLocks noGrp="1"/>
          </p:cNvGraphicFramePr>
          <p:nvPr>
            <p:extLst>
              <p:ext uri="{D42A27DB-BD31-4B8C-83A1-F6EECF244321}">
                <p14:modId xmlns:p14="http://schemas.microsoft.com/office/powerpoint/2010/main" val="3545257496"/>
              </p:ext>
            </p:extLst>
          </p:nvPr>
        </p:nvGraphicFramePr>
        <p:xfrm>
          <a:off x="838200" y="4835264"/>
          <a:ext cx="10354214" cy="1003214"/>
        </p:xfrm>
        <a:graphic>
          <a:graphicData uri="http://schemas.openxmlformats.org/drawingml/2006/table">
            <a:tbl>
              <a:tblPr firstRow="1" firstCol="1" bandRow="1" bandCol="1"/>
              <a:tblGrid>
                <a:gridCol w="5221447">
                  <a:extLst>
                    <a:ext uri="{9D8B030D-6E8A-4147-A177-3AD203B41FA5}">
                      <a16:colId xmlns:a16="http://schemas.microsoft.com/office/drawing/2014/main" val="4050944280"/>
                    </a:ext>
                  </a:extLst>
                </a:gridCol>
                <a:gridCol w="5132767">
                  <a:extLst>
                    <a:ext uri="{9D8B030D-6E8A-4147-A177-3AD203B41FA5}">
                      <a16:colId xmlns:a16="http://schemas.microsoft.com/office/drawing/2014/main" val="2083374457"/>
                    </a:ext>
                  </a:extLst>
                </a:gridCol>
              </a:tblGrid>
              <a:tr h="1003214">
                <a:tc>
                  <a:txBody>
                    <a:bodyPr/>
                    <a:lstStyle/>
                    <a:p>
                      <a:pPr algn="l" fontAlgn="ctr">
                        <a:spcBef>
                          <a:spcPts val="0"/>
                        </a:spcBef>
                        <a:spcAft>
                          <a:spcPts val="0"/>
                        </a:spcAft>
                      </a:pPr>
                      <a:r>
                        <a:rPr lang="de-AT" sz="2000" b="0" i="0" u="none" strike="noStrike" dirty="0">
                          <a:effectLst/>
                          <a:latin typeface="+mn-lt"/>
                          <a:ea typeface="PMingLiU" panose="02020500000000000000" pitchFamily="18" charset="-120"/>
                          <a:cs typeface="Calibri" panose="020F0502020204030204" pitchFamily="34" charset="0"/>
                        </a:rPr>
                        <a:t>Ы</a:t>
                      </a:r>
                      <a:r>
                        <a:rPr lang="ru-RU" sz="2000" b="0" i="0" u="none" strike="noStrike" dirty="0">
                          <a:effectLst/>
                          <a:latin typeface="+mn-lt"/>
                          <a:ea typeface="PMingLiU" panose="02020500000000000000" pitchFamily="18" charset="-120"/>
                          <a:cs typeface="Calibri" panose="020F0502020204030204" pitchFamily="34" charset="0"/>
                        </a:rPr>
                        <a:t>шт</a:t>
                      </a:r>
                      <a:r>
                        <a:rPr lang="ru-RU" sz="2000" b="1" i="0" u="none" strike="noStrike" dirty="0">
                          <a:effectLst/>
                          <a:latin typeface="+mn-lt"/>
                          <a:ea typeface="PMingLiU" panose="02020500000000000000" pitchFamily="18" charset="-120"/>
                          <a:cs typeface="Calibri" panose="020F0502020204030204" pitchFamily="34" charset="0"/>
                        </a:rPr>
                        <a:t>е</a:t>
                      </a:r>
                      <a:r>
                        <a:rPr lang="ru-RU" sz="2000" b="0" i="0" u="none" strike="noStrike" dirty="0">
                          <a:effectLst/>
                          <a:latin typeface="+mn-lt"/>
                          <a:ea typeface="PMingLiU" panose="02020500000000000000" pitchFamily="18" charset="-120"/>
                          <a:cs typeface="Calibri" panose="020F0502020204030204" pitchFamily="34" charset="0"/>
                        </a:rPr>
                        <a:t>м, </a:t>
                      </a:r>
                      <a:r>
                        <a:rPr lang="ru-RU" sz="2000" b="0" i="0" u="sng" strike="noStrike" dirty="0">
                          <a:effectLst/>
                          <a:latin typeface="+mn-lt"/>
                          <a:ea typeface="PMingLiU" panose="02020500000000000000" pitchFamily="18" charset="-120"/>
                          <a:cs typeface="Calibri" panose="020F0502020204030204" pitchFamily="34" charset="0"/>
                        </a:rPr>
                        <a:t>потом</a:t>
                      </a:r>
                      <a:r>
                        <a:rPr lang="ru-RU" sz="2000" b="1" i="0" u="sng" strike="noStrike" dirty="0">
                          <a:effectLst/>
                          <a:latin typeface="+mn-lt"/>
                          <a:ea typeface="PMingLiU" panose="02020500000000000000" pitchFamily="18" charset="-120"/>
                          <a:cs typeface="Calibri" panose="020F0502020204030204" pitchFamily="34" charset="0"/>
                        </a:rPr>
                        <a:t>у</a:t>
                      </a:r>
                      <a:r>
                        <a:rPr lang="ru-RU" sz="2000" b="0" i="0" u="sng" strike="noStrike" dirty="0">
                          <a:effectLst/>
                          <a:latin typeface="+mn-lt"/>
                          <a:ea typeface="PMingLiU" panose="02020500000000000000" pitchFamily="18" charset="-120"/>
                          <a:cs typeface="Calibri" panose="020F0502020204030204" pitchFamily="34" charset="0"/>
                        </a:rPr>
                        <a:t>што пал</a:t>
                      </a:r>
                      <a:r>
                        <a:rPr lang="ru-RU" sz="2000" b="1" i="0" u="sng" strike="noStrike" dirty="0">
                          <a:effectLst/>
                          <a:latin typeface="+mn-lt"/>
                          <a:ea typeface="PMingLiU" panose="02020500000000000000" pitchFamily="18" charset="-120"/>
                          <a:cs typeface="Calibri" panose="020F0502020204030204" pitchFamily="34" charset="0"/>
                        </a:rPr>
                        <a:t>е</a:t>
                      </a:r>
                      <a:r>
                        <a:rPr lang="ru-RU" sz="2000" b="0" i="0" u="sng" strike="noStrike" dirty="0">
                          <a:effectLst/>
                          <a:latin typeface="+mn-lt"/>
                          <a:ea typeface="PMingLiU" panose="02020500000000000000" pitchFamily="18" charset="-120"/>
                          <a:cs typeface="Calibri" panose="020F0502020204030204" pitchFamily="34" charset="0"/>
                        </a:rPr>
                        <a:t>м</a:t>
                      </a:r>
                      <a:r>
                        <a:rPr lang="mi-NZ" sz="2000" b="0" i="0" u="none" strike="noStrike" dirty="0">
                          <a:effectLst/>
                          <a:latin typeface="+mn-lt"/>
                          <a:ea typeface="PMingLiU" panose="02020500000000000000" pitchFamily="18" charset="-120"/>
                          <a:cs typeface="Calibri" panose="020F0502020204030204" pitchFamily="34" charset="0"/>
                        </a:rPr>
                        <a:t>.</a:t>
                      </a:r>
                      <a:endParaRPr lang="az-Cyrl-AZ" sz="2000" b="0" i="0" u="none" strike="noStrike" dirty="0">
                        <a:effectLst/>
                        <a:latin typeface="+mn-lt"/>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GB" sz="2000" b="0" i="0" u="none" strike="noStrike" dirty="0">
                          <a:effectLst/>
                          <a:latin typeface="+mn-lt"/>
                          <a:ea typeface="PMingLiU" panose="02020500000000000000" pitchFamily="18" charset="-120"/>
                          <a:cs typeface="Calibri" panose="020F0502020204030204" pitchFamily="34" charset="0"/>
                        </a:rPr>
                        <a:t>I’m doing it because I know how.</a:t>
                      </a:r>
                      <a:endParaRPr lang="en-US" sz="2000" b="0" i="0" u="none" strike="noStrike" dirty="0">
                        <a:effectLst/>
                        <a:latin typeface="+mn-lt"/>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939624"/>
                  </a:ext>
                </a:extLst>
              </a:tr>
            </a:tbl>
          </a:graphicData>
        </a:graphic>
      </p:graphicFrame>
    </p:spTree>
    <p:extLst>
      <p:ext uri="{BB962C8B-B14F-4D97-AF65-F5344CB8AC3E}">
        <p14:creationId xmlns:p14="http://schemas.microsoft.com/office/powerpoint/2010/main" val="174284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effectLst/>
                <a:latin typeface="Calibri" panose="020F0502020204030204" pitchFamily="34" charset="0"/>
                <a:ea typeface="Calibri" panose="020F0502020204030204" pitchFamily="34" charset="0"/>
                <a:cs typeface="Calibri" panose="020F0502020204030204" pitchFamily="34" charset="0"/>
              </a:rPr>
              <a:t>Consecutive</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(‘Cogito </a:t>
            </a:r>
            <a:r>
              <a:rPr lang="en-GB" sz="2400" u="sng" dirty="0">
                <a:latin typeface="Calibri" panose="020F0502020204030204" pitchFamily="34" charset="0"/>
                <a:ea typeface="Calibri" panose="020F0502020204030204" pitchFamily="34" charset="0"/>
                <a:cs typeface="Calibri" panose="020F0502020204030204" pitchFamily="34" charset="0"/>
              </a:rPr>
              <a:t>ergo sum</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latin typeface="Calibri" panose="020F0502020204030204" pitchFamily="34" charset="0"/>
              <a:cs typeface="Calibri" panose="020F0502020204030204" pitchFamily="34" charset="0"/>
            </a:endParaRPr>
          </a:p>
          <a:p>
            <a:pPr marL="0" indent="0">
              <a:buNone/>
            </a:pPr>
            <a:endParaRPr lang="en-GB" sz="2400" b="1" dirty="0"/>
          </a:p>
        </p:txBody>
      </p:sp>
      <p:graphicFrame>
        <p:nvGraphicFramePr>
          <p:cNvPr id="6" name="Table 5">
            <a:extLst>
              <a:ext uri="{FF2B5EF4-FFF2-40B4-BE49-F238E27FC236}">
                <a16:creationId xmlns:a16="http://schemas.microsoft.com/office/drawing/2014/main" id="{F8A64964-8907-4C09-9C08-19874889EE3F}"/>
              </a:ext>
            </a:extLst>
          </p:cNvPr>
          <p:cNvGraphicFramePr>
            <a:graphicFrameLocks noGrp="1"/>
          </p:cNvGraphicFramePr>
          <p:nvPr>
            <p:extLst>
              <p:ext uri="{D42A27DB-BD31-4B8C-83A1-F6EECF244321}">
                <p14:modId xmlns:p14="http://schemas.microsoft.com/office/powerpoint/2010/main" val="1421442898"/>
              </p:ext>
            </p:extLst>
          </p:nvPr>
        </p:nvGraphicFramePr>
        <p:xfrm>
          <a:off x="1164772" y="30914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Ив</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 книг</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м налн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же, </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садл</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н библиот</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кыш ка</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3000" b="0" i="0" u="none" strike="noStrike" dirty="0">
                        <a:effectLst/>
                        <a:latin typeface="Arial" panose="020B0604020202020204" pitchFamily="34" charset="0"/>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err="1">
                          <a:effectLst/>
                          <a:latin typeface="Calibri" panose="020F0502020204030204" pitchFamily="34" charset="0"/>
                          <a:ea typeface="PMingLiU" panose="02020500000000000000" pitchFamily="18" charset="-120"/>
                          <a:cs typeface="Calibri" panose="020F0502020204030204" pitchFamily="34" charset="0"/>
                        </a:rPr>
                        <a:t>Ivuk</a:t>
                      </a: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wants to take out a book and so he goes to the library.</a:t>
                      </a:r>
                      <a:endParaRPr lang="en-US" sz="3000" b="0" i="0" u="none" strike="noStrike" dirty="0">
                        <a:effectLst/>
                        <a:latin typeface="Arial" panose="020B0604020202020204" pitchFamily="34" charset="0"/>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11" name="Table 10">
            <a:extLst>
              <a:ext uri="{FF2B5EF4-FFF2-40B4-BE49-F238E27FC236}">
                <a16:creationId xmlns:a16="http://schemas.microsoft.com/office/drawing/2014/main" id="{E56AD31C-5385-4BC0-BE6A-91E1881CE654}"/>
              </a:ext>
            </a:extLst>
          </p:cNvPr>
          <p:cNvGraphicFramePr>
            <a:graphicFrameLocks noGrp="1"/>
          </p:cNvGraphicFramePr>
          <p:nvPr>
            <p:extLst>
              <p:ext uri="{D42A27DB-BD31-4B8C-83A1-F6EECF244321}">
                <p14:modId xmlns:p14="http://schemas.microsoft.com/office/powerpoint/2010/main" val="3950091865"/>
              </p:ext>
            </p:extLst>
          </p:nvPr>
        </p:nvGraphicFramePr>
        <p:xfrm>
          <a:off x="1164772" y="40291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Ив</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к ч</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рле </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ы</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 </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садл</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н кӧр</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 т</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лын ыш керт</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3000" b="0" i="0" u="none" strike="noStrike" dirty="0">
                        <a:effectLst/>
                        <a:latin typeface="Arial" panose="020B0604020202020204" pitchFamily="34" charset="0"/>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err="1">
                          <a:effectLst/>
                          <a:latin typeface="Calibri" panose="020F0502020204030204" pitchFamily="34" charset="0"/>
                          <a:ea typeface="PMingLiU" panose="02020500000000000000" pitchFamily="18" charset="-120"/>
                          <a:cs typeface="Calibri" panose="020F0502020204030204" pitchFamily="34" charset="0"/>
                        </a:rPr>
                        <a:t>Ivuk</a:t>
                      </a: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was sick and thus was not able to come.</a:t>
                      </a:r>
                      <a:endParaRPr lang="en-US" sz="3000" b="0" i="0" u="none" strike="noStrike" dirty="0">
                        <a:effectLst/>
                        <a:latin typeface="Arial" panose="020B0604020202020204" pitchFamily="34" charset="0"/>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graphicFrame>
        <p:nvGraphicFramePr>
          <p:cNvPr id="12" name="Table 11">
            <a:extLst>
              <a:ext uri="{FF2B5EF4-FFF2-40B4-BE49-F238E27FC236}">
                <a16:creationId xmlns:a16="http://schemas.microsoft.com/office/drawing/2014/main" id="{A7AA15CA-F075-41E7-9282-F35578F16339}"/>
              </a:ext>
            </a:extLst>
          </p:cNvPr>
          <p:cNvGraphicFramePr>
            <a:graphicFrameLocks noGrp="1"/>
          </p:cNvGraphicFramePr>
          <p:nvPr>
            <p:extLst>
              <p:ext uri="{D42A27DB-BD31-4B8C-83A1-F6EECF244321}">
                <p14:modId xmlns:p14="http://schemas.microsoft.com/office/powerpoint/2010/main" val="1179007893"/>
              </p:ext>
            </p:extLst>
          </p:nvPr>
        </p:nvGraphicFramePr>
        <p:xfrm>
          <a:off x="1164772" y="4966864"/>
          <a:ext cx="9518650" cy="937700"/>
        </p:xfrm>
        <a:graphic>
          <a:graphicData uri="http://schemas.openxmlformats.org/drawingml/2006/table">
            <a:tbl>
              <a:tblPr firstRow="1" firstCol="1" bandRow="1" bandCol="1"/>
              <a:tblGrid>
                <a:gridCol w="4846441">
                  <a:extLst>
                    <a:ext uri="{9D8B030D-6E8A-4147-A177-3AD203B41FA5}">
                      <a16:colId xmlns:a16="http://schemas.microsoft.com/office/drawing/2014/main" val="2732148950"/>
                    </a:ext>
                  </a:extLst>
                </a:gridCol>
                <a:gridCol w="4672209">
                  <a:extLst>
                    <a:ext uri="{9D8B030D-6E8A-4147-A177-3AD203B41FA5}">
                      <a16:colId xmlns:a16="http://schemas.microsoft.com/office/drawing/2014/main" val="441562284"/>
                    </a:ext>
                  </a:extLst>
                </a:gridCol>
              </a:tblGrid>
              <a:tr h="937700">
                <a:tc>
                  <a:txBody>
                    <a:bodyPr/>
                    <a:lstStyle/>
                    <a:p>
                      <a:pPr algn="l"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Зо</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 т</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мле команмелн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м кӱ</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э</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шт ок м</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што, </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санд</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не Ел</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 тудл</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н рец</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птым конд</a:t>
                      </a:r>
                      <a:r>
                        <a:rPr lang="az-Cyrl-AZ" sz="2000" b="1" i="0" u="sng"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3000" b="0" i="0" u="none" strike="noStrike" dirty="0">
                        <a:effectLst/>
                        <a:latin typeface="Arial" panose="020B0604020202020204" pitchFamily="34" charset="0"/>
                      </a:endParaRPr>
                    </a:p>
                  </a:txBody>
                  <a:tcPr marL="112408" marR="112408" marT="1561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Zoya doesn’t know how to bake a good layered pancake, so </a:t>
                      </a:r>
                      <a:r>
                        <a:rPr lang="en-US" sz="2000" b="0" i="0" u="none" strike="noStrike" dirty="0" err="1">
                          <a:effectLst/>
                          <a:latin typeface="Calibri" panose="020F0502020204030204" pitchFamily="34" charset="0"/>
                          <a:ea typeface="PMingLiU" panose="02020500000000000000" pitchFamily="18" charset="-120"/>
                          <a:cs typeface="Calibri" panose="020F0502020204030204" pitchFamily="34" charset="0"/>
                        </a:rPr>
                        <a:t>Yelu</a:t>
                      </a: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is bringing her a recipe.</a:t>
                      </a:r>
                      <a:endParaRPr lang="en-US" sz="3000" b="0" i="0" u="none" strike="noStrike" dirty="0">
                        <a:effectLst/>
                        <a:latin typeface="Arial" panose="020B0604020202020204" pitchFamily="34" charset="0"/>
                      </a:endParaRPr>
                    </a:p>
                  </a:txBody>
                  <a:tcPr marL="112408" marR="112408" marT="1561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819445"/>
                  </a:ext>
                </a:extLst>
              </a:tr>
            </a:tbl>
          </a:graphicData>
        </a:graphic>
      </p:graphicFrame>
    </p:spTree>
    <p:extLst>
      <p:ext uri="{BB962C8B-B14F-4D97-AF65-F5344CB8AC3E}">
        <p14:creationId xmlns:p14="http://schemas.microsoft.com/office/powerpoint/2010/main" val="233526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Conditional: factual</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a:t>
            </a:r>
            <a:r>
              <a:rPr lang="en-GB" sz="2400" u="sng" dirty="0">
                <a:latin typeface="Calibri" panose="020F0502020204030204" pitchFamily="34" charset="0"/>
                <a:ea typeface="Calibri" panose="020F0502020204030204" pitchFamily="34" charset="0"/>
                <a:cs typeface="Calibri" panose="020F0502020204030204" pitchFamily="34" charset="0"/>
              </a:rPr>
              <a:t>If you give me the money</a:t>
            </a:r>
            <a:r>
              <a:rPr lang="en-GB" sz="2400" dirty="0">
                <a:latin typeface="Calibri" panose="020F0502020204030204" pitchFamily="34" charset="0"/>
                <a:ea typeface="Calibri" panose="020F0502020204030204" pitchFamily="34" charset="0"/>
                <a:cs typeface="Calibri" panose="020F0502020204030204" pitchFamily="34" charset="0"/>
              </a:rPr>
              <a:t>, I’ll buy the book.’)</a:t>
            </a:r>
            <a:endParaRPr lang="en-GB" sz="2400" b="1" dirty="0"/>
          </a:p>
        </p:txBody>
      </p:sp>
      <p:sp>
        <p:nvSpPr>
          <p:cNvPr id="33" name="TextBox 32">
            <a:extLst>
              <a:ext uri="{FF2B5EF4-FFF2-40B4-BE49-F238E27FC236}">
                <a16:creationId xmlns:a16="http://schemas.microsoft.com/office/drawing/2014/main" id="{6E8EA8EE-14AF-4B1E-A94E-7D157A4B9363}"/>
              </a:ext>
            </a:extLst>
          </p:cNvPr>
          <p:cNvSpPr txBox="1"/>
          <p:nvPr/>
        </p:nvSpPr>
        <p:spPr>
          <a:xfrm>
            <a:off x="3048000" y="4076353"/>
            <a:ext cx="6096000" cy="369332"/>
          </a:xfrm>
          <a:prstGeom prst="rect">
            <a:avLst/>
          </a:prstGeom>
          <a:noFill/>
        </p:spPr>
        <p:txBody>
          <a:bodyPr wrap="square">
            <a:spAutoFit/>
          </a:bodyPr>
          <a:lstStyle/>
          <a:p>
            <a:pPr algn="ctr"/>
            <a:r>
              <a:rPr lang="mi-NZ" sz="1800" dirty="0">
                <a:effectLst/>
                <a:latin typeface="Calibri" panose="020F0502020204030204" pitchFamily="34" charset="0"/>
                <a:ea typeface="PMingLiU" panose="02020500000000000000" pitchFamily="18" charset="-120"/>
              </a:rPr>
              <a:t>Эч</a:t>
            </a:r>
            <a:r>
              <a:rPr lang="mi-NZ" sz="1800" b="1" dirty="0">
                <a:effectLst/>
                <a:latin typeface="Calibri" panose="020F0502020204030204" pitchFamily="34" charset="0"/>
                <a:ea typeface="PMingLiU" panose="02020500000000000000" pitchFamily="18" charset="-120"/>
              </a:rPr>
              <a:t>а</a:t>
            </a:r>
            <a:r>
              <a:rPr lang="mi-NZ" sz="1800" dirty="0">
                <a:effectLst/>
                <a:latin typeface="Calibri" panose="020F0502020204030204" pitchFamily="34" charset="0"/>
                <a:ea typeface="PMingLiU" panose="02020500000000000000" pitchFamily="18" charset="-120"/>
              </a:rPr>
              <a:t>н</a:t>
            </a:r>
            <a:r>
              <a:rPr lang="en-US" sz="1800" dirty="0">
                <a:effectLst/>
                <a:latin typeface="Calibri" panose="020F0502020204030204" pitchFamily="34" charset="0"/>
                <a:ea typeface="PMingLiU" panose="02020500000000000000" pitchFamily="18" charset="-120"/>
              </a:rPr>
              <a:t> </a:t>
            </a:r>
            <a:r>
              <a:rPr lang="en-US" sz="1800" dirty="0" err="1">
                <a:effectLst/>
                <a:latin typeface="Calibri" panose="020F0502020204030204" pitchFamily="34" charset="0"/>
                <a:ea typeface="PMingLiU" panose="02020500000000000000" pitchFamily="18" charset="-120"/>
              </a:rPr>
              <a:t>тол</a:t>
            </a:r>
            <a:r>
              <a:rPr lang="en-US" sz="1800" b="1" dirty="0" err="1">
                <a:effectLst/>
                <a:latin typeface="Calibri" panose="020F0502020204030204" pitchFamily="34" charset="0"/>
                <a:ea typeface="PMingLiU" panose="02020500000000000000" pitchFamily="18" charset="-120"/>
              </a:rPr>
              <a:t>е</a:t>
            </a:r>
            <a:r>
              <a:rPr lang="en-US" sz="1800" dirty="0" err="1">
                <a:effectLst/>
                <a:latin typeface="Calibri" panose="020F0502020204030204" pitchFamily="34" charset="0"/>
                <a:ea typeface="PMingLiU" panose="02020500000000000000" pitchFamily="18" charset="-120"/>
              </a:rPr>
              <a:t>ш</a:t>
            </a:r>
            <a:r>
              <a:rPr lang="en-US" sz="1800" dirty="0">
                <a:effectLst/>
                <a:latin typeface="Calibri" panose="020F0502020204030204" pitchFamily="34" charset="0"/>
                <a:ea typeface="PMingLiU" panose="02020500000000000000" pitchFamily="18" charset="-120"/>
              </a:rPr>
              <a:t> </a:t>
            </a:r>
            <a:r>
              <a:rPr lang="en-US" sz="1800" dirty="0" err="1">
                <a:effectLst/>
                <a:latin typeface="Calibri" panose="020F0502020204030204" pitchFamily="34" charset="0"/>
                <a:ea typeface="PMingLiU" panose="02020500000000000000" pitchFamily="18" charset="-120"/>
              </a:rPr>
              <a:t>гын</a:t>
            </a:r>
            <a:r>
              <a:rPr lang="en-US" sz="1800" dirty="0">
                <a:effectLst/>
                <a:latin typeface="Calibri" panose="020F0502020204030204" pitchFamily="34" charset="0"/>
                <a:ea typeface="PMingLiU" panose="02020500000000000000" pitchFamily="18" charset="-120"/>
              </a:rPr>
              <a:t>, </a:t>
            </a:r>
            <a:r>
              <a:rPr lang="en-US" dirty="0" err="1">
                <a:latin typeface="Calibri" panose="020F0502020204030204" pitchFamily="34" charset="0"/>
                <a:ea typeface="PMingLiU" panose="02020500000000000000" pitchFamily="18" charset="-120"/>
              </a:rPr>
              <a:t>мы</a:t>
            </a:r>
            <a:r>
              <a:rPr lang="en-US" b="1" dirty="0" err="1">
                <a:latin typeface="Calibri" panose="020F0502020204030204" pitchFamily="34" charset="0"/>
                <a:ea typeface="PMingLiU" panose="02020500000000000000" pitchFamily="18" charset="-120"/>
              </a:rPr>
              <a:t>я</a:t>
            </a:r>
            <a:r>
              <a:rPr lang="en-US" dirty="0" err="1">
                <a:latin typeface="Calibri" panose="020F0502020204030204" pitchFamily="34" charset="0"/>
                <a:ea typeface="PMingLiU" panose="02020500000000000000" pitchFamily="18" charset="-120"/>
              </a:rPr>
              <a:t>т</a:t>
            </a:r>
            <a:r>
              <a:rPr lang="en-US" dirty="0">
                <a:latin typeface="Calibri" panose="020F0502020204030204" pitchFamily="34" charset="0"/>
                <a:ea typeface="PMingLiU" panose="02020500000000000000" pitchFamily="18" charset="-120"/>
              </a:rPr>
              <a:t> </a:t>
            </a:r>
            <a:r>
              <a:rPr lang="en-US" dirty="0" err="1">
                <a:latin typeface="Calibri" panose="020F0502020204030204" pitchFamily="34" charset="0"/>
                <a:ea typeface="PMingLiU" panose="02020500000000000000" pitchFamily="18" charset="-120"/>
              </a:rPr>
              <a:t>тол</a:t>
            </a:r>
            <a:r>
              <a:rPr lang="en-US" b="1" dirty="0" err="1">
                <a:latin typeface="Calibri" panose="020F0502020204030204" pitchFamily="34" charset="0"/>
                <a:ea typeface="PMingLiU" panose="02020500000000000000" pitchFamily="18" charset="-120"/>
              </a:rPr>
              <a:t>а</a:t>
            </a:r>
            <a:r>
              <a:rPr lang="en-US" dirty="0" err="1">
                <a:latin typeface="Calibri" panose="020F0502020204030204" pitchFamily="34" charset="0"/>
                <a:ea typeface="PMingLiU" panose="02020500000000000000" pitchFamily="18" charset="-120"/>
              </a:rPr>
              <a:t>м</a:t>
            </a:r>
            <a:r>
              <a:rPr lang="en-US" sz="1800" dirty="0">
                <a:effectLst/>
                <a:latin typeface="Calibri" panose="020F0502020204030204" pitchFamily="34" charset="0"/>
                <a:ea typeface="PMingLiU" panose="02020500000000000000" pitchFamily="18" charset="-120"/>
              </a:rPr>
              <a:t>.</a:t>
            </a:r>
            <a:endParaRPr lang="en-GB" dirty="0"/>
          </a:p>
        </p:txBody>
      </p:sp>
      <p:sp>
        <p:nvSpPr>
          <p:cNvPr id="34" name="Rectangle: Rounded Corners 33">
            <a:extLst>
              <a:ext uri="{FF2B5EF4-FFF2-40B4-BE49-F238E27FC236}">
                <a16:creationId xmlns:a16="http://schemas.microsoft.com/office/drawing/2014/main" id="{A4B06E44-CEAD-49B8-9A6D-24A4FD07BDAD}"/>
              </a:ext>
            </a:extLst>
          </p:cNvPr>
          <p:cNvSpPr/>
          <p:nvPr/>
        </p:nvSpPr>
        <p:spPr>
          <a:xfrm>
            <a:off x="4548362" y="4039452"/>
            <a:ext cx="1290464" cy="409586"/>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Rounded Corners 34">
            <a:extLst>
              <a:ext uri="{FF2B5EF4-FFF2-40B4-BE49-F238E27FC236}">
                <a16:creationId xmlns:a16="http://schemas.microsoft.com/office/drawing/2014/main" id="{2588A5E4-DE13-4EAB-8C9B-B86669712B00}"/>
              </a:ext>
            </a:extLst>
          </p:cNvPr>
          <p:cNvSpPr/>
          <p:nvPr/>
        </p:nvSpPr>
        <p:spPr>
          <a:xfrm>
            <a:off x="6289838" y="4039452"/>
            <a:ext cx="1290464" cy="409586"/>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CC242B68-342D-4751-B372-AD58D1BF5C7A}"/>
              </a:ext>
            </a:extLst>
          </p:cNvPr>
          <p:cNvSpPr txBox="1"/>
          <p:nvPr/>
        </p:nvSpPr>
        <p:spPr>
          <a:xfrm>
            <a:off x="6677025" y="3429000"/>
            <a:ext cx="514350" cy="584775"/>
          </a:xfrm>
          <a:prstGeom prst="rect">
            <a:avLst/>
          </a:prstGeom>
          <a:noFill/>
        </p:spPr>
        <p:txBody>
          <a:bodyPr wrap="square">
            <a:spAutoFit/>
          </a:bodyPr>
          <a:lstStyle/>
          <a:p>
            <a:r>
              <a:rPr lang="en-GB" sz="3200" dirty="0"/>
              <a:t>🚶‍♀️</a:t>
            </a:r>
          </a:p>
        </p:txBody>
      </p:sp>
      <p:sp>
        <p:nvSpPr>
          <p:cNvPr id="37" name="TextBox 36">
            <a:extLst>
              <a:ext uri="{FF2B5EF4-FFF2-40B4-BE49-F238E27FC236}">
                <a16:creationId xmlns:a16="http://schemas.microsoft.com/office/drawing/2014/main" id="{42F51D61-3AD0-45E1-881A-F8ECCCAF36F0}"/>
              </a:ext>
            </a:extLst>
          </p:cNvPr>
          <p:cNvSpPr txBox="1"/>
          <p:nvPr/>
        </p:nvSpPr>
        <p:spPr>
          <a:xfrm>
            <a:off x="4872213" y="3477659"/>
            <a:ext cx="514350" cy="584775"/>
          </a:xfrm>
          <a:prstGeom prst="rect">
            <a:avLst/>
          </a:prstGeom>
          <a:noFill/>
        </p:spPr>
        <p:txBody>
          <a:bodyPr wrap="square">
            <a:spAutoFit/>
          </a:bodyPr>
          <a:lstStyle/>
          <a:p>
            <a:r>
              <a:rPr lang="en-GB" sz="3200" dirty="0"/>
              <a:t>🚶</a:t>
            </a:r>
          </a:p>
        </p:txBody>
      </p:sp>
    </p:spTree>
    <p:extLst>
      <p:ext uri="{BB962C8B-B14F-4D97-AF65-F5344CB8AC3E}">
        <p14:creationId xmlns:p14="http://schemas.microsoft.com/office/powerpoint/2010/main" val="86804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animBg="1"/>
      <p:bldP spid="35" grpId="0" animBg="1"/>
      <p:bldP spid="36" grpId="0"/>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Clause types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35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sp>
        <p:nvSpPr>
          <p:cNvPr id="29" name="Content Placeholder 2">
            <a:extLst>
              <a:ext uri="{FF2B5EF4-FFF2-40B4-BE49-F238E27FC236}">
                <a16:creationId xmlns:a16="http://schemas.microsoft.com/office/drawing/2014/main" id="{C88533EA-5990-43AF-89E2-848E0A19466B}"/>
              </a:ext>
            </a:extLst>
          </p:cNvPr>
          <p:cNvSpPr txBox="1">
            <a:spLocks/>
          </p:cNvSpPr>
          <p:nvPr/>
        </p:nvSpPr>
        <p:spPr>
          <a:xfrm>
            <a:off x="838200" y="1825624"/>
            <a:ext cx="10515600" cy="1003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effectLst/>
                <a:latin typeface="Calibri" panose="020F0502020204030204" pitchFamily="34" charset="0"/>
                <a:ea typeface="Calibri" panose="020F0502020204030204" pitchFamily="34" charset="0"/>
                <a:cs typeface="Calibri" panose="020F0502020204030204" pitchFamily="34" charset="0"/>
              </a:rPr>
              <a:t>Conditional: counterfactual</a:t>
            </a:r>
            <a:endParaRPr lang="en-GB"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ea typeface="Calibri" panose="020F0502020204030204" pitchFamily="34" charset="0"/>
                <a:cs typeface="Calibri" panose="020F0502020204030204" pitchFamily="34" charset="0"/>
              </a:rPr>
              <a:t>(‘I would have come </a:t>
            </a:r>
            <a:r>
              <a:rPr lang="en-GB" sz="2400" u="sng" dirty="0">
                <a:latin typeface="Calibri" panose="020F0502020204030204" pitchFamily="34" charset="0"/>
                <a:ea typeface="Calibri" panose="020F0502020204030204" pitchFamily="34" charset="0"/>
                <a:cs typeface="Calibri" panose="020F0502020204030204" pitchFamily="34" charset="0"/>
              </a:rPr>
              <a:t>if I had known</a:t>
            </a:r>
            <a:r>
              <a:rPr lang="en-GB" sz="2400" dirty="0">
                <a:latin typeface="Calibri" panose="020F0502020204030204" pitchFamily="34" charset="0"/>
                <a:ea typeface="Calibri" panose="020F0502020204030204" pitchFamily="34" charset="0"/>
                <a:cs typeface="Calibri" panose="020F0502020204030204" pitchFamily="34" charset="0"/>
              </a:rPr>
              <a:t>.’)</a:t>
            </a:r>
            <a:endParaRPr lang="en-GB" sz="2400" b="1" dirty="0"/>
          </a:p>
        </p:txBody>
      </p:sp>
      <p:sp>
        <p:nvSpPr>
          <p:cNvPr id="21" name="TextBox 20">
            <a:extLst>
              <a:ext uri="{FF2B5EF4-FFF2-40B4-BE49-F238E27FC236}">
                <a16:creationId xmlns:a16="http://schemas.microsoft.com/office/drawing/2014/main" id="{503762BE-007E-4EC2-B493-E9D2A4C7313D}"/>
              </a:ext>
            </a:extLst>
          </p:cNvPr>
          <p:cNvSpPr txBox="1"/>
          <p:nvPr/>
        </p:nvSpPr>
        <p:spPr>
          <a:xfrm>
            <a:off x="3279938" y="4576454"/>
            <a:ext cx="6096000" cy="369332"/>
          </a:xfrm>
          <a:prstGeom prst="rect">
            <a:avLst/>
          </a:prstGeom>
          <a:noFill/>
        </p:spPr>
        <p:txBody>
          <a:bodyPr wrap="square">
            <a:spAutoFit/>
          </a:bodyPr>
          <a:lstStyle/>
          <a:p>
            <a:pPr algn="ctr"/>
            <a:r>
              <a:rPr lang="mi-NZ" sz="1800" dirty="0">
                <a:effectLst/>
                <a:latin typeface="Calibri" panose="020F0502020204030204" pitchFamily="34" charset="0"/>
                <a:ea typeface="PMingLiU" panose="02020500000000000000" pitchFamily="18" charset="-120"/>
              </a:rPr>
              <a:t>Эч</a:t>
            </a:r>
            <a:r>
              <a:rPr lang="mi-NZ" sz="1800" b="1" dirty="0">
                <a:effectLst/>
                <a:latin typeface="Calibri" panose="020F0502020204030204" pitchFamily="34" charset="0"/>
                <a:ea typeface="PMingLiU" panose="02020500000000000000" pitchFamily="18" charset="-120"/>
              </a:rPr>
              <a:t>а</a:t>
            </a:r>
            <a:r>
              <a:rPr lang="mi-NZ" sz="1800" dirty="0">
                <a:effectLst/>
                <a:latin typeface="Calibri" panose="020F0502020204030204" pitchFamily="34" charset="0"/>
                <a:ea typeface="PMingLiU" panose="02020500000000000000" pitchFamily="18" charset="-120"/>
              </a:rPr>
              <a:t>н</a:t>
            </a:r>
            <a:r>
              <a:rPr lang="en-US" sz="1800" dirty="0">
                <a:effectLst/>
                <a:latin typeface="Calibri" panose="020F0502020204030204" pitchFamily="34" charset="0"/>
                <a:ea typeface="PMingLiU" panose="02020500000000000000" pitchFamily="18" charset="-120"/>
              </a:rPr>
              <a:t> </a:t>
            </a:r>
            <a:r>
              <a:rPr lang="en-US" sz="1800" dirty="0" err="1">
                <a:effectLst/>
                <a:latin typeface="Calibri" panose="020F0502020204030204" pitchFamily="34" charset="0"/>
                <a:ea typeface="PMingLiU" panose="02020500000000000000" pitchFamily="18" charset="-120"/>
              </a:rPr>
              <a:t>тол</a:t>
            </a:r>
            <a:r>
              <a:rPr lang="en-US" sz="1800" b="1" dirty="0" err="1">
                <a:effectLst/>
                <a:latin typeface="Calibri" panose="020F0502020204030204" pitchFamily="34" charset="0"/>
                <a:ea typeface="PMingLiU" panose="02020500000000000000" pitchFamily="18" charset="-120"/>
              </a:rPr>
              <a:t>е</a:t>
            </a:r>
            <a:r>
              <a:rPr lang="en-US" sz="1800" dirty="0" err="1">
                <a:effectLst/>
                <a:latin typeface="Calibri" panose="020F0502020204030204" pitchFamily="34" charset="0"/>
                <a:ea typeface="PMingLiU" panose="02020500000000000000" pitchFamily="18" charset="-120"/>
              </a:rPr>
              <a:t>ш</a:t>
            </a:r>
            <a:r>
              <a:rPr lang="de-AT" sz="1800" dirty="0">
                <a:effectLst/>
                <a:latin typeface="Calibri" panose="020F0502020204030204" pitchFamily="34" charset="0"/>
                <a:ea typeface="PMingLiU" panose="02020500000000000000" pitchFamily="18" charset="-120"/>
              </a:rPr>
              <a:t> </a:t>
            </a:r>
            <a:r>
              <a:rPr lang="de-AT" sz="1800" b="1" dirty="0">
                <a:effectLst/>
                <a:latin typeface="Calibri" panose="020F0502020204030204" pitchFamily="34" charset="0"/>
                <a:ea typeface="PMingLiU" panose="02020500000000000000" pitchFamily="18" charset="-120"/>
              </a:rPr>
              <a:t>ы</a:t>
            </a:r>
            <a:r>
              <a:rPr lang="de-AT" sz="1800" dirty="0">
                <a:effectLst/>
                <a:latin typeface="Calibri" panose="020F0502020204030204" pitchFamily="34" charset="0"/>
                <a:ea typeface="PMingLiU" panose="02020500000000000000" pitchFamily="18" charset="-120"/>
              </a:rPr>
              <a:t>л</a:t>
            </a:r>
            <a:r>
              <a:rPr lang="en-US" sz="1800" dirty="0">
                <a:effectLst/>
                <a:latin typeface="Calibri" panose="020F0502020204030204" pitchFamily="34" charset="0"/>
                <a:ea typeface="PMingLiU" panose="02020500000000000000" pitchFamily="18" charset="-120"/>
              </a:rPr>
              <a:t>’е </a:t>
            </a:r>
            <a:r>
              <a:rPr lang="en-US" sz="1800" dirty="0" err="1">
                <a:effectLst/>
                <a:latin typeface="Calibri" panose="020F0502020204030204" pitchFamily="34" charset="0"/>
                <a:ea typeface="PMingLiU" panose="02020500000000000000" pitchFamily="18" charset="-120"/>
              </a:rPr>
              <a:t>гын</a:t>
            </a:r>
            <a:r>
              <a:rPr lang="en-US" sz="1800" dirty="0">
                <a:effectLst/>
                <a:latin typeface="Calibri" panose="020F0502020204030204" pitchFamily="34" charset="0"/>
                <a:ea typeface="PMingLiU" panose="02020500000000000000" pitchFamily="18" charset="-120"/>
              </a:rPr>
              <a:t>, </a:t>
            </a:r>
            <a:r>
              <a:rPr lang="en-US" dirty="0" err="1">
                <a:latin typeface="Calibri" panose="020F0502020204030204" pitchFamily="34" charset="0"/>
                <a:ea typeface="PMingLiU" panose="02020500000000000000" pitchFamily="18" charset="-120"/>
              </a:rPr>
              <a:t>мы</a:t>
            </a:r>
            <a:r>
              <a:rPr lang="en-US" b="1" dirty="0" err="1">
                <a:latin typeface="Calibri" panose="020F0502020204030204" pitchFamily="34" charset="0"/>
                <a:ea typeface="PMingLiU" panose="02020500000000000000" pitchFamily="18" charset="-120"/>
              </a:rPr>
              <a:t>я</a:t>
            </a:r>
            <a:r>
              <a:rPr lang="en-US" dirty="0" err="1">
                <a:latin typeface="Calibri" panose="020F0502020204030204" pitchFamily="34" charset="0"/>
                <a:ea typeface="PMingLiU" panose="02020500000000000000" pitchFamily="18" charset="-120"/>
              </a:rPr>
              <a:t>т</a:t>
            </a:r>
            <a:r>
              <a:rPr lang="en-US" dirty="0">
                <a:latin typeface="Calibri" panose="020F0502020204030204" pitchFamily="34" charset="0"/>
                <a:ea typeface="PMingLiU" panose="02020500000000000000" pitchFamily="18" charset="-120"/>
              </a:rPr>
              <a:t> </a:t>
            </a:r>
            <a:r>
              <a:rPr lang="en-US" dirty="0" err="1">
                <a:latin typeface="Calibri" panose="020F0502020204030204" pitchFamily="34" charset="0"/>
                <a:ea typeface="PMingLiU" panose="02020500000000000000" pitchFamily="18" charset="-120"/>
              </a:rPr>
              <a:t>тол</a:t>
            </a:r>
            <a:r>
              <a:rPr lang="en-US" b="1" dirty="0" err="1">
                <a:latin typeface="Calibri" panose="020F0502020204030204" pitchFamily="34" charset="0"/>
                <a:ea typeface="PMingLiU" panose="02020500000000000000" pitchFamily="18" charset="-120"/>
              </a:rPr>
              <a:t>а</a:t>
            </a:r>
            <a:r>
              <a:rPr lang="en-US" dirty="0" err="1">
                <a:latin typeface="Calibri" panose="020F0502020204030204" pitchFamily="34" charset="0"/>
                <a:ea typeface="PMingLiU" panose="02020500000000000000" pitchFamily="18" charset="-120"/>
              </a:rPr>
              <a:t>м</a:t>
            </a:r>
            <a:r>
              <a:rPr lang="en-US" dirty="0">
                <a:latin typeface="Calibri" panose="020F0502020204030204" pitchFamily="34" charset="0"/>
                <a:ea typeface="PMingLiU" panose="02020500000000000000" pitchFamily="18" charset="-120"/>
              </a:rPr>
              <a:t> </a:t>
            </a:r>
            <a:r>
              <a:rPr lang="de-AT" sz="1800" b="1" dirty="0">
                <a:effectLst/>
                <a:latin typeface="Calibri" panose="020F0502020204030204" pitchFamily="34" charset="0"/>
                <a:ea typeface="PMingLiU" panose="02020500000000000000" pitchFamily="18" charset="-120"/>
              </a:rPr>
              <a:t>ы</a:t>
            </a:r>
            <a:r>
              <a:rPr lang="de-AT" sz="1800" dirty="0">
                <a:effectLst/>
                <a:latin typeface="Calibri" panose="020F0502020204030204" pitchFamily="34" charset="0"/>
                <a:ea typeface="PMingLiU" panose="02020500000000000000" pitchFamily="18" charset="-120"/>
              </a:rPr>
              <a:t>л</a:t>
            </a:r>
            <a:r>
              <a:rPr lang="en-US" sz="1800" dirty="0">
                <a:effectLst/>
                <a:latin typeface="Calibri" panose="020F0502020204030204" pitchFamily="34" charset="0"/>
                <a:ea typeface="PMingLiU" panose="02020500000000000000" pitchFamily="18" charset="-120"/>
              </a:rPr>
              <a:t>’е.</a:t>
            </a:r>
            <a:endParaRPr lang="en-GB" dirty="0"/>
          </a:p>
        </p:txBody>
      </p:sp>
      <p:sp>
        <p:nvSpPr>
          <p:cNvPr id="22" name="Rectangle: Rounded Corners 21">
            <a:extLst>
              <a:ext uri="{FF2B5EF4-FFF2-40B4-BE49-F238E27FC236}">
                <a16:creationId xmlns:a16="http://schemas.microsoft.com/office/drawing/2014/main" id="{3B0A1613-40F1-4268-9F36-89A18A5DB291}"/>
              </a:ext>
            </a:extLst>
          </p:cNvPr>
          <p:cNvSpPr/>
          <p:nvPr/>
        </p:nvSpPr>
        <p:spPr>
          <a:xfrm>
            <a:off x="4262612" y="4536200"/>
            <a:ext cx="1290464" cy="409586"/>
          </a:xfrm>
          <a:prstGeom prst="roundRect">
            <a:avLst/>
          </a:prstGeom>
          <a:solidFill>
            <a:srgbClr val="FF0000">
              <a:alpha val="27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C2F8DD6C-2981-4688-A9A3-A4FFF76D810C}"/>
              </a:ext>
            </a:extLst>
          </p:cNvPr>
          <p:cNvSpPr/>
          <p:nvPr/>
        </p:nvSpPr>
        <p:spPr>
          <a:xfrm>
            <a:off x="6535750" y="4556327"/>
            <a:ext cx="1189025" cy="409586"/>
          </a:xfrm>
          <a:prstGeom prst="roundRect">
            <a:avLst/>
          </a:prstGeom>
          <a:solidFill>
            <a:srgbClr val="FF0000">
              <a:alpha val="27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4E5D1213-FE04-4936-85A4-2C8F88B9D32F}"/>
              </a:ext>
            </a:extLst>
          </p:cNvPr>
          <p:cNvSpPr txBox="1"/>
          <p:nvPr/>
        </p:nvSpPr>
        <p:spPr>
          <a:xfrm>
            <a:off x="6873087" y="3944262"/>
            <a:ext cx="514350" cy="584775"/>
          </a:xfrm>
          <a:prstGeom prst="rect">
            <a:avLst/>
          </a:prstGeom>
          <a:noFill/>
        </p:spPr>
        <p:txBody>
          <a:bodyPr wrap="square">
            <a:spAutoFit/>
          </a:bodyPr>
          <a:lstStyle/>
          <a:p>
            <a:r>
              <a:rPr lang="en-GB" sz="3200" dirty="0"/>
              <a:t>🚶‍♀️</a:t>
            </a:r>
          </a:p>
        </p:txBody>
      </p:sp>
      <p:sp>
        <p:nvSpPr>
          <p:cNvPr id="25" name="TextBox 24">
            <a:extLst>
              <a:ext uri="{FF2B5EF4-FFF2-40B4-BE49-F238E27FC236}">
                <a16:creationId xmlns:a16="http://schemas.microsoft.com/office/drawing/2014/main" id="{41352C58-D6AB-44AE-A448-701CF3F2D6A9}"/>
              </a:ext>
            </a:extLst>
          </p:cNvPr>
          <p:cNvSpPr txBox="1"/>
          <p:nvPr/>
        </p:nvSpPr>
        <p:spPr>
          <a:xfrm>
            <a:off x="4679244" y="3960257"/>
            <a:ext cx="514350" cy="584775"/>
          </a:xfrm>
          <a:prstGeom prst="rect">
            <a:avLst/>
          </a:prstGeom>
          <a:noFill/>
        </p:spPr>
        <p:txBody>
          <a:bodyPr wrap="square">
            <a:spAutoFit/>
          </a:bodyPr>
          <a:lstStyle/>
          <a:p>
            <a:r>
              <a:rPr lang="en-GB" sz="3200" dirty="0"/>
              <a:t>🚶</a:t>
            </a:r>
          </a:p>
        </p:txBody>
      </p:sp>
      <p:cxnSp>
        <p:nvCxnSpPr>
          <p:cNvPr id="26" name="Straight Connector 25">
            <a:extLst>
              <a:ext uri="{FF2B5EF4-FFF2-40B4-BE49-F238E27FC236}">
                <a16:creationId xmlns:a16="http://schemas.microsoft.com/office/drawing/2014/main" id="{45E8CF8F-E92E-41F7-986F-7286C2780E3F}"/>
              </a:ext>
            </a:extLst>
          </p:cNvPr>
          <p:cNvCxnSpPr/>
          <p:nvPr/>
        </p:nvCxnSpPr>
        <p:spPr>
          <a:xfrm flipV="1">
            <a:off x="4679244" y="4020508"/>
            <a:ext cx="514350" cy="37800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4C074EE1-7669-4FEF-B53D-C045E7099D58}"/>
              </a:ext>
            </a:extLst>
          </p:cNvPr>
          <p:cNvCxnSpPr>
            <a:cxnSpLocks/>
          </p:cNvCxnSpPr>
          <p:nvPr/>
        </p:nvCxnSpPr>
        <p:spPr>
          <a:xfrm>
            <a:off x="4679244" y="4011467"/>
            <a:ext cx="514350" cy="376977"/>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FC16744F-39E4-4F23-99F2-F922E6E9176D}"/>
              </a:ext>
            </a:extLst>
          </p:cNvPr>
          <p:cNvCxnSpPr/>
          <p:nvPr/>
        </p:nvCxnSpPr>
        <p:spPr>
          <a:xfrm flipV="1">
            <a:off x="6873087" y="4011467"/>
            <a:ext cx="514350" cy="37800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69B05AB4-3FD5-4570-B2A7-26A6E3A6CFD1}"/>
              </a:ext>
            </a:extLst>
          </p:cNvPr>
          <p:cNvCxnSpPr>
            <a:cxnSpLocks/>
          </p:cNvCxnSpPr>
          <p:nvPr/>
        </p:nvCxnSpPr>
        <p:spPr>
          <a:xfrm>
            <a:off x="6873087" y="4002426"/>
            <a:ext cx="514350" cy="376977"/>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3026DDDC-121E-4B21-94A6-469047ED56F5}"/>
              </a:ext>
            </a:extLst>
          </p:cNvPr>
          <p:cNvSpPr txBox="1"/>
          <p:nvPr/>
        </p:nvSpPr>
        <p:spPr>
          <a:xfrm>
            <a:off x="6873087" y="5081413"/>
            <a:ext cx="799536" cy="584775"/>
          </a:xfrm>
          <a:prstGeom prst="rect">
            <a:avLst/>
          </a:prstGeom>
          <a:noFill/>
        </p:spPr>
        <p:txBody>
          <a:bodyPr wrap="square">
            <a:spAutoFit/>
          </a:bodyPr>
          <a:lstStyle/>
          <a:p>
            <a:r>
              <a:rPr lang="en-GB" sz="3200" dirty="0"/>
              <a:t>🚶‍♀️</a:t>
            </a:r>
            <a:r>
              <a:rPr lang="en-GB" sz="3200" baseline="30000" dirty="0"/>
              <a:t>?</a:t>
            </a:r>
            <a:endParaRPr lang="en-GB" sz="3200" dirty="0"/>
          </a:p>
        </p:txBody>
      </p:sp>
      <p:sp>
        <p:nvSpPr>
          <p:cNvPr id="32" name="TextBox 31">
            <a:extLst>
              <a:ext uri="{FF2B5EF4-FFF2-40B4-BE49-F238E27FC236}">
                <a16:creationId xmlns:a16="http://schemas.microsoft.com/office/drawing/2014/main" id="{61568F19-AE77-4572-BFCE-DB854D9B9CFD}"/>
              </a:ext>
            </a:extLst>
          </p:cNvPr>
          <p:cNvSpPr txBox="1"/>
          <p:nvPr/>
        </p:nvSpPr>
        <p:spPr>
          <a:xfrm>
            <a:off x="4679244" y="5097408"/>
            <a:ext cx="799536" cy="584775"/>
          </a:xfrm>
          <a:prstGeom prst="rect">
            <a:avLst/>
          </a:prstGeom>
          <a:noFill/>
        </p:spPr>
        <p:txBody>
          <a:bodyPr wrap="square">
            <a:spAutoFit/>
          </a:bodyPr>
          <a:lstStyle/>
          <a:p>
            <a:r>
              <a:rPr lang="en-GB" sz="3200" dirty="0"/>
              <a:t>🚶</a:t>
            </a:r>
            <a:r>
              <a:rPr lang="en-GB" sz="3200" baseline="30000" dirty="0"/>
              <a:t>?</a:t>
            </a:r>
          </a:p>
        </p:txBody>
      </p:sp>
    </p:spTree>
    <p:extLst>
      <p:ext uri="{BB962C8B-B14F-4D97-AF65-F5344CB8AC3E}">
        <p14:creationId xmlns:p14="http://schemas.microsoft.com/office/powerpoint/2010/main" val="275156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animBg="1"/>
      <p:bldP spid="24" grpId="0"/>
      <p:bldP spid="25" grpId="0"/>
      <p:bldP spid="31" grpId="0"/>
      <p:bldP spid="3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3659</Words>
  <Application>Microsoft Office PowerPoint</Application>
  <PresentationFormat>Widescreen</PresentationFormat>
  <Paragraphs>613</Paragraphs>
  <Slides>37</Slides>
  <Notes>2</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Chapter 35</vt:lpstr>
      <vt:lpstr>PowerPoint Presentation</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35</dc:title>
  <dc:creator>Jeremy Bradley</dc:creator>
  <cp:lastModifiedBy>Jeremy moss Bradley</cp:lastModifiedBy>
  <cp:revision>180</cp:revision>
  <dcterms:created xsi:type="dcterms:W3CDTF">2021-01-22T02:35:08Z</dcterms:created>
  <dcterms:modified xsi:type="dcterms:W3CDTF">2024-03-15T14:04:50Z</dcterms:modified>
</cp:coreProperties>
</file>