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383" r:id="rId2"/>
    <p:sldId id="761" r:id="rId3"/>
    <p:sldId id="952" r:id="rId4"/>
    <p:sldId id="1095" r:id="rId5"/>
    <p:sldId id="1096" r:id="rId6"/>
    <p:sldId id="889" r:id="rId7"/>
    <p:sldId id="1084" r:id="rId8"/>
    <p:sldId id="1085" r:id="rId9"/>
    <p:sldId id="1086" r:id="rId10"/>
    <p:sldId id="1083" r:id="rId11"/>
    <p:sldId id="1090" r:id="rId12"/>
    <p:sldId id="1094" r:id="rId13"/>
    <p:sldId id="1093" r:id="rId14"/>
    <p:sldId id="1087" r:id="rId15"/>
    <p:sldId id="1092" r:id="rId16"/>
    <p:sldId id="1098" r:id="rId17"/>
    <p:sldId id="1091" r:id="rId18"/>
    <p:sldId id="1088" r:id="rId19"/>
    <p:sldId id="1097" r:id="rId20"/>
    <p:sldId id="1089" r:id="rId21"/>
    <p:sldId id="1099" r:id="rId22"/>
    <p:sldId id="1114" r:id="rId23"/>
    <p:sldId id="1100" r:id="rId24"/>
    <p:sldId id="1113" r:id="rId25"/>
    <p:sldId id="1101" r:id="rId26"/>
    <p:sldId id="1112" r:id="rId27"/>
    <p:sldId id="1102" r:id="rId28"/>
    <p:sldId id="1111" r:id="rId29"/>
    <p:sldId id="1103" r:id="rId30"/>
    <p:sldId id="1110" r:id="rId31"/>
    <p:sldId id="1109" r:id="rId32"/>
    <p:sldId id="1106" r:id="rId33"/>
    <p:sldId id="1108" r:id="rId34"/>
    <p:sldId id="1107" r:id="rId35"/>
    <p:sldId id="655" r:id="rId36"/>
    <p:sldId id="1116" r:id="rId37"/>
    <p:sldId id="1039" r:id="rId3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F7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940675A-B579-460E-94D1-54222C63F5D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9278" autoAdjust="0"/>
    <p:restoredTop sz="86359" autoAdjust="0"/>
  </p:normalViewPr>
  <p:slideViewPr>
    <p:cSldViewPr snapToGrid="0">
      <p:cViewPr varScale="1">
        <p:scale>
          <a:sx n="100" d="100"/>
          <a:sy n="100" d="100"/>
        </p:scale>
        <p:origin x="114" y="150"/>
      </p:cViewPr>
      <p:guideLst/>
    </p:cSldViewPr>
  </p:slideViewPr>
  <p:outlineViewPr>
    <p:cViewPr>
      <p:scale>
        <a:sx n="33" d="100"/>
        <a:sy n="33" d="100"/>
      </p:scale>
      <p:origin x="0" y="-3309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08EDE8-B7C1-4AC9-A6B8-A55B24C60C3B}" type="datetimeFigureOut">
              <a:rPr lang="en-GB" smtClean="0"/>
              <a:t>15/03/2024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1E34814-77ED-4FE4-9C9F-070978F46C19}" type="slidenum">
              <a:rPr lang="en-GB" smtClean="0"/>
              <a:t>‹#›</a:t>
            </a:fld>
            <a:endParaRPr lang="en-GB"/>
          </a:p>
        </p:txBody>
      </p:sp>
    </p:spTree>
    <p:extLst>
      <p:ext uri="{BB962C8B-B14F-4D97-AF65-F5344CB8AC3E}">
        <p14:creationId xmlns:p14="http://schemas.microsoft.com/office/powerpoint/2010/main" val="42670898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1E34814-77ED-4FE4-9C9F-070978F46C19}" type="slidenum">
              <a:rPr lang="en-GB" smtClean="0"/>
              <a:t>1</a:t>
            </a:fld>
            <a:endParaRPr lang="en-GB" dirty="0"/>
          </a:p>
        </p:txBody>
      </p:sp>
    </p:spTree>
    <p:extLst>
      <p:ext uri="{BB962C8B-B14F-4D97-AF65-F5344CB8AC3E}">
        <p14:creationId xmlns:p14="http://schemas.microsoft.com/office/powerpoint/2010/main" val="24252509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1E34814-77ED-4FE4-9C9F-070978F46C19}" type="slidenum">
              <a:rPr lang="en-GB" smtClean="0"/>
              <a:t>2</a:t>
            </a:fld>
            <a:endParaRPr lang="en-GB" dirty="0"/>
          </a:p>
        </p:txBody>
      </p:sp>
    </p:spTree>
    <p:extLst>
      <p:ext uri="{BB962C8B-B14F-4D97-AF65-F5344CB8AC3E}">
        <p14:creationId xmlns:p14="http://schemas.microsoft.com/office/powerpoint/2010/main" val="31448814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0839E0-3DC7-4DED-848C-4FFB2764C16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08C1F7B-6063-44AF-90A0-EE51A67879C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59177C0-B798-4B1D-8F31-01FA5C6E7E0A}"/>
              </a:ext>
            </a:extLst>
          </p:cNvPr>
          <p:cNvSpPr>
            <a:spLocks noGrp="1"/>
          </p:cNvSpPr>
          <p:nvPr>
            <p:ph type="dt" sz="half" idx="10"/>
          </p:nvPr>
        </p:nvSpPr>
        <p:spPr/>
        <p:txBody>
          <a:bodyPr/>
          <a:lstStyle/>
          <a:p>
            <a:fld id="{663C9FE3-8470-4D6A-BA3A-6CD6D8DC8F4E}" type="datetime1">
              <a:rPr lang="en-GB" smtClean="0"/>
              <a:t>15/03/2024</a:t>
            </a:fld>
            <a:endParaRPr lang="en-GB"/>
          </a:p>
        </p:txBody>
      </p:sp>
      <p:sp>
        <p:nvSpPr>
          <p:cNvPr id="5" name="Footer Placeholder 4">
            <a:extLst>
              <a:ext uri="{FF2B5EF4-FFF2-40B4-BE49-F238E27FC236}">
                <a16:creationId xmlns:a16="http://schemas.microsoft.com/office/drawing/2014/main" id="{7DA24F89-3908-4F8B-A5B0-024423CABDA3}"/>
              </a:ext>
            </a:extLst>
          </p:cNvPr>
          <p:cNvSpPr>
            <a:spLocks noGrp="1"/>
          </p:cNvSpPr>
          <p:nvPr>
            <p:ph type="ftr" sz="quarter" idx="11"/>
          </p:nvPr>
        </p:nvSpPr>
        <p:spPr/>
        <p:txBody>
          <a:bodyPr/>
          <a:lstStyle/>
          <a:p>
            <a:r>
              <a:rPr lang="en-US" dirty="0"/>
              <a:t>COPIUS – Introduction to Mari – Chapter 35</a:t>
            </a:r>
            <a:endParaRPr lang="en-GB" dirty="0"/>
          </a:p>
        </p:txBody>
      </p:sp>
      <p:sp>
        <p:nvSpPr>
          <p:cNvPr id="6" name="Slide Number Placeholder 5">
            <a:extLst>
              <a:ext uri="{FF2B5EF4-FFF2-40B4-BE49-F238E27FC236}">
                <a16:creationId xmlns:a16="http://schemas.microsoft.com/office/drawing/2014/main" id="{94A138A7-E7CB-40A4-931A-D0B56A72D5F1}"/>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21172487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67AFA-183D-4C26-A822-E1AA100D3AC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A473D49-6D2B-4474-804D-8839A42751E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FAD903A-4E80-499A-8FDE-497C0C911709}"/>
              </a:ext>
            </a:extLst>
          </p:cNvPr>
          <p:cNvSpPr>
            <a:spLocks noGrp="1"/>
          </p:cNvSpPr>
          <p:nvPr>
            <p:ph type="dt" sz="half" idx="10"/>
          </p:nvPr>
        </p:nvSpPr>
        <p:spPr/>
        <p:txBody>
          <a:bodyPr/>
          <a:lstStyle/>
          <a:p>
            <a:fld id="{63A469E1-AC22-4556-BF9D-9B3AD9B6C4EF}" type="datetime1">
              <a:rPr lang="en-GB" smtClean="0"/>
              <a:t>15/03/2024</a:t>
            </a:fld>
            <a:endParaRPr lang="en-GB"/>
          </a:p>
        </p:txBody>
      </p:sp>
      <p:sp>
        <p:nvSpPr>
          <p:cNvPr id="5" name="Footer Placeholder 4">
            <a:extLst>
              <a:ext uri="{FF2B5EF4-FFF2-40B4-BE49-F238E27FC236}">
                <a16:creationId xmlns:a16="http://schemas.microsoft.com/office/drawing/2014/main" id="{5DFD494B-DC6E-4693-897A-CF1B2084E1AD}"/>
              </a:ext>
            </a:extLst>
          </p:cNvPr>
          <p:cNvSpPr>
            <a:spLocks noGrp="1"/>
          </p:cNvSpPr>
          <p:nvPr>
            <p:ph type="ftr" sz="quarter" idx="11"/>
          </p:nvPr>
        </p:nvSpPr>
        <p:spPr/>
        <p:txBody>
          <a:bodyPr/>
          <a:lstStyle/>
          <a:p>
            <a:r>
              <a:rPr lang="en-US" dirty="0"/>
              <a:t>COPIUS – Introduction to Mari – Chapter 35</a:t>
            </a:r>
            <a:endParaRPr lang="en-GB" dirty="0"/>
          </a:p>
        </p:txBody>
      </p:sp>
      <p:sp>
        <p:nvSpPr>
          <p:cNvPr id="6" name="Slide Number Placeholder 5">
            <a:extLst>
              <a:ext uri="{FF2B5EF4-FFF2-40B4-BE49-F238E27FC236}">
                <a16:creationId xmlns:a16="http://schemas.microsoft.com/office/drawing/2014/main" id="{C0F33831-2DD8-48F7-8DFC-98A3549B015F}"/>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10706548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668FB30-6374-42D0-9C36-EEE40E54E46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0FC380C-0851-4ABC-9B39-810BB972C5B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C1788D8-43D1-4962-A994-FD24A2F5862B}"/>
              </a:ext>
            </a:extLst>
          </p:cNvPr>
          <p:cNvSpPr>
            <a:spLocks noGrp="1"/>
          </p:cNvSpPr>
          <p:nvPr>
            <p:ph type="dt" sz="half" idx="10"/>
          </p:nvPr>
        </p:nvSpPr>
        <p:spPr/>
        <p:txBody>
          <a:bodyPr/>
          <a:lstStyle/>
          <a:p>
            <a:fld id="{281AB18A-61ED-441B-B616-C06F9C33F870}" type="datetime1">
              <a:rPr lang="en-GB" smtClean="0"/>
              <a:t>15/03/2024</a:t>
            </a:fld>
            <a:endParaRPr lang="en-GB"/>
          </a:p>
        </p:txBody>
      </p:sp>
      <p:sp>
        <p:nvSpPr>
          <p:cNvPr id="5" name="Footer Placeholder 4">
            <a:extLst>
              <a:ext uri="{FF2B5EF4-FFF2-40B4-BE49-F238E27FC236}">
                <a16:creationId xmlns:a16="http://schemas.microsoft.com/office/drawing/2014/main" id="{EBF53536-2185-4C41-91BB-B2996535DEC0}"/>
              </a:ext>
            </a:extLst>
          </p:cNvPr>
          <p:cNvSpPr>
            <a:spLocks noGrp="1"/>
          </p:cNvSpPr>
          <p:nvPr>
            <p:ph type="ftr" sz="quarter" idx="11"/>
          </p:nvPr>
        </p:nvSpPr>
        <p:spPr/>
        <p:txBody>
          <a:bodyPr/>
          <a:lstStyle/>
          <a:p>
            <a:r>
              <a:rPr lang="en-US" dirty="0"/>
              <a:t>COPIUS – Introduction to Mari – Chapter 35</a:t>
            </a:r>
            <a:endParaRPr lang="en-GB" dirty="0"/>
          </a:p>
        </p:txBody>
      </p:sp>
      <p:sp>
        <p:nvSpPr>
          <p:cNvPr id="6" name="Slide Number Placeholder 5">
            <a:extLst>
              <a:ext uri="{FF2B5EF4-FFF2-40B4-BE49-F238E27FC236}">
                <a16:creationId xmlns:a16="http://schemas.microsoft.com/office/drawing/2014/main" id="{229718F9-8DB9-48F0-851F-C00E6C86B7C3}"/>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41619898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6D9250-13FF-416F-B2CA-CFB11961480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3343A50-63C7-4803-B468-8FB2ADCF899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59B9562-A478-4AC7-BBB9-8D0A989C51FC}"/>
              </a:ext>
            </a:extLst>
          </p:cNvPr>
          <p:cNvSpPr>
            <a:spLocks noGrp="1"/>
          </p:cNvSpPr>
          <p:nvPr>
            <p:ph type="dt" sz="half" idx="10"/>
          </p:nvPr>
        </p:nvSpPr>
        <p:spPr/>
        <p:txBody>
          <a:bodyPr/>
          <a:lstStyle/>
          <a:p>
            <a:fld id="{FFA4AEC1-CF09-43D5-9A6D-5CAFB61EF62D}" type="datetime1">
              <a:rPr lang="en-GB" smtClean="0"/>
              <a:t>15/03/2024</a:t>
            </a:fld>
            <a:endParaRPr lang="en-GB"/>
          </a:p>
        </p:txBody>
      </p:sp>
      <p:sp>
        <p:nvSpPr>
          <p:cNvPr id="5" name="Footer Placeholder 4">
            <a:extLst>
              <a:ext uri="{FF2B5EF4-FFF2-40B4-BE49-F238E27FC236}">
                <a16:creationId xmlns:a16="http://schemas.microsoft.com/office/drawing/2014/main" id="{E53BA15C-20DE-4765-A89E-5AD9A88A7A3A}"/>
              </a:ext>
            </a:extLst>
          </p:cNvPr>
          <p:cNvSpPr>
            <a:spLocks noGrp="1"/>
          </p:cNvSpPr>
          <p:nvPr>
            <p:ph type="ftr" sz="quarter" idx="11"/>
          </p:nvPr>
        </p:nvSpPr>
        <p:spPr/>
        <p:txBody>
          <a:bodyPr/>
          <a:lstStyle/>
          <a:p>
            <a:r>
              <a:rPr lang="en-US" dirty="0"/>
              <a:t>COPIUS – Introduction to Mari – Chapter 35</a:t>
            </a:r>
            <a:endParaRPr lang="en-GB" dirty="0"/>
          </a:p>
        </p:txBody>
      </p:sp>
      <p:sp>
        <p:nvSpPr>
          <p:cNvPr id="6" name="Slide Number Placeholder 5">
            <a:extLst>
              <a:ext uri="{FF2B5EF4-FFF2-40B4-BE49-F238E27FC236}">
                <a16:creationId xmlns:a16="http://schemas.microsoft.com/office/drawing/2014/main" id="{35677661-7429-45CA-B498-47AF2620FE7B}"/>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806044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09130D-214C-43C6-B9C6-EDC0BD70BC1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22A917A1-E646-4B55-B01E-1088BFEFC9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C9ABA3F-944C-4CCF-959F-32DCBD6FD54D}"/>
              </a:ext>
            </a:extLst>
          </p:cNvPr>
          <p:cNvSpPr>
            <a:spLocks noGrp="1"/>
          </p:cNvSpPr>
          <p:nvPr>
            <p:ph type="dt" sz="half" idx="10"/>
          </p:nvPr>
        </p:nvSpPr>
        <p:spPr/>
        <p:txBody>
          <a:bodyPr/>
          <a:lstStyle/>
          <a:p>
            <a:fld id="{807330A9-FEE6-440E-BCB9-281CD7081E5A}" type="datetime1">
              <a:rPr lang="en-GB" smtClean="0"/>
              <a:t>15/03/2024</a:t>
            </a:fld>
            <a:endParaRPr lang="en-GB"/>
          </a:p>
        </p:txBody>
      </p:sp>
      <p:sp>
        <p:nvSpPr>
          <p:cNvPr id="5" name="Footer Placeholder 4">
            <a:extLst>
              <a:ext uri="{FF2B5EF4-FFF2-40B4-BE49-F238E27FC236}">
                <a16:creationId xmlns:a16="http://schemas.microsoft.com/office/drawing/2014/main" id="{DCF12422-8C3E-4231-8801-41B8DF755A19}"/>
              </a:ext>
            </a:extLst>
          </p:cNvPr>
          <p:cNvSpPr>
            <a:spLocks noGrp="1"/>
          </p:cNvSpPr>
          <p:nvPr>
            <p:ph type="ftr" sz="quarter" idx="11"/>
          </p:nvPr>
        </p:nvSpPr>
        <p:spPr/>
        <p:txBody>
          <a:bodyPr/>
          <a:lstStyle/>
          <a:p>
            <a:r>
              <a:rPr lang="en-US" dirty="0"/>
              <a:t>COPIUS – Introduction to Mari – Chapter 35</a:t>
            </a:r>
            <a:endParaRPr lang="en-GB" dirty="0"/>
          </a:p>
        </p:txBody>
      </p:sp>
      <p:sp>
        <p:nvSpPr>
          <p:cNvPr id="6" name="Slide Number Placeholder 5">
            <a:extLst>
              <a:ext uri="{FF2B5EF4-FFF2-40B4-BE49-F238E27FC236}">
                <a16:creationId xmlns:a16="http://schemas.microsoft.com/office/drawing/2014/main" id="{704442FB-6F2B-4C8D-812E-B40CE766DB55}"/>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22182615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5B946E-1E63-4590-AE35-F1AFD9CEA19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27FB923-02AE-4F5C-A287-E435DFC8A8C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6370034-292F-4004-A07F-116FA9E5768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FE3F44D-2C60-4C15-8E1A-5F7DC3CAED6F}"/>
              </a:ext>
            </a:extLst>
          </p:cNvPr>
          <p:cNvSpPr>
            <a:spLocks noGrp="1"/>
          </p:cNvSpPr>
          <p:nvPr>
            <p:ph type="dt" sz="half" idx="10"/>
          </p:nvPr>
        </p:nvSpPr>
        <p:spPr/>
        <p:txBody>
          <a:bodyPr/>
          <a:lstStyle/>
          <a:p>
            <a:fld id="{EFCA9ACA-58DF-403B-ABCC-D2AA41B1A0A8}" type="datetime1">
              <a:rPr lang="en-GB" smtClean="0"/>
              <a:t>15/03/2024</a:t>
            </a:fld>
            <a:endParaRPr lang="en-GB"/>
          </a:p>
        </p:txBody>
      </p:sp>
      <p:sp>
        <p:nvSpPr>
          <p:cNvPr id="6" name="Footer Placeholder 5">
            <a:extLst>
              <a:ext uri="{FF2B5EF4-FFF2-40B4-BE49-F238E27FC236}">
                <a16:creationId xmlns:a16="http://schemas.microsoft.com/office/drawing/2014/main" id="{E1936E03-E9F9-4D60-92D3-97EE92472036}"/>
              </a:ext>
            </a:extLst>
          </p:cNvPr>
          <p:cNvSpPr>
            <a:spLocks noGrp="1"/>
          </p:cNvSpPr>
          <p:nvPr>
            <p:ph type="ftr" sz="quarter" idx="11"/>
          </p:nvPr>
        </p:nvSpPr>
        <p:spPr/>
        <p:txBody>
          <a:bodyPr/>
          <a:lstStyle/>
          <a:p>
            <a:r>
              <a:rPr lang="en-US" dirty="0"/>
              <a:t>COPIUS – Introduction to Mari – Chapter 35</a:t>
            </a:r>
            <a:endParaRPr lang="en-GB" dirty="0"/>
          </a:p>
        </p:txBody>
      </p:sp>
      <p:sp>
        <p:nvSpPr>
          <p:cNvPr id="7" name="Slide Number Placeholder 6">
            <a:extLst>
              <a:ext uri="{FF2B5EF4-FFF2-40B4-BE49-F238E27FC236}">
                <a16:creationId xmlns:a16="http://schemas.microsoft.com/office/drawing/2014/main" id="{811C9922-BD91-46F9-B7AD-7D1B022D8020}"/>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21949976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308392-569D-45E8-833B-D169BCD9FFF3}"/>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5B84A8A-04A6-4DC8-99A1-A72718CE4F5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6253FF3-34B6-4D15-B249-C6DCFE84BF1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6CF483E-5DC9-4CD5-B16E-6F918A7649D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769130E-620F-41B4-B8E8-BC51748F9D12}"/>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C930387-B2E5-47C4-9D92-45019A8C3F37}"/>
              </a:ext>
            </a:extLst>
          </p:cNvPr>
          <p:cNvSpPr>
            <a:spLocks noGrp="1"/>
          </p:cNvSpPr>
          <p:nvPr>
            <p:ph type="dt" sz="half" idx="10"/>
          </p:nvPr>
        </p:nvSpPr>
        <p:spPr/>
        <p:txBody>
          <a:bodyPr/>
          <a:lstStyle/>
          <a:p>
            <a:fld id="{C1035130-B3F8-48F5-B555-9A587C093AE6}" type="datetime1">
              <a:rPr lang="en-GB" smtClean="0"/>
              <a:t>15/03/2024</a:t>
            </a:fld>
            <a:endParaRPr lang="en-GB"/>
          </a:p>
        </p:txBody>
      </p:sp>
      <p:sp>
        <p:nvSpPr>
          <p:cNvPr id="8" name="Footer Placeholder 7">
            <a:extLst>
              <a:ext uri="{FF2B5EF4-FFF2-40B4-BE49-F238E27FC236}">
                <a16:creationId xmlns:a16="http://schemas.microsoft.com/office/drawing/2014/main" id="{CD3992ED-62E2-45C7-AB6D-68786D2D92E4}"/>
              </a:ext>
            </a:extLst>
          </p:cNvPr>
          <p:cNvSpPr>
            <a:spLocks noGrp="1"/>
          </p:cNvSpPr>
          <p:nvPr>
            <p:ph type="ftr" sz="quarter" idx="11"/>
          </p:nvPr>
        </p:nvSpPr>
        <p:spPr/>
        <p:txBody>
          <a:bodyPr/>
          <a:lstStyle/>
          <a:p>
            <a:r>
              <a:rPr lang="en-US" dirty="0"/>
              <a:t>COPIUS – Introduction to Mari – Chapter 35</a:t>
            </a:r>
            <a:endParaRPr lang="en-GB" dirty="0"/>
          </a:p>
        </p:txBody>
      </p:sp>
      <p:sp>
        <p:nvSpPr>
          <p:cNvPr id="9" name="Slide Number Placeholder 8">
            <a:extLst>
              <a:ext uri="{FF2B5EF4-FFF2-40B4-BE49-F238E27FC236}">
                <a16:creationId xmlns:a16="http://schemas.microsoft.com/office/drawing/2014/main" id="{09C60CBB-0890-41FE-8E11-AD4B96FF510A}"/>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26756994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B01F1-86AD-4C76-89C3-C63C8A61C6F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E8D4856-87D3-4AE9-A721-5DB6B9A77031}"/>
              </a:ext>
            </a:extLst>
          </p:cNvPr>
          <p:cNvSpPr>
            <a:spLocks noGrp="1"/>
          </p:cNvSpPr>
          <p:nvPr>
            <p:ph type="dt" sz="half" idx="10"/>
          </p:nvPr>
        </p:nvSpPr>
        <p:spPr/>
        <p:txBody>
          <a:bodyPr/>
          <a:lstStyle/>
          <a:p>
            <a:fld id="{42FD388C-70DC-45B1-A1FB-FDEDE0368CF6}" type="datetime1">
              <a:rPr lang="en-GB" smtClean="0"/>
              <a:t>15/03/2024</a:t>
            </a:fld>
            <a:endParaRPr lang="en-GB"/>
          </a:p>
        </p:txBody>
      </p:sp>
      <p:sp>
        <p:nvSpPr>
          <p:cNvPr id="4" name="Footer Placeholder 3">
            <a:extLst>
              <a:ext uri="{FF2B5EF4-FFF2-40B4-BE49-F238E27FC236}">
                <a16:creationId xmlns:a16="http://schemas.microsoft.com/office/drawing/2014/main" id="{904B2289-090E-43D9-B3A8-73AE88684400}"/>
              </a:ext>
            </a:extLst>
          </p:cNvPr>
          <p:cNvSpPr>
            <a:spLocks noGrp="1"/>
          </p:cNvSpPr>
          <p:nvPr>
            <p:ph type="ftr" sz="quarter" idx="11"/>
          </p:nvPr>
        </p:nvSpPr>
        <p:spPr/>
        <p:txBody>
          <a:bodyPr/>
          <a:lstStyle/>
          <a:p>
            <a:r>
              <a:rPr lang="en-US" dirty="0"/>
              <a:t>COPIUS – Introduction to Mari – Chapter 35</a:t>
            </a:r>
            <a:endParaRPr lang="en-GB" dirty="0"/>
          </a:p>
        </p:txBody>
      </p:sp>
      <p:sp>
        <p:nvSpPr>
          <p:cNvPr id="5" name="Slide Number Placeholder 4">
            <a:extLst>
              <a:ext uri="{FF2B5EF4-FFF2-40B4-BE49-F238E27FC236}">
                <a16:creationId xmlns:a16="http://schemas.microsoft.com/office/drawing/2014/main" id="{A4B35E27-7AB3-4F30-94A8-18AFF6F3F2B1}"/>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17481144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15D009C-D9D1-4437-806D-41E3FED9A9FC}"/>
              </a:ext>
            </a:extLst>
          </p:cNvPr>
          <p:cNvSpPr>
            <a:spLocks noGrp="1"/>
          </p:cNvSpPr>
          <p:nvPr>
            <p:ph type="dt" sz="half" idx="10"/>
          </p:nvPr>
        </p:nvSpPr>
        <p:spPr/>
        <p:txBody>
          <a:bodyPr/>
          <a:lstStyle/>
          <a:p>
            <a:fld id="{93747D9C-63EC-42C7-911F-E0799C906E1A}" type="datetime1">
              <a:rPr lang="en-GB" smtClean="0"/>
              <a:t>15/03/2024</a:t>
            </a:fld>
            <a:endParaRPr lang="en-GB"/>
          </a:p>
        </p:txBody>
      </p:sp>
      <p:sp>
        <p:nvSpPr>
          <p:cNvPr id="3" name="Footer Placeholder 2">
            <a:extLst>
              <a:ext uri="{FF2B5EF4-FFF2-40B4-BE49-F238E27FC236}">
                <a16:creationId xmlns:a16="http://schemas.microsoft.com/office/drawing/2014/main" id="{2C31DE19-FA50-4548-989C-F94C327821B1}"/>
              </a:ext>
            </a:extLst>
          </p:cNvPr>
          <p:cNvSpPr>
            <a:spLocks noGrp="1"/>
          </p:cNvSpPr>
          <p:nvPr>
            <p:ph type="ftr" sz="quarter" idx="11"/>
          </p:nvPr>
        </p:nvSpPr>
        <p:spPr/>
        <p:txBody>
          <a:bodyPr/>
          <a:lstStyle/>
          <a:p>
            <a:r>
              <a:rPr lang="en-US" dirty="0"/>
              <a:t>COPIUS – Introduction to Mari – Chapter 35</a:t>
            </a:r>
            <a:endParaRPr lang="en-GB" dirty="0"/>
          </a:p>
        </p:txBody>
      </p:sp>
      <p:sp>
        <p:nvSpPr>
          <p:cNvPr id="4" name="Slide Number Placeholder 3">
            <a:extLst>
              <a:ext uri="{FF2B5EF4-FFF2-40B4-BE49-F238E27FC236}">
                <a16:creationId xmlns:a16="http://schemas.microsoft.com/office/drawing/2014/main" id="{02618F09-F01D-4E86-A94C-DAA3D722A252}"/>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41257736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D917DC-85D9-4A14-8713-9B72C8C9824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5C0C8A2-9FBC-4A89-A782-CBFC432EDB8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E3999C9-56C7-41C4-B7AF-EAFA5CADBB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978944D-2EEE-4109-AF0E-7E57EC796526}"/>
              </a:ext>
            </a:extLst>
          </p:cNvPr>
          <p:cNvSpPr>
            <a:spLocks noGrp="1"/>
          </p:cNvSpPr>
          <p:nvPr>
            <p:ph type="dt" sz="half" idx="10"/>
          </p:nvPr>
        </p:nvSpPr>
        <p:spPr/>
        <p:txBody>
          <a:bodyPr/>
          <a:lstStyle/>
          <a:p>
            <a:fld id="{7D14ED64-DB34-45FE-B391-DFF9B69F2C5A}" type="datetime1">
              <a:rPr lang="en-GB" smtClean="0"/>
              <a:t>15/03/2024</a:t>
            </a:fld>
            <a:endParaRPr lang="en-GB"/>
          </a:p>
        </p:txBody>
      </p:sp>
      <p:sp>
        <p:nvSpPr>
          <p:cNvPr id="6" name="Footer Placeholder 5">
            <a:extLst>
              <a:ext uri="{FF2B5EF4-FFF2-40B4-BE49-F238E27FC236}">
                <a16:creationId xmlns:a16="http://schemas.microsoft.com/office/drawing/2014/main" id="{1E77FFED-CC37-411E-A1B5-18B70B4E952D}"/>
              </a:ext>
            </a:extLst>
          </p:cNvPr>
          <p:cNvSpPr>
            <a:spLocks noGrp="1"/>
          </p:cNvSpPr>
          <p:nvPr>
            <p:ph type="ftr" sz="quarter" idx="11"/>
          </p:nvPr>
        </p:nvSpPr>
        <p:spPr/>
        <p:txBody>
          <a:bodyPr/>
          <a:lstStyle/>
          <a:p>
            <a:r>
              <a:rPr lang="en-US" dirty="0"/>
              <a:t>COPIUS – Introduction to Mari – Chapter 35</a:t>
            </a:r>
            <a:endParaRPr lang="en-GB" dirty="0"/>
          </a:p>
        </p:txBody>
      </p:sp>
      <p:sp>
        <p:nvSpPr>
          <p:cNvPr id="7" name="Slide Number Placeholder 6">
            <a:extLst>
              <a:ext uri="{FF2B5EF4-FFF2-40B4-BE49-F238E27FC236}">
                <a16:creationId xmlns:a16="http://schemas.microsoft.com/office/drawing/2014/main" id="{A838A3BB-965A-46FF-A329-1D2B0B4FEE59}"/>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36890707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58FD94-ACB7-4A49-9603-8BD0CCA0682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1E4C62A-EA8F-4123-9DE4-E9A03B9E10C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DF401E9-0707-4604-8B12-4CE7EBD2CA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CF6254B-DB25-43C2-B5A5-EC1F9D033E10}"/>
              </a:ext>
            </a:extLst>
          </p:cNvPr>
          <p:cNvSpPr>
            <a:spLocks noGrp="1"/>
          </p:cNvSpPr>
          <p:nvPr>
            <p:ph type="dt" sz="half" idx="10"/>
          </p:nvPr>
        </p:nvSpPr>
        <p:spPr/>
        <p:txBody>
          <a:bodyPr/>
          <a:lstStyle/>
          <a:p>
            <a:fld id="{BBB03119-FC8B-4005-99DB-AB009814203B}" type="datetime1">
              <a:rPr lang="en-GB" smtClean="0"/>
              <a:t>15/03/2024</a:t>
            </a:fld>
            <a:endParaRPr lang="en-GB"/>
          </a:p>
        </p:txBody>
      </p:sp>
      <p:sp>
        <p:nvSpPr>
          <p:cNvPr id="6" name="Footer Placeholder 5">
            <a:extLst>
              <a:ext uri="{FF2B5EF4-FFF2-40B4-BE49-F238E27FC236}">
                <a16:creationId xmlns:a16="http://schemas.microsoft.com/office/drawing/2014/main" id="{3A787193-11ED-4A8D-AF7E-28FC8495E9F0}"/>
              </a:ext>
            </a:extLst>
          </p:cNvPr>
          <p:cNvSpPr>
            <a:spLocks noGrp="1"/>
          </p:cNvSpPr>
          <p:nvPr>
            <p:ph type="ftr" sz="quarter" idx="11"/>
          </p:nvPr>
        </p:nvSpPr>
        <p:spPr/>
        <p:txBody>
          <a:bodyPr/>
          <a:lstStyle/>
          <a:p>
            <a:r>
              <a:rPr lang="en-US" dirty="0"/>
              <a:t>COPIUS – Introduction to Mari – Chapter 35</a:t>
            </a:r>
            <a:endParaRPr lang="en-GB" dirty="0"/>
          </a:p>
        </p:txBody>
      </p:sp>
      <p:sp>
        <p:nvSpPr>
          <p:cNvPr id="7" name="Slide Number Placeholder 6">
            <a:extLst>
              <a:ext uri="{FF2B5EF4-FFF2-40B4-BE49-F238E27FC236}">
                <a16:creationId xmlns:a16="http://schemas.microsoft.com/office/drawing/2014/main" id="{6E0E1AC3-3587-4FB1-96FB-61B1B2C9A5D3}"/>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41818147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B5E0FB7-33D4-4897-9336-E5283AE7D00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3155A76-1521-40A0-8514-D2B9C43DA90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201D2B2-764A-4887-BA21-8AFF87E469E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5D235E-1A30-4BEA-B7D4-0132C88D3E67}" type="datetime1">
              <a:rPr lang="en-GB" smtClean="0"/>
              <a:t>15/03/2024</a:t>
            </a:fld>
            <a:endParaRPr lang="en-GB"/>
          </a:p>
        </p:txBody>
      </p:sp>
      <p:sp>
        <p:nvSpPr>
          <p:cNvPr id="5" name="Footer Placeholder 4">
            <a:extLst>
              <a:ext uri="{FF2B5EF4-FFF2-40B4-BE49-F238E27FC236}">
                <a16:creationId xmlns:a16="http://schemas.microsoft.com/office/drawing/2014/main" id="{52F4DFD8-A7BC-40B6-A90A-E037CE5FDD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COPIUS – Introduction to Mari – Chapter 35</a:t>
            </a:r>
            <a:endParaRPr lang="en-GB" dirty="0"/>
          </a:p>
        </p:txBody>
      </p:sp>
      <p:sp>
        <p:nvSpPr>
          <p:cNvPr id="6" name="Slide Number Placeholder 5">
            <a:extLst>
              <a:ext uri="{FF2B5EF4-FFF2-40B4-BE49-F238E27FC236}">
                <a16:creationId xmlns:a16="http://schemas.microsoft.com/office/drawing/2014/main" id="{DE02E153-8E61-4996-AE9F-CC2AB7158E0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5DE2CD-379D-4002-80ED-F7724F598CF3}" type="slidenum">
              <a:rPr lang="en-GB" smtClean="0"/>
              <a:t>‹#›</a:t>
            </a:fld>
            <a:endParaRPr lang="en-GB"/>
          </a:p>
        </p:txBody>
      </p:sp>
    </p:spTree>
    <p:extLst>
      <p:ext uri="{BB962C8B-B14F-4D97-AF65-F5344CB8AC3E}">
        <p14:creationId xmlns:p14="http://schemas.microsoft.com/office/powerpoint/2010/main" val="17823032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opius.eu/"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emf"/><Relationship Id="rId5" Type="http://schemas.openxmlformats.org/officeDocument/2006/relationships/image" Target="../media/image1.png"/><Relationship Id="rId4" Type="http://schemas.openxmlformats.org/officeDocument/2006/relationships/hyperlink" Target="mailto:jeremy.moss.bradley@univie.ac.at"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video" Target="https://www.youtube.com/embed/wEs23TRJ92s?feature=oembed" TargetMode="External"/><Relationship Id="rId4" Type="http://schemas.openxmlformats.org/officeDocument/2006/relationships/hyperlink" Target="http://www.youtube.com/watch?v=wEs23TRJ92s" TargetMode="External"/></Relationships>
</file>

<file path=ppt/slides/_rels/slide3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7D6642-CB5A-472C-894F-0C023C9AA119}"/>
              </a:ext>
            </a:extLst>
          </p:cNvPr>
          <p:cNvSpPr>
            <a:spLocks noGrp="1"/>
          </p:cNvSpPr>
          <p:nvPr>
            <p:ph type="ctrTitle"/>
          </p:nvPr>
        </p:nvSpPr>
        <p:spPr>
          <a:xfrm>
            <a:off x="1524000" y="1122364"/>
            <a:ext cx="9144000" cy="1570037"/>
          </a:xfrm>
        </p:spPr>
        <p:txBody>
          <a:bodyPr>
            <a:normAutofit/>
          </a:bodyPr>
          <a:lstStyle/>
          <a:p>
            <a:r>
              <a:rPr lang="en-GB" sz="6600" dirty="0"/>
              <a:t>Chapter 35</a:t>
            </a:r>
            <a:endParaRPr lang="en-IE" dirty="0"/>
          </a:p>
        </p:txBody>
      </p:sp>
      <p:sp>
        <p:nvSpPr>
          <p:cNvPr id="3" name="Subtitle 2">
            <a:extLst>
              <a:ext uri="{FF2B5EF4-FFF2-40B4-BE49-F238E27FC236}">
                <a16:creationId xmlns:a16="http://schemas.microsoft.com/office/drawing/2014/main" id="{CAA2A7D3-AEDF-4FE1-AAD9-C56674E429F5}"/>
              </a:ext>
            </a:extLst>
          </p:cNvPr>
          <p:cNvSpPr>
            <a:spLocks noGrp="1"/>
          </p:cNvSpPr>
          <p:nvPr>
            <p:ph type="subTitle" idx="1"/>
          </p:nvPr>
        </p:nvSpPr>
        <p:spPr>
          <a:xfrm>
            <a:off x="1641764" y="2959267"/>
            <a:ext cx="8842663" cy="1655763"/>
          </a:xfrm>
        </p:spPr>
        <p:style>
          <a:lnRef idx="2">
            <a:schemeClr val="dk1"/>
          </a:lnRef>
          <a:fillRef idx="1">
            <a:schemeClr val="lt1"/>
          </a:fillRef>
          <a:effectRef idx="0">
            <a:schemeClr val="dk1"/>
          </a:effectRef>
          <a:fontRef idx="minor">
            <a:schemeClr val="dk1"/>
          </a:fontRef>
        </p:style>
        <p:txBody>
          <a:bodyPr anchor="ctr">
            <a:normAutofit/>
          </a:bodyPr>
          <a:lstStyle/>
          <a:p>
            <a:r>
              <a:rPr lang="en-GB" dirty="0"/>
              <a:t>Community of Practice in Uralic Studies (COPIUS), </a:t>
            </a:r>
            <a:r>
              <a:rPr lang="en-GB" dirty="0">
                <a:hlinkClick r:id="rId3"/>
              </a:rPr>
              <a:t>www.copius.eu</a:t>
            </a:r>
            <a:endParaRPr lang="en-GB" dirty="0"/>
          </a:p>
          <a:p>
            <a:r>
              <a:rPr lang="en-GB" dirty="0"/>
              <a:t>Introduction to Mari</a:t>
            </a:r>
          </a:p>
          <a:p>
            <a:r>
              <a:rPr lang="en-GB" dirty="0"/>
              <a:t>Jeremy Bradley, </a:t>
            </a:r>
            <a:r>
              <a:rPr lang="en-GB" dirty="0">
                <a:hlinkClick r:id="rId4"/>
              </a:rPr>
              <a:t>jeremy.moss.bradley@univie.ac.at</a:t>
            </a:r>
            <a:endParaRPr lang="en-GB" dirty="0"/>
          </a:p>
          <a:p>
            <a:r>
              <a:rPr lang="en-IE" sz="1100" dirty="0">
                <a:solidFill>
                  <a:schemeClr val="bg1">
                    <a:lumMod val="75000"/>
                  </a:schemeClr>
                </a:solidFill>
              </a:rPr>
              <a:t>Last updated 27 February 2022</a:t>
            </a:r>
          </a:p>
        </p:txBody>
      </p:sp>
      <p:pic>
        <p:nvPicPr>
          <p:cNvPr id="9" name="Picture 8">
            <a:extLst>
              <a:ext uri="{FF2B5EF4-FFF2-40B4-BE49-F238E27FC236}">
                <a16:creationId xmlns:a16="http://schemas.microsoft.com/office/drawing/2014/main" id="{6B715EE5-1A81-4817-9B4D-604B8D5F861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921006" y="4028069"/>
            <a:ext cx="563421" cy="563421"/>
          </a:xfrm>
          <a:prstGeom prst="rect">
            <a:avLst/>
          </a:prstGeom>
        </p:spPr>
      </p:pic>
      <p:pic>
        <p:nvPicPr>
          <p:cNvPr id="13" name="Picture 12" descr="Macintosh HD:Users:rogierblokland:Desktop:2_COPIUS:1_Final report:LOGOS:EN.pdf">
            <a:extLst>
              <a:ext uri="{FF2B5EF4-FFF2-40B4-BE49-F238E27FC236}">
                <a16:creationId xmlns:a16="http://schemas.microsoft.com/office/drawing/2014/main" id="{5BA0FAE6-8659-43D0-ACF9-7A1E38F09451}"/>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8688025" y="5950698"/>
            <a:ext cx="3300731" cy="719455"/>
          </a:xfrm>
          <a:prstGeom prst="rect">
            <a:avLst/>
          </a:prstGeom>
          <a:noFill/>
          <a:ln>
            <a:noFill/>
          </a:ln>
        </p:spPr>
      </p:pic>
      <p:sp>
        <p:nvSpPr>
          <p:cNvPr id="5" name="Slide Number Placeholder 4">
            <a:extLst>
              <a:ext uri="{FF2B5EF4-FFF2-40B4-BE49-F238E27FC236}">
                <a16:creationId xmlns:a16="http://schemas.microsoft.com/office/drawing/2014/main" id="{1E544A5D-ECEF-4A3D-9F7E-17820EBF8061}"/>
              </a:ext>
            </a:extLst>
          </p:cNvPr>
          <p:cNvSpPr>
            <a:spLocks noGrp="1"/>
          </p:cNvSpPr>
          <p:nvPr>
            <p:ph type="sldNum" idx="12"/>
          </p:nvPr>
        </p:nvSpPr>
        <p:spPr/>
        <p:txBody>
          <a:bodyPr/>
          <a:lstStyle/>
          <a:p>
            <a:fld id="{00000000-1234-1234-1234-123412341234}" type="slidenum">
              <a:rPr lang="en" smtClean="0"/>
              <a:pPr/>
              <a:t>1</a:t>
            </a:fld>
            <a:endParaRPr lang="en"/>
          </a:p>
        </p:txBody>
      </p:sp>
    </p:spTree>
    <p:extLst>
      <p:ext uri="{BB962C8B-B14F-4D97-AF65-F5344CB8AC3E}">
        <p14:creationId xmlns:p14="http://schemas.microsoft.com/office/powerpoint/2010/main" val="14360027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1</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de-AT" sz="3600" u="sng" dirty="0">
                <a:latin typeface="Calibri" panose="020F0502020204030204" pitchFamily="34" charset="0"/>
                <a:ea typeface="Times New Roman" panose="02020603050405020304" pitchFamily="18" charset="0"/>
                <a:cs typeface="Calibri" panose="020F0502020204030204" pitchFamily="34" charset="0"/>
              </a:rPr>
              <a:t>Clause types</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dirty="0"/>
              <a:t>COPIUS – Introduction to Mari – Chapter 35</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10</a:t>
            </a:fld>
            <a:endParaRPr lang="en-GB"/>
          </a:p>
        </p:txBody>
      </p:sp>
      <p:sp>
        <p:nvSpPr>
          <p:cNvPr id="29" name="Content Placeholder 2">
            <a:extLst>
              <a:ext uri="{FF2B5EF4-FFF2-40B4-BE49-F238E27FC236}">
                <a16:creationId xmlns:a16="http://schemas.microsoft.com/office/drawing/2014/main" id="{C88533EA-5990-43AF-89E2-848E0A19466B}"/>
              </a:ext>
            </a:extLst>
          </p:cNvPr>
          <p:cNvSpPr txBox="1">
            <a:spLocks/>
          </p:cNvSpPr>
          <p:nvPr/>
        </p:nvSpPr>
        <p:spPr>
          <a:xfrm>
            <a:off x="838200" y="1825624"/>
            <a:ext cx="10515600" cy="100321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400" b="1" dirty="0">
                <a:effectLst/>
                <a:latin typeface="Calibri" panose="020F0502020204030204" pitchFamily="34" charset="0"/>
                <a:ea typeface="Calibri" panose="020F0502020204030204" pitchFamily="34" charset="0"/>
                <a:cs typeface="Calibri" panose="020F0502020204030204" pitchFamily="34" charset="0"/>
              </a:rPr>
              <a:t>Concessive</a:t>
            </a:r>
            <a:endParaRPr lang="en-GB" sz="24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GB" sz="2400" dirty="0">
                <a:latin typeface="Calibri" panose="020F0502020204030204" pitchFamily="34" charset="0"/>
                <a:ea typeface="Calibri" panose="020F0502020204030204" pitchFamily="34" charset="0"/>
                <a:cs typeface="Calibri" panose="020F0502020204030204" pitchFamily="34" charset="0"/>
              </a:rPr>
              <a:t>(‘</a:t>
            </a:r>
            <a:r>
              <a:rPr lang="en-GB" sz="2400" u="sng" dirty="0">
                <a:latin typeface="Calibri" panose="020F0502020204030204" pitchFamily="34" charset="0"/>
                <a:ea typeface="Calibri" panose="020F0502020204030204" pitchFamily="34" charset="0"/>
                <a:cs typeface="Calibri" panose="020F0502020204030204" pitchFamily="34" charset="0"/>
              </a:rPr>
              <a:t>Although our daughter is small</a:t>
            </a:r>
            <a:r>
              <a:rPr lang="en-GB" sz="2400" dirty="0">
                <a:latin typeface="Calibri" panose="020F0502020204030204" pitchFamily="34" charset="0"/>
                <a:ea typeface="Calibri" panose="020F0502020204030204" pitchFamily="34" charset="0"/>
                <a:cs typeface="Calibri" panose="020F0502020204030204" pitchFamily="34" charset="0"/>
              </a:rPr>
              <a:t>, she can read.’)</a:t>
            </a:r>
            <a:endParaRPr lang="en-GB" sz="2400" b="1" dirty="0">
              <a:effectLst/>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GB" sz="2400" b="1" dirty="0">
              <a:latin typeface="Calibri" panose="020F0502020204030204" pitchFamily="34" charset="0"/>
              <a:cs typeface="Calibri" panose="020F0502020204030204" pitchFamily="34" charset="0"/>
            </a:endParaRPr>
          </a:p>
          <a:p>
            <a:pPr marL="0" indent="0">
              <a:buNone/>
            </a:pPr>
            <a:endParaRPr lang="en-GB" sz="2400" b="1" dirty="0">
              <a:latin typeface="Calibri" panose="020F0502020204030204" pitchFamily="34" charset="0"/>
              <a:cs typeface="Calibri" panose="020F0502020204030204" pitchFamily="34" charset="0"/>
            </a:endParaRPr>
          </a:p>
          <a:p>
            <a:pPr marL="0" indent="0">
              <a:buNone/>
            </a:pPr>
            <a:endParaRPr lang="en-GB" sz="2400" b="1" dirty="0"/>
          </a:p>
        </p:txBody>
      </p:sp>
      <p:sp>
        <p:nvSpPr>
          <p:cNvPr id="8" name="TextBox 7">
            <a:extLst>
              <a:ext uri="{FF2B5EF4-FFF2-40B4-BE49-F238E27FC236}">
                <a16:creationId xmlns:a16="http://schemas.microsoft.com/office/drawing/2014/main" id="{96D3CA4C-CA3C-4D73-9139-087DF24D07C2}"/>
              </a:ext>
            </a:extLst>
          </p:cNvPr>
          <p:cNvSpPr txBox="1"/>
          <p:nvPr/>
        </p:nvSpPr>
        <p:spPr>
          <a:xfrm>
            <a:off x="1240315" y="4982737"/>
            <a:ext cx="6094428" cy="461665"/>
          </a:xfrm>
          <a:prstGeom prst="rect">
            <a:avLst/>
          </a:prstGeom>
          <a:noFill/>
        </p:spPr>
        <p:txBody>
          <a:bodyPr wrap="square">
            <a:spAutoFit/>
          </a:bodyPr>
          <a:lstStyle/>
          <a:p>
            <a:r>
              <a:rPr lang="en-US" sz="2400" dirty="0" err="1">
                <a:effectLst/>
                <a:latin typeface="Calibri" panose="020F0502020204030204" pitchFamily="34" charset="0"/>
                <a:ea typeface="PMingLiU" panose="02020500000000000000" pitchFamily="18" charset="-120"/>
              </a:rPr>
              <a:t>Ӱдырн</a:t>
            </a:r>
            <a:r>
              <a:rPr lang="en-US" sz="2400" b="1" dirty="0" err="1">
                <a:effectLst/>
                <a:latin typeface="Calibri" panose="020F0502020204030204" pitchFamily="34" charset="0"/>
                <a:ea typeface="PMingLiU" panose="02020500000000000000" pitchFamily="18" charset="-120"/>
              </a:rPr>
              <a:t>а</a:t>
            </a:r>
            <a:r>
              <a:rPr lang="en-US" sz="2400" dirty="0">
                <a:effectLst/>
                <a:latin typeface="Calibri" panose="020F0502020204030204" pitchFamily="34" charset="0"/>
                <a:ea typeface="PMingLiU" panose="02020500000000000000" pitchFamily="18" charset="-120"/>
              </a:rPr>
              <a:t> </a:t>
            </a:r>
            <a:r>
              <a:rPr lang="en-US" sz="2400" dirty="0" err="1">
                <a:effectLst/>
                <a:latin typeface="Calibri" panose="020F0502020204030204" pitchFamily="34" charset="0"/>
                <a:ea typeface="PMingLiU" panose="02020500000000000000" pitchFamily="18" charset="-120"/>
              </a:rPr>
              <a:t>из</a:t>
            </a:r>
            <a:r>
              <a:rPr lang="en-US" sz="2400" b="1" dirty="0" err="1">
                <a:effectLst/>
                <a:latin typeface="Calibri" panose="020F0502020204030204" pitchFamily="34" charset="0"/>
                <a:ea typeface="PMingLiU" panose="02020500000000000000" pitchFamily="18" charset="-120"/>
              </a:rPr>
              <a:t>и</a:t>
            </a:r>
            <a:r>
              <a:rPr lang="en-US" sz="2400" dirty="0">
                <a:effectLst/>
                <a:latin typeface="Calibri" panose="020F0502020204030204" pitchFamily="34" charset="0"/>
                <a:ea typeface="PMingLiU" panose="02020500000000000000" pitchFamily="18" charset="-120"/>
              </a:rPr>
              <a:t> </a:t>
            </a:r>
            <a:r>
              <a:rPr lang="en-US" sz="2400" u="sng" dirty="0" err="1">
                <a:effectLst/>
                <a:latin typeface="Calibri" panose="020F0502020204030204" pitchFamily="34" charset="0"/>
                <a:ea typeface="PMingLiU" panose="02020500000000000000" pitchFamily="18" charset="-120"/>
              </a:rPr>
              <a:t>гын</a:t>
            </a:r>
            <a:r>
              <a:rPr lang="en-US" sz="2400" b="1" u="sng" dirty="0" err="1">
                <a:effectLst/>
                <a:latin typeface="Calibri" panose="020F0502020204030204" pitchFamily="34" charset="0"/>
                <a:ea typeface="PMingLiU" panose="02020500000000000000" pitchFamily="18" charset="-120"/>
              </a:rPr>
              <a:t>а</a:t>
            </a:r>
            <a:r>
              <a:rPr lang="en-US" sz="2400" u="sng" dirty="0" err="1">
                <a:effectLst/>
                <a:latin typeface="Calibri" panose="020F0502020204030204" pitchFamily="34" charset="0"/>
                <a:ea typeface="PMingLiU" panose="02020500000000000000" pitchFamily="18" charset="-120"/>
              </a:rPr>
              <a:t>т</a:t>
            </a:r>
            <a:r>
              <a:rPr lang="en-US" sz="2400" dirty="0">
                <a:effectLst/>
                <a:latin typeface="Calibri" panose="020F0502020204030204" pitchFamily="34" charset="0"/>
                <a:ea typeface="PMingLiU" panose="02020500000000000000" pitchFamily="18" charset="-120"/>
              </a:rPr>
              <a:t>, </a:t>
            </a:r>
            <a:r>
              <a:rPr lang="en-US" sz="2400" dirty="0" err="1">
                <a:effectLst/>
                <a:latin typeface="Calibri" panose="020F0502020204030204" pitchFamily="34" charset="0"/>
                <a:ea typeface="PMingLiU" panose="02020500000000000000" pitchFamily="18" charset="-120"/>
              </a:rPr>
              <a:t>л</a:t>
            </a:r>
            <a:r>
              <a:rPr lang="en-US" sz="2400" b="1" dirty="0" err="1">
                <a:effectLst/>
                <a:latin typeface="Calibri" panose="020F0502020204030204" pitchFamily="34" charset="0"/>
                <a:ea typeface="PMingLiU" panose="02020500000000000000" pitchFamily="18" charset="-120"/>
              </a:rPr>
              <a:t>у</a:t>
            </a:r>
            <a:r>
              <a:rPr lang="en-US" sz="2400" dirty="0" err="1">
                <a:effectLst/>
                <a:latin typeface="Calibri" panose="020F0502020204030204" pitchFamily="34" charset="0"/>
                <a:ea typeface="PMingLiU" panose="02020500000000000000" pitchFamily="18" charset="-120"/>
              </a:rPr>
              <a:t>дын</a:t>
            </a:r>
            <a:r>
              <a:rPr lang="en-US" sz="2400" dirty="0">
                <a:effectLst/>
                <a:latin typeface="Calibri" panose="020F0502020204030204" pitchFamily="34" charset="0"/>
                <a:ea typeface="PMingLiU" panose="02020500000000000000" pitchFamily="18" charset="-120"/>
              </a:rPr>
              <a:t> </a:t>
            </a:r>
            <a:r>
              <a:rPr lang="en-US" sz="2400" dirty="0" err="1">
                <a:effectLst/>
                <a:latin typeface="Calibri" panose="020F0502020204030204" pitchFamily="34" charset="0"/>
                <a:ea typeface="PMingLiU" panose="02020500000000000000" pitchFamily="18" charset="-120"/>
              </a:rPr>
              <a:t>керт</a:t>
            </a:r>
            <a:r>
              <a:rPr lang="en-US" sz="2400" b="1" dirty="0" err="1">
                <a:effectLst/>
                <a:latin typeface="Calibri" panose="020F0502020204030204" pitchFamily="34" charset="0"/>
                <a:ea typeface="PMingLiU" panose="02020500000000000000" pitchFamily="18" charset="-120"/>
              </a:rPr>
              <a:t>е</a:t>
            </a:r>
            <a:r>
              <a:rPr lang="en-US" sz="2400" dirty="0" err="1">
                <a:effectLst/>
                <a:latin typeface="Calibri" panose="020F0502020204030204" pitchFamily="34" charset="0"/>
                <a:ea typeface="PMingLiU" panose="02020500000000000000" pitchFamily="18" charset="-120"/>
              </a:rPr>
              <a:t>ш</a:t>
            </a:r>
            <a:r>
              <a:rPr lang="en-US" sz="2400" dirty="0">
                <a:effectLst/>
                <a:latin typeface="Calibri" panose="020F0502020204030204" pitchFamily="34" charset="0"/>
                <a:ea typeface="PMingLiU" panose="02020500000000000000" pitchFamily="18" charset="-120"/>
              </a:rPr>
              <a:t>.</a:t>
            </a:r>
            <a:endParaRPr lang="en-GB" sz="2400" dirty="0"/>
          </a:p>
        </p:txBody>
      </p:sp>
      <p:sp>
        <p:nvSpPr>
          <p:cNvPr id="9" name="Rectangle: Rounded Corners 8">
            <a:extLst>
              <a:ext uri="{FF2B5EF4-FFF2-40B4-BE49-F238E27FC236}">
                <a16:creationId xmlns:a16="http://schemas.microsoft.com/office/drawing/2014/main" id="{D01CB00E-EB26-4B3C-B49D-9007FC1CFB33}"/>
              </a:ext>
            </a:extLst>
          </p:cNvPr>
          <p:cNvSpPr/>
          <p:nvPr/>
        </p:nvSpPr>
        <p:spPr>
          <a:xfrm>
            <a:off x="1240315" y="4982736"/>
            <a:ext cx="1672567" cy="461665"/>
          </a:xfrm>
          <a:prstGeom prst="roundRect">
            <a:avLst/>
          </a:prstGeom>
          <a:solidFill>
            <a:schemeClr val="accent1">
              <a:alpha val="2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Rounded Corners 9">
            <a:extLst>
              <a:ext uri="{FF2B5EF4-FFF2-40B4-BE49-F238E27FC236}">
                <a16:creationId xmlns:a16="http://schemas.microsoft.com/office/drawing/2014/main" id="{3FE6ECAD-B279-41E8-A561-30750DE2F414}"/>
              </a:ext>
            </a:extLst>
          </p:cNvPr>
          <p:cNvSpPr/>
          <p:nvPr/>
        </p:nvSpPr>
        <p:spPr>
          <a:xfrm>
            <a:off x="3797740" y="4982735"/>
            <a:ext cx="1961371" cy="461665"/>
          </a:xfrm>
          <a:prstGeom prst="roundRect">
            <a:avLst/>
          </a:prstGeom>
          <a:solidFill>
            <a:schemeClr val="accent1">
              <a:alpha val="2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45147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animBg="1"/>
      <p:bldP spid="10"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1</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de-AT" sz="3600" u="sng" dirty="0">
                <a:latin typeface="Calibri" panose="020F0502020204030204" pitchFamily="34" charset="0"/>
                <a:ea typeface="Times New Roman" panose="02020603050405020304" pitchFamily="18" charset="0"/>
                <a:cs typeface="Calibri" panose="020F0502020204030204" pitchFamily="34" charset="0"/>
              </a:rPr>
              <a:t>Clause types</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dirty="0"/>
              <a:t>COPIUS – Introduction to Mari – Chapter 35</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11</a:t>
            </a:fld>
            <a:endParaRPr lang="en-GB"/>
          </a:p>
        </p:txBody>
      </p:sp>
      <p:sp>
        <p:nvSpPr>
          <p:cNvPr id="29" name="Content Placeholder 2">
            <a:extLst>
              <a:ext uri="{FF2B5EF4-FFF2-40B4-BE49-F238E27FC236}">
                <a16:creationId xmlns:a16="http://schemas.microsoft.com/office/drawing/2014/main" id="{C88533EA-5990-43AF-89E2-848E0A19466B}"/>
              </a:ext>
            </a:extLst>
          </p:cNvPr>
          <p:cNvSpPr txBox="1">
            <a:spLocks/>
          </p:cNvSpPr>
          <p:nvPr/>
        </p:nvSpPr>
        <p:spPr>
          <a:xfrm>
            <a:off x="838200" y="1825624"/>
            <a:ext cx="10515600" cy="100321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400" b="1" dirty="0">
                <a:latin typeface="Calibri" panose="020F0502020204030204" pitchFamily="34" charset="0"/>
                <a:ea typeface="Calibri" panose="020F0502020204030204" pitchFamily="34" charset="0"/>
                <a:cs typeface="Calibri" panose="020F0502020204030204" pitchFamily="34" charset="0"/>
              </a:rPr>
              <a:t>Final clause</a:t>
            </a:r>
            <a:endParaRPr lang="en-GB" sz="24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GB" sz="2400" dirty="0">
                <a:latin typeface="Calibri" panose="020F0502020204030204" pitchFamily="34" charset="0"/>
                <a:ea typeface="Calibri" panose="020F0502020204030204" pitchFamily="34" charset="0"/>
                <a:cs typeface="Calibri" panose="020F0502020204030204" pitchFamily="34" charset="0"/>
              </a:rPr>
              <a:t>(‘I bought this book </a:t>
            </a:r>
            <a:r>
              <a:rPr lang="en-GB" sz="2400" u="sng" dirty="0">
                <a:latin typeface="Calibri" panose="020F0502020204030204" pitchFamily="34" charset="0"/>
                <a:ea typeface="Calibri" panose="020F0502020204030204" pitchFamily="34" charset="0"/>
                <a:cs typeface="Calibri" panose="020F0502020204030204" pitchFamily="34" charset="0"/>
              </a:rPr>
              <a:t>to learn about mathematics</a:t>
            </a:r>
            <a:r>
              <a:rPr lang="en-GB" sz="2400" dirty="0">
                <a:latin typeface="Calibri" panose="020F0502020204030204" pitchFamily="34" charset="0"/>
                <a:ea typeface="Calibri" panose="020F0502020204030204" pitchFamily="34" charset="0"/>
                <a:cs typeface="Calibri" panose="020F0502020204030204" pitchFamily="34" charset="0"/>
              </a:rPr>
              <a:t>.’)</a:t>
            </a:r>
            <a:endParaRPr lang="en-GB" sz="2400" b="1" dirty="0">
              <a:effectLst/>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GB" sz="2400" b="1" dirty="0">
              <a:latin typeface="Calibri" panose="020F0502020204030204" pitchFamily="34" charset="0"/>
              <a:cs typeface="Calibri" panose="020F0502020204030204" pitchFamily="34" charset="0"/>
            </a:endParaRPr>
          </a:p>
          <a:p>
            <a:pPr marL="0" indent="0">
              <a:buNone/>
            </a:pPr>
            <a:endParaRPr lang="en-GB" sz="2400" b="1" dirty="0">
              <a:latin typeface="Calibri" panose="020F0502020204030204" pitchFamily="34" charset="0"/>
              <a:cs typeface="Calibri" panose="020F0502020204030204" pitchFamily="34" charset="0"/>
            </a:endParaRPr>
          </a:p>
          <a:p>
            <a:pPr marL="0" indent="0">
              <a:buNone/>
            </a:pPr>
            <a:endParaRPr lang="en-GB" sz="2400" b="1" dirty="0"/>
          </a:p>
        </p:txBody>
      </p:sp>
      <p:graphicFrame>
        <p:nvGraphicFramePr>
          <p:cNvPr id="7" name="Table 6">
            <a:extLst>
              <a:ext uri="{FF2B5EF4-FFF2-40B4-BE49-F238E27FC236}">
                <a16:creationId xmlns:a16="http://schemas.microsoft.com/office/drawing/2014/main" id="{DFB442D6-ACDD-4C61-8EF5-535E6E2155FD}"/>
              </a:ext>
            </a:extLst>
          </p:cNvPr>
          <p:cNvGraphicFramePr>
            <a:graphicFrameLocks noGrp="1"/>
          </p:cNvGraphicFramePr>
          <p:nvPr>
            <p:extLst>
              <p:ext uri="{D42A27DB-BD31-4B8C-83A1-F6EECF244321}">
                <p14:modId xmlns:p14="http://schemas.microsoft.com/office/powerpoint/2010/main" val="896126749"/>
              </p:ext>
            </p:extLst>
          </p:nvPr>
        </p:nvGraphicFramePr>
        <p:xfrm>
          <a:off x="1164772" y="3091464"/>
          <a:ext cx="9518650" cy="937700"/>
        </p:xfrm>
        <a:graphic>
          <a:graphicData uri="http://schemas.openxmlformats.org/drawingml/2006/table">
            <a:tbl>
              <a:tblPr firstRow="1" firstCol="1" bandRow="1" bandCol="1"/>
              <a:tblGrid>
                <a:gridCol w="4846441">
                  <a:extLst>
                    <a:ext uri="{9D8B030D-6E8A-4147-A177-3AD203B41FA5}">
                      <a16:colId xmlns:a16="http://schemas.microsoft.com/office/drawing/2014/main" val="2732148950"/>
                    </a:ext>
                  </a:extLst>
                </a:gridCol>
                <a:gridCol w="4672209">
                  <a:extLst>
                    <a:ext uri="{9D8B030D-6E8A-4147-A177-3AD203B41FA5}">
                      <a16:colId xmlns:a16="http://schemas.microsoft.com/office/drawing/2014/main" val="441562284"/>
                    </a:ext>
                  </a:extLst>
                </a:gridCol>
              </a:tblGrid>
              <a:tr h="937700">
                <a:tc>
                  <a:txBody>
                    <a:bodyPr/>
                    <a:lstStyle/>
                    <a:p>
                      <a:pPr algn="just"/>
                      <a:r>
                        <a:rPr lang="en-GB" sz="2000" dirty="0" err="1">
                          <a:effectLst/>
                          <a:latin typeface="+mn-lt"/>
                        </a:rPr>
                        <a:t>Каф</a:t>
                      </a:r>
                      <a:r>
                        <a:rPr lang="en-GB" sz="2000" b="1" dirty="0" err="1">
                          <a:effectLst/>
                          <a:latin typeface="+mn-lt"/>
                        </a:rPr>
                        <a:t>е</a:t>
                      </a:r>
                      <a:r>
                        <a:rPr lang="en-GB" sz="2000" dirty="0" err="1">
                          <a:effectLst/>
                          <a:latin typeface="+mn-lt"/>
                        </a:rPr>
                        <a:t>шке</a:t>
                      </a:r>
                      <a:r>
                        <a:rPr lang="en-GB" sz="2000" dirty="0">
                          <a:effectLst/>
                          <a:latin typeface="+mn-lt"/>
                        </a:rPr>
                        <a:t> </a:t>
                      </a:r>
                      <a:r>
                        <a:rPr lang="en-GB" sz="2000" dirty="0" err="1">
                          <a:effectLst/>
                          <a:latin typeface="+mn-lt"/>
                        </a:rPr>
                        <a:t>кочк</a:t>
                      </a:r>
                      <a:r>
                        <a:rPr lang="en-GB" sz="2000" b="1" dirty="0" err="1">
                          <a:effectLst/>
                          <a:latin typeface="+mn-lt"/>
                        </a:rPr>
                        <a:t>а</a:t>
                      </a:r>
                      <a:r>
                        <a:rPr lang="en-GB" sz="2000" dirty="0" err="1">
                          <a:effectLst/>
                          <a:latin typeface="+mn-lt"/>
                        </a:rPr>
                        <a:t>ш</a:t>
                      </a:r>
                      <a:r>
                        <a:rPr lang="en-GB" sz="2000" dirty="0">
                          <a:effectLst/>
                          <a:latin typeface="+mn-lt"/>
                        </a:rPr>
                        <a:t> </a:t>
                      </a:r>
                      <a:r>
                        <a:rPr lang="en-GB" sz="2000" dirty="0" err="1">
                          <a:effectLst/>
                          <a:latin typeface="+mn-lt"/>
                        </a:rPr>
                        <a:t>ка</a:t>
                      </a:r>
                      <a:r>
                        <a:rPr lang="en-GB" sz="2000" b="1" dirty="0" err="1">
                          <a:effectLst/>
                          <a:latin typeface="+mn-lt"/>
                        </a:rPr>
                        <a:t>е</a:t>
                      </a:r>
                      <a:r>
                        <a:rPr lang="en-GB" sz="2000" dirty="0" err="1">
                          <a:effectLst/>
                          <a:latin typeface="+mn-lt"/>
                        </a:rPr>
                        <a:t>на</a:t>
                      </a:r>
                      <a:r>
                        <a:rPr lang="en-GB" sz="2000" dirty="0">
                          <a:effectLst/>
                          <a:latin typeface="+mn-lt"/>
                        </a:rPr>
                        <a:t>. </a:t>
                      </a:r>
                      <a:endParaRPr lang="en-GB" sz="2000" dirty="0">
                        <a:effectLst/>
                        <a:latin typeface="+mn-lt"/>
                        <a:ea typeface="PMingLiU" panose="02020500000000000000" pitchFamily="18" charset="-120"/>
                        <a:cs typeface="Lucida Grande"/>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r>
                        <a:rPr lang="en-GB" sz="2000" kern="1200" dirty="0">
                          <a:solidFill>
                            <a:schemeClr val="tx1"/>
                          </a:solidFill>
                          <a:effectLst/>
                          <a:latin typeface="+mn-lt"/>
                          <a:ea typeface="PMingLiU" panose="02020500000000000000" pitchFamily="18" charset="-120"/>
                          <a:cs typeface="Calibri" panose="020F0502020204030204" pitchFamily="34" charset="0"/>
                        </a:rPr>
                        <a:t>We’re going to the café to eat.</a:t>
                      </a: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04819445"/>
                  </a:ext>
                </a:extLst>
              </a:tr>
            </a:tbl>
          </a:graphicData>
        </a:graphic>
      </p:graphicFrame>
      <p:graphicFrame>
        <p:nvGraphicFramePr>
          <p:cNvPr id="8" name="Table 7">
            <a:extLst>
              <a:ext uri="{FF2B5EF4-FFF2-40B4-BE49-F238E27FC236}">
                <a16:creationId xmlns:a16="http://schemas.microsoft.com/office/drawing/2014/main" id="{0E987B05-78D2-488D-AAC2-79FBE2AE030B}"/>
              </a:ext>
            </a:extLst>
          </p:cNvPr>
          <p:cNvGraphicFramePr>
            <a:graphicFrameLocks noGrp="1"/>
          </p:cNvGraphicFramePr>
          <p:nvPr>
            <p:extLst>
              <p:ext uri="{D42A27DB-BD31-4B8C-83A1-F6EECF244321}">
                <p14:modId xmlns:p14="http://schemas.microsoft.com/office/powerpoint/2010/main" val="2819898516"/>
              </p:ext>
            </p:extLst>
          </p:nvPr>
        </p:nvGraphicFramePr>
        <p:xfrm>
          <a:off x="1164772" y="4029164"/>
          <a:ext cx="9518650" cy="937700"/>
        </p:xfrm>
        <a:graphic>
          <a:graphicData uri="http://schemas.openxmlformats.org/drawingml/2006/table">
            <a:tbl>
              <a:tblPr firstRow="1" firstCol="1" bandRow="1" bandCol="1"/>
              <a:tblGrid>
                <a:gridCol w="4846441">
                  <a:extLst>
                    <a:ext uri="{9D8B030D-6E8A-4147-A177-3AD203B41FA5}">
                      <a16:colId xmlns:a16="http://schemas.microsoft.com/office/drawing/2014/main" val="2732148950"/>
                    </a:ext>
                  </a:extLst>
                </a:gridCol>
                <a:gridCol w="4672209">
                  <a:extLst>
                    <a:ext uri="{9D8B030D-6E8A-4147-A177-3AD203B41FA5}">
                      <a16:colId xmlns:a16="http://schemas.microsoft.com/office/drawing/2014/main" val="441562284"/>
                    </a:ext>
                  </a:extLst>
                </a:gridCol>
              </a:tblGrid>
              <a:tr h="937700">
                <a:tc>
                  <a:txBody>
                    <a:bodyPr/>
                    <a:lstStyle/>
                    <a:p>
                      <a:pPr algn="l"/>
                      <a:r>
                        <a:rPr lang="en-US" sz="2000" u="sng" dirty="0" err="1">
                          <a:effectLst/>
                          <a:latin typeface="Calibri" panose="020F0502020204030204" pitchFamily="34" charset="0"/>
                          <a:ea typeface="PMingLiU" panose="02020500000000000000" pitchFamily="18" charset="-120"/>
                          <a:cs typeface="Calibri" panose="020F0502020204030204" pitchFamily="34" charset="0"/>
                        </a:rPr>
                        <a:t>Т</a:t>
                      </a:r>
                      <a:r>
                        <a:rPr lang="en-US" sz="2000" b="1" u="sng" dirty="0" err="1">
                          <a:effectLst/>
                          <a:latin typeface="Calibri" panose="020F0502020204030204" pitchFamily="34" charset="0"/>
                          <a:ea typeface="PMingLiU" panose="02020500000000000000" pitchFamily="18" charset="-120"/>
                          <a:cs typeface="Calibri" panose="020F0502020204030204" pitchFamily="34" charset="0"/>
                        </a:rPr>
                        <a:t>и</a:t>
                      </a:r>
                      <a:r>
                        <a:rPr lang="en-US" sz="2000" u="sng" dirty="0" err="1">
                          <a:effectLst/>
                          <a:latin typeface="Calibri" panose="020F0502020204030204" pitchFamily="34" charset="0"/>
                          <a:ea typeface="PMingLiU" panose="02020500000000000000" pitchFamily="18" charset="-120"/>
                          <a:cs typeface="Calibri" panose="020F0502020204030204" pitchFamily="34" charset="0"/>
                        </a:rPr>
                        <a:t>де</a:t>
                      </a:r>
                      <a:r>
                        <a:rPr lang="en-US" sz="2000" u="sng" dirty="0">
                          <a:effectLst/>
                          <a:latin typeface="Calibri" panose="020F0502020204030204" pitchFamily="34" charset="0"/>
                          <a:ea typeface="PMingLiU" panose="02020500000000000000" pitchFamily="18" charset="-120"/>
                          <a:cs typeface="Calibri" panose="020F0502020204030204" pitchFamily="34" charset="0"/>
                        </a:rPr>
                        <a:t> </a:t>
                      </a:r>
                      <a:r>
                        <a:rPr lang="en-US" sz="2000" u="sng" dirty="0" err="1">
                          <a:effectLst/>
                          <a:latin typeface="Calibri" panose="020F0502020204030204" pitchFamily="34" charset="0"/>
                          <a:ea typeface="PMingLiU" panose="02020500000000000000" pitchFamily="18" charset="-120"/>
                          <a:cs typeface="Calibri" panose="020F0502020204030204" pitchFamily="34" charset="0"/>
                        </a:rPr>
                        <a:t>ол</a:t>
                      </a:r>
                      <a:r>
                        <a:rPr lang="en-US" sz="2000" b="1" u="sng" dirty="0" err="1">
                          <a:effectLst/>
                          <a:latin typeface="Calibri" panose="020F0502020204030204" pitchFamily="34" charset="0"/>
                          <a:ea typeface="PMingLiU" panose="02020500000000000000" pitchFamily="18" charset="-120"/>
                          <a:cs typeface="Calibri" panose="020F0502020204030204" pitchFamily="34" charset="0"/>
                        </a:rPr>
                        <a:t>а</a:t>
                      </a:r>
                      <a:r>
                        <a:rPr lang="en-US" sz="2000" u="sng" dirty="0">
                          <a:effectLst/>
                          <a:latin typeface="Calibri" panose="020F0502020204030204" pitchFamily="34" charset="0"/>
                          <a:ea typeface="PMingLiU" panose="02020500000000000000" pitchFamily="18" charset="-120"/>
                          <a:cs typeface="Calibri" panose="020F0502020204030204" pitchFamily="34" charset="0"/>
                        </a:rPr>
                        <a:t> </a:t>
                      </a:r>
                      <a:r>
                        <a:rPr lang="en-US" sz="2000" u="sng" dirty="0" err="1">
                          <a:effectLst/>
                          <a:latin typeface="Calibri" panose="020F0502020204030204" pitchFamily="34" charset="0"/>
                          <a:ea typeface="PMingLiU" panose="02020500000000000000" pitchFamily="18" charset="-120"/>
                          <a:cs typeface="Calibri" panose="020F0502020204030204" pitchFamily="34" charset="0"/>
                        </a:rPr>
                        <a:t>нерг</a:t>
                      </a:r>
                      <a:r>
                        <a:rPr lang="en-US" sz="2000" b="1" u="sng" dirty="0" err="1">
                          <a:effectLst/>
                          <a:latin typeface="Calibri" panose="020F0502020204030204" pitchFamily="34" charset="0"/>
                          <a:ea typeface="PMingLiU" panose="02020500000000000000" pitchFamily="18" charset="-120"/>
                          <a:cs typeface="Calibri" panose="020F0502020204030204" pitchFamily="34" charset="0"/>
                        </a:rPr>
                        <a:t>е</a:t>
                      </a:r>
                      <a:r>
                        <a:rPr lang="en-US" sz="2000" u="sng" dirty="0" err="1">
                          <a:effectLst/>
                          <a:latin typeface="Calibri" panose="020F0502020204030204" pitchFamily="34" charset="0"/>
                          <a:ea typeface="PMingLiU" panose="02020500000000000000" pitchFamily="18" charset="-120"/>
                          <a:cs typeface="Calibri" panose="020F0502020204030204" pitchFamily="34" charset="0"/>
                        </a:rPr>
                        <a:t>н</a:t>
                      </a:r>
                      <a:r>
                        <a:rPr lang="en-US" sz="2000" u="sng" dirty="0">
                          <a:effectLst/>
                          <a:latin typeface="Calibri" panose="020F0502020204030204" pitchFamily="34" charset="0"/>
                          <a:ea typeface="PMingLiU" panose="02020500000000000000" pitchFamily="18" charset="-120"/>
                          <a:cs typeface="Calibri" panose="020F0502020204030204" pitchFamily="34" charset="0"/>
                        </a:rPr>
                        <a:t> </a:t>
                      </a:r>
                      <a:r>
                        <a:rPr lang="en-US" sz="2000" u="sng" dirty="0" err="1">
                          <a:effectLst/>
                          <a:latin typeface="Calibri" panose="020F0502020204030204" pitchFamily="34" charset="0"/>
                          <a:ea typeface="PMingLiU" panose="02020500000000000000" pitchFamily="18" charset="-120"/>
                          <a:cs typeface="Calibri" panose="020F0502020204030204" pitchFamily="34" charset="0"/>
                        </a:rPr>
                        <a:t>шукыр</a:t>
                      </a:r>
                      <a:r>
                        <a:rPr lang="en-US" sz="2000" b="1" u="sng" dirty="0" err="1">
                          <a:effectLst/>
                          <a:latin typeface="Calibri" panose="020F0502020204030204" pitchFamily="34" charset="0"/>
                          <a:ea typeface="PMingLiU" panose="02020500000000000000" pitchFamily="18" charset="-120"/>
                          <a:cs typeface="Calibri" panose="020F0502020204030204" pitchFamily="34" charset="0"/>
                        </a:rPr>
                        <a:t>а</a:t>
                      </a:r>
                      <a:r>
                        <a:rPr lang="en-US" sz="2000" u="sng" dirty="0" err="1">
                          <a:effectLst/>
                          <a:latin typeface="Calibri" panose="020F0502020204030204" pitchFamily="34" charset="0"/>
                          <a:ea typeface="PMingLiU" panose="02020500000000000000" pitchFamily="18" charset="-120"/>
                          <a:cs typeface="Calibri" panose="020F0502020204030204" pitchFamily="34" charset="0"/>
                        </a:rPr>
                        <a:t>к</a:t>
                      </a:r>
                      <a:r>
                        <a:rPr lang="en-US" sz="2000" u="sng" dirty="0">
                          <a:effectLst/>
                          <a:latin typeface="Calibri" panose="020F0502020204030204" pitchFamily="34" charset="0"/>
                          <a:ea typeface="PMingLiU" panose="02020500000000000000" pitchFamily="18" charset="-120"/>
                          <a:cs typeface="Calibri" panose="020F0502020204030204" pitchFamily="34" charset="0"/>
                        </a:rPr>
                        <a:t> </a:t>
                      </a:r>
                      <a:r>
                        <a:rPr lang="en-US" sz="2000" u="sng" dirty="0" err="1">
                          <a:effectLst/>
                          <a:latin typeface="Calibri" panose="020F0502020204030204" pitchFamily="34" charset="0"/>
                          <a:ea typeface="PMingLiU" panose="02020500000000000000" pitchFamily="18" charset="-120"/>
                          <a:cs typeface="Calibri" panose="020F0502020204030204" pitchFamily="34" charset="0"/>
                        </a:rPr>
                        <a:t>пал</a:t>
                      </a:r>
                      <a:r>
                        <a:rPr lang="en-US" sz="2000" b="1" u="sng" dirty="0" err="1">
                          <a:effectLst/>
                          <a:latin typeface="Calibri" panose="020F0502020204030204" pitchFamily="34" charset="0"/>
                          <a:ea typeface="PMingLiU" panose="02020500000000000000" pitchFamily="18" charset="-120"/>
                          <a:cs typeface="Calibri" panose="020F0502020204030204" pitchFamily="34" charset="0"/>
                        </a:rPr>
                        <a:t>а</a:t>
                      </a:r>
                      <a:r>
                        <a:rPr lang="en-US" sz="2000" u="sng" dirty="0" err="1">
                          <a:effectLst/>
                          <a:latin typeface="Calibri" panose="020F0502020204030204" pitchFamily="34" charset="0"/>
                          <a:ea typeface="PMingLiU" panose="02020500000000000000" pitchFamily="18" charset="-120"/>
                          <a:cs typeface="Calibri" panose="020F0502020204030204" pitchFamily="34" charset="0"/>
                        </a:rPr>
                        <a:t>ш</a:t>
                      </a:r>
                      <a:r>
                        <a:rPr lang="en-US" sz="2000" u="sng" dirty="0">
                          <a:effectLst/>
                          <a:latin typeface="Calibri" panose="020F0502020204030204" pitchFamily="34" charset="0"/>
                          <a:ea typeface="PMingLiU" panose="02020500000000000000" pitchFamily="18" charset="-120"/>
                          <a:cs typeface="Calibri" panose="020F0502020204030204" pitchFamily="34" charset="0"/>
                        </a:rPr>
                        <a:t> </a:t>
                      </a:r>
                      <a:r>
                        <a:rPr lang="en-US" sz="2000" u="sng" dirty="0" err="1">
                          <a:effectLst/>
                          <a:latin typeface="Calibri" panose="020F0502020204030204" pitchFamily="34" charset="0"/>
                          <a:ea typeface="PMingLiU" panose="02020500000000000000" pitchFamily="18" charset="-120"/>
                          <a:cs typeface="Calibri" panose="020F0502020204030204" pitchFamily="34" charset="0"/>
                        </a:rPr>
                        <a:t>м</a:t>
                      </a:r>
                      <a:r>
                        <a:rPr lang="en-US" sz="2000" b="1" u="sng" dirty="0" err="1">
                          <a:effectLst/>
                          <a:latin typeface="Calibri" panose="020F0502020204030204" pitchFamily="34" charset="0"/>
                          <a:ea typeface="PMingLiU" panose="02020500000000000000" pitchFamily="18" charset="-120"/>
                          <a:cs typeface="Calibri" panose="020F0502020204030204" pitchFamily="34" charset="0"/>
                        </a:rPr>
                        <a:t>а</a:t>
                      </a:r>
                      <a:r>
                        <a:rPr lang="en-US" sz="2000" u="sng" dirty="0" err="1">
                          <a:effectLst/>
                          <a:latin typeface="Calibri" panose="020F0502020204030204" pitchFamily="34" charset="0"/>
                          <a:ea typeface="PMingLiU" panose="02020500000000000000" pitchFamily="18" charset="-120"/>
                          <a:cs typeface="Calibri" panose="020F0502020204030204" pitchFamily="34" charset="0"/>
                        </a:rPr>
                        <a:t>нын</a:t>
                      </a:r>
                      <a:r>
                        <a:rPr lang="en-US" sz="2000" dirty="0">
                          <a:effectLst/>
                          <a:latin typeface="Calibri" panose="020F0502020204030204" pitchFamily="34" charset="0"/>
                          <a:ea typeface="PMingLiU" panose="02020500000000000000" pitchFamily="18" charset="-120"/>
                          <a:cs typeface="Calibri" panose="020F0502020204030204" pitchFamily="34" charset="0"/>
                        </a:rPr>
                        <a:t>, </a:t>
                      </a:r>
                      <a:r>
                        <a:rPr lang="en-US" sz="2000" dirty="0" err="1">
                          <a:effectLst/>
                          <a:latin typeface="Calibri" panose="020F0502020204030204" pitchFamily="34" charset="0"/>
                          <a:ea typeface="PMingLiU" panose="02020500000000000000" pitchFamily="18" charset="-120"/>
                          <a:cs typeface="Calibri" panose="020F0502020204030204" pitchFamily="34" charset="0"/>
                        </a:rPr>
                        <a:t>мый</a:t>
                      </a:r>
                      <a:r>
                        <a:rPr lang="en-US" sz="2000" dirty="0">
                          <a:effectLst/>
                          <a:latin typeface="Calibri" panose="020F0502020204030204" pitchFamily="34" charset="0"/>
                          <a:ea typeface="PMingLiU" panose="02020500000000000000" pitchFamily="18" charset="-120"/>
                          <a:cs typeface="Calibri" panose="020F0502020204030204" pitchFamily="34" charset="0"/>
                        </a:rPr>
                        <a:t> </a:t>
                      </a:r>
                      <a:r>
                        <a:rPr lang="en-US" sz="2000" dirty="0" err="1">
                          <a:effectLst/>
                          <a:latin typeface="Calibri" panose="020F0502020204030204" pitchFamily="34" charset="0"/>
                          <a:ea typeface="PMingLiU" panose="02020500000000000000" pitchFamily="18" charset="-120"/>
                          <a:cs typeface="Calibri" panose="020F0502020204030204" pitchFamily="34" charset="0"/>
                        </a:rPr>
                        <a:t>альб</a:t>
                      </a:r>
                      <a:r>
                        <a:rPr lang="en-US" sz="2000" b="1" dirty="0" err="1">
                          <a:effectLst/>
                          <a:latin typeface="Calibri" panose="020F0502020204030204" pitchFamily="34" charset="0"/>
                          <a:ea typeface="PMingLiU" panose="02020500000000000000" pitchFamily="18" charset="-120"/>
                          <a:cs typeface="Calibri" panose="020F0502020204030204" pitchFamily="34" charset="0"/>
                        </a:rPr>
                        <a:t>о</a:t>
                      </a:r>
                      <a:r>
                        <a:rPr lang="en-US" sz="2000" dirty="0" err="1">
                          <a:effectLst/>
                          <a:latin typeface="Calibri" panose="020F0502020204030204" pitchFamily="34" charset="0"/>
                          <a:ea typeface="PMingLiU" panose="02020500000000000000" pitchFamily="18" charset="-120"/>
                          <a:cs typeface="Calibri" panose="020F0502020204030204" pitchFamily="34" charset="0"/>
                        </a:rPr>
                        <a:t>мым</a:t>
                      </a:r>
                      <a:r>
                        <a:rPr lang="en-US" sz="2000" dirty="0">
                          <a:effectLst/>
                          <a:latin typeface="Calibri" panose="020F0502020204030204" pitchFamily="34" charset="0"/>
                          <a:ea typeface="PMingLiU" panose="02020500000000000000" pitchFamily="18" charset="-120"/>
                          <a:cs typeface="Calibri" panose="020F0502020204030204" pitchFamily="34" charset="0"/>
                        </a:rPr>
                        <a:t> </a:t>
                      </a:r>
                      <a:r>
                        <a:rPr lang="en-US" sz="2000" dirty="0" err="1">
                          <a:effectLst/>
                          <a:latin typeface="Calibri" panose="020F0502020204030204" pitchFamily="34" charset="0"/>
                          <a:ea typeface="PMingLiU" panose="02020500000000000000" pitchFamily="18" charset="-120"/>
                          <a:cs typeface="Calibri" panose="020F0502020204030204" pitchFamily="34" charset="0"/>
                        </a:rPr>
                        <a:t>н</a:t>
                      </a:r>
                      <a:r>
                        <a:rPr lang="en-US" sz="2000" b="1" dirty="0" err="1">
                          <a:effectLst/>
                          <a:latin typeface="Calibri" panose="020F0502020204030204" pitchFamily="34" charset="0"/>
                          <a:ea typeface="PMingLiU" panose="02020500000000000000" pitchFamily="18" charset="-120"/>
                          <a:cs typeface="Calibri" panose="020F0502020204030204" pitchFamily="34" charset="0"/>
                        </a:rPr>
                        <a:t>а</a:t>
                      </a:r>
                      <a:r>
                        <a:rPr lang="en-US" sz="2000" dirty="0" err="1">
                          <a:effectLst/>
                          <a:latin typeface="Calibri" panose="020F0502020204030204" pitchFamily="34" charset="0"/>
                          <a:ea typeface="PMingLiU" panose="02020500000000000000" pitchFamily="18" charset="-120"/>
                          <a:cs typeface="Calibri" panose="020F0502020204030204" pitchFamily="34" charset="0"/>
                        </a:rPr>
                        <a:t>льым</a:t>
                      </a:r>
                      <a:r>
                        <a:rPr lang="en-US" sz="2000" dirty="0">
                          <a:effectLst/>
                          <a:latin typeface="Calibri" panose="020F0502020204030204" pitchFamily="34" charset="0"/>
                          <a:ea typeface="PMingLiU" panose="02020500000000000000" pitchFamily="18" charset="-120"/>
                          <a:cs typeface="Calibri" panose="020F0502020204030204" pitchFamily="34" charset="0"/>
                        </a:rPr>
                        <a:t>.</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en-US" sz="2000" dirty="0">
                          <a:effectLst/>
                          <a:latin typeface="Calibri" panose="020F0502020204030204" pitchFamily="34" charset="0"/>
                          <a:ea typeface="PMingLiU" panose="02020500000000000000" pitchFamily="18" charset="-120"/>
                          <a:cs typeface="Calibri" panose="020F0502020204030204" pitchFamily="34" charset="0"/>
                        </a:rPr>
                        <a:t>I bought an album in order to learn more about this city.</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04819445"/>
                  </a:ext>
                </a:extLst>
              </a:tr>
            </a:tbl>
          </a:graphicData>
        </a:graphic>
      </p:graphicFrame>
      <p:graphicFrame>
        <p:nvGraphicFramePr>
          <p:cNvPr id="9" name="Table 8">
            <a:extLst>
              <a:ext uri="{FF2B5EF4-FFF2-40B4-BE49-F238E27FC236}">
                <a16:creationId xmlns:a16="http://schemas.microsoft.com/office/drawing/2014/main" id="{304C43E5-CA10-429C-8BC5-7F7E7E7567B8}"/>
              </a:ext>
            </a:extLst>
          </p:cNvPr>
          <p:cNvGraphicFramePr>
            <a:graphicFrameLocks noGrp="1"/>
          </p:cNvGraphicFramePr>
          <p:nvPr>
            <p:extLst>
              <p:ext uri="{D42A27DB-BD31-4B8C-83A1-F6EECF244321}">
                <p14:modId xmlns:p14="http://schemas.microsoft.com/office/powerpoint/2010/main" val="1079315512"/>
              </p:ext>
            </p:extLst>
          </p:nvPr>
        </p:nvGraphicFramePr>
        <p:xfrm>
          <a:off x="1164772" y="4966864"/>
          <a:ext cx="9518650" cy="937700"/>
        </p:xfrm>
        <a:graphic>
          <a:graphicData uri="http://schemas.openxmlformats.org/drawingml/2006/table">
            <a:tbl>
              <a:tblPr firstRow="1" firstCol="1" bandRow="1" bandCol="1"/>
              <a:tblGrid>
                <a:gridCol w="4846441">
                  <a:extLst>
                    <a:ext uri="{9D8B030D-6E8A-4147-A177-3AD203B41FA5}">
                      <a16:colId xmlns:a16="http://schemas.microsoft.com/office/drawing/2014/main" val="2732148950"/>
                    </a:ext>
                  </a:extLst>
                </a:gridCol>
                <a:gridCol w="4672209">
                  <a:extLst>
                    <a:ext uri="{9D8B030D-6E8A-4147-A177-3AD203B41FA5}">
                      <a16:colId xmlns:a16="http://schemas.microsoft.com/office/drawing/2014/main" val="441562284"/>
                    </a:ext>
                  </a:extLst>
                </a:gridCol>
              </a:tblGrid>
              <a:tr h="937700">
                <a:tc>
                  <a:txBody>
                    <a:bodyPr/>
                    <a:lstStyle/>
                    <a:p>
                      <a:pPr algn="just"/>
                      <a:r>
                        <a:rPr lang="en-US" sz="2000" u="sng" dirty="0" err="1">
                          <a:effectLst/>
                          <a:latin typeface="Calibri" panose="020F0502020204030204" pitchFamily="34" charset="0"/>
                          <a:ea typeface="PMingLiU" panose="02020500000000000000" pitchFamily="18" charset="-120"/>
                          <a:cs typeface="Lucida Grande"/>
                        </a:rPr>
                        <a:t>Вуй</a:t>
                      </a:r>
                      <a:r>
                        <a:rPr lang="en-US" sz="2000" u="sng" dirty="0">
                          <a:effectLst/>
                          <a:latin typeface="Calibri" panose="020F0502020204030204" pitchFamily="34" charset="0"/>
                          <a:ea typeface="PMingLiU" panose="02020500000000000000" pitchFamily="18" charset="-120"/>
                          <a:cs typeface="Lucida Grande"/>
                        </a:rPr>
                        <a:t> </a:t>
                      </a:r>
                      <a:r>
                        <a:rPr lang="en-US" sz="2000" u="sng" dirty="0" err="1">
                          <a:effectLst/>
                          <a:latin typeface="Calibri" panose="020F0502020204030204" pitchFamily="34" charset="0"/>
                          <a:ea typeface="PMingLiU" panose="02020500000000000000" pitchFamily="18" charset="-120"/>
                          <a:cs typeface="Lucida Grande"/>
                        </a:rPr>
                        <a:t>к</a:t>
                      </a:r>
                      <a:r>
                        <a:rPr lang="en-US" sz="2000" b="1" u="sng" dirty="0" err="1">
                          <a:effectLst/>
                          <a:latin typeface="Calibri" panose="020F0502020204030204" pitchFamily="34" charset="0"/>
                          <a:ea typeface="PMingLiU" panose="02020500000000000000" pitchFamily="18" charset="-120"/>
                          <a:cs typeface="Lucida Grande"/>
                        </a:rPr>
                        <a:t>о</a:t>
                      </a:r>
                      <a:r>
                        <a:rPr lang="en-US" sz="2000" u="sng" dirty="0" err="1">
                          <a:effectLst/>
                          <a:latin typeface="Calibri" panose="020F0502020204030204" pitchFamily="34" charset="0"/>
                          <a:ea typeface="PMingLiU" panose="02020500000000000000" pitchFamily="18" charset="-120"/>
                          <a:cs typeface="Lucida Grande"/>
                        </a:rPr>
                        <a:t>рштымым</a:t>
                      </a:r>
                      <a:r>
                        <a:rPr lang="en-US" sz="2000" u="sng" dirty="0">
                          <a:effectLst/>
                          <a:latin typeface="Calibri" panose="020F0502020204030204" pitchFamily="34" charset="0"/>
                          <a:ea typeface="PMingLiU" panose="02020500000000000000" pitchFamily="18" charset="-120"/>
                          <a:cs typeface="Lucida Grande"/>
                        </a:rPr>
                        <a:t> </a:t>
                      </a:r>
                      <a:r>
                        <a:rPr lang="en-US" sz="2000" u="sng" dirty="0" err="1">
                          <a:effectLst/>
                          <a:latin typeface="Calibri" panose="020F0502020204030204" pitchFamily="34" charset="0"/>
                          <a:ea typeface="PMingLiU" panose="02020500000000000000" pitchFamily="18" charset="-120"/>
                          <a:cs typeface="Lucida Grande"/>
                        </a:rPr>
                        <a:t>ч</a:t>
                      </a:r>
                      <a:r>
                        <a:rPr lang="en-US" sz="2000" b="1" u="sng" dirty="0" err="1">
                          <a:effectLst/>
                          <a:latin typeface="Calibri" panose="020F0502020204030204" pitchFamily="34" charset="0"/>
                          <a:ea typeface="PMingLiU" panose="02020500000000000000" pitchFamily="18" charset="-120"/>
                          <a:cs typeface="Lucida Grande"/>
                        </a:rPr>
                        <a:t>а</a:t>
                      </a:r>
                      <a:r>
                        <a:rPr lang="en-US" sz="2000" u="sng" dirty="0" err="1">
                          <a:effectLst/>
                          <a:latin typeface="Calibri" panose="020F0502020204030204" pitchFamily="34" charset="0"/>
                          <a:ea typeface="PMingLiU" panose="02020500000000000000" pitchFamily="18" charset="-120"/>
                          <a:cs typeface="Lucida Grande"/>
                        </a:rPr>
                        <a:t>рныже</a:t>
                      </a:r>
                      <a:r>
                        <a:rPr lang="en-US" sz="2000" u="sng" dirty="0">
                          <a:effectLst/>
                          <a:latin typeface="Calibri" panose="020F0502020204030204" pitchFamily="34" charset="0"/>
                          <a:ea typeface="PMingLiU" panose="02020500000000000000" pitchFamily="18" charset="-120"/>
                          <a:cs typeface="Lucida Grande"/>
                        </a:rPr>
                        <a:t> </a:t>
                      </a:r>
                      <a:r>
                        <a:rPr lang="en-US" sz="2000" u="sng" dirty="0" err="1">
                          <a:effectLst/>
                          <a:latin typeface="Calibri" panose="020F0502020204030204" pitchFamily="34" charset="0"/>
                          <a:ea typeface="PMingLiU" panose="02020500000000000000" pitchFamily="18" charset="-120"/>
                          <a:cs typeface="Lucida Grande"/>
                        </a:rPr>
                        <a:t>м</a:t>
                      </a:r>
                      <a:r>
                        <a:rPr lang="en-US" sz="2000" b="1" u="sng" dirty="0" err="1">
                          <a:effectLst/>
                          <a:latin typeface="Calibri" panose="020F0502020204030204" pitchFamily="34" charset="0"/>
                          <a:ea typeface="PMingLiU" panose="02020500000000000000" pitchFamily="18" charset="-120"/>
                          <a:cs typeface="Lucida Grande"/>
                        </a:rPr>
                        <a:t>а</a:t>
                      </a:r>
                      <a:r>
                        <a:rPr lang="en-US" sz="2000" u="sng" dirty="0" err="1">
                          <a:effectLst/>
                          <a:latin typeface="Calibri" panose="020F0502020204030204" pitchFamily="34" charset="0"/>
                          <a:ea typeface="PMingLiU" panose="02020500000000000000" pitchFamily="18" charset="-120"/>
                          <a:cs typeface="Lucida Grande"/>
                        </a:rPr>
                        <a:t>нын</a:t>
                      </a:r>
                      <a:r>
                        <a:rPr lang="en-US" sz="2000" dirty="0">
                          <a:effectLst/>
                          <a:latin typeface="Calibri" panose="020F0502020204030204" pitchFamily="34" charset="0"/>
                          <a:ea typeface="PMingLiU" panose="02020500000000000000" pitchFamily="18" charset="-120"/>
                          <a:cs typeface="Lucida Grande"/>
                        </a:rPr>
                        <a:t>, </a:t>
                      </a:r>
                      <a:r>
                        <a:rPr lang="en-US" sz="2000" b="1" dirty="0" err="1">
                          <a:effectLst/>
                          <a:latin typeface="Calibri" panose="020F0502020204030204" pitchFamily="34" charset="0"/>
                          <a:ea typeface="PMingLiU" panose="02020500000000000000" pitchFamily="18" charset="-120"/>
                          <a:cs typeface="Lucida Grande"/>
                        </a:rPr>
                        <a:t>э</a:t>
                      </a:r>
                      <a:r>
                        <a:rPr lang="en-US" sz="2000" dirty="0" err="1">
                          <a:effectLst/>
                          <a:latin typeface="Calibri" panose="020F0502020204030204" pitchFamily="34" charset="0"/>
                          <a:ea typeface="PMingLiU" panose="02020500000000000000" pitchFamily="18" charset="-120"/>
                          <a:cs typeface="Lucida Grande"/>
                        </a:rPr>
                        <a:t>мым</a:t>
                      </a:r>
                      <a:r>
                        <a:rPr lang="en-US" sz="2000" dirty="0">
                          <a:effectLst/>
                          <a:latin typeface="Calibri" panose="020F0502020204030204" pitchFamily="34" charset="0"/>
                          <a:ea typeface="PMingLiU" panose="02020500000000000000" pitchFamily="18" charset="-120"/>
                          <a:cs typeface="Lucida Grande"/>
                        </a:rPr>
                        <a:t> </a:t>
                      </a:r>
                      <a:r>
                        <a:rPr lang="en-US" sz="2000" dirty="0" err="1">
                          <a:effectLst/>
                          <a:latin typeface="Calibri" panose="020F0502020204030204" pitchFamily="34" charset="0"/>
                          <a:ea typeface="PMingLiU" panose="02020500000000000000" pitchFamily="18" charset="-120"/>
                          <a:cs typeface="Lucida Grande"/>
                        </a:rPr>
                        <a:t>й</a:t>
                      </a:r>
                      <a:r>
                        <a:rPr lang="en-US" sz="2000" b="1" dirty="0" err="1">
                          <a:effectLst/>
                          <a:latin typeface="Calibri" panose="020F0502020204030204" pitchFamily="34" charset="0"/>
                          <a:ea typeface="PMingLiU" panose="02020500000000000000" pitchFamily="18" charset="-120"/>
                          <a:cs typeface="Lucida Grande"/>
                        </a:rPr>
                        <a:t>ӱ</a:t>
                      </a:r>
                      <a:r>
                        <a:rPr lang="en-US" sz="2000" dirty="0" err="1">
                          <a:effectLst/>
                          <a:latin typeface="Calibri" panose="020F0502020204030204" pitchFamily="34" charset="0"/>
                          <a:ea typeface="PMingLiU" panose="02020500000000000000" pitchFamily="18" charset="-120"/>
                          <a:cs typeface="Lucida Grande"/>
                        </a:rPr>
                        <a:t>ым</a:t>
                      </a:r>
                      <a:r>
                        <a:rPr lang="en-US" sz="2000" dirty="0">
                          <a:effectLst/>
                          <a:latin typeface="Calibri" panose="020F0502020204030204" pitchFamily="34" charset="0"/>
                          <a:ea typeface="PMingLiU" panose="02020500000000000000" pitchFamily="18" charset="-120"/>
                          <a:cs typeface="Lucida Grande"/>
                        </a:rPr>
                        <a:t>.</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en-US" sz="2000" dirty="0">
                          <a:effectLst/>
                          <a:latin typeface="Calibri" panose="020F0502020204030204" pitchFamily="34" charset="0"/>
                          <a:ea typeface="PMingLiU" panose="02020500000000000000" pitchFamily="18" charset="-120"/>
                          <a:cs typeface="Lucida Grande"/>
                        </a:rPr>
                        <a:t>I took medicine to stop my head from hurting.</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04819445"/>
                  </a:ext>
                </a:extLst>
              </a:tr>
            </a:tbl>
          </a:graphicData>
        </a:graphic>
      </p:graphicFrame>
    </p:spTree>
    <p:extLst>
      <p:ext uri="{BB962C8B-B14F-4D97-AF65-F5344CB8AC3E}">
        <p14:creationId xmlns:p14="http://schemas.microsoft.com/office/powerpoint/2010/main" val="3150507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1</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de-AT" sz="3600" u="sng" dirty="0">
                <a:latin typeface="Calibri" panose="020F0502020204030204" pitchFamily="34" charset="0"/>
                <a:ea typeface="Times New Roman" panose="02020603050405020304" pitchFamily="18" charset="0"/>
                <a:cs typeface="Calibri" panose="020F0502020204030204" pitchFamily="34" charset="0"/>
              </a:rPr>
              <a:t>Clause types</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dirty="0"/>
              <a:t>COPIUS – Introduction to Mari – Chapter 35</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12</a:t>
            </a:fld>
            <a:endParaRPr lang="en-GB"/>
          </a:p>
        </p:txBody>
      </p:sp>
      <p:sp>
        <p:nvSpPr>
          <p:cNvPr id="29" name="Content Placeholder 2">
            <a:extLst>
              <a:ext uri="{FF2B5EF4-FFF2-40B4-BE49-F238E27FC236}">
                <a16:creationId xmlns:a16="http://schemas.microsoft.com/office/drawing/2014/main" id="{C88533EA-5990-43AF-89E2-848E0A19466B}"/>
              </a:ext>
            </a:extLst>
          </p:cNvPr>
          <p:cNvSpPr txBox="1">
            <a:spLocks/>
          </p:cNvSpPr>
          <p:nvPr/>
        </p:nvSpPr>
        <p:spPr>
          <a:xfrm>
            <a:off x="838200" y="1825624"/>
            <a:ext cx="10515600" cy="100321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400" b="1" dirty="0">
                <a:effectLst/>
                <a:latin typeface="Calibri" panose="020F0502020204030204" pitchFamily="34" charset="0"/>
                <a:ea typeface="Calibri" panose="020F0502020204030204" pitchFamily="34" charset="0"/>
                <a:cs typeface="Calibri" panose="020F0502020204030204" pitchFamily="34" charset="0"/>
              </a:rPr>
              <a:t>Relative clause</a:t>
            </a:r>
            <a:endParaRPr lang="en-GB" sz="24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GB" sz="2400" dirty="0">
                <a:latin typeface="Calibri" panose="020F0502020204030204" pitchFamily="34" charset="0"/>
                <a:ea typeface="Calibri" panose="020F0502020204030204" pitchFamily="34" charset="0"/>
                <a:cs typeface="Calibri" panose="020F0502020204030204" pitchFamily="34" charset="0"/>
              </a:rPr>
              <a:t>(‘The man </a:t>
            </a:r>
            <a:r>
              <a:rPr lang="en-GB" sz="2400" u="sng" dirty="0">
                <a:latin typeface="Calibri" panose="020F0502020204030204" pitchFamily="34" charset="0"/>
                <a:ea typeface="Calibri" panose="020F0502020204030204" pitchFamily="34" charset="0"/>
                <a:cs typeface="Calibri" panose="020F0502020204030204" pitchFamily="34" charset="0"/>
              </a:rPr>
              <a:t>who sold the world</a:t>
            </a:r>
            <a:r>
              <a:rPr lang="en-GB" sz="2400" dirty="0">
                <a:latin typeface="Calibri" panose="020F0502020204030204" pitchFamily="34" charset="0"/>
                <a:ea typeface="Calibri" panose="020F0502020204030204" pitchFamily="34" charset="0"/>
                <a:cs typeface="Calibri" panose="020F0502020204030204" pitchFamily="34" charset="0"/>
              </a:rPr>
              <a:t>.’)</a:t>
            </a:r>
            <a:endParaRPr lang="en-GB" sz="2400" b="1" dirty="0"/>
          </a:p>
        </p:txBody>
      </p:sp>
      <p:graphicFrame>
        <p:nvGraphicFramePr>
          <p:cNvPr id="11" name="Table 10">
            <a:extLst>
              <a:ext uri="{FF2B5EF4-FFF2-40B4-BE49-F238E27FC236}">
                <a16:creationId xmlns:a16="http://schemas.microsoft.com/office/drawing/2014/main" id="{E56DD406-94C1-4386-B594-CD2B74C7813B}"/>
              </a:ext>
            </a:extLst>
          </p:cNvPr>
          <p:cNvGraphicFramePr>
            <a:graphicFrameLocks noGrp="1"/>
          </p:cNvGraphicFramePr>
          <p:nvPr>
            <p:extLst>
              <p:ext uri="{D42A27DB-BD31-4B8C-83A1-F6EECF244321}">
                <p14:modId xmlns:p14="http://schemas.microsoft.com/office/powerpoint/2010/main" val="3455384207"/>
              </p:ext>
            </p:extLst>
          </p:nvPr>
        </p:nvGraphicFramePr>
        <p:xfrm>
          <a:off x="1164772" y="3091464"/>
          <a:ext cx="9518650" cy="937700"/>
        </p:xfrm>
        <a:graphic>
          <a:graphicData uri="http://schemas.openxmlformats.org/drawingml/2006/table">
            <a:tbl>
              <a:tblPr firstRow="1" firstCol="1" bandRow="1" bandCol="1"/>
              <a:tblGrid>
                <a:gridCol w="4846441">
                  <a:extLst>
                    <a:ext uri="{9D8B030D-6E8A-4147-A177-3AD203B41FA5}">
                      <a16:colId xmlns:a16="http://schemas.microsoft.com/office/drawing/2014/main" val="2732148950"/>
                    </a:ext>
                  </a:extLst>
                </a:gridCol>
                <a:gridCol w="4672209">
                  <a:extLst>
                    <a:ext uri="{9D8B030D-6E8A-4147-A177-3AD203B41FA5}">
                      <a16:colId xmlns:a16="http://schemas.microsoft.com/office/drawing/2014/main" val="441562284"/>
                    </a:ext>
                  </a:extLst>
                </a:gridCol>
              </a:tblGrid>
              <a:tr h="937700">
                <a:tc>
                  <a:txBody>
                    <a:bodyPr/>
                    <a:lstStyle/>
                    <a:p>
                      <a:pPr algn="just"/>
                      <a:r>
                        <a:rPr lang="en-US" sz="2000" u="sng" dirty="0" err="1">
                          <a:effectLst/>
                          <a:latin typeface="Calibri" panose="020F0502020204030204" pitchFamily="34" charset="0"/>
                          <a:ea typeface="PMingLiU" panose="02020500000000000000" pitchFamily="18" charset="-120"/>
                          <a:cs typeface="Calibri" panose="020F0502020204030204" pitchFamily="34" charset="0"/>
                        </a:rPr>
                        <a:t>Пӧл</a:t>
                      </a:r>
                      <a:r>
                        <a:rPr lang="en-US" sz="2000" b="1" u="sng" dirty="0" err="1">
                          <a:effectLst/>
                          <a:latin typeface="Calibri" panose="020F0502020204030204" pitchFamily="34" charset="0"/>
                          <a:ea typeface="PMingLiU" panose="02020500000000000000" pitchFamily="18" charset="-120"/>
                          <a:cs typeface="Calibri" panose="020F0502020204030204" pitchFamily="34" charset="0"/>
                        </a:rPr>
                        <a:t>е</a:t>
                      </a:r>
                      <a:r>
                        <a:rPr lang="en-US" sz="2000" u="sng" dirty="0" err="1">
                          <a:effectLst/>
                          <a:latin typeface="Calibri" panose="020F0502020204030204" pitchFamily="34" charset="0"/>
                          <a:ea typeface="PMingLiU" panose="02020500000000000000" pitchFamily="18" charset="-120"/>
                          <a:cs typeface="Calibri" panose="020F0502020204030204" pitchFamily="34" charset="0"/>
                        </a:rPr>
                        <a:t>кым</a:t>
                      </a:r>
                      <a:r>
                        <a:rPr lang="en-US" sz="2000" u="sng" dirty="0">
                          <a:effectLst/>
                          <a:latin typeface="Calibri" panose="020F0502020204030204" pitchFamily="34" charset="0"/>
                          <a:ea typeface="PMingLiU" panose="02020500000000000000" pitchFamily="18" charset="-120"/>
                          <a:cs typeface="Calibri" panose="020F0502020204030204" pitchFamily="34" charset="0"/>
                        </a:rPr>
                        <a:t> </a:t>
                      </a:r>
                      <a:r>
                        <a:rPr lang="en-US" sz="2000" u="sng" dirty="0" err="1">
                          <a:effectLst/>
                          <a:latin typeface="Calibri" panose="020F0502020204030204" pitchFamily="34" charset="0"/>
                          <a:ea typeface="PMingLiU" panose="02020500000000000000" pitchFamily="18" charset="-120"/>
                          <a:cs typeface="Calibri" panose="020F0502020204030204" pitchFamily="34" charset="0"/>
                        </a:rPr>
                        <a:t>н</a:t>
                      </a:r>
                      <a:r>
                        <a:rPr lang="en-US" sz="2000" b="1" u="sng" dirty="0" err="1">
                          <a:effectLst/>
                          <a:latin typeface="Calibri" panose="020F0502020204030204" pitchFamily="34" charset="0"/>
                          <a:ea typeface="PMingLiU" panose="02020500000000000000" pitchFamily="18" charset="-120"/>
                          <a:cs typeface="Calibri" panose="020F0502020204030204" pitchFamily="34" charset="0"/>
                        </a:rPr>
                        <a:t>а</a:t>
                      </a:r>
                      <a:r>
                        <a:rPr lang="en-US" sz="2000" u="sng" dirty="0" err="1">
                          <a:effectLst/>
                          <a:latin typeface="Calibri" panose="020F0502020204030204" pitchFamily="34" charset="0"/>
                          <a:ea typeface="PMingLiU" panose="02020500000000000000" pitchFamily="18" charset="-120"/>
                          <a:cs typeface="Calibri" panose="020F0502020204030204" pitchFamily="34" charset="0"/>
                        </a:rPr>
                        <a:t>лше</a:t>
                      </a:r>
                      <a:r>
                        <a:rPr lang="en-US" sz="2000" dirty="0">
                          <a:effectLst/>
                          <a:latin typeface="Calibri" panose="020F0502020204030204" pitchFamily="34" charset="0"/>
                          <a:ea typeface="PMingLiU" panose="02020500000000000000" pitchFamily="18" charset="-120"/>
                          <a:cs typeface="Calibri" panose="020F0502020204030204" pitchFamily="34" charset="0"/>
                        </a:rPr>
                        <a:t> </a:t>
                      </a:r>
                      <a:r>
                        <a:rPr lang="en-US" sz="2000" dirty="0" err="1">
                          <a:effectLst/>
                          <a:latin typeface="Calibri" panose="020F0502020204030204" pitchFamily="34" charset="0"/>
                          <a:ea typeface="PMingLiU" panose="02020500000000000000" pitchFamily="18" charset="-120"/>
                          <a:cs typeface="Calibri" panose="020F0502020204030204" pitchFamily="34" charset="0"/>
                        </a:rPr>
                        <a:t>рв</a:t>
                      </a:r>
                      <a:r>
                        <a:rPr lang="en-US" sz="2000" b="1" dirty="0" err="1">
                          <a:effectLst/>
                          <a:latin typeface="Calibri" panose="020F0502020204030204" pitchFamily="34" charset="0"/>
                          <a:ea typeface="PMingLiU" panose="02020500000000000000" pitchFamily="18" charset="-120"/>
                          <a:cs typeface="Calibri" panose="020F0502020204030204" pitchFamily="34" charset="0"/>
                        </a:rPr>
                        <a:t>е</a:t>
                      </a:r>
                      <a:r>
                        <a:rPr lang="en-US" sz="2000" dirty="0" err="1">
                          <a:effectLst/>
                          <a:latin typeface="Calibri" panose="020F0502020204030204" pitchFamily="34" charset="0"/>
                          <a:ea typeface="PMingLiU" panose="02020500000000000000" pitchFamily="18" charset="-120"/>
                          <a:cs typeface="Calibri" panose="020F0502020204030204" pitchFamily="34" charset="0"/>
                        </a:rPr>
                        <a:t>зе</a:t>
                      </a:r>
                      <a:r>
                        <a:rPr lang="en-US" sz="2000" dirty="0">
                          <a:effectLst/>
                          <a:latin typeface="Calibri" panose="020F0502020204030204" pitchFamily="34" charset="0"/>
                          <a:ea typeface="PMingLiU" panose="02020500000000000000" pitchFamily="18" charset="-120"/>
                          <a:cs typeface="Calibri" panose="020F0502020204030204" pitchFamily="34" charset="0"/>
                        </a:rPr>
                        <a:t> </a:t>
                      </a:r>
                      <a:r>
                        <a:rPr lang="en-US" sz="2000" dirty="0" err="1">
                          <a:effectLst/>
                          <a:latin typeface="Calibri" panose="020F0502020204030204" pitchFamily="34" charset="0"/>
                          <a:ea typeface="PMingLiU" panose="02020500000000000000" pitchFamily="18" charset="-120"/>
                          <a:cs typeface="Calibri" panose="020F0502020204030204" pitchFamily="34" charset="0"/>
                        </a:rPr>
                        <a:t>пеш</a:t>
                      </a:r>
                      <a:r>
                        <a:rPr lang="en-US" sz="2000" dirty="0">
                          <a:effectLst/>
                          <a:latin typeface="Calibri" panose="020F0502020204030204" pitchFamily="34" charset="0"/>
                          <a:ea typeface="PMingLiU" panose="02020500000000000000" pitchFamily="18" charset="-120"/>
                          <a:cs typeface="Calibri" panose="020F0502020204030204" pitchFamily="34" charset="0"/>
                        </a:rPr>
                        <a:t> </a:t>
                      </a:r>
                      <a:r>
                        <a:rPr lang="en-US" sz="2000" dirty="0" err="1">
                          <a:effectLst/>
                          <a:latin typeface="Calibri" panose="020F0502020204030204" pitchFamily="34" charset="0"/>
                          <a:ea typeface="PMingLiU" panose="02020500000000000000" pitchFamily="18" charset="-120"/>
                          <a:cs typeface="Calibri" panose="020F0502020204030204" pitchFamily="34" charset="0"/>
                        </a:rPr>
                        <a:t>куан</a:t>
                      </a:r>
                      <a:r>
                        <a:rPr lang="en-US" sz="2000" b="1" dirty="0" err="1">
                          <a:effectLst/>
                          <a:latin typeface="Calibri" panose="020F0502020204030204" pitchFamily="34" charset="0"/>
                          <a:ea typeface="PMingLiU" panose="02020500000000000000" pitchFamily="18" charset="-120"/>
                          <a:cs typeface="Calibri" panose="020F0502020204030204" pitchFamily="34" charset="0"/>
                        </a:rPr>
                        <a:t>е</a:t>
                      </a:r>
                      <a:r>
                        <a:rPr lang="en-US" sz="2000" dirty="0" err="1">
                          <a:effectLst/>
                          <a:latin typeface="Calibri" panose="020F0502020204030204" pitchFamily="34" charset="0"/>
                          <a:ea typeface="PMingLiU" panose="02020500000000000000" pitchFamily="18" charset="-120"/>
                          <a:cs typeface="Calibri" panose="020F0502020204030204" pitchFamily="34" charset="0"/>
                        </a:rPr>
                        <a:t>н</a:t>
                      </a:r>
                      <a:r>
                        <a:rPr lang="en-US" sz="2000" dirty="0">
                          <a:effectLst/>
                          <a:latin typeface="Calibri" panose="020F0502020204030204" pitchFamily="34" charset="0"/>
                          <a:ea typeface="PMingLiU" panose="02020500000000000000" pitchFamily="18" charset="-120"/>
                          <a:cs typeface="Calibri" panose="020F0502020204030204" pitchFamily="34" charset="0"/>
                        </a:rPr>
                        <a:t>.</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en-US" sz="2000" dirty="0">
                          <a:effectLst/>
                          <a:latin typeface="Calibri" panose="020F0502020204030204" pitchFamily="34" charset="0"/>
                          <a:ea typeface="PMingLiU" panose="02020500000000000000" pitchFamily="18" charset="-120"/>
                          <a:cs typeface="Calibri" panose="020F0502020204030204" pitchFamily="34" charset="0"/>
                        </a:rPr>
                        <a:t>The young boy that got a present was quite happy.</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04819445"/>
                  </a:ext>
                </a:extLst>
              </a:tr>
            </a:tbl>
          </a:graphicData>
        </a:graphic>
      </p:graphicFrame>
      <p:graphicFrame>
        <p:nvGraphicFramePr>
          <p:cNvPr id="12" name="Table 11">
            <a:extLst>
              <a:ext uri="{FF2B5EF4-FFF2-40B4-BE49-F238E27FC236}">
                <a16:creationId xmlns:a16="http://schemas.microsoft.com/office/drawing/2014/main" id="{D050DB76-C0B8-4660-8758-D015DA4A934F}"/>
              </a:ext>
            </a:extLst>
          </p:cNvPr>
          <p:cNvGraphicFramePr>
            <a:graphicFrameLocks noGrp="1"/>
          </p:cNvGraphicFramePr>
          <p:nvPr>
            <p:extLst>
              <p:ext uri="{D42A27DB-BD31-4B8C-83A1-F6EECF244321}">
                <p14:modId xmlns:p14="http://schemas.microsoft.com/office/powerpoint/2010/main" val="2580243533"/>
              </p:ext>
            </p:extLst>
          </p:nvPr>
        </p:nvGraphicFramePr>
        <p:xfrm>
          <a:off x="1164772" y="4029164"/>
          <a:ext cx="9518650" cy="937700"/>
        </p:xfrm>
        <a:graphic>
          <a:graphicData uri="http://schemas.openxmlformats.org/drawingml/2006/table">
            <a:tbl>
              <a:tblPr firstRow="1" firstCol="1" bandRow="1" bandCol="1"/>
              <a:tblGrid>
                <a:gridCol w="4846441">
                  <a:extLst>
                    <a:ext uri="{9D8B030D-6E8A-4147-A177-3AD203B41FA5}">
                      <a16:colId xmlns:a16="http://schemas.microsoft.com/office/drawing/2014/main" val="2732148950"/>
                    </a:ext>
                  </a:extLst>
                </a:gridCol>
                <a:gridCol w="4672209">
                  <a:extLst>
                    <a:ext uri="{9D8B030D-6E8A-4147-A177-3AD203B41FA5}">
                      <a16:colId xmlns:a16="http://schemas.microsoft.com/office/drawing/2014/main" val="441562284"/>
                    </a:ext>
                  </a:extLst>
                </a:gridCol>
              </a:tblGrid>
              <a:tr h="937700">
                <a:tc>
                  <a:txBody>
                    <a:bodyPr/>
                    <a:lstStyle/>
                    <a:p>
                      <a:pPr algn="just"/>
                      <a:r>
                        <a:rPr lang="en-US" sz="2000" dirty="0" err="1">
                          <a:effectLst/>
                          <a:latin typeface="Calibri" panose="020F0502020204030204" pitchFamily="34" charset="0"/>
                          <a:ea typeface="PMingLiU" panose="02020500000000000000" pitchFamily="18" charset="-120"/>
                          <a:cs typeface="Calibri" panose="020F0502020204030204" pitchFamily="34" charset="0"/>
                        </a:rPr>
                        <a:t>Рв</a:t>
                      </a:r>
                      <a:r>
                        <a:rPr lang="en-US" sz="2000" b="1" dirty="0" err="1">
                          <a:effectLst/>
                          <a:latin typeface="Calibri" panose="020F0502020204030204" pitchFamily="34" charset="0"/>
                          <a:ea typeface="PMingLiU" panose="02020500000000000000" pitchFamily="18" charset="-120"/>
                          <a:cs typeface="Calibri" panose="020F0502020204030204" pitchFamily="34" charset="0"/>
                        </a:rPr>
                        <a:t>е</a:t>
                      </a:r>
                      <a:r>
                        <a:rPr lang="en-US" sz="2000" dirty="0" err="1">
                          <a:effectLst/>
                          <a:latin typeface="Calibri" panose="020F0502020204030204" pitchFamily="34" charset="0"/>
                          <a:ea typeface="PMingLiU" panose="02020500000000000000" pitchFamily="18" charset="-120"/>
                          <a:cs typeface="Calibri" panose="020F0502020204030204" pitchFamily="34" charset="0"/>
                        </a:rPr>
                        <a:t>зе</a:t>
                      </a:r>
                      <a:r>
                        <a:rPr lang="en-US" sz="2000" dirty="0">
                          <a:effectLst/>
                          <a:latin typeface="Calibri" panose="020F0502020204030204" pitchFamily="34" charset="0"/>
                          <a:ea typeface="PMingLiU" panose="02020500000000000000" pitchFamily="18" charset="-120"/>
                          <a:cs typeface="Calibri" panose="020F0502020204030204" pitchFamily="34" charset="0"/>
                        </a:rPr>
                        <a:t>, </a:t>
                      </a:r>
                      <a:r>
                        <a:rPr lang="en-US" sz="2000" u="sng" dirty="0" err="1">
                          <a:effectLst/>
                          <a:latin typeface="Calibri" panose="020F0502020204030204" pitchFamily="34" charset="0"/>
                          <a:ea typeface="PMingLiU" panose="02020500000000000000" pitchFamily="18" charset="-120"/>
                          <a:cs typeface="Calibri" panose="020F0502020204030204" pitchFamily="34" charset="0"/>
                        </a:rPr>
                        <a:t>кудыл</a:t>
                      </a:r>
                      <a:r>
                        <a:rPr lang="en-US" sz="2000" b="1" u="sng" dirty="0" err="1">
                          <a:effectLst/>
                          <a:latin typeface="Calibri" panose="020F0502020204030204" pitchFamily="34" charset="0"/>
                          <a:ea typeface="PMingLiU" panose="02020500000000000000" pitchFamily="18" charset="-120"/>
                          <a:cs typeface="Calibri" panose="020F0502020204030204" pitchFamily="34" charset="0"/>
                        </a:rPr>
                        <a:t>а</a:t>
                      </a:r>
                      <a:r>
                        <a:rPr lang="en-US" sz="2000" u="sng" dirty="0" err="1">
                          <a:effectLst/>
                          <a:latin typeface="Calibri" panose="020F0502020204030204" pitchFamily="34" charset="0"/>
                          <a:ea typeface="PMingLiU" panose="02020500000000000000" pitchFamily="18" charset="-120"/>
                          <a:cs typeface="Calibri" panose="020F0502020204030204" pitchFamily="34" charset="0"/>
                        </a:rPr>
                        <a:t>н</a:t>
                      </a:r>
                      <a:r>
                        <a:rPr lang="en-US" sz="2000" b="1" u="sng" dirty="0">
                          <a:effectLst/>
                          <a:latin typeface="Calibri" panose="020F0502020204030204" pitchFamily="34" charset="0"/>
                          <a:ea typeface="PMingLiU" panose="02020500000000000000" pitchFamily="18" charset="-120"/>
                          <a:cs typeface="Calibri" panose="020F0502020204030204" pitchFamily="34" charset="0"/>
                        </a:rPr>
                        <a:t> </a:t>
                      </a:r>
                      <a:r>
                        <a:rPr lang="en-US" sz="2000" u="sng" dirty="0" err="1">
                          <a:effectLst/>
                          <a:latin typeface="Calibri" panose="020F0502020204030204" pitchFamily="34" charset="0"/>
                          <a:ea typeface="PMingLiU" panose="02020500000000000000" pitchFamily="18" charset="-120"/>
                          <a:cs typeface="Calibri" panose="020F0502020204030204" pitchFamily="34" charset="0"/>
                        </a:rPr>
                        <a:t>пӧл</a:t>
                      </a:r>
                      <a:r>
                        <a:rPr lang="en-US" sz="2000" b="1" u="sng" dirty="0" err="1">
                          <a:effectLst/>
                          <a:latin typeface="Calibri" panose="020F0502020204030204" pitchFamily="34" charset="0"/>
                          <a:ea typeface="PMingLiU" panose="02020500000000000000" pitchFamily="18" charset="-120"/>
                          <a:cs typeface="Calibri" panose="020F0502020204030204" pitchFamily="34" charset="0"/>
                        </a:rPr>
                        <a:t>е</a:t>
                      </a:r>
                      <a:r>
                        <a:rPr lang="en-US" sz="2000" u="sng" dirty="0" err="1">
                          <a:effectLst/>
                          <a:latin typeface="Calibri" panose="020F0502020204030204" pitchFamily="34" charset="0"/>
                          <a:ea typeface="PMingLiU" panose="02020500000000000000" pitchFamily="18" charset="-120"/>
                          <a:cs typeface="Calibri" panose="020F0502020204030204" pitchFamily="34" charset="0"/>
                        </a:rPr>
                        <a:t>кым</a:t>
                      </a:r>
                      <a:r>
                        <a:rPr lang="en-US" sz="2000" u="sng" dirty="0">
                          <a:effectLst/>
                          <a:latin typeface="Calibri" panose="020F0502020204030204" pitchFamily="34" charset="0"/>
                          <a:ea typeface="PMingLiU" panose="02020500000000000000" pitchFamily="18" charset="-120"/>
                          <a:cs typeface="Calibri" panose="020F0502020204030204" pitchFamily="34" charset="0"/>
                        </a:rPr>
                        <a:t> </a:t>
                      </a:r>
                      <a:r>
                        <a:rPr lang="en-US" sz="2000" u="sng" dirty="0" err="1">
                          <a:effectLst/>
                          <a:latin typeface="Calibri" panose="020F0502020204030204" pitchFamily="34" charset="0"/>
                          <a:ea typeface="PMingLiU" panose="02020500000000000000" pitchFamily="18" charset="-120"/>
                          <a:cs typeface="Calibri" panose="020F0502020204030204" pitchFamily="34" charset="0"/>
                        </a:rPr>
                        <a:t>пу</a:t>
                      </a:r>
                      <a:r>
                        <a:rPr lang="en-US" sz="2000" b="1" u="sng" dirty="0" err="1">
                          <a:effectLst/>
                          <a:latin typeface="Calibri" panose="020F0502020204030204" pitchFamily="34" charset="0"/>
                          <a:ea typeface="PMingLiU" panose="02020500000000000000" pitchFamily="18" charset="-120"/>
                          <a:cs typeface="Calibri" panose="020F0502020204030204" pitchFamily="34" charset="0"/>
                        </a:rPr>
                        <a:t>э</a:t>
                      </a:r>
                      <a:r>
                        <a:rPr lang="en-US" sz="2000" u="sng" dirty="0" err="1">
                          <a:effectLst/>
                          <a:latin typeface="Calibri" panose="020F0502020204030204" pitchFamily="34" charset="0"/>
                          <a:ea typeface="PMingLiU" panose="02020500000000000000" pitchFamily="18" charset="-120"/>
                          <a:cs typeface="Calibri" panose="020F0502020204030204" pitchFamily="34" charset="0"/>
                        </a:rPr>
                        <a:t>ныт</a:t>
                      </a:r>
                      <a:r>
                        <a:rPr lang="en-US" sz="2000" dirty="0">
                          <a:effectLst/>
                          <a:latin typeface="Calibri" panose="020F0502020204030204" pitchFamily="34" charset="0"/>
                          <a:ea typeface="PMingLiU" panose="02020500000000000000" pitchFamily="18" charset="-120"/>
                          <a:cs typeface="Calibri" panose="020F0502020204030204" pitchFamily="34" charset="0"/>
                        </a:rPr>
                        <a:t>, </a:t>
                      </a:r>
                      <a:r>
                        <a:rPr lang="en-US" sz="2000" dirty="0" err="1">
                          <a:effectLst/>
                          <a:latin typeface="Calibri" panose="020F0502020204030204" pitchFamily="34" charset="0"/>
                          <a:ea typeface="PMingLiU" panose="02020500000000000000" pitchFamily="18" charset="-120"/>
                          <a:cs typeface="Calibri" panose="020F0502020204030204" pitchFamily="34" charset="0"/>
                        </a:rPr>
                        <a:t>пеш</a:t>
                      </a:r>
                      <a:r>
                        <a:rPr lang="en-US" sz="2000" dirty="0">
                          <a:effectLst/>
                          <a:latin typeface="Calibri" panose="020F0502020204030204" pitchFamily="34" charset="0"/>
                          <a:ea typeface="PMingLiU" panose="02020500000000000000" pitchFamily="18" charset="-120"/>
                          <a:cs typeface="Calibri" panose="020F0502020204030204" pitchFamily="34" charset="0"/>
                        </a:rPr>
                        <a:t> </a:t>
                      </a:r>
                      <a:r>
                        <a:rPr lang="en-US" sz="2000" dirty="0" err="1">
                          <a:effectLst/>
                          <a:latin typeface="Calibri" panose="020F0502020204030204" pitchFamily="34" charset="0"/>
                          <a:ea typeface="PMingLiU" panose="02020500000000000000" pitchFamily="18" charset="-120"/>
                          <a:cs typeface="Calibri" panose="020F0502020204030204" pitchFamily="34" charset="0"/>
                        </a:rPr>
                        <a:t>куан</a:t>
                      </a:r>
                      <a:r>
                        <a:rPr lang="en-US" sz="2000" b="1" dirty="0" err="1">
                          <a:effectLst/>
                          <a:latin typeface="Calibri" panose="020F0502020204030204" pitchFamily="34" charset="0"/>
                          <a:ea typeface="PMingLiU" panose="02020500000000000000" pitchFamily="18" charset="-120"/>
                          <a:cs typeface="Calibri" panose="020F0502020204030204" pitchFamily="34" charset="0"/>
                        </a:rPr>
                        <a:t>е</a:t>
                      </a:r>
                      <a:r>
                        <a:rPr lang="en-US" sz="2000" dirty="0" err="1">
                          <a:effectLst/>
                          <a:latin typeface="Calibri" panose="020F0502020204030204" pitchFamily="34" charset="0"/>
                          <a:ea typeface="PMingLiU" panose="02020500000000000000" pitchFamily="18" charset="-120"/>
                          <a:cs typeface="Calibri" panose="020F0502020204030204" pitchFamily="34" charset="0"/>
                        </a:rPr>
                        <a:t>н</a:t>
                      </a:r>
                      <a:r>
                        <a:rPr lang="en-US" sz="2000" dirty="0">
                          <a:effectLst/>
                          <a:latin typeface="Calibri" panose="020F0502020204030204" pitchFamily="34" charset="0"/>
                          <a:ea typeface="PMingLiU" panose="02020500000000000000" pitchFamily="18" charset="-120"/>
                          <a:cs typeface="Calibri" panose="020F0502020204030204" pitchFamily="34" charset="0"/>
                        </a:rPr>
                        <a:t>.</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en-US" sz="2000" dirty="0">
                          <a:effectLst/>
                          <a:latin typeface="Calibri" panose="020F0502020204030204" pitchFamily="34" charset="0"/>
                          <a:ea typeface="PMingLiU" panose="02020500000000000000" pitchFamily="18" charset="-120"/>
                          <a:cs typeface="Calibri" panose="020F0502020204030204" pitchFamily="34" charset="0"/>
                        </a:rPr>
                        <a:t>The young boy to whom the present was given was quite happy.</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04819445"/>
                  </a:ext>
                </a:extLst>
              </a:tr>
            </a:tbl>
          </a:graphicData>
        </a:graphic>
      </p:graphicFrame>
    </p:spTree>
    <p:extLst>
      <p:ext uri="{BB962C8B-B14F-4D97-AF65-F5344CB8AC3E}">
        <p14:creationId xmlns:p14="http://schemas.microsoft.com/office/powerpoint/2010/main" val="2597588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1</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de-AT" sz="3600" u="sng" dirty="0">
                <a:latin typeface="Calibri" panose="020F0502020204030204" pitchFamily="34" charset="0"/>
                <a:ea typeface="Times New Roman" panose="02020603050405020304" pitchFamily="18" charset="0"/>
                <a:cs typeface="Calibri" panose="020F0502020204030204" pitchFamily="34" charset="0"/>
              </a:rPr>
              <a:t>Clause types</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dirty="0"/>
              <a:t>COPIUS – Introduction to Mari – Chapter 35</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13</a:t>
            </a:fld>
            <a:endParaRPr lang="en-GB"/>
          </a:p>
        </p:txBody>
      </p:sp>
      <p:sp>
        <p:nvSpPr>
          <p:cNvPr id="29" name="Content Placeholder 2">
            <a:extLst>
              <a:ext uri="{FF2B5EF4-FFF2-40B4-BE49-F238E27FC236}">
                <a16:creationId xmlns:a16="http://schemas.microsoft.com/office/drawing/2014/main" id="{C88533EA-5990-43AF-89E2-848E0A19466B}"/>
              </a:ext>
            </a:extLst>
          </p:cNvPr>
          <p:cNvSpPr txBox="1">
            <a:spLocks/>
          </p:cNvSpPr>
          <p:nvPr/>
        </p:nvSpPr>
        <p:spPr>
          <a:xfrm>
            <a:off x="838200" y="1825624"/>
            <a:ext cx="10515600" cy="100321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400" b="1" dirty="0">
                <a:latin typeface="Calibri" panose="020F0502020204030204" pitchFamily="34" charset="0"/>
                <a:ea typeface="Calibri" panose="020F0502020204030204" pitchFamily="34" charset="0"/>
                <a:cs typeface="Calibri" panose="020F0502020204030204" pitchFamily="34" charset="0"/>
              </a:rPr>
              <a:t>Local clause</a:t>
            </a:r>
            <a:endParaRPr lang="en-GB" sz="24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GB" sz="2400" dirty="0">
                <a:latin typeface="Calibri" panose="020F0502020204030204" pitchFamily="34" charset="0"/>
                <a:ea typeface="Calibri" panose="020F0502020204030204" pitchFamily="34" charset="0"/>
                <a:cs typeface="Calibri" panose="020F0502020204030204" pitchFamily="34" charset="0"/>
              </a:rPr>
              <a:t>(‘I want to be </a:t>
            </a:r>
            <a:r>
              <a:rPr lang="en-GB" sz="2400" u="sng" dirty="0">
                <a:latin typeface="Calibri" panose="020F0502020204030204" pitchFamily="34" charset="0"/>
                <a:ea typeface="Calibri" panose="020F0502020204030204" pitchFamily="34" charset="0"/>
                <a:cs typeface="Calibri" panose="020F0502020204030204" pitchFamily="34" charset="0"/>
              </a:rPr>
              <a:t>where the people are</a:t>
            </a:r>
            <a:r>
              <a:rPr lang="en-GB" sz="2400" dirty="0">
                <a:latin typeface="Calibri" panose="020F0502020204030204" pitchFamily="34" charset="0"/>
                <a:ea typeface="Calibri" panose="020F0502020204030204" pitchFamily="34" charset="0"/>
                <a:cs typeface="Calibri" panose="020F0502020204030204" pitchFamily="34" charset="0"/>
              </a:rPr>
              <a:t>.’)</a:t>
            </a:r>
            <a:endParaRPr lang="en-GB" sz="2400" b="1" dirty="0">
              <a:effectLst/>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GB" sz="2400" b="1" dirty="0">
              <a:latin typeface="Calibri" panose="020F0502020204030204" pitchFamily="34" charset="0"/>
              <a:cs typeface="Calibri" panose="020F0502020204030204" pitchFamily="34" charset="0"/>
            </a:endParaRPr>
          </a:p>
          <a:p>
            <a:pPr marL="0" indent="0">
              <a:buNone/>
            </a:pPr>
            <a:endParaRPr lang="en-GB" sz="2400" b="1" dirty="0">
              <a:latin typeface="Calibri" panose="020F0502020204030204" pitchFamily="34" charset="0"/>
              <a:cs typeface="Calibri" panose="020F0502020204030204" pitchFamily="34" charset="0"/>
            </a:endParaRPr>
          </a:p>
          <a:p>
            <a:pPr marL="0" indent="0">
              <a:buNone/>
            </a:pPr>
            <a:endParaRPr lang="en-GB" sz="2400" b="1" dirty="0"/>
          </a:p>
        </p:txBody>
      </p:sp>
      <p:graphicFrame>
        <p:nvGraphicFramePr>
          <p:cNvPr id="11" name="Table 10">
            <a:extLst>
              <a:ext uri="{FF2B5EF4-FFF2-40B4-BE49-F238E27FC236}">
                <a16:creationId xmlns:a16="http://schemas.microsoft.com/office/drawing/2014/main" id="{E56DD406-94C1-4386-B594-CD2B74C7813B}"/>
              </a:ext>
            </a:extLst>
          </p:cNvPr>
          <p:cNvGraphicFramePr>
            <a:graphicFrameLocks noGrp="1"/>
          </p:cNvGraphicFramePr>
          <p:nvPr>
            <p:extLst>
              <p:ext uri="{D42A27DB-BD31-4B8C-83A1-F6EECF244321}">
                <p14:modId xmlns:p14="http://schemas.microsoft.com/office/powerpoint/2010/main" val="417087190"/>
              </p:ext>
            </p:extLst>
          </p:nvPr>
        </p:nvGraphicFramePr>
        <p:xfrm>
          <a:off x="1164772" y="3091464"/>
          <a:ext cx="9518650" cy="937700"/>
        </p:xfrm>
        <a:graphic>
          <a:graphicData uri="http://schemas.openxmlformats.org/drawingml/2006/table">
            <a:tbl>
              <a:tblPr firstRow="1" firstCol="1" bandRow="1" bandCol="1"/>
              <a:tblGrid>
                <a:gridCol w="4846441">
                  <a:extLst>
                    <a:ext uri="{9D8B030D-6E8A-4147-A177-3AD203B41FA5}">
                      <a16:colId xmlns:a16="http://schemas.microsoft.com/office/drawing/2014/main" val="2732148950"/>
                    </a:ext>
                  </a:extLst>
                </a:gridCol>
                <a:gridCol w="4672209">
                  <a:extLst>
                    <a:ext uri="{9D8B030D-6E8A-4147-A177-3AD203B41FA5}">
                      <a16:colId xmlns:a16="http://schemas.microsoft.com/office/drawing/2014/main" val="441562284"/>
                    </a:ext>
                  </a:extLst>
                </a:gridCol>
              </a:tblGrid>
              <a:tr h="937700">
                <a:tc>
                  <a:txBody>
                    <a:bodyPr/>
                    <a:lstStyle/>
                    <a:p>
                      <a:pPr algn="l" fontAlgn="ctr">
                        <a:spcBef>
                          <a:spcPts val="0"/>
                        </a:spcBef>
                        <a:spcAft>
                          <a:spcPts val="0"/>
                        </a:spcAft>
                      </a:pPr>
                      <a:r>
                        <a:rPr lang="ru-RU" sz="2000" b="0" i="0" u="none" strike="noStrike" dirty="0">
                          <a:effectLst/>
                          <a:latin typeface="Calibri" panose="020F0502020204030204" pitchFamily="34" charset="0"/>
                          <a:ea typeface="PMingLiU" panose="02020500000000000000" pitchFamily="18" charset="-120"/>
                          <a:cs typeface="Calibri" panose="020F0502020204030204" pitchFamily="34" charset="0"/>
                        </a:rPr>
                        <a:t>Лай</a:t>
                      </a:r>
                      <a:r>
                        <a:rPr lang="ru-RU" sz="2000" b="1" i="0" u="none" strike="noStrike" dirty="0">
                          <a:effectLst/>
                          <a:latin typeface="Calibri" panose="020F0502020204030204" pitchFamily="34" charset="0"/>
                          <a:ea typeface="PMingLiU" panose="02020500000000000000" pitchFamily="18" charset="-120"/>
                          <a:cs typeface="Calibri" panose="020F0502020204030204" pitchFamily="34" charset="0"/>
                        </a:rPr>
                        <a:t>э</a:t>
                      </a:r>
                      <a:r>
                        <a:rPr lang="ru-RU" sz="2000" b="0" i="0" u="none" strike="noStrike" dirty="0">
                          <a:effectLst/>
                          <a:latin typeface="Calibri" panose="020F0502020204030204" pitchFamily="34" charset="0"/>
                          <a:ea typeface="PMingLiU" panose="02020500000000000000" pitchFamily="18" charset="-120"/>
                          <a:cs typeface="Calibri" panose="020F0502020204030204" pitchFamily="34" charset="0"/>
                        </a:rPr>
                        <a:t>л, </a:t>
                      </a:r>
                      <a:r>
                        <a:rPr lang="ru-RU" sz="2000" b="0" i="0" u="sng" strike="noStrike" dirty="0">
                          <a:effectLst/>
                          <a:latin typeface="Calibri" panose="020F0502020204030204" pitchFamily="34" charset="0"/>
                          <a:ea typeface="PMingLiU" panose="02020500000000000000" pitchFamily="18" charset="-120"/>
                          <a:cs typeface="Calibri" panose="020F0502020204030204" pitchFamily="34" charset="0"/>
                        </a:rPr>
                        <a:t>к</a:t>
                      </a:r>
                      <a:r>
                        <a:rPr lang="ru-RU" sz="2000" b="1" i="0" u="sng" strike="noStrike" dirty="0">
                          <a:effectLst/>
                          <a:latin typeface="Calibri" panose="020F0502020204030204" pitchFamily="34" charset="0"/>
                          <a:ea typeface="PMingLiU" panose="02020500000000000000" pitchFamily="18" charset="-120"/>
                          <a:cs typeface="Calibri" panose="020F0502020204030204" pitchFamily="34" charset="0"/>
                        </a:rPr>
                        <a:t>у</a:t>
                      </a:r>
                      <a:r>
                        <a:rPr lang="ru-RU" sz="2000" b="0" i="0" u="sng" strike="noStrike" dirty="0">
                          <a:effectLst/>
                          <a:latin typeface="Calibri" panose="020F0502020204030204" pitchFamily="34" charset="0"/>
                          <a:ea typeface="PMingLiU" panose="02020500000000000000" pitchFamily="18" charset="-120"/>
                          <a:cs typeface="Calibri" panose="020F0502020204030204" pitchFamily="34" charset="0"/>
                        </a:rPr>
                        <a:t>што Т</a:t>
                      </a:r>
                      <a:r>
                        <a:rPr lang="ru-RU" sz="2000" b="1" i="0" u="sng" strike="noStrike" dirty="0">
                          <a:effectLst/>
                          <a:latin typeface="Calibri" panose="020F0502020204030204" pitchFamily="34" charset="0"/>
                          <a:ea typeface="PMingLiU" panose="02020500000000000000" pitchFamily="18" charset="-120"/>
                          <a:cs typeface="Calibri" panose="020F0502020204030204" pitchFamily="34" charset="0"/>
                        </a:rPr>
                        <a:t>а</a:t>
                      </a:r>
                      <a:r>
                        <a:rPr lang="ru-RU" sz="2000" b="0" i="0" u="sng" strike="noStrike" dirty="0">
                          <a:effectLst/>
                          <a:latin typeface="Calibri" panose="020F0502020204030204" pitchFamily="34" charset="0"/>
                          <a:ea typeface="PMingLiU" panose="02020500000000000000" pitchFamily="18" charset="-120"/>
                          <a:cs typeface="Calibri" panose="020F0502020204030204" pitchFamily="34" charset="0"/>
                        </a:rPr>
                        <a:t>ргылтыш-влак </a:t>
                      </a:r>
                      <a:r>
                        <a:rPr lang="ru-RU" sz="2000" b="1" i="0" u="sng" strike="noStrike" dirty="0">
                          <a:effectLst/>
                          <a:latin typeface="Calibri" panose="020F0502020204030204" pitchFamily="34" charset="0"/>
                          <a:ea typeface="PMingLiU" panose="02020500000000000000" pitchFamily="18" charset="-120"/>
                          <a:cs typeface="Calibri" panose="020F0502020204030204" pitchFamily="34" charset="0"/>
                        </a:rPr>
                        <a:t>о</a:t>
                      </a:r>
                      <a:r>
                        <a:rPr lang="ru-RU" sz="2000" b="0" i="0" u="sng" strike="noStrike" dirty="0">
                          <a:effectLst/>
                          <a:latin typeface="Calibri" panose="020F0502020204030204" pitchFamily="34" charset="0"/>
                          <a:ea typeface="PMingLiU" panose="02020500000000000000" pitchFamily="18" charset="-120"/>
                          <a:cs typeface="Calibri" panose="020F0502020204030204" pitchFamily="34" charset="0"/>
                        </a:rPr>
                        <a:t>гыт м</a:t>
                      </a:r>
                      <a:r>
                        <a:rPr lang="ru-RU" sz="2000" b="1" i="0" u="sng" strike="noStrike" dirty="0">
                          <a:effectLst/>
                          <a:latin typeface="Calibri" panose="020F0502020204030204" pitchFamily="34" charset="0"/>
                          <a:ea typeface="PMingLiU" panose="02020500000000000000" pitchFamily="18" charset="-120"/>
                          <a:cs typeface="Calibri" panose="020F0502020204030204" pitchFamily="34" charset="0"/>
                        </a:rPr>
                        <a:t>а</a:t>
                      </a:r>
                      <a:r>
                        <a:rPr lang="ru-RU" sz="2000" b="0" i="0" u="sng" strike="noStrike" dirty="0">
                          <a:effectLst/>
                          <a:latin typeface="Calibri" panose="020F0502020204030204" pitchFamily="34" charset="0"/>
                          <a:ea typeface="PMingLiU" panose="02020500000000000000" pitchFamily="18" charset="-120"/>
                          <a:cs typeface="Calibri" panose="020F0502020204030204" pitchFamily="34" charset="0"/>
                        </a:rPr>
                        <a:t>ле</a:t>
                      </a:r>
                      <a:endParaRPr lang="az-Cyrl-AZ" sz="3000" b="0" i="0" u="sng" strike="noStrike" dirty="0">
                        <a:effectLst/>
                        <a:latin typeface="Arial" panose="020B0604020202020204" pitchFamily="34" charset="0"/>
                      </a:endParaRPr>
                    </a:p>
                  </a:txBody>
                  <a:tcPr marL="112408" marR="112408" marT="15612"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2000" b="0" i="0" u="none" strike="noStrike" dirty="0" err="1">
                          <a:effectLst/>
                          <a:latin typeface="Calibri" panose="020F0502020204030204" pitchFamily="34" charset="0"/>
                          <a:ea typeface="PMingLiU" panose="02020500000000000000" pitchFamily="18" charset="-120"/>
                          <a:cs typeface="Calibri" panose="020F0502020204030204" pitchFamily="34" charset="0"/>
                        </a:rPr>
                        <a:t>Layel</a:t>
                      </a:r>
                      <a:r>
                        <a:rPr lang="en-US" sz="2000" b="0" i="0" u="none" strike="noStrike" dirty="0">
                          <a:effectLst/>
                          <a:latin typeface="Calibri" panose="020F0502020204030204" pitchFamily="34" charset="0"/>
                          <a:ea typeface="PMingLiU" panose="02020500000000000000" pitchFamily="18" charset="-120"/>
                          <a:cs typeface="Calibri" panose="020F0502020204030204" pitchFamily="34" charset="0"/>
                        </a:rPr>
                        <a:t>, where the </a:t>
                      </a:r>
                      <a:r>
                        <a:rPr lang="en-US" sz="2000" b="0" i="0" u="none" strike="noStrike" dirty="0" err="1">
                          <a:effectLst/>
                          <a:latin typeface="Calibri" panose="020F0502020204030204" pitchFamily="34" charset="0"/>
                          <a:ea typeface="PMingLiU" panose="02020500000000000000" pitchFamily="18" charset="-120"/>
                          <a:cs typeface="Calibri" panose="020F0502020204030204" pitchFamily="34" charset="0"/>
                        </a:rPr>
                        <a:t>Targyltyshes</a:t>
                      </a:r>
                      <a:r>
                        <a:rPr lang="en-US" sz="2000" b="0" i="0" u="none" strike="noStrike" dirty="0">
                          <a:effectLst/>
                          <a:latin typeface="Calibri" panose="020F0502020204030204" pitchFamily="34" charset="0"/>
                          <a:ea typeface="PMingLiU" panose="02020500000000000000" pitchFamily="18" charset="-120"/>
                          <a:cs typeface="Calibri" panose="020F0502020204030204" pitchFamily="34" charset="0"/>
                        </a:rPr>
                        <a:t> don’t sleep</a:t>
                      </a:r>
                      <a:endParaRPr lang="en-US" sz="3000" b="0" i="0" u="none" strike="noStrike" dirty="0">
                        <a:effectLst/>
                        <a:latin typeface="Arial" panose="020B0604020202020204" pitchFamily="34" charset="0"/>
                      </a:endParaRPr>
                    </a:p>
                  </a:txBody>
                  <a:tcPr marL="112408" marR="112408" marT="15612"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04819445"/>
                  </a:ext>
                </a:extLst>
              </a:tr>
            </a:tbl>
          </a:graphicData>
        </a:graphic>
      </p:graphicFrame>
    </p:spTree>
    <p:extLst>
      <p:ext uri="{BB962C8B-B14F-4D97-AF65-F5344CB8AC3E}">
        <p14:creationId xmlns:p14="http://schemas.microsoft.com/office/powerpoint/2010/main" val="899544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1</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de-AT" sz="3600" u="sng" dirty="0">
                <a:latin typeface="Calibri" panose="020F0502020204030204" pitchFamily="34" charset="0"/>
                <a:ea typeface="Times New Roman" panose="02020603050405020304" pitchFamily="18" charset="0"/>
                <a:cs typeface="Calibri" panose="020F0502020204030204" pitchFamily="34" charset="0"/>
              </a:rPr>
              <a:t>Clause types</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dirty="0"/>
              <a:t>COPIUS – Introduction to Mari – Chapter 35</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14</a:t>
            </a:fld>
            <a:endParaRPr lang="en-GB"/>
          </a:p>
        </p:txBody>
      </p:sp>
      <p:sp>
        <p:nvSpPr>
          <p:cNvPr id="29" name="Content Placeholder 2">
            <a:extLst>
              <a:ext uri="{FF2B5EF4-FFF2-40B4-BE49-F238E27FC236}">
                <a16:creationId xmlns:a16="http://schemas.microsoft.com/office/drawing/2014/main" id="{C88533EA-5990-43AF-89E2-848E0A19466B}"/>
              </a:ext>
            </a:extLst>
          </p:cNvPr>
          <p:cNvSpPr txBox="1">
            <a:spLocks/>
          </p:cNvSpPr>
          <p:nvPr/>
        </p:nvSpPr>
        <p:spPr>
          <a:xfrm>
            <a:off x="838200" y="1825624"/>
            <a:ext cx="10515600" cy="100321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400" b="1" dirty="0">
                <a:effectLst/>
                <a:latin typeface="Calibri" panose="020F0502020204030204" pitchFamily="34" charset="0"/>
                <a:ea typeface="Calibri" panose="020F0502020204030204" pitchFamily="34" charset="0"/>
                <a:cs typeface="Calibri" panose="020F0502020204030204" pitchFamily="34" charset="0"/>
              </a:rPr>
              <a:t>Desiderative</a:t>
            </a:r>
            <a:endParaRPr lang="en-GB" sz="24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GB" sz="2400" dirty="0">
                <a:latin typeface="Calibri" panose="020F0502020204030204" pitchFamily="34" charset="0"/>
                <a:ea typeface="Calibri" panose="020F0502020204030204" pitchFamily="34" charset="0"/>
                <a:cs typeface="Calibri" panose="020F0502020204030204" pitchFamily="34" charset="0"/>
              </a:rPr>
              <a:t>(‘I want to break free.’)</a:t>
            </a:r>
            <a:endParaRPr lang="en-GB" sz="2400" b="1" dirty="0">
              <a:effectLst/>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GB" sz="2400" b="1" dirty="0">
              <a:latin typeface="Calibri" panose="020F0502020204030204" pitchFamily="34" charset="0"/>
              <a:cs typeface="Calibri" panose="020F0502020204030204" pitchFamily="34" charset="0"/>
            </a:endParaRPr>
          </a:p>
          <a:p>
            <a:pPr marL="0" indent="0">
              <a:buNone/>
            </a:pPr>
            <a:endParaRPr lang="en-GB" sz="2400" b="1" dirty="0">
              <a:latin typeface="Calibri" panose="020F0502020204030204" pitchFamily="34" charset="0"/>
              <a:cs typeface="Calibri" panose="020F0502020204030204" pitchFamily="34" charset="0"/>
            </a:endParaRPr>
          </a:p>
          <a:p>
            <a:pPr marL="0" indent="0">
              <a:buNone/>
            </a:pPr>
            <a:endParaRPr lang="en-GB" sz="2400" b="1" dirty="0"/>
          </a:p>
        </p:txBody>
      </p:sp>
      <p:graphicFrame>
        <p:nvGraphicFramePr>
          <p:cNvPr id="11" name="Table 10">
            <a:extLst>
              <a:ext uri="{FF2B5EF4-FFF2-40B4-BE49-F238E27FC236}">
                <a16:creationId xmlns:a16="http://schemas.microsoft.com/office/drawing/2014/main" id="{E56DD406-94C1-4386-B594-CD2B74C7813B}"/>
              </a:ext>
            </a:extLst>
          </p:cNvPr>
          <p:cNvGraphicFramePr>
            <a:graphicFrameLocks noGrp="1"/>
          </p:cNvGraphicFramePr>
          <p:nvPr>
            <p:extLst>
              <p:ext uri="{D42A27DB-BD31-4B8C-83A1-F6EECF244321}">
                <p14:modId xmlns:p14="http://schemas.microsoft.com/office/powerpoint/2010/main" val="116345709"/>
              </p:ext>
            </p:extLst>
          </p:nvPr>
        </p:nvGraphicFramePr>
        <p:xfrm>
          <a:off x="1164772" y="3091464"/>
          <a:ext cx="9518650" cy="937700"/>
        </p:xfrm>
        <a:graphic>
          <a:graphicData uri="http://schemas.openxmlformats.org/drawingml/2006/table">
            <a:tbl>
              <a:tblPr firstRow="1" firstCol="1" bandRow="1" bandCol="1"/>
              <a:tblGrid>
                <a:gridCol w="4846441">
                  <a:extLst>
                    <a:ext uri="{9D8B030D-6E8A-4147-A177-3AD203B41FA5}">
                      <a16:colId xmlns:a16="http://schemas.microsoft.com/office/drawing/2014/main" val="2732148950"/>
                    </a:ext>
                  </a:extLst>
                </a:gridCol>
                <a:gridCol w="4672209">
                  <a:extLst>
                    <a:ext uri="{9D8B030D-6E8A-4147-A177-3AD203B41FA5}">
                      <a16:colId xmlns:a16="http://schemas.microsoft.com/office/drawing/2014/main" val="441562284"/>
                    </a:ext>
                  </a:extLst>
                </a:gridCol>
              </a:tblGrid>
              <a:tr h="937700">
                <a:tc>
                  <a:txBody>
                    <a:bodyPr/>
                    <a:lstStyle/>
                    <a:p>
                      <a:pPr algn="l" fontAlgn="ctr">
                        <a:spcBef>
                          <a:spcPts val="0"/>
                        </a:spcBef>
                        <a:spcAft>
                          <a:spcPts val="0"/>
                        </a:spcAft>
                      </a:pP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Кочн</a:t>
                      </a:r>
                      <a:r>
                        <a:rPr lang="mi-NZ" sz="2000" b="1" i="0" u="none" strike="noStrike" dirty="0">
                          <a:effectLst/>
                          <a:latin typeface="Calibri" panose="020F0502020204030204" pitchFamily="34" charset="0"/>
                          <a:ea typeface="PMingLiU" panose="02020500000000000000" pitchFamily="18" charset="-120"/>
                          <a:cs typeface="Calibri" panose="020F0502020204030204" pitchFamily="34" charset="0"/>
                        </a:rPr>
                        <a:t>е</a:t>
                      </a: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м.</a:t>
                      </a:r>
                      <a:endParaRPr lang="az-Cyrl-AZ" sz="3000" b="0" i="0" u="none" strike="noStrike" dirty="0">
                        <a:effectLst/>
                        <a:latin typeface="Arial" panose="020B0604020202020204" pitchFamily="34" charset="0"/>
                      </a:endParaRPr>
                    </a:p>
                  </a:txBody>
                  <a:tcPr marL="112408" marR="112408" marT="15612"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2000" b="0" i="0" u="none" strike="noStrike" dirty="0">
                          <a:effectLst/>
                          <a:latin typeface="Calibri" panose="020F0502020204030204" pitchFamily="34" charset="0"/>
                          <a:ea typeface="PMingLiU" panose="02020500000000000000" pitchFamily="18" charset="-120"/>
                          <a:cs typeface="Calibri" panose="020F0502020204030204" pitchFamily="34" charset="0"/>
                        </a:rPr>
                        <a:t>I want to eat.</a:t>
                      </a:r>
                      <a:endParaRPr lang="en-US" sz="3000" b="0" i="0" u="none" strike="noStrike" dirty="0">
                        <a:effectLst/>
                        <a:latin typeface="Arial" panose="020B0604020202020204" pitchFamily="34" charset="0"/>
                      </a:endParaRPr>
                    </a:p>
                  </a:txBody>
                  <a:tcPr marL="112408" marR="112408" marT="15612"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04819445"/>
                  </a:ext>
                </a:extLst>
              </a:tr>
            </a:tbl>
          </a:graphicData>
        </a:graphic>
      </p:graphicFrame>
      <p:graphicFrame>
        <p:nvGraphicFramePr>
          <p:cNvPr id="12" name="Table 11">
            <a:extLst>
              <a:ext uri="{FF2B5EF4-FFF2-40B4-BE49-F238E27FC236}">
                <a16:creationId xmlns:a16="http://schemas.microsoft.com/office/drawing/2014/main" id="{D050DB76-C0B8-4660-8758-D015DA4A934F}"/>
              </a:ext>
            </a:extLst>
          </p:cNvPr>
          <p:cNvGraphicFramePr>
            <a:graphicFrameLocks noGrp="1"/>
          </p:cNvGraphicFramePr>
          <p:nvPr>
            <p:extLst>
              <p:ext uri="{D42A27DB-BD31-4B8C-83A1-F6EECF244321}">
                <p14:modId xmlns:p14="http://schemas.microsoft.com/office/powerpoint/2010/main" val="915208674"/>
              </p:ext>
            </p:extLst>
          </p:nvPr>
        </p:nvGraphicFramePr>
        <p:xfrm>
          <a:off x="1164772" y="4029164"/>
          <a:ext cx="9518650" cy="937700"/>
        </p:xfrm>
        <a:graphic>
          <a:graphicData uri="http://schemas.openxmlformats.org/drawingml/2006/table">
            <a:tbl>
              <a:tblPr firstRow="1" firstCol="1" bandRow="1" bandCol="1"/>
              <a:tblGrid>
                <a:gridCol w="4846441">
                  <a:extLst>
                    <a:ext uri="{9D8B030D-6E8A-4147-A177-3AD203B41FA5}">
                      <a16:colId xmlns:a16="http://schemas.microsoft.com/office/drawing/2014/main" val="2732148950"/>
                    </a:ext>
                  </a:extLst>
                </a:gridCol>
                <a:gridCol w="4672209">
                  <a:extLst>
                    <a:ext uri="{9D8B030D-6E8A-4147-A177-3AD203B41FA5}">
                      <a16:colId xmlns:a16="http://schemas.microsoft.com/office/drawing/2014/main" val="441562284"/>
                    </a:ext>
                  </a:extLst>
                </a:gridCol>
              </a:tblGrid>
              <a:tr h="937700">
                <a:tc>
                  <a:txBody>
                    <a:bodyPr/>
                    <a:lstStyle/>
                    <a:p>
                      <a:pPr algn="l" fontAlgn="ctr">
                        <a:spcBef>
                          <a:spcPts val="0"/>
                        </a:spcBef>
                        <a:spcAft>
                          <a:spcPts val="0"/>
                        </a:spcAft>
                      </a:pP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Кочм</a:t>
                      </a:r>
                      <a:r>
                        <a:rPr lang="mi-NZ" sz="2000" b="1" i="0" u="none" strike="noStrike" dirty="0">
                          <a:effectLst/>
                          <a:latin typeface="Calibri" panose="020F0502020204030204" pitchFamily="34" charset="0"/>
                          <a:ea typeface="PMingLiU" panose="02020500000000000000" pitchFamily="18" charset="-120"/>
                          <a:cs typeface="Calibri" panose="020F0502020204030204" pitchFamily="34" charset="0"/>
                        </a:rPr>
                        <a:t>е</a:t>
                      </a: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м шу</a:t>
                      </a:r>
                      <a:r>
                        <a:rPr lang="mi-NZ" sz="2000" b="1" i="0" u="none" strike="noStrike" dirty="0">
                          <a:effectLst/>
                          <a:latin typeface="Calibri" panose="020F0502020204030204" pitchFamily="34" charset="0"/>
                          <a:ea typeface="PMingLiU" panose="02020500000000000000" pitchFamily="18" charset="-120"/>
                          <a:cs typeface="Calibri" panose="020F0502020204030204" pitchFamily="34" charset="0"/>
                        </a:rPr>
                        <a:t>э</a:t>
                      </a: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ш.</a:t>
                      </a:r>
                      <a:endParaRPr lang="az-Cyrl-AZ" sz="3000" b="0" i="0" u="none" strike="noStrike" dirty="0">
                        <a:effectLst/>
                        <a:latin typeface="Arial" panose="020B0604020202020204" pitchFamily="34" charset="0"/>
                      </a:endParaRPr>
                    </a:p>
                  </a:txBody>
                  <a:tcPr marL="112408" marR="112408" marT="15612"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2000" b="0" i="0" u="none" strike="noStrike" dirty="0">
                          <a:effectLst/>
                          <a:latin typeface="Calibri" panose="020F0502020204030204" pitchFamily="34" charset="0"/>
                          <a:ea typeface="PMingLiU" panose="02020500000000000000" pitchFamily="18" charset="-120"/>
                          <a:cs typeface="Calibri" panose="020F0502020204030204" pitchFamily="34" charset="0"/>
                        </a:rPr>
                        <a:t>I want to eat.</a:t>
                      </a:r>
                      <a:endParaRPr lang="en-US" sz="3000" b="0" i="0" u="none" strike="noStrike" dirty="0">
                        <a:effectLst/>
                        <a:latin typeface="Arial" panose="020B0604020202020204" pitchFamily="34" charset="0"/>
                      </a:endParaRPr>
                    </a:p>
                  </a:txBody>
                  <a:tcPr marL="112408" marR="112408" marT="15612"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04819445"/>
                  </a:ext>
                </a:extLst>
              </a:tr>
            </a:tbl>
          </a:graphicData>
        </a:graphic>
      </p:graphicFrame>
    </p:spTree>
    <p:extLst>
      <p:ext uri="{BB962C8B-B14F-4D97-AF65-F5344CB8AC3E}">
        <p14:creationId xmlns:p14="http://schemas.microsoft.com/office/powerpoint/2010/main" val="471250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1</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de-AT" sz="3600" u="sng" dirty="0">
                <a:latin typeface="Calibri" panose="020F0502020204030204" pitchFamily="34" charset="0"/>
                <a:ea typeface="Times New Roman" panose="02020603050405020304" pitchFamily="18" charset="0"/>
                <a:cs typeface="Calibri" panose="020F0502020204030204" pitchFamily="34" charset="0"/>
              </a:rPr>
              <a:t>Clause types</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dirty="0"/>
              <a:t>COPIUS – Introduction to Mari – Chapter 35</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15</a:t>
            </a:fld>
            <a:endParaRPr lang="en-GB"/>
          </a:p>
        </p:txBody>
      </p:sp>
      <p:sp>
        <p:nvSpPr>
          <p:cNvPr id="29" name="Content Placeholder 2">
            <a:extLst>
              <a:ext uri="{FF2B5EF4-FFF2-40B4-BE49-F238E27FC236}">
                <a16:creationId xmlns:a16="http://schemas.microsoft.com/office/drawing/2014/main" id="{C88533EA-5990-43AF-89E2-848E0A19466B}"/>
              </a:ext>
            </a:extLst>
          </p:cNvPr>
          <p:cNvSpPr txBox="1">
            <a:spLocks/>
          </p:cNvSpPr>
          <p:nvPr/>
        </p:nvSpPr>
        <p:spPr>
          <a:xfrm>
            <a:off x="838200" y="1825624"/>
            <a:ext cx="10515600" cy="100321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dirty="0" err="1"/>
              <a:t>Necessitive</a:t>
            </a:r>
            <a:endParaRPr lang="en-GB" dirty="0"/>
          </a:p>
          <a:p>
            <a:pPr marL="0" indent="0">
              <a:buNone/>
            </a:pPr>
            <a:r>
              <a:rPr lang="en-GB" sz="2400" dirty="0">
                <a:latin typeface="Calibri" panose="020F0502020204030204" pitchFamily="34" charset="0"/>
                <a:ea typeface="Calibri" panose="020F0502020204030204" pitchFamily="34" charset="0"/>
                <a:cs typeface="Calibri" panose="020F0502020204030204" pitchFamily="34" charset="0"/>
              </a:rPr>
              <a:t>(‘I need to go.’)</a:t>
            </a:r>
            <a:endParaRPr lang="en-GB" sz="2400" b="1" dirty="0">
              <a:effectLst/>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GB" sz="2400" b="1" dirty="0">
              <a:latin typeface="Calibri" panose="020F0502020204030204" pitchFamily="34" charset="0"/>
              <a:cs typeface="Calibri" panose="020F0502020204030204" pitchFamily="34" charset="0"/>
            </a:endParaRPr>
          </a:p>
          <a:p>
            <a:pPr marL="0" indent="0">
              <a:buNone/>
            </a:pPr>
            <a:endParaRPr lang="en-GB" sz="2400" b="1" dirty="0">
              <a:latin typeface="Calibri" panose="020F0502020204030204" pitchFamily="34" charset="0"/>
              <a:cs typeface="Calibri" panose="020F0502020204030204" pitchFamily="34" charset="0"/>
            </a:endParaRPr>
          </a:p>
          <a:p>
            <a:pPr marL="0" indent="0">
              <a:buNone/>
            </a:pPr>
            <a:endParaRPr lang="en-GB" sz="2400" b="1" dirty="0"/>
          </a:p>
        </p:txBody>
      </p:sp>
      <p:graphicFrame>
        <p:nvGraphicFramePr>
          <p:cNvPr id="11" name="Table 10">
            <a:extLst>
              <a:ext uri="{FF2B5EF4-FFF2-40B4-BE49-F238E27FC236}">
                <a16:creationId xmlns:a16="http://schemas.microsoft.com/office/drawing/2014/main" id="{E56DD406-94C1-4386-B594-CD2B74C7813B}"/>
              </a:ext>
            </a:extLst>
          </p:cNvPr>
          <p:cNvGraphicFramePr>
            <a:graphicFrameLocks noGrp="1"/>
          </p:cNvGraphicFramePr>
          <p:nvPr>
            <p:extLst>
              <p:ext uri="{D42A27DB-BD31-4B8C-83A1-F6EECF244321}">
                <p14:modId xmlns:p14="http://schemas.microsoft.com/office/powerpoint/2010/main" val="2847559491"/>
              </p:ext>
            </p:extLst>
          </p:nvPr>
        </p:nvGraphicFramePr>
        <p:xfrm>
          <a:off x="1164772" y="3091463"/>
          <a:ext cx="9518650" cy="446393"/>
        </p:xfrm>
        <a:graphic>
          <a:graphicData uri="http://schemas.openxmlformats.org/drawingml/2006/table">
            <a:tbl>
              <a:tblPr firstRow="1" firstCol="1" bandRow="1" bandCol="1"/>
              <a:tblGrid>
                <a:gridCol w="4846441">
                  <a:extLst>
                    <a:ext uri="{9D8B030D-6E8A-4147-A177-3AD203B41FA5}">
                      <a16:colId xmlns:a16="http://schemas.microsoft.com/office/drawing/2014/main" val="2732148950"/>
                    </a:ext>
                  </a:extLst>
                </a:gridCol>
                <a:gridCol w="4672209">
                  <a:extLst>
                    <a:ext uri="{9D8B030D-6E8A-4147-A177-3AD203B41FA5}">
                      <a16:colId xmlns:a16="http://schemas.microsoft.com/office/drawing/2014/main" val="441562284"/>
                    </a:ext>
                  </a:extLst>
                </a:gridCol>
              </a:tblGrid>
              <a:tr h="446393">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mi-NZ" sz="2000" b="0" i="0" u="none" strike="noStrike" kern="1200" cap="none" spc="0" normalizeH="0" baseline="0" noProof="0" dirty="0">
                          <a:ln>
                            <a:noFill/>
                          </a:ln>
                          <a:solidFill>
                            <a:prstClr val="black"/>
                          </a:solidFill>
                          <a:effectLst/>
                          <a:uLnTx/>
                          <a:uFillTx/>
                          <a:latin typeface="Calibri" panose="020F0502020204030204"/>
                          <a:ea typeface="+mn-ea"/>
                          <a:cs typeface="+mn-cs"/>
                        </a:rPr>
                        <a:t>Вашк</a:t>
                      </a:r>
                      <a:r>
                        <a:rPr kumimoji="0" lang="mi-NZ" sz="2000" b="1" i="0" u="none" strike="noStrike" kern="1200" cap="none" spc="0" normalizeH="0" baseline="0" noProof="0" dirty="0">
                          <a:ln>
                            <a:noFill/>
                          </a:ln>
                          <a:solidFill>
                            <a:prstClr val="black"/>
                          </a:solidFill>
                          <a:effectLst/>
                          <a:uLnTx/>
                          <a:uFillTx/>
                          <a:latin typeface="Calibri" panose="020F0502020204030204"/>
                          <a:ea typeface="+mn-ea"/>
                          <a:cs typeface="+mn-cs"/>
                        </a:rPr>
                        <a:t>а</a:t>
                      </a:r>
                      <a:r>
                        <a:rPr kumimoji="0" lang="mi-NZ" sz="2000" b="0" i="0" u="none" strike="noStrike" kern="1200" cap="none" spc="0" normalizeH="0" baseline="0" noProof="0" dirty="0">
                          <a:ln>
                            <a:noFill/>
                          </a:ln>
                          <a:solidFill>
                            <a:prstClr val="black"/>
                          </a:solidFill>
                          <a:effectLst/>
                          <a:uLnTx/>
                          <a:uFillTx/>
                          <a:latin typeface="Calibri" panose="020F0502020204030204"/>
                          <a:ea typeface="+mn-ea"/>
                          <a:cs typeface="+mn-cs"/>
                        </a:rPr>
                        <a:t>ш ок кӱл!</a:t>
                      </a:r>
                      <a:endPar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marL="112408" marR="112408" marT="15612"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mi-NZ" sz="2000" b="0" i="0" u="none" strike="noStrike" kern="1200" cap="none" spc="0" normalizeH="0" baseline="0" noProof="0" dirty="0">
                          <a:ln>
                            <a:noFill/>
                          </a:ln>
                          <a:solidFill>
                            <a:prstClr val="black"/>
                          </a:solidFill>
                          <a:effectLst/>
                          <a:uLnTx/>
                          <a:uFillTx/>
                          <a:latin typeface="Calibri" panose="020F0502020204030204"/>
                          <a:ea typeface="+mn-ea"/>
                          <a:cs typeface="+mn-cs"/>
                        </a:rPr>
                        <a:t>(You) don’t need to rush!</a:t>
                      </a:r>
                      <a:endPar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marL="112408" marR="112408" marT="15612"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04819445"/>
                  </a:ext>
                </a:extLst>
              </a:tr>
            </a:tbl>
          </a:graphicData>
        </a:graphic>
      </p:graphicFrame>
      <p:graphicFrame>
        <p:nvGraphicFramePr>
          <p:cNvPr id="8" name="Table 7">
            <a:extLst>
              <a:ext uri="{FF2B5EF4-FFF2-40B4-BE49-F238E27FC236}">
                <a16:creationId xmlns:a16="http://schemas.microsoft.com/office/drawing/2014/main" id="{E2B01FF3-5616-45EB-8EB6-A3C3C56F624D}"/>
              </a:ext>
            </a:extLst>
          </p:cNvPr>
          <p:cNvGraphicFramePr>
            <a:graphicFrameLocks noGrp="1"/>
          </p:cNvGraphicFramePr>
          <p:nvPr>
            <p:extLst>
              <p:ext uri="{D42A27DB-BD31-4B8C-83A1-F6EECF244321}">
                <p14:modId xmlns:p14="http://schemas.microsoft.com/office/powerpoint/2010/main" val="3871733221"/>
              </p:ext>
            </p:extLst>
          </p:nvPr>
        </p:nvGraphicFramePr>
        <p:xfrm>
          <a:off x="1164772" y="3537856"/>
          <a:ext cx="9518650" cy="446393"/>
        </p:xfrm>
        <a:graphic>
          <a:graphicData uri="http://schemas.openxmlformats.org/drawingml/2006/table">
            <a:tbl>
              <a:tblPr firstRow="1" firstCol="1" bandRow="1" bandCol="1"/>
              <a:tblGrid>
                <a:gridCol w="4846441">
                  <a:extLst>
                    <a:ext uri="{9D8B030D-6E8A-4147-A177-3AD203B41FA5}">
                      <a16:colId xmlns:a16="http://schemas.microsoft.com/office/drawing/2014/main" val="2732148950"/>
                    </a:ext>
                  </a:extLst>
                </a:gridCol>
                <a:gridCol w="4672209">
                  <a:extLst>
                    <a:ext uri="{9D8B030D-6E8A-4147-A177-3AD203B41FA5}">
                      <a16:colId xmlns:a16="http://schemas.microsoft.com/office/drawing/2014/main" val="441562284"/>
                    </a:ext>
                  </a:extLst>
                </a:gridCol>
              </a:tblGrid>
              <a:tr h="446393">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mi-NZ" sz="2000" b="0" i="0" u="none" strike="noStrike" kern="1200" cap="none" spc="0" normalizeH="0" baseline="0" noProof="0" dirty="0">
                          <a:ln>
                            <a:noFill/>
                          </a:ln>
                          <a:solidFill>
                            <a:prstClr val="black"/>
                          </a:solidFill>
                          <a:effectLst/>
                          <a:uLnTx/>
                          <a:uFillTx/>
                          <a:latin typeface="Calibri" panose="020F0502020204030204"/>
                          <a:ea typeface="+mn-ea"/>
                          <a:cs typeface="+mn-cs"/>
                        </a:rPr>
                        <a:t>Вашкым</a:t>
                      </a:r>
                      <a:r>
                        <a:rPr kumimoji="0" lang="mi-NZ" sz="2000" b="1" i="0" u="none" strike="noStrike" kern="1200" cap="none" spc="0" normalizeH="0" baseline="0" noProof="0" dirty="0">
                          <a:ln>
                            <a:noFill/>
                          </a:ln>
                          <a:solidFill>
                            <a:prstClr val="black"/>
                          </a:solidFill>
                          <a:effectLst/>
                          <a:uLnTx/>
                          <a:uFillTx/>
                          <a:latin typeface="Calibri" panose="020F0502020204030204"/>
                          <a:ea typeface="+mn-ea"/>
                          <a:cs typeface="+mn-cs"/>
                        </a:rPr>
                        <a:t>а</a:t>
                      </a:r>
                      <a:r>
                        <a:rPr kumimoji="0" lang="mi-NZ" sz="2000" b="0" i="0" u="none" strike="noStrike" kern="1200" cap="none" spc="0" normalizeH="0" baseline="0" noProof="0" dirty="0">
                          <a:ln>
                            <a:noFill/>
                          </a:ln>
                          <a:solidFill>
                            <a:prstClr val="black"/>
                          </a:solidFill>
                          <a:effectLst/>
                          <a:uLnTx/>
                          <a:uFillTx/>
                          <a:latin typeface="Calibri" panose="020F0502020204030204"/>
                          <a:ea typeface="+mn-ea"/>
                          <a:cs typeface="+mn-cs"/>
                        </a:rPr>
                        <a:t>н </a:t>
                      </a:r>
                      <a:r>
                        <a:rPr kumimoji="0" lang="mi-NZ" sz="2000" b="1" i="0" u="none" strike="noStrike" kern="1200" cap="none" spc="0" normalizeH="0" baseline="0" noProof="0" dirty="0">
                          <a:ln>
                            <a:noFill/>
                          </a:ln>
                          <a:solidFill>
                            <a:prstClr val="black"/>
                          </a:solidFill>
                          <a:effectLst/>
                          <a:uLnTx/>
                          <a:uFillTx/>
                          <a:latin typeface="Calibri" panose="020F0502020204030204"/>
                          <a:ea typeface="+mn-ea"/>
                          <a:cs typeface="+mn-cs"/>
                        </a:rPr>
                        <a:t>о</a:t>
                      </a:r>
                      <a:r>
                        <a:rPr kumimoji="0" lang="mi-NZ" sz="2000" b="0" i="0" u="none" strike="noStrike" kern="1200" cap="none" spc="0" normalizeH="0" baseline="0" noProof="0" dirty="0">
                          <a:ln>
                            <a:noFill/>
                          </a:ln>
                          <a:solidFill>
                            <a:prstClr val="black"/>
                          </a:solidFill>
                          <a:effectLst/>
                          <a:uLnTx/>
                          <a:uFillTx/>
                          <a:latin typeface="Calibri" panose="020F0502020204030204"/>
                          <a:ea typeface="+mn-ea"/>
                          <a:cs typeface="+mn-cs"/>
                        </a:rPr>
                        <a:t>гыл!</a:t>
                      </a:r>
                      <a:endPar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marL="112408" marR="112408" marT="15612"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mi-NZ" sz="2000" b="0" i="0" u="none" strike="noStrike" kern="1200" cap="none" spc="0" normalizeH="0" baseline="0" noProof="0" dirty="0">
                          <a:ln>
                            <a:noFill/>
                          </a:ln>
                          <a:solidFill>
                            <a:prstClr val="black"/>
                          </a:solidFill>
                          <a:effectLst/>
                          <a:uLnTx/>
                          <a:uFillTx/>
                          <a:latin typeface="Calibri" panose="020F0502020204030204"/>
                          <a:ea typeface="+mn-ea"/>
                          <a:cs typeface="+mn-cs"/>
                        </a:rPr>
                        <a:t>(You) must not rush!</a:t>
                      </a:r>
                      <a:endPar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marL="112408" marR="112408" marT="15612"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04819445"/>
                  </a:ext>
                </a:extLst>
              </a:tr>
            </a:tbl>
          </a:graphicData>
        </a:graphic>
      </p:graphicFrame>
      <p:graphicFrame>
        <p:nvGraphicFramePr>
          <p:cNvPr id="9" name="Table 8">
            <a:extLst>
              <a:ext uri="{FF2B5EF4-FFF2-40B4-BE49-F238E27FC236}">
                <a16:creationId xmlns:a16="http://schemas.microsoft.com/office/drawing/2014/main" id="{EBC30F60-86EF-416D-9EE9-38876FE3DA32}"/>
              </a:ext>
            </a:extLst>
          </p:cNvPr>
          <p:cNvGraphicFramePr>
            <a:graphicFrameLocks noGrp="1"/>
          </p:cNvGraphicFramePr>
          <p:nvPr>
            <p:extLst>
              <p:ext uri="{D42A27DB-BD31-4B8C-83A1-F6EECF244321}">
                <p14:modId xmlns:p14="http://schemas.microsoft.com/office/powerpoint/2010/main" val="588246015"/>
              </p:ext>
            </p:extLst>
          </p:nvPr>
        </p:nvGraphicFramePr>
        <p:xfrm>
          <a:off x="1164772" y="3984249"/>
          <a:ext cx="9518650" cy="446393"/>
        </p:xfrm>
        <a:graphic>
          <a:graphicData uri="http://schemas.openxmlformats.org/drawingml/2006/table">
            <a:tbl>
              <a:tblPr firstRow="1" firstCol="1" bandRow="1" bandCol="1"/>
              <a:tblGrid>
                <a:gridCol w="4846441">
                  <a:extLst>
                    <a:ext uri="{9D8B030D-6E8A-4147-A177-3AD203B41FA5}">
                      <a16:colId xmlns:a16="http://schemas.microsoft.com/office/drawing/2014/main" val="2732148950"/>
                    </a:ext>
                  </a:extLst>
                </a:gridCol>
                <a:gridCol w="4672209">
                  <a:extLst>
                    <a:ext uri="{9D8B030D-6E8A-4147-A177-3AD203B41FA5}">
                      <a16:colId xmlns:a16="http://schemas.microsoft.com/office/drawing/2014/main" val="441562284"/>
                    </a:ext>
                  </a:extLst>
                </a:gridCol>
              </a:tblGrid>
              <a:tr h="446393">
                <a:tc>
                  <a:txBody>
                    <a:bodyPr/>
                    <a:lstStyle/>
                    <a:p>
                      <a:pPr algn="l"/>
                      <a:r>
                        <a:rPr kumimoji="0" lang="en-US" sz="2000" b="0" i="0" u="none" strike="noStrike" kern="1200" cap="none" spc="0" normalizeH="0" baseline="0" dirty="0" err="1">
                          <a:ln>
                            <a:noFill/>
                          </a:ln>
                          <a:solidFill>
                            <a:prstClr val="black"/>
                          </a:solidFill>
                          <a:effectLst/>
                          <a:uLnTx/>
                          <a:uFillTx/>
                          <a:latin typeface="Calibri" panose="020F0502020204030204"/>
                          <a:ea typeface="+mn-ea"/>
                          <a:cs typeface="+mn-cs"/>
                        </a:rPr>
                        <a:t>Вучыш</a:t>
                      </a:r>
                      <a:r>
                        <a:rPr kumimoji="0" lang="en-US" sz="2000" b="1" i="0" u="none" strike="noStrike" kern="1200" cap="none" spc="0" normalizeH="0" baseline="0" dirty="0" err="1">
                          <a:ln>
                            <a:noFill/>
                          </a:ln>
                          <a:solidFill>
                            <a:prstClr val="black"/>
                          </a:solidFill>
                          <a:effectLst/>
                          <a:uLnTx/>
                          <a:uFillTx/>
                          <a:latin typeface="Calibri" panose="020F0502020204030204"/>
                          <a:ea typeface="+mn-ea"/>
                          <a:cs typeface="+mn-cs"/>
                        </a:rPr>
                        <a:t>а</a:t>
                      </a:r>
                      <a:r>
                        <a:rPr kumimoji="0" lang="en-US" sz="2000" b="0" i="0" u="none" strike="noStrike" kern="1200" cap="none" spc="0" normalizeH="0" baseline="0" dirty="0" err="1">
                          <a:ln>
                            <a:noFill/>
                          </a:ln>
                          <a:solidFill>
                            <a:prstClr val="black"/>
                          </a:solidFill>
                          <a:effectLst/>
                          <a:uLnTx/>
                          <a:uFillTx/>
                          <a:latin typeface="Calibri" panose="020F0502020204030204"/>
                          <a:ea typeface="+mn-ea"/>
                          <a:cs typeface="+mn-cs"/>
                        </a:rPr>
                        <a:t>ш</a:t>
                      </a:r>
                      <a:r>
                        <a:rPr kumimoji="0" lang="en-US" sz="2000" b="0" i="0" u="none" strike="noStrike" kern="1200" cap="none" spc="0" normalizeH="0" baseline="0" dirty="0">
                          <a:ln>
                            <a:noFill/>
                          </a:ln>
                          <a:solidFill>
                            <a:prstClr val="black"/>
                          </a:solidFill>
                          <a:effectLst/>
                          <a:uLnTx/>
                          <a:uFillTx/>
                          <a:latin typeface="Calibri" panose="020F0502020204030204"/>
                          <a:ea typeface="+mn-ea"/>
                          <a:cs typeface="+mn-cs"/>
                        </a:rPr>
                        <a:t> </a:t>
                      </a:r>
                      <a:r>
                        <a:rPr kumimoji="0" lang="en-US" sz="2000" b="1" i="0" u="none" strike="noStrike" kern="1200" cap="none" spc="0" normalizeH="0" baseline="0" dirty="0" err="1">
                          <a:ln>
                            <a:noFill/>
                          </a:ln>
                          <a:solidFill>
                            <a:prstClr val="black"/>
                          </a:solidFill>
                          <a:effectLst/>
                          <a:uLnTx/>
                          <a:uFillTx/>
                          <a:latin typeface="Calibri" panose="020F0502020204030204"/>
                          <a:ea typeface="+mn-ea"/>
                          <a:cs typeface="+mn-cs"/>
                        </a:rPr>
                        <a:t>о</a:t>
                      </a:r>
                      <a:r>
                        <a:rPr kumimoji="0" lang="en-US" sz="2000" b="0" i="0" u="none" strike="noStrike" kern="1200" cap="none" spc="0" normalizeH="0" baseline="0" dirty="0" err="1">
                          <a:ln>
                            <a:noFill/>
                          </a:ln>
                          <a:solidFill>
                            <a:prstClr val="black"/>
                          </a:solidFill>
                          <a:effectLst/>
                          <a:uLnTx/>
                          <a:uFillTx/>
                          <a:latin typeface="Calibri" panose="020F0502020204030204"/>
                          <a:ea typeface="+mn-ea"/>
                          <a:cs typeface="+mn-cs"/>
                        </a:rPr>
                        <a:t>тыл</a:t>
                      </a:r>
                      <a:r>
                        <a:rPr kumimoji="0" lang="en-US" sz="2000" b="0" i="0" u="none" strike="noStrike" kern="1200" cap="none" spc="0" normalizeH="0" baseline="0" dirty="0">
                          <a:ln>
                            <a:noFill/>
                          </a:ln>
                          <a:solidFill>
                            <a:prstClr val="black"/>
                          </a:solidFill>
                          <a:effectLst/>
                          <a:uLnTx/>
                          <a:uFillTx/>
                          <a:latin typeface="Calibri" panose="020F0502020204030204"/>
                          <a:ea typeface="+mn-ea"/>
                          <a:cs typeface="+mn-cs"/>
                        </a:rPr>
                        <a:t>.</a:t>
                      </a:r>
                      <a:endParaRPr kumimoji="0" lang="en-GB" sz="2000" b="0" i="0" u="none" strike="noStrike" kern="1200" cap="none" spc="0" normalizeH="0" baseline="0" dirty="0">
                        <a:ln>
                          <a:noFill/>
                        </a:ln>
                        <a:solidFill>
                          <a:prstClr val="black"/>
                        </a:solidFill>
                        <a:effectLst/>
                        <a:uLnTx/>
                        <a:uFillTx/>
                        <a:latin typeface="Calibri" panose="020F0502020204030204"/>
                        <a:ea typeface="+mn-ea"/>
                        <a:cs typeface="+mn-cs"/>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en-US" sz="2000" u="none" dirty="0">
                          <a:effectLst/>
                          <a:latin typeface="Calibri" panose="020F0502020204030204" pitchFamily="34" charset="0"/>
                          <a:ea typeface="PMingLiU" panose="02020500000000000000" pitchFamily="18" charset="-120"/>
                          <a:cs typeface="Calibri" panose="020F0502020204030204" pitchFamily="34" charset="0"/>
                        </a:rPr>
                        <a:t>You don’t have to wait.</a:t>
                      </a:r>
                      <a:endParaRPr lang="en-GB" sz="2000" u="none" dirty="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04819445"/>
                  </a:ext>
                </a:extLst>
              </a:tr>
            </a:tbl>
          </a:graphicData>
        </a:graphic>
      </p:graphicFrame>
      <p:graphicFrame>
        <p:nvGraphicFramePr>
          <p:cNvPr id="10" name="Table 9">
            <a:extLst>
              <a:ext uri="{FF2B5EF4-FFF2-40B4-BE49-F238E27FC236}">
                <a16:creationId xmlns:a16="http://schemas.microsoft.com/office/drawing/2014/main" id="{097AE9BF-E65E-4BEB-99AA-BDAE885C5329}"/>
              </a:ext>
            </a:extLst>
          </p:cNvPr>
          <p:cNvGraphicFramePr>
            <a:graphicFrameLocks noGrp="1"/>
          </p:cNvGraphicFramePr>
          <p:nvPr>
            <p:extLst>
              <p:ext uri="{D42A27DB-BD31-4B8C-83A1-F6EECF244321}">
                <p14:modId xmlns:p14="http://schemas.microsoft.com/office/powerpoint/2010/main" val="4106285352"/>
              </p:ext>
            </p:extLst>
          </p:nvPr>
        </p:nvGraphicFramePr>
        <p:xfrm>
          <a:off x="1164772" y="4430642"/>
          <a:ext cx="9518650" cy="446393"/>
        </p:xfrm>
        <a:graphic>
          <a:graphicData uri="http://schemas.openxmlformats.org/drawingml/2006/table">
            <a:tbl>
              <a:tblPr firstRow="1" firstCol="1" bandRow="1" bandCol="1"/>
              <a:tblGrid>
                <a:gridCol w="4846441">
                  <a:extLst>
                    <a:ext uri="{9D8B030D-6E8A-4147-A177-3AD203B41FA5}">
                      <a16:colId xmlns:a16="http://schemas.microsoft.com/office/drawing/2014/main" val="2732148950"/>
                    </a:ext>
                  </a:extLst>
                </a:gridCol>
                <a:gridCol w="4672209">
                  <a:extLst>
                    <a:ext uri="{9D8B030D-6E8A-4147-A177-3AD203B41FA5}">
                      <a16:colId xmlns:a16="http://schemas.microsoft.com/office/drawing/2014/main" val="441562284"/>
                    </a:ext>
                  </a:extLst>
                </a:gridCol>
              </a:tblGrid>
              <a:tr h="446393">
                <a:tc>
                  <a:txBody>
                    <a:bodyPr/>
                    <a:lstStyle/>
                    <a:p>
                      <a:pPr algn="l"/>
                      <a:r>
                        <a:rPr lang="en-US" sz="2000" u="none" dirty="0" err="1">
                          <a:effectLst/>
                          <a:latin typeface="Calibri" panose="020F0502020204030204" pitchFamily="34" charset="0"/>
                          <a:ea typeface="PMingLiU" panose="02020500000000000000" pitchFamily="18" charset="-120"/>
                          <a:cs typeface="Calibri" panose="020F0502020204030204" pitchFamily="34" charset="0"/>
                        </a:rPr>
                        <a:t>Эш</a:t>
                      </a:r>
                      <a:r>
                        <a:rPr lang="en-US" sz="2000" b="1" u="none" dirty="0" err="1">
                          <a:effectLst/>
                          <a:latin typeface="Calibri" panose="020F0502020204030204" pitchFamily="34" charset="0"/>
                          <a:ea typeface="PMingLiU" panose="02020500000000000000" pitchFamily="18" charset="-120"/>
                          <a:cs typeface="Calibri" panose="020F0502020204030204" pitchFamily="34" charset="0"/>
                        </a:rPr>
                        <a:t>е</a:t>
                      </a:r>
                      <a:r>
                        <a:rPr lang="en-US" sz="2000" u="none" dirty="0">
                          <a:effectLst/>
                          <a:latin typeface="Calibri" panose="020F0502020204030204" pitchFamily="34" charset="0"/>
                          <a:ea typeface="PMingLiU" panose="02020500000000000000" pitchFamily="18" charset="-120"/>
                          <a:cs typeface="Calibri" panose="020F0502020204030204" pitchFamily="34" charset="0"/>
                        </a:rPr>
                        <a:t> </a:t>
                      </a:r>
                      <a:r>
                        <a:rPr lang="en-US" sz="2000" u="none" dirty="0" err="1">
                          <a:effectLst/>
                          <a:latin typeface="Calibri" panose="020F0502020204030204" pitchFamily="34" charset="0"/>
                          <a:ea typeface="PMingLiU" panose="02020500000000000000" pitchFamily="18" charset="-120"/>
                          <a:cs typeface="Calibri" panose="020F0502020204030204" pitchFamily="34" charset="0"/>
                        </a:rPr>
                        <a:t>ик</a:t>
                      </a:r>
                      <a:r>
                        <a:rPr lang="en-US" sz="2000" u="none" dirty="0">
                          <a:effectLst/>
                          <a:latin typeface="Calibri" panose="020F0502020204030204" pitchFamily="34" charset="0"/>
                          <a:ea typeface="PMingLiU" panose="02020500000000000000" pitchFamily="18" charset="-120"/>
                          <a:cs typeface="Calibri" panose="020F0502020204030204" pitchFamily="34" charset="0"/>
                        </a:rPr>
                        <a:t> </a:t>
                      </a:r>
                      <a:r>
                        <a:rPr lang="en-US" sz="2000" u="none" dirty="0" err="1">
                          <a:effectLst/>
                          <a:latin typeface="Calibri" panose="020F0502020204030204" pitchFamily="34" charset="0"/>
                          <a:ea typeface="PMingLiU" panose="02020500000000000000" pitchFamily="18" charset="-120"/>
                          <a:cs typeface="Calibri" panose="020F0502020204030204" pitchFamily="34" charset="0"/>
                        </a:rPr>
                        <a:t>с</a:t>
                      </a:r>
                      <a:r>
                        <a:rPr lang="en-US" sz="2000" b="1" u="none" dirty="0" err="1">
                          <a:effectLst/>
                          <a:latin typeface="Calibri" panose="020F0502020204030204" pitchFamily="34" charset="0"/>
                          <a:ea typeface="PMingLiU" panose="02020500000000000000" pitchFamily="18" charset="-120"/>
                          <a:cs typeface="Calibri" panose="020F0502020204030204" pitchFamily="34" charset="0"/>
                        </a:rPr>
                        <a:t>е</a:t>
                      </a:r>
                      <a:r>
                        <a:rPr lang="en-US" sz="2000" u="none" dirty="0" err="1">
                          <a:effectLst/>
                          <a:latin typeface="Calibri" panose="020F0502020204030204" pitchFamily="34" charset="0"/>
                          <a:ea typeface="PMingLiU" panose="02020500000000000000" pitchFamily="18" charset="-120"/>
                          <a:cs typeface="Calibri" panose="020F0502020204030204" pitchFamily="34" charset="0"/>
                        </a:rPr>
                        <a:t>рышым</a:t>
                      </a:r>
                      <a:r>
                        <a:rPr lang="en-US" sz="2000" u="none" dirty="0">
                          <a:effectLst/>
                          <a:latin typeface="Calibri" panose="020F0502020204030204" pitchFamily="34" charset="0"/>
                          <a:ea typeface="PMingLiU" panose="02020500000000000000" pitchFamily="18" charset="-120"/>
                          <a:cs typeface="Calibri" panose="020F0502020204030204" pitchFamily="34" charset="0"/>
                        </a:rPr>
                        <a:t> </a:t>
                      </a:r>
                      <a:r>
                        <a:rPr lang="en-US" sz="2000" u="none" dirty="0" err="1">
                          <a:effectLst/>
                          <a:latin typeface="Calibri" panose="020F0502020204030204" pitchFamily="34" charset="0"/>
                          <a:ea typeface="PMingLiU" panose="02020500000000000000" pitchFamily="18" charset="-120"/>
                          <a:cs typeface="Calibri" panose="020F0502020204030204" pitchFamily="34" charset="0"/>
                        </a:rPr>
                        <a:t>возышаш</a:t>
                      </a:r>
                      <a:r>
                        <a:rPr lang="en-US" sz="2000" b="1" u="none" dirty="0" err="1">
                          <a:effectLst/>
                          <a:latin typeface="Calibri" panose="020F0502020204030204" pitchFamily="34" charset="0"/>
                          <a:ea typeface="PMingLiU" panose="02020500000000000000" pitchFamily="18" charset="-120"/>
                          <a:cs typeface="Calibri" panose="020F0502020204030204" pitchFamily="34" charset="0"/>
                        </a:rPr>
                        <a:t>е</a:t>
                      </a:r>
                      <a:r>
                        <a:rPr lang="en-US" sz="2000" u="none" dirty="0" err="1">
                          <a:effectLst/>
                          <a:latin typeface="Calibri" panose="020F0502020204030204" pitchFamily="34" charset="0"/>
                          <a:ea typeface="PMingLiU" panose="02020500000000000000" pitchFamily="18" charset="-120"/>
                          <a:cs typeface="Calibri" panose="020F0502020204030204" pitchFamily="34" charset="0"/>
                        </a:rPr>
                        <a:t>м</a:t>
                      </a:r>
                      <a:r>
                        <a:rPr lang="en-US" sz="2000" u="none" dirty="0">
                          <a:effectLst/>
                          <a:latin typeface="Calibri" panose="020F0502020204030204" pitchFamily="34" charset="0"/>
                          <a:ea typeface="PMingLiU" panose="02020500000000000000" pitchFamily="18" charset="-120"/>
                          <a:cs typeface="Calibri" panose="020F0502020204030204" pitchFamily="34" charset="0"/>
                        </a:rPr>
                        <a:t> </a:t>
                      </a:r>
                      <a:r>
                        <a:rPr lang="en-US" sz="2000" b="1" u="none" dirty="0" err="1">
                          <a:effectLst/>
                          <a:latin typeface="Calibri" panose="020F0502020204030204" pitchFamily="34" charset="0"/>
                          <a:ea typeface="PMingLiU" panose="02020500000000000000" pitchFamily="18" charset="-120"/>
                          <a:cs typeface="Calibri" panose="020F0502020204030204" pitchFamily="34" charset="0"/>
                        </a:rPr>
                        <a:t>у</a:t>
                      </a:r>
                      <a:r>
                        <a:rPr lang="en-US" sz="2000" u="none" dirty="0" err="1">
                          <a:effectLst/>
                          <a:latin typeface="Calibri" panose="020F0502020204030204" pitchFamily="34" charset="0"/>
                          <a:ea typeface="PMingLiU" panose="02020500000000000000" pitchFamily="18" charset="-120"/>
                          <a:cs typeface="Calibri" panose="020F0502020204030204" pitchFamily="34" charset="0"/>
                        </a:rPr>
                        <a:t>ло</a:t>
                      </a:r>
                      <a:r>
                        <a:rPr lang="en-US" sz="2000" u="none" dirty="0">
                          <a:effectLst/>
                          <a:latin typeface="Calibri" panose="020F0502020204030204" pitchFamily="34" charset="0"/>
                          <a:ea typeface="PMingLiU" panose="02020500000000000000" pitchFamily="18" charset="-120"/>
                          <a:cs typeface="Calibri" panose="020F0502020204030204" pitchFamily="34" charset="0"/>
                        </a:rPr>
                        <a:t>.</a:t>
                      </a:r>
                      <a:endParaRPr lang="en-GB" sz="2000" u="none" dirty="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en-US" sz="2000" u="none" dirty="0">
                          <a:effectLst/>
                          <a:latin typeface="Calibri" panose="020F0502020204030204" pitchFamily="34" charset="0"/>
                          <a:ea typeface="PMingLiU" panose="02020500000000000000" pitchFamily="18" charset="-120"/>
                          <a:cs typeface="Calibri" panose="020F0502020204030204" pitchFamily="34" charset="0"/>
                        </a:rPr>
                        <a:t>I have one more letter to write.</a:t>
                      </a:r>
                      <a:endParaRPr lang="en-GB" sz="2000" u="none" dirty="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04819445"/>
                  </a:ext>
                </a:extLst>
              </a:tr>
            </a:tbl>
          </a:graphicData>
        </a:graphic>
      </p:graphicFrame>
      <p:graphicFrame>
        <p:nvGraphicFramePr>
          <p:cNvPr id="13" name="Table 12">
            <a:extLst>
              <a:ext uri="{FF2B5EF4-FFF2-40B4-BE49-F238E27FC236}">
                <a16:creationId xmlns:a16="http://schemas.microsoft.com/office/drawing/2014/main" id="{721DE5E0-0A66-4B26-8073-75B0C9D334C4}"/>
              </a:ext>
            </a:extLst>
          </p:cNvPr>
          <p:cNvGraphicFramePr>
            <a:graphicFrameLocks noGrp="1"/>
          </p:cNvGraphicFramePr>
          <p:nvPr>
            <p:extLst>
              <p:ext uri="{D42A27DB-BD31-4B8C-83A1-F6EECF244321}">
                <p14:modId xmlns:p14="http://schemas.microsoft.com/office/powerpoint/2010/main" val="3979358278"/>
              </p:ext>
            </p:extLst>
          </p:nvPr>
        </p:nvGraphicFramePr>
        <p:xfrm>
          <a:off x="1164772" y="4877035"/>
          <a:ext cx="9518650" cy="446393"/>
        </p:xfrm>
        <a:graphic>
          <a:graphicData uri="http://schemas.openxmlformats.org/drawingml/2006/table">
            <a:tbl>
              <a:tblPr firstRow="1" firstCol="1" bandRow="1" bandCol="1"/>
              <a:tblGrid>
                <a:gridCol w="4846441">
                  <a:extLst>
                    <a:ext uri="{9D8B030D-6E8A-4147-A177-3AD203B41FA5}">
                      <a16:colId xmlns:a16="http://schemas.microsoft.com/office/drawing/2014/main" val="2732148950"/>
                    </a:ext>
                  </a:extLst>
                </a:gridCol>
                <a:gridCol w="4672209">
                  <a:extLst>
                    <a:ext uri="{9D8B030D-6E8A-4147-A177-3AD203B41FA5}">
                      <a16:colId xmlns:a16="http://schemas.microsoft.com/office/drawing/2014/main" val="441562284"/>
                    </a:ext>
                  </a:extLst>
                </a:gridCol>
              </a:tblGrid>
              <a:tr h="446393">
                <a:tc>
                  <a:txBody>
                    <a:bodyPr/>
                    <a:lstStyle/>
                    <a:p>
                      <a:pPr algn="l"/>
                      <a:r>
                        <a:rPr lang="en-US" sz="2000" u="none" dirty="0" err="1">
                          <a:effectLst/>
                          <a:latin typeface="Calibri" panose="020F0502020204030204" pitchFamily="34" charset="0"/>
                          <a:ea typeface="PMingLiU" panose="02020500000000000000" pitchFamily="18" charset="-120"/>
                          <a:cs typeface="Lucida Grande"/>
                        </a:rPr>
                        <a:t>Йыванл</a:t>
                      </a:r>
                      <a:r>
                        <a:rPr lang="en-US" sz="2000" b="1" u="none" dirty="0" err="1">
                          <a:effectLst/>
                          <a:latin typeface="Calibri" panose="020F0502020204030204" pitchFamily="34" charset="0"/>
                          <a:ea typeface="PMingLiU" panose="02020500000000000000" pitchFamily="18" charset="-120"/>
                          <a:cs typeface="Lucida Grande"/>
                        </a:rPr>
                        <a:t>а</a:t>
                      </a:r>
                      <a:r>
                        <a:rPr lang="en-US" sz="2000" u="none" dirty="0" err="1">
                          <a:effectLst/>
                          <a:latin typeface="Calibri" panose="020F0502020204030204" pitchFamily="34" charset="0"/>
                          <a:ea typeface="PMingLiU" panose="02020500000000000000" pitchFamily="18" charset="-120"/>
                          <a:cs typeface="Lucida Grande"/>
                        </a:rPr>
                        <a:t>н</a:t>
                      </a:r>
                      <a:r>
                        <a:rPr lang="en-US" sz="2000" u="none" dirty="0">
                          <a:effectLst/>
                          <a:latin typeface="Calibri" panose="020F0502020204030204" pitchFamily="34" charset="0"/>
                          <a:ea typeface="PMingLiU" panose="02020500000000000000" pitchFamily="18" charset="-120"/>
                          <a:cs typeface="Lucida Grande"/>
                        </a:rPr>
                        <a:t> </a:t>
                      </a:r>
                      <a:r>
                        <a:rPr lang="en-US" sz="2000" u="none" dirty="0" err="1">
                          <a:effectLst/>
                          <a:latin typeface="Calibri" panose="020F0502020204030204" pitchFamily="34" charset="0"/>
                          <a:ea typeface="PMingLiU" panose="02020500000000000000" pitchFamily="18" charset="-120"/>
                          <a:cs typeface="Lucida Grande"/>
                        </a:rPr>
                        <a:t>вес</a:t>
                      </a:r>
                      <a:r>
                        <a:rPr lang="en-US" sz="2000" u="none" dirty="0">
                          <a:effectLst/>
                          <a:latin typeface="Calibri" panose="020F0502020204030204" pitchFamily="34" charset="0"/>
                          <a:ea typeface="PMingLiU" panose="02020500000000000000" pitchFamily="18" charset="-120"/>
                          <a:cs typeface="Lucida Grande"/>
                        </a:rPr>
                        <a:t> </a:t>
                      </a:r>
                      <a:r>
                        <a:rPr lang="en-US" sz="2000" u="none" dirty="0" err="1">
                          <a:effectLst/>
                          <a:latin typeface="Calibri" panose="020F0502020204030204" pitchFamily="34" charset="0"/>
                          <a:ea typeface="PMingLiU" panose="02020500000000000000" pitchFamily="18" charset="-120"/>
                          <a:cs typeface="Lucida Grande"/>
                        </a:rPr>
                        <a:t>ол</a:t>
                      </a:r>
                      <a:r>
                        <a:rPr lang="en-US" sz="2000" b="1" u="none" dirty="0" err="1">
                          <a:effectLst/>
                          <a:latin typeface="Calibri" panose="020F0502020204030204" pitchFamily="34" charset="0"/>
                          <a:ea typeface="PMingLiU" panose="02020500000000000000" pitchFamily="18" charset="-120"/>
                          <a:cs typeface="Lucida Grande"/>
                        </a:rPr>
                        <a:t>а</a:t>
                      </a:r>
                      <a:r>
                        <a:rPr lang="en-US" sz="2000" u="none" dirty="0" err="1">
                          <a:effectLst/>
                          <a:latin typeface="Calibri" panose="020F0502020204030204" pitchFamily="34" charset="0"/>
                          <a:ea typeface="PMingLiU" panose="02020500000000000000" pitchFamily="18" charset="-120"/>
                          <a:cs typeface="Lucida Grande"/>
                        </a:rPr>
                        <a:t>шке</a:t>
                      </a:r>
                      <a:r>
                        <a:rPr lang="en-US" sz="2000" u="none" dirty="0">
                          <a:effectLst/>
                          <a:latin typeface="Calibri" panose="020F0502020204030204" pitchFamily="34" charset="0"/>
                          <a:ea typeface="PMingLiU" panose="02020500000000000000" pitchFamily="18" charset="-120"/>
                          <a:cs typeface="Lucida Grande"/>
                        </a:rPr>
                        <a:t> </a:t>
                      </a:r>
                      <a:r>
                        <a:rPr lang="en-US" sz="2000" u="none" dirty="0" err="1">
                          <a:effectLst/>
                          <a:latin typeface="Calibri" panose="020F0502020204030204" pitchFamily="34" charset="0"/>
                          <a:ea typeface="PMingLiU" panose="02020500000000000000" pitchFamily="18" charset="-120"/>
                          <a:cs typeface="Lucida Grande"/>
                        </a:rPr>
                        <a:t>кусн</a:t>
                      </a:r>
                      <a:r>
                        <a:rPr lang="en-US" sz="2000" b="1" u="none" dirty="0" err="1">
                          <a:effectLst/>
                          <a:latin typeface="Calibri" panose="020F0502020204030204" pitchFamily="34" charset="0"/>
                          <a:ea typeface="PMingLiU" panose="02020500000000000000" pitchFamily="18" charset="-120"/>
                          <a:cs typeface="Lucida Grande"/>
                        </a:rPr>
                        <a:t>а</a:t>
                      </a:r>
                      <a:r>
                        <a:rPr lang="en-US" sz="2000" u="none" dirty="0" err="1">
                          <a:effectLst/>
                          <a:latin typeface="Calibri" panose="020F0502020204030204" pitchFamily="34" charset="0"/>
                          <a:ea typeface="PMingLiU" panose="02020500000000000000" pitchFamily="18" charset="-120"/>
                          <a:cs typeface="Lucida Grande"/>
                        </a:rPr>
                        <a:t>ш</a:t>
                      </a:r>
                      <a:r>
                        <a:rPr lang="en-US" sz="2000" u="none" dirty="0">
                          <a:effectLst/>
                          <a:latin typeface="Calibri" panose="020F0502020204030204" pitchFamily="34" charset="0"/>
                          <a:ea typeface="PMingLiU" panose="02020500000000000000" pitchFamily="18" charset="-120"/>
                          <a:cs typeface="Lucida Grande"/>
                        </a:rPr>
                        <a:t> </a:t>
                      </a:r>
                      <a:r>
                        <a:rPr lang="en-US" sz="2000" u="none" dirty="0" err="1">
                          <a:effectLst/>
                          <a:latin typeface="Calibri" panose="020F0502020204030204" pitchFamily="34" charset="0"/>
                          <a:ea typeface="PMingLiU" panose="02020500000000000000" pitchFamily="18" charset="-120"/>
                          <a:cs typeface="Lucida Grande"/>
                        </a:rPr>
                        <a:t>перн</a:t>
                      </a:r>
                      <a:r>
                        <a:rPr lang="en-US" sz="2000" b="1" u="none" dirty="0" err="1">
                          <a:effectLst/>
                          <a:latin typeface="Calibri" panose="020F0502020204030204" pitchFamily="34" charset="0"/>
                          <a:ea typeface="PMingLiU" panose="02020500000000000000" pitchFamily="18" charset="-120"/>
                          <a:cs typeface="Lucida Grande"/>
                        </a:rPr>
                        <a:t>е</a:t>
                      </a:r>
                      <a:r>
                        <a:rPr lang="en-US" sz="2000" u="none" dirty="0" err="1">
                          <a:effectLst/>
                          <a:latin typeface="Calibri" panose="020F0502020204030204" pitchFamily="34" charset="0"/>
                          <a:ea typeface="PMingLiU" panose="02020500000000000000" pitchFamily="18" charset="-120"/>
                          <a:cs typeface="Lucida Grande"/>
                        </a:rPr>
                        <a:t>н</a:t>
                      </a:r>
                      <a:r>
                        <a:rPr lang="en-US" sz="2000" u="none" dirty="0">
                          <a:effectLst/>
                          <a:latin typeface="Calibri" panose="020F0502020204030204" pitchFamily="34" charset="0"/>
                          <a:ea typeface="PMingLiU" panose="02020500000000000000" pitchFamily="18" charset="-120"/>
                          <a:cs typeface="Lucida Grande"/>
                        </a:rPr>
                        <a:t>. </a:t>
                      </a:r>
                      <a:endParaRPr lang="en-GB" sz="2000" u="none" dirty="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en-US" sz="2000" u="none" dirty="0" err="1">
                          <a:effectLst/>
                          <a:latin typeface="Calibri" panose="020F0502020204030204" pitchFamily="34" charset="0"/>
                          <a:ea typeface="PMingLiU" panose="02020500000000000000" pitchFamily="18" charset="-120"/>
                          <a:cs typeface="Lucida Grande"/>
                        </a:rPr>
                        <a:t>Yyvan</a:t>
                      </a:r>
                      <a:r>
                        <a:rPr lang="en-US" sz="2000" u="none" dirty="0">
                          <a:effectLst/>
                          <a:latin typeface="Calibri" panose="020F0502020204030204" pitchFamily="34" charset="0"/>
                          <a:ea typeface="PMingLiU" panose="02020500000000000000" pitchFamily="18" charset="-120"/>
                          <a:cs typeface="Lucida Grande"/>
                        </a:rPr>
                        <a:t> had to move to another city.</a:t>
                      </a:r>
                      <a:endParaRPr lang="en-GB" sz="2000" u="none" dirty="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04819445"/>
                  </a:ext>
                </a:extLst>
              </a:tr>
            </a:tbl>
          </a:graphicData>
        </a:graphic>
      </p:graphicFrame>
    </p:spTree>
    <p:extLst>
      <p:ext uri="{BB962C8B-B14F-4D97-AF65-F5344CB8AC3E}">
        <p14:creationId xmlns:p14="http://schemas.microsoft.com/office/powerpoint/2010/main" val="2706633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1</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de-AT" sz="3600" u="sng" dirty="0">
                <a:latin typeface="Calibri" panose="020F0502020204030204" pitchFamily="34" charset="0"/>
                <a:ea typeface="Times New Roman" panose="02020603050405020304" pitchFamily="18" charset="0"/>
                <a:cs typeface="Calibri" panose="020F0502020204030204" pitchFamily="34" charset="0"/>
              </a:rPr>
              <a:t>Clause types</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dirty="0"/>
              <a:t>COPIUS – Introduction to Mari – Chapter 35</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16</a:t>
            </a:fld>
            <a:endParaRPr lang="en-GB"/>
          </a:p>
        </p:txBody>
      </p:sp>
      <p:sp>
        <p:nvSpPr>
          <p:cNvPr id="29" name="Content Placeholder 2">
            <a:extLst>
              <a:ext uri="{FF2B5EF4-FFF2-40B4-BE49-F238E27FC236}">
                <a16:creationId xmlns:a16="http://schemas.microsoft.com/office/drawing/2014/main" id="{C88533EA-5990-43AF-89E2-848E0A19466B}"/>
              </a:ext>
            </a:extLst>
          </p:cNvPr>
          <p:cNvSpPr txBox="1">
            <a:spLocks/>
          </p:cNvSpPr>
          <p:nvPr/>
        </p:nvSpPr>
        <p:spPr>
          <a:xfrm>
            <a:off x="838200" y="1825624"/>
            <a:ext cx="10515600" cy="100321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400" b="1" dirty="0">
                <a:latin typeface="Calibri" panose="020F0502020204030204" pitchFamily="34" charset="0"/>
                <a:ea typeface="Calibri" panose="020F0502020204030204" pitchFamily="34" charset="0"/>
                <a:cs typeface="Calibri" panose="020F0502020204030204" pitchFamily="34" charset="0"/>
              </a:rPr>
              <a:t>Predicative clause</a:t>
            </a:r>
            <a:endParaRPr lang="en-GB" sz="24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GB" sz="2400" dirty="0">
                <a:latin typeface="Calibri" panose="020F0502020204030204" pitchFamily="34" charset="0"/>
                <a:ea typeface="Calibri" panose="020F0502020204030204" pitchFamily="34" charset="0"/>
                <a:cs typeface="Calibri" panose="020F0502020204030204" pitchFamily="34" charset="0"/>
              </a:rPr>
              <a:t>(‘John is a doctor.’)</a:t>
            </a:r>
            <a:endParaRPr lang="en-GB" sz="2400" b="1" dirty="0">
              <a:effectLst/>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GB" sz="2400" b="1" dirty="0">
              <a:latin typeface="Calibri" panose="020F0502020204030204" pitchFamily="34" charset="0"/>
              <a:cs typeface="Calibri" panose="020F0502020204030204" pitchFamily="34" charset="0"/>
            </a:endParaRPr>
          </a:p>
          <a:p>
            <a:pPr marL="0" indent="0">
              <a:buNone/>
            </a:pPr>
            <a:endParaRPr lang="en-GB" sz="2400" b="1" dirty="0">
              <a:latin typeface="Calibri" panose="020F0502020204030204" pitchFamily="34" charset="0"/>
              <a:cs typeface="Calibri" panose="020F0502020204030204" pitchFamily="34" charset="0"/>
            </a:endParaRPr>
          </a:p>
          <a:p>
            <a:pPr marL="0" indent="0">
              <a:buNone/>
            </a:pPr>
            <a:endParaRPr lang="en-GB" sz="2400" b="1" dirty="0"/>
          </a:p>
        </p:txBody>
      </p:sp>
      <p:graphicFrame>
        <p:nvGraphicFramePr>
          <p:cNvPr id="11" name="Table 10">
            <a:extLst>
              <a:ext uri="{FF2B5EF4-FFF2-40B4-BE49-F238E27FC236}">
                <a16:creationId xmlns:a16="http://schemas.microsoft.com/office/drawing/2014/main" id="{E56DD406-94C1-4386-B594-CD2B74C7813B}"/>
              </a:ext>
            </a:extLst>
          </p:cNvPr>
          <p:cNvGraphicFramePr>
            <a:graphicFrameLocks noGrp="1"/>
          </p:cNvGraphicFramePr>
          <p:nvPr>
            <p:extLst>
              <p:ext uri="{D42A27DB-BD31-4B8C-83A1-F6EECF244321}">
                <p14:modId xmlns:p14="http://schemas.microsoft.com/office/powerpoint/2010/main" val="3778305147"/>
              </p:ext>
            </p:extLst>
          </p:nvPr>
        </p:nvGraphicFramePr>
        <p:xfrm>
          <a:off x="1164772" y="3091464"/>
          <a:ext cx="9518650" cy="937700"/>
        </p:xfrm>
        <a:graphic>
          <a:graphicData uri="http://schemas.openxmlformats.org/drawingml/2006/table">
            <a:tbl>
              <a:tblPr firstRow="1" firstCol="1" bandRow="1" bandCol="1"/>
              <a:tblGrid>
                <a:gridCol w="4846441">
                  <a:extLst>
                    <a:ext uri="{9D8B030D-6E8A-4147-A177-3AD203B41FA5}">
                      <a16:colId xmlns:a16="http://schemas.microsoft.com/office/drawing/2014/main" val="2732148950"/>
                    </a:ext>
                  </a:extLst>
                </a:gridCol>
                <a:gridCol w="4672209">
                  <a:extLst>
                    <a:ext uri="{9D8B030D-6E8A-4147-A177-3AD203B41FA5}">
                      <a16:colId xmlns:a16="http://schemas.microsoft.com/office/drawing/2014/main" val="441562284"/>
                    </a:ext>
                  </a:extLst>
                </a:gridCol>
              </a:tblGrid>
              <a:tr h="937700">
                <a:tc>
                  <a:txBody>
                    <a:bodyPr/>
                    <a:lstStyle/>
                    <a:p>
                      <a:pPr algn="l"/>
                      <a:r>
                        <a:rPr lang="en-US" sz="2400" u="none">
                          <a:effectLst/>
                          <a:latin typeface="Calibri" panose="020F0502020204030204" pitchFamily="34" charset="0"/>
                          <a:ea typeface="PMingLiU" panose="02020500000000000000" pitchFamily="18" charset="-120"/>
                          <a:cs typeface="Calibri" panose="020F0502020204030204" pitchFamily="34" charset="0"/>
                        </a:rPr>
                        <a:t>Т</a:t>
                      </a:r>
                      <a:r>
                        <a:rPr lang="en-US" sz="2400" b="1" u="none">
                          <a:effectLst/>
                          <a:latin typeface="Calibri" panose="020F0502020204030204" pitchFamily="34" charset="0"/>
                          <a:ea typeface="PMingLiU" panose="02020500000000000000" pitchFamily="18" charset="-120"/>
                          <a:cs typeface="Calibri" panose="020F0502020204030204" pitchFamily="34" charset="0"/>
                        </a:rPr>
                        <a:t>у</a:t>
                      </a:r>
                      <a:r>
                        <a:rPr lang="en-US" sz="2400" u="none">
                          <a:effectLst/>
                          <a:latin typeface="Calibri" panose="020F0502020204030204" pitchFamily="34" charset="0"/>
                          <a:ea typeface="PMingLiU" panose="02020500000000000000" pitchFamily="18" charset="-120"/>
                          <a:cs typeface="Calibri" panose="020F0502020204030204" pitchFamily="34" charset="0"/>
                        </a:rPr>
                        <a:t>до ч</a:t>
                      </a:r>
                      <a:r>
                        <a:rPr lang="en-US" sz="2400" b="1" u="none">
                          <a:effectLst/>
                          <a:latin typeface="Calibri" panose="020F0502020204030204" pitchFamily="34" charset="0"/>
                          <a:ea typeface="PMingLiU" panose="02020500000000000000" pitchFamily="18" charset="-120"/>
                          <a:cs typeface="Calibri" panose="020F0502020204030204" pitchFamily="34" charset="0"/>
                        </a:rPr>
                        <a:t>е</a:t>
                      </a:r>
                      <a:r>
                        <a:rPr lang="en-US" sz="2400" u="none">
                          <a:effectLst/>
                          <a:latin typeface="Calibri" panose="020F0502020204030204" pitchFamily="34" charset="0"/>
                          <a:ea typeface="PMingLiU" panose="02020500000000000000" pitchFamily="18" charset="-120"/>
                          <a:cs typeface="Calibri" panose="020F0502020204030204" pitchFamily="34" charset="0"/>
                        </a:rPr>
                        <a:t>рле.</a:t>
                      </a:r>
                      <a:endParaRPr lang="en-GB" sz="2400" u="none">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en-US" sz="2400" u="none" dirty="0">
                          <a:effectLst/>
                          <a:latin typeface="Calibri" panose="020F0502020204030204" pitchFamily="34" charset="0"/>
                          <a:ea typeface="PMingLiU" panose="02020500000000000000" pitchFamily="18" charset="-120"/>
                          <a:cs typeface="Calibri" panose="020F0502020204030204" pitchFamily="34" charset="0"/>
                        </a:rPr>
                        <a:t>(S)he is sick.</a:t>
                      </a:r>
                      <a:endParaRPr lang="en-GB" sz="2400" u="none" dirty="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04819445"/>
                  </a:ext>
                </a:extLst>
              </a:tr>
            </a:tbl>
          </a:graphicData>
        </a:graphic>
      </p:graphicFrame>
    </p:spTree>
    <p:extLst>
      <p:ext uri="{BB962C8B-B14F-4D97-AF65-F5344CB8AC3E}">
        <p14:creationId xmlns:p14="http://schemas.microsoft.com/office/powerpoint/2010/main" val="2708878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1</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de-AT" sz="3600" u="sng" dirty="0">
                <a:latin typeface="Calibri" panose="020F0502020204030204" pitchFamily="34" charset="0"/>
                <a:ea typeface="Times New Roman" panose="02020603050405020304" pitchFamily="18" charset="0"/>
                <a:cs typeface="Calibri" panose="020F0502020204030204" pitchFamily="34" charset="0"/>
              </a:rPr>
              <a:t>Clause types</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dirty="0"/>
              <a:t>COPIUS – Introduction to Mari – Chapter 35</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17</a:t>
            </a:fld>
            <a:endParaRPr lang="en-GB"/>
          </a:p>
        </p:txBody>
      </p:sp>
      <p:sp>
        <p:nvSpPr>
          <p:cNvPr id="29" name="Content Placeholder 2">
            <a:extLst>
              <a:ext uri="{FF2B5EF4-FFF2-40B4-BE49-F238E27FC236}">
                <a16:creationId xmlns:a16="http://schemas.microsoft.com/office/drawing/2014/main" id="{C88533EA-5990-43AF-89E2-848E0A19466B}"/>
              </a:ext>
            </a:extLst>
          </p:cNvPr>
          <p:cNvSpPr txBox="1">
            <a:spLocks/>
          </p:cNvSpPr>
          <p:nvPr/>
        </p:nvSpPr>
        <p:spPr>
          <a:xfrm>
            <a:off x="838200" y="1825624"/>
            <a:ext cx="10515600" cy="100321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400" b="1" dirty="0">
                <a:latin typeface="Calibri" panose="020F0502020204030204" pitchFamily="34" charset="0"/>
                <a:ea typeface="Calibri" panose="020F0502020204030204" pitchFamily="34" charset="0"/>
                <a:cs typeface="Calibri" panose="020F0502020204030204" pitchFamily="34" charset="0"/>
              </a:rPr>
              <a:t>Locational</a:t>
            </a:r>
            <a:endParaRPr lang="en-GB" sz="24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GB" sz="2400" dirty="0">
                <a:latin typeface="Calibri" panose="020F0502020204030204" pitchFamily="34" charset="0"/>
                <a:ea typeface="Calibri" panose="020F0502020204030204" pitchFamily="34" charset="0"/>
                <a:cs typeface="Calibri" panose="020F0502020204030204" pitchFamily="34" charset="0"/>
              </a:rPr>
              <a:t>(‘</a:t>
            </a:r>
            <a:r>
              <a:rPr lang="en-GB" sz="2400" u="sng" dirty="0">
                <a:latin typeface="Calibri" panose="020F0502020204030204" pitchFamily="34" charset="0"/>
                <a:ea typeface="Calibri" panose="020F0502020204030204" pitchFamily="34" charset="0"/>
                <a:cs typeface="Calibri" panose="020F0502020204030204" pitchFamily="34" charset="0"/>
              </a:rPr>
              <a:t>Where are you?</a:t>
            </a:r>
            <a:r>
              <a:rPr lang="en-GB" sz="2400" dirty="0">
                <a:latin typeface="Calibri" panose="020F0502020204030204" pitchFamily="34" charset="0"/>
                <a:ea typeface="Calibri" panose="020F0502020204030204" pitchFamily="34" charset="0"/>
                <a:cs typeface="Calibri" panose="020F0502020204030204" pitchFamily="34" charset="0"/>
              </a:rPr>
              <a:t>’)</a:t>
            </a:r>
            <a:endParaRPr lang="en-GB" sz="2400" b="1" dirty="0">
              <a:effectLst/>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GB" sz="2400" b="1" dirty="0">
              <a:latin typeface="Calibri" panose="020F0502020204030204" pitchFamily="34" charset="0"/>
              <a:cs typeface="Calibri" panose="020F0502020204030204" pitchFamily="34" charset="0"/>
            </a:endParaRPr>
          </a:p>
          <a:p>
            <a:pPr marL="0" indent="0">
              <a:buNone/>
            </a:pPr>
            <a:endParaRPr lang="en-GB" sz="2400" b="1" dirty="0">
              <a:latin typeface="Calibri" panose="020F0502020204030204" pitchFamily="34" charset="0"/>
              <a:cs typeface="Calibri" panose="020F0502020204030204" pitchFamily="34" charset="0"/>
            </a:endParaRPr>
          </a:p>
          <a:p>
            <a:pPr marL="0" indent="0">
              <a:buNone/>
            </a:pPr>
            <a:endParaRPr lang="en-GB" sz="2400" b="1" dirty="0"/>
          </a:p>
        </p:txBody>
      </p:sp>
      <p:graphicFrame>
        <p:nvGraphicFramePr>
          <p:cNvPr id="11" name="Table 10">
            <a:extLst>
              <a:ext uri="{FF2B5EF4-FFF2-40B4-BE49-F238E27FC236}">
                <a16:creationId xmlns:a16="http://schemas.microsoft.com/office/drawing/2014/main" id="{E56DD406-94C1-4386-B594-CD2B74C7813B}"/>
              </a:ext>
            </a:extLst>
          </p:cNvPr>
          <p:cNvGraphicFramePr>
            <a:graphicFrameLocks noGrp="1"/>
          </p:cNvGraphicFramePr>
          <p:nvPr>
            <p:extLst>
              <p:ext uri="{D42A27DB-BD31-4B8C-83A1-F6EECF244321}">
                <p14:modId xmlns:p14="http://schemas.microsoft.com/office/powerpoint/2010/main" val="3646839330"/>
              </p:ext>
            </p:extLst>
          </p:nvPr>
        </p:nvGraphicFramePr>
        <p:xfrm>
          <a:off x="1164772" y="3091464"/>
          <a:ext cx="9518650" cy="937700"/>
        </p:xfrm>
        <a:graphic>
          <a:graphicData uri="http://schemas.openxmlformats.org/drawingml/2006/table">
            <a:tbl>
              <a:tblPr firstRow="1" firstCol="1" bandRow="1" bandCol="1"/>
              <a:tblGrid>
                <a:gridCol w="4846441">
                  <a:extLst>
                    <a:ext uri="{9D8B030D-6E8A-4147-A177-3AD203B41FA5}">
                      <a16:colId xmlns:a16="http://schemas.microsoft.com/office/drawing/2014/main" val="2732148950"/>
                    </a:ext>
                  </a:extLst>
                </a:gridCol>
                <a:gridCol w="4672209">
                  <a:extLst>
                    <a:ext uri="{9D8B030D-6E8A-4147-A177-3AD203B41FA5}">
                      <a16:colId xmlns:a16="http://schemas.microsoft.com/office/drawing/2014/main" val="441562284"/>
                    </a:ext>
                  </a:extLst>
                </a:gridCol>
              </a:tblGrid>
              <a:tr h="937700">
                <a:tc>
                  <a:txBody>
                    <a:bodyPr/>
                    <a:lstStyle/>
                    <a:p>
                      <a:pPr algn="l">
                        <a:tabLst>
                          <a:tab pos="1181100" algn="ctr"/>
                        </a:tabLst>
                      </a:pPr>
                      <a:r>
                        <a:rPr lang="en-US" sz="2000" u="none" dirty="0" err="1">
                          <a:effectLst/>
                          <a:latin typeface="Calibri" panose="020F0502020204030204" pitchFamily="34" charset="0"/>
                          <a:ea typeface="PMingLiU" panose="02020500000000000000" pitchFamily="18" charset="-120"/>
                          <a:cs typeface="Calibri" panose="020F0502020204030204" pitchFamily="34" charset="0"/>
                        </a:rPr>
                        <a:t>Мый</a:t>
                      </a:r>
                      <a:r>
                        <a:rPr lang="en-US" sz="2000" u="none" dirty="0">
                          <a:effectLst/>
                          <a:latin typeface="Calibri" panose="020F0502020204030204" pitchFamily="34" charset="0"/>
                          <a:ea typeface="PMingLiU" panose="02020500000000000000" pitchFamily="18" charset="-120"/>
                          <a:cs typeface="Calibri" panose="020F0502020204030204" pitchFamily="34" charset="0"/>
                        </a:rPr>
                        <a:t> </a:t>
                      </a:r>
                      <a:r>
                        <a:rPr lang="en-US" sz="2000" u="none" dirty="0" err="1">
                          <a:effectLst/>
                          <a:latin typeface="Calibri" panose="020F0502020204030204" pitchFamily="34" charset="0"/>
                          <a:ea typeface="PMingLiU" panose="02020500000000000000" pitchFamily="18" charset="-120"/>
                          <a:cs typeface="Calibri" panose="020F0502020204030204" pitchFamily="34" charset="0"/>
                        </a:rPr>
                        <a:t>Йошк</a:t>
                      </a:r>
                      <a:r>
                        <a:rPr lang="en-US" sz="2000" b="1" u="none" dirty="0" err="1">
                          <a:effectLst/>
                          <a:latin typeface="Calibri" panose="020F0502020204030204" pitchFamily="34" charset="0"/>
                          <a:ea typeface="PMingLiU" panose="02020500000000000000" pitchFamily="18" charset="-120"/>
                          <a:cs typeface="Calibri" panose="020F0502020204030204" pitchFamily="34" charset="0"/>
                        </a:rPr>
                        <a:t>а</a:t>
                      </a:r>
                      <a:r>
                        <a:rPr lang="en-US" sz="2000" u="none" dirty="0" err="1">
                          <a:effectLst/>
                          <a:latin typeface="Calibri" panose="020F0502020204030204" pitchFamily="34" charset="0"/>
                          <a:ea typeface="PMingLiU" panose="02020500000000000000" pitchFamily="18" charset="-120"/>
                          <a:cs typeface="Calibri" panose="020F0502020204030204" pitchFamily="34" charset="0"/>
                        </a:rPr>
                        <a:t>р-Ол</a:t>
                      </a:r>
                      <a:r>
                        <a:rPr lang="en-US" sz="2000" b="1" u="none" dirty="0" err="1">
                          <a:effectLst/>
                          <a:latin typeface="Calibri" panose="020F0502020204030204" pitchFamily="34" charset="0"/>
                          <a:ea typeface="PMingLiU" panose="02020500000000000000" pitchFamily="18" charset="-120"/>
                          <a:cs typeface="Calibri" panose="020F0502020204030204" pitchFamily="34" charset="0"/>
                        </a:rPr>
                        <a:t>а</a:t>
                      </a:r>
                      <a:r>
                        <a:rPr lang="en-US" sz="2000" u="none" dirty="0" err="1">
                          <a:effectLst/>
                          <a:latin typeface="Calibri" panose="020F0502020204030204" pitchFamily="34" charset="0"/>
                          <a:ea typeface="PMingLiU" panose="02020500000000000000" pitchFamily="18" charset="-120"/>
                          <a:cs typeface="Calibri" panose="020F0502020204030204" pitchFamily="34" charset="0"/>
                        </a:rPr>
                        <a:t>ште</a:t>
                      </a:r>
                      <a:r>
                        <a:rPr lang="en-US" sz="2000" u="none" dirty="0">
                          <a:effectLst/>
                          <a:latin typeface="Calibri" panose="020F0502020204030204" pitchFamily="34" charset="0"/>
                          <a:ea typeface="PMingLiU" panose="02020500000000000000" pitchFamily="18" charset="-120"/>
                          <a:cs typeface="Calibri" panose="020F0502020204030204" pitchFamily="34" charset="0"/>
                        </a:rPr>
                        <a:t> </a:t>
                      </a:r>
                      <a:r>
                        <a:rPr lang="en-US" sz="2000" u="none" dirty="0" err="1">
                          <a:effectLst/>
                          <a:latin typeface="Calibri" panose="020F0502020204030204" pitchFamily="34" charset="0"/>
                          <a:ea typeface="PMingLiU" panose="02020500000000000000" pitchFamily="18" charset="-120"/>
                          <a:cs typeface="Calibri" panose="020F0502020204030204" pitchFamily="34" charset="0"/>
                        </a:rPr>
                        <a:t>ул</a:t>
                      </a:r>
                      <a:r>
                        <a:rPr lang="en-US" sz="2000" b="1" u="none" dirty="0" err="1">
                          <a:effectLst/>
                          <a:latin typeface="Calibri" panose="020F0502020204030204" pitchFamily="34" charset="0"/>
                          <a:ea typeface="PMingLiU" panose="02020500000000000000" pitchFamily="18" charset="-120"/>
                          <a:cs typeface="Calibri" panose="020F0502020204030204" pitchFamily="34" charset="0"/>
                        </a:rPr>
                        <a:t>а</a:t>
                      </a:r>
                      <a:r>
                        <a:rPr lang="en-US" sz="2000" u="none" dirty="0" err="1">
                          <a:effectLst/>
                          <a:latin typeface="Calibri" panose="020F0502020204030204" pitchFamily="34" charset="0"/>
                          <a:ea typeface="PMingLiU" panose="02020500000000000000" pitchFamily="18" charset="-120"/>
                          <a:cs typeface="Calibri" panose="020F0502020204030204" pitchFamily="34" charset="0"/>
                        </a:rPr>
                        <a:t>м</a:t>
                      </a:r>
                      <a:r>
                        <a:rPr lang="en-US" sz="2000" u="none" dirty="0">
                          <a:effectLst/>
                          <a:latin typeface="Calibri" panose="020F0502020204030204" pitchFamily="34" charset="0"/>
                          <a:ea typeface="PMingLiU" panose="02020500000000000000" pitchFamily="18" charset="-120"/>
                          <a:cs typeface="Calibri" panose="020F0502020204030204" pitchFamily="34" charset="0"/>
                        </a:rPr>
                        <a:t>.</a:t>
                      </a:r>
                      <a:endParaRPr lang="en-GB" sz="2000" u="none" dirty="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en-US" sz="2000" u="none" dirty="0">
                          <a:effectLst/>
                          <a:latin typeface="Calibri" panose="020F0502020204030204" pitchFamily="34" charset="0"/>
                          <a:ea typeface="PMingLiU" panose="02020500000000000000" pitchFamily="18" charset="-120"/>
                          <a:cs typeface="Calibri" panose="020F0502020204030204" pitchFamily="34" charset="0"/>
                        </a:rPr>
                        <a:t>I am in Yoshkar-Ola.</a:t>
                      </a:r>
                      <a:endParaRPr lang="en-GB" sz="2000" u="none" dirty="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04819445"/>
                  </a:ext>
                </a:extLst>
              </a:tr>
            </a:tbl>
          </a:graphicData>
        </a:graphic>
      </p:graphicFrame>
    </p:spTree>
    <p:extLst>
      <p:ext uri="{BB962C8B-B14F-4D97-AF65-F5344CB8AC3E}">
        <p14:creationId xmlns:p14="http://schemas.microsoft.com/office/powerpoint/2010/main" val="1321395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1</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de-AT" sz="3600" u="sng" dirty="0">
                <a:latin typeface="Calibri" panose="020F0502020204030204" pitchFamily="34" charset="0"/>
                <a:ea typeface="Times New Roman" panose="02020603050405020304" pitchFamily="18" charset="0"/>
                <a:cs typeface="Calibri" panose="020F0502020204030204" pitchFamily="34" charset="0"/>
              </a:rPr>
              <a:t>Clause types</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dirty="0"/>
              <a:t>COPIUS – Introduction to Mari – Chapter 35</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18</a:t>
            </a:fld>
            <a:endParaRPr lang="en-GB"/>
          </a:p>
        </p:txBody>
      </p:sp>
      <p:sp>
        <p:nvSpPr>
          <p:cNvPr id="29" name="Content Placeholder 2">
            <a:extLst>
              <a:ext uri="{FF2B5EF4-FFF2-40B4-BE49-F238E27FC236}">
                <a16:creationId xmlns:a16="http://schemas.microsoft.com/office/drawing/2014/main" id="{C88533EA-5990-43AF-89E2-848E0A19466B}"/>
              </a:ext>
            </a:extLst>
          </p:cNvPr>
          <p:cNvSpPr txBox="1">
            <a:spLocks/>
          </p:cNvSpPr>
          <p:nvPr/>
        </p:nvSpPr>
        <p:spPr>
          <a:xfrm>
            <a:off x="838200" y="1825624"/>
            <a:ext cx="10515600" cy="100321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400" b="1" dirty="0">
                <a:latin typeface="Calibri" panose="020F0502020204030204" pitchFamily="34" charset="0"/>
                <a:ea typeface="Calibri" panose="020F0502020204030204" pitchFamily="34" charset="0"/>
                <a:cs typeface="Calibri" panose="020F0502020204030204" pitchFamily="34" charset="0"/>
              </a:rPr>
              <a:t>Existential clause</a:t>
            </a:r>
            <a:endParaRPr lang="en-GB" sz="24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GB" sz="2400" dirty="0">
                <a:latin typeface="Calibri" panose="020F0502020204030204" pitchFamily="34" charset="0"/>
                <a:ea typeface="Calibri" panose="020F0502020204030204" pitchFamily="34" charset="0"/>
                <a:cs typeface="Calibri" panose="020F0502020204030204" pitchFamily="34" charset="0"/>
              </a:rPr>
              <a:t>(‘There is no hope.’)</a:t>
            </a:r>
            <a:endParaRPr lang="en-GB" sz="2400" b="1" dirty="0">
              <a:effectLst/>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GB" sz="2400" b="1" dirty="0">
              <a:latin typeface="Calibri" panose="020F0502020204030204" pitchFamily="34" charset="0"/>
              <a:cs typeface="Calibri" panose="020F0502020204030204" pitchFamily="34" charset="0"/>
            </a:endParaRPr>
          </a:p>
          <a:p>
            <a:pPr marL="0" indent="0">
              <a:buNone/>
            </a:pPr>
            <a:endParaRPr lang="en-GB" sz="2400" b="1" dirty="0">
              <a:latin typeface="Calibri" panose="020F0502020204030204" pitchFamily="34" charset="0"/>
              <a:cs typeface="Calibri" panose="020F0502020204030204" pitchFamily="34" charset="0"/>
            </a:endParaRPr>
          </a:p>
          <a:p>
            <a:pPr marL="0" indent="0">
              <a:buNone/>
            </a:pPr>
            <a:endParaRPr lang="en-GB" sz="2400" b="1" dirty="0"/>
          </a:p>
        </p:txBody>
      </p:sp>
      <p:graphicFrame>
        <p:nvGraphicFramePr>
          <p:cNvPr id="11" name="Table 10">
            <a:extLst>
              <a:ext uri="{FF2B5EF4-FFF2-40B4-BE49-F238E27FC236}">
                <a16:creationId xmlns:a16="http://schemas.microsoft.com/office/drawing/2014/main" id="{E56DD406-94C1-4386-B594-CD2B74C7813B}"/>
              </a:ext>
            </a:extLst>
          </p:cNvPr>
          <p:cNvGraphicFramePr>
            <a:graphicFrameLocks noGrp="1"/>
          </p:cNvGraphicFramePr>
          <p:nvPr>
            <p:extLst>
              <p:ext uri="{D42A27DB-BD31-4B8C-83A1-F6EECF244321}">
                <p14:modId xmlns:p14="http://schemas.microsoft.com/office/powerpoint/2010/main" val="3585735634"/>
              </p:ext>
            </p:extLst>
          </p:nvPr>
        </p:nvGraphicFramePr>
        <p:xfrm>
          <a:off x="1164772" y="3091464"/>
          <a:ext cx="9518650" cy="937700"/>
        </p:xfrm>
        <a:graphic>
          <a:graphicData uri="http://schemas.openxmlformats.org/drawingml/2006/table">
            <a:tbl>
              <a:tblPr firstRow="1" firstCol="1" bandRow="1" bandCol="1"/>
              <a:tblGrid>
                <a:gridCol w="4846441">
                  <a:extLst>
                    <a:ext uri="{9D8B030D-6E8A-4147-A177-3AD203B41FA5}">
                      <a16:colId xmlns:a16="http://schemas.microsoft.com/office/drawing/2014/main" val="2732148950"/>
                    </a:ext>
                  </a:extLst>
                </a:gridCol>
                <a:gridCol w="4672209">
                  <a:extLst>
                    <a:ext uri="{9D8B030D-6E8A-4147-A177-3AD203B41FA5}">
                      <a16:colId xmlns:a16="http://schemas.microsoft.com/office/drawing/2014/main" val="441562284"/>
                    </a:ext>
                  </a:extLst>
                </a:gridCol>
              </a:tblGrid>
              <a:tr h="937700">
                <a:tc>
                  <a:txBody>
                    <a:bodyPr/>
                    <a:lstStyle/>
                    <a:p>
                      <a:pPr algn="l" fontAlgn="ctr">
                        <a:spcBef>
                          <a:spcPts val="0"/>
                        </a:spcBef>
                        <a:spcAft>
                          <a:spcPts val="0"/>
                        </a:spcAft>
                      </a:pPr>
                      <a:r>
                        <a:rPr lang="mi-NZ" sz="2400" b="0" i="0" u="none" strike="noStrike" dirty="0">
                          <a:effectLst/>
                          <a:latin typeface="Calibri" panose="020F0502020204030204" pitchFamily="34" charset="0"/>
                          <a:ea typeface="PMingLiU" panose="02020500000000000000" pitchFamily="18" charset="-120"/>
                          <a:cs typeface="Calibri" panose="020F0502020204030204" pitchFamily="34" charset="0"/>
                        </a:rPr>
                        <a:t>Сар ли</a:t>
                      </a:r>
                      <a:r>
                        <a:rPr lang="mi-NZ" sz="2400" b="1" i="0" u="none" strike="noStrike" dirty="0">
                          <a:effectLst/>
                          <a:latin typeface="Calibri" panose="020F0502020204030204" pitchFamily="34" charset="0"/>
                          <a:ea typeface="PMingLiU" panose="02020500000000000000" pitchFamily="18" charset="-120"/>
                          <a:cs typeface="Calibri" panose="020F0502020204030204" pitchFamily="34" charset="0"/>
                        </a:rPr>
                        <a:t>е</a:t>
                      </a:r>
                      <a:r>
                        <a:rPr lang="mi-NZ" sz="2400" b="0" i="0" u="none" strike="noStrike" dirty="0">
                          <a:effectLst/>
                          <a:latin typeface="Calibri" panose="020F0502020204030204" pitchFamily="34" charset="0"/>
                          <a:ea typeface="PMingLiU" panose="02020500000000000000" pitchFamily="18" charset="-120"/>
                          <a:cs typeface="Calibri" panose="020F0502020204030204" pitchFamily="34" charset="0"/>
                        </a:rPr>
                        <a:t>ш.</a:t>
                      </a:r>
                      <a:endParaRPr lang="az-Cyrl-AZ" sz="2400" b="0" i="0" u="none" strike="noStrike" dirty="0">
                        <a:effectLst/>
                        <a:latin typeface="Arial" panose="020B0604020202020204" pitchFamily="34" charset="0"/>
                      </a:endParaRPr>
                    </a:p>
                  </a:txBody>
                  <a:tcPr marL="112408" marR="112408" marT="15612"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2400" b="0" i="0" u="none" strike="noStrike" dirty="0">
                          <a:effectLst/>
                          <a:latin typeface="Calibri" panose="020F0502020204030204" pitchFamily="34" charset="0"/>
                          <a:ea typeface="PMingLiU" panose="02020500000000000000" pitchFamily="18" charset="-120"/>
                          <a:cs typeface="Calibri" panose="020F0502020204030204" pitchFamily="34" charset="0"/>
                        </a:rPr>
                        <a:t>There will be a war.</a:t>
                      </a:r>
                      <a:endParaRPr lang="en-US" sz="2400" b="0" i="0" u="none" strike="noStrike" dirty="0">
                        <a:effectLst/>
                        <a:latin typeface="Arial" panose="020B0604020202020204" pitchFamily="34" charset="0"/>
                      </a:endParaRPr>
                    </a:p>
                  </a:txBody>
                  <a:tcPr marL="112408" marR="112408" marT="15612"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04819445"/>
                  </a:ext>
                </a:extLst>
              </a:tr>
            </a:tbl>
          </a:graphicData>
        </a:graphic>
      </p:graphicFrame>
    </p:spTree>
    <p:extLst>
      <p:ext uri="{BB962C8B-B14F-4D97-AF65-F5344CB8AC3E}">
        <p14:creationId xmlns:p14="http://schemas.microsoft.com/office/powerpoint/2010/main" val="4029409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1</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de-AT" sz="3600" u="sng" dirty="0">
                <a:latin typeface="Calibri" panose="020F0502020204030204" pitchFamily="34" charset="0"/>
                <a:ea typeface="Times New Roman" panose="02020603050405020304" pitchFamily="18" charset="0"/>
                <a:cs typeface="Calibri" panose="020F0502020204030204" pitchFamily="34" charset="0"/>
              </a:rPr>
              <a:t>Clause types</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dirty="0"/>
              <a:t>COPIUS – Introduction to Mari – Chapter 35</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19</a:t>
            </a:fld>
            <a:endParaRPr lang="en-GB"/>
          </a:p>
        </p:txBody>
      </p:sp>
      <p:sp>
        <p:nvSpPr>
          <p:cNvPr id="29" name="Content Placeholder 2">
            <a:extLst>
              <a:ext uri="{FF2B5EF4-FFF2-40B4-BE49-F238E27FC236}">
                <a16:creationId xmlns:a16="http://schemas.microsoft.com/office/drawing/2014/main" id="{C88533EA-5990-43AF-89E2-848E0A19466B}"/>
              </a:ext>
            </a:extLst>
          </p:cNvPr>
          <p:cNvSpPr txBox="1">
            <a:spLocks/>
          </p:cNvSpPr>
          <p:nvPr/>
        </p:nvSpPr>
        <p:spPr>
          <a:xfrm>
            <a:off x="838200" y="1825624"/>
            <a:ext cx="10515600" cy="100321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400" b="1" dirty="0">
                <a:latin typeface="Calibri" panose="020F0502020204030204" pitchFamily="34" charset="0"/>
                <a:ea typeface="Calibri" panose="020F0502020204030204" pitchFamily="34" charset="0"/>
                <a:cs typeface="Calibri" panose="020F0502020204030204" pitchFamily="34" charset="0"/>
              </a:rPr>
              <a:t>Possessive clause</a:t>
            </a:r>
            <a:endParaRPr lang="en-GB" sz="24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GB" sz="2400" dirty="0">
                <a:latin typeface="Calibri" panose="020F0502020204030204" pitchFamily="34" charset="0"/>
                <a:ea typeface="Calibri" panose="020F0502020204030204" pitchFamily="34" charset="0"/>
                <a:cs typeface="Calibri" panose="020F0502020204030204" pitchFamily="34" charset="0"/>
              </a:rPr>
              <a:t>(‘I have the money.’)</a:t>
            </a:r>
            <a:endParaRPr lang="en-GB" sz="2400" b="1" dirty="0">
              <a:effectLst/>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GB" sz="2400" b="1" dirty="0">
              <a:latin typeface="Calibri" panose="020F0502020204030204" pitchFamily="34" charset="0"/>
              <a:cs typeface="Calibri" panose="020F0502020204030204" pitchFamily="34" charset="0"/>
            </a:endParaRPr>
          </a:p>
          <a:p>
            <a:pPr marL="0" indent="0">
              <a:buNone/>
            </a:pPr>
            <a:endParaRPr lang="en-GB" sz="2400" b="1" dirty="0">
              <a:latin typeface="Calibri" panose="020F0502020204030204" pitchFamily="34" charset="0"/>
              <a:cs typeface="Calibri" panose="020F0502020204030204" pitchFamily="34" charset="0"/>
            </a:endParaRPr>
          </a:p>
          <a:p>
            <a:pPr marL="0" indent="0">
              <a:buNone/>
            </a:pPr>
            <a:endParaRPr lang="en-GB" sz="2400" b="1" dirty="0"/>
          </a:p>
        </p:txBody>
      </p:sp>
      <p:graphicFrame>
        <p:nvGraphicFramePr>
          <p:cNvPr id="11" name="Table 10">
            <a:extLst>
              <a:ext uri="{FF2B5EF4-FFF2-40B4-BE49-F238E27FC236}">
                <a16:creationId xmlns:a16="http://schemas.microsoft.com/office/drawing/2014/main" id="{E56DD406-94C1-4386-B594-CD2B74C7813B}"/>
              </a:ext>
            </a:extLst>
          </p:cNvPr>
          <p:cNvGraphicFramePr>
            <a:graphicFrameLocks noGrp="1"/>
          </p:cNvGraphicFramePr>
          <p:nvPr>
            <p:extLst>
              <p:ext uri="{D42A27DB-BD31-4B8C-83A1-F6EECF244321}">
                <p14:modId xmlns:p14="http://schemas.microsoft.com/office/powerpoint/2010/main" val="1765691581"/>
              </p:ext>
            </p:extLst>
          </p:nvPr>
        </p:nvGraphicFramePr>
        <p:xfrm>
          <a:off x="1164772" y="3091464"/>
          <a:ext cx="9518650" cy="937700"/>
        </p:xfrm>
        <a:graphic>
          <a:graphicData uri="http://schemas.openxmlformats.org/drawingml/2006/table">
            <a:tbl>
              <a:tblPr firstRow="1" firstCol="1" bandRow="1" bandCol="1"/>
              <a:tblGrid>
                <a:gridCol w="4846441">
                  <a:extLst>
                    <a:ext uri="{9D8B030D-6E8A-4147-A177-3AD203B41FA5}">
                      <a16:colId xmlns:a16="http://schemas.microsoft.com/office/drawing/2014/main" val="2732148950"/>
                    </a:ext>
                  </a:extLst>
                </a:gridCol>
                <a:gridCol w="4672209">
                  <a:extLst>
                    <a:ext uri="{9D8B030D-6E8A-4147-A177-3AD203B41FA5}">
                      <a16:colId xmlns:a16="http://schemas.microsoft.com/office/drawing/2014/main" val="441562284"/>
                    </a:ext>
                  </a:extLst>
                </a:gridCol>
              </a:tblGrid>
              <a:tr h="937700">
                <a:tc>
                  <a:txBody>
                    <a:bodyPr/>
                    <a:lstStyle/>
                    <a:p>
                      <a:pPr algn="l"/>
                      <a:r>
                        <a:rPr lang="en-US" sz="2400" u="none">
                          <a:effectLst/>
                          <a:latin typeface="Calibri" panose="020F0502020204030204" pitchFamily="34" charset="0"/>
                          <a:ea typeface="PMingLiU" panose="02020500000000000000" pitchFamily="18" charset="-120"/>
                          <a:cs typeface="Calibri" panose="020F0502020204030204" pitchFamily="34" charset="0"/>
                        </a:rPr>
                        <a:t>Жап</a:t>
                      </a:r>
                      <a:r>
                        <a:rPr lang="en-US" sz="2400" b="1" u="none">
                          <a:effectLst/>
                          <a:latin typeface="Calibri" panose="020F0502020204030204" pitchFamily="34" charset="0"/>
                          <a:ea typeface="PMingLiU" panose="02020500000000000000" pitchFamily="18" charset="-120"/>
                          <a:cs typeface="Calibri" panose="020F0502020204030204" pitchFamily="34" charset="0"/>
                        </a:rPr>
                        <a:t>е</a:t>
                      </a:r>
                      <a:r>
                        <a:rPr lang="en-US" sz="2400" u="none">
                          <a:effectLst/>
                          <a:latin typeface="Calibri" panose="020F0502020204030204" pitchFamily="34" charset="0"/>
                          <a:ea typeface="PMingLiU" panose="02020500000000000000" pitchFamily="18" charset="-120"/>
                          <a:cs typeface="Calibri" panose="020F0502020204030204" pitchFamily="34" charset="0"/>
                        </a:rPr>
                        <a:t>м ук</a:t>
                      </a:r>
                      <a:r>
                        <a:rPr lang="en-US" sz="2400" b="1" u="none">
                          <a:effectLst/>
                          <a:latin typeface="Calibri" panose="020F0502020204030204" pitchFamily="34" charset="0"/>
                          <a:ea typeface="PMingLiU" panose="02020500000000000000" pitchFamily="18" charset="-120"/>
                          <a:cs typeface="Calibri" panose="020F0502020204030204" pitchFamily="34" charset="0"/>
                        </a:rPr>
                        <a:t>е</a:t>
                      </a:r>
                      <a:r>
                        <a:rPr lang="en-US" sz="2400" u="none">
                          <a:effectLst/>
                          <a:latin typeface="Calibri" panose="020F0502020204030204" pitchFamily="34" charset="0"/>
                          <a:ea typeface="PMingLiU" panose="02020500000000000000" pitchFamily="18" charset="-120"/>
                          <a:cs typeface="Calibri" panose="020F0502020204030204" pitchFamily="34" charset="0"/>
                        </a:rPr>
                        <a:t> </a:t>
                      </a:r>
                      <a:r>
                        <a:rPr lang="en-US" sz="2400" b="1" u="none">
                          <a:effectLst/>
                          <a:latin typeface="Calibri" panose="020F0502020204030204" pitchFamily="34" charset="0"/>
                          <a:ea typeface="PMingLiU" panose="02020500000000000000" pitchFamily="18" charset="-120"/>
                          <a:cs typeface="Calibri" panose="020F0502020204030204" pitchFamily="34" charset="0"/>
                        </a:rPr>
                        <a:t>ы</a:t>
                      </a:r>
                      <a:r>
                        <a:rPr lang="en-US" sz="2400" u="none">
                          <a:effectLst/>
                          <a:latin typeface="Calibri" panose="020F0502020204030204" pitchFamily="34" charset="0"/>
                          <a:ea typeface="PMingLiU" panose="02020500000000000000" pitchFamily="18" charset="-120"/>
                          <a:cs typeface="Calibri" panose="020F0502020204030204" pitchFamily="34" charset="0"/>
                        </a:rPr>
                        <a:t>л’е.</a:t>
                      </a:r>
                      <a:endParaRPr lang="en-GB" sz="2400" u="none">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en-US" sz="2400" u="none" dirty="0">
                          <a:effectLst/>
                          <a:latin typeface="Calibri" panose="020F0502020204030204" pitchFamily="34" charset="0"/>
                          <a:ea typeface="PMingLiU" panose="02020500000000000000" pitchFamily="18" charset="-120"/>
                          <a:cs typeface="Calibri" panose="020F0502020204030204" pitchFamily="34" charset="0"/>
                        </a:rPr>
                        <a:t>I didn’t have time.</a:t>
                      </a:r>
                      <a:endParaRPr lang="en-GB" sz="2400" u="none" dirty="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04819445"/>
                  </a:ext>
                </a:extLst>
              </a:tr>
            </a:tbl>
          </a:graphicData>
        </a:graphic>
      </p:graphicFrame>
    </p:spTree>
    <p:extLst>
      <p:ext uri="{BB962C8B-B14F-4D97-AF65-F5344CB8AC3E}">
        <p14:creationId xmlns:p14="http://schemas.microsoft.com/office/powerpoint/2010/main" val="2598252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67686895-C18F-4F70-8939-8964E70F39DB}"/>
              </a:ext>
            </a:extLst>
          </p:cNvPr>
          <p:cNvSpPr txBox="1"/>
          <p:nvPr/>
        </p:nvSpPr>
        <p:spPr>
          <a:xfrm>
            <a:off x="2221319" y="2459504"/>
            <a:ext cx="7749363" cy="1938992"/>
          </a:xfrm>
          <a:prstGeom prst="rect">
            <a:avLst/>
          </a:prstGeom>
          <a:noFill/>
          <a:ln w="38100">
            <a:noFill/>
          </a:ln>
        </p:spPr>
        <p:style>
          <a:lnRef idx="2">
            <a:schemeClr val="dk1"/>
          </a:lnRef>
          <a:fillRef idx="1">
            <a:schemeClr val="lt1"/>
          </a:fillRef>
          <a:effectRef idx="0">
            <a:schemeClr val="dk1"/>
          </a:effectRef>
          <a:fontRef idx="minor">
            <a:schemeClr val="dk1"/>
          </a:fontRef>
        </p:style>
        <p:txBody>
          <a:bodyPr wrap="square">
            <a:spAutoFit/>
          </a:bodyPr>
          <a:lstStyle/>
          <a:p>
            <a:pPr algn="just"/>
            <a:r>
              <a:rPr lang="en-GB" sz="2400" dirty="0">
                <a:solidFill>
                  <a:schemeClr val="tx1"/>
                </a:solidFill>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p>
        </p:txBody>
      </p:sp>
      <p:sp>
        <p:nvSpPr>
          <p:cNvPr id="12" name="Slide Number Placeholder 4">
            <a:extLst>
              <a:ext uri="{FF2B5EF4-FFF2-40B4-BE49-F238E27FC236}">
                <a16:creationId xmlns:a16="http://schemas.microsoft.com/office/drawing/2014/main" id="{AE89CFC7-97D4-4072-8B48-F3F71EE35DDA}"/>
              </a:ext>
            </a:extLst>
          </p:cNvPr>
          <p:cNvSpPr>
            <a:spLocks noGrp="1"/>
          </p:cNvSpPr>
          <p:nvPr>
            <p:ph type="sldNum" sz="quarter" idx="12"/>
          </p:nvPr>
        </p:nvSpPr>
        <p:spPr>
          <a:xfrm>
            <a:off x="8610600" y="6356351"/>
            <a:ext cx="2743200" cy="365125"/>
          </a:xfrm>
        </p:spPr>
        <p:txBody>
          <a:bodyPr/>
          <a:lstStyle/>
          <a:p>
            <a:fld id="{055DE2CD-379D-4002-80ED-F7724F598CF3}" type="slidenum">
              <a:rPr lang="en-GB" smtClean="0"/>
              <a:t>2</a:t>
            </a:fld>
            <a:endParaRPr lang="en-GB" dirty="0"/>
          </a:p>
        </p:txBody>
      </p:sp>
    </p:spTree>
    <p:extLst>
      <p:ext uri="{BB962C8B-B14F-4D97-AF65-F5344CB8AC3E}">
        <p14:creationId xmlns:p14="http://schemas.microsoft.com/office/powerpoint/2010/main" val="185245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1</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de-AT" sz="3600" u="sng" dirty="0">
                <a:latin typeface="Calibri" panose="020F0502020204030204" pitchFamily="34" charset="0"/>
                <a:ea typeface="Times New Roman" panose="02020603050405020304" pitchFamily="18" charset="0"/>
                <a:cs typeface="Calibri" panose="020F0502020204030204" pitchFamily="34" charset="0"/>
              </a:rPr>
              <a:t>Clause types</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dirty="0"/>
              <a:t>COPIUS – Introduction to Mari – Chapter 35</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20</a:t>
            </a:fld>
            <a:endParaRPr lang="en-GB"/>
          </a:p>
        </p:txBody>
      </p:sp>
      <p:sp>
        <p:nvSpPr>
          <p:cNvPr id="29" name="Content Placeholder 2">
            <a:extLst>
              <a:ext uri="{FF2B5EF4-FFF2-40B4-BE49-F238E27FC236}">
                <a16:creationId xmlns:a16="http://schemas.microsoft.com/office/drawing/2014/main" id="{C88533EA-5990-43AF-89E2-848E0A19466B}"/>
              </a:ext>
            </a:extLst>
          </p:cNvPr>
          <p:cNvSpPr txBox="1">
            <a:spLocks/>
          </p:cNvSpPr>
          <p:nvPr/>
        </p:nvSpPr>
        <p:spPr>
          <a:xfrm>
            <a:off x="838200" y="1825624"/>
            <a:ext cx="10515600" cy="100321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400" b="1" dirty="0">
                <a:latin typeface="Calibri" panose="020F0502020204030204" pitchFamily="34" charset="0"/>
                <a:ea typeface="Calibri" panose="020F0502020204030204" pitchFamily="34" charset="0"/>
                <a:cs typeface="Calibri" panose="020F0502020204030204" pitchFamily="34" charset="0"/>
              </a:rPr>
              <a:t>Impersonal clause</a:t>
            </a:r>
            <a:endParaRPr lang="en-GB" sz="24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GB" sz="2400" dirty="0">
                <a:latin typeface="Calibri" panose="020F0502020204030204" pitchFamily="34" charset="0"/>
                <a:ea typeface="Calibri" panose="020F0502020204030204" pitchFamily="34" charset="0"/>
                <a:cs typeface="Calibri" panose="020F0502020204030204" pitchFamily="34" charset="0"/>
              </a:rPr>
              <a:t>(‘</a:t>
            </a:r>
            <a:r>
              <a:rPr lang="en-GB" sz="2400" u="sng" dirty="0">
                <a:latin typeface="Calibri" panose="020F0502020204030204" pitchFamily="34" charset="0"/>
                <a:ea typeface="Calibri" panose="020F0502020204030204" pitchFamily="34" charset="0"/>
                <a:cs typeface="Calibri" panose="020F0502020204030204" pitchFamily="34" charset="0"/>
              </a:rPr>
              <a:t>One used to do this</a:t>
            </a:r>
            <a:r>
              <a:rPr lang="en-GB" sz="2400" dirty="0">
                <a:latin typeface="Calibri" panose="020F0502020204030204" pitchFamily="34" charset="0"/>
                <a:ea typeface="Calibri" panose="020F0502020204030204" pitchFamily="34" charset="0"/>
                <a:cs typeface="Calibri" panose="020F0502020204030204" pitchFamily="34" charset="0"/>
              </a:rPr>
              <a:t>.’)</a:t>
            </a:r>
            <a:endParaRPr lang="en-GB" sz="2400" b="1" dirty="0">
              <a:effectLst/>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GB" sz="2400" b="1" dirty="0">
              <a:latin typeface="Calibri" panose="020F0502020204030204" pitchFamily="34" charset="0"/>
              <a:cs typeface="Calibri" panose="020F0502020204030204" pitchFamily="34" charset="0"/>
            </a:endParaRPr>
          </a:p>
          <a:p>
            <a:pPr marL="0" indent="0">
              <a:buNone/>
            </a:pPr>
            <a:endParaRPr lang="en-GB" sz="2400" b="1" dirty="0">
              <a:latin typeface="Calibri" panose="020F0502020204030204" pitchFamily="34" charset="0"/>
              <a:cs typeface="Calibri" panose="020F0502020204030204" pitchFamily="34" charset="0"/>
            </a:endParaRPr>
          </a:p>
          <a:p>
            <a:pPr marL="0" indent="0">
              <a:buNone/>
            </a:pPr>
            <a:endParaRPr lang="en-GB" sz="2400" b="1" dirty="0"/>
          </a:p>
        </p:txBody>
      </p:sp>
      <p:graphicFrame>
        <p:nvGraphicFramePr>
          <p:cNvPr id="11" name="Table 10">
            <a:extLst>
              <a:ext uri="{FF2B5EF4-FFF2-40B4-BE49-F238E27FC236}">
                <a16:creationId xmlns:a16="http://schemas.microsoft.com/office/drawing/2014/main" id="{E56DD406-94C1-4386-B594-CD2B74C7813B}"/>
              </a:ext>
            </a:extLst>
          </p:cNvPr>
          <p:cNvGraphicFramePr>
            <a:graphicFrameLocks noGrp="1"/>
          </p:cNvGraphicFramePr>
          <p:nvPr>
            <p:extLst>
              <p:ext uri="{D42A27DB-BD31-4B8C-83A1-F6EECF244321}">
                <p14:modId xmlns:p14="http://schemas.microsoft.com/office/powerpoint/2010/main" val="2051763140"/>
              </p:ext>
            </p:extLst>
          </p:nvPr>
        </p:nvGraphicFramePr>
        <p:xfrm>
          <a:off x="1164772" y="3091464"/>
          <a:ext cx="9518650" cy="937700"/>
        </p:xfrm>
        <a:graphic>
          <a:graphicData uri="http://schemas.openxmlformats.org/drawingml/2006/table">
            <a:tbl>
              <a:tblPr firstRow="1" firstCol="1" bandRow="1" bandCol="1"/>
              <a:tblGrid>
                <a:gridCol w="4846441">
                  <a:extLst>
                    <a:ext uri="{9D8B030D-6E8A-4147-A177-3AD203B41FA5}">
                      <a16:colId xmlns:a16="http://schemas.microsoft.com/office/drawing/2014/main" val="2732148950"/>
                    </a:ext>
                  </a:extLst>
                </a:gridCol>
                <a:gridCol w="4672209">
                  <a:extLst>
                    <a:ext uri="{9D8B030D-6E8A-4147-A177-3AD203B41FA5}">
                      <a16:colId xmlns:a16="http://schemas.microsoft.com/office/drawing/2014/main" val="441562284"/>
                    </a:ext>
                  </a:extLst>
                </a:gridCol>
              </a:tblGrid>
              <a:tr h="937700">
                <a:tc>
                  <a:txBody>
                    <a:bodyPr/>
                    <a:lstStyle/>
                    <a:p>
                      <a:pPr algn="l"/>
                      <a:r>
                        <a:rPr lang="en-US" sz="2000" b="1" u="sng">
                          <a:effectLst/>
                          <a:latin typeface="Calibri" panose="020F0502020204030204" pitchFamily="34" charset="0"/>
                          <a:ea typeface="PMingLiU" panose="02020500000000000000" pitchFamily="18" charset="-120"/>
                          <a:cs typeface="Calibri" panose="020F0502020204030204" pitchFamily="34" charset="0"/>
                        </a:rPr>
                        <a:t>О</a:t>
                      </a:r>
                      <a:r>
                        <a:rPr lang="en-US" sz="2000" u="sng">
                          <a:effectLst/>
                          <a:latin typeface="Calibri" panose="020F0502020204030204" pitchFamily="34" charset="0"/>
                          <a:ea typeface="PMingLiU" panose="02020500000000000000" pitchFamily="18" charset="-120"/>
                          <a:cs typeface="Times New Roman" panose="02020603050405020304" pitchFamily="18" charset="0"/>
                        </a:rPr>
                        <a:t>жно ш</a:t>
                      </a:r>
                      <a:r>
                        <a:rPr lang="en-US" sz="2000" b="1" u="sng">
                          <a:effectLst/>
                          <a:latin typeface="Calibri" panose="020F0502020204030204" pitchFamily="34" charset="0"/>
                          <a:ea typeface="PMingLiU" panose="02020500000000000000" pitchFamily="18" charset="-120"/>
                          <a:cs typeface="Times New Roman" panose="02020603050405020304" pitchFamily="18" charset="0"/>
                        </a:rPr>
                        <a:t>у</a:t>
                      </a:r>
                      <a:r>
                        <a:rPr lang="en-US" sz="2000" u="sng">
                          <a:effectLst/>
                          <a:latin typeface="Calibri" panose="020F0502020204030204" pitchFamily="34" charset="0"/>
                          <a:ea typeface="PMingLiU" panose="02020500000000000000" pitchFamily="18" charset="-120"/>
                          <a:cs typeface="Times New Roman" panose="02020603050405020304" pitchFamily="18" charset="0"/>
                        </a:rPr>
                        <a:t>ко луд</a:t>
                      </a:r>
                      <a:r>
                        <a:rPr lang="en-US" sz="2000" b="1" u="sng">
                          <a:effectLst/>
                          <a:latin typeface="Calibri" panose="020F0502020204030204" pitchFamily="34" charset="0"/>
                          <a:ea typeface="PMingLiU" panose="02020500000000000000" pitchFamily="18" charset="-120"/>
                          <a:cs typeface="Times New Roman" panose="02020603050405020304" pitchFamily="18" charset="0"/>
                        </a:rPr>
                        <a:t>а</a:t>
                      </a:r>
                      <a:r>
                        <a:rPr lang="en-US" sz="2000" u="sng">
                          <a:effectLst/>
                          <a:latin typeface="Calibri" panose="020F0502020204030204" pitchFamily="34" charset="0"/>
                          <a:ea typeface="PMingLiU" panose="02020500000000000000" pitchFamily="18" charset="-120"/>
                          <a:cs typeface="Times New Roman" panose="02020603050405020304" pitchFamily="18" charset="0"/>
                        </a:rPr>
                        <a:t>лтын</a:t>
                      </a:r>
                      <a:r>
                        <a:rPr lang="en-US" sz="2000">
                          <a:effectLst/>
                          <a:latin typeface="Calibri" panose="020F0502020204030204" pitchFamily="34" charset="0"/>
                          <a:ea typeface="PMingLiU" panose="02020500000000000000" pitchFamily="18" charset="-120"/>
                          <a:cs typeface="Calibri" panose="020F0502020204030204" pitchFamily="34" charset="0"/>
                        </a:rPr>
                        <a:t>.</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en-US" sz="2000" dirty="0">
                          <a:effectLst/>
                          <a:latin typeface="Calibri" panose="020F0502020204030204" pitchFamily="34" charset="0"/>
                          <a:ea typeface="PMingLiU" panose="02020500000000000000" pitchFamily="18" charset="-120"/>
                          <a:cs typeface="Calibri" panose="020F0502020204030204" pitchFamily="34" charset="0"/>
                        </a:rPr>
                        <a:t>People used to read a lot.</a:t>
                      </a:r>
                      <a:endParaRPr lang="en-GB" sz="2000" dirty="0">
                        <a:effectLst/>
                        <a:latin typeface="Calibri" panose="020F0502020204030204" pitchFamily="34" charset="0"/>
                        <a:ea typeface="PMingLiU" panose="02020500000000000000" pitchFamily="18" charset="-120"/>
                        <a:cs typeface="Lucida Grande"/>
                      </a:endParaRPr>
                    </a:p>
                    <a:p>
                      <a:pPr algn="l"/>
                      <a:r>
                        <a:rPr lang="en-US" sz="2000" dirty="0">
                          <a:effectLst/>
                          <a:latin typeface="Calibri" panose="020F0502020204030204" pitchFamily="34" charset="0"/>
                          <a:ea typeface="PMingLiU" panose="02020500000000000000" pitchFamily="18" charset="-120"/>
                          <a:cs typeface="Calibri" panose="020F0502020204030204" pitchFamily="34" charset="0"/>
                        </a:rPr>
                        <a:t>(One used to read a lot.)</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04819445"/>
                  </a:ext>
                </a:extLst>
              </a:tr>
            </a:tbl>
          </a:graphicData>
        </a:graphic>
      </p:graphicFrame>
    </p:spTree>
    <p:extLst>
      <p:ext uri="{BB962C8B-B14F-4D97-AF65-F5344CB8AC3E}">
        <p14:creationId xmlns:p14="http://schemas.microsoft.com/office/powerpoint/2010/main" val="3219291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2</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de-AT" sz="3600" u="sng" dirty="0">
                <a:latin typeface="Calibri" panose="020F0502020204030204" pitchFamily="34" charset="0"/>
                <a:ea typeface="Times New Roman" panose="02020603050405020304" pitchFamily="18" charset="0"/>
                <a:cs typeface="Calibri" panose="020F0502020204030204" pitchFamily="34" charset="0"/>
              </a:rPr>
              <a:t>Modifiers in aspectual auxiliary constructions</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dirty="0"/>
              <a:t>COPIUS – Introduction to Mari – Chapter 35</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21</a:t>
            </a:fld>
            <a:endParaRPr lang="en-GB"/>
          </a:p>
        </p:txBody>
      </p:sp>
      <p:graphicFrame>
        <p:nvGraphicFramePr>
          <p:cNvPr id="2" name="Table 1">
            <a:extLst>
              <a:ext uri="{FF2B5EF4-FFF2-40B4-BE49-F238E27FC236}">
                <a16:creationId xmlns:a16="http://schemas.microsoft.com/office/drawing/2014/main" id="{42B3D20D-77FC-44B1-86CE-3FA015C71EAE}"/>
              </a:ext>
            </a:extLst>
          </p:cNvPr>
          <p:cNvGraphicFramePr>
            <a:graphicFrameLocks noGrp="1"/>
          </p:cNvGraphicFramePr>
          <p:nvPr>
            <p:extLst>
              <p:ext uri="{D42A27DB-BD31-4B8C-83A1-F6EECF244321}">
                <p14:modId xmlns:p14="http://schemas.microsoft.com/office/powerpoint/2010/main" val="1243771617"/>
              </p:ext>
            </p:extLst>
          </p:nvPr>
        </p:nvGraphicFramePr>
        <p:xfrm>
          <a:off x="838200" y="1580311"/>
          <a:ext cx="10797428" cy="4354560"/>
        </p:xfrm>
        <a:graphic>
          <a:graphicData uri="http://schemas.openxmlformats.org/drawingml/2006/table">
            <a:tbl>
              <a:tblPr firstRow="1" firstCol="1" bandRow="1">
                <a:tableStyleId>{5940675A-B579-460E-94D1-54222C63F5DA}</a:tableStyleId>
              </a:tblPr>
              <a:tblGrid>
                <a:gridCol w="1980000">
                  <a:extLst>
                    <a:ext uri="{9D8B030D-6E8A-4147-A177-3AD203B41FA5}">
                      <a16:colId xmlns:a16="http://schemas.microsoft.com/office/drawing/2014/main" val="4268489223"/>
                    </a:ext>
                  </a:extLst>
                </a:gridCol>
                <a:gridCol w="3973286">
                  <a:extLst>
                    <a:ext uri="{9D8B030D-6E8A-4147-A177-3AD203B41FA5}">
                      <a16:colId xmlns:a16="http://schemas.microsoft.com/office/drawing/2014/main" val="1266289470"/>
                    </a:ext>
                  </a:extLst>
                </a:gridCol>
                <a:gridCol w="4844142">
                  <a:extLst>
                    <a:ext uri="{9D8B030D-6E8A-4147-A177-3AD203B41FA5}">
                      <a16:colId xmlns:a16="http://schemas.microsoft.com/office/drawing/2014/main" val="2087677373"/>
                    </a:ext>
                  </a:extLst>
                </a:gridCol>
              </a:tblGrid>
              <a:tr h="269984">
                <a:tc>
                  <a:txBody>
                    <a:bodyPr/>
                    <a:lstStyle/>
                    <a:p>
                      <a:pPr algn="ctr"/>
                      <a:r>
                        <a:rPr lang="en-US" sz="2000" b="1">
                          <a:effectLst/>
                          <a:latin typeface="Calibri" panose="020F0502020204030204" pitchFamily="34" charset="0"/>
                          <a:ea typeface="PMingLiU" panose="02020500000000000000" pitchFamily="18" charset="-120"/>
                          <a:cs typeface="Lucida Grande"/>
                        </a:rPr>
                        <a:t>Modifier</a:t>
                      </a:r>
                      <a:endParaRPr lang="en-GB" sz="200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ctr"/>
                      <a:r>
                        <a:rPr lang="en-US" sz="2000" b="1">
                          <a:effectLst/>
                          <a:latin typeface="Calibri" panose="020F0502020204030204" pitchFamily="34" charset="0"/>
                          <a:ea typeface="PMingLiU" panose="02020500000000000000" pitchFamily="18" charset="-120"/>
                          <a:cs typeface="Lucida Grande"/>
                        </a:rPr>
                        <a:t>Usage</a:t>
                      </a:r>
                      <a:endParaRPr lang="en-GB" sz="200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ctr"/>
                      <a:r>
                        <a:rPr lang="en-US" sz="2000" b="1">
                          <a:effectLst/>
                          <a:latin typeface="Calibri" panose="020F0502020204030204" pitchFamily="34" charset="0"/>
                          <a:ea typeface="PMingLiU" panose="02020500000000000000" pitchFamily="18" charset="-120"/>
                          <a:cs typeface="Lucida Grande"/>
                        </a:rPr>
                        <a:t>Example</a:t>
                      </a:r>
                      <a:endParaRPr lang="en-GB" sz="2000">
                        <a:effectLst/>
                        <a:latin typeface="Calibri" panose="020F0502020204030204" pitchFamily="34" charset="0"/>
                        <a:ea typeface="PMingLiU" panose="02020500000000000000" pitchFamily="18" charset="-120"/>
                        <a:cs typeface="Lucida Grande"/>
                      </a:endParaRPr>
                    </a:p>
                  </a:txBody>
                  <a:tcPr marL="68580" marR="68580" marT="0" marB="0"/>
                </a:tc>
                <a:extLst>
                  <a:ext uri="{0D108BD9-81ED-4DB2-BD59-A6C34878D82A}">
                    <a16:rowId xmlns:a16="http://schemas.microsoft.com/office/drawing/2014/main" val="1806592275"/>
                  </a:ext>
                </a:extLst>
              </a:tr>
              <a:tr h="809952">
                <a:tc>
                  <a:txBody>
                    <a:bodyPr/>
                    <a:lstStyle/>
                    <a:p>
                      <a:pPr algn="just"/>
                      <a:r>
                        <a:rPr lang="en-US" sz="2000" b="0" i="0" dirty="0" err="1">
                          <a:effectLst/>
                          <a:latin typeface="Calibri" panose="020F0502020204030204" pitchFamily="34" charset="0"/>
                          <a:ea typeface="PMingLiU" panose="02020500000000000000" pitchFamily="18" charset="-120"/>
                          <a:cs typeface="Calibri" panose="020F0502020204030204" pitchFamily="34" charset="0"/>
                        </a:rPr>
                        <a:t>воз</a:t>
                      </a:r>
                      <a:r>
                        <a:rPr lang="en-US" sz="2000" b="1" i="0" dirty="0" err="1">
                          <a:effectLst/>
                          <a:latin typeface="Calibri" panose="020F0502020204030204" pitchFamily="34" charset="0"/>
                          <a:ea typeface="PMingLiU" panose="02020500000000000000" pitchFamily="18" charset="-120"/>
                          <a:cs typeface="Calibri" panose="020F0502020204030204" pitchFamily="34" charset="0"/>
                        </a:rPr>
                        <a:t>а</a:t>
                      </a:r>
                      <a:r>
                        <a:rPr lang="en-US" sz="2000" b="0" i="0" dirty="0" err="1">
                          <a:effectLst/>
                          <a:latin typeface="Calibri" panose="020F0502020204030204" pitchFamily="34" charset="0"/>
                          <a:ea typeface="PMingLiU" panose="02020500000000000000" pitchFamily="18" charset="-120"/>
                          <a:cs typeface="Calibri" panose="020F0502020204030204" pitchFamily="34" charset="0"/>
                        </a:rPr>
                        <a:t>ш</a:t>
                      </a:r>
                      <a:r>
                        <a:rPr lang="en-US" sz="2000" b="0" i="0" dirty="0">
                          <a:effectLst/>
                          <a:latin typeface="Calibri" panose="020F0502020204030204" pitchFamily="34" charset="0"/>
                          <a:ea typeface="PMingLiU" panose="02020500000000000000" pitchFamily="18" charset="-120"/>
                          <a:cs typeface="Calibri" panose="020F0502020204030204" pitchFamily="34" charset="0"/>
                        </a:rPr>
                        <a:t> (‑</a:t>
                      </a:r>
                      <a:r>
                        <a:rPr lang="en-US" sz="2000" b="0" i="0" dirty="0" err="1">
                          <a:effectLst/>
                          <a:latin typeface="Calibri" panose="020F0502020204030204" pitchFamily="34" charset="0"/>
                          <a:ea typeface="PMingLiU" panose="02020500000000000000" pitchFamily="18" charset="-120"/>
                          <a:cs typeface="Calibri" panose="020F0502020204030204" pitchFamily="34" charset="0"/>
                        </a:rPr>
                        <a:t>ам</a:t>
                      </a:r>
                      <a:r>
                        <a:rPr lang="en-US" sz="2000" b="0" i="0" dirty="0">
                          <a:effectLst/>
                          <a:latin typeface="Calibri" panose="020F0502020204030204" pitchFamily="34" charset="0"/>
                          <a:ea typeface="PMingLiU" panose="02020500000000000000" pitchFamily="18" charset="-120"/>
                          <a:cs typeface="Calibri" panose="020F0502020204030204" pitchFamily="34" charset="0"/>
                        </a:rPr>
                        <a:t>)</a:t>
                      </a:r>
                      <a:endParaRPr lang="en-GB" sz="2000" b="0" i="0" dirty="0">
                        <a:effectLst/>
                        <a:latin typeface="Calibri" panose="020F0502020204030204" pitchFamily="34" charset="0"/>
                        <a:ea typeface="PMingLiU" panose="02020500000000000000" pitchFamily="18" charset="-120"/>
                        <a:cs typeface="Lucida Grande"/>
                      </a:endParaRPr>
                    </a:p>
                    <a:p>
                      <a:pPr algn="just"/>
                      <a:r>
                        <a:rPr lang="en-US" sz="2000" b="0" i="0" dirty="0">
                          <a:effectLst/>
                          <a:latin typeface="Calibri" panose="020F0502020204030204" pitchFamily="34" charset="0"/>
                          <a:ea typeface="PMingLiU" panose="02020500000000000000" pitchFamily="18" charset="-120"/>
                          <a:cs typeface="Calibri" panose="020F0502020204030204" pitchFamily="34" charset="0"/>
                        </a:rPr>
                        <a:t>‘to lie down’</a:t>
                      </a:r>
                      <a:endParaRPr lang="en-GB" sz="2000" b="0" i="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a:effectLst/>
                          <a:latin typeface="Calibri" panose="020F0502020204030204" pitchFamily="34" charset="0"/>
                          <a:ea typeface="PMingLiU" panose="02020500000000000000" pitchFamily="18" charset="-120"/>
                          <a:cs typeface="Lucida Grande"/>
                        </a:rPr>
                        <a:t>abruptness, finality</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dirty="0" err="1">
                          <a:effectLst/>
                          <a:latin typeface="Calibri" panose="020F0502020204030204" pitchFamily="34" charset="0"/>
                          <a:ea typeface="PMingLiU" panose="02020500000000000000" pitchFamily="18" charset="-120"/>
                          <a:cs typeface="Lucida Grande"/>
                        </a:rPr>
                        <a:t>черлан</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ем</a:t>
                      </a:r>
                      <a:r>
                        <a:rPr lang="en-US" sz="2000" i="0" dirty="0">
                          <a:effectLst/>
                          <a:latin typeface="Calibri" panose="020F0502020204030204" pitchFamily="34" charset="0"/>
                          <a:ea typeface="PMingLiU" panose="02020500000000000000" pitchFamily="18" charset="-120"/>
                          <a:cs typeface="Lucida Grande"/>
                        </a:rPr>
                        <a:t>) ‘to fall ill’ &gt;</a:t>
                      </a:r>
                      <a:endParaRPr lang="en-GB" sz="2000" i="0" dirty="0">
                        <a:effectLst/>
                        <a:latin typeface="Calibri" panose="020F0502020204030204" pitchFamily="34" charset="0"/>
                        <a:ea typeface="PMingLiU" panose="02020500000000000000" pitchFamily="18" charset="-120"/>
                        <a:cs typeface="Lucida Grande"/>
                      </a:endParaRPr>
                    </a:p>
                    <a:p>
                      <a:pPr algn="l"/>
                      <a:r>
                        <a:rPr lang="en-US" sz="2000" i="0" dirty="0" err="1">
                          <a:effectLst/>
                          <a:latin typeface="Calibri" panose="020F0502020204030204" pitchFamily="34" charset="0"/>
                          <a:ea typeface="PMingLiU" panose="02020500000000000000" pitchFamily="18" charset="-120"/>
                          <a:cs typeface="Lucida Grande"/>
                        </a:rPr>
                        <a:t>черлан</a:t>
                      </a:r>
                      <a:r>
                        <a:rPr lang="en-US" sz="2000" b="1" i="0" dirty="0" err="1">
                          <a:effectLst/>
                          <a:latin typeface="Calibri" panose="020F0502020204030204" pitchFamily="34" charset="0"/>
                          <a:ea typeface="PMingLiU" panose="02020500000000000000" pitchFamily="18" charset="-120"/>
                          <a:cs typeface="Lucida Grande"/>
                        </a:rPr>
                        <a:t>е</a:t>
                      </a:r>
                      <a:r>
                        <a:rPr lang="en-US" sz="2000" i="0" dirty="0" err="1">
                          <a:effectLst/>
                          <a:latin typeface="Calibri" panose="020F0502020204030204" pitchFamily="34" charset="0"/>
                          <a:ea typeface="PMingLiU" panose="02020500000000000000" pitchFamily="18" charset="-120"/>
                          <a:cs typeface="Lucida Grande"/>
                        </a:rPr>
                        <a:t>н</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воз</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ам</a:t>
                      </a:r>
                      <a:r>
                        <a:rPr lang="en-US" sz="2000" i="0" dirty="0">
                          <a:effectLst/>
                          <a:latin typeface="Calibri" panose="020F0502020204030204" pitchFamily="34" charset="0"/>
                          <a:ea typeface="PMingLiU" panose="02020500000000000000" pitchFamily="18" charset="-120"/>
                          <a:cs typeface="Lucida Grande"/>
                        </a:rPr>
                        <a:t>) ‘to fall ill (suddenly)’</a:t>
                      </a:r>
                      <a:endParaRPr lang="en-GB" sz="2000" i="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4276053057"/>
                  </a:ext>
                </a:extLst>
              </a:tr>
              <a:tr h="809952">
                <a:tc>
                  <a:txBody>
                    <a:bodyPr/>
                    <a:lstStyle/>
                    <a:p>
                      <a:pPr algn="just"/>
                      <a:r>
                        <a:rPr lang="en-US" sz="2000" b="0" i="0" dirty="0" err="1">
                          <a:effectLst/>
                          <a:latin typeface="Calibri" panose="020F0502020204030204" pitchFamily="34" charset="0"/>
                          <a:ea typeface="PMingLiU" panose="02020500000000000000" pitchFamily="18" charset="-120"/>
                          <a:cs typeface="Calibri" panose="020F0502020204030204" pitchFamily="34" charset="0"/>
                        </a:rPr>
                        <a:t>ил</a:t>
                      </a:r>
                      <a:r>
                        <a:rPr lang="en-US" sz="2000" b="1" i="0" dirty="0" err="1">
                          <a:effectLst/>
                          <a:latin typeface="Calibri" panose="020F0502020204030204" pitchFamily="34" charset="0"/>
                          <a:ea typeface="PMingLiU" panose="02020500000000000000" pitchFamily="18" charset="-120"/>
                          <a:cs typeface="Calibri" panose="020F0502020204030204" pitchFamily="34" charset="0"/>
                        </a:rPr>
                        <a:t>а</a:t>
                      </a:r>
                      <a:r>
                        <a:rPr lang="en-US" sz="2000" b="0" i="0" dirty="0" err="1">
                          <a:effectLst/>
                          <a:latin typeface="Calibri" panose="020F0502020204030204" pitchFamily="34" charset="0"/>
                          <a:ea typeface="PMingLiU" panose="02020500000000000000" pitchFamily="18" charset="-120"/>
                          <a:cs typeface="Calibri" panose="020F0502020204030204" pitchFamily="34" charset="0"/>
                        </a:rPr>
                        <a:t>ш</a:t>
                      </a:r>
                      <a:r>
                        <a:rPr lang="en-US" sz="2000" b="0" i="0" dirty="0">
                          <a:effectLst/>
                          <a:latin typeface="Calibri" panose="020F0502020204030204" pitchFamily="34" charset="0"/>
                          <a:ea typeface="PMingLiU" panose="02020500000000000000" pitchFamily="18" charset="-120"/>
                          <a:cs typeface="Calibri" panose="020F0502020204030204" pitchFamily="34" charset="0"/>
                        </a:rPr>
                        <a:t> (‑</a:t>
                      </a:r>
                      <a:r>
                        <a:rPr lang="en-US" sz="2000" b="0" i="0" dirty="0" err="1">
                          <a:effectLst/>
                          <a:latin typeface="Calibri" panose="020F0502020204030204" pitchFamily="34" charset="0"/>
                          <a:ea typeface="PMingLiU" panose="02020500000000000000" pitchFamily="18" charset="-120"/>
                          <a:cs typeface="Calibri" panose="020F0502020204030204" pitchFamily="34" charset="0"/>
                        </a:rPr>
                        <a:t>ем</a:t>
                      </a:r>
                      <a:r>
                        <a:rPr lang="en-US" sz="2000" b="0" i="0" dirty="0">
                          <a:effectLst/>
                          <a:latin typeface="Calibri" panose="020F0502020204030204" pitchFamily="34" charset="0"/>
                          <a:ea typeface="PMingLiU" panose="02020500000000000000" pitchFamily="18" charset="-120"/>
                          <a:cs typeface="Calibri" panose="020F0502020204030204" pitchFamily="34" charset="0"/>
                        </a:rPr>
                        <a:t>)</a:t>
                      </a:r>
                      <a:endParaRPr lang="en-GB" sz="2000" b="0" i="0" dirty="0">
                        <a:effectLst/>
                        <a:latin typeface="Calibri" panose="020F0502020204030204" pitchFamily="34" charset="0"/>
                        <a:ea typeface="PMingLiU" panose="02020500000000000000" pitchFamily="18" charset="-120"/>
                        <a:cs typeface="Lucida Grande"/>
                      </a:endParaRPr>
                    </a:p>
                    <a:p>
                      <a:pPr algn="just"/>
                      <a:r>
                        <a:rPr lang="en-US" sz="2000" b="0" i="0" dirty="0">
                          <a:effectLst/>
                          <a:latin typeface="Calibri" panose="020F0502020204030204" pitchFamily="34" charset="0"/>
                          <a:ea typeface="PMingLiU" panose="02020500000000000000" pitchFamily="18" charset="-120"/>
                          <a:cs typeface="Calibri" panose="020F0502020204030204" pitchFamily="34" charset="0"/>
                        </a:rPr>
                        <a:t>‘to live’</a:t>
                      </a:r>
                      <a:endParaRPr lang="en-GB" sz="2000" b="0" i="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dirty="0">
                          <a:effectLst/>
                          <a:latin typeface="Calibri" panose="020F0502020204030204" pitchFamily="34" charset="0"/>
                          <a:ea typeface="PMingLiU" panose="02020500000000000000" pitchFamily="18" charset="-120"/>
                          <a:cs typeface="Calibri" panose="020F0502020204030204" pitchFamily="34" charset="0"/>
                        </a:rPr>
                        <a:t>lengthy, habitual execution of an activity</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dirty="0" err="1">
                          <a:effectLst/>
                          <a:latin typeface="Calibri" panose="020F0502020204030204" pitchFamily="34" charset="0"/>
                          <a:ea typeface="PMingLiU" panose="02020500000000000000" pitchFamily="18" charset="-120"/>
                          <a:cs typeface="Lucida Grande"/>
                        </a:rPr>
                        <a:t>вуч</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ем</a:t>
                      </a:r>
                      <a:r>
                        <a:rPr lang="en-US" sz="2000" i="0" dirty="0">
                          <a:effectLst/>
                          <a:latin typeface="Calibri" panose="020F0502020204030204" pitchFamily="34" charset="0"/>
                          <a:ea typeface="PMingLiU" panose="02020500000000000000" pitchFamily="18" charset="-120"/>
                          <a:cs typeface="Lucida Grande"/>
                        </a:rPr>
                        <a:t>) ‘to wait’ &gt;</a:t>
                      </a:r>
                      <a:endParaRPr lang="en-GB" sz="2000" i="0" dirty="0">
                        <a:effectLst/>
                        <a:latin typeface="Calibri" panose="020F0502020204030204" pitchFamily="34" charset="0"/>
                        <a:ea typeface="PMingLiU" panose="02020500000000000000" pitchFamily="18" charset="-120"/>
                        <a:cs typeface="Lucida Grande"/>
                      </a:endParaRPr>
                    </a:p>
                    <a:p>
                      <a:pPr algn="l"/>
                      <a:r>
                        <a:rPr lang="en-US" sz="2000" i="0" dirty="0" err="1">
                          <a:effectLst/>
                          <a:latin typeface="Calibri" panose="020F0502020204030204" pitchFamily="34" charset="0"/>
                          <a:ea typeface="PMingLiU" panose="02020500000000000000" pitchFamily="18" charset="-120"/>
                          <a:cs typeface="Lucida Grande"/>
                        </a:rPr>
                        <a:t>вуч</a:t>
                      </a:r>
                      <a:r>
                        <a:rPr lang="en-US" sz="2000" b="1" i="0" dirty="0" err="1">
                          <a:effectLst/>
                          <a:latin typeface="Calibri" panose="020F0502020204030204" pitchFamily="34" charset="0"/>
                          <a:ea typeface="PMingLiU" panose="02020500000000000000" pitchFamily="18" charset="-120"/>
                          <a:cs typeface="Lucida Grande"/>
                        </a:rPr>
                        <a:t>е</a:t>
                      </a:r>
                      <a:r>
                        <a:rPr lang="en-US" sz="2000" i="0" dirty="0" err="1">
                          <a:effectLst/>
                          <a:latin typeface="Calibri" panose="020F0502020204030204" pitchFamily="34" charset="0"/>
                          <a:ea typeface="PMingLiU" panose="02020500000000000000" pitchFamily="18" charset="-120"/>
                          <a:cs typeface="Lucida Grande"/>
                        </a:rPr>
                        <a:t>н</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ил</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ем</a:t>
                      </a:r>
                      <a:r>
                        <a:rPr lang="en-US" sz="2000" i="0" dirty="0">
                          <a:effectLst/>
                          <a:latin typeface="Calibri" panose="020F0502020204030204" pitchFamily="34" charset="0"/>
                          <a:ea typeface="PMingLiU" panose="02020500000000000000" pitchFamily="18" charset="-120"/>
                          <a:cs typeface="Lucida Grande"/>
                        </a:rPr>
                        <a:t>) ‘to wait for a long time’</a:t>
                      </a:r>
                      <a:endParaRPr lang="en-GB" sz="2000" i="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622215397"/>
                  </a:ext>
                </a:extLst>
              </a:tr>
              <a:tr h="809952">
                <a:tc>
                  <a:txBody>
                    <a:bodyPr/>
                    <a:lstStyle/>
                    <a:p>
                      <a:pPr algn="just"/>
                      <a:r>
                        <a:rPr lang="en-US" sz="2000" b="0" i="0" dirty="0" err="1">
                          <a:effectLst/>
                          <a:latin typeface="Calibri" panose="020F0502020204030204" pitchFamily="34" charset="0"/>
                          <a:ea typeface="PMingLiU" panose="02020500000000000000" pitchFamily="18" charset="-120"/>
                          <a:cs typeface="Calibri" panose="020F0502020204030204" pitchFamily="34" charset="0"/>
                        </a:rPr>
                        <a:t>ка</a:t>
                      </a:r>
                      <a:r>
                        <a:rPr lang="en-US" sz="2000" b="1" i="0" dirty="0" err="1">
                          <a:effectLst/>
                          <a:latin typeface="Calibri" panose="020F0502020204030204" pitchFamily="34" charset="0"/>
                          <a:ea typeface="PMingLiU" panose="02020500000000000000" pitchFamily="18" charset="-120"/>
                          <a:cs typeface="Calibri" panose="020F0502020204030204" pitchFamily="34" charset="0"/>
                        </a:rPr>
                        <a:t>я</a:t>
                      </a:r>
                      <a:r>
                        <a:rPr lang="en-US" sz="2000" b="0" i="0" dirty="0" err="1">
                          <a:effectLst/>
                          <a:latin typeface="Calibri" panose="020F0502020204030204" pitchFamily="34" charset="0"/>
                          <a:ea typeface="PMingLiU" panose="02020500000000000000" pitchFamily="18" charset="-120"/>
                          <a:cs typeface="Calibri" panose="020F0502020204030204" pitchFamily="34" charset="0"/>
                        </a:rPr>
                        <a:t>ш</a:t>
                      </a:r>
                      <a:r>
                        <a:rPr lang="en-US" sz="2000" b="0" i="0" dirty="0">
                          <a:effectLst/>
                          <a:latin typeface="Calibri" panose="020F0502020204030204" pitchFamily="34" charset="0"/>
                          <a:ea typeface="PMingLiU" panose="02020500000000000000" pitchFamily="18" charset="-120"/>
                          <a:cs typeface="Calibri" panose="020F0502020204030204" pitchFamily="34" charset="0"/>
                        </a:rPr>
                        <a:t> (‑</a:t>
                      </a:r>
                      <a:r>
                        <a:rPr lang="en-US" sz="2000" b="0" i="0" dirty="0" err="1">
                          <a:effectLst/>
                          <a:latin typeface="Calibri" panose="020F0502020204030204" pitchFamily="34" charset="0"/>
                          <a:ea typeface="PMingLiU" panose="02020500000000000000" pitchFamily="18" charset="-120"/>
                          <a:cs typeface="Calibri" panose="020F0502020204030204" pitchFamily="34" charset="0"/>
                        </a:rPr>
                        <a:t>ем</a:t>
                      </a:r>
                      <a:r>
                        <a:rPr lang="en-US" sz="2000" b="0" i="0" dirty="0">
                          <a:effectLst/>
                          <a:latin typeface="Calibri" panose="020F0502020204030204" pitchFamily="34" charset="0"/>
                          <a:ea typeface="PMingLiU" panose="02020500000000000000" pitchFamily="18" charset="-120"/>
                          <a:cs typeface="Calibri" panose="020F0502020204030204" pitchFamily="34" charset="0"/>
                        </a:rPr>
                        <a:t>)</a:t>
                      </a:r>
                      <a:endParaRPr lang="en-GB" sz="2000" b="0" i="0" dirty="0">
                        <a:effectLst/>
                        <a:latin typeface="Calibri" panose="020F0502020204030204" pitchFamily="34" charset="0"/>
                        <a:ea typeface="PMingLiU" panose="02020500000000000000" pitchFamily="18" charset="-120"/>
                        <a:cs typeface="Lucida Grande"/>
                      </a:endParaRPr>
                    </a:p>
                    <a:p>
                      <a:pPr algn="just"/>
                      <a:r>
                        <a:rPr lang="en-US" sz="2000" b="0" i="0" dirty="0">
                          <a:effectLst/>
                          <a:latin typeface="Calibri" panose="020F0502020204030204" pitchFamily="34" charset="0"/>
                          <a:ea typeface="PMingLiU" panose="02020500000000000000" pitchFamily="18" charset="-120"/>
                          <a:cs typeface="Calibri" panose="020F0502020204030204" pitchFamily="34" charset="0"/>
                        </a:rPr>
                        <a:t>‘to go’</a:t>
                      </a:r>
                      <a:endParaRPr lang="en-GB" sz="2000" b="0" i="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dirty="0">
                          <a:effectLst/>
                          <a:latin typeface="Calibri" panose="020F0502020204030204" pitchFamily="34" charset="0"/>
                          <a:ea typeface="PMingLiU" panose="02020500000000000000" pitchFamily="18" charset="-120"/>
                          <a:cs typeface="Lucida Grande"/>
                        </a:rPr>
                        <a:t>momentary, tangible result</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dirty="0" err="1">
                          <a:effectLst/>
                          <a:latin typeface="Calibri" panose="020F0502020204030204" pitchFamily="34" charset="0"/>
                          <a:ea typeface="PMingLiU" panose="02020500000000000000" pitchFamily="18" charset="-120"/>
                          <a:cs typeface="Lucida Grande"/>
                        </a:rPr>
                        <a:t>йӱл</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ам</a:t>
                      </a:r>
                      <a:r>
                        <a:rPr lang="en-US" sz="2000" i="0" dirty="0">
                          <a:effectLst/>
                          <a:latin typeface="Calibri" panose="020F0502020204030204" pitchFamily="34" charset="0"/>
                          <a:ea typeface="PMingLiU" panose="02020500000000000000" pitchFamily="18" charset="-120"/>
                          <a:cs typeface="Lucida Grande"/>
                        </a:rPr>
                        <a:t>) ‘to burn’ &gt;</a:t>
                      </a:r>
                      <a:endParaRPr lang="en-GB" sz="2000" i="0" dirty="0">
                        <a:effectLst/>
                        <a:latin typeface="Calibri" panose="020F0502020204030204" pitchFamily="34" charset="0"/>
                        <a:ea typeface="PMingLiU" panose="02020500000000000000" pitchFamily="18" charset="-120"/>
                        <a:cs typeface="Lucida Grande"/>
                      </a:endParaRPr>
                    </a:p>
                    <a:p>
                      <a:pPr algn="l"/>
                      <a:r>
                        <a:rPr lang="en-US" sz="2000" i="0" dirty="0" err="1">
                          <a:effectLst/>
                          <a:latin typeface="Calibri" panose="020F0502020204030204" pitchFamily="34" charset="0"/>
                          <a:ea typeface="PMingLiU" panose="02020500000000000000" pitchFamily="18" charset="-120"/>
                          <a:cs typeface="Calibri" panose="020F0502020204030204" pitchFamily="34" charset="0"/>
                        </a:rPr>
                        <a:t>йӱл</a:t>
                      </a:r>
                      <a:r>
                        <a:rPr lang="en-US" sz="2000" b="1" i="0" dirty="0" err="1">
                          <a:effectLst/>
                          <a:latin typeface="Calibri" panose="020F0502020204030204" pitchFamily="34" charset="0"/>
                          <a:ea typeface="PMingLiU" panose="02020500000000000000" pitchFamily="18" charset="-120"/>
                          <a:cs typeface="Calibri" panose="020F0502020204030204" pitchFamily="34" charset="0"/>
                        </a:rPr>
                        <a:t>е</a:t>
                      </a:r>
                      <a:r>
                        <a:rPr lang="en-US" sz="2000" i="0" dirty="0" err="1">
                          <a:effectLst/>
                          <a:latin typeface="Calibri" panose="020F0502020204030204" pitchFamily="34" charset="0"/>
                          <a:ea typeface="PMingLiU" panose="02020500000000000000" pitchFamily="18" charset="-120"/>
                          <a:cs typeface="Calibri" panose="020F0502020204030204" pitchFamily="34" charset="0"/>
                        </a:rPr>
                        <a:t>н</a:t>
                      </a:r>
                      <a:r>
                        <a:rPr lang="en-US" sz="2000" i="0" dirty="0">
                          <a:effectLst/>
                          <a:latin typeface="Calibri" panose="020F0502020204030204" pitchFamily="34" charset="0"/>
                          <a:ea typeface="PMingLiU" panose="02020500000000000000" pitchFamily="18" charset="-120"/>
                          <a:cs typeface="Calibri" panose="020F0502020204030204" pitchFamily="34" charset="0"/>
                        </a:rPr>
                        <a:t> </a:t>
                      </a:r>
                      <a:r>
                        <a:rPr lang="en-US" sz="2000" i="0" dirty="0" err="1">
                          <a:effectLst/>
                          <a:latin typeface="Calibri" panose="020F0502020204030204" pitchFamily="34" charset="0"/>
                          <a:ea typeface="PMingLiU" panose="02020500000000000000" pitchFamily="18" charset="-120"/>
                          <a:cs typeface="Calibri" panose="020F0502020204030204" pitchFamily="34" charset="0"/>
                        </a:rPr>
                        <a:t>ка</a:t>
                      </a:r>
                      <a:r>
                        <a:rPr lang="en-US" sz="2000" b="1" i="0" dirty="0" err="1">
                          <a:effectLst/>
                          <a:latin typeface="Calibri" panose="020F0502020204030204" pitchFamily="34" charset="0"/>
                          <a:ea typeface="PMingLiU" panose="02020500000000000000" pitchFamily="18" charset="-120"/>
                          <a:cs typeface="Calibri" panose="020F0502020204030204" pitchFamily="34" charset="0"/>
                        </a:rPr>
                        <a:t>я</a:t>
                      </a:r>
                      <a:r>
                        <a:rPr lang="en-US" sz="2000" i="0" dirty="0" err="1">
                          <a:effectLst/>
                          <a:latin typeface="Calibri" panose="020F0502020204030204" pitchFamily="34" charset="0"/>
                          <a:ea typeface="PMingLiU" panose="02020500000000000000" pitchFamily="18" charset="-120"/>
                          <a:cs typeface="Calibri" panose="020F0502020204030204" pitchFamily="34" charset="0"/>
                        </a:rPr>
                        <a:t>ш</a:t>
                      </a:r>
                      <a:r>
                        <a:rPr lang="en-US" sz="2000" i="0" dirty="0">
                          <a:effectLst/>
                          <a:latin typeface="Calibri" panose="020F0502020204030204" pitchFamily="34" charset="0"/>
                          <a:ea typeface="PMingLiU" panose="02020500000000000000" pitchFamily="18" charset="-120"/>
                          <a:cs typeface="Calibri" panose="020F0502020204030204" pitchFamily="34" charset="0"/>
                        </a:rPr>
                        <a:t> (‑</a:t>
                      </a:r>
                      <a:r>
                        <a:rPr lang="en-US" sz="2000" i="0" dirty="0" err="1">
                          <a:effectLst/>
                          <a:latin typeface="Calibri" panose="020F0502020204030204" pitchFamily="34" charset="0"/>
                          <a:ea typeface="PMingLiU" panose="02020500000000000000" pitchFamily="18" charset="-120"/>
                          <a:cs typeface="Calibri" panose="020F0502020204030204" pitchFamily="34" charset="0"/>
                        </a:rPr>
                        <a:t>ем</a:t>
                      </a:r>
                      <a:r>
                        <a:rPr lang="en-US" sz="2000" i="0" dirty="0">
                          <a:effectLst/>
                          <a:latin typeface="Calibri" panose="020F0502020204030204" pitchFamily="34" charset="0"/>
                          <a:ea typeface="PMingLiU" panose="02020500000000000000" pitchFamily="18" charset="-120"/>
                          <a:cs typeface="Calibri" panose="020F0502020204030204" pitchFamily="34" charset="0"/>
                        </a:rPr>
                        <a:t>) ‘to burn down’</a:t>
                      </a:r>
                      <a:endParaRPr lang="en-GB" sz="2000" i="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2929147545"/>
                  </a:ext>
                </a:extLst>
              </a:tr>
              <a:tr h="809952">
                <a:tc>
                  <a:txBody>
                    <a:bodyPr/>
                    <a:lstStyle/>
                    <a:p>
                      <a:pPr algn="just"/>
                      <a:r>
                        <a:rPr lang="en-US" sz="2000" b="0" i="0" dirty="0" err="1">
                          <a:effectLst/>
                          <a:latin typeface="Calibri" panose="020F0502020204030204" pitchFamily="34" charset="0"/>
                          <a:ea typeface="PMingLiU" panose="02020500000000000000" pitchFamily="18" charset="-120"/>
                          <a:cs typeface="Calibri" panose="020F0502020204030204" pitchFamily="34" charset="0"/>
                        </a:rPr>
                        <a:t>ки</a:t>
                      </a:r>
                      <a:r>
                        <a:rPr lang="en-US" sz="2000" b="1" i="0" dirty="0" err="1">
                          <a:effectLst/>
                          <a:latin typeface="Calibri" panose="020F0502020204030204" pitchFamily="34" charset="0"/>
                          <a:ea typeface="PMingLiU" panose="02020500000000000000" pitchFamily="18" charset="-120"/>
                          <a:cs typeface="Calibri" panose="020F0502020204030204" pitchFamily="34" charset="0"/>
                        </a:rPr>
                        <a:t>я</a:t>
                      </a:r>
                      <a:r>
                        <a:rPr lang="en-US" sz="2000" b="0" i="0" dirty="0" err="1">
                          <a:effectLst/>
                          <a:latin typeface="Calibri" panose="020F0502020204030204" pitchFamily="34" charset="0"/>
                          <a:ea typeface="PMingLiU" panose="02020500000000000000" pitchFamily="18" charset="-120"/>
                          <a:cs typeface="Calibri" panose="020F0502020204030204" pitchFamily="34" charset="0"/>
                        </a:rPr>
                        <a:t>ш</a:t>
                      </a:r>
                      <a:r>
                        <a:rPr lang="en-US" sz="2000" b="0" i="0" dirty="0">
                          <a:effectLst/>
                          <a:latin typeface="Calibri" panose="020F0502020204030204" pitchFamily="34" charset="0"/>
                          <a:ea typeface="PMingLiU" panose="02020500000000000000" pitchFamily="18" charset="-120"/>
                          <a:cs typeface="Calibri" panose="020F0502020204030204" pitchFamily="34" charset="0"/>
                        </a:rPr>
                        <a:t> (‑</a:t>
                      </a:r>
                      <a:r>
                        <a:rPr lang="en-US" sz="2000" b="0" i="0" dirty="0" err="1">
                          <a:effectLst/>
                          <a:latin typeface="Calibri" panose="020F0502020204030204" pitchFamily="34" charset="0"/>
                          <a:ea typeface="PMingLiU" panose="02020500000000000000" pitchFamily="18" charset="-120"/>
                          <a:cs typeface="Calibri" panose="020F0502020204030204" pitchFamily="34" charset="0"/>
                        </a:rPr>
                        <a:t>ем</a:t>
                      </a:r>
                      <a:r>
                        <a:rPr lang="en-US" sz="2000" b="0" i="0" dirty="0">
                          <a:effectLst/>
                          <a:latin typeface="Calibri" panose="020F0502020204030204" pitchFamily="34" charset="0"/>
                          <a:ea typeface="PMingLiU" panose="02020500000000000000" pitchFamily="18" charset="-120"/>
                          <a:cs typeface="Calibri" panose="020F0502020204030204" pitchFamily="34" charset="0"/>
                        </a:rPr>
                        <a:t>)</a:t>
                      </a:r>
                      <a:endParaRPr lang="en-GB" sz="2000" b="0" i="0" dirty="0">
                        <a:effectLst/>
                        <a:latin typeface="Calibri" panose="020F0502020204030204" pitchFamily="34" charset="0"/>
                        <a:ea typeface="PMingLiU" panose="02020500000000000000" pitchFamily="18" charset="-120"/>
                        <a:cs typeface="Lucida Grande"/>
                      </a:endParaRPr>
                    </a:p>
                    <a:p>
                      <a:pPr algn="just"/>
                      <a:r>
                        <a:rPr lang="en-US" sz="2000" b="0" i="0" dirty="0">
                          <a:effectLst/>
                          <a:latin typeface="Calibri" panose="020F0502020204030204" pitchFamily="34" charset="0"/>
                          <a:ea typeface="PMingLiU" panose="02020500000000000000" pitchFamily="18" charset="-120"/>
                          <a:cs typeface="Calibri" panose="020F0502020204030204" pitchFamily="34" charset="0"/>
                        </a:rPr>
                        <a:t>‘to lie’</a:t>
                      </a:r>
                      <a:endParaRPr lang="en-GB" sz="2000" b="0" i="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a:effectLst/>
                          <a:latin typeface="Calibri" panose="020F0502020204030204" pitchFamily="34" charset="0"/>
                          <a:ea typeface="PMingLiU" panose="02020500000000000000" pitchFamily="18" charset="-120"/>
                          <a:cs typeface="Lucida Grande"/>
                        </a:rPr>
                        <a:t>long-lasting activity</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dirty="0" err="1">
                          <a:effectLst/>
                          <a:latin typeface="Calibri" panose="020F0502020204030204" pitchFamily="34" charset="0"/>
                          <a:ea typeface="PMingLiU" panose="02020500000000000000" pitchFamily="18" charset="-120"/>
                          <a:cs typeface="Lucida Grande"/>
                        </a:rPr>
                        <a:t>рӱжг</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ем</a:t>
                      </a:r>
                      <a:r>
                        <a:rPr lang="en-US" sz="2000" i="0" dirty="0">
                          <a:effectLst/>
                          <a:latin typeface="Calibri" panose="020F0502020204030204" pitchFamily="34" charset="0"/>
                          <a:ea typeface="PMingLiU" panose="02020500000000000000" pitchFamily="18" charset="-120"/>
                          <a:cs typeface="Lucida Grande"/>
                        </a:rPr>
                        <a:t>) ‘to be loud’ &gt;</a:t>
                      </a:r>
                      <a:endParaRPr lang="en-GB" sz="2000" i="0" dirty="0">
                        <a:effectLst/>
                        <a:latin typeface="Calibri" panose="020F0502020204030204" pitchFamily="34" charset="0"/>
                        <a:ea typeface="PMingLiU" panose="02020500000000000000" pitchFamily="18" charset="-120"/>
                        <a:cs typeface="Lucida Grande"/>
                      </a:endParaRPr>
                    </a:p>
                    <a:p>
                      <a:pPr algn="l"/>
                      <a:r>
                        <a:rPr lang="en-US" sz="2000" i="0" dirty="0" err="1">
                          <a:effectLst/>
                          <a:latin typeface="Calibri" panose="020F0502020204030204" pitchFamily="34" charset="0"/>
                          <a:ea typeface="PMingLiU" panose="02020500000000000000" pitchFamily="18" charset="-120"/>
                          <a:cs typeface="Lucida Grande"/>
                        </a:rPr>
                        <a:t>рӱжг</a:t>
                      </a:r>
                      <a:r>
                        <a:rPr lang="en-US" sz="2000" b="1" i="0" dirty="0" err="1">
                          <a:effectLst/>
                          <a:latin typeface="Calibri" panose="020F0502020204030204" pitchFamily="34" charset="0"/>
                          <a:ea typeface="PMingLiU" panose="02020500000000000000" pitchFamily="18" charset="-120"/>
                          <a:cs typeface="Lucida Grande"/>
                        </a:rPr>
                        <a:t>е</a:t>
                      </a:r>
                      <a:r>
                        <a:rPr lang="en-US" sz="2000" i="0" dirty="0" err="1">
                          <a:effectLst/>
                          <a:latin typeface="Calibri" panose="020F0502020204030204" pitchFamily="34" charset="0"/>
                          <a:ea typeface="PMingLiU" panose="02020500000000000000" pitchFamily="18" charset="-120"/>
                          <a:cs typeface="Lucida Grande"/>
                        </a:rPr>
                        <a:t>н</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ки</a:t>
                      </a:r>
                      <a:r>
                        <a:rPr lang="en-US" sz="2000" b="1" i="0" dirty="0" err="1">
                          <a:effectLst/>
                          <a:latin typeface="Calibri" panose="020F0502020204030204" pitchFamily="34" charset="0"/>
                          <a:ea typeface="PMingLiU" panose="02020500000000000000" pitchFamily="18" charset="-120"/>
                          <a:cs typeface="Lucida Grande"/>
                        </a:rPr>
                        <a:t>я</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ем</a:t>
                      </a:r>
                      <a:r>
                        <a:rPr lang="en-US" sz="2000" i="0" dirty="0">
                          <a:effectLst/>
                          <a:latin typeface="Calibri" panose="020F0502020204030204" pitchFamily="34" charset="0"/>
                          <a:ea typeface="PMingLiU" panose="02020500000000000000" pitchFamily="18" charset="-120"/>
                          <a:cs typeface="Lucida Grande"/>
                        </a:rPr>
                        <a:t>) ‘to make a lot of noise’</a:t>
                      </a:r>
                      <a:endParaRPr lang="en-GB" sz="2000" i="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814695343"/>
                  </a:ext>
                </a:extLst>
              </a:tr>
              <a:tr h="809952">
                <a:tc>
                  <a:txBody>
                    <a:bodyPr/>
                    <a:lstStyle/>
                    <a:p>
                      <a:pPr algn="just"/>
                      <a:r>
                        <a:rPr lang="en-US" sz="2000" b="0" i="0" dirty="0" err="1">
                          <a:effectLst/>
                          <a:latin typeface="Calibri" panose="020F0502020204030204" pitchFamily="34" charset="0"/>
                          <a:ea typeface="PMingLiU" panose="02020500000000000000" pitchFamily="18" charset="-120"/>
                          <a:cs typeface="Calibri" panose="020F0502020204030204" pitchFamily="34" charset="0"/>
                        </a:rPr>
                        <a:t>код</a:t>
                      </a:r>
                      <a:r>
                        <a:rPr lang="en-US" sz="2000" b="1" i="0" dirty="0" err="1">
                          <a:effectLst/>
                          <a:latin typeface="Calibri" panose="020F0502020204030204" pitchFamily="34" charset="0"/>
                          <a:ea typeface="PMingLiU" panose="02020500000000000000" pitchFamily="18" charset="-120"/>
                          <a:cs typeface="Calibri" panose="020F0502020204030204" pitchFamily="34" charset="0"/>
                        </a:rPr>
                        <a:t>а</a:t>
                      </a:r>
                      <a:r>
                        <a:rPr lang="en-US" sz="2000" b="0" i="0" dirty="0" err="1">
                          <a:effectLst/>
                          <a:latin typeface="Calibri" panose="020F0502020204030204" pitchFamily="34" charset="0"/>
                          <a:ea typeface="PMingLiU" panose="02020500000000000000" pitchFamily="18" charset="-120"/>
                          <a:cs typeface="Calibri" panose="020F0502020204030204" pitchFamily="34" charset="0"/>
                        </a:rPr>
                        <a:t>ш</a:t>
                      </a:r>
                      <a:r>
                        <a:rPr lang="en-US" sz="2000" b="0" i="0" dirty="0">
                          <a:effectLst/>
                          <a:latin typeface="Calibri" panose="020F0502020204030204" pitchFamily="34" charset="0"/>
                          <a:ea typeface="PMingLiU" panose="02020500000000000000" pitchFamily="18" charset="-120"/>
                          <a:cs typeface="Calibri" panose="020F0502020204030204" pitchFamily="34" charset="0"/>
                        </a:rPr>
                        <a:t> (‑</a:t>
                      </a:r>
                      <a:r>
                        <a:rPr lang="en-US" sz="2000" b="0" i="0" dirty="0" err="1">
                          <a:effectLst/>
                          <a:latin typeface="Calibri" panose="020F0502020204030204" pitchFamily="34" charset="0"/>
                          <a:ea typeface="PMingLiU" panose="02020500000000000000" pitchFamily="18" charset="-120"/>
                          <a:cs typeface="Calibri" panose="020F0502020204030204" pitchFamily="34" charset="0"/>
                        </a:rPr>
                        <a:t>ам</a:t>
                      </a:r>
                      <a:r>
                        <a:rPr lang="en-US" sz="2000" b="0" i="0" dirty="0">
                          <a:effectLst/>
                          <a:latin typeface="Calibri" panose="020F0502020204030204" pitchFamily="34" charset="0"/>
                          <a:ea typeface="PMingLiU" panose="02020500000000000000" pitchFamily="18" charset="-120"/>
                          <a:cs typeface="Calibri" panose="020F0502020204030204" pitchFamily="34" charset="0"/>
                        </a:rPr>
                        <a:t>)</a:t>
                      </a:r>
                      <a:endParaRPr lang="en-GB" sz="2000" b="0" i="0" dirty="0">
                        <a:effectLst/>
                        <a:latin typeface="Calibri" panose="020F0502020204030204" pitchFamily="34" charset="0"/>
                        <a:ea typeface="PMingLiU" panose="02020500000000000000" pitchFamily="18" charset="-120"/>
                        <a:cs typeface="Lucida Grande"/>
                      </a:endParaRPr>
                    </a:p>
                    <a:p>
                      <a:pPr algn="just"/>
                      <a:r>
                        <a:rPr lang="en-US" sz="2000" b="0" i="0" dirty="0">
                          <a:effectLst/>
                          <a:latin typeface="Calibri" panose="020F0502020204030204" pitchFamily="34" charset="0"/>
                          <a:ea typeface="PMingLiU" panose="02020500000000000000" pitchFamily="18" charset="-120"/>
                          <a:cs typeface="Calibri" panose="020F0502020204030204" pitchFamily="34" charset="0"/>
                        </a:rPr>
                        <a:t>‘to stay’</a:t>
                      </a:r>
                      <a:endParaRPr lang="en-GB" sz="2000" b="0" i="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a:effectLst/>
                          <a:latin typeface="Calibri" panose="020F0502020204030204" pitchFamily="34" charset="0"/>
                          <a:ea typeface="PMingLiU" panose="02020500000000000000" pitchFamily="18" charset="-120"/>
                          <a:cs typeface="Lucida Grande"/>
                        </a:rPr>
                        <a:t>(intransitive) activity carried out to completion, has ostensible results</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dirty="0" err="1">
                          <a:effectLst/>
                          <a:latin typeface="Calibri" panose="020F0502020204030204" pitchFamily="34" charset="0"/>
                          <a:ea typeface="PMingLiU" panose="02020500000000000000" pitchFamily="18" charset="-120"/>
                          <a:cs typeface="Lucida Grande"/>
                        </a:rPr>
                        <a:t>мал</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ем</a:t>
                      </a:r>
                      <a:r>
                        <a:rPr lang="en-US" sz="2000" i="0" dirty="0">
                          <a:effectLst/>
                          <a:latin typeface="Calibri" panose="020F0502020204030204" pitchFamily="34" charset="0"/>
                          <a:ea typeface="PMingLiU" panose="02020500000000000000" pitchFamily="18" charset="-120"/>
                          <a:cs typeface="Lucida Grande"/>
                        </a:rPr>
                        <a:t>) ‘to sleep’ &gt;</a:t>
                      </a:r>
                      <a:endParaRPr lang="en-GB" sz="2000" i="0" dirty="0">
                        <a:effectLst/>
                        <a:latin typeface="Calibri" panose="020F0502020204030204" pitchFamily="34" charset="0"/>
                        <a:ea typeface="PMingLiU" panose="02020500000000000000" pitchFamily="18" charset="-120"/>
                        <a:cs typeface="Lucida Grande"/>
                      </a:endParaRPr>
                    </a:p>
                    <a:p>
                      <a:pPr algn="l"/>
                      <a:r>
                        <a:rPr lang="en-US" sz="2000" i="0" dirty="0" err="1">
                          <a:effectLst/>
                          <a:latin typeface="Calibri" panose="020F0502020204030204" pitchFamily="34" charset="0"/>
                          <a:ea typeface="PMingLiU" panose="02020500000000000000" pitchFamily="18" charset="-120"/>
                          <a:cs typeface="Lucida Grande"/>
                        </a:rPr>
                        <a:t>мал</a:t>
                      </a:r>
                      <a:r>
                        <a:rPr lang="en-US" sz="2000" b="1" i="0" dirty="0" err="1">
                          <a:effectLst/>
                          <a:latin typeface="Calibri" panose="020F0502020204030204" pitchFamily="34" charset="0"/>
                          <a:ea typeface="PMingLiU" panose="02020500000000000000" pitchFamily="18" charset="-120"/>
                          <a:cs typeface="Lucida Grande"/>
                        </a:rPr>
                        <a:t>е</a:t>
                      </a:r>
                      <a:r>
                        <a:rPr lang="en-US" sz="2000" i="0" dirty="0" err="1">
                          <a:effectLst/>
                          <a:latin typeface="Calibri" panose="020F0502020204030204" pitchFamily="34" charset="0"/>
                          <a:ea typeface="PMingLiU" panose="02020500000000000000" pitchFamily="18" charset="-120"/>
                          <a:cs typeface="Lucida Grande"/>
                        </a:rPr>
                        <a:t>н</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код</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ам</a:t>
                      </a:r>
                      <a:r>
                        <a:rPr lang="en-US" sz="2000" i="0" dirty="0">
                          <a:effectLst/>
                          <a:latin typeface="Calibri" panose="020F0502020204030204" pitchFamily="34" charset="0"/>
                          <a:ea typeface="PMingLiU" panose="02020500000000000000" pitchFamily="18" charset="-120"/>
                          <a:cs typeface="Lucida Grande"/>
                        </a:rPr>
                        <a:t>)</a:t>
                      </a:r>
                      <a:endParaRPr lang="en-GB" sz="2000" i="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1048150638"/>
                  </a:ext>
                </a:extLst>
              </a:tr>
            </a:tbl>
          </a:graphicData>
        </a:graphic>
      </p:graphicFrame>
      <p:sp>
        <p:nvSpPr>
          <p:cNvPr id="8" name="Rectangle 7">
            <a:extLst>
              <a:ext uri="{FF2B5EF4-FFF2-40B4-BE49-F238E27FC236}">
                <a16:creationId xmlns:a16="http://schemas.microsoft.com/office/drawing/2014/main" id="{66ABA400-0256-4C7A-AB05-A3BAF0FA4688}"/>
              </a:ext>
            </a:extLst>
          </p:cNvPr>
          <p:cNvSpPr/>
          <p:nvPr/>
        </p:nvSpPr>
        <p:spPr>
          <a:xfrm>
            <a:off x="9238821" y="2279459"/>
            <a:ext cx="2216579" cy="34944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9" name="Rectangle 8">
            <a:extLst>
              <a:ext uri="{FF2B5EF4-FFF2-40B4-BE49-F238E27FC236}">
                <a16:creationId xmlns:a16="http://schemas.microsoft.com/office/drawing/2014/main" id="{5D5097BA-DB5B-4DD9-82AE-910B38792075}"/>
              </a:ext>
            </a:extLst>
          </p:cNvPr>
          <p:cNvSpPr/>
          <p:nvPr/>
        </p:nvSpPr>
        <p:spPr>
          <a:xfrm>
            <a:off x="8705421" y="3117659"/>
            <a:ext cx="2534079" cy="34944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0" name="Rectangle 9">
            <a:extLst>
              <a:ext uri="{FF2B5EF4-FFF2-40B4-BE49-F238E27FC236}">
                <a16:creationId xmlns:a16="http://schemas.microsoft.com/office/drawing/2014/main" id="{9F8059D3-3CFD-4927-B0FF-C9D4CC7CC1CD}"/>
              </a:ext>
            </a:extLst>
          </p:cNvPr>
          <p:cNvSpPr/>
          <p:nvPr/>
        </p:nvSpPr>
        <p:spPr>
          <a:xfrm>
            <a:off x="8715160" y="3930460"/>
            <a:ext cx="2534079" cy="34944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2" name="Rectangle 11">
            <a:extLst>
              <a:ext uri="{FF2B5EF4-FFF2-40B4-BE49-F238E27FC236}">
                <a16:creationId xmlns:a16="http://schemas.microsoft.com/office/drawing/2014/main" id="{BB54E201-1574-4D7F-9362-A732D44026F0}"/>
              </a:ext>
            </a:extLst>
          </p:cNvPr>
          <p:cNvSpPr/>
          <p:nvPr/>
        </p:nvSpPr>
        <p:spPr>
          <a:xfrm>
            <a:off x="8908620" y="4718509"/>
            <a:ext cx="2534079" cy="34944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13375274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2"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2</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de-AT" sz="3600" u="sng" dirty="0">
                <a:latin typeface="Calibri" panose="020F0502020204030204" pitchFamily="34" charset="0"/>
                <a:ea typeface="Times New Roman" panose="02020603050405020304" pitchFamily="18" charset="0"/>
                <a:cs typeface="Calibri" panose="020F0502020204030204" pitchFamily="34" charset="0"/>
              </a:rPr>
              <a:t>Modifiers in aspectual auxiliary constructions</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dirty="0"/>
              <a:t>COPIUS – Introduction to Mari – Chapter 35</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22</a:t>
            </a:fld>
            <a:endParaRPr lang="en-GB"/>
          </a:p>
        </p:txBody>
      </p:sp>
      <p:graphicFrame>
        <p:nvGraphicFramePr>
          <p:cNvPr id="2" name="Table 1">
            <a:extLst>
              <a:ext uri="{FF2B5EF4-FFF2-40B4-BE49-F238E27FC236}">
                <a16:creationId xmlns:a16="http://schemas.microsoft.com/office/drawing/2014/main" id="{42B3D20D-77FC-44B1-86CE-3FA015C71EAE}"/>
              </a:ext>
            </a:extLst>
          </p:cNvPr>
          <p:cNvGraphicFramePr>
            <a:graphicFrameLocks noGrp="1"/>
          </p:cNvGraphicFramePr>
          <p:nvPr/>
        </p:nvGraphicFramePr>
        <p:xfrm>
          <a:off x="838200" y="1580311"/>
          <a:ext cx="10797428" cy="4354560"/>
        </p:xfrm>
        <a:graphic>
          <a:graphicData uri="http://schemas.openxmlformats.org/drawingml/2006/table">
            <a:tbl>
              <a:tblPr firstRow="1" firstCol="1" bandRow="1">
                <a:tableStyleId>{5940675A-B579-460E-94D1-54222C63F5DA}</a:tableStyleId>
              </a:tblPr>
              <a:tblGrid>
                <a:gridCol w="1980000">
                  <a:extLst>
                    <a:ext uri="{9D8B030D-6E8A-4147-A177-3AD203B41FA5}">
                      <a16:colId xmlns:a16="http://schemas.microsoft.com/office/drawing/2014/main" val="4268489223"/>
                    </a:ext>
                  </a:extLst>
                </a:gridCol>
                <a:gridCol w="3973286">
                  <a:extLst>
                    <a:ext uri="{9D8B030D-6E8A-4147-A177-3AD203B41FA5}">
                      <a16:colId xmlns:a16="http://schemas.microsoft.com/office/drawing/2014/main" val="1266289470"/>
                    </a:ext>
                  </a:extLst>
                </a:gridCol>
                <a:gridCol w="4844142">
                  <a:extLst>
                    <a:ext uri="{9D8B030D-6E8A-4147-A177-3AD203B41FA5}">
                      <a16:colId xmlns:a16="http://schemas.microsoft.com/office/drawing/2014/main" val="2087677373"/>
                    </a:ext>
                  </a:extLst>
                </a:gridCol>
              </a:tblGrid>
              <a:tr h="269984">
                <a:tc>
                  <a:txBody>
                    <a:bodyPr/>
                    <a:lstStyle/>
                    <a:p>
                      <a:pPr algn="ctr"/>
                      <a:r>
                        <a:rPr lang="en-US" sz="2000" b="1">
                          <a:effectLst/>
                          <a:latin typeface="Calibri" panose="020F0502020204030204" pitchFamily="34" charset="0"/>
                          <a:ea typeface="PMingLiU" panose="02020500000000000000" pitchFamily="18" charset="-120"/>
                          <a:cs typeface="Lucida Grande"/>
                        </a:rPr>
                        <a:t>Modifier</a:t>
                      </a:r>
                      <a:endParaRPr lang="en-GB" sz="200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ctr"/>
                      <a:r>
                        <a:rPr lang="en-US" sz="2000" b="1">
                          <a:effectLst/>
                          <a:latin typeface="Calibri" panose="020F0502020204030204" pitchFamily="34" charset="0"/>
                          <a:ea typeface="PMingLiU" panose="02020500000000000000" pitchFamily="18" charset="-120"/>
                          <a:cs typeface="Lucida Grande"/>
                        </a:rPr>
                        <a:t>Usage</a:t>
                      </a:r>
                      <a:endParaRPr lang="en-GB" sz="200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ctr"/>
                      <a:r>
                        <a:rPr lang="en-US" sz="2000" b="1">
                          <a:effectLst/>
                          <a:latin typeface="Calibri" panose="020F0502020204030204" pitchFamily="34" charset="0"/>
                          <a:ea typeface="PMingLiU" panose="02020500000000000000" pitchFamily="18" charset="-120"/>
                          <a:cs typeface="Lucida Grande"/>
                        </a:rPr>
                        <a:t>Example</a:t>
                      </a:r>
                      <a:endParaRPr lang="en-GB" sz="2000">
                        <a:effectLst/>
                        <a:latin typeface="Calibri" panose="020F0502020204030204" pitchFamily="34" charset="0"/>
                        <a:ea typeface="PMingLiU" panose="02020500000000000000" pitchFamily="18" charset="-120"/>
                        <a:cs typeface="Lucida Grande"/>
                      </a:endParaRPr>
                    </a:p>
                  </a:txBody>
                  <a:tcPr marL="68580" marR="68580" marT="0" marB="0"/>
                </a:tc>
                <a:extLst>
                  <a:ext uri="{0D108BD9-81ED-4DB2-BD59-A6C34878D82A}">
                    <a16:rowId xmlns:a16="http://schemas.microsoft.com/office/drawing/2014/main" val="1806592275"/>
                  </a:ext>
                </a:extLst>
              </a:tr>
              <a:tr h="809952">
                <a:tc>
                  <a:txBody>
                    <a:bodyPr/>
                    <a:lstStyle/>
                    <a:p>
                      <a:pPr algn="just"/>
                      <a:r>
                        <a:rPr lang="en-US" sz="2000" b="0" i="0" dirty="0" err="1">
                          <a:effectLst/>
                          <a:latin typeface="Calibri" panose="020F0502020204030204" pitchFamily="34" charset="0"/>
                          <a:ea typeface="PMingLiU" panose="02020500000000000000" pitchFamily="18" charset="-120"/>
                          <a:cs typeface="Calibri" panose="020F0502020204030204" pitchFamily="34" charset="0"/>
                        </a:rPr>
                        <a:t>воз</a:t>
                      </a:r>
                      <a:r>
                        <a:rPr lang="en-US" sz="2000" b="1" i="0" dirty="0" err="1">
                          <a:effectLst/>
                          <a:latin typeface="Calibri" panose="020F0502020204030204" pitchFamily="34" charset="0"/>
                          <a:ea typeface="PMingLiU" panose="02020500000000000000" pitchFamily="18" charset="-120"/>
                          <a:cs typeface="Calibri" panose="020F0502020204030204" pitchFamily="34" charset="0"/>
                        </a:rPr>
                        <a:t>а</a:t>
                      </a:r>
                      <a:r>
                        <a:rPr lang="en-US" sz="2000" b="0" i="0" dirty="0" err="1">
                          <a:effectLst/>
                          <a:latin typeface="Calibri" panose="020F0502020204030204" pitchFamily="34" charset="0"/>
                          <a:ea typeface="PMingLiU" panose="02020500000000000000" pitchFamily="18" charset="-120"/>
                          <a:cs typeface="Calibri" panose="020F0502020204030204" pitchFamily="34" charset="0"/>
                        </a:rPr>
                        <a:t>ш</a:t>
                      </a:r>
                      <a:r>
                        <a:rPr lang="en-US" sz="2000" b="0" i="0" dirty="0">
                          <a:effectLst/>
                          <a:latin typeface="Calibri" panose="020F0502020204030204" pitchFamily="34" charset="0"/>
                          <a:ea typeface="PMingLiU" panose="02020500000000000000" pitchFamily="18" charset="-120"/>
                          <a:cs typeface="Calibri" panose="020F0502020204030204" pitchFamily="34" charset="0"/>
                        </a:rPr>
                        <a:t> (‑</a:t>
                      </a:r>
                      <a:r>
                        <a:rPr lang="en-US" sz="2000" b="0" i="0" dirty="0" err="1">
                          <a:effectLst/>
                          <a:latin typeface="Calibri" panose="020F0502020204030204" pitchFamily="34" charset="0"/>
                          <a:ea typeface="PMingLiU" panose="02020500000000000000" pitchFamily="18" charset="-120"/>
                          <a:cs typeface="Calibri" panose="020F0502020204030204" pitchFamily="34" charset="0"/>
                        </a:rPr>
                        <a:t>ам</a:t>
                      </a:r>
                      <a:r>
                        <a:rPr lang="en-US" sz="2000" b="0" i="0" dirty="0">
                          <a:effectLst/>
                          <a:latin typeface="Calibri" panose="020F0502020204030204" pitchFamily="34" charset="0"/>
                          <a:ea typeface="PMingLiU" panose="02020500000000000000" pitchFamily="18" charset="-120"/>
                          <a:cs typeface="Calibri" panose="020F0502020204030204" pitchFamily="34" charset="0"/>
                        </a:rPr>
                        <a:t>)</a:t>
                      </a:r>
                      <a:endParaRPr lang="en-GB" sz="2000" b="0" i="0" dirty="0">
                        <a:effectLst/>
                        <a:latin typeface="Calibri" panose="020F0502020204030204" pitchFamily="34" charset="0"/>
                        <a:ea typeface="PMingLiU" panose="02020500000000000000" pitchFamily="18" charset="-120"/>
                        <a:cs typeface="Lucida Grande"/>
                      </a:endParaRPr>
                    </a:p>
                    <a:p>
                      <a:pPr algn="just"/>
                      <a:r>
                        <a:rPr lang="en-US" sz="2000" b="0" i="0" dirty="0">
                          <a:effectLst/>
                          <a:latin typeface="Calibri" panose="020F0502020204030204" pitchFamily="34" charset="0"/>
                          <a:ea typeface="PMingLiU" panose="02020500000000000000" pitchFamily="18" charset="-120"/>
                          <a:cs typeface="Calibri" panose="020F0502020204030204" pitchFamily="34" charset="0"/>
                        </a:rPr>
                        <a:t>‘to lie down’</a:t>
                      </a:r>
                      <a:endParaRPr lang="en-GB" sz="2000" b="0" i="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a:effectLst/>
                          <a:latin typeface="Calibri" panose="020F0502020204030204" pitchFamily="34" charset="0"/>
                          <a:ea typeface="PMingLiU" panose="02020500000000000000" pitchFamily="18" charset="-120"/>
                          <a:cs typeface="Lucida Grande"/>
                        </a:rPr>
                        <a:t>abruptness, finality</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dirty="0" err="1">
                          <a:effectLst/>
                          <a:latin typeface="Calibri" panose="020F0502020204030204" pitchFamily="34" charset="0"/>
                          <a:ea typeface="PMingLiU" panose="02020500000000000000" pitchFamily="18" charset="-120"/>
                          <a:cs typeface="Lucida Grande"/>
                        </a:rPr>
                        <a:t>черлан</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ем</a:t>
                      </a:r>
                      <a:r>
                        <a:rPr lang="en-US" sz="2000" i="0" dirty="0">
                          <a:effectLst/>
                          <a:latin typeface="Calibri" panose="020F0502020204030204" pitchFamily="34" charset="0"/>
                          <a:ea typeface="PMingLiU" panose="02020500000000000000" pitchFamily="18" charset="-120"/>
                          <a:cs typeface="Lucida Grande"/>
                        </a:rPr>
                        <a:t>) ‘to fall ill’ &gt;</a:t>
                      </a:r>
                      <a:endParaRPr lang="en-GB" sz="2000" i="0" dirty="0">
                        <a:effectLst/>
                        <a:latin typeface="Calibri" panose="020F0502020204030204" pitchFamily="34" charset="0"/>
                        <a:ea typeface="PMingLiU" panose="02020500000000000000" pitchFamily="18" charset="-120"/>
                        <a:cs typeface="Lucida Grande"/>
                      </a:endParaRPr>
                    </a:p>
                    <a:p>
                      <a:pPr algn="l"/>
                      <a:r>
                        <a:rPr lang="en-US" sz="2000" i="0" dirty="0" err="1">
                          <a:effectLst/>
                          <a:latin typeface="Calibri" panose="020F0502020204030204" pitchFamily="34" charset="0"/>
                          <a:ea typeface="PMingLiU" panose="02020500000000000000" pitchFamily="18" charset="-120"/>
                          <a:cs typeface="Lucida Grande"/>
                        </a:rPr>
                        <a:t>черлан</a:t>
                      </a:r>
                      <a:r>
                        <a:rPr lang="en-US" sz="2000" b="1" i="0" dirty="0" err="1">
                          <a:effectLst/>
                          <a:latin typeface="Calibri" panose="020F0502020204030204" pitchFamily="34" charset="0"/>
                          <a:ea typeface="PMingLiU" panose="02020500000000000000" pitchFamily="18" charset="-120"/>
                          <a:cs typeface="Lucida Grande"/>
                        </a:rPr>
                        <a:t>е</a:t>
                      </a:r>
                      <a:r>
                        <a:rPr lang="en-US" sz="2000" i="0" dirty="0" err="1">
                          <a:effectLst/>
                          <a:latin typeface="Calibri" panose="020F0502020204030204" pitchFamily="34" charset="0"/>
                          <a:ea typeface="PMingLiU" panose="02020500000000000000" pitchFamily="18" charset="-120"/>
                          <a:cs typeface="Lucida Grande"/>
                        </a:rPr>
                        <a:t>н</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воз</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ам</a:t>
                      </a:r>
                      <a:r>
                        <a:rPr lang="en-US" sz="2000" i="0" dirty="0">
                          <a:effectLst/>
                          <a:latin typeface="Calibri" panose="020F0502020204030204" pitchFamily="34" charset="0"/>
                          <a:ea typeface="PMingLiU" panose="02020500000000000000" pitchFamily="18" charset="-120"/>
                          <a:cs typeface="Lucida Grande"/>
                        </a:rPr>
                        <a:t>) ‘to fall ill (suddenly)’</a:t>
                      </a:r>
                      <a:endParaRPr lang="en-GB" sz="2000" i="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4276053057"/>
                  </a:ext>
                </a:extLst>
              </a:tr>
              <a:tr h="809952">
                <a:tc>
                  <a:txBody>
                    <a:bodyPr/>
                    <a:lstStyle/>
                    <a:p>
                      <a:pPr algn="just"/>
                      <a:r>
                        <a:rPr lang="en-US" sz="2000" b="0" i="0" dirty="0" err="1">
                          <a:effectLst/>
                          <a:latin typeface="Calibri" panose="020F0502020204030204" pitchFamily="34" charset="0"/>
                          <a:ea typeface="PMingLiU" panose="02020500000000000000" pitchFamily="18" charset="-120"/>
                          <a:cs typeface="Calibri" panose="020F0502020204030204" pitchFamily="34" charset="0"/>
                        </a:rPr>
                        <a:t>ил</a:t>
                      </a:r>
                      <a:r>
                        <a:rPr lang="en-US" sz="2000" b="1" i="0" dirty="0" err="1">
                          <a:effectLst/>
                          <a:latin typeface="Calibri" panose="020F0502020204030204" pitchFamily="34" charset="0"/>
                          <a:ea typeface="PMingLiU" panose="02020500000000000000" pitchFamily="18" charset="-120"/>
                          <a:cs typeface="Calibri" panose="020F0502020204030204" pitchFamily="34" charset="0"/>
                        </a:rPr>
                        <a:t>а</a:t>
                      </a:r>
                      <a:r>
                        <a:rPr lang="en-US" sz="2000" b="0" i="0" dirty="0" err="1">
                          <a:effectLst/>
                          <a:latin typeface="Calibri" panose="020F0502020204030204" pitchFamily="34" charset="0"/>
                          <a:ea typeface="PMingLiU" panose="02020500000000000000" pitchFamily="18" charset="-120"/>
                          <a:cs typeface="Calibri" panose="020F0502020204030204" pitchFamily="34" charset="0"/>
                        </a:rPr>
                        <a:t>ш</a:t>
                      </a:r>
                      <a:r>
                        <a:rPr lang="en-US" sz="2000" b="0" i="0" dirty="0">
                          <a:effectLst/>
                          <a:latin typeface="Calibri" panose="020F0502020204030204" pitchFamily="34" charset="0"/>
                          <a:ea typeface="PMingLiU" panose="02020500000000000000" pitchFamily="18" charset="-120"/>
                          <a:cs typeface="Calibri" panose="020F0502020204030204" pitchFamily="34" charset="0"/>
                        </a:rPr>
                        <a:t> (‑</a:t>
                      </a:r>
                      <a:r>
                        <a:rPr lang="en-US" sz="2000" b="0" i="0" dirty="0" err="1">
                          <a:effectLst/>
                          <a:latin typeface="Calibri" panose="020F0502020204030204" pitchFamily="34" charset="0"/>
                          <a:ea typeface="PMingLiU" panose="02020500000000000000" pitchFamily="18" charset="-120"/>
                          <a:cs typeface="Calibri" panose="020F0502020204030204" pitchFamily="34" charset="0"/>
                        </a:rPr>
                        <a:t>ем</a:t>
                      </a:r>
                      <a:r>
                        <a:rPr lang="en-US" sz="2000" b="0" i="0" dirty="0">
                          <a:effectLst/>
                          <a:latin typeface="Calibri" panose="020F0502020204030204" pitchFamily="34" charset="0"/>
                          <a:ea typeface="PMingLiU" panose="02020500000000000000" pitchFamily="18" charset="-120"/>
                          <a:cs typeface="Calibri" panose="020F0502020204030204" pitchFamily="34" charset="0"/>
                        </a:rPr>
                        <a:t>)</a:t>
                      </a:r>
                      <a:endParaRPr lang="en-GB" sz="2000" b="0" i="0" dirty="0">
                        <a:effectLst/>
                        <a:latin typeface="Calibri" panose="020F0502020204030204" pitchFamily="34" charset="0"/>
                        <a:ea typeface="PMingLiU" panose="02020500000000000000" pitchFamily="18" charset="-120"/>
                        <a:cs typeface="Lucida Grande"/>
                      </a:endParaRPr>
                    </a:p>
                    <a:p>
                      <a:pPr algn="just"/>
                      <a:r>
                        <a:rPr lang="en-US" sz="2000" b="0" i="0" dirty="0">
                          <a:effectLst/>
                          <a:latin typeface="Calibri" panose="020F0502020204030204" pitchFamily="34" charset="0"/>
                          <a:ea typeface="PMingLiU" panose="02020500000000000000" pitchFamily="18" charset="-120"/>
                          <a:cs typeface="Calibri" panose="020F0502020204030204" pitchFamily="34" charset="0"/>
                        </a:rPr>
                        <a:t>‘to live’</a:t>
                      </a:r>
                      <a:endParaRPr lang="en-GB" sz="2000" b="0" i="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dirty="0">
                          <a:effectLst/>
                          <a:latin typeface="Calibri" panose="020F0502020204030204" pitchFamily="34" charset="0"/>
                          <a:ea typeface="PMingLiU" panose="02020500000000000000" pitchFamily="18" charset="-120"/>
                          <a:cs typeface="Calibri" panose="020F0502020204030204" pitchFamily="34" charset="0"/>
                        </a:rPr>
                        <a:t>lengthy, habitual execution of an activity</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dirty="0" err="1">
                          <a:effectLst/>
                          <a:latin typeface="Calibri" panose="020F0502020204030204" pitchFamily="34" charset="0"/>
                          <a:ea typeface="PMingLiU" panose="02020500000000000000" pitchFamily="18" charset="-120"/>
                          <a:cs typeface="Lucida Grande"/>
                        </a:rPr>
                        <a:t>вуч</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ем</a:t>
                      </a:r>
                      <a:r>
                        <a:rPr lang="en-US" sz="2000" i="0" dirty="0">
                          <a:effectLst/>
                          <a:latin typeface="Calibri" panose="020F0502020204030204" pitchFamily="34" charset="0"/>
                          <a:ea typeface="PMingLiU" panose="02020500000000000000" pitchFamily="18" charset="-120"/>
                          <a:cs typeface="Lucida Grande"/>
                        </a:rPr>
                        <a:t>) ‘to wait’ &gt;</a:t>
                      </a:r>
                      <a:endParaRPr lang="en-GB" sz="2000" i="0" dirty="0">
                        <a:effectLst/>
                        <a:latin typeface="Calibri" panose="020F0502020204030204" pitchFamily="34" charset="0"/>
                        <a:ea typeface="PMingLiU" panose="02020500000000000000" pitchFamily="18" charset="-120"/>
                        <a:cs typeface="Lucida Grande"/>
                      </a:endParaRPr>
                    </a:p>
                    <a:p>
                      <a:pPr algn="l"/>
                      <a:r>
                        <a:rPr lang="en-US" sz="2000" i="0" dirty="0" err="1">
                          <a:effectLst/>
                          <a:latin typeface="Calibri" panose="020F0502020204030204" pitchFamily="34" charset="0"/>
                          <a:ea typeface="PMingLiU" panose="02020500000000000000" pitchFamily="18" charset="-120"/>
                          <a:cs typeface="Lucida Grande"/>
                        </a:rPr>
                        <a:t>вуч</a:t>
                      </a:r>
                      <a:r>
                        <a:rPr lang="en-US" sz="2000" b="1" i="0" dirty="0" err="1">
                          <a:effectLst/>
                          <a:latin typeface="Calibri" panose="020F0502020204030204" pitchFamily="34" charset="0"/>
                          <a:ea typeface="PMingLiU" panose="02020500000000000000" pitchFamily="18" charset="-120"/>
                          <a:cs typeface="Lucida Grande"/>
                        </a:rPr>
                        <a:t>е</a:t>
                      </a:r>
                      <a:r>
                        <a:rPr lang="en-US" sz="2000" i="0" dirty="0" err="1">
                          <a:effectLst/>
                          <a:latin typeface="Calibri" panose="020F0502020204030204" pitchFamily="34" charset="0"/>
                          <a:ea typeface="PMingLiU" panose="02020500000000000000" pitchFamily="18" charset="-120"/>
                          <a:cs typeface="Lucida Grande"/>
                        </a:rPr>
                        <a:t>н</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ил</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ем</a:t>
                      </a:r>
                      <a:r>
                        <a:rPr lang="en-US" sz="2000" i="0" dirty="0">
                          <a:effectLst/>
                          <a:latin typeface="Calibri" panose="020F0502020204030204" pitchFamily="34" charset="0"/>
                          <a:ea typeface="PMingLiU" panose="02020500000000000000" pitchFamily="18" charset="-120"/>
                          <a:cs typeface="Lucida Grande"/>
                        </a:rPr>
                        <a:t>) ‘to wait for a long time’</a:t>
                      </a:r>
                      <a:endParaRPr lang="en-GB" sz="2000" i="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622215397"/>
                  </a:ext>
                </a:extLst>
              </a:tr>
              <a:tr h="809952">
                <a:tc>
                  <a:txBody>
                    <a:bodyPr/>
                    <a:lstStyle/>
                    <a:p>
                      <a:pPr algn="just"/>
                      <a:r>
                        <a:rPr lang="en-US" sz="2000" b="0" i="0" dirty="0" err="1">
                          <a:effectLst/>
                          <a:latin typeface="Calibri" panose="020F0502020204030204" pitchFamily="34" charset="0"/>
                          <a:ea typeface="PMingLiU" panose="02020500000000000000" pitchFamily="18" charset="-120"/>
                          <a:cs typeface="Calibri" panose="020F0502020204030204" pitchFamily="34" charset="0"/>
                        </a:rPr>
                        <a:t>ка</a:t>
                      </a:r>
                      <a:r>
                        <a:rPr lang="en-US" sz="2000" b="1" i="0" dirty="0" err="1">
                          <a:effectLst/>
                          <a:latin typeface="Calibri" panose="020F0502020204030204" pitchFamily="34" charset="0"/>
                          <a:ea typeface="PMingLiU" panose="02020500000000000000" pitchFamily="18" charset="-120"/>
                          <a:cs typeface="Calibri" panose="020F0502020204030204" pitchFamily="34" charset="0"/>
                        </a:rPr>
                        <a:t>я</a:t>
                      </a:r>
                      <a:r>
                        <a:rPr lang="en-US" sz="2000" b="0" i="0" dirty="0" err="1">
                          <a:effectLst/>
                          <a:latin typeface="Calibri" panose="020F0502020204030204" pitchFamily="34" charset="0"/>
                          <a:ea typeface="PMingLiU" panose="02020500000000000000" pitchFamily="18" charset="-120"/>
                          <a:cs typeface="Calibri" panose="020F0502020204030204" pitchFamily="34" charset="0"/>
                        </a:rPr>
                        <a:t>ш</a:t>
                      </a:r>
                      <a:r>
                        <a:rPr lang="en-US" sz="2000" b="0" i="0" dirty="0">
                          <a:effectLst/>
                          <a:latin typeface="Calibri" panose="020F0502020204030204" pitchFamily="34" charset="0"/>
                          <a:ea typeface="PMingLiU" panose="02020500000000000000" pitchFamily="18" charset="-120"/>
                          <a:cs typeface="Calibri" panose="020F0502020204030204" pitchFamily="34" charset="0"/>
                        </a:rPr>
                        <a:t> (‑</a:t>
                      </a:r>
                      <a:r>
                        <a:rPr lang="en-US" sz="2000" b="0" i="0" dirty="0" err="1">
                          <a:effectLst/>
                          <a:latin typeface="Calibri" panose="020F0502020204030204" pitchFamily="34" charset="0"/>
                          <a:ea typeface="PMingLiU" panose="02020500000000000000" pitchFamily="18" charset="-120"/>
                          <a:cs typeface="Calibri" panose="020F0502020204030204" pitchFamily="34" charset="0"/>
                        </a:rPr>
                        <a:t>ем</a:t>
                      </a:r>
                      <a:r>
                        <a:rPr lang="en-US" sz="2000" b="0" i="0" dirty="0">
                          <a:effectLst/>
                          <a:latin typeface="Calibri" panose="020F0502020204030204" pitchFamily="34" charset="0"/>
                          <a:ea typeface="PMingLiU" panose="02020500000000000000" pitchFamily="18" charset="-120"/>
                          <a:cs typeface="Calibri" panose="020F0502020204030204" pitchFamily="34" charset="0"/>
                        </a:rPr>
                        <a:t>)</a:t>
                      </a:r>
                      <a:endParaRPr lang="en-GB" sz="2000" b="0" i="0" dirty="0">
                        <a:effectLst/>
                        <a:latin typeface="Calibri" panose="020F0502020204030204" pitchFamily="34" charset="0"/>
                        <a:ea typeface="PMingLiU" panose="02020500000000000000" pitchFamily="18" charset="-120"/>
                        <a:cs typeface="Lucida Grande"/>
                      </a:endParaRPr>
                    </a:p>
                    <a:p>
                      <a:pPr algn="just"/>
                      <a:r>
                        <a:rPr lang="en-US" sz="2000" b="0" i="0" dirty="0">
                          <a:effectLst/>
                          <a:latin typeface="Calibri" panose="020F0502020204030204" pitchFamily="34" charset="0"/>
                          <a:ea typeface="PMingLiU" panose="02020500000000000000" pitchFamily="18" charset="-120"/>
                          <a:cs typeface="Calibri" panose="020F0502020204030204" pitchFamily="34" charset="0"/>
                        </a:rPr>
                        <a:t>‘to go’</a:t>
                      </a:r>
                      <a:endParaRPr lang="en-GB" sz="2000" b="0" i="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dirty="0">
                          <a:effectLst/>
                          <a:latin typeface="Calibri" panose="020F0502020204030204" pitchFamily="34" charset="0"/>
                          <a:ea typeface="PMingLiU" panose="02020500000000000000" pitchFamily="18" charset="-120"/>
                          <a:cs typeface="Lucida Grande"/>
                        </a:rPr>
                        <a:t>momentary, tangible result</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dirty="0" err="1">
                          <a:effectLst/>
                          <a:latin typeface="Calibri" panose="020F0502020204030204" pitchFamily="34" charset="0"/>
                          <a:ea typeface="PMingLiU" panose="02020500000000000000" pitchFamily="18" charset="-120"/>
                          <a:cs typeface="Lucida Grande"/>
                        </a:rPr>
                        <a:t>йӱл</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ам</a:t>
                      </a:r>
                      <a:r>
                        <a:rPr lang="en-US" sz="2000" i="0" dirty="0">
                          <a:effectLst/>
                          <a:latin typeface="Calibri" panose="020F0502020204030204" pitchFamily="34" charset="0"/>
                          <a:ea typeface="PMingLiU" panose="02020500000000000000" pitchFamily="18" charset="-120"/>
                          <a:cs typeface="Lucida Grande"/>
                        </a:rPr>
                        <a:t>) ‘to burn’ &gt;</a:t>
                      </a:r>
                      <a:endParaRPr lang="en-GB" sz="2000" i="0" dirty="0">
                        <a:effectLst/>
                        <a:latin typeface="Calibri" panose="020F0502020204030204" pitchFamily="34" charset="0"/>
                        <a:ea typeface="PMingLiU" panose="02020500000000000000" pitchFamily="18" charset="-120"/>
                        <a:cs typeface="Lucida Grande"/>
                      </a:endParaRPr>
                    </a:p>
                    <a:p>
                      <a:pPr algn="l"/>
                      <a:r>
                        <a:rPr lang="en-US" sz="2000" i="0" dirty="0" err="1">
                          <a:effectLst/>
                          <a:latin typeface="Calibri" panose="020F0502020204030204" pitchFamily="34" charset="0"/>
                          <a:ea typeface="PMingLiU" panose="02020500000000000000" pitchFamily="18" charset="-120"/>
                          <a:cs typeface="Calibri" panose="020F0502020204030204" pitchFamily="34" charset="0"/>
                        </a:rPr>
                        <a:t>йӱл</a:t>
                      </a:r>
                      <a:r>
                        <a:rPr lang="en-US" sz="2000" b="1" i="0" dirty="0" err="1">
                          <a:effectLst/>
                          <a:latin typeface="Calibri" panose="020F0502020204030204" pitchFamily="34" charset="0"/>
                          <a:ea typeface="PMingLiU" panose="02020500000000000000" pitchFamily="18" charset="-120"/>
                          <a:cs typeface="Calibri" panose="020F0502020204030204" pitchFamily="34" charset="0"/>
                        </a:rPr>
                        <a:t>е</a:t>
                      </a:r>
                      <a:r>
                        <a:rPr lang="en-US" sz="2000" i="0" dirty="0" err="1">
                          <a:effectLst/>
                          <a:latin typeface="Calibri" panose="020F0502020204030204" pitchFamily="34" charset="0"/>
                          <a:ea typeface="PMingLiU" panose="02020500000000000000" pitchFamily="18" charset="-120"/>
                          <a:cs typeface="Calibri" panose="020F0502020204030204" pitchFamily="34" charset="0"/>
                        </a:rPr>
                        <a:t>н</a:t>
                      </a:r>
                      <a:r>
                        <a:rPr lang="en-US" sz="2000" i="0" dirty="0">
                          <a:effectLst/>
                          <a:latin typeface="Calibri" panose="020F0502020204030204" pitchFamily="34" charset="0"/>
                          <a:ea typeface="PMingLiU" panose="02020500000000000000" pitchFamily="18" charset="-120"/>
                          <a:cs typeface="Calibri" panose="020F0502020204030204" pitchFamily="34" charset="0"/>
                        </a:rPr>
                        <a:t> </a:t>
                      </a:r>
                      <a:r>
                        <a:rPr lang="en-US" sz="2000" i="0" dirty="0" err="1">
                          <a:effectLst/>
                          <a:latin typeface="Calibri" panose="020F0502020204030204" pitchFamily="34" charset="0"/>
                          <a:ea typeface="PMingLiU" panose="02020500000000000000" pitchFamily="18" charset="-120"/>
                          <a:cs typeface="Calibri" panose="020F0502020204030204" pitchFamily="34" charset="0"/>
                        </a:rPr>
                        <a:t>ка</a:t>
                      </a:r>
                      <a:r>
                        <a:rPr lang="en-US" sz="2000" b="1" i="0" dirty="0" err="1">
                          <a:effectLst/>
                          <a:latin typeface="Calibri" panose="020F0502020204030204" pitchFamily="34" charset="0"/>
                          <a:ea typeface="PMingLiU" panose="02020500000000000000" pitchFamily="18" charset="-120"/>
                          <a:cs typeface="Calibri" panose="020F0502020204030204" pitchFamily="34" charset="0"/>
                        </a:rPr>
                        <a:t>я</a:t>
                      </a:r>
                      <a:r>
                        <a:rPr lang="en-US" sz="2000" i="0" dirty="0" err="1">
                          <a:effectLst/>
                          <a:latin typeface="Calibri" panose="020F0502020204030204" pitchFamily="34" charset="0"/>
                          <a:ea typeface="PMingLiU" panose="02020500000000000000" pitchFamily="18" charset="-120"/>
                          <a:cs typeface="Calibri" panose="020F0502020204030204" pitchFamily="34" charset="0"/>
                        </a:rPr>
                        <a:t>ш</a:t>
                      </a:r>
                      <a:r>
                        <a:rPr lang="en-US" sz="2000" i="0" dirty="0">
                          <a:effectLst/>
                          <a:latin typeface="Calibri" panose="020F0502020204030204" pitchFamily="34" charset="0"/>
                          <a:ea typeface="PMingLiU" panose="02020500000000000000" pitchFamily="18" charset="-120"/>
                          <a:cs typeface="Calibri" panose="020F0502020204030204" pitchFamily="34" charset="0"/>
                        </a:rPr>
                        <a:t> (‑</a:t>
                      </a:r>
                      <a:r>
                        <a:rPr lang="en-US" sz="2000" i="0" dirty="0" err="1">
                          <a:effectLst/>
                          <a:latin typeface="Calibri" panose="020F0502020204030204" pitchFamily="34" charset="0"/>
                          <a:ea typeface="PMingLiU" panose="02020500000000000000" pitchFamily="18" charset="-120"/>
                          <a:cs typeface="Calibri" panose="020F0502020204030204" pitchFamily="34" charset="0"/>
                        </a:rPr>
                        <a:t>ем</a:t>
                      </a:r>
                      <a:r>
                        <a:rPr lang="en-US" sz="2000" i="0" dirty="0">
                          <a:effectLst/>
                          <a:latin typeface="Calibri" panose="020F0502020204030204" pitchFamily="34" charset="0"/>
                          <a:ea typeface="PMingLiU" panose="02020500000000000000" pitchFamily="18" charset="-120"/>
                          <a:cs typeface="Calibri" panose="020F0502020204030204" pitchFamily="34" charset="0"/>
                        </a:rPr>
                        <a:t>) ‘to burn down’</a:t>
                      </a:r>
                      <a:endParaRPr lang="en-GB" sz="2000" i="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2929147545"/>
                  </a:ext>
                </a:extLst>
              </a:tr>
              <a:tr h="809952">
                <a:tc>
                  <a:txBody>
                    <a:bodyPr/>
                    <a:lstStyle/>
                    <a:p>
                      <a:pPr algn="just"/>
                      <a:r>
                        <a:rPr lang="en-US" sz="2000" b="0" i="0" dirty="0" err="1">
                          <a:effectLst/>
                          <a:latin typeface="Calibri" panose="020F0502020204030204" pitchFamily="34" charset="0"/>
                          <a:ea typeface="PMingLiU" panose="02020500000000000000" pitchFamily="18" charset="-120"/>
                          <a:cs typeface="Calibri" panose="020F0502020204030204" pitchFamily="34" charset="0"/>
                        </a:rPr>
                        <a:t>ки</a:t>
                      </a:r>
                      <a:r>
                        <a:rPr lang="en-US" sz="2000" b="1" i="0" dirty="0" err="1">
                          <a:effectLst/>
                          <a:latin typeface="Calibri" panose="020F0502020204030204" pitchFamily="34" charset="0"/>
                          <a:ea typeface="PMingLiU" panose="02020500000000000000" pitchFamily="18" charset="-120"/>
                          <a:cs typeface="Calibri" panose="020F0502020204030204" pitchFamily="34" charset="0"/>
                        </a:rPr>
                        <a:t>я</a:t>
                      </a:r>
                      <a:r>
                        <a:rPr lang="en-US" sz="2000" b="0" i="0" dirty="0" err="1">
                          <a:effectLst/>
                          <a:latin typeface="Calibri" panose="020F0502020204030204" pitchFamily="34" charset="0"/>
                          <a:ea typeface="PMingLiU" panose="02020500000000000000" pitchFamily="18" charset="-120"/>
                          <a:cs typeface="Calibri" panose="020F0502020204030204" pitchFamily="34" charset="0"/>
                        </a:rPr>
                        <a:t>ш</a:t>
                      </a:r>
                      <a:r>
                        <a:rPr lang="en-US" sz="2000" b="0" i="0" dirty="0">
                          <a:effectLst/>
                          <a:latin typeface="Calibri" panose="020F0502020204030204" pitchFamily="34" charset="0"/>
                          <a:ea typeface="PMingLiU" panose="02020500000000000000" pitchFamily="18" charset="-120"/>
                          <a:cs typeface="Calibri" panose="020F0502020204030204" pitchFamily="34" charset="0"/>
                        </a:rPr>
                        <a:t> (‑</a:t>
                      </a:r>
                      <a:r>
                        <a:rPr lang="en-US" sz="2000" b="0" i="0" dirty="0" err="1">
                          <a:effectLst/>
                          <a:latin typeface="Calibri" panose="020F0502020204030204" pitchFamily="34" charset="0"/>
                          <a:ea typeface="PMingLiU" panose="02020500000000000000" pitchFamily="18" charset="-120"/>
                          <a:cs typeface="Calibri" panose="020F0502020204030204" pitchFamily="34" charset="0"/>
                        </a:rPr>
                        <a:t>ем</a:t>
                      </a:r>
                      <a:r>
                        <a:rPr lang="en-US" sz="2000" b="0" i="0" dirty="0">
                          <a:effectLst/>
                          <a:latin typeface="Calibri" panose="020F0502020204030204" pitchFamily="34" charset="0"/>
                          <a:ea typeface="PMingLiU" panose="02020500000000000000" pitchFamily="18" charset="-120"/>
                          <a:cs typeface="Calibri" panose="020F0502020204030204" pitchFamily="34" charset="0"/>
                        </a:rPr>
                        <a:t>)</a:t>
                      </a:r>
                      <a:endParaRPr lang="en-GB" sz="2000" b="0" i="0" dirty="0">
                        <a:effectLst/>
                        <a:latin typeface="Calibri" panose="020F0502020204030204" pitchFamily="34" charset="0"/>
                        <a:ea typeface="PMingLiU" panose="02020500000000000000" pitchFamily="18" charset="-120"/>
                        <a:cs typeface="Lucida Grande"/>
                      </a:endParaRPr>
                    </a:p>
                    <a:p>
                      <a:pPr algn="just"/>
                      <a:r>
                        <a:rPr lang="en-US" sz="2000" b="0" i="0" dirty="0">
                          <a:effectLst/>
                          <a:latin typeface="Calibri" panose="020F0502020204030204" pitchFamily="34" charset="0"/>
                          <a:ea typeface="PMingLiU" panose="02020500000000000000" pitchFamily="18" charset="-120"/>
                          <a:cs typeface="Calibri" panose="020F0502020204030204" pitchFamily="34" charset="0"/>
                        </a:rPr>
                        <a:t>‘to lie’</a:t>
                      </a:r>
                      <a:endParaRPr lang="en-GB" sz="2000" b="0" i="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a:effectLst/>
                          <a:latin typeface="Calibri" panose="020F0502020204030204" pitchFamily="34" charset="0"/>
                          <a:ea typeface="PMingLiU" panose="02020500000000000000" pitchFamily="18" charset="-120"/>
                          <a:cs typeface="Lucida Grande"/>
                        </a:rPr>
                        <a:t>long-lasting activity</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dirty="0" err="1">
                          <a:effectLst/>
                          <a:latin typeface="Calibri" panose="020F0502020204030204" pitchFamily="34" charset="0"/>
                          <a:ea typeface="PMingLiU" panose="02020500000000000000" pitchFamily="18" charset="-120"/>
                          <a:cs typeface="Lucida Grande"/>
                        </a:rPr>
                        <a:t>рӱжг</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ем</a:t>
                      </a:r>
                      <a:r>
                        <a:rPr lang="en-US" sz="2000" i="0" dirty="0">
                          <a:effectLst/>
                          <a:latin typeface="Calibri" panose="020F0502020204030204" pitchFamily="34" charset="0"/>
                          <a:ea typeface="PMingLiU" panose="02020500000000000000" pitchFamily="18" charset="-120"/>
                          <a:cs typeface="Lucida Grande"/>
                        </a:rPr>
                        <a:t>) ‘to be loud’ &gt;</a:t>
                      </a:r>
                      <a:endParaRPr lang="en-GB" sz="2000" i="0" dirty="0">
                        <a:effectLst/>
                        <a:latin typeface="Calibri" panose="020F0502020204030204" pitchFamily="34" charset="0"/>
                        <a:ea typeface="PMingLiU" panose="02020500000000000000" pitchFamily="18" charset="-120"/>
                        <a:cs typeface="Lucida Grande"/>
                      </a:endParaRPr>
                    </a:p>
                    <a:p>
                      <a:pPr algn="l"/>
                      <a:r>
                        <a:rPr lang="en-US" sz="2000" i="0" dirty="0" err="1">
                          <a:effectLst/>
                          <a:latin typeface="Calibri" panose="020F0502020204030204" pitchFamily="34" charset="0"/>
                          <a:ea typeface="PMingLiU" panose="02020500000000000000" pitchFamily="18" charset="-120"/>
                          <a:cs typeface="Lucida Grande"/>
                        </a:rPr>
                        <a:t>рӱжг</a:t>
                      </a:r>
                      <a:r>
                        <a:rPr lang="en-US" sz="2000" b="1" i="0" dirty="0" err="1">
                          <a:effectLst/>
                          <a:latin typeface="Calibri" panose="020F0502020204030204" pitchFamily="34" charset="0"/>
                          <a:ea typeface="PMingLiU" panose="02020500000000000000" pitchFamily="18" charset="-120"/>
                          <a:cs typeface="Lucida Grande"/>
                        </a:rPr>
                        <a:t>е</a:t>
                      </a:r>
                      <a:r>
                        <a:rPr lang="en-US" sz="2000" i="0" dirty="0" err="1">
                          <a:effectLst/>
                          <a:latin typeface="Calibri" panose="020F0502020204030204" pitchFamily="34" charset="0"/>
                          <a:ea typeface="PMingLiU" panose="02020500000000000000" pitchFamily="18" charset="-120"/>
                          <a:cs typeface="Lucida Grande"/>
                        </a:rPr>
                        <a:t>н</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ки</a:t>
                      </a:r>
                      <a:r>
                        <a:rPr lang="en-US" sz="2000" b="1" i="0" dirty="0" err="1">
                          <a:effectLst/>
                          <a:latin typeface="Calibri" panose="020F0502020204030204" pitchFamily="34" charset="0"/>
                          <a:ea typeface="PMingLiU" panose="02020500000000000000" pitchFamily="18" charset="-120"/>
                          <a:cs typeface="Lucida Grande"/>
                        </a:rPr>
                        <a:t>я</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ем</a:t>
                      </a:r>
                      <a:r>
                        <a:rPr lang="en-US" sz="2000" i="0" dirty="0">
                          <a:effectLst/>
                          <a:latin typeface="Calibri" panose="020F0502020204030204" pitchFamily="34" charset="0"/>
                          <a:ea typeface="PMingLiU" panose="02020500000000000000" pitchFamily="18" charset="-120"/>
                          <a:cs typeface="Lucida Grande"/>
                        </a:rPr>
                        <a:t>) ‘to make a lot of noise’</a:t>
                      </a:r>
                      <a:endParaRPr lang="en-GB" sz="2000" i="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814695343"/>
                  </a:ext>
                </a:extLst>
              </a:tr>
              <a:tr h="809952">
                <a:tc>
                  <a:txBody>
                    <a:bodyPr/>
                    <a:lstStyle/>
                    <a:p>
                      <a:pPr algn="just"/>
                      <a:r>
                        <a:rPr lang="en-US" sz="2000" b="0" i="0" dirty="0" err="1">
                          <a:effectLst/>
                          <a:latin typeface="Calibri" panose="020F0502020204030204" pitchFamily="34" charset="0"/>
                          <a:ea typeface="PMingLiU" panose="02020500000000000000" pitchFamily="18" charset="-120"/>
                          <a:cs typeface="Calibri" panose="020F0502020204030204" pitchFamily="34" charset="0"/>
                        </a:rPr>
                        <a:t>код</a:t>
                      </a:r>
                      <a:r>
                        <a:rPr lang="en-US" sz="2000" b="1" i="0" dirty="0" err="1">
                          <a:effectLst/>
                          <a:latin typeface="Calibri" panose="020F0502020204030204" pitchFamily="34" charset="0"/>
                          <a:ea typeface="PMingLiU" panose="02020500000000000000" pitchFamily="18" charset="-120"/>
                          <a:cs typeface="Calibri" panose="020F0502020204030204" pitchFamily="34" charset="0"/>
                        </a:rPr>
                        <a:t>а</a:t>
                      </a:r>
                      <a:r>
                        <a:rPr lang="en-US" sz="2000" b="0" i="0" dirty="0" err="1">
                          <a:effectLst/>
                          <a:latin typeface="Calibri" panose="020F0502020204030204" pitchFamily="34" charset="0"/>
                          <a:ea typeface="PMingLiU" panose="02020500000000000000" pitchFamily="18" charset="-120"/>
                          <a:cs typeface="Calibri" panose="020F0502020204030204" pitchFamily="34" charset="0"/>
                        </a:rPr>
                        <a:t>ш</a:t>
                      </a:r>
                      <a:r>
                        <a:rPr lang="en-US" sz="2000" b="0" i="0" dirty="0">
                          <a:effectLst/>
                          <a:latin typeface="Calibri" panose="020F0502020204030204" pitchFamily="34" charset="0"/>
                          <a:ea typeface="PMingLiU" panose="02020500000000000000" pitchFamily="18" charset="-120"/>
                          <a:cs typeface="Calibri" panose="020F0502020204030204" pitchFamily="34" charset="0"/>
                        </a:rPr>
                        <a:t> (‑</a:t>
                      </a:r>
                      <a:r>
                        <a:rPr lang="en-US" sz="2000" b="0" i="0" dirty="0" err="1">
                          <a:effectLst/>
                          <a:latin typeface="Calibri" panose="020F0502020204030204" pitchFamily="34" charset="0"/>
                          <a:ea typeface="PMingLiU" panose="02020500000000000000" pitchFamily="18" charset="-120"/>
                          <a:cs typeface="Calibri" panose="020F0502020204030204" pitchFamily="34" charset="0"/>
                        </a:rPr>
                        <a:t>ам</a:t>
                      </a:r>
                      <a:r>
                        <a:rPr lang="en-US" sz="2000" b="0" i="0" dirty="0">
                          <a:effectLst/>
                          <a:latin typeface="Calibri" panose="020F0502020204030204" pitchFamily="34" charset="0"/>
                          <a:ea typeface="PMingLiU" panose="02020500000000000000" pitchFamily="18" charset="-120"/>
                          <a:cs typeface="Calibri" panose="020F0502020204030204" pitchFamily="34" charset="0"/>
                        </a:rPr>
                        <a:t>)</a:t>
                      </a:r>
                      <a:endParaRPr lang="en-GB" sz="2000" b="0" i="0" dirty="0">
                        <a:effectLst/>
                        <a:latin typeface="Calibri" panose="020F0502020204030204" pitchFamily="34" charset="0"/>
                        <a:ea typeface="PMingLiU" panose="02020500000000000000" pitchFamily="18" charset="-120"/>
                        <a:cs typeface="Lucida Grande"/>
                      </a:endParaRPr>
                    </a:p>
                    <a:p>
                      <a:pPr algn="just"/>
                      <a:r>
                        <a:rPr lang="en-US" sz="2000" b="0" i="0" dirty="0">
                          <a:effectLst/>
                          <a:latin typeface="Calibri" panose="020F0502020204030204" pitchFamily="34" charset="0"/>
                          <a:ea typeface="PMingLiU" panose="02020500000000000000" pitchFamily="18" charset="-120"/>
                          <a:cs typeface="Calibri" panose="020F0502020204030204" pitchFamily="34" charset="0"/>
                        </a:rPr>
                        <a:t>‘to stay’</a:t>
                      </a:r>
                      <a:endParaRPr lang="en-GB" sz="2000" b="0" i="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a:effectLst/>
                          <a:latin typeface="Calibri" panose="020F0502020204030204" pitchFamily="34" charset="0"/>
                          <a:ea typeface="PMingLiU" panose="02020500000000000000" pitchFamily="18" charset="-120"/>
                          <a:cs typeface="Lucida Grande"/>
                        </a:rPr>
                        <a:t>(intransitive) activity carried out to completion, has ostensible results</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dirty="0" err="1">
                          <a:effectLst/>
                          <a:latin typeface="Calibri" panose="020F0502020204030204" pitchFamily="34" charset="0"/>
                          <a:ea typeface="PMingLiU" panose="02020500000000000000" pitchFamily="18" charset="-120"/>
                          <a:cs typeface="Lucida Grande"/>
                        </a:rPr>
                        <a:t>мал</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ем</a:t>
                      </a:r>
                      <a:r>
                        <a:rPr lang="en-US" sz="2000" i="0" dirty="0">
                          <a:effectLst/>
                          <a:latin typeface="Calibri" panose="020F0502020204030204" pitchFamily="34" charset="0"/>
                          <a:ea typeface="PMingLiU" panose="02020500000000000000" pitchFamily="18" charset="-120"/>
                          <a:cs typeface="Lucida Grande"/>
                        </a:rPr>
                        <a:t>) ‘to sleep’ &gt;</a:t>
                      </a:r>
                      <a:endParaRPr lang="en-GB" sz="2000" i="0" dirty="0">
                        <a:effectLst/>
                        <a:latin typeface="Calibri" panose="020F0502020204030204" pitchFamily="34" charset="0"/>
                        <a:ea typeface="PMingLiU" panose="02020500000000000000" pitchFamily="18" charset="-120"/>
                        <a:cs typeface="Lucida Grande"/>
                      </a:endParaRPr>
                    </a:p>
                    <a:p>
                      <a:pPr algn="l"/>
                      <a:r>
                        <a:rPr lang="en-US" sz="2000" i="0" dirty="0" err="1">
                          <a:effectLst/>
                          <a:latin typeface="Calibri" panose="020F0502020204030204" pitchFamily="34" charset="0"/>
                          <a:ea typeface="PMingLiU" panose="02020500000000000000" pitchFamily="18" charset="-120"/>
                          <a:cs typeface="Lucida Grande"/>
                        </a:rPr>
                        <a:t>мал</a:t>
                      </a:r>
                      <a:r>
                        <a:rPr lang="en-US" sz="2000" b="1" i="0" dirty="0" err="1">
                          <a:effectLst/>
                          <a:latin typeface="Calibri" panose="020F0502020204030204" pitchFamily="34" charset="0"/>
                          <a:ea typeface="PMingLiU" panose="02020500000000000000" pitchFamily="18" charset="-120"/>
                          <a:cs typeface="Lucida Grande"/>
                        </a:rPr>
                        <a:t>е</a:t>
                      </a:r>
                      <a:r>
                        <a:rPr lang="en-US" sz="2000" i="0" dirty="0" err="1">
                          <a:effectLst/>
                          <a:latin typeface="Calibri" panose="020F0502020204030204" pitchFamily="34" charset="0"/>
                          <a:ea typeface="PMingLiU" panose="02020500000000000000" pitchFamily="18" charset="-120"/>
                          <a:cs typeface="Lucida Grande"/>
                        </a:rPr>
                        <a:t>н</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код</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ам</a:t>
                      </a:r>
                      <a:r>
                        <a:rPr lang="en-US" sz="2000" i="0" dirty="0">
                          <a:effectLst/>
                          <a:latin typeface="Calibri" panose="020F0502020204030204" pitchFamily="34" charset="0"/>
                          <a:ea typeface="PMingLiU" panose="02020500000000000000" pitchFamily="18" charset="-120"/>
                          <a:cs typeface="Lucida Grande"/>
                        </a:rPr>
                        <a:t>) ‘to oversleep’</a:t>
                      </a:r>
                      <a:endParaRPr lang="en-GB" sz="2000" i="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1048150638"/>
                  </a:ext>
                </a:extLst>
              </a:tr>
            </a:tbl>
          </a:graphicData>
        </a:graphic>
      </p:graphicFrame>
    </p:spTree>
    <p:extLst>
      <p:ext uri="{BB962C8B-B14F-4D97-AF65-F5344CB8AC3E}">
        <p14:creationId xmlns:p14="http://schemas.microsoft.com/office/powerpoint/2010/main" val="33850923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2</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de-AT" sz="3600" u="sng" dirty="0">
                <a:latin typeface="Calibri" panose="020F0502020204030204" pitchFamily="34" charset="0"/>
                <a:ea typeface="Times New Roman" panose="02020603050405020304" pitchFamily="18" charset="0"/>
                <a:cs typeface="Calibri" panose="020F0502020204030204" pitchFamily="34" charset="0"/>
              </a:rPr>
              <a:t>Modifiers in aspectual auxiliary constructions</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dirty="0"/>
              <a:t>COPIUS – Introduction to Mari – Chapter 35</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23</a:t>
            </a:fld>
            <a:endParaRPr lang="en-GB"/>
          </a:p>
        </p:txBody>
      </p:sp>
      <p:graphicFrame>
        <p:nvGraphicFramePr>
          <p:cNvPr id="2" name="Table 1">
            <a:extLst>
              <a:ext uri="{FF2B5EF4-FFF2-40B4-BE49-F238E27FC236}">
                <a16:creationId xmlns:a16="http://schemas.microsoft.com/office/drawing/2014/main" id="{42B3D20D-77FC-44B1-86CE-3FA015C71EAE}"/>
              </a:ext>
            </a:extLst>
          </p:cNvPr>
          <p:cNvGraphicFramePr>
            <a:graphicFrameLocks noGrp="1"/>
          </p:cNvGraphicFramePr>
          <p:nvPr>
            <p:extLst>
              <p:ext uri="{D42A27DB-BD31-4B8C-83A1-F6EECF244321}">
                <p14:modId xmlns:p14="http://schemas.microsoft.com/office/powerpoint/2010/main" val="2850489225"/>
              </p:ext>
            </p:extLst>
          </p:nvPr>
        </p:nvGraphicFramePr>
        <p:xfrm>
          <a:off x="838200" y="1580311"/>
          <a:ext cx="10797428" cy="4459008"/>
        </p:xfrm>
        <a:graphic>
          <a:graphicData uri="http://schemas.openxmlformats.org/drawingml/2006/table">
            <a:tbl>
              <a:tblPr firstRow="1" firstCol="1" bandRow="1">
                <a:tableStyleId>{5940675A-B579-460E-94D1-54222C63F5DA}</a:tableStyleId>
              </a:tblPr>
              <a:tblGrid>
                <a:gridCol w="1980000">
                  <a:extLst>
                    <a:ext uri="{9D8B030D-6E8A-4147-A177-3AD203B41FA5}">
                      <a16:colId xmlns:a16="http://schemas.microsoft.com/office/drawing/2014/main" val="4268489223"/>
                    </a:ext>
                  </a:extLst>
                </a:gridCol>
                <a:gridCol w="3973286">
                  <a:extLst>
                    <a:ext uri="{9D8B030D-6E8A-4147-A177-3AD203B41FA5}">
                      <a16:colId xmlns:a16="http://schemas.microsoft.com/office/drawing/2014/main" val="1266289470"/>
                    </a:ext>
                  </a:extLst>
                </a:gridCol>
                <a:gridCol w="4844142">
                  <a:extLst>
                    <a:ext uri="{9D8B030D-6E8A-4147-A177-3AD203B41FA5}">
                      <a16:colId xmlns:a16="http://schemas.microsoft.com/office/drawing/2014/main" val="2087677373"/>
                    </a:ext>
                  </a:extLst>
                </a:gridCol>
              </a:tblGrid>
              <a:tr h="269984">
                <a:tc>
                  <a:txBody>
                    <a:bodyPr/>
                    <a:lstStyle/>
                    <a:p>
                      <a:pPr algn="ctr"/>
                      <a:r>
                        <a:rPr lang="en-US" sz="2000" b="1">
                          <a:effectLst/>
                          <a:latin typeface="Calibri" panose="020F0502020204030204" pitchFamily="34" charset="0"/>
                          <a:ea typeface="PMingLiU" panose="02020500000000000000" pitchFamily="18" charset="-120"/>
                          <a:cs typeface="Lucida Grande"/>
                        </a:rPr>
                        <a:t>Modifier</a:t>
                      </a:r>
                      <a:endParaRPr lang="en-GB" sz="200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ctr"/>
                      <a:r>
                        <a:rPr lang="en-US" sz="2000" b="1">
                          <a:effectLst/>
                          <a:latin typeface="Calibri" panose="020F0502020204030204" pitchFamily="34" charset="0"/>
                          <a:ea typeface="PMingLiU" panose="02020500000000000000" pitchFamily="18" charset="-120"/>
                          <a:cs typeface="Lucida Grande"/>
                        </a:rPr>
                        <a:t>Usage</a:t>
                      </a:r>
                      <a:endParaRPr lang="en-GB" sz="200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ctr"/>
                      <a:r>
                        <a:rPr lang="en-US" sz="2000" b="1">
                          <a:effectLst/>
                          <a:latin typeface="Calibri" panose="020F0502020204030204" pitchFamily="34" charset="0"/>
                          <a:ea typeface="PMingLiU" panose="02020500000000000000" pitchFamily="18" charset="-120"/>
                          <a:cs typeface="Lucida Grande"/>
                        </a:rPr>
                        <a:t>Example</a:t>
                      </a:r>
                      <a:endParaRPr lang="en-GB" sz="2000">
                        <a:effectLst/>
                        <a:latin typeface="Calibri" panose="020F0502020204030204" pitchFamily="34" charset="0"/>
                        <a:ea typeface="PMingLiU" panose="02020500000000000000" pitchFamily="18" charset="-120"/>
                        <a:cs typeface="Lucida Grande"/>
                      </a:endParaRPr>
                    </a:p>
                  </a:txBody>
                  <a:tcPr marL="68580" marR="68580" marT="0" marB="0"/>
                </a:tc>
                <a:extLst>
                  <a:ext uri="{0D108BD9-81ED-4DB2-BD59-A6C34878D82A}">
                    <a16:rowId xmlns:a16="http://schemas.microsoft.com/office/drawing/2014/main" val="1806592275"/>
                  </a:ext>
                </a:extLst>
              </a:tr>
              <a:tr h="809952">
                <a:tc>
                  <a:txBody>
                    <a:bodyPr/>
                    <a:lstStyle/>
                    <a:p>
                      <a:pPr algn="just"/>
                      <a:r>
                        <a:rPr lang="en-US" sz="2000" b="0" i="0" dirty="0" err="1">
                          <a:effectLst/>
                          <a:latin typeface="Calibri" panose="020F0502020204030204" pitchFamily="34" charset="0"/>
                          <a:ea typeface="PMingLiU" panose="02020500000000000000" pitchFamily="18" charset="-120"/>
                          <a:cs typeface="Calibri" panose="020F0502020204030204" pitchFamily="34" charset="0"/>
                        </a:rPr>
                        <a:t>код</a:t>
                      </a:r>
                      <a:r>
                        <a:rPr lang="en-US" sz="2000" b="1" i="0" dirty="0" err="1">
                          <a:effectLst/>
                          <a:latin typeface="Calibri" panose="020F0502020204030204" pitchFamily="34" charset="0"/>
                          <a:ea typeface="PMingLiU" panose="02020500000000000000" pitchFamily="18" charset="-120"/>
                          <a:cs typeface="Calibri" panose="020F0502020204030204" pitchFamily="34" charset="0"/>
                        </a:rPr>
                        <a:t>а</a:t>
                      </a:r>
                      <a:r>
                        <a:rPr lang="en-US" sz="2000" b="0" i="0" dirty="0" err="1">
                          <a:effectLst/>
                          <a:latin typeface="Calibri" panose="020F0502020204030204" pitchFamily="34" charset="0"/>
                          <a:ea typeface="PMingLiU" panose="02020500000000000000" pitchFamily="18" charset="-120"/>
                          <a:cs typeface="Calibri" panose="020F0502020204030204" pitchFamily="34" charset="0"/>
                        </a:rPr>
                        <a:t>ш</a:t>
                      </a:r>
                      <a:r>
                        <a:rPr lang="en-US" sz="2000" b="0" i="0" dirty="0">
                          <a:effectLst/>
                          <a:latin typeface="Calibri" panose="020F0502020204030204" pitchFamily="34" charset="0"/>
                          <a:ea typeface="PMingLiU" panose="02020500000000000000" pitchFamily="18" charset="-120"/>
                          <a:cs typeface="Calibri" panose="020F0502020204030204" pitchFamily="34" charset="0"/>
                        </a:rPr>
                        <a:t> (‑</a:t>
                      </a:r>
                      <a:r>
                        <a:rPr lang="en-US" sz="2000" b="0" i="0" dirty="0" err="1">
                          <a:effectLst/>
                          <a:latin typeface="Calibri" panose="020F0502020204030204" pitchFamily="34" charset="0"/>
                          <a:ea typeface="PMingLiU" panose="02020500000000000000" pitchFamily="18" charset="-120"/>
                          <a:cs typeface="Calibri" panose="020F0502020204030204" pitchFamily="34" charset="0"/>
                        </a:rPr>
                        <a:t>ем</a:t>
                      </a:r>
                      <a:r>
                        <a:rPr lang="en-US" sz="2000" b="0" i="0" dirty="0">
                          <a:effectLst/>
                          <a:latin typeface="Calibri" panose="020F0502020204030204" pitchFamily="34" charset="0"/>
                          <a:ea typeface="PMingLiU" panose="02020500000000000000" pitchFamily="18" charset="-120"/>
                          <a:cs typeface="Calibri" panose="020F0502020204030204" pitchFamily="34" charset="0"/>
                        </a:rPr>
                        <a:t>)</a:t>
                      </a:r>
                      <a:endParaRPr lang="en-GB" sz="2000" b="0" i="0" dirty="0">
                        <a:effectLst/>
                        <a:latin typeface="Calibri" panose="020F0502020204030204" pitchFamily="34" charset="0"/>
                        <a:ea typeface="PMingLiU" panose="02020500000000000000" pitchFamily="18" charset="-120"/>
                        <a:cs typeface="Lucida Grande"/>
                      </a:endParaRPr>
                    </a:p>
                    <a:p>
                      <a:pPr algn="just"/>
                      <a:r>
                        <a:rPr lang="en-US" sz="2000" b="0" i="0" dirty="0">
                          <a:effectLst/>
                          <a:latin typeface="Calibri" panose="020F0502020204030204" pitchFamily="34" charset="0"/>
                          <a:ea typeface="PMingLiU" panose="02020500000000000000" pitchFamily="18" charset="-120"/>
                          <a:cs typeface="Calibri" panose="020F0502020204030204" pitchFamily="34" charset="0"/>
                        </a:rPr>
                        <a:t>‘to leave (tr.)’</a:t>
                      </a:r>
                      <a:endParaRPr lang="en-GB" sz="2000" b="0" i="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a:effectLst/>
                          <a:latin typeface="Calibri" panose="020F0502020204030204" pitchFamily="34" charset="0"/>
                          <a:ea typeface="PMingLiU" panose="02020500000000000000" pitchFamily="18" charset="-120"/>
                          <a:cs typeface="Lucida Grande"/>
                        </a:rPr>
                        <a:t>(transitive) activity carried out to completion, has ostensible results</a:t>
                      </a:r>
                      <a:endParaRPr lang="en-GB" sz="2000" i="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dirty="0" err="1">
                          <a:effectLst/>
                          <a:latin typeface="Calibri" panose="020F0502020204030204" pitchFamily="34" charset="0"/>
                          <a:ea typeface="PMingLiU" panose="02020500000000000000" pitchFamily="18" charset="-120"/>
                          <a:cs typeface="Lucida Grande"/>
                        </a:rPr>
                        <a:t>арал</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ем</a:t>
                      </a:r>
                      <a:r>
                        <a:rPr lang="en-US" sz="2000" i="0" dirty="0">
                          <a:effectLst/>
                          <a:latin typeface="Calibri" panose="020F0502020204030204" pitchFamily="34" charset="0"/>
                          <a:ea typeface="PMingLiU" panose="02020500000000000000" pitchFamily="18" charset="-120"/>
                          <a:cs typeface="Lucida Grande"/>
                        </a:rPr>
                        <a:t>) ‘to protect’ &gt;</a:t>
                      </a:r>
                      <a:endParaRPr lang="en-GB" sz="2000" i="0" dirty="0">
                        <a:effectLst/>
                        <a:latin typeface="Calibri" panose="020F0502020204030204" pitchFamily="34" charset="0"/>
                        <a:ea typeface="PMingLiU" panose="02020500000000000000" pitchFamily="18" charset="-120"/>
                        <a:cs typeface="Lucida Grande"/>
                      </a:endParaRPr>
                    </a:p>
                    <a:p>
                      <a:pPr algn="l"/>
                      <a:r>
                        <a:rPr lang="en-US" sz="2000" i="0" dirty="0" err="1">
                          <a:effectLst/>
                          <a:latin typeface="Calibri" panose="020F0502020204030204" pitchFamily="34" charset="0"/>
                          <a:ea typeface="PMingLiU" panose="02020500000000000000" pitchFamily="18" charset="-120"/>
                          <a:cs typeface="Lucida Grande"/>
                        </a:rPr>
                        <a:t>арал</a:t>
                      </a:r>
                      <a:r>
                        <a:rPr lang="en-US" sz="2000" b="1" i="0" dirty="0" err="1">
                          <a:effectLst/>
                          <a:latin typeface="Calibri" panose="020F0502020204030204" pitchFamily="34" charset="0"/>
                          <a:ea typeface="PMingLiU" panose="02020500000000000000" pitchFamily="18" charset="-120"/>
                          <a:cs typeface="Lucida Grande"/>
                        </a:rPr>
                        <a:t>е</a:t>
                      </a:r>
                      <a:r>
                        <a:rPr lang="en-US" sz="2000" i="0" dirty="0" err="1">
                          <a:effectLst/>
                          <a:latin typeface="Calibri" panose="020F0502020204030204" pitchFamily="34" charset="0"/>
                          <a:ea typeface="PMingLiU" panose="02020500000000000000" pitchFamily="18" charset="-120"/>
                          <a:cs typeface="Lucida Grande"/>
                        </a:rPr>
                        <a:t>н</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код</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ем</a:t>
                      </a:r>
                      <a:r>
                        <a:rPr lang="en-US" sz="2000" i="0" dirty="0">
                          <a:effectLst/>
                          <a:latin typeface="Calibri" panose="020F0502020204030204" pitchFamily="34" charset="0"/>
                          <a:ea typeface="PMingLiU" panose="02020500000000000000" pitchFamily="18" charset="-120"/>
                          <a:cs typeface="Lucida Grande"/>
                        </a:rPr>
                        <a:t>) ‘to preserve’</a:t>
                      </a:r>
                      <a:endParaRPr lang="en-GB" sz="2000" i="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4276053057"/>
                  </a:ext>
                </a:extLst>
              </a:tr>
              <a:tr h="809952">
                <a:tc>
                  <a:txBody>
                    <a:bodyPr/>
                    <a:lstStyle/>
                    <a:p>
                      <a:pPr algn="l"/>
                      <a:r>
                        <a:rPr lang="en-US" sz="2000" b="0" i="0" dirty="0" err="1">
                          <a:effectLst/>
                          <a:latin typeface="Calibri" panose="020F0502020204030204" pitchFamily="34" charset="0"/>
                          <a:ea typeface="PMingLiU" panose="02020500000000000000" pitchFamily="18" charset="-120"/>
                          <a:cs typeface="Lucida Grande"/>
                        </a:rPr>
                        <a:t>колт</a:t>
                      </a:r>
                      <a:r>
                        <a:rPr lang="en-US" sz="2000" b="1" i="0" dirty="0" err="1">
                          <a:effectLst/>
                          <a:latin typeface="Calibri" panose="020F0502020204030204" pitchFamily="34" charset="0"/>
                          <a:ea typeface="PMingLiU" panose="02020500000000000000" pitchFamily="18" charset="-120"/>
                          <a:cs typeface="Lucida Grande"/>
                        </a:rPr>
                        <a:t>а</a:t>
                      </a:r>
                      <a:r>
                        <a:rPr lang="en-US" sz="2000" b="0" i="0" dirty="0" err="1">
                          <a:effectLst/>
                          <a:latin typeface="Calibri" panose="020F0502020204030204" pitchFamily="34" charset="0"/>
                          <a:ea typeface="PMingLiU" panose="02020500000000000000" pitchFamily="18" charset="-120"/>
                          <a:cs typeface="Lucida Grande"/>
                        </a:rPr>
                        <a:t>ш</a:t>
                      </a:r>
                      <a:r>
                        <a:rPr lang="en-US" sz="2000" b="0" i="0" dirty="0">
                          <a:effectLst/>
                          <a:latin typeface="Calibri" panose="020F0502020204030204" pitchFamily="34" charset="0"/>
                          <a:ea typeface="PMingLiU" panose="02020500000000000000" pitchFamily="18" charset="-120"/>
                          <a:cs typeface="Lucida Grande"/>
                        </a:rPr>
                        <a:t> (‑</a:t>
                      </a:r>
                      <a:r>
                        <a:rPr lang="en-US" sz="2000" b="0" i="0" dirty="0" err="1">
                          <a:effectLst/>
                          <a:latin typeface="Calibri" panose="020F0502020204030204" pitchFamily="34" charset="0"/>
                          <a:ea typeface="PMingLiU" panose="02020500000000000000" pitchFamily="18" charset="-120"/>
                          <a:cs typeface="Lucida Grande"/>
                        </a:rPr>
                        <a:t>ем</a:t>
                      </a:r>
                      <a:r>
                        <a:rPr lang="en-US" sz="2000" b="0" i="0" dirty="0">
                          <a:effectLst/>
                          <a:latin typeface="Calibri" panose="020F0502020204030204" pitchFamily="34" charset="0"/>
                          <a:ea typeface="PMingLiU" panose="02020500000000000000" pitchFamily="18" charset="-120"/>
                          <a:cs typeface="Lucida Grande"/>
                        </a:rPr>
                        <a:t>)</a:t>
                      </a:r>
                      <a:endParaRPr lang="en-GB" sz="2000" b="0" i="0" dirty="0">
                        <a:effectLst/>
                        <a:latin typeface="Calibri" panose="020F0502020204030204" pitchFamily="34" charset="0"/>
                        <a:ea typeface="PMingLiU" panose="02020500000000000000" pitchFamily="18" charset="-120"/>
                        <a:cs typeface="Lucida Grande"/>
                      </a:endParaRPr>
                    </a:p>
                    <a:p>
                      <a:pPr algn="l"/>
                      <a:r>
                        <a:rPr lang="en-US" sz="2000" b="0" i="0" dirty="0">
                          <a:effectLst/>
                          <a:latin typeface="Calibri" panose="020F0502020204030204" pitchFamily="34" charset="0"/>
                          <a:ea typeface="PMingLiU" panose="02020500000000000000" pitchFamily="18" charset="-120"/>
                          <a:cs typeface="Lucida Grande"/>
                        </a:rPr>
                        <a:t>‘to send’</a:t>
                      </a:r>
                      <a:endParaRPr lang="en-GB" sz="2000" b="0" i="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a:effectLst/>
                          <a:latin typeface="Calibri" panose="020F0502020204030204" pitchFamily="34" charset="0"/>
                          <a:ea typeface="PMingLiU" panose="02020500000000000000" pitchFamily="18" charset="-120"/>
                          <a:cs typeface="Lucida Grande"/>
                        </a:rPr>
                        <a:t>action carried out to conclusion, inchoative (beginning)</a:t>
                      </a:r>
                      <a:endParaRPr lang="en-GB" sz="2000" i="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dirty="0" err="1">
                          <a:effectLst/>
                          <a:latin typeface="Calibri" panose="020F0502020204030204" pitchFamily="34" charset="0"/>
                          <a:ea typeface="PMingLiU" panose="02020500000000000000" pitchFamily="18" charset="-120"/>
                          <a:cs typeface="Lucida Grande"/>
                        </a:rPr>
                        <a:t>шорт</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ам</a:t>
                      </a:r>
                      <a:r>
                        <a:rPr lang="en-US" sz="2000" i="0" dirty="0">
                          <a:effectLst/>
                          <a:latin typeface="Calibri" panose="020F0502020204030204" pitchFamily="34" charset="0"/>
                          <a:ea typeface="PMingLiU" panose="02020500000000000000" pitchFamily="18" charset="-120"/>
                          <a:cs typeface="Lucida Grande"/>
                        </a:rPr>
                        <a:t>) ‘to cry’ &gt;</a:t>
                      </a:r>
                      <a:endParaRPr lang="en-GB" sz="2000" i="0" dirty="0">
                        <a:effectLst/>
                        <a:latin typeface="Calibri" panose="020F0502020204030204" pitchFamily="34" charset="0"/>
                        <a:ea typeface="PMingLiU" panose="02020500000000000000" pitchFamily="18" charset="-120"/>
                        <a:cs typeface="Lucida Grande"/>
                      </a:endParaRPr>
                    </a:p>
                    <a:p>
                      <a:pPr algn="l"/>
                      <a:r>
                        <a:rPr lang="en-US" sz="2000" i="0" dirty="0" err="1">
                          <a:effectLst/>
                          <a:latin typeface="Calibri" panose="020F0502020204030204" pitchFamily="34" charset="0"/>
                          <a:ea typeface="PMingLiU" panose="02020500000000000000" pitchFamily="18" charset="-120"/>
                          <a:cs typeface="Lucida Grande"/>
                        </a:rPr>
                        <a:t>ш</a:t>
                      </a:r>
                      <a:r>
                        <a:rPr lang="en-US" sz="2000" b="1" i="0" dirty="0" err="1">
                          <a:effectLst/>
                          <a:latin typeface="Calibri" panose="020F0502020204030204" pitchFamily="34" charset="0"/>
                          <a:ea typeface="PMingLiU" panose="02020500000000000000" pitchFamily="18" charset="-120"/>
                          <a:cs typeface="Lucida Grande"/>
                        </a:rPr>
                        <a:t>о</a:t>
                      </a:r>
                      <a:r>
                        <a:rPr lang="en-US" sz="2000" i="0" dirty="0" err="1">
                          <a:effectLst/>
                          <a:latin typeface="Calibri" panose="020F0502020204030204" pitchFamily="34" charset="0"/>
                          <a:ea typeface="PMingLiU" panose="02020500000000000000" pitchFamily="18" charset="-120"/>
                          <a:cs typeface="Lucida Grande"/>
                        </a:rPr>
                        <a:t>ртын</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колт</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ем</a:t>
                      </a:r>
                      <a:r>
                        <a:rPr lang="en-US" sz="2000" i="0" dirty="0">
                          <a:effectLst/>
                          <a:latin typeface="Calibri" panose="020F0502020204030204" pitchFamily="34" charset="0"/>
                          <a:ea typeface="PMingLiU" panose="02020500000000000000" pitchFamily="18" charset="-120"/>
                          <a:cs typeface="Lucida Grande"/>
                        </a:rPr>
                        <a:t>) ‘to break out crying’</a:t>
                      </a:r>
                      <a:endParaRPr lang="en-GB" sz="2000" i="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622215397"/>
                  </a:ext>
                </a:extLst>
              </a:tr>
              <a:tr h="809952">
                <a:tc>
                  <a:txBody>
                    <a:bodyPr/>
                    <a:lstStyle/>
                    <a:p>
                      <a:pPr algn="just">
                        <a:tabLst>
                          <a:tab pos="593725" algn="l"/>
                        </a:tabLst>
                      </a:pPr>
                      <a:r>
                        <a:rPr lang="en-US" sz="2000" b="0" i="0" dirty="0" err="1">
                          <a:effectLst/>
                          <a:latin typeface="Calibri" panose="020F0502020204030204" pitchFamily="34" charset="0"/>
                          <a:ea typeface="PMingLiU" panose="02020500000000000000" pitchFamily="18" charset="-120"/>
                          <a:cs typeface="Calibri" panose="020F0502020204030204" pitchFamily="34" charset="0"/>
                        </a:rPr>
                        <a:t>кошт</a:t>
                      </a:r>
                      <a:r>
                        <a:rPr lang="en-US" sz="2000" b="1" i="0" dirty="0" err="1">
                          <a:effectLst/>
                          <a:latin typeface="Calibri" panose="020F0502020204030204" pitchFamily="34" charset="0"/>
                          <a:ea typeface="PMingLiU" panose="02020500000000000000" pitchFamily="18" charset="-120"/>
                          <a:cs typeface="Calibri" panose="020F0502020204030204" pitchFamily="34" charset="0"/>
                        </a:rPr>
                        <a:t>а</a:t>
                      </a:r>
                      <a:r>
                        <a:rPr lang="en-US" sz="2000" b="0" i="0" dirty="0" err="1">
                          <a:effectLst/>
                          <a:latin typeface="Calibri" panose="020F0502020204030204" pitchFamily="34" charset="0"/>
                          <a:ea typeface="PMingLiU" panose="02020500000000000000" pitchFamily="18" charset="-120"/>
                          <a:cs typeface="Calibri" panose="020F0502020204030204" pitchFamily="34" charset="0"/>
                        </a:rPr>
                        <a:t>ш</a:t>
                      </a:r>
                      <a:r>
                        <a:rPr lang="en-US" sz="2000" b="0" i="0" dirty="0">
                          <a:effectLst/>
                          <a:latin typeface="Calibri" panose="020F0502020204030204" pitchFamily="34" charset="0"/>
                          <a:ea typeface="PMingLiU" panose="02020500000000000000" pitchFamily="18" charset="-120"/>
                          <a:cs typeface="Calibri" panose="020F0502020204030204" pitchFamily="34" charset="0"/>
                        </a:rPr>
                        <a:t> (‑</a:t>
                      </a:r>
                      <a:r>
                        <a:rPr lang="en-US" sz="2000" b="0" i="0" dirty="0" err="1">
                          <a:effectLst/>
                          <a:latin typeface="Calibri" panose="020F0502020204030204" pitchFamily="34" charset="0"/>
                          <a:ea typeface="PMingLiU" panose="02020500000000000000" pitchFamily="18" charset="-120"/>
                          <a:cs typeface="Calibri" panose="020F0502020204030204" pitchFamily="34" charset="0"/>
                        </a:rPr>
                        <a:t>ам</a:t>
                      </a:r>
                      <a:r>
                        <a:rPr lang="en-US" sz="2000" b="0" i="0" dirty="0">
                          <a:effectLst/>
                          <a:latin typeface="Calibri" panose="020F0502020204030204" pitchFamily="34" charset="0"/>
                          <a:ea typeface="PMingLiU" panose="02020500000000000000" pitchFamily="18" charset="-120"/>
                          <a:cs typeface="Calibri" panose="020F0502020204030204" pitchFamily="34" charset="0"/>
                        </a:rPr>
                        <a:t>)</a:t>
                      </a:r>
                      <a:endParaRPr lang="en-GB" sz="2000" b="0" i="0" dirty="0">
                        <a:effectLst/>
                        <a:latin typeface="Calibri" panose="020F0502020204030204" pitchFamily="34" charset="0"/>
                        <a:ea typeface="PMingLiU" panose="02020500000000000000" pitchFamily="18" charset="-120"/>
                        <a:cs typeface="Lucida Grande"/>
                      </a:endParaRPr>
                    </a:p>
                    <a:p>
                      <a:pPr algn="just"/>
                      <a:r>
                        <a:rPr lang="en-US" sz="2000" b="0" i="0" dirty="0">
                          <a:effectLst/>
                          <a:latin typeface="Calibri" panose="020F0502020204030204" pitchFamily="34" charset="0"/>
                          <a:ea typeface="PMingLiU" panose="02020500000000000000" pitchFamily="18" charset="-120"/>
                          <a:cs typeface="Calibri" panose="020F0502020204030204" pitchFamily="34" charset="0"/>
                        </a:rPr>
                        <a:t>‘to go’</a:t>
                      </a:r>
                      <a:endParaRPr lang="en-GB" sz="2000" b="0" i="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a:effectLst/>
                          <a:latin typeface="Calibri" panose="020F0502020204030204" pitchFamily="34" charset="0"/>
                          <a:ea typeface="PMingLiU" panose="02020500000000000000" pitchFamily="18" charset="-120"/>
                          <a:cs typeface="Calibri" panose="020F0502020204030204" pitchFamily="34" charset="0"/>
                        </a:rPr>
                        <a:t>long-lasting, continuative, repeated actions; action carried out in many locations</a:t>
                      </a:r>
                      <a:endParaRPr lang="en-GB" sz="2000" i="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dirty="0" err="1">
                          <a:effectLst/>
                          <a:latin typeface="Calibri" panose="020F0502020204030204" pitchFamily="34" charset="0"/>
                          <a:ea typeface="PMingLiU" panose="02020500000000000000" pitchFamily="18" charset="-120"/>
                          <a:cs typeface="Lucida Grande"/>
                        </a:rPr>
                        <a:t>шон</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ем</a:t>
                      </a:r>
                      <a:r>
                        <a:rPr lang="en-US" sz="2000" i="0" dirty="0">
                          <a:effectLst/>
                          <a:latin typeface="Calibri" panose="020F0502020204030204" pitchFamily="34" charset="0"/>
                          <a:ea typeface="PMingLiU" panose="02020500000000000000" pitchFamily="18" charset="-120"/>
                          <a:cs typeface="Lucida Grande"/>
                        </a:rPr>
                        <a:t>) ‘to think’ &gt;</a:t>
                      </a:r>
                      <a:endParaRPr lang="en-GB" sz="2000" i="0" dirty="0">
                        <a:effectLst/>
                        <a:latin typeface="Calibri" panose="020F0502020204030204" pitchFamily="34" charset="0"/>
                        <a:ea typeface="PMingLiU" panose="02020500000000000000" pitchFamily="18" charset="-120"/>
                        <a:cs typeface="Lucida Grande"/>
                      </a:endParaRPr>
                    </a:p>
                    <a:p>
                      <a:pPr algn="l"/>
                      <a:r>
                        <a:rPr lang="en-US" sz="2000" i="0" dirty="0" err="1">
                          <a:effectLst/>
                          <a:latin typeface="Calibri" panose="020F0502020204030204" pitchFamily="34" charset="0"/>
                          <a:ea typeface="PMingLiU" panose="02020500000000000000" pitchFamily="18" charset="-120"/>
                          <a:cs typeface="Lucida Grande"/>
                        </a:rPr>
                        <a:t>шон</a:t>
                      </a:r>
                      <a:r>
                        <a:rPr lang="en-US" sz="2000" b="1" i="0" dirty="0" err="1">
                          <a:effectLst/>
                          <a:latin typeface="Calibri" panose="020F0502020204030204" pitchFamily="34" charset="0"/>
                          <a:ea typeface="PMingLiU" panose="02020500000000000000" pitchFamily="18" charset="-120"/>
                          <a:cs typeface="Lucida Grande"/>
                        </a:rPr>
                        <a:t>е</a:t>
                      </a:r>
                      <a:r>
                        <a:rPr lang="en-US" sz="2000" i="0" dirty="0" err="1">
                          <a:effectLst/>
                          <a:latin typeface="Calibri" panose="020F0502020204030204" pitchFamily="34" charset="0"/>
                          <a:ea typeface="PMingLiU" panose="02020500000000000000" pitchFamily="18" charset="-120"/>
                          <a:cs typeface="Lucida Grande"/>
                        </a:rPr>
                        <a:t>н</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кошт</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ам</a:t>
                      </a:r>
                      <a:r>
                        <a:rPr lang="en-US" sz="2000" i="0" dirty="0">
                          <a:effectLst/>
                          <a:latin typeface="Calibri" panose="020F0502020204030204" pitchFamily="34" charset="0"/>
                          <a:ea typeface="PMingLiU" panose="02020500000000000000" pitchFamily="18" charset="-120"/>
                          <a:cs typeface="Lucida Grande"/>
                        </a:rPr>
                        <a:t>) ‘to ponder’</a:t>
                      </a:r>
                      <a:endParaRPr lang="en-GB" sz="2000" i="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2929147545"/>
                  </a:ext>
                </a:extLst>
              </a:tr>
              <a:tr h="809952">
                <a:tc>
                  <a:txBody>
                    <a:bodyPr/>
                    <a:lstStyle/>
                    <a:p>
                      <a:pPr algn="just"/>
                      <a:r>
                        <a:rPr lang="en-US" sz="2000" b="0" i="0" dirty="0" err="1">
                          <a:effectLst/>
                          <a:latin typeface="Calibri" panose="020F0502020204030204" pitchFamily="34" charset="0"/>
                          <a:ea typeface="PMingLiU" panose="02020500000000000000" pitchFamily="18" charset="-120"/>
                          <a:cs typeface="Calibri" panose="020F0502020204030204" pitchFamily="34" charset="0"/>
                        </a:rPr>
                        <a:t>кудалт</a:t>
                      </a:r>
                      <a:r>
                        <a:rPr lang="en-US" sz="2000" b="1" i="0" dirty="0" err="1">
                          <a:effectLst/>
                          <a:latin typeface="Calibri" panose="020F0502020204030204" pitchFamily="34" charset="0"/>
                          <a:ea typeface="PMingLiU" panose="02020500000000000000" pitchFamily="18" charset="-120"/>
                          <a:cs typeface="Calibri" panose="020F0502020204030204" pitchFamily="34" charset="0"/>
                        </a:rPr>
                        <a:t>а</a:t>
                      </a:r>
                      <a:r>
                        <a:rPr lang="en-US" sz="2000" b="0" i="0" dirty="0" err="1">
                          <a:effectLst/>
                          <a:latin typeface="Calibri" panose="020F0502020204030204" pitchFamily="34" charset="0"/>
                          <a:ea typeface="PMingLiU" panose="02020500000000000000" pitchFamily="18" charset="-120"/>
                          <a:cs typeface="Calibri" panose="020F0502020204030204" pitchFamily="34" charset="0"/>
                        </a:rPr>
                        <a:t>ш</a:t>
                      </a:r>
                      <a:r>
                        <a:rPr lang="en-US" sz="2000" b="0" i="0" dirty="0">
                          <a:effectLst/>
                          <a:latin typeface="Calibri" panose="020F0502020204030204" pitchFamily="34" charset="0"/>
                          <a:ea typeface="PMingLiU" panose="02020500000000000000" pitchFamily="18" charset="-120"/>
                          <a:cs typeface="Calibri" panose="020F0502020204030204" pitchFamily="34" charset="0"/>
                        </a:rPr>
                        <a:t> (‑</a:t>
                      </a:r>
                      <a:r>
                        <a:rPr lang="en-US" sz="2000" b="0" i="0" dirty="0" err="1">
                          <a:effectLst/>
                          <a:latin typeface="Calibri" panose="020F0502020204030204" pitchFamily="34" charset="0"/>
                          <a:ea typeface="PMingLiU" panose="02020500000000000000" pitchFamily="18" charset="-120"/>
                          <a:cs typeface="Calibri" panose="020F0502020204030204" pitchFamily="34" charset="0"/>
                        </a:rPr>
                        <a:t>ем</a:t>
                      </a:r>
                      <a:r>
                        <a:rPr lang="en-US" sz="2000" b="0" i="0" dirty="0">
                          <a:effectLst/>
                          <a:latin typeface="Calibri" panose="020F0502020204030204" pitchFamily="34" charset="0"/>
                          <a:ea typeface="PMingLiU" panose="02020500000000000000" pitchFamily="18" charset="-120"/>
                          <a:cs typeface="Calibri" panose="020F0502020204030204" pitchFamily="34" charset="0"/>
                        </a:rPr>
                        <a:t>)</a:t>
                      </a:r>
                      <a:endParaRPr lang="en-GB" sz="2000" b="0" i="0" dirty="0">
                        <a:effectLst/>
                        <a:latin typeface="Calibri" panose="020F0502020204030204" pitchFamily="34" charset="0"/>
                        <a:ea typeface="PMingLiU" panose="02020500000000000000" pitchFamily="18" charset="-120"/>
                        <a:cs typeface="Lucida Grande"/>
                      </a:endParaRPr>
                    </a:p>
                    <a:p>
                      <a:pPr algn="just"/>
                      <a:r>
                        <a:rPr lang="en-US" sz="2000" b="0" i="0" dirty="0">
                          <a:effectLst/>
                          <a:latin typeface="Calibri" panose="020F0502020204030204" pitchFamily="34" charset="0"/>
                          <a:ea typeface="PMingLiU" panose="02020500000000000000" pitchFamily="18" charset="-120"/>
                          <a:cs typeface="Calibri" panose="020F0502020204030204" pitchFamily="34" charset="0"/>
                        </a:rPr>
                        <a:t>‘to throw, to cast’</a:t>
                      </a:r>
                      <a:endParaRPr lang="en-GB" sz="2000" b="0" i="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a:effectLst/>
                          <a:latin typeface="Calibri" panose="020F0502020204030204" pitchFamily="34" charset="0"/>
                          <a:ea typeface="PMingLiU" panose="02020500000000000000" pitchFamily="18" charset="-120"/>
                          <a:cs typeface="Calibri" panose="020F0502020204030204" pitchFamily="34" charset="0"/>
                        </a:rPr>
                        <a:t>rapid action; uncontrolled action</a:t>
                      </a:r>
                      <a:endParaRPr lang="en-GB" sz="2000" i="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dirty="0" err="1">
                          <a:effectLst/>
                          <a:latin typeface="Calibri" panose="020F0502020204030204" pitchFamily="34" charset="0"/>
                          <a:ea typeface="PMingLiU" panose="02020500000000000000" pitchFamily="18" charset="-120"/>
                          <a:cs typeface="Calibri" panose="020F0502020204030204" pitchFamily="34" charset="0"/>
                        </a:rPr>
                        <a:t>пуж</a:t>
                      </a:r>
                      <a:r>
                        <a:rPr lang="en-US" sz="2000" b="1" i="0" dirty="0" err="1">
                          <a:effectLst/>
                          <a:latin typeface="Calibri" panose="020F0502020204030204" pitchFamily="34" charset="0"/>
                          <a:ea typeface="PMingLiU" panose="02020500000000000000" pitchFamily="18" charset="-120"/>
                          <a:cs typeface="Calibri" panose="020F0502020204030204" pitchFamily="34" charset="0"/>
                        </a:rPr>
                        <a:t>а</a:t>
                      </a:r>
                      <a:r>
                        <a:rPr lang="en-US" sz="2000" i="0" dirty="0" err="1">
                          <a:effectLst/>
                          <a:latin typeface="Calibri" panose="020F0502020204030204" pitchFamily="34" charset="0"/>
                          <a:ea typeface="PMingLiU" panose="02020500000000000000" pitchFamily="18" charset="-120"/>
                          <a:cs typeface="Calibri" panose="020F0502020204030204" pitchFamily="34" charset="0"/>
                        </a:rPr>
                        <a:t>ш</a:t>
                      </a:r>
                      <a:r>
                        <a:rPr lang="en-US" sz="2000" i="0" dirty="0">
                          <a:effectLst/>
                          <a:latin typeface="Calibri" panose="020F0502020204030204" pitchFamily="34" charset="0"/>
                          <a:ea typeface="PMingLiU" panose="02020500000000000000" pitchFamily="18" charset="-120"/>
                          <a:cs typeface="Calibri" panose="020F0502020204030204" pitchFamily="34" charset="0"/>
                        </a:rPr>
                        <a:t> (‑</a:t>
                      </a:r>
                      <a:r>
                        <a:rPr lang="en-US" sz="2000" i="0" dirty="0" err="1">
                          <a:effectLst/>
                          <a:latin typeface="Calibri" panose="020F0502020204030204" pitchFamily="34" charset="0"/>
                          <a:ea typeface="PMingLiU" panose="02020500000000000000" pitchFamily="18" charset="-120"/>
                          <a:cs typeface="Calibri" panose="020F0502020204030204" pitchFamily="34" charset="0"/>
                        </a:rPr>
                        <a:t>ем</a:t>
                      </a:r>
                      <a:r>
                        <a:rPr lang="en-US" sz="2000" i="0" dirty="0">
                          <a:effectLst/>
                          <a:latin typeface="Calibri" panose="020F0502020204030204" pitchFamily="34" charset="0"/>
                          <a:ea typeface="PMingLiU" panose="02020500000000000000" pitchFamily="18" charset="-120"/>
                          <a:cs typeface="Calibri" panose="020F0502020204030204" pitchFamily="34" charset="0"/>
                        </a:rPr>
                        <a:t>) ‘to dismantle’ &gt;</a:t>
                      </a:r>
                      <a:endParaRPr lang="en-GB" sz="2000" i="0" dirty="0">
                        <a:effectLst/>
                        <a:latin typeface="Calibri" panose="020F0502020204030204" pitchFamily="34" charset="0"/>
                        <a:ea typeface="PMingLiU" panose="02020500000000000000" pitchFamily="18" charset="-120"/>
                        <a:cs typeface="Lucida Grande"/>
                      </a:endParaRPr>
                    </a:p>
                    <a:p>
                      <a:pPr algn="l"/>
                      <a:r>
                        <a:rPr lang="en-US" sz="2000" i="0" dirty="0" err="1">
                          <a:effectLst/>
                          <a:latin typeface="Calibri" panose="020F0502020204030204" pitchFamily="34" charset="0"/>
                          <a:ea typeface="PMingLiU" panose="02020500000000000000" pitchFamily="18" charset="-120"/>
                          <a:cs typeface="Calibri" panose="020F0502020204030204" pitchFamily="34" charset="0"/>
                        </a:rPr>
                        <a:t>пуж</a:t>
                      </a:r>
                      <a:r>
                        <a:rPr lang="en-US" sz="2000" b="1" i="0" dirty="0" err="1">
                          <a:effectLst/>
                          <a:latin typeface="Calibri" panose="020F0502020204030204" pitchFamily="34" charset="0"/>
                          <a:ea typeface="PMingLiU" panose="02020500000000000000" pitchFamily="18" charset="-120"/>
                          <a:cs typeface="Calibri" panose="020F0502020204030204" pitchFamily="34" charset="0"/>
                        </a:rPr>
                        <a:t>е</a:t>
                      </a:r>
                      <a:r>
                        <a:rPr lang="en-US" sz="2000" i="0" dirty="0" err="1">
                          <a:effectLst/>
                          <a:latin typeface="Calibri" panose="020F0502020204030204" pitchFamily="34" charset="0"/>
                          <a:ea typeface="PMingLiU" panose="02020500000000000000" pitchFamily="18" charset="-120"/>
                          <a:cs typeface="Calibri" panose="020F0502020204030204" pitchFamily="34" charset="0"/>
                        </a:rPr>
                        <a:t>н</a:t>
                      </a:r>
                      <a:r>
                        <a:rPr lang="en-US" sz="2000" i="0" dirty="0">
                          <a:effectLst/>
                          <a:latin typeface="Calibri" panose="020F0502020204030204" pitchFamily="34" charset="0"/>
                          <a:ea typeface="PMingLiU" panose="02020500000000000000" pitchFamily="18" charset="-120"/>
                          <a:cs typeface="Calibri" panose="020F0502020204030204" pitchFamily="34" charset="0"/>
                        </a:rPr>
                        <a:t> </a:t>
                      </a:r>
                      <a:r>
                        <a:rPr lang="en-US" sz="2000" i="0" dirty="0" err="1">
                          <a:effectLst/>
                          <a:latin typeface="Calibri" panose="020F0502020204030204" pitchFamily="34" charset="0"/>
                          <a:ea typeface="PMingLiU" panose="02020500000000000000" pitchFamily="18" charset="-120"/>
                          <a:cs typeface="Calibri" panose="020F0502020204030204" pitchFamily="34" charset="0"/>
                        </a:rPr>
                        <a:t>кудалт</a:t>
                      </a:r>
                      <a:r>
                        <a:rPr lang="en-US" sz="2000" b="1" i="0" dirty="0" err="1">
                          <a:effectLst/>
                          <a:latin typeface="Calibri" panose="020F0502020204030204" pitchFamily="34" charset="0"/>
                          <a:ea typeface="PMingLiU" panose="02020500000000000000" pitchFamily="18" charset="-120"/>
                          <a:cs typeface="Calibri" panose="020F0502020204030204" pitchFamily="34" charset="0"/>
                        </a:rPr>
                        <a:t>а</a:t>
                      </a:r>
                      <a:r>
                        <a:rPr lang="en-US" sz="2000" i="0" dirty="0" err="1">
                          <a:effectLst/>
                          <a:latin typeface="Calibri" panose="020F0502020204030204" pitchFamily="34" charset="0"/>
                          <a:ea typeface="PMingLiU" panose="02020500000000000000" pitchFamily="18" charset="-120"/>
                          <a:cs typeface="Calibri" panose="020F0502020204030204" pitchFamily="34" charset="0"/>
                        </a:rPr>
                        <a:t>ш</a:t>
                      </a:r>
                      <a:r>
                        <a:rPr lang="en-US" sz="2000" i="0" dirty="0">
                          <a:effectLst/>
                          <a:latin typeface="Calibri" panose="020F0502020204030204" pitchFamily="34" charset="0"/>
                          <a:ea typeface="PMingLiU" panose="02020500000000000000" pitchFamily="18" charset="-120"/>
                          <a:cs typeface="Calibri" panose="020F0502020204030204" pitchFamily="34" charset="0"/>
                        </a:rPr>
                        <a:t> (‑</a:t>
                      </a:r>
                      <a:r>
                        <a:rPr lang="en-US" sz="2000" i="0" dirty="0" err="1">
                          <a:effectLst/>
                          <a:latin typeface="Calibri" panose="020F0502020204030204" pitchFamily="34" charset="0"/>
                          <a:ea typeface="PMingLiU" panose="02020500000000000000" pitchFamily="18" charset="-120"/>
                          <a:cs typeface="Calibri" panose="020F0502020204030204" pitchFamily="34" charset="0"/>
                        </a:rPr>
                        <a:t>ем</a:t>
                      </a:r>
                      <a:r>
                        <a:rPr lang="en-US" sz="2000" i="0" dirty="0">
                          <a:effectLst/>
                          <a:latin typeface="Calibri" panose="020F0502020204030204" pitchFamily="34" charset="0"/>
                          <a:ea typeface="PMingLiU" panose="02020500000000000000" pitchFamily="18" charset="-120"/>
                          <a:cs typeface="Calibri" panose="020F0502020204030204" pitchFamily="34" charset="0"/>
                        </a:rPr>
                        <a:t>) ‘to tear down’</a:t>
                      </a:r>
                      <a:endParaRPr lang="en-GB" sz="2000" i="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814695343"/>
                  </a:ext>
                </a:extLst>
              </a:tr>
              <a:tr h="809952">
                <a:tc>
                  <a:txBody>
                    <a:bodyPr/>
                    <a:lstStyle/>
                    <a:p>
                      <a:pPr algn="just"/>
                      <a:r>
                        <a:rPr lang="en-US" sz="2000" b="0" i="0" dirty="0" err="1">
                          <a:effectLst/>
                          <a:latin typeface="Calibri" panose="020F0502020204030204" pitchFamily="34" charset="0"/>
                          <a:ea typeface="PMingLiU" panose="02020500000000000000" pitchFamily="18" charset="-120"/>
                          <a:cs typeface="Calibri" panose="020F0502020204030204" pitchFamily="34" charset="0"/>
                        </a:rPr>
                        <a:t>кышк</a:t>
                      </a:r>
                      <a:r>
                        <a:rPr lang="en-US" sz="2000" b="1" i="0" dirty="0" err="1">
                          <a:effectLst/>
                          <a:latin typeface="Calibri" panose="020F0502020204030204" pitchFamily="34" charset="0"/>
                          <a:ea typeface="PMingLiU" panose="02020500000000000000" pitchFamily="18" charset="-120"/>
                          <a:cs typeface="Calibri" panose="020F0502020204030204" pitchFamily="34" charset="0"/>
                        </a:rPr>
                        <a:t>а</a:t>
                      </a:r>
                      <a:r>
                        <a:rPr lang="en-US" sz="2000" b="0" i="0" dirty="0" err="1">
                          <a:effectLst/>
                          <a:latin typeface="Calibri" panose="020F0502020204030204" pitchFamily="34" charset="0"/>
                          <a:ea typeface="PMingLiU" panose="02020500000000000000" pitchFamily="18" charset="-120"/>
                          <a:cs typeface="Calibri" panose="020F0502020204030204" pitchFamily="34" charset="0"/>
                        </a:rPr>
                        <a:t>ш</a:t>
                      </a:r>
                      <a:r>
                        <a:rPr lang="en-US" sz="2000" b="0" i="0" dirty="0">
                          <a:effectLst/>
                          <a:latin typeface="Calibri" panose="020F0502020204030204" pitchFamily="34" charset="0"/>
                          <a:ea typeface="PMingLiU" panose="02020500000000000000" pitchFamily="18" charset="-120"/>
                          <a:cs typeface="Calibri" panose="020F0502020204030204" pitchFamily="34" charset="0"/>
                        </a:rPr>
                        <a:t> (‑</a:t>
                      </a:r>
                      <a:r>
                        <a:rPr lang="en-US" sz="2000" b="0" i="0" dirty="0" err="1">
                          <a:effectLst/>
                          <a:latin typeface="Calibri" panose="020F0502020204030204" pitchFamily="34" charset="0"/>
                          <a:ea typeface="PMingLiU" panose="02020500000000000000" pitchFamily="18" charset="-120"/>
                          <a:cs typeface="Calibri" panose="020F0502020204030204" pitchFamily="34" charset="0"/>
                        </a:rPr>
                        <a:t>ем</a:t>
                      </a:r>
                      <a:r>
                        <a:rPr lang="en-US" sz="2000" b="0" i="0" dirty="0">
                          <a:effectLst/>
                          <a:latin typeface="Calibri" panose="020F0502020204030204" pitchFamily="34" charset="0"/>
                          <a:ea typeface="PMingLiU" panose="02020500000000000000" pitchFamily="18" charset="-120"/>
                          <a:cs typeface="Calibri" panose="020F0502020204030204" pitchFamily="34" charset="0"/>
                        </a:rPr>
                        <a:t>)</a:t>
                      </a:r>
                      <a:endParaRPr lang="en-GB" sz="2000" b="0" i="0" dirty="0">
                        <a:effectLst/>
                        <a:latin typeface="Calibri" panose="020F0502020204030204" pitchFamily="34" charset="0"/>
                        <a:ea typeface="PMingLiU" panose="02020500000000000000" pitchFamily="18" charset="-120"/>
                        <a:cs typeface="Lucida Grande"/>
                      </a:endParaRPr>
                    </a:p>
                    <a:p>
                      <a:pPr algn="just"/>
                      <a:r>
                        <a:rPr lang="en-US" sz="2000" b="0" i="0" dirty="0">
                          <a:effectLst/>
                          <a:latin typeface="Calibri" panose="020F0502020204030204" pitchFamily="34" charset="0"/>
                          <a:ea typeface="PMingLiU" panose="02020500000000000000" pitchFamily="18" charset="-120"/>
                          <a:cs typeface="Calibri" panose="020F0502020204030204" pitchFamily="34" charset="0"/>
                        </a:rPr>
                        <a:t>‘to throw, to cast’</a:t>
                      </a:r>
                      <a:endParaRPr lang="en-GB" sz="2000" b="0" i="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a:effectLst/>
                          <a:latin typeface="Calibri" panose="020F0502020204030204" pitchFamily="34" charset="0"/>
                          <a:ea typeface="PMingLiU" panose="02020500000000000000" pitchFamily="18" charset="-120"/>
                          <a:cs typeface="Calibri" panose="020F0502020204030204" pitchFamily="34" charset="0"/>
                        </a:rPr>
                        <a:t>rapid action; uncontrolled action</a:t>
                      </a:r>
                      <a:endParaRPr lang="en-GB" sz="2000" i="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dirty="0" err="1">
                          <a:effectLst/>
                          <a:latin typeface="Calibri" panose="020F0502020204030204" pitchFamily="34" charset="0"/>
                          <a:ea typeface="PMingLiU" panose="02020500000000000000" pitchFamily="18" charset="-120"/>
                          <a:cs typeface="Lucida Grande"/>
                        </a:rPr>
                        <a:t>вурс</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ем</a:t>
                      </a:r>
                      <a:r>
                        <a:rPr lang="en-US" sz="2000" i="0" dirty="0">
                          <a:effectLst/>
                          <a:latin typeface="Calibri" panose="020F0502020204030204" pitchFamily="34" charset="0"/>
                          <a:ea typeface="PMingLiU" panose="02020500000000000000" pitchFamily="18" charset="-120"/>
                          <a:cs typeface="Lucida Grande"/>
                        </a:rPr>
                        <a:t>) ‘to scold’ &gt;</a:t>
                      </a:r>
                      <a:endParaRPr lang="en-GB" sz="2000" i="0" dirty="0">
                        <a:effectLst/>
                        <a:latin typeface="Calibri" panose="020F0502020204030204" pitchFamily="34" charset="0"/>
                        <a:ea typeface="PMingLiU" panose="02020500000000000000" pitchFamily="18" charset="-120"/>
                        <a:cs typeface="Lucida Grande"/>
                      </a:endParaRPr>
                    </a:p>
                    <a:p>
                      <a:pPr algn="l"/>
                      <a:r>
                        <a:rPr lang="en-US" sz="2000" i="0" dirty="0" err="1">
                          <a:effectLst/>
                          <a:latin typeface="Calibri" panose="020F0502020204030204" pitchFamily="34" charset="0"/>
                          <a:ea typeface="PMingLiU" panose="02020500000000000000" pitchFamily="18" charset="-120"/>
                          <a:cs typeface="Lucida Grande"/>
                        </a:rPr>
                        <a:t>вурс</a:t>
                      </a:r>
                      <a:r>
                        <a:rPr lang="en-US" sz="2000" b="1" i="0" dirty="0" err="1">
                          <a:effectLst/>
                          <a:latin typeface="Calibri" panose="020F0502020204030204" pitchFamily="34" charset="0"/>
                          <a:ea typeface="PMingLiU" panose="02020500000000000000" pitchFamily="18" charset="-120"/>
                          <a:cs typeface="Lucida Grande"/>
                        </a:rPr>
                        <a:t>е</a:t>
                      </a:r>
                      <a:r>
                        <a:rPr lang="en-US" sz="2000" i="0" dirty="0" err="1">
                          <a:effectLst/>
                          <a:latin typeface="Calibri" panose="020F0502020204030204" pitchFamily="34" charset="0"/>
                          <a:ea typeface="PMingLiU" panose="02020500000000000000" pitchFamily="18" charset="-120"/>
                          <a:cs typeface="Lucida Grande"/>
                        </a:rPr>
                        <a:t>н</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кышк</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ем</a:t>
                      </a:r>
                      <a:r>
                        <a:rPr lang="en-US" sz="2000" i="0" dirty="0">
                          <a:effectLst/>
                          <a:latin typeface="Calibri" panose="020F0502020204030204" pitchFamily="34" charset="0"/>
                          <a:ea typeface="PMingLiU" panose="02020500000000000000" pitchFamily="18" charset="-120"/>
                          <a:cs typeface="Lucida Grande"/>
                        </a:rPr>
                        <a:t>)</a:t>
                      </a:r>
                      <a:endParaRPr lang="en-GB" sz="2000" i="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1048150638"/>
                  </a:ext>
                </a:extLst>
              </a:tr>
            </a:tbl>
          </a:graphicData>
        </a:graphic>
      </p:graphicFrame>
      <p:sp>
        <p:nvSpPr>
          <p:cNvPr id="6" name="Rectangle 5">
            <a:extLst>
              <a:ext uri="{FF2B5EF4-FFF2-40B4-BE49-F238E27FC236}">
                <a16:creationId xmlns:a16="http://schemas.microsoft.com/office/drawing/2014/main" id="{CB9420D7-D8FE-419B-B2E1-59FD971A0794}"/>
              </a:ext>
            </a:extLst>
          </p:cNvPr>
          <p:cNvSpPr/>
          <p:nvPr/>
        </p:nvSpPr>
        <p:spPr>
          <a:xfrm>
            <a:off x="9017001" y="2279459"/>
            <a:ext cx="2438400" cy="34944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7" name="Rectangle 6">
            <a:extLst>
              <a:ext uri="{FF2B5EF4-FFF2-40B4-BE49-F238E27FC236}">
                <a16:creationId xmlns:a16="http://schemas.microsoft.com/office/drawing/2014/main" id="{EE15DAA4-4491-4B63-9FDF-0D9E91ADA55F}"/>
              </a:ext>
            </a:extLst>
          </p:cNvPr>
          <p:cNvSpPr/>
          <p:nvPr/>
        </p:nvSpPr>
        <p:spPr>
          <a:xfrm>
            <a:off x="9220200" y="3117659"/>
            <a:ext cx="2133600" cy="34944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8" name="Rectangle 7">
            <a:extLst>
              <a:ext uri="{FF2B5EF4-FFF2-40B4-BE49-F238E27FC236}">
                <a16:creationId xmlns:a16="http://schemas.microsoft.com/office/drawing/2014/main" id="{7338F56A-1E18-4102-97C8-5A964F8559D6}"/>
              </a:ext>
            </a:extLst>
          </p:cNvPr>
          <p:cNvSpPr/>
          <p:nvPr/>
        </p:nvSpPr>
        <p:spPr>
          <a:xfrm>
            <a:off x="9105900" y="3981260"/>
            <a:ext cx="1978239" cy="34944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9" name="Rectangle 8">
            <a:extLst>
              <a:ext uri="{FF2B5EF4-FFF2-40B4-BE49-F238E27FC236}">
                <a16:creationId xmlns:a16="http://schemas.microsoft.com/office/drawing/2014/main" id="{26E59D79-CC00-49AA-BBF5-10BB8F382592}"/>
              </a:ext>
            </a:extLst>
          </p:cNvPr>
          <p:cNvSpPr/>
          <p:nvPr/>
        </p:nvSpPr>
        <p:spPr>
          <a:xfrm>
            <a:off x="9283699" y="4794709"/>
            <a:ext cx="2133600" cy="34944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2299041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2</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de-AT" sz="3600" u="sng" dirty="0">
                <a:latin typeface="Calibri" panose="020F0502020204030204" pitchFamily="34" charset="0"/>
                <a:ea typeface="Times New Roman" panose="02020603050405020304" pitchFamily="18" charset="0"/>
                <a:cs typeface="Calibri" panose="020F0502020204030204" pitchFamily="34" charset="0"/>
              </a:rPr>
              <a:t>Modifiers in aspectual auxiliary constructions</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dirty="0"/>
              <a:t>COPIUS – Introduction to Mari – Chapter 35</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24</a:t>
            </a:fld>
            <a:endParaRPr lang="en-GB"/>
          </a:p>
        </p:txBody>
      </p:sp>
      <p:graphicFrame>
        <p:nvGraphicFramePr>
          <p:cNvPr id="2" name="Table 1">
            <a:extLst>
              <a:ext uri="{FF2B5EF4-FFF2-40B4-BE49-F238E27FC236}">
                <a16:creationId xmlns:a16="http://schemas.microsoft.com/office/drawing/2014/main" id="{42B3D20D-77FC-44B1-86CE-3FA015C71EAE}"/>
              </a:ext>
            </a:extLst>
          </p:cNvPr>
          <p:cNvGraphicFramePr>
            <a:graphicFrameLocks noGrp="1"/>
          </p:cNvGraphicFramePr>
          <p:nvPr/>
        </p:nvGraphicFramePr>
        <p:xfrm>
          <a:off x="838200" y="1580311"/>
          <a:ext cx="10797428" cy="4459008"/>
        </p:xfrm>
        <a:graphic>
          <a:graphicData uri="http://schemas.openxmlformats.org/drawingml/2006/table">
            <a:tbl>
              <a:tblPr firstRow="1" firstCol="1" bandRow="1">
                <a:tableStyleId>{5940675A-B579-460E-94D1-54222C63F5DA}</a:tableStyleId>
              </a:tblPr>
              <a:tblGrid>
                <a:gridCol w="1980000">
                  <a:extLst>
                    <a:ext uri="{9D8B030D-6E8A-4147-A177-3AD203B41FA5}">
                      <a16:colId xmlns:a16="http://schemas.microsoft.com/office/drawing/2014/main" val="4268489223"/>
                    </a:ext>
                  </a:extLst>
                </a:gridCol>
                <a:gridCol w="3973286">
                  <a:extLst>
                    <a:ext uri="{9D8B030D-6E8A-4147-A177-3AD203B41FA5}">
                      <a16:colId xmlns:a16="http://schemas.microsoft.com/office/drawing/2014/main" val="1266289470"/>
                    </a:ext>
                  </a:extLst>
                </a:gridCol>
                <a:gridCol w="4844142">
                  <a:extLst>
                    <a:ext uri="{9D8B030D-6E8A-4147-A177-3AD203B41FA5}">
                      <a16:colId xmlns:a16="http://schemas.microsoft.com/office/drawing/2014/main" val="2087677373"/>
                    </a:ext>
                  </a:extLst>
                </a:gridCol>
              </a:tblGrid>
              <a:tr h="269984">
                <a:tc>
                  <a:txBody>
                    <a:bodyPr/>
                    <a:lstStyle/>
                    <a:p>
                      <a:pPr algn="ctr"/>
                      <a:r>
                        <a:rPr lang="en-US" sz="2000" b="1">
                          <a:effectLst/>
                          <a:latin typeface="Calibri" panose="020F0502020204030204" pitchFamily="34" charset="0"/>
                          <a:ea typeface="PMingLiU" panose="02020500000000000000" pitchFamily="18" charset="-120"/>
                          <a:cs typeface="Lucida Grande"/>
                        </a:rPr>
                        <a:t>Modifier</a:t>
                      </a:r>
                      <a:endParaRPr lang="en-GB" sz="200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ctr"/>
                      <a:r>
                        <a:rPr lang="en-US" sz="2000" b="1">
                          <a:effectLst/>
                          <a:latin typeface="Calibri" panose="020F0502020204030204" pitchFamily="34" charset="0"/>
                          <a:ea typeface="PMingLiU" panose="02020500000000000000" pitchFamily="18" charset="-120"/>
                          <a:cs typeface="Lucida Grande"/>
                        </a:rPr>
                        <a:t>Usage</a:t>
                      </a:r>
                      <a:endParaRPr lang="en-GB" sz="200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ctr"/>
                      <a:r>
                        <a:rPr lang="en-US" sz="2000" b="1">
                          <a:effectLst/>
                          <a:latin typeface="Calibri" panose="020F0502020204030204" pitchFamily="34" charset="0"/>
                          <a:ea typeface="PMingLiU" panose="02020500000000000000" pitchFamily="18" charset="-120"/>
                          <a:cs typeface="Lucida Grande"/>
                        </a:rPr>
                        <a:t>Example</a:t>
                      </a:r>
                      <a:endParaRPr lang="en-GB" sz="2000">
                        <a:effectLst/>
                        <a:latin typeface="Calibri" panose="020F0502020204030204" pitchFamily="34" charset="0"/>
                        <a:ea typeface="PMingLiU" panose="02020500000000000000" pitchFamily="18" charset="-120"/>
                        <a:cs typeface="Lucida Grande"/>
                      </a:endParaRPr>
                    </a:p>
                  </a:txBody>
                  <a:tcPr marL="68580" marR="68580" marT="0" marB="0"/>
                </a:tc>
                <a:extLst>
                  <a:ext uri="{0D108BD9-81ED-4DB2-BD59-A6C34878D82A}">
                    <a16:rowId xmlns:a16="http://schemas.microsoft.com/office/drawing/2014/main" val="1806592275"/>
                  </a:ext>
                </a:extLst>
              </a:tr>
              <a:tr h="809952">
                <a:tc>
                  <a:txBody>
                    <a:bodyPr/>
                    <a:lstStyle/>
                    <a:p>
                      <a:pPr algn="just"/>
                      <a:r>
                        <a:rPr lang="en-US" sz="2000" b="0" i="0" dirty="0" err="1">
                          <a:effectLst/>
                          <a:latin typeface="Calibri" panose="020F0502020204030204" pitchFamily="34" charset="0"/>
                          <a:ea typeface="PMingLiU" panose="02020500000000000000" pitchFamily="18" charset="-120"/>
                          <a:cs typeface="Calibri" panose="020F0502020204030204" pitchFamily="34" charset="0"/>
                        </a:rPr>
                        <a:t>код</a:t>
                      </a:r>
                      <a:r>
                        <a:rPr lang="en-US" sz="2000" b="1" i="0" dirty="0" err="1">
                          <a:effectLst/>
                          <a:latin typeface="Calibri" panose="020F0502020204030204" pitchFamily="34" charset="0"/>
                          <a:ea typeface="PMingLiU" panose="02020500000000000000" pitchFamily="18" charset="-120"/>
                          <a:cs typeface="Calibri" panose="020F0502020204030204" pitchFamily="34" charset="0"/>
                        </a:rPr>
                        <a:t>а</a:t>
                      </a:r>
                      <a:r>
                        <a:rPr lang="en-US" sz="2000" b="0" i="0" dirty="0" err="1">
                          <a:effectLst/>
                          <a:latin typeface="Calibri" panose="020F0502020204030204" pitchFamily="34" charset="0"/>
                          <a:ea typeface="PMingLiU" panose="02020500000000000000" pitchFamily="18" charset="-120"/>
                          <a:cs typeface="Calibri" panose="020F0502020204030204" pitchFamily="34" charset="0"/>
                        </a:rPr>
                        <a:t>ш</a:t>
                      </a:r>
                      <a:r>
                        <a:rPr lang="en-US" sz="2000" b="0" i="0" dirty="0">
                          <a:effectLst/>
                          <a:latin typeface="Calibri" panose="020F0502020204030204" pitchFamily="34" charset="0"/>
                          <a:ea typeface="PMingLiU" panose="02020500000000000000" pitchFamily="18" charset="-120"/>
                          <a:cs typeface="Calibri" panose="020F0502020204030204" pitchFamily="34" charset="0"/>
                        </a:rPr>
                        <a:t> (‑</a:t>
                      </a:r>
                      <a:r>
                        <a:rPr lang="en-US" sz="2000" b="0" i="0" dirty="0" err="1">
                          <a:effectLst/>
                          <a:latin typeface="Calibri" panose="020F0502020204030204" pitchFamily="34" charset="0"/>
                          <a:ea typeface="PMingLiU" panose="02020500000000000000" pitchFamily="18" charset="-120"/>
                          <a:cs typeface="Calibri" panose="020F0502020204030204" pitchFamily="34" charset="0"/>
                        </a:rPr>
                        <a:t>ем</a:t>
                      </a:r>
                      <a:r>
                        <a:rPr lang="en-US" sz="2000" b="0" i="0" dirty="0">
                          <a:effectLst/>
                          <a:latin typeface="Calibri" panose="020F0502020204030204" pitchFamily="34" charset="0"/>
                          <a:ea typeface="PMingLiU" panose="02020500000000000000" pitchFamily="18" charset="-120"/>
                          <a:cs typeface="Calibri" panose="020F0502020204030204" pitchFamily="34" charset="0"/>
                        </a:rPr>
                        <a:t>)</a:t>
                      </a:r>
                      <a:endParaRPr lang="en-GB" sz="2000" b="0" i="0" dirty="0">
                        <a:effectLst/>
                        <a:latin typeface="Calibri" panose="020F0502020204030204" pitchFamily="34" charset="0"/>
                        <a:ea typeface="PMingLiU" panose="02020500000000000000" pitchFamily="18" charset="-120"/>
                        <a:cs typeface="Lucida Grande"/>
                      </a:endParaRPr>
                    </a:p>
                    <a:p>
                      <a:pPr algn="just"/>
                      <a:r>
                        <a:rPr lang="en-US" sz="2000" b="0" i="0" dirty="0">
                          <a:effectLst/>
                          <a:latin typeface="Calibri" panose="020F0502020204030204" pitchFamily="34" charset="0"/>
                          <a:ea typeface="PMingLiU" panose="02020500000000000000" pitchFamily="18" charset="-120"/>
                          <a:cs typeface="Calibri" panose="020F0502020204030204" pitchFamily="34" charset="0"/>
                        </a:rPr>
                        <a:t>‘to leave (tr.)’</a:t>
                      </a:r>
                      <a:endParaRPr lang="en-GB" sz="2000" b="0" i="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a:effectLst/>
                          <a:latin typeface="Calibri" panose="020F0502020204030204" pitchFamily="34" charset="0"/>
                          <a:ea typeface="PMingLiU" panose="02020500000000000000" pitchFamily="18" charset="-120"/>
                          <a:cs typeface="Lucida Grande"/>
                        </a:rPr>
                        <a:t>(transitive) activity carried out to completion, has ostensible results</a:t>
                      </a:r>
                      <a:endParaRPr lang="en-GB" sz="2000" i="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dirty="0" err="1">
                          <a:effectLst/>
                          <a:latin typeface="Calibri" panose="020F0502020204030204" pitchFamily="34" charset="0"/>
                          <a:ea typeface="PMingLiU" panose="02020500000000000000" pitchFamily="18" charset="-120"/>
                          <a:cs typeface="Lucida Grande"/>
                        </a:rPr>
                        <a:t>арал</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ем</a:t>
                      </a:r>
                      <a:r>
                        <a:rPr lang="en-US" sz="2000" i="0" dirty="0">
                          <a:effectLst/>
                          <a:latin typeface="Calibri" panose="020F0502020204030204" pitchFamily="34" charset="0"/>
                          <a:ea typeface="PMingLiU" panose="02020500000000000000" pitchFamily="18" charset="-120"/>
                          <a:cs typeface="Lucida Grande"/>
                        </a:rPr>
                        <a:t>) ‘to protect’ &gt;</a:t>
                      </a:r>
                      <a:endParaRPr lang="en-GB" sz="2000" i="0" dirty="0">
                        <a:effectLst/>
                        <a:latin typeface="Calibri" panose="020F0502020204030204" pitchFamily="34" charset="0"/>
                        <a:ea typeface="PMingLiU" panose="02020500000000000000" pitchFamily="18" charset="-120"/>
                        <a:cs typeface="Lucida Grande"/>
                      </a:endParaRPr>
                    </a:p>
                    <a:p>
                      <a:pPr algn="l"/>
                      <a:r>
                        <a:rPr lang="en-US" sz="2000" i="0" dirty="0" err="1">
                          <a:effectLst/>
                          <a:latin typeface="Calibri" panose="020F0502020204030204" pitchFamily="34" charset="0"/>
                          <a:ea typeface="PMingLiU" panose="02020500000000000000" pitchFamily="18" charset="-120"/>
                          <a:cs typeface="Lucida Grande"/>
                        </a:rPr>
                        <a:t>арал</a:t>
                      </a:r>
                      <a:r>
                        <a:rPr lang="en-US" sz="2000" b="1" i="0" dirty="0" err="1">
                          <a:effectLst/>
                          <a:latin typeface="Calibri" panose="020F0502020204030204" pitchFamily="34" charset="0"/>
                          <a:ea typeface="PMingLiU" panose="02020500000000000000" pitchFamily="18" charset="-120"/>
                          <a:cs typeface="Lucida Grande"/>
                        </a:rPr>
                        <a:t>е</a:t>
                      </a:r>
                      <a:r>
                        <a:rPr lang="en-US" sz="2000" i="0" dirty="0" err="1">
                          <a:effectLst/>
                          <a:latin typeface="Calibri" panose="020F0502020204030204" pitchFamily="34" charset="0"/>
                          <a:ea typeface="PMingLiU" panose="02020500000000000000" pitchFamily="18" charset="-120"/>
                          <a:cs typeface="Lucida Grande"/>
                        </a:rPr>
                        <a:t>н</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код</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ем</a:t>
                      </a:r>
                      <a:r>
                        <a:rPr lang="en-US" sz="2000" i="0" dirty="0">
                          <a:effectLst/>
                          <a:latin typeface="Calibri" panose="020F0502020204030204" pitchFamily="34" charset="0"/>
                          <a:ea typeface="PMingLiU" panose="02020500000000000000" pitchFamily="18" charset="-120"/>
                          <a:cs typeface="Lucida Grande"/>
                        </a:rPr>
                        <a:t>) ‘to preserve’</a:t>
                      </a:r>
                      <a:endParaRPr lang="en-GB" sz="2000" i="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4276053057"/>
                  </a:ext>
                </a:extLst>
              </a:tr>
              <a:tr h="809952">
                <a:tc>
                  <a:txBody>
                    <a:bodyPr/>
                    <a:lstStyle/>
                    <a:p>
                      <a:pPr algn="l"/>
                      <a:r>
                        <a:rPr lang="en-US" sz="2000" b="0" i="0" dirty="0" err="1">
                          <a:effectLst/>
                          <a:latin typeface="Calibri" panose="020F0502020204030204" pitchFamily="34" charset="0"/>
                          <a:ea typeface="PMingLiU" panose="02020500000000000000" pitchFamily="18" charset="-120"/>
                          <a:cs typeface="Lucida Grande"/>
                        </a:rPr>
                        <a:t>колт</a:t>
                      </a:r>
                      <a:r>
                        <a:rPr lang="en-US" sz="2000" b="1" i="0" dirty="0" err="1">
                          <a:effectLst/>
                          <a:latin typeface="Calibri" panose="020F0502020204030204" pitchFamily="34" charset="0"/>
                          <a:ea typeface="PMingLiU" panose="02020500000000000000" pitchFamily="18" charset="-120"/>
                          <a:cs typeface="Lucida Grande"/>
                        </a:rPr>
                        <a:t>а</a:t>
                      </a:r>
                      <a:r>
                        <a:rPr lang="en-US" sz="2000" b="0" i="0" dirty="0" err="1">
                          <a:effectLst/>
                          <a:latin typeface="Calibri" panose="020F0502020204030204" pitchFamily="34" charset="0"/>
                          <a:ea typeface="PMingLiU" panose="02020500000000000000" pitchFamily="18" charset="-120"/>
                          <a:cs typeface="Lucida Grande"/>
                        </a:rPr>
                        <a:t>ш</a:t>
                      </a:r>
                      <a:r>
                        <a:rPr lang="en-US" sz="2000" b="0" i="0" dirty="0">
                          <a:effectLst/>
                          <a:latin typeface="Calibri" panose="020F0502020204030204" pitchFamily="34" charset="0"/>
                          <a:ea typeface="PMingLiU" panose="02020500000000000000" pitchFamily="18" charset="-120"/>
                          <a:cs typeface="Lucida Grande"/>
                        </a:rPr>
                        <a:t> (‑</a:t>
                      </a:r>
                      <a:r>
                        <a:rPr lang="en-US" sz="2000" b="0" i="0" dirty="0" err="1">
                          <a:effectLst/>
                          <a:latin typeface="Calibri" panose="020F0502020204030204" pitchFamily="34" charset="0"/>
                          <a:ea typeface="PMingLiU" panose="02020500000000000000" pitchFamily="18" charset="-120"/>
                          <a:cs typeface="Lucida Grande"/>
                        </a:rPr>
                        <a:t>ем</a:t>
                      </a:r>
                      <a:r>
                        <a:rPr lang="en-US" sz="2000" b="0" i="0" dirty="0">
                          <a:effectLst/>
                          <a:latin typeface="Calibri" panose="020F0502020204030204" pitchFamily="34" charset="0"/>
                          <a:ea typeface="PMingLiU" panose="02020500000000000000" pitchFamily="18" charset="-120"/>
                          <a:cs typeface="Lucida Grande"/>
                        </a:rPr>
                        <a:t>)</a:t>
                      </a:r>
                      <a:endParaRPr lang="en-GB" sz="2000" b="0" i="0" dirty="0">
                        <a:effectLst/>
                        <a:latin typeface="Calibri" panose="020F0502020204030204" pitchFamily="34" charset="0"/>
                        <a:ea typeface="PMingLiU" panose="02020500000000000000" pitchFamily="18" charset="-120"/>
                        <a:cs typeface="Lucida Grande"/>
                      </a:endParaRPr>
                    </a:p>
                    <a:p>
                      <a:pPr algn="l"/>
                      <a:r>
                        <a:rPr lang="en-US" sz="2000" b="0" i="0" dirty="0">
                          <a:effectLst/>
                          <a:latin typeface="Calibri" panose="020F0502020204030204" pitchFamily="34" charset="0"/>
                          <a:ea typeface="PMingLiU" panose="02020500000000000000" pitchFamily="18" charset="-120"/>
                          <a:cs typeface="Lucida Grande"/>
                        </a:rPr>
                        <a:t>‘to send’</a:t>
                      </a:r>
                      <a:endParaRPr lang="en-GB" sz="2000" b="0" i="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a:effectLst/>
                          <a:latin typeface="Calibri" panose="020F0502020204030204" pitchFamily="34" charset="0"/>
                          <a:ea typeface="PMingLiU" panose="02020500000000000000" pitchFamily="18" charset="-120"/>
                          <a:cs typeface="Lucida Grande"/>
                        </a:rPr>
                        <a:t>action carried out to conclusion, inchoative (beginning)</a:t>
                      </a:r>
                      <a:endParaRPr lang="en-GB" sz="2000" i="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dirty="0" err="1">
                          <a:effectLst/>
                          <a:latin typeface="Calibri" panose="020F0502020204030204" pitchFamily="34" charset="0"/>
                          <a:ea typeface="PMingLiU" panose="02020500000000000000" pitchFamily="18" charset="-120"/>
                          <a:cs typeface="Lucida Grande"/>
                        </a:rPr>
                        <a:t>шорт</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ам</a:t>
                      </a:r>
                      <a:r>
                        <a:rPr lang="en-US" sz="2000" i="0" dirty="0">
                          <a:effectLst/>
                          <a:latin typeface="Calibri" panose="020F0502020204030204" pitchFamily="34" charset="0"/>
                          <a:ea typeface="PMingLiU" panose="02020500000000000000" pitchFamily="18" charset="-120"/>
                          <a:cs typeface="Lucida Grande"/>
                        </a:rPr>
                        <a:t>) ‘to cry’ &gt;</a:t>
                      </a:r>
                      <a:endParaRPr lang="en-GB" sz="2000" i="0" dirty="0">
                        <a:effectLst/>
                        <a:latin typeface="Calibri" panose="020F0502020204030204" pitchFamily="34" charset="0"/>
                        <a:ea typeface="PMingLiU" panose="02020500000000000000" pitchFamily="18" charset="-120"/>
                        <a:cs typeface="Lucida Grande"/>
                      </a:endParaRPr>
                    </a:p>
                    <a:p>
                      <a:pPr algn="l"/>
                      <a:r>
                        <a:rPr lang="en-US" sz="2000" i="0" dirty="0" err="1">
                          <a:effectLst/>
                          <a:latin typeface="Calibri" panose="020F0502020204030204" pitchFamily="34" charset="0"/>
                          <a:ea typeface="PMingLiU" panose="02020500000000000000" pitchFamily="18" charset="-120"/>
                          <a:cs typeface="Lucida Grande"/>
                        </a:rPr>
                        <a:t>ш</a:t>
                      </a:r>
                      <a:r>
                        <a:rPr lang="en-US" sz="2000" b="1" i="0" dirty="0" err="1">
                          <a:effectLst/>
                          <a:latin typeface="Calibri" panose="020F0502020204030204" pitchFamily="34" charset="0"/>
                          <a:ea typeface="PMingLiU" panose="02020500000000000000" pitchFamily="18" charset="-120"/>
                          <a:cs typeface="Lucida Grande"/>
                        </a:rPr>
                        <a:t>о</a:t>
                      </a:r>
                      <a:r>
                        <a:rPr lang="en-US" sz="2000" i="0" dirty="0" err="1">
                          <a:effectLst/>
                          <a:latin typeface="Calibri" panose="020F0502020204030204" pitchFamily="34" charset="0"/>
                          <a:ea typeface="PMingLiU" panose="02020500000000000000" pitchFamily="18" charset="-120"/>
                          <a:cs typeface="Lucida Grande"/>
                        </a:rPr>
                        <a:t>ртын</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колт</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ем</a:t>
                      </a:r>
                      <a:r>
                        <a:rPr lang="en-US" sz="2000" i="0" dirty="0">
                          <a:effectLst/>
                          <a:latin typeface="Calibri" panose="020F0502020204030204" pitchFamily="34" charset="0"/>
                          <a:ea typeface="PMingLiU" panose="02020500000000000000" pitchFamily="18" charset="-120"/>
                          <a:cs typeface="Lucida Grande"/>
                        </a:rPr>
                        <a:t>) ‘to break out crying’</a:t>
                      </a:r>
                      <a:endParaRPr lang="en-GB" sz="2000" i="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622215397"/>
                  </a:ext>
                </a:extLst>
              </a:tr>
              <a:tr h="809952">
                <a:tc>
                  <a:txBody>
                    <a:bodyPr/>
                    <a:lstStyle/>
                    <a:p>
                      <a:pPr algn="just">
                        <a:tabLst>
                          <a:tab pos="593725" algn="l"/>
                        </a:tabLst>
                      </a:pPr>
                      <a:r>
                        <a:rPr lang="en-US" sz="2000" b="0" i="0" dirty="0" err="1">
                          <a:effectLst/>
                          <a:latin typeface="Calibri" panose="020F0502020204030204" pitchFamily="34" charset="0"/>
                          <a:ea typeface="PMingLiU" panose="02020500000000000000" pitchFamily="18" charset="-120"/>
                          <a:cs typeface="Calibri" panose="020F0502020204030204" pitchFamily="34" charset="0"/>
                        </a:rPr>
                        <a:t>кошт</a:t>
                      </a:r>
                      <a:r>
                        <a:rPr lang="en-US" sz="2000" b="1" i="0" dirty="0" err="1">
                          <a:effectLst/>
                          <a:latin typeface="Calibri" panose="020F0502020204030204" pitchFamily="34" charset="0"/>
                          <a:ea typeface="PMingLiU" panose="02020500000000000000" pitchFamily="18" charset="-120"/>
                          <a:cs typeface="Calibri" panose="020F0502020204030204" pitchFamily="34" charset="0"/>
                        </a:rPr>
                        <a:t>а</a:t>
                      </a:r>
                      <a:r>
                        <a:rPr lang="en-US" sz="2000" b="0" i="0" dirty="0" err="1">
                          <a:effectLst/>
                          <a:latin typeface="Calibri" panose="020F0502020204030204" pitchFamily="34" charset="0"/>
                          <a:ea typeface="PMingLiU" panose="02020500000000000000" pitchFamily="18" charset="-120"/>
                          <a:cs typeface="Calibri" panose="020F0502020204030204" pitchFamily="34" charset="0"/>
                        </a:rPr>
                        <a:t>ш</a:t>
                      </a:r>
                      <a:r>
                        <a:rPr lang="en-US" sz="2000" b="0" i="0" dirty="0">
                          <a:effectLst/>
                          <a:latin typeface="Calibri" panose="020F0502020204030204" pitchFamily="34" charset="0"/>
                          <a:ea typeface="PMingLiU" panose="02020500000000000000" pitchFamily="18" charset="-120"/>
                          <a:cs typeface="Calibri" panose="020F0502020204030204" pitchFamily="34" charset="0"/>
                        </a:rPr>
                        <a:t> (‑</a:t>
                      </a:r>
                      <a:r>
                        <a:rPr lang="en-US" sz="2000" b="0" i="0" dirty="0" err="1">
                          <a:effectLst/>
                          <a:latin typeface="Calibri" panose="020F0502020204030204" pitchFamily="34" charset="0"/>
                          <a:ea typeface="PMingLiU" panose="02020500000000000000" pitchFamily="18" charset="-120"/>
                          <a:cs typeface="Calibri" panose="020F0502020204030204" pitchFamily="34" charset="0"/>
                        </a:rPr>
                        <a:t>ам</a:t>
                      </a:r>
                      <a:r>
                        <a:rPr lang="en-US" sz="2000" b="0" i="0" dirty="0">
                          <a:effectLst/>
                          <a:latin typeface="Calibri" panose="020F0502020204030204" pitchFamily="34" charset="0"/>
                          <a:ea typeface="PMingLiU" panose="02020500000000000000" pitchFamily="18" charset="-120"/>
                          <a:cs typeface="Calibri" panose="020F0502020204030204" pitchFamily="34" charset="0"/>
                        </a:rPr>
                        <a:t>)</a:t>
                      </a:r>
                      <a:endParaRPr lang="en-GB" sz="2000" b="0" i="0" dirty="0">
                        <a:effectLst/>
                        <a:latin typeface="Calibri" panose="020F0502020204030204" pitchFamily="34" charset="0"/>
                        <a:ea typeface="PMingLiU" panose="02020500000000000000" pitchFamily="18" charset="-120"/>
                        <a:cs typeface="Lucida Grande"/>
                      </a:endParaRPr>
                    </a:p>
                    <a:p>
                      <a:pPr algn="just"/>
                      <a:r>
                        <a:rPr lang="en-US" sz="2000" b="0" i="0" dirty="0">
                          <a:effectLst/>
                          <a:latin typeface="Calibri" panose="020F0502020204030204" pitchFamily="34" charset="0"/>
                          <a:ea typeface="PMingLiU" panose="02020500000000000000" pitchFamily="18" charset="-120"/>
                          <a:cs typeface="Calibri" panose="020F0502020204030204" pitchFamily="34" charset="0"/>
                        </a:rPr>
                        <a:t>‘to go’</a:t>
                      </a:r>
                      <a:endParaRPr lang="en-GB" sz="2000" b="0" i="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a:effectLst/>
                          <a:latin typeface="Calibri" panose="020F0502020204030204" pitchFamily="34" charset="0"/>
                          <a:ea typeface="PMingLiU" panose="02020500000000000000" pitchFamily="18" charset="-120"/>
                          <a:cs typeface="Calibri" panose="020F0502020204030204" pitchFamily="34" charset="0"/>
                        </a:rPr>
                        <a:t>long-lasting, continuative, repeated actions; action carried out in many locations</a:t>
                      </a:r>
                      <a:endParaRPr lang="en-GB" sz="2000" i="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dirty="0" err="1">
                          <a:effectLst/>
                          <a:latin typeface="Calibri" panose="020F0502020204030204" pitchFamily="34" charset="0"/>
                          <a:ea typeface="PMingLiU" panose="02020500000000000000" pitchFamily="18" charset="-120"/>
                          <a:cs typeface="Lucida Grande"/>
                        </a:rPr>
                        <a:t>шон</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ем</a:t>
                      </a:r>
                      <a:r>
                        <a:rPr lang="en-US" sz="2000" i="0" dirty="0">
                          <a:effectLst/>
                          <a:latin typeface="Calibri" panose="020F0502020204030204" pitchFamily="34" charset="0"/>
                          <a:ea typeface="PMingLiU" panose="02020500000000000000" pitchFamily="18" charset="-120"/>
                          <a:cs typeface="Lucida Grande"/>
                        </a:rPr>
                        <a:t>) ‘to think’ &gt;</a:t>
                      </a:r>
                      <a:endParaRPr lang="en-GB" sz="2000" i="0" dirty="0">
                        <a:effectLst/>
                        <a:latin typeface="Calibri" panose="020F0502020204030204" pitchFamily="34" charset="0"/>
                        <a:ea typeface="PMingLiU" panose="02020500000000000000" pitchFamily="18" charset="-120"/>
                        <a:cs typeface="Lucida Grande"/>
                      </a:endParaRPr>
                    </a:p>
                    <a:p>
                      <a:pPr algn="l"/>
                      <a:r>
                        <a:rPr lang="en-US" sz="2000" i="0" dirty="0" err="1">
                          <a:effectLst/>
                          <a:latin typeface="Calibri" panose="020F0502020204030204" pitchFamily="34" charset="0"/>
                          <a:ea typeface="PMingLiU" panose="02020500000000000000" pitchFamily="18" charset="-120"/>
                          <a:cs typeface="Lucida Grande"/>
                        </a:rPr>
                        <a:t>шон</a:t>
                      </a:r>
                      <a:r>
                        <a:rPr lang="en-US" sz="2000" b="1" i="0" dirty="0" err="1">
                          <a:effectLst/>
                          <a:latin typeface="Calibri" panose="020F0502020204030204" pitchFamily="34" charset="0"/>
                          <a:ea typeface="PMingLiU" panose="02020500000000000000" pitchFamily="18" charset="-120"/>
                          <a:cs typeface="Lucida Grande"/>
                        </a:rPr>
                        <a:t>е</a:t>
                      </a:r>
                      <a:r>
                        <a:rPr lang="en-US" sz="2000" i="0" dirty="0" err="1">
                          <a:effectLst/>
                          <a:latin typeface="Calibri" panose="020F0502020204030204" pitchFamily="34" charset="0"/>
                          <a:ea typeface="PMingLiU" panose="02020500000000000000" pitchFamily="18" charset="-120"/>
                          <a:cs typeface="Lucida Grande"/>
                        </a:rPr>
                        <a:t>н</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кошт</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ам</a:t>
                      </a:r>
                      <a:r>
                        <a:rPr lang="en-US" sz="2000" i="0" dirty="0">
                          <a:effectLst/>
                          <a:latin typeface="Calibri" panose="020F0502020204030204" pitchFamily="34" charset="0"/>
                          <a:ea typeface="PMingLiU" panose="02020500000000000000" pitchFamily="18" charset="-120"/>
                          <a:cs typeface="Lucida Grande"/>
                        </a:rPr>
                        <a:t>) ‘to ponder’</a:t>
                      </a:r>
                      <a:endParaRPr lang="en-GB" sz="2000" i="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2929147545"/>
                  </a:ext>
                </a:extLst>
              </a:tr>
              <a:tr h="809952">
                <a:tc>
                  <a:txBody>
                    <a:bodyPr/>
                    <a:lstStyle/>
                    <a:p>
                      <a:pPr algn="just"/>
                      <a:r>
                        <a:rPr lang="en-US" sz="2000" b="0" i="0" dirty="0" err="1">
                          <a:effectLst/>
                          <a:latin typeface="Calibri" panose="020F0502020204030204" pitchFamily="34" charset="0"/>
                          <a:ea typeface="PMingLiU" panose="02020500000000000000" pitchFamily="18" charset="-120"/>
                          <a:cs typeface="Calibri" panose="020F0502020204030204" pitchFamily="34" charset="0"/>
                        </a:rPr>
                        <a:t>кудалт</a:t>
                      </a:r>
                      <a:r>
                        <a:rPr lang="en-US" sz="2000" b="1" i="0" dirty="0" err="1">
                          <a:effectLst/>
                          <a:latin typeface="Calibri" panose="020F0502020204030204" pitchFamily="34" charset="0"/>
                          <a:ea typeface="PMingLiU" panose="02020500000000000000" pitchFamily="18" charset="-120"/>
                          <a:cs typeface="Calibri" panose="020F0502020204030204" pitchFamily="34" charset="0"/>
                        </a:rPr>
                        <a:t>а</a:t>
                      </a:r>
                      <a:r>
                        <a:rPr lang="en-US" sz="2000" b="0" i="0" dirty="0" err="1">
                          <a:effectLst/>
                          <a:latin typeface="Calibri" panose="020F0502020204030204" pitchFamily="34" charset="0"/>
                          <a:ea typeface="PMingLiU" panose="02020500000000000000" pitchFamily="18" charset="-120"/>
                          <a:cs typeface="Calibri" panose="020F0502020204030204" pitchFamily="34" charset="0"/>
                        </a:rPr>
                        <a:t>ш</a:t>
                      </a:r>
                      <a:r>
                        <a:rPr lang="en-US" sz="2000" b="0" i="0" dirty="0">
                          <a:effectLst/>
                          <a:latin typeface="Calibri" panose="020F0502020204030204" pitchFamily="34" charset="0"/>
                          <a:ea typeface="PMingLiU" panose="02020500000000000000" pitchFamily="18" charset="-120"/>
                          <a:cs typeface="Calibri" panose="020F0502020204030204" pitchFamily="34" charset="0"/>
                        </a:rPr>
                        <a:t> (‑</a:t>
                      </a:r>
                      <a:r>
                        <a:rPr lang="en-US" sz="2000" b="0" i="0" dirty="0" err="1">
                          <a:effectLst/>
                          <a:latin typeface="Calibri" panose="020F0502020204030204" pitchFamily="34" charset="0"/>
                          <a:ea typeface="PMingLiU" panose="02020500000000000000" pitchFamily="18" charset="-120"/>
                          <a:cs typeface="Calibri" panose="020F0502020204030204" pitchFamily="34" charset="0"/>
                        </a:rPr>
                        <a:t>ем</a:t>
                      </a:r>
                      <a:r>
                        <a:rPr lang="en-US" sz="2000" b="0" i="0" dirty="0">
                          <a:effectLst/>
                          <a:latin typeface="Calibri" panose="020F0502020204030204" pitchFamily="34" charset="0"/>
                          <a:ea typeface="PMingLiU" panose="02020500000000000000" pitchFamily="18" charset="-120"/>
                          <a:cs typeface="Calibri" panose="020F0502020204030204" pitchFamily="34" charset="0"/>
                        </a:rPr>
                        <a:t>)</a:t>
                      </a:r>
                      <a:endParaRPr lang="en-GB" sz="2000" b="0" i="0" dirty="0">
                        <a:effectLst/>
                        <a:latin typeface="Calibri" panose="020F0502020204030204" pitchFamily="34" charset="0"/>
                        <a:ea typeface="PMingLiU" panose="02020500000000000000" pitchFamily="18" charset="-120"/>
                        <a:cs typeface="Lucida Grande"/>
                      </a:endParaRPr>
                    </a:p>
                    <a:p>
                      <a:pPr algn="just"/>
                      <a:r>
                        <a:rPr lang="en-US" sz="2000" b="0" i="0" dirty="0">
                          <a:effectLst/>
                          <a:latin typeface="Calibri" panose="020F0502020204030204" pitchFamily="34" charset="0"/>
                          <a:ea typeface="PMingLiU" panose="02020500000000000000" pitchFamily="18" charset="-120"/>
                          <a:cs typeface="Calibri" panose="020F0502020204030204" pitchFamily="34" charset="0"/>
                        </a:rPr>
                        <a:t>‘to throw, to cast’</a:t>
                      </a:r>
                      <a:endParaRPr lang="en-GB" sz="2000" b="0" i="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a:effectLst/>
                          <a:latin typeface="Calibri" panose="020F0502020204030204" pitchFamily="34" charset="0"/>
                          <a:ea typeface="PMingLiU" panose="02020500000000000000" pitchFamily="18" charset="-120"/>
                          <a:cs typeface="Calibri" panose="020F0502020204030204" pitchFamily="34" charset="0"/>
                        </a:rPr>
                        <a:t>rapid action; uncontrolled action</a:t>
                      </a:r>
                      <a:endParaRPr lang="en-GB" sz="2000" i="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dirty="0" err="1">
                          <a:effectLst/>
                          <a:latin typeface="Calibri" panose="020F0502020204030204" pitchFamily="34" charset="0"/>
                          <a:ea typeface="PMingLiU" panose="02020500000000000000" pitchFamily="18" charset="-120"/>
                          <a:cs typeface="Calibri" panose="020F0502020204030204" pitchFamily="34" charset="0"/>
                        </a:rPr>
                        <a:t>пуж</a:t>
                      </a:r>
                      <a:r>
                        <a:rPr lang="en-US" sz="2000" b="1" i="0" dirty="0" err="1">
                          <a:effectLst/>
                          <a:latin typeface="Calibri" panose="020F0502020204030204" pitchFamily="34" charset="0"/>
                          <a:ea typeface="PMingLiU" panose="02020500000000000000" pitchFamily="18" charset="-120"/>
                          <a:cs typeface="Calibri" panose="020F0502020204030204" pitchFamily="34" charset="0"/>
                        </a:rPr>
                        <a:t>а</a:t>
                      </a:r>
                      <a:r>
                        <a:rPr lang="en-US" sz="2000" i="0" dirty="0" err="1">
                          <a:effectLst/>
                          <a:latin typeface="Calibri" panose="020F0502020204030204" pitchFamily="34" charset="0"/>
                          <a:ea typeface="PMingLiU" panose="02020500000000000000" pitchFamily="18" charset="-120"/>
                          <a:cs typeface="Calibri" panose="020F0502020204030204" pitchFamily="34" charset="0"/>
                        </a:rPr>
                        <a:t>ш</a:t>
                      </a:r>
                      <a:r>
                        <a:rPr lang="en-US" sz="2000" i="0" dirty="0">
                          <a:effectLst/>
                          <a:latin typeface="Calibri" panose="020F0502020204030204" pitchFamily="34" charset="0"/>
                          <a:ea typeface="PMingLiU" panose="02020500000000000000" pitchFamily="18" charset="-120"/>
                          <a:cs typeface="Calibri" panose="020F0502020204030204" pitchFamily="34" charset="0"/>
                        </a:rPr>
                        <a:t> (‑</a:t>
                      </a:r>
                      <a:r>
                        <a:rPr lang="en-US" sz="2000" i="0" dirty="0" err="1">
                          <a:effectLst/>
                          <a:latin typeface="Calibri" panose="020F0502020204030204" pitchFamily="34" charset="0"/>
                          <a:ea typeface="PMingLiU" panose="02020500000000000000" pitchFamily="18" charset="-120"/>
                          <a:cs typeface="Calibri" panose="020F0502020204030204" pitchFamily="34" charset="0"/>
                        </a:rPr>
                        <a:t>ем</a:t>
                      </a:r>
                      <a:r>
                        <a:rPr lang="en-US" sz="2000" i="0" dirty="0">
                          <a:effectLst/>
                          <a:latin typeface="Calibri" panose="020F0502020204030204" pitchFamily="34" charset="0"/>
                          <a:ea typeface="PMingLiU" panose="02020500000000000000" pitchFamily="18" charset="-120"/>
                          <a:cs typeface="Calibri" panose="020F0502020204030204" pitchFamily="34" charset="0"/>
                        </a:rPr>
                        <a:t>) ‘to dismantle’ &gt;</a:t>
                      </a:r>
                      <a:endParaRPr lang="en-GB" sz="2000" i="0" dirty="0">
                        <a:effectLst/>
                        <a:latin typeface="Calibri" panose="020F0502020204030204" pitchFamily="34" charset="0"/>
                        <a:ea typeface="PMingLiU" panose="02020500000000000000" pitchFamily="18" charset="-120"/>
                        <a:cs typeface="Lucida Grande"/>
                      </a:endParaRPr>
                    </a:p>
                    <a:p>
                      <a:pPr algn="l"/>
                      <a:r>
                        <a:rPr lang="en-US" sz="2000" i="0" dirty="0" err="1">
                          <a:effectLst/>
                          <a:latin typeface="Calibri" panose="020F0502020204030204" pitchFamily="34" charset="0"/>
                          <a:ea typeface="PMingLiU" panose="02020500000000000000" pitchFamily="18" charset="-120"/>
                          <a:cs typeface="Calibri" panose="020F0502020204030204" pitchFamily="34" charset="0"/>
                        </a:rPr>
                        <a:t>пуж</a:t>
                      </a:r>
                      <a:r>
                        <a:rPr lang="en-US" sz="2000" b="1" i="0" dirty="0" err="1">
                          <a:effectLst/>
                          <a:latin typeface="Calibri" panose="020F0502020204030204" pitchFamily="34" charset="0"/>
                          <a:ea typeface="PMingLiU" panose="02020500000000000000" pitchFamily="18" charset="-120"/>
                          <a:cs typeface="Calibri" panose="020F0502020204030204" pitchFamily="34" charset="0"/>
                        </a:rPr>
                        <a:t>е</a:t>
                      </a:r>
                      <a:r>
                        <a:rPr lang="en-US" sz="2000" i="0" dirty="0" err="1">
                          <a:effectLst/>
                          <a:latin typeface="Calibri" panose="020F0502020204030204" pitchFamily="34" charset="0"/>
                          <a:ea typeface="PMingLiU" panose="02020500000000000000" pitchFamily="18" charset="-120"/>
                          <a:cs typeface="Calibri" panose="020F0502020204030204" pitchFamily="34" charset="0"/>
                        </a:rPr>
                        <a:t>н</a:t>
                      </a:r>
                      <a:r>
                        <a:rPr lang="en-US" sz="2000" i="0" dirty="0">
                          <a:effectLst/>
                          <a:latin typeface="Calibri" panose="020F0502020204030204" pitchFamily="34" charset="0"/>
                          <a:ea typeface="PMingLiU" panose="02020500000000000000" pitchFamily="18" charset="-120"/>
                          <a:cs typeface="Calibri" panose="020F0502020204030204" pitchFamily="34" charset="0"/>
                        </a:rPr>
                        <a:t> </a:t>
                      </a:r>
                      <a:r>
                        <a:rPr lang="en-US" sz="2000" i="0" dirty="0" err="1">
                          <a:effectLst/>
                          <a:latin typeface="Calibri" panose="020F0502020204030204" pitchFamily="34" charset="0"/>
                          <a:ea typeface="PMingLiU" panose="02020500000000000000" pitchFamily="18" charset="-120"/>
                          <a:cs typeface="Calibri" panose="020F0502020204030204" pitchFamily="34" charset="0"/>
                        </a:rPr>
                        <a:t>кудалт</a:t>
                      </a:r>
                      <a:r>
                        <a:rPr lang="en-US" sz="2000" b="1" i="0" dirty="0" err="1">
                          <a:effectLst/>
                          <a:latin typeface="Calibri" panose="020F0502020204030204" pitchFamily="34" charset="0"/>
                          <a:ea typeface="PMingLiU" panose="02020500000000000000" pitchFamily="18" charset="-120"/>
                          <a:cs typeface="Calibri" panose="020F0502020204030204" pitchFamily="34" charset="0"/>
                        </a:rPr>
                        <a:t>а</a:t>
                      </a:r>
                      <a:r>
                        <a:rPr lang="en-US" sz="2000" i="0" dirty="0" err="1">
                          <a:effectLst/>
                          <a:latin typeface="Calibri" panose="020F0502020204030204" pitchFamily="34" charset="0"/>
                          <a:ea typeface="PMingLiU" panose="02020500000000000000" pitchFamily="18" charset="-120"/>
                          <a:cs typeface="Calibri" panose="020F0502020204030204" pitchFamily="34" charset="0"/>
                        </a:rPr>
                        <a:t>ш</a:t>
                      </a:r>
                      <a:r>
                        <a:rPr lang="en-US" sz="2000" i="0" dirty="0">
                          <a:effectLst/>
                          <a:latin typeface="Calibri" panose="020F0502020204030204" pitchFamily="34" charset="0"/>
                          <a:ea typeface="PMingLiU" panose="02020500000000000000" pitchFamily="18" charset="-120"/>
                          <a:cs typeface="Calibri" panose="020F0502020204030204" pitchFamily="34" charset="0"/>
                        </a:rPr>
                        <a:t> (‑</a:t>
                      </a:r>
                      <a:r>
                        <a:rPr lang="en-US" sz="2000" i="0" dirty="0" err="1">
                          <a:effectLst/>
                          <a:latin typeface="Calibri" panose="020F0502020204030204" pitchFamily="34" charset="0"/>
                          <a:ea typeface="PMingLiU" panose="02020500000000000000" pitchFamily="18" charset="-120"/>
                          <a:cs typeface="Calibri" panose="020F0502020204030204" pitchFamily="34" charset="0"/>
                        </a:rPr>
                        <a:t>ем</a:t>
                      </a:r>
                      <a:r>
                        <a:rPr lang="en-US" sz="2000" i="0" dirty="0">
                          <a:effectLst/>
                          <a:latin typeface="Calibri" panose="020F0502020204030204" pitchFamily="34" charset="0"/>
                          <a:ea typeface="PMingLiU" panose="02020500000000000000" pitchFamily="18" charset="-120"/>
                          <a:cs typeface="Calibri" panose="020F0502020204030204" pitchFamily="34" charset="0"/>
                        </a:rPr>
                        <a:t>) ‘to tear down’</a:t>
                      </a:r>
                      <a:endParaRPr lang="en-GB" sz="2000" i="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814695343"/>
                  </a:ext>
                </a:extLst>
              </a:tr>
              <a:tr h="809952">
                <a:tc>
                  <a:txBody>
                    <a:bodyPr/>
                    <a:lstStyle/>
                    <a:p>
                      <a:pPr algn="just"/>
                      <a:r>
                        <a:rPr lang="en-US" sz="2000" b="0" i="0" dirty="0" err="1">
                          <a:effectLst/>
                          <a:latin typeface="Calibri" panose="020F0502020204030204" pitchFamily="34" charset="0"/>
                          <a:ea typeface="PMingLiU" panose="02020500000000000000" pitchFamily="18" charset="-120"/>
                          <a:cs typeface="Calibri" panose="020F0502020204030204" pitchFamily="34" charset="0"/>
                        </a:rPr>
                        <a:t>кышк</a:t>
                      </a:r>
                      <a:r>
                        <a:rPr lang="en-US" sz="2000" b="1" i="0" dirty="0" err="1">
                          <a:effectLst/>
                          <a:latin typeface="Calibri" panose="020F0502020204030204" pitchFamily="34" charset="0"/>
                          <a:ea typeface="PMingLiU" panose="02020500000000000000" pitchFamily="18" charset="-120"/>
                          <a:cs typeface="Calibri" panose="020F0502020204030204" pitchFamily="34" charset="0"/>
                        </a:rPr>
                        <a:t>а</a:t>
                      </a:r>
                      <a:r>
                        <a:rPr lang="en-US" sz="2000" b="0" i="0" dirty="0" err="1">
                          <a:effectLst/>
                          <a:latin typeface="Calibri" panose="020F0502020204030204" pitchFamily="34" charset="0"/>
                          <a:ea typeface="PMingLiU" panose="02020500000000000000" pitchFamily="18" charset="-120"/>
                          <a:cs typeface="Calibri" panose="020F0502020204030204" pitchFamily="34" charset="0"/>
                        </a:rPr>
                        <a:t>ш</a:t>
                      </a:r>
                      <a:r>
                        <a:rPr lang="en-US" sz="2000" b="0" i="0" dirty="0">
                          <a:effectLst/>
                          <a:latin typeface="Calibri" panose="020F0502020204030204" pitchFamily="34" charset="0"/>
                          <a:ea typeface="PMingLiU" panose="02020500000000000000" pitchFamily="18" charset="-120"/>
                          <a:cs typeface="Calibri" panose="020F0502020204030204" pitchFamily="34" charset="0"/>
                        </a:rPr>
                        <a:t> (‑</a:t>
                      </a:r>
                      <a:r>
                        <a:rPr lang="en-US" sz="2000" b="0" i="0" dirty="0" err="1">
                          <a:effectLst/>
                          <a:latin typeface="Calibri" panose="020F0502020204030204" pitchFamily="34" charset="0"/>
                          <a:ea typeface="PMingLiU" panose="02020500000000000000" pitchFamily="18" charset="-120"/>
                          <a:cs typeface="Calibri" panose="020F0502020204030204" pitchFamily="34" charset="0"/>
                        </a:rPr>
                        <a:t>ем</a:t>
                      </a:r>
                      <a:r>
                        <a:rPr lang="en-US" sz="2000" b="0" i="0" dirty="0">
                          <a:effectLst/>
                          <a:latin typeface="Calibri" panose="020F0502020204030204" pitchFamily="34" charset="0"/>
                          <a:ea typeface="PMingLiU" panose="02020500000000000000" pitchFamily="18" charset="-120"/>
                          <a:cs typeface="Calibri" panose="020F0502020204030204" pitchFamily="34" charset="0"/>
                        </a:rPr>
                        <a:t>)</a:t>
                      </a:r>
                      <a:endParaRPr lang="en-GB" sz="2000" b="0" i="0" dirty="0">
                        <a:effectLst/>
                        <a:latin typeface="Calibri" panose="020F0502020204030204" pitchFamily="34" charset="0"/>
                        <a:ea typeface="PMingLiU" panose="02020500000000000000" pitchFamily="18" charset="-120"/>
                        <a:cs typeface="Lucida Grande"/>
                      </a:endParaRPr>
                    </a:p>
                    <a:p>
                      <a:pPr algn="just"/>
                      <a:r>
                        <a:rPr lang="en-US" sz="2000" b="0" i="0" dirty="0">
                          <a:effectLst/>
                          <a:latin typeface="Calibri" panose="020F0502020204030204" pitchFamily="34" charset="0"/>
                          <a:ea typeface="PMingLiU" panose="02020500000000000000" pitchFamily="18" charset="-120"/>
                          <a:cs typeface="Calibri" panose="020F0502020204030204" pitchFamily="34" charset="0"/>
                        </a:rPr>
                        <a:t>‘to throw, to cast’</a:t>
                      </a:r>
                      <a:endParaRPr lang="en-GB" sz="2000" b="0" i="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a:effectLst/>
                          <a:latin typeface="Calibri" panose="020F0502020204030204" pitchFamily="34" charset="0"/>
                          <a:ea typeface="PMingLiU" panose="02020500000000000000" pitchFamily="18" charset="-120"/>
                          <a:cs typeface="Calibri" panose="020F0502020204030204" pitchFamily="34" charset="0"/>
                        </a:rPr>
                        <a:t>rapid action; uncontrolled action</a:t>
                      </a:r>
                      <a:endParaRPr lang="en-GB" sz="2000" i="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dirty="0" err="1">
                          <a:effectLst/>
                          <a:latin typeface="Calibri" panose="020F0502020204030204" pitchFamily="34" charset="0"/>
                          <a:ea typeface="PMingLiU" panose="02020500000000000000" pitchFamily="18" charset="-120"/>
                          <a:cs typeface="Lucida Grande"/>
                        </a:rPr>
                        <a:t>вурс</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ем</a:t>
                      </a:r>
                      <a:r>
                        <a:rPr lang="en-US" sz="2000" i="0" dirty="0">
                          <a:effectLst/>
                          <a:latin typeface="Calibri" panose="020F0502020204030204" pitchFamily="34" charset="0"/>
                          <a:ea typeface="PMingLiU" panose="02020500000000000000" pitchFamily="18" charset="-120"/>
                          <a:cs typeface="Lucida Grande"/>
                        </a:rPr>
                        <a:t>) ‘to scold’ &gt;</a:t>
                      </a:r>
                      <a:endParaRPr lang="en-GB" sz="2000" i="0" dirty="0">
                        <a:effectLst/>
                        <a:latin typeface="Calibri" panose="020F0502020204030204" pitchFamily="34" charset="0"/>
                        <a:ea typeface="PMingLiU" panose="02020500000000000000" pitchFamily="18" charset="-120"/>
                        <a:cs typeface="Lucida Grande"/>
                      </a:endParaRPr>
                    </a:p>
                    <a:p>
                      <a:pPr algn="l"/>
                      <a:r>
                        <a:rPr lang="en-US" sz="2000" i="0" dirty="0" err="1">
                          <a:effectLst/>
                          <a:latin typeface="Calibri" panose="020F0502020204030204" pitchFamily="34" charset="0"/>
                          <a:ea typeface="PMingLiU" panose="02020500000000000000" pitchFamily="18" charset="-120"/>
                          <a:cs typeface="Lucida Grande"/>
                        </a:rPr>
                        <a:t>вурс</a:t>
                      </a:r>
                      <a:r>
                        <a:rPr lang="en-US" sz="2000" b="1" i="0" dirty="0" err="1">
                          <a:effectLst/>
                          <a:latin typeface="Calibri" panose="020F0502020204030204" pitchFamily="34" charset="0"/>
                          <a:ea typeface="PMingLiU" panose="02020500000000000000" pitchFamily="18" charset="-120"/>
                          <a:cs typeface="Lucida Grande"/>
                        </a:rPr>
                        <a:t>е</a:t>
                      </a:r>
                      <a:r>
                        <a:rPr lang="en-US" sz="2000" i="0" dirty="0" err="1">
                          <a:effectLst/>
                          <a:latin typeface="Calibri" panose="020F0502020204030204" pitchFamily="34" charset="0"/>
                          <a:ea typeface="PMingLiU" panose="02020500000000000000" pitchFamily="18" charset="-120"/>
                          <a:cs typeface="Lucida Grande"/>
                        </a:rPr>
                        <a:t>н</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кышк</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ем</a:t>
                      </a:r>
                      <a:r>
                        <a:rPr lang="en-US" sz="2000" i="0" dirty="0">
                          <a:effectLst/>
                          <a:latin typeface="Calibri" panose="020F0502020204030204" pitchFamily="34" charset="0"/>
                          <a:ea typeface="PMingLiU" panose="02020500000000000000" pitchFamily="18" charset="-120"/>
                          <a:cs typeface="Lucida Grande"/>
                        </a:rPr>
                        <a:t>) ‘to give a scolding’</a:t>
                      </a:r>
                      <a:endParaRPr lang="en-GB" sz="2000" i="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1048150638"/>
                  </a:ext>
                </a:extLst>
              </a:tr>
            </a:tbl>
          </a:graphicData>
        </a:graphic>
      </p:graphicFrame>
    </p:spTree>
    <p:extLst>
      <p:ext uri="{BB962C8B-B14F-4D97-AF65-F5344CB8AC3E}">
        <p14:creationId xmlns:p14="http://schemas.microsoft.com/office/powerpoint/2010/main" val="12116731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2</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de-AT" sz="3600" u="sng" dirty="0">
                <a:latin typeface="Calibri" panose="020F0502020204030204" pitchFamily="34" charset="0"/>
                <a:ea typeface="Times New Roman" panose="02020603050405020304" pitchFamily="18" charset="0"/>
                <a:cs typeface="Calibri" panose="020F0502020204030204" pitchFamily="34" charset="0"/>
              </a:rPr>
              <a:t>Modifiers in aspectual auxiliary constructions</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dirty="0"/>
              <a:t>COPIUS – Introduction to Mari – Chapter 35</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25</a:t>
            </a:fld>
            <a:endParaRPr lang="en-GB"/>
          </a:p>
        </p:txBody>
      </p:sp>
      <p:graphicFrame>
        <p:nvGraphicFramePr>
          <p:cNvPr id="2" name="Table 1">
            <a:extLst>
              <a:ext uri="{FF2B5EF4-FFF2-40B4-BE49-F238E27FC236}">
                <a16:creationId xmlns:a16="http://schemas.microsoft.com/office/drawing/2014/main" id="{42B3D20D-77FC-44B1-86CE-3FA015C71EAE}"/>
              </a:ext>
            </a:extLst>
          </p:cNvPr>
          <p:cNvGraphicFramePr>
            <a:graphicFrameLocks noGrp="1"/>
          </p:cNvGraphicFramePr>
          <p:nvPr>
            <p:extLst>
              <p:ext uri="{D42A27DB-BD31-4B8C-83A1-F6EECF244321}">
                <p14:modId xmlns:p14="http://schemas.microsoft.com/office/powerpoint/2010/main" val="1511321242"/>
              </p:ext>
            </p:extLst>
          </p:nvPr>
        </p:nvGraphicFramePr>
        <p:xfrm>
          <a:off x="838200" y="1580311"/>
          <a:ext cx="10797428" cy="4354560"/>
        </p:xfrm>
        <a:graphic>
          <a:graphicData uri="http://schemas.openxmlformats.org/drawingml/2006/table">
            <a:tbl>
              <a:tblPr firstRow="1" firstCol="1" bandRow="1">
                <a:tableStyleId>{5940675A-B579-460E-94D1-54222C63F5DA}</a:tableStyleId>
              </a:tblPr>
              <a:tblGrid>
                <a:gridCol w="1980000">
                  <a:extLst>
                    <a:ext uri="{9D8B030D-6E8A-4147-A177-3AD203B41FA5}">
                      <a16:colId xmlns:a16="http://schemas.microsoft.com/office/drawing/2014/main" val="4268489223"/>
                    </a:ext>
                  </a:extLst>
                </a:gridCol>
                <a:gridCol w="3973286">
                  <a:extLst>
                    <a:ext uri="{9D8B030D-6E8A-4147-A177-3AD203B41FA5}">
                      <a16:colId xmlns:a16="http://schemas.microsoft.com/office/drawing/2014/main" val="1266289470"/>
                    </a:ext>
                  </a:extLst>
                </a:gridCol>
                <a:gridCol w="4844142">
                  <a:extLst>
                    <a:ext uri="{9D8B030D-6E8A-4147-A177-3AD203B41FA5}">
                      <a16:colId xmlns:a16="http://schemas.microsoft.com/office/drawing/2014/main" val="2087677373"/>
                    </a:ext>
                  </a:extLst>
                </a:gridCol>
              </a:tblGrid>
              <a:tr h="269984">
                <a:tc>
                  <a:txBody>
                    <a:bodyPr/>
                    <a:lstStyle/>
                    <a:p>
                      <a:pPr algn="ctr"/>
                      <a:r>
                        <a:rPr lang="en-US" sz="2000" b="1">
                          <a:effectLst/>
                          <a:latin typeface="Calibri" panose="020F0502020204030204" pitchFamily="34" charset="0"/>
                          <a:ea typeface="PMingLiU" panose="02020500000000000000" pitchFamily="18" charset="-120"/>
                          <a:cs typeface="Lucida Grande"/>
                        </a:rPr>
                        <a:t>Modifier</a:t>
                      </a:r>
                      <a:endParaRPr lang="en-GB" sz="200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ctr"/>
                      <a:r>
                        <a:rPr lang="en-US" sz="2000" b="1">
                          <a:effectLst/>
                          <a:latin typeface="Calibri" panose="020F0502020204030204" pitchFamily="34" charset="0"/>
                          <a:ea typeface="PMingLiU" panose="02020500000000000000" pitchFamily="18" charset="-120"/>
                          <a:cs typeface="Lucida Grande"/>
                        </a:rPr>
                        <a:t>Usage</a:t>
                      </a:r>
                      <a:endParaRPr lang="en-GB" sz="200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ctr"/>
                      <a:r>
                        <a:rPr lang="en-US" sz="2000" b="1">
                          <a:effectLst/>
                          <a:latin typeface="Calibri" panose="020F0502020204030204" pitchFamily="34" charset="0"/>
                          <a:ea typeface="PMingLiU" panose="02020500000000000000" pitchFamily="18" charset="-120"/>
                          <a:cs typeface="Lucida Grande"/>
                        </a:rPr>
                        <a:t>Example</a:t>
                      </a:r>
                      <a:endParaRPr lang="en-GB" sz="2000">
                        <a:effectLst/>
                        <a:latin typeface="Calibri" panose="020F0502020204030204" pitchFamily="34" charset="0"/>
                        <a:ea typeface="PMingLiU" panose="02020500000000000000" pitchFamily="18" charset="-120"/>
                        <a:cs typeface="Lucida Grande"/>
                      </a:endParaRPr>
                    </a:p>
                  </a:txBody>
                  <a:tcPr marL="68580" marR="68580" marT="0" marB="0"/>
                </a:tc>
                <a:extLst>
                  <a:ext uri="{0D108BD9-81ED-4DB2-BD59-A6C34878D82A}">
                    <a16:rowId xmlns:a16="http://schemas.microsoft.com/office/drawing/2014/main" val="1806592275"/>
                  </a:ext>
                </a:extLst>
              </a:tr>
              <a:tr h="809952">
                <a:tc>
                  <a:txBody>
                    <a:bodyPr/>
                    <a:lstStyle/>
                    <a:p>
                      <a:pPr algn="just"/>
                      <a:r>
                        <a:rPr lang="en-US" sz="2000" b="0" i="0" dirty="0" err="1">
                          <a:effectLst/>
                          <a:latin typeface="Calibri" panose="020F0502020204030204" pitchFamily="34" charset="0"/>
                          <a:ea typeface="PMingLiU" panose="02020500000000000000" pitchFamily="18" charset="-120"/>
                          <a:cs typeface="Calibri" panose="020F0502020204030204" pitchFamily="34" charset="0"/>
                        </a:rPr>
                        <a:t>лект</a:t>
                      </a:r>
                      <a:r>
                        <a:rPr lang="en-US" sz="2000" b="1" i="0" dirty="0" err="1">
                          <a:effectLst/>
                          <a:latin typeface="Calibri" panose="020F0502020204030204" pitchFamily="34" charset="0"/>
                          <a:ea typeface="PMingLiU" panose="02020500000000000000" pitchFamily="18" charset="-120"/>
                          <a:cs typeface="Calibri" panose="020F0502020204030204" pitchFamily="34" charset="0"/>
                        </a:rPr>
                        <a:t>а</a:t>
                      </a:r>
                      <a:r>
                        <a:rPr lang="en-US" sz="2000" b="0" i="0" dirty="0" err="1">
                          <a:effectLst/>
                          <a:latin typeface="Calibri" panose="020F0502020204030204" pitchFamily="34" charset="0"/>
                          <a:ea typeface="PMingLiU" panose="02020500000000000000" pitchFamily="18" charset="-120"/>
                          <a:cs typeface="Calibri" panose="020F0502020204030204" pitchFamily="34" charset="0"/>
                        </a:rPr>
                        <a:t>ш</a:t>
                      </a:r>
                      <a:r>
                        <a:rPr lang="en-US" sz="2000" b="0" i="0" dirty="0">
                          <a:effectLst/>
                          <a:latin typeface="Calibri" panose="020F0502020204030204" pitchFamily="34" charset="0"/>
                          <a:ea typeface="PMingLiU" panose="02020500000000000000" pitchFamily="18" charset="-120"/>
                          <a:cs typeface="Calibri" panose="020F0502020204030204" pitchFamily="34" charset="0"/>
                        </a:rPr>
                        <a:t> (‑</a:t>
                      </a:r>
                      <a:r>
                        <a:rPr lang="en-US" sz="2000" b="0" i="0" dirty="0" err="1">
                          <a:effectLst/>
                          <a:latin typeface="Calibri" panose="020F0502020204030204" pitchFamily="34" charset="0"/>
                          <a:ea typeface="PMingLiU" panose="02020500000000000000" pitchFamily="18" charset="-120"/>
                          <a:cs typeface="Calibri" panose="020F0502020204030204" pitchFamily="34" charset="0"/>
                        </a:rPr>
                        <a:t>ам</a:t>
                      </a:r>
                      <a:r>
                        <a:rPr lang="en-US" sz="2000" b="0" i="0" dirty="0">
                          <a:effectLst/>
                          <a:latin typeface="Calibri" panose="020F0502020204030204" pitchFamily="34" charset="0"/>
                          <a:ea typeface="PMingLiU" panose="02020500000000000000" pitchFamily="18" charset="-120"/>
                          <a:cs typeface="Calibri" panose="020F0502020204030204" pitchFamily="34" charset="0"/>
                        </a:rPr>
                        <a:t>)</a:t>
                      </a:r>
                      <a:endParaRPr lang="en-GB" sz="2000" b="0" i="0" dirty="0">
                        <a:effectLst/>
                        <a:latin typeface="Calibri" panose="020F0502020204030204" pitchFamily="34" charset="0"/>
                        <a:ea typeface="PMingLiU" panose="02020500000000000000" pitchFamily="18" charset="-120"/>
                        <a:cs typeface="Lucida Grande"/>
                      </a:endParaRPr>
                    </a:p>
                    <a:p>
                      <a:pPr algn="just"/>
                      <a:r>
                        <a:rPr lang="en-US" sz="2000" b="0" i="0" dirty="0">
                          <a:effectLst/>
                          <a:latin typeface="Calibri" panose="020F0502020204030204" pitchFamily="34" charset="0"/>
                          <a:ea typeface="PMingLiU" panose="02020500000000000000" pitchFamily="18" charset="-120"/>
                          <a:cs typeface="Calibri" panose="020F0502020204030204" pitchFamily="34" charset="0"/>
                        </a:rPr>
                        <a:t>‘to go, to leave’</a:t>
                      </a:r>
                      <a:endParaRPr lang="en-GB" sz="2000" b="0" i="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a:effectLst/>
                          <a:latin typeface="Calibri" panose="020F0502020204030204" pitchFamily="34" charset="0"/>
                          <a:ea typeface="PMingLiU" panose="02020500000000000000" pitchFamily="18" charset="-120"/>
                          <a:cs typeface="Lucida Grande"/>
                        </a:rPr>
                        <a:t>finality, completeness; unexpectedness</a:t>
                      </a:r>
                      <a:endParaRPr lang="en-GB" sz="2000" i="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dirty="0" err="1">
                          <a:effectLst/>
                          <a:latin typeface="Calibri" panose="020F0502020204030204" pitchFamily="34" charset="0"/>
                          <a:ea typeface="PMingLiU" panose="02020500000000000000" pitchFamily="18" charset="-120"/>
                          <a:cs typeface="Lucida Grande"/>
                        </a:rPr>
                        <a:t>луд</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ам</a:t>
                      </a:r>
                      <a:r>
                        <a:rPr lang="en-US" sz="2000" i="0" dirty="0">
                          <a:effectLst/>
                          <a:latin typeface="Calibri" panose="020F0502020204030204" pitchFamily="34" charset="0"/>
                          <a:ea typeface="PMingLiU" panose="02020500000000000000" pitchFamily="18" charset="-120"/>
                          <a:cs typeface="Lucida Grande"/>
                        </a:rPr>
                        <a:t>) ‘to read’ &gt;</a:t>
                      </a:r>
                      <a:endParaRPr lang="en-GB" sz="2000" i="0" dirty="0">
                        <a:effectLst/>
                        <a:latin typeface="Calibri" panose="020F0502020204030204" pitchFamily="34" charset="0"/>
                        <a:ea typeface="PMingLiU" panose="02020500000000000000" pitchFamily="18" charset="-120"/>
                        <a:cs typeface="Lucida Grande"/>
                      </a:endParaRPr>
                    </a:p>
                    <a:p>
                      <a:pPr algn="l"/>
                      <a:r>
                        <a:rPr lang="en-US" sz="2000" i="0" dirty="0" err="1">
                          <a:effectLst/>
                          <a:latin typeface="Calibri" panose="020F0502020204030204" pitchFamily="34" charset="0"/>
                          <a:ea typeface="PMingLiU" panose="02020500000000000000" pitchFamily="18" charset="-120"/>
                          <a:cs typeface="Lucida Grande"/>
                        </a:rPr>
                        <a:t>л</a:t>
                      </a:r>
                      <a:r>
                        <a:rPr lang="en-US" sz="2000" b="1" i="0" dirty="0" err="1">
                          <a:effectLst/>
                          <a:latin typeface="Calibri" panose="020F0502020204030204" pitchFamily="34" charset="0"/>
                          <a:ea typeface="PMingLiU" panose="02020500000000000000" pitchFamily="18" charset="-120"/>
                          <a:cs typeface="Lucida Grande"/>
                        </a:rPr>
                        <a:t>у</a:t>
                      </a:r>
                      <a:r>
                        <a:rPr lang="en-US" sz="2000" i="0" dirty="0" err="1">
                          <a:effectLst/>
                          <a:latin typeface="Calibri" panose="020F0502020204030204" pitchFamily="34" charset="0"/>
                          <a:ea typeface="PMingLiU" panose="02020500000000000000" pitchFamily="18" charset="-120"/>
                          <a:cs typeface="Lucida Grande"/>
                        </a:rPr>
                        <a:t>дын</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лект</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ам</a:t>
                      </a:r>
                      <a:r>
                        <a:rPr lang="en-US" sz="2000" i="0" dirty="0">
                          <a:effectLst/>
                          <a:latin typeface="Calibri" panose="020F0502020204030204" pitchFamily="34" charset="0"/>
                          <a:ea typeface="PMingLiU" panose="02020500000000000000" pitchFamily="18" charset="-120"/>
                          <a:cs typeface="Lucida Grande"/>
                        </a:rPr>
                        <a:t>) ‘to read through’</a:t>
                      </a:r>
                      <a:endParaRPr lang="en-GB" sz="2000" i="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4276053057"/>
                  </a:ext>
                </a:extLst>
              </a:tr>
              <a:tr h="809952">
                <a:tc>
                  <a:txBody>
                    <a:bodyPr/>
                    <a:lstStyle/>
                    <a:p>
                      <a:pPr algn="just"/>
                      <a:r>
                        <a:rPr lang="en-US" sz="2000" b="0" i="0" dirty="0" err="1">
                          <a:effectLst/>
                          <a:latin typeface="Calibri" panose="020F0502020204030204" pitchFamily="34" charset="0"/>
                          <a:ea typeface="PMingLiU" panose="02020500000000000000" pitchFamily="18" charset="-120"/>
                          <a:cs typeface="Calibri" panose="020F0502020204030204" pitchFamily="34" charset="0"/>
                        </a:rPr>
                        <a:t>лукт</a:t>
                      </a:r>
                      <a:r>
                        <a:rPr lang="en-US" sz="2000" b="1" i="0" dirty="0" err="1">
                          <a:effectLst/>
                          <a:latin typeface="Calibri" panose="020F0502020204030204" pitchFamily="34" charset="0"/>
                          <a:ea typeface="PMingLiU" panose="02020500000000000000" pitchFamily="18" charset="-120"/>
                          <a:cs typeface="Calibri" panose="020F0502020204030204" pitchFamily="34" charset="0"/>
                        </a:rPr>
                        <a:t>а</a:t>
                      </a:r>
                      <a:r>
                        <a:rPr lang="en-US" sz="2000" b="0" i="0" dirty="0" err="1">
                          <a:effectLst/>
                          <a:latin typeface="Calibri" panose="020F0502020204030204" pitchFamily="34" charset="0"/>
                          <a:ea typeface="PMingLiU" panose="02020500000000000000" pitchFamily="18" charset="-120"/>
                          <a:cs typeface="Calibri" panose="020F0502020204030204" pitchFamily="34" charset="0"/>
                        </a:rPr>
                        <a:t>ш</a:t>
                      </a:r>
                      <a:r>
                        <a:rPr lang="en-US" sz="2000" b="0" i="0" dirty="0">
                          <a:effectLst/>
                          <a:latin typeface="Calibri" panose="020F0502020204030204" pitchFamily="34" charset="0"/>
                          <a:ea typeface="PMingLiU" panose="02020500000000000000" pitchFamily="18" charset="-120"/>
                          <a:cs typeface="Calibri" panose="020F0502020204030204" pitchFamily="34" charset="0"/>
                        </a:rPr>
                        <a:t> (‑</a:t>
                      </a:r>
                      <a:r>
                        <a:rPr lang="en-US" sz="2000" b="0" i="0" dirty="0" err="1">
                          <a:effectLst/>
                          <a:latin typeface="Calibri" panose="020F0502020204030204" pitchFamily="34" charset="0"/>
                          <a:ea typeface="PMingLiU" panose="02020500000000000000" pitchFamily="18" charset="-120"/>
                          <a:cs typeface="Calibri" panose="020F0502020204030204" pitchFamily="34" charset="0"/>
                        </a:rPr>
                        <a:t>ам</a:t>
                      </a:r>
                      <a:r>
                        <a:rPr lang="en-US" sz="2000" b="0" i="0" dirty="0">
                          <a:effectLst/>
                          <a:latin typeface="Calibri" panose="020F0502020204030204" pitchFamily="34" charset="0"/>
                          <a:ea typeface="PMingLiU" panose="02020500000000000000" pitchFamily="18" charset="-120"/>
                          <a:cs typeface="Calibri" panose="020F0502020204030204" pitchFamily="34" charset="0"/>
                        </a:rPr>
                        <a:t>)</a:t>
                      </a:r>
                      <a:endParaRPr lang="en-GB" sz="2000" b="0" i="0" dirty="0">
                        <a:effectLst/>
                        <a:latin typeface="Calibri" panose="020F0502020204030204" pitchFamily="34" charset="0"/>
                        <a:ea typeface="PMingLiU" panose="02020500000000000000" pitchFamily="18" charset="-120"/>
                        <a:cs typeface="Lucida Grande"/>
                      </a:endParaRPr>
                    </a:p>
                    <a:p>
                      <a:pPr algn="just"/>
                      <a:r>
                        <a:rPr lang="en-US" sz="2000" b="0" i="0" dirty="0">
                          <a:effectLst/>
                          <a:latin typeface="Calibri" panose="020F0502020204030204" pitchFamily="34" charset="0"/>
                          <a:ea typeface="PMingLiU" panose="02020500000000000000" pitchFamily="18" charset="-120"/>
                          <a:cs typeface="Calibri" panose="020F0502020204030204" pitchFamily="34" charset="0"/>
                        </a:rPr>
                        <a:t>‘to lead out’</a:t>
                      </a:r>
                      <a:endParaRPr lang="en-GB" sz="2000" b="0" i="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a:effectLst/>
                          <a:latin typeface="Calibri" panose="020F0502020204030204" pitchFamily="34" charset="0"/>
                          <a:ea typeface="PMingLiU" panose="02020500000000000000" pitchFamily="18" charset="-120"/>
                          <a:cs typeface="Lucida Grande"/>
                        </a:rPr>
                        <a:t>finality; creation of an object</a:t>
                      </a:r>
                      <a:endParaRPr lang="en-GB" sz="2000" i="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dirty="0" err="1">
                          <a:effectLst/>
                          <a:latin typeface="Calibri" panose="020F0502020204030204" pitchFamily="34" charset="0"/>
                          <a:ea typeface="PMingLiU" panose="02020500000000000000" pitchFamily="18" charset="-120"/>
                          <a:cs typeface="Lucida Grande"/>
                        </a:rPr>
                        <a:t>шон</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ем</a:t>
                      </a:r>
                      <a:r>
                        <a:rPr lang="en-US" sz="2000" i="0" dirty="0">
                          <a:effectLst/>
                          <a:latin typeface="Calibri" panose="020F0502020204030204" pitchFamily="34" charset="0"/>
                          <a:ea typeface="PMingLiU" panose="02020500000000000000" pitchFamily="18" charset="-120"/>
                          <a:cs typeface="Lucida Grande"/>
                        </a:rPr>
                        <a:t>) ‘to think’ &gt;</a:t>
                      </a:r>
                      <a:endParaRPr lang="en-GB" sz="2000" i="0" dirty="0">
                        <a:effectLst/>
                        <a:latin typeface="Calibri" panose="020F0502020204030204" pitchFamily="34" charset="0"/>
                        <a:ea typeface="PMingLiU" panose="02020500000000000000" pitchFamily="18" charset="-120"/>
                        <a:cs typeface="Lucida Grande"/>
                      </a:endParaRPr>
                    </a:p>
                    <a:p>
                      <a:pPr algn="l"/>
                      <a:r>
                        <a:rPr lang="en-US" sz="2000" i="0" dirty="0" err="1">
                          <a:effectLst/>
                          <a:latin typeface="Calibri" panose="020F0502020204030204" pitchFamily="34" charset="0"/>
                          <a:ea typeface="PMingLiU" panose="02020500000000000000" pitchFamily="18" charset="-120"/>
                          <a:cs typeface="Lucida Grande"/>
                        </a:rPr>
                        <a:t>шон</a:t>
                      </a:r>
                      <a:r>
                        <a:rPr lang="en-US" sz="2000" b="1" i="0" dirty="0" err="1">
                          <a:effectLst/>
                          <a:latin typeface="Calibri" panose="020F0502020204030204" pitchFamily="34" charset="0"/>
                          <a:ea typeface="PMingLiU" panose="02020500000000000000" pitchFamily="18" charset="-120"/>
                          <a:cs typeface="Lucida Grande"/>
                        </a:rPr>
                        <a:t>е</a:t>
                      </a:r>
                      <a:r>
                        <a:rPr lang="en-US" sz="2000" i="0" dirty="0" err="1">
                          <a:effectLst/>
                          <a:latin typeface="Calibri" panose="020F0502020204030204" pitchFamily="34" charset="0"/>
                          <a:ea typeface="PMingLiU" panose="02020500000000000000" pitchFamily="18" charset="-120"/>
                          <a:cs typeface="Lucida Grande"/>
                        </a:rPr>
                        <a:t>н</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лукт</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ам</a:t>
                      </a:r>
                      <a:r>
                        <a:rPr lang="en-US" sz="2000" i="0" dirty="0">
                          <a:effectLst/>
                          <a:latin typeface="Calibri" panose="020F0502020204030204" pitchFamily="34" charset="0"/>
                          <a:ea typeface="PMingLiU" panose="02020500000000000000" pitchFamily="18" charset="-120"/>
                          <a:cs typeface="Lucida Grande"/>
                        </a:rPr>
                        <a:t>) ‘to think up’</a:t>
                      </a:r>
                      <a:endParaRPr lang="en-GB" sz="2000" i="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622215397"/>
                  </a:ext>
                </a:extLst>
              </a:tr>
              <a:tr h="809952">
                <a:tc>
                  <a:txBody>
                    <a:bodyPr/>
                    <a:lstStyle/>
                    <a:p>
                      <a:pPr algn="just"/>
                      <a:r>
                        <a:rPr lang="en-US" sz="2000" b="0" i="0" dirty="0" err="1">
                          <a:effectLst/>
                          <a:latin typeface="Calibri" panose="020F0502020204030204" pitchFamily="34" charset="0"/>
                          <a:ea typeface="PMingLiU" panose="02020500000000000000" pitchFamily="18" charset="-120"/>
                          <a:cs typeface="Calibri" panose="020F0502020204030204" pitchFamily="34" charset="0"/>
                        </a:rPr>
                        <a:t>ми</a:t>
                      </a:r>
                      <a:r>
                        <a:rPr lang="en-US" sz="2000" b="1" i="0" dirty="0" err="1">
                          <a:effectLst/>
                          <a:latin typeface="Calibri" panose="020F0502020204030204" pitchFamily="34" charset="0"/>
                          <a:ea typeface="PMingLiU" panose="02020500000000000000" pitchFamily="18" charset="-120"/>
                          <a:cs typeface="Calibri" panose="020F0502020204030204" pitchFamily="34" charset="0"/>
                        </a:rPr>
                        <a:t>я</a:t>
                      </a:r>
                      <a:r>
                        <a:rPr lang="en-US" sz="2000" b="0" i="0" dirty="0" err="1">
                          <a:effectLst/>
                          <a:latin typeface="Calibri" panose="020F0502020204030204" pitchFamily="34" charset="0"/>
                          <a:ea typeface="PMingLiU" panose="02020500000000000000" pitchFamily="18" charset="-120"/>
                          <a:cs typeface="Calibri" panose="020F0502020204030204" pitchFamily="34" charset="0"/>
                        </a:rPr>
                        <a:t>ш</a:t>
                      </a:r>
                      <a:r>
                        <a:rPr lang="en-US" sz="2000" b="0" i="0" dirty="0">
                          <a:effectLst/>
                          <a:latin typeface="Calibri" panose="020F0502020204030204" pitchFamily="34" charset="0"/>
                          <a:ea typeface="PMingLiU" panose="02020500000000000000" pitchFamily="18" charset="-120"/>
                          <a:cs typeface="Calibri" panose="020F0502020204030204" pitchFamily="34" charset="0"/>
                        </a:rPr>
                        <a:t> (‑</a:t>
                      </a:r>
                      <a:r>
                        <a:rPr lang="en-US" sz="2000" b="0" i="0" dirty="0" err="1">
                          <a:effectLst/>
                          <a:latin typeface="Calibri" panose="020F0502020204030204" pitchFamily="34" charset="0"/>
                          <a:ea typeface="PMingLiU" panose="02020500000000000000" pitchFamily="18" charset="-120"/>
                          <a:cs typeface="Calibri" panose="020F0502020204030204" pitchFamily="34" charset="0"/>
                        </a:rPr>
                        <a:t>ем</a:t>
                      </a:r>
                      <a:r>
                        <a:rPr lang="en-US" sz="2000" b="0" i="0" dirty="0">
                          <a:effectLst/>
                          <a:latin typeface="Calibri" panose="020F0502020204030204" pitchFamily="34" charset="0"/>
                          <a:ea typeface="PMingLiU" panose="02020500000000000000" pitchFamily="18" charset="-120"/>
                          <a:cs typeface="Calibri" panose="020F0502020204030204" pitchFamily="34" charset="0"/>
                        </a:rPr>
                        <a:t>)</a:t>
                      </a:r>
                      <a:endParaRPr lang="en-GB" sz="2000" b="0" i="0" dirty="0">
                        <a:effectLst/>
                        <a:latin typeface="Calibri" panose="020F0502020204030204" pitchFamily="34" charset="0"/>
                        <a:ea typeface="PMingLiU" panose="02020500000000000000" pitchFamily="18" charset="-120"/>
                        <a:cs typeface="Lucida Grande"/>
                      </a:endParaRPr>
                    </a:p>
                    <a:p>
                      <a:pPr algn="just"/>
                      <a:r>
                        <a:rPr lang="en-US" sz="2000" b="0" i="0" dirty="0">
                          <a:effectLst/>
                          <a:latin typeface="Calibri" panose="020F0502020204030204" pitchFamily="34" charset="0"/>
                          <a:ea typeface="PMingLiU" panose="02020500000000000000" pitchFamily="18" charset="-120"/>
                          <a:cs typeface="Calibri" panose="020F0502020204030204" pitchFamily="34" charset="0"/>
                        </a:rPr>
                        <a:t>‘to go, to come’</a:t>
                      </a:r>
                      <a:endParaRPr lang="en-GB" sz="2000" b="0" i="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a:effectLst/>
                          <a:latin typeface="Calibri" panose="020F0502020204030204" pitchFamily="34" charset="0"/>
                          <a:ea typeface="PMingLiU" panose="02020500000000000000" pitchFamily="18" charset="-120"/>
                          <a:cs typeface="Lucida Grande"/>
                        </a:rPr>
                        <a:t>long-lasting activity; gradual increase of effect</a:t>
                      </a:r>
                      <a:endParaRPr lang="en-GB" sz="2000" i="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dirty="0" err="1">
                          <a:effectLst/>
                          <a:latin typeface="Calibri" panose="020F0502020204030204" pitchFamily="34" charset="0"/>
                          <a:ea typeface="PMingLiU" panose="02020500000000000000" pitchFamily="18" charset="-120"/>
                          <a:cs typeface="Lucida Grande"/>
                        </a:rPr>
                        <a:t>пыт</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ем</a:t>
                      </a:r>
                      <a:r>
                        <a:rPr lang="en-US" sz="2000" i="0" dirty="0">
                          <a:effectLst/>
                          <a:latin typeface="Calibri" panose="020F0502020204030204" pitchFamily="34" charset="0"/>
                          <a:ea typeface="PMingLiU" panose="02020500000000000000" pitchFamily="18" charset="-120"/>
                          <a:cs typeface="Lucida Grande"/>
                        </a:rPr>
                        <a:t>) ‘to end’ &gt;</a:t>
                      </a:r>
                      <a:endParaRPr lang="en-GB" sz="2000" i="0" dirty="0">
                        <a:effectLst/>
                        <a:latin typeface="Calibri" panose="020F0502020204030204" pitchFamily="34" charset="0"/>
                        <a:ea typeface="PMingLiU" panose="02020500000000000000" pitchFamily="18" charset="-120"/>
                        <a:cs typeface="Lucida Grande"/>
                      </a:endParaRPr>
                    </a:p>
                    <a:p>
                      <a:pPr algn="l"/>
                      <a:r>
                        <a:rPr lang="en-US" sz="2000" i="0" dirty="0" err="1">
                          <a:effectLst/>
                          <a:latin typeface="Calibri" panose="020F0502020204030204" pitchFamily="34" charset="0"/>
                          <a:ea typeface="PMingLiU" panose="02020500000000000000" pitchFamily="18" charset="-120"/>
                          <a:cs typeface="Lucida Grande"/>
                        </a:rPr>
                        <a:t>пыт</a:t>
                      </a:r>
                      <a:r>
                        <a:rPr lang="en-US" sz="2000" b="1" i="0" dirty="0" err="1">
                          <a:effectLst/>
                          <a:latin typeface="Calibri" panose="020F0502020204030204" pitchFamily="34" charset="0"/>
                          <a:ea typeface="PMingLiU" panose="02020500000000000000" pitchFamily="18" charset="-120"/>
                          <a:cs typeface="Lucida Grande"/>
                        </a:rPr>
                        <a:t>е</a:t>
                      </a:r>
                      <a:r>
                        <a:rPr lang="en-US" sz="2000" i="0" dirty="0" err="1">
                          <a:effectLst/>
                          <a:latin typeface="Calibri" panose="020F0502020204030204" pitchFamily="34" charset="0"/>
                          <a:ea typeface="PMingLiU" panose="02020500000000000000" pitchFamily="18" charset="-120"/>
                          <a:cs typeface="Lucida Grande"/>
                        </a:rPr>
                        <a:t>н</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ми</a:t>
                      </a:r>
                      <a:r>
                        <a:rPr lang="en-US" sz="2000" b="1" i="0" dirty="0" err="1">
                          <a:effectLst/>
                          <a:latin typeface="Calibri" panose="020F0502020204030204" pitchFamily="34" charset="0"/>
                          <a:ea typeface="PMingLiU" panose="02020500000000000000" pitchFamily="18" charset="-120"/>
                          <a:cs typeface="Lucida Grande"/>
                        </a:rPr>
                        <a:t>я</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ем</a:t>
                      </a:r>
                      <a:r>
                        <a:rPr lang="en-US" sz="2000" i="0" dirty="0">
                          <a:effectLst/>
                          <a:latin typeface="Calibri" panose="020F0502020204030204" pitchFamily="34" charset="0"/>
                          <a:ea typeface="PMingLiU" panose="02020500000000000000" pitchFamily="18" charset="-120"/>
                          <a:cs typeface="Lucida Grande"/>
                        </a:rPr>
                        <a:t>) ‘to be depleted’</a:t>
                      </a:r>
                      <a:endParaRPr lang="en-GB" sz="2000" i="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2929147545"/>
                  </a:ext>
                </a:extLst>
              </a:tr>
              <a:tr h="809952">
                <a:tc>
                  <a:txBody>
                    <a:bodyPr/>
                    <a:lstStyle/>
                    <a:p>
                      <a:pPr algn="just"/>
                      <a:r>
                        <a:rPr lang="en-US" sz="2000" b="0" i="0" dirty="0" err="1">
                          <a:effectLst/>
                          <a:latin typeface="Calibri" panose="020F0502020204030204" pitchFamily="34" charset="0"/>
                          <a:ea typeface="PMingLiU" panose="02020500000000000000" pitchFamily="18" charset="-120"/>
                          <a:cs typeface="Lucida Grande"/>
                        </a:rPr>
                        <a:t>нал</a:t>
                      </a:r>
                      <a:r>
                        <a:rPr lang="en-US" sz="2000" b="1" i="0" dirty="0" err="1">
                          <a:effectLst/>
                          <a:latin typeface="Calibri" panose="020F0502020204030204" pitchFamily="34" charset="0"/>
                          <a:ea typeface="PMingLiU" panose="02020500000000000000" pitchFamily="18" charset="-120"/>
                          <a:cs typeface="Lucida Grande"/>
                        </a:rPr>
                        <a:t>а</a:t>
                      </a:r>
                      <a:r>
                        <a:rPr lang="en-US" sz="2000" b="0" i="0" dirty="0" err="1">
                          <a:effectLst/>
                          <a:latin typeface="Calibri" panose="020F0502020204030204" pitchFamily="34" charset="0"/>
                          <a:ea typeface="PMingLiU" panose="02020500000000000000" pitchFamily="18" charset="-120"/>
                          <a:cs typeface="Lucida Grande"/>
                        </a:rPr>
                        <a:t>ш</a:t>
                      </a:r>
                      <a:r>
                        <a:rPr lang="en-US" sz="2000" b="0" i="0" dirty="0">
                          <a:effectLst/>
                          <a:latin typeface="Calibri" panose="020F0502020204030204" pitchFamily="34" charset="0"/>
                          <a:ea typeface="PMingLiU" panose="02020500000000000000" pitchFamily="18" charset="-120"/>
                          <a:cs typeface="Lucida Grande"/>
                        </a:rPr>
                        <a:t> (‑</a:t>
                      </a:r>
                      <a:r>
                        <a:rPr lang="en-US" sz="2000" b="0" i="0" dirty="0" err="1">
                          <a:effectLst/>
                          <a:latin typeface="Calibri" panose="020F0502020204030204" pitchFamily="34" charset="0"/>
                          <a:ea typeface="PMingLiU" panose="02020500000000000000" pitchFamily="18" charset="-120"/>
                          <a:cs typeface="Lucida Grande"/>
                        </a:rPr>
                        <a:t>ам</a:t>
                      </a:r>
                      <a:r>
                        <a:rPr lang="en-US" sz="2000" b="0" i="0" dirty="0">
                          <a:effectLst/>
                          <a:latin typeface="Calibri" panose="020F0502020204030204" pitchFamily="34" charset="0"/>
                          <a:ea typeface="PMingLiU" panose="02020500000000000000" pitchFamily="18" charset="-120"/>
                          <a:cs typeface="Lucida Grande"/>
                        </a:rPr>
                        <a:t>)</a:t>
                      </a:r>
                      <a:endParaRPr lang="en-GB" sz="2000" b="0" i="0" dirty="0">
                        <a:effectLst/>
                        <a:latin typeface="Calibri" panose="020F0502020204030204" pitchFamily="34" charset="0"/>
                        <a:ea typeface="PMingLiU" panose="02020500000000000000" pitchFamily="18" charset="-120"/>
                        <a:cs typeface="Lucida Grande"/>
                      </a:endParaRPr>
                    </a:p>
                    <a:p>
                      <a:pPr algn="just"/>
                      <a:r>
                        <a:rPr lang="en-US" sz="2000" b="0" i="0" dirty="0">
                          <a:effectLst/>
                          <a:latin typeface="Calibri" panose="020F0502020204030204" pitchFamily="34" charset="0"/>
                          <a:ea typeface="PMingLiU" panose="02020500000000000000" pitchFamily="18" charset="-120"/>
                          <a:cs typeface="Lucida Grande"/>
                        </a:rPr>
                        <a:t>‘to take’</a:t>
                      </a:r>
                      <a:endParaRPr lang="en-GB" sz="2000" b="0" i="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a:effectLst/>
                          <a:latin typeface="Calibri" panose="020F0502020204030204" pitchFamily="34" charset="0"/>
                          <a:ea typeface="PMingLiU" panose="02020500000000000000" pitchFamily="18" charset="-120"/>
                          <a:cs typeface="Calibri" panose="020F0502020204030204" pitchFamily="34" charset="0"/>
                        </a:rPr>
                        <a:t>completion of an activity</a:t>
                      </a:r>
                      <a:endParaRPr lang="en-GB" sz="2000" i="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dirty="0" err="1">
                          <a:effectLst/>
                          <a:latin typeface="Calibri" panose="020F0502020204030204" pitchFamily="34" charset="0"/>
                          <a:ea typeface="PMingLiU" panose="02020500000000000000" pitchFamily="18" charset="-120"/>
                          <a:cs typeface="Lucida Grande"/>
                        </a:rPr>
                        <a:t>кутыр</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ем</a:t>
                      </a:r>
                      <a:r>
                        <a:rPr lang="en-US" sz="2000" i="0" dirty="0">
                          <a:effectLst/>
                          <a:latin typeface="Calibri" panose="020F0502020204030204" pitchFamily="34" charset="0"/>
                          <a:ea typeface="PMingLiU" panose="02020500000000000000" pitchFamily="18" charset="-120"/>
                          <a:cs typeface="Lucida Grande"/>
                        </a:rPr>
                        <a:t>) ‘to talk’ &gt;</a:t>
                      </a:r>
                      <a:endParaRPr lang="en-GB" sz="2000" i="0" dirty="0">
                        <a:effectLst/>
                        <a:latin typeface="Calibri" panose="020F0502020204030204" pitchFamily="34" charset="0"/>
                        <a:ea typeface="PMingLiU" panose="02020500000000000000" pitchFamily="18" charset="-120"/>
                        <a:cs typeface="Lucida Grande"/>
                      </a:endParaRPr>
                    </a:p>
                    <a:p>
                      <a:pPr algn="l"/>
                      <a:r>
                        <a:rPr lang="en-US" sz="2000" i="0" dirty="0" err="1">
                          <a:effectLst/>
                          <a:latin typeface="Calibri" panose="020F0502020204030204" pitchFamily="34" charset="0"/>
                          <a:ea typeface="PMingLiU" panose="02020500000000000000" pitchFamily="18" charset="-120"/>
                          <a:cs typeface="Lucida Grande"/>
                        </a:rPr>
                        <a:t>кутыр</a:t>
                      </a:r>
                      <a:r>
                        <a:rPr lang="en-US" sz="2000" b="1" i="0" dirty="0" err="1">
                          <a:effectLst/>
                          <a:latin typeface="Calibri" panose="020F0502020204030204" pitchFamily="34" charset="0"/>
                          <a:ea typeface="PMingLiU" panose="02020500000000000000" pitchFamily="18" charset="-120"/>
                          <a:cs typeface="Lucida Grande"/>
                        </a:rPr>
                        <a:t>е</a:t>
                      </a:r>
                      <a:r>
                        <a:rPr lang="en-US" sz="2000" i="0" dirty="0" err="1">
                          <a:effectLst/>
                          <a:latin typeface="Calibri" panose="020F0502020204030204" pitchFamily="34" charset="0"/>
                          <a:ea typeface="PMingLiU" panose="02020500000000000000" pitchFamily="18" charset="-120"/>
                          <a:cs typeface="Lucida Grande"/>
                        </a:rPr>
                        <a:t>н</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нал</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ам</a:t>
                      </a:r>
                      <a:r>
                        <a:rPr lang="en-US" sz="2000" i="0" dirty="0">
                          <a:effectLst/>
                          <a:latin typeface="Calibri" panose="020F0502020204030204" pitchFamily="34" charset="0"/>
                          <a:ea typeface="PMingLiU" panose="02020500000000000000" pitchFamily="18" charset="-120"/>
                          <a:cs typeface="Lucida Grande"/>
                        </a:rPr>
                        <a:t>) ‘to have a talk’</a:t>
                      </a:r>
                      <a:endParaRPr lang="en-GB" sz="2000" i="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814695343"/>
                  </a:ext>
                </a:extLst>
              </a:tr>
              <a:tr h="809952">
                <a:tc>
                  <a:txBody>
                    <a:bodyPr/>
                    <a:lstStyle/>
                    <a:p>
                      <a:pPr algn="just"/>
                      <a:r>
                        <a:rPr lang="en-US" sz="2000" b="0" i="0" dirty="0" err="1">
                          <a:effectLst/>
                          <a:latin typeface="Calibri" panose="020F0502020204030204" pitchFamily="34" charset="0"/>
                          <a:ea typeface="PMingLiU" panose="02020500000000000000" pitchFamily="18" charset="-120"/>
                          <a:cs typeface="Calibri" panose="020F0502020204030204" pitchFamily="34" charset="0"/>
                        </a:rPr>
                        <a:t>онч</a:t>
                      </a:r>
                      <a:r>
                        <a:rPr lang="en-US" sz="2000" b="1" i="0" dirty="0" err="1">
                          <a:effectLst/>
                          <a:latin typeface="Calibri" panose="020F0502020204030204" pitchFamily="34" charset="0"/>
                          <a:ea typeface="PMingLiU" panose="02020500000000000000" pitchFamily="18" charset="-120"/>
                          <a:cs typeface="Calibri" panose="020F0502020204030204" pitchFamily="34" charset="0"/>
                        </a:rPr>
                        <a:t>а</a:t>
                      </a:r>
                      <a:r>
                        <a:rPr lang="en-US" sz="2000" b="0" i="0" dirty="0" err="1">
                          <a:effectLst/>
                          <a:latin typeface="Calibri" panose="020F0502020204030204" pitchFamily="34" charset="0"/>
                          <a:ea typeface="PMingLiU" panose="02020500000000000000" pitchFamily="18" charset="-120"/>
                          <a:cs typeface="Calibri" panose="020F0502020204030204" pitchFamily="34" charset="0"/>
                        </a:rPr>
                        <a:t>ш</a:t>
                      </a:r>
                      <a:r>
                        <a:rPr lang="en-US" sz="2000" b="0" i="0" dirty="0">
                          <a:effectLst/>
                          <a:latin typeface="Calibri" panose="020F0502020204030204" pitchFamily="34" charset="0"/>
                          <a:ea typeface="PMingLiU" panose="02020500000000000000" pitchFamily="18" charset="-120"/>
                          <a:cs typeface="Calibri" panose="020F0502020204030204" pitchFamily="34" charset="0"/>
                        </a:rPr>
                        <a:t> (‑</a:t>
                      </a:r>
                      <a:r>
                        <a:rPr lang="en-US" sz="2000" b="0" i="0" dirty="0" err="1">
                          <a:effectLst/>
                          <a:latin typeface="Calibri" panose="020F0502020204030204" pitchFamily="34" charset="0"/>
                          <a:ea typeface="PMingLiU" panose="02020500000000000000" pitchFamily="18" charset="-120"/>
                          <a:cs typeface="Calibri" panose="020F0502020204030204" pitchFamily="34" charset="0"/>
                        </a:rPr>
                        <a:t>ем</a:t>
                      </a:r>
                      <a:r>
                        <a:rPr lang="en-US" sz="2000" b="0" i="0" dirty="0">
                          <a:effectLst/>
                          <a:latin typeface="Calibri" panose="020F0502020204030204" pitchFamily="34" charset="0"/>
                          <a:ea typeface="PMingLiU" panose="02020500000000000000" pitchFamily="18" charset="-120"/>
                          <a:cs typeface="Calibri" panose="020F0502020204030204" pitchFamily="34" charset="0"/>
                        </a:rPr>
                        <a:t>)</a:t>
                      </a:r>
                      <a:endParaRPr lang="en-GB" sz="2000" b="0" i="0" dirty="0">
                        <a:effectLst/>
                        <a:latin typeface="Calibri" panose="020F0502020204030204" pitchFamily="34" charset="0"/>
                        <a:ea typeface="PMingLiU" panose="02020500000000000000" pitchFamily="18" charset="-120"/>
                        <a:cs typeface="Lucida Grande"/>
                      </a:endParaRPr>
                    </a:p>
                    <a:p>
                      <a:pPr algn="just"/>
                      <a:r>
                        <a:rPr lang="en-US" sz="2000" b="0" i="0" dirty="0">
                          <a:effectLst/>
                          <a:latin typeface="Calibri" panose="020F0502020204030204" pitchFamily="34" charset="0"/>
                          <a:ea typeface="PMingLiU" panose="02020500000000000000" pitchFamily="18" charset="-120"/>
                          <a:cs typeface="Calibri" panose="020F0502020204030204" pitchFamily="34" charset="0"/>
                        </a:rPr>
                        <a:t>‘to look’</a:t>
                      </a:r>
                      <a:endParaRPr lang="en-GB" sz="2000" b="0" i="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a:effectLst/>
                          <a:latin typeface="Calibri" panose="020F0502020204030204" pitchFamily="34" charset="0"/>
                          <a:ea typeface="PMingLiU" panose="02020500000000000000" pitchFamily="18" charset="-120"/>
                          <a:cs typeface="Lucida Grande"/>
                        </a:rPr>
                        <a:t>momentary; activity is tried</a:t>
                      </a:r>
                      <a:endParaRPr lang="en-GB" sz="2000" i="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dirty="0" err="1">
                          <a:effectLst/>
                          <a:latin typeface="Calibri" panose="020F0502020204030204" pitchFamily="34" charset="0"/>
                          <a:ea typeface="PMingLiU" panose="02020500000000000000" pitchFamily="18" charset="-120"/>
                          <a:cs typeface="Lucida Grande"/>
                        </a:rPr>
                        <a:t>кочк</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ам</a:t>
                      </a:r>
                      <a:r>
                        <a:rPr lang="en-US" sz="2000" i="0" dirty="0">
                          <a:effectLst/>
                          <a:latin typeface="Calibri" panose="020F0502020204030204" pitchFamily="34" charset="0"/>
                          <a:ea typeface="PMingLiU" panose="02020500000000000000" pitchFamily="18" charset="-120"/>
                          <a:cs typeface="Lucida Grande"/>
                        </a:rPr>
                        <a:t>) ‘to eat’ &gt;</a:t>
                      </a:r>
                      <a:endParaRPr lang="en-GB" sz="2000" i="0" dirty="0">
                        <a:effectLst/>
                        <a:latin typeface="Calibri" panose="020F0502020204030204" pitchFamily="34" charset="0"/>
                        <a:ea typeface="PMingLiU" panose="02020500000000000000" pitchFamily="18" charset="-120"/>
                        <a:cs typeface="Lucida Grande"/>
                      </a:endParaRPr>
                    </a:p>
                    <a:p>
                      <a:pPr algn="l"/>
                      <a:r>
                        <a:rPr lang="en-US" sz="2000" i="0" dirty="0" err="1">
                          <a:effectLst/>
                          <a:latin typeface="Calibri" panose="020F0502020204030204" pitchFamily="34" charset="0"/>
                          <a:ea typeface="PMingLiU" panose="02020500000000000000" pitchFamily="18" charset="-120"/>
                          <a:cs typeface="Lucida Grande"/>
                        </a:rPr>
                        <a:t>к</a:t>
                      </a:r>
                      <a:r>
                        <a:rPr lang="en-US" sz="2000" b="1" i="0" dirty="0" err="1">
                          <a:effectLst/>
                          <a:latin typeface="Calibri" panose="020F0502020204030204" pitchFamily="34" charset="0"/>
                          <a:ea typeface="PMingLiU" panose="02020500000000000000" pitchFamily="18" charset="-120"/>
                          <a:cs typeface="Lucida Grande"/>
                        </a:rPr>
                        <a:t>о</a:t>
                      </a:r>
                      <a:r>
                        <a:rPr lang="en-US" sz="2000" i="0" dirty="0" err="1">
                          <a:effectLst/>
                          <a:latin typeface="Calibri" panose="020F0502020204030204" pitchFamily="34" charset="0"/>
                          <a:ea typeface="PMingLiU" panose="02020500000000000000" pitchFamily="18" charset="-120"/>
                          <a:cs typeface="Lucida Grande"/>
                        </a:rPr>
                        <a:t>чкын</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онч</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ем</a:t>
                      </a:r>
                      <a:r>
                        <a:rPr lang="en-US" sz="2000" i="0" dirty="0">
                          <a:effectLst/>
                          <a:latin typeface="Calibri" panose="020F0502020204030204" pitchFamily="34" charset="0"/>
                          <a:ea typeface="PMingLiU" panose="02020500000000000000" pitchFamily="18" charset="-120"/>
                          <a:cs typeface="Lucida Grande"/>
                        </a:rPr>
                        <a:t>)</a:t>
                      </a:r>
                      <a:endParaRPr lang="en-GB" sz="2000" i="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1048150638"/>
                  </a:ext>
                </a:extLst>
              </a:tr>
            </a:tbl>
          </a:graphicData>
        </a:graphic>
      </p:graphicFrame>
      <p:sp>
        <p:nvSpPr>
          <p:cNvPr id="6" name="Rectangle 5">
            <a:extLst>
              <a:ext uri="{FF2B5EF4-FFF2-40B4-BE49-F238E27FC236}">
                <a16:creationId xmlns:a16="http://schemas.microsoft.com/office/drawing/2014/main" id="{7BEC5A32-1EE1-471B-9CB2-AA8DE7EF87BE}"/>
              </a:ext>
            </a:extLst>
          </p:cNvPr>
          <p:cNvSpPr/>
          <p:nvPr/>
        </p:nvSpPr>
        <p:spPr>
          <a:xfrm>
            <a:off x="9055101" y="2279459"/>
            <a:ext cx="2438400" cy="34944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7" name="Rectangle 6">
            <a:extLst>
              <a:ext uri="{FF2B5EF4-FFF2-40B4-BE49-F238E27FC236}">
                <a16:creationId xmlns:a16="http://schemas.microsoft.com/office/drawing/2014/main" id="{50BB819A-B8F2-46C3-B303-165FFD9D2D6E}"/>
              </a:ext>
            </a:extLst>
          </p:cNvPr>
          <p:cNvSpPr/>
          <p:nvPr/>
        </p:nvSpPr>
        <p:spPr>
          <a:xfrm>
            <a:off x="9067801" y="3054807"/>
            <a:ext cx="2438400" cy="34944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8" name="Rectangle 7">
            <a:extLst>
              <a:ext uri="{FF2B5EF4-FFF2-40B4-BE49-F238E27FC236}">
                <a16:creationId xmlns:a16="http://schemas.microsoft.com/office/drawing/2014/main" id="{A194341C-D998-44D7-AE35-F60CB7F7EE0C}"/>
              </a:ext>
            </a:extLst>
          </p:cNvPr>
          <p:cNvSpPr/>
          <p:nvPr/>
        </p:nvSpPr>
        <p:spPr>
          <a:xfrm>
            <a:off x="8839200" y="3889227"/>
            <a:ext cx="2438400" cy="34944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9" name="Rectangle 8">
            <a:extLst>
              <a:ext uri="{FF2B5EF4-FFF2-40B4-BE49-F238E27FC236}">
                <a16:creationId xmlns:a16="http://schemas.microsoft.com/office/drawing/2014/main" id="{38E99A40-BD7F-4E8E-B331-8B479FF92041}"/>
              </a:ext>
            </a:extLst>
          </p:cNvPr>
          <p:cNvSpPr/>
          <p:nvPr/>
        </p:nvSpPr>
        <p:spPr>
          <a:xfrm>
            <a:off x="9105901" y="4737695"/>
            <a:ext cx="2438400" cy="34944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2896787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2</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de-AT" sz="3600" u="sng" dirty="0">
                <a:latin typeface="Calibri" panose="020F0502020204030204" pitchFamily="34" charset="0"/>
                <a:ea typeface="Times New Roman" panose="02020603050405020304" pitchFamily="18" charset="0"/>
                <a:cs typeface="Calibri" panose="020F0502020204030204" pitchFamily="34" charset="0"/>
              </a:rPr>
              <a:t>Modifiers in aspectual auxiliary constructions</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dirty="0"/>
              <a:t>COPIUS – Introduction to Mari – Chapter 35</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26</a:t>
            </a:fld>
            <a:endParaRPr lang="en-GB"/>
          </a:p>
        </p:txBody>
      </p:sp>
      <p:graphicFrame>
        <p:nvGraphicFramePr>
          <p:cNvPr id="2" name="Table 1">
            <a:extLst>
              <a:ext uri="{FF2B5EF4-FFF2-40B4-BE49-F238E27FC236}">
                <a16:creationId xmlns:a16="http://schemas.microsoft.com/office/drawing/2014/main" id="{42B3D20D-77FC-44B1-86CE-3FA015C71EAE}"/>
              </a:ext>
            </a:extLst>
          </p:cNvPr>
          <p:cNvGraphicFramePr>
            <a:graphicFrameLocks noGrp="1"/>
          </p:cNvGraphicFramePr>
          <p:nvPr/>
        </p:nvGraphicFramePr>
        <p:xfrm>
          <a:off x="838200" y="1580311"/>
          <a:ext cx="10797428" cy="4354560"/>
        </p:xfrm>
        <a:graphic>
          <a:graphicData uri="http://schemas.openxmlformats.org/drawingml/2006/table">
            <a:tbl>
              <a:tblPr firstRow="1" firstCol="1" bandRow="1">
                <a:tableStyleId>{5940675A-B579-460E-94D1-54222C63F5DA}</a:tableStyleId>
              </a:tblPr>
              <a:tblGrid>
                <a:gridCol w="1980000">
                  <a:extLst>
                    <a:ext uri="{9D8B030D-6E8A-4147-A177-3AD203B41FA5}">
                      <a16:colId xmlns:a16="http://schemas.microsoft.com/office/drawing/2014/main" val="4268489223"/>
                    </a:ext>
                  </a:extLst>
                </a:gridCol>
                <a:gridCol w="3973286">
                  <a:extLst>
                    <a:ext uri="{9D8B030D-6E8A-4147-A177-3AD203B41FA5}">
                      <a16:colId xmlns:a16="http://schemas.microsoft.com/office/drawing/2014/main" val="1266289470"/>
                    </a:ext>
                  </a:extLst>
                </a:gridCol>
                <a:gridCol w="4844142">
                  <a:extLst>
                    <a:ext uri="{9D8B030D-6E8A-4147-A177-3AD203B41FA5}">
                      <a16:colId xmlns:a16="http://schemas.microsoft.com/office/drawing/2014/main" val="2087677373"/>
                    </a:ext>
                  </a:extLst>
                </a:gridCol>
              </a:tblGrid>
              <a:tr h="269984">
                <a:tc>
                  <a:txBody>
                    <a:bodyPr/>
                    <a:lstStyle/>
                    <a:p>
                      <a:pPr algn="ctr"/>
                      <a:r>
                        <a:rPr lang="en-US" sz="2000" b="1">
                          <a:effectLst/>
                          <a:latin typeface="Calibri" panose="020F0502020204030204" pitchFamily="34" charset="0"/>
                          <a:ea typeface="PMingLiU" panose="02020500000000000000" pitchFamily="18" charset="-120"/>
                          <a:cs typeface="Lucida Grande"/>
                        </a:rPr>
                        <a:t>Modifier</a:t>
                      </a:r>
                      <a:endParaRPr lang="en-GB" sz="200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ctr"/>
                      <a:r>
                        <a:rPr lang="en-US" sz="2000" b="1">
                          <a:effectLst/>
                          <a:latin typeface="Calibri" panose="020F0502020204030204" pitchFamily="34" charset="0"/>
                          <a:ea typeface="PMingLiU" panose="02020500000000000000" pitchFamily="18" charset="-120"/>
                          <a:cs typeface="Lucida Grande"/>
                        </a:rPr>
                        <a:t>Usage</a:t>
                      </a:r>
                      <a:endParaRPr lang="en-GB" sz="200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ctr"/>
                      <a:r>
                        <a:rPr lang="en-US" sz="2000" b="1">
                          <a:effectLst/>
                          <a:latin typeface="Calibri" panose="020F0502020204030204" pitchFamily="34" charset="0"/>
                          <a:ea typeface="PMingLiU" panose="02020500000000000000" pitchFamily="18" charset="-120"/>
                          <a:cs typeface="Lucida Grande"/>
                        </a:rPr>
                        <a:t>Example</a:t>
                      </a:r>
                      <a:endParaRPr lang="en-GB" sz="2000">
                        <a:effectLst/>
                        <a:latin typeface="Calibri" panose="020F0502020204030204" pitchFamily="34" charset="0"/>
                        <a:ea typeface="PMingLiU" panose="02020500000000000000" pitchFamily="18" charset="-120"/>
                        <a:cs typeface="Lucida Grande"/>
                      </a:endParaRPr>
                    </a:p>
                  </a:txBody>
                  <a:tcPr marL="68580" marR="68580" marT="0" marB="0"/>
                </a:tc>
                <a:extLst>
                  <a:ext uri="{0D108BD9-81ED-4DB2-BD59-A6C34878D82A}">
                    <a16:rowId xmlns:a16="http://schemas.microsoft.com/office/drawing/2014/main" val="1806592275"/>
                  </a:ext>
                </a:extLst>
              </a:tr>
              <a:tr h="809952">
                <a:tc>
                  <a:txBody>
                    <a:bodyPr/>
                    <a:lstStyle/>
                    <a:p>
                      <a:pPr algn="just"/>
                      <a:r>
                        <a:rPr lang="en-US" sz="2000" b="0" i="0" dirty="0" err="1">
                          <a:effectLst/>
                          <a:latin typeface="Calibri" panose="020F0502020204030204" pitchFamily="34" charset="0"/>
                          <a:ea typeface="PMingLiU" panose="02020500000000000000" pitchFamily="18" charset="-120"/>
                          <a:cs typeface="Calibri" panose="020F0502020204030204" pitchFamily="34" charset="0"/>
                        </a:rPr>
                        <a:t>лект</a:t>
                      </a:r>
                      <a:r>
                        <a:rPr lang="en-US" sz="2000" b="1" i="0" dirty="0" err="1">
                          <a:effectLst/>
                          <a:latin typeface="Calibri" panose="020F0502020204030204" pitchFamily="34" charset="0"/>
                          <a:ea typeface="PMingLiU" panose="02020500000000000000" pitchFamily="18" charset="-120"/>
                          <a:cs typeface="Calibri" panose="020F0502020204030204" pitchFamily="34" charset="0"/>
                        </a:rPr>
                        <a:t>а</a:t>
                      </a:r>
                      <a:r>
                        <a:rPr lang="en-US" sz="2000" b="0" i="0" dirty="0" err="1">
                          <a:effectLst/>
                          <a:latin typeface="Calibri" panose="020F0502020204030204" pitchFamily="34" charset="0"/>
                          <a:ea typeface="PMingLiU" panose="02020500000000000000" pitchFamily="18" charset="-120"/>
                          <a:cs typeface="Calibri" panose="020F0502020204030204" pitchFamily="34" charset="0"/>
                        </a:rPr>
                        <a:t>ш</a:t>
                      </a:r>
                      <a:r>
                        <a:rPr lang="en-US" sz="2000" b="0" i="0" dirty="0">
                          <a:effectLst/>
                          <a:latin typeface="Calibri" panose="020F0502020204030204" pitchFamily="34" charset="0"/>
                          <a:ea typeface="PMingLiU" panose="02020500000000000000" pitchFamily="18" charset="-120"/>
                          <a:cs typeface="Calibri" panose="020F0502020204030204" pitchFamily="34" charset="0"/>
                        </a:rPr>
                        <a:t> (‑</a:t>
                      </a:r>
                      <a:r>
                        <a:rPr lang="en-US" sz="2000" b="0" i="0" dirty="0" err="1">
                          <a:effectLst/>
                          <a:latin typeface="Calibri" panose="020F0502020204030204" pitchFamily="34" charset="0"/>
                          <a:ea typeface="PMingLiU" panose="02020500000000000000" pitchFamily="18" charset="-120"/>
                          <a:cs typeface="Calibri" panose="020F0502020204030204" pitchFamily="34" charset="0"/>
                        </a:rPr>
                        <a:t>ам</a:t>
                      </a:r>
                      <a:r>
                        <a:rPr lang="en-US" sz="2000" b="0" i="0" dirty="0">
                          <a:effectLst/>
                          <a:latin typeface="Calibri" panose="020F0502020204030204" pitchFamily="34" charset="0"/>
                          <a:ea typeface="PMingLiU" panose="02020500000000000000" pitchFamily="18" charset="-120"/>
                          <a:cs typeface="Calibri" panose="020F0502020204030204" pitchFamily="34" charset="0"/>
                        </a:rPr>
                        <a:t>)</a:t>
                      </a:r>
                      <a:endParaRPr lang="en-GB" sz="2000" b="0" i="0" dirty="0">
                        <a:effectLst/>
                        <a:latin typeface="Calibri" panose="020F0502020204030204" pitchFamily="34" charset="0"/>
                        <a:ea typeface="PMingLiU" panose="02020500000000000000" pitchFamily="18" charset="-120"/>
                        <a:cs typeface="Lucida Grande"/>
                      </a:endParaRPr>
                    </a:p>
                    <a:p>
                      <a:pPr algn="just"/>
                      <a:r>
                        <a:rPr lang="en-US" sz="2000" b="0" i="0" dirty="0">
                          <a:effectLst/>
                          <a:latin typeface="Calibri" panose="020F0502020204030204" pitchFamily="34" charset="0"/>
                          <a:ea typeface="PMingLiU" panose="02020500000000000000" pitchFamily="18" charset="-120"/>
                          <a:cs typeface="Calibri" panose="020F0502020204030204" pitchFamily="34" charset="0"/>
                        </a:rPr>
                        <a:t>‘to go, to leave’</a:t>
                      </a:r>
                      <a:endParaRPr lang="en-GB" sz="2000" b="0" i="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a:effectLst/>
                          <a:latin typeface="Calibri" panose="020F0502020204030204" pitchFamily="34" charset="0"/>
                          <a:ea typeface="PMingLiU" panose="02020500000000000000" pitchFamily="18" charset="-120"/>
                          <a:cs typeface="Lucida Grande"/>
                        </a:rPr>
                        <a:t>finality, completeness; unexpectedness</a:t>
                      </a:r>
                      <a:endParaRPr lang="en-GB" sz="2000" i="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dirty="0" err="1">
                          <a:effectLst/>
                          <a:latin typeface="Calibri" panose="020F0502020204030204" pitchFamily="34" charset="0"/>
                          <a:ea typeface="PMingLiU" panose="02020500000000000000" pitchFamily="18" charset="-120"/>
                          <a:cs typeface="Lucida Grande"/>
                        </a:rPr>
                        <a:t>луд</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ам</a:t>
                      </a:r>
                      <a:r>
                        <a:rPr lang="en-US" sz="2000" i="0" dirty="0">
                          <a:effectLst/>
                          <a:latin typeface="Calibri" panose="020F0502020204030204" pitchFamily="34" charset="0"/>
                          <a:ea typeface="PMingLiU" panose="02020500000000000000" pitchFamily="18" charset="-120"/>
                          <a:cs typeface="Lucida Grande"/>
                        </a:rPr>
                        <a:t>) ‘to read’ &gt;</a:t>
                      </a:r>
                      <a:endParaRPr lang="en-GB" sz="2000" i="0" dirty="0">
                        <a:effectLst/>
                        <a:latin typeface="Calibri" panose="020F0502020204030204" pitchFamily="34" charset="0"/>
                        <a:ea typeface="PMingLiU" panose="02020500000000000000" pitchFamily="18" charset="-120"/>
                        <a:cs typeface="Lucida Grande"/>
                      </a:endParaRPr>
                    </a:p>
                    <a:p>
                      <a:pPr algn="l"/>
                      <a:r>
                        <a:rPr lang="en-US" sz="2000" i="0" dirty="0" err="1">
                          <a:effectLst/>
                          <a:latin typeface="Calibri" panose="020F0502020204030204" pitchFamily="34" charset="0"/>
                          <a:ea typeface="PMingLiU" panose="02020500000000000000" pitchFamily="18" charset="-120"/>
                          <a:cs typeface="Lucida Grande"/>
                        </a:rPr>
                        <a:t>л</a:t>
                      </a:r>
                      <a:r>
                        <a:rPr lang="en-US" sz="2000" b="1" i="0" dirty="0" err="1">
                          <a:effectLst/>
                          <a:latin typeface="Calibri" panose="020F0502020204030204" pitchFamily="34" charset="0"/>
                          <a:ea typeface="PMingLiU" panose="02020500000000000000" pitchFamily="18" charset="-120"/>
                          <a:cs typeface="Lucida Grande"/>
                        </a:rPr>
                        <a:t>у</a:t>
                      </a:r>
                      <a:r>
                        <a:rPr lang="en-US" sz="2000" i="0" dirty="0" err="1">
                          <a:effectLst/>
                          <a:latin typeface="Calibri" panose="020F0502020204030204" pitchFamily="34" charset="0"/>
                          <a:ea typeface="PMingLiU" panose="02020500000000000000" pitchFamily="18" charset="-120"/>
                          <a:cs typeface="Lucida Grande"/>
                        </a:rPr>
                        <a:t>дын</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лект</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ам</a:t>
                      </a:r>
                      <a:r>
                        <a:rPr lang="en-US" sz="2000" i="0" dirty="0">
                          <a:effectLst/>
                          <a:latin typeface="Calibri" panose="020F0502020204030204" pitchFamily="34" charset="0"/>
                          <a:ea typeface="PMingLiU" panose="02020500000000000000" pitchFamily="18" charset="-120"/>
                          <a:cs typeface="Lucida Grande"/>
                        </a:rPr>
                        <a:t>) ‘to read through’</a:t>
                      </a:r>
                      <a:endParaRPr lang="en-GB" sz="2000" i="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4276053057"/>
                  </a:ext>
                </a:extLst>
              </a:tr>
              <a:tr h="809952">
                <a:tc>
                  <a:txBody>
                    <a:bodyPr/>
                    <a:lstStyle/>
                    <a:p>
                      <a:pPr algn="just"/>
                      <a:r>
                        <a:rPr lang="en-US" sz="2000" b="0" i="0" dirty="0" err="1">
                          <a:effectLst/>
                          <a:latin typeface="Calibri" panose="020F0502020204030204" pitchFamily="34" charset="0"/>
                          <a:ea typeface="PMingLiU" panose="02020500000000000000" pitchFamily="18" charset="-120"/>
                          <a:cs typeface="Calibri" panose="020F0502020204030204" pitchFamily="34" charset="0"/>
                        </a:rPr>
                        <a:t>лукт</a:t>
                      </a:r>
                      <a:r>
                        <a:rPr lang="en-US" sz="2000" b="1" i="0" dirty="0" err="1">
                          <a:effectLst/>
                          <a:latin typeface="Calibri" panose="020F0502020204030204" pitchFamily="34" charset="0"/>
                          <a:ea typeface="PMingLiU" panose="02020500000000000000" pitchFamily="18" charset="-120"/>
                          <a:cs typeface="Calibri" panose="020F0502020204030204" pitchFamily="34" charset="0"/>
                        </a:rPr>
                        <a:t>а</a:t>
                      </a:r>
                      <a:r>
                        <a:rPr lang="en-US" sz="2000" b="0" i="0" dirty="0" err="1">
                          <a:effectLst/>
                          <a:latin typeface="Calibri" panose="020F0502020204030204" pitchFamily="34" charset="0"/>
                          <a:ea typeface="PMingLiU" panose="02020500000000000000" pitchFamily="18" charset="-120"/>
                          <a:cs typeface="Calibri" panose="020F0502020204030204" pitchFamily="34" charset="0"/>
                        </a:rPr>
                        <a:t>ш</a:t>
                      </a:r>
                      <a:r>
                        <a:rPr lang="en-US" sz="2000" b="0" i="0" dirty="0">
                          <a:effectLst/>
                          <a:latin typeface="Calibri" panose="020F0502020204030204" pitchFamily="34" charset="0"/>
                          <a:ea typeface="PMingLiU" panose="02020500000000000000" pitchFamily="18" charset="-120"/>
                          <a:cs typeface="Calibri" panose="020F0502020204030204" pitchFamily="34" charset="0"/>
                        </a:rPr>
                        <a:t> (‑</a:t>
                      </a:r>
                      <a:r>
                        <a:rPr lang="en-US" sz="2000" b="0" i="0" dirty="0" err="1">
                          <a:effectLst/>
                          <a:latin typeface="Calibri" panose="020F0502020204030204" pitchFamily="34" charset="0"/>
                          <a:ea typeface="PMingLiU" panose="02020500000000000000" pitchFamily="18" charset="-120"/>
                          <a:cs typeface="Calibri" panose="020F0502020204030204" pitchFamily="34" charset="0"/>
                        </a:rPr>
                        <a:t>ам</a:t>
                      </a:r>
                      <a:r>
                        <a:rPr lang="en-US" sz="2000" b="0" i="0" dirty="0">
                          <a:effectLst/>
                          <a:latin typeface="Calibri" panose="020F0502020204030204" pitchFamily="34" charset="0"/>
                          <a:ea typeface="PMingLiU" panose="02020500000000000000" pitchFamily="18" charset="-120"/>
                          <a:cs typeface="Calibri" panose="020F0502020204030204" pitchFamily="34" charset="0"/>
                        </a:rPr>
                        <a:t>)</a:t>
                      </a:r>
                      <a:endParaRPr lang="en-GB" sz="2000" b="0" i="0" dirty="0">
                        <a:effectLst/>
                        <a:latin typeface="Calibri" panose="020F0502020204030204" pitchFamily="34" charset="0"/>
                        <a:ea typeface="PMingLiU" panose="02020500000000000000" pitchFamily="18" charset="-120"/>
                        <a:cs typeface="Lucida Grande"/>
                      </a:endParaRPr>
                    </a:p>
                    <a:p>
                      <a:pPr algn="just"/>
                      <a:r>
                        <a:rPr lang="en-US" sz="2000" b="0" i="0" dirty="0">
                          <a:effectLst/>
                          <a:latin typeface="Calibri" panose="020F0502020204030204" pitchFamily="34" charset="0"/>
                          <a:ea typeface="PMingLiU" panose="02020500000000000000" pitchFamily="18" charset="-120"/>
                          <a:cs typeface="Calibri" panose="020F0502020204030204" pitchFamily="34" charset="0"/>
                        </a:rPr>
                        <a:t>‘to lead out’</a:t>
                      </a:r>
                      <a:endParaRPr lang="en-GB" sz="2000" b="0" i="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a:effectLst/>
                          <a:latin typeface="Calibri" panose="020F0502020204030204" pitchFamily="34" charset="0"/>
                          <a:ea typeface="PMingLiU" panose="02020500000000000000" pitchFamily="18" charset="-120"/>
                          <a:cs typeface="Lucida Grande"/>
                        </a:rPr>
                        <a:t>finality; creation of an object</a:t>
                      </a:r>
                      <a:endParaRPr lang="en-GB" sz="2000" i="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dirty="0" err="1">
                          <a:effectLst/>
                          <a:latin typeface="Calibri" panose="020F0502020204030204" pitchFamily="34" charset="0"/>
                          <a:ea typeface="PMingLiU" panose="02020500000000000000" pitchFamily="18" charset="-120"/>
                          <a:cs typeface="Lucida Grande"/>
                        </a:rPr>
                        <a:t>шон</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ем</a:t>
                      </a:r>
                      <a:r>
                        <a:rPr lang="en-US" sz="2000" i="0" dirty="0">
                          <a:effectLst/>
                          <a:latin typeface="Calibri" panose="020F0502020204030204" pitchFamily="34" charset="0"/>
                          <a:ea typeface="PMingLiU" panose="02020500000000000000" pitchFamily="18" charset="-120"/>
                          <a:cs typeface="Lucida Grande"/>
                        </a:rPr>
                        <a:t>) ‘to think’ &gt;</a:t>
                      </a:r>
                      <a:endParaRPr lang="en-GB" sz="2000" i="0" dirty="0">
                        <a:effectLst/>
                        <a:latin typeface="Calibri" panose="020F0502020204030204" pitchFamily="34" charset="0"/>
                        <a:ea typeface="PMingLiU" panose="02020500000000000000" pitchFamily="18" charset="-120"/>
                        <a:cs typeface="Lucida Grande"/>
                      </a:endParaRPr>
                    </a:p>
                    <a:p>
                      <a:pPr algn="l"/>
                      <a:r>
                        <a:rPr lang="en-US" sz="2000" i="0" dirty="0" err="1">
                          <a:effectLst/>
                          <a:latin typeface="Calibri" panose="020F0502020204030204" pitchFamily="34" charset="0"/>
                          <a:ea typeface="PMingLiU" panose="02020500000000000000" pitchFamily="18" charset="-120"/>
                          <a:cs typeface="Lucida Grande"/>
                        </a:rPr>
                        <a:t>шон</a:t>
                      </a:r>
                      <a:r>
                        <a:rPr lang="en-US" sz="2000" b="1" i="0" dirty="0" err="1">
                          <a:effectLst/>
                          <a:latin typeface="Calibri" panose="020F0502020204030204" pitchFamily="34" charset="0"/>
                          <a:ea typeface="PMingLiU" panose="02020500000000000000" pitchFamily="18" charset="-120"/>
                          <a:cs typeface="Lucida Grande"/>
                        </a:rPr>
                        <a:t>е</a:t>
                      </a:r>
                      <a:r>
                        <a:rPr lang="en-US" sz="2000" i="0" dirty="0" err="1">
                          <a:effectLst/>
                          <a:latin typeface="Calibri" panose="020F0502020204030204" pitchFamily="34" charset="0"/>
                          <a:ea typeface="PMingLiU" panose="02020500000000000000" pitchFamily="18" charset="-120"/>
                          <a:cs typeface="Lucida Grande"/>
                        </a:rPr>
                        <a:t>н</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лукт</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ам</a:t>
                      </a:r>
                      <a:r>
                        <a:rPr lang="en-US" sz="2000" i="0" dirty="0">
                          <a:effectLst/>
                          <a:latin typeface="Calibri" panose="020F0502020204030204" pitchFamily="34" charset="0"/>
                          <a:ea typeface="PMingLiU" panose="02020500000000000000" pitchFamily="18" charset="-120"/>
                          <a:cs typeface="Lucida Grande"/>
                        </a:rPr>
                        <a:t>) ‘to think up’</a:t>
                      </a:r>
                      <a:endParaRPr lang="en-GB" sz="2000" i="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622215397"/>
                  </a:ext>
                </a:extLst>
              </a:tr>
              <a:tr h="809952">
                <a:tc>
                  <a:txBody>
                    <a:bodyPr/>
                    <a:lstStyle/>
                    <a:p>
                      <a:pPr algn="just"/>
                      <a:r>
                        <a:rPr lang="en-US" sz="2000" b="0" i="0" dirty="0" err="1">
                          <a:effectLst/>
                          <a:latin typeface="Calibri" panose="020F0502020204030204" pitchFamily="34" charset="0"/>
                          <a:ea typeface="PMingLiU" panose="02020500000000000000" pitchFamily="18" charset="-120"/>
                          <a:cs typeface="Calibri" panose="020F0502020204030204" pitchFamily="34" charset="0"/>
                        </a:rPr>
                        <a:t>ми</a:t>
                      </a:r>
                      <a:r>
                        <a:rPr lang="en-US" sz="2000" b="1" i="0" dirty="0" err="1">
                          <a:effectLst/>
                          <a:latin typeface="Calibri" panose="020F0502020204030204" pitchFamily="34" charset="0"/>
                          <a:ea typeface="PMingLiU" panose="02020500000000000000" pitchFamily="18" charset="-120"/>
                          <a:cs typeface="Calibri" panose="020F0502020204030204" pitchFamily="34" charset="0"/>
                        </a:rPr>
                        <a:t>я</a:t>
                      </a:r>
                      <a:r>
                        <a:rPr lang="en-US" sz="2000" b="0" i="0" dirty="0" err="1">
                          <a:effectLst/>
                          <a:latin typeface="Calibri" panose="020F0502020204030204" pitchFamily="34" charset="0"/>
                          <a:ea typeface="PMingLiU" panose="02020500000000000000" pitchFamily="18" charset="-120"/>
                          <a:cs typeface="Calibri" panose="020F0502020204030204" pitchFamily="34" charset="0"/>
                        </a:rPr>
                        <a:t>ш</a:t>
                      </a:r>
                      <a:r>
                        <a:rPr lang="en-US" sz="2000" b="0" i="0" dirty="0">
                          <a:effectLst/>
                          <a:latin typeface="Calibri" panose="020F0502020204030204" pitchFamily="34" charset="0"/>
                          <a:ea typeface="PMingLiU" panose="02020500000000000000" pitchFamily="18" charset="-120"/>
                          <a:cs typeface="Calibri" panose="020F0502020204030204" pitchFamily="34" charset="0"/>
                        </a:rPr>
                        <a:t> (‑</a:t>
                      </a:r>
                      <a:r>
                        <a:rPr lang="en-US" sz="2000" b="0" i="0" dirty="0" err="1">
                          <a:effectLst/>
                          <a:latin typeface="Calibri" panose="020F0502020204030204" pitchFamily="34" charset="0"/>
                          <a:ea typeface="PMingLiU" panose="02020500000000000000" pitchFamily="18" charset="-120"/>
                          <a:cs typeface="Calibri" panose="020F0502020204030204" pitchFamily="34" charset="0"/>
                        </a:rPr>
                        <a:t>ем</a:t>
                      </a:r>
                      <a:r>
                        <a:rPr lang="en-US" sz="2000" b="0" i="0" dirty="0">
                          <a:effectLst/>
                          <a:latin typeface="Calibri" panose="020F0502020204030204" pitchFamily="34" charset="0"/>
                          <a:ea typeface="PMingLiU" panose="02020500000000000000" pitchFamily="18" charset="-120"/>
                          <a:cs typeface="Calibri" panose="020F0502020204030204" pitchFamily="34" charset="0"/>
                        </a:rPr>
                        <a:t>)</a:t>
                      </a:r>
                      <a:endParaRPr lang="en-GB" sz="2000" b="0" i="0" dirty="0">
                        <a:effectLst/>
                        <a:latin typeface="Calibri" panose="020F0502020204030204" pitchFamily="34" charset="0"/>
                        <a:ea typeface="PMingLiU" panose="02020500000000000000" pitchFamily="18" charset="-120"/>
                        <a:cs typeface="Lucida Grande"/>
                      </a:endParaRPr>
                    </a:p>
                    <a:p>
                      <a:pPr algn="just"/>
                      <a:r>
                        <a:rPr lang="en-US" sz="2000" b="0" i="0" dirty="0">
                          <a:effectLst/>
                          <a:latin typeface="Calibri" panose="020F0502020204030204" pitchFamily="34" charset="0"/>
                          <a:ea typeface="PMingLiU" panose="02020500000000000000" pitchFamily="18" charset="-120"/>
                          <a:cs typeface="Calibri" panose="020F0502020204030204" pitchFamily="34" charset="0"/>
                        </a:rPr>
                        <a:t>‘to go, to come’</a:t>
                      </a:r>
                      <a:endParaRPr lang="en-GB" sz="2000" b="0" i="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a:effectLst/>
                          <a:latin typeface="Calibri" panose="020F0502020204030204" pitchFamily="34" charset="0"/>
                          <a:ea typeface="PMingLiU" panose="02020500000000000000" pitchFamily="18" charset="-120"/>
                          <a:cs typeface="Lucida Grande"/>
                        </a:rPr>
                        <a:t>long-lasting activity; gradual increase of effect</a:t>
                      </a:r>
                      <a:endParaRPr lang="en-GB" sz="2000" i="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dirty="0" err="1">
                          <a:effectLst/>
                          <a:latin typeface="Calibri" panose="020F0502020204030204" pitchFamily="34" charset="0"/>
                          <a:ea typeface="PMingLiU" panose="02020500000000000000" pitchFamily="18" charset="-120"/>
                          <a:cs typeface="Lucida Grande"/>
                        </a:rPr>
                        <a:t>пыт</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ем</a:t>
                      </a:r>
                      <a:r>
                        <a:rPr lang="en-US" sz="2000" i="0" dirty="0">
                          <a:effectLst/>
                          <a:latin typeface="Calibri" panose="020F0502020204030204" pitchFamily="34" charset="0"/>
                          <a:ea typeface="PMingLiU" panose="02020500000000000000" pitchFamily="18" charset="-120"/>
                          <a:cs typeface="Lucida Grande"/>
                        </a:rPr>
                        <a:t>) ‘to end’ &gt;</a:t>
                      </a:r>
                      <a:endParaRPr lang="en-GB" sz="2000" i="0" dirty="0">
                        <a:effectLst/>
                        <a:latin typeface="Calibri" panose="020F0502020204030204" pitchFamily="34" charset="0"/>
                        <a:ea typeface="PMingLiU" panose="02020500000000000000" pitchFamily="18" charset="-120"/>
                        <a:cs typeface="Lucida Grande"/>
                      </a:endParaRPr>
                    </a:p>
                    <a:p>
                      <a:pPr algn="l"/>
                      <a:r>
                        <a:rPr lang="en-US" sz="2000" i="0" dirty="0" err="1">
                          <a:effectLst/>
                          <a:latin typeface="Calibri" panose="020F0502020204030204" pitchFamily="34" charset="0"/>
                          <a:ea typeface="PMingLiU" panose="02020500000000000000" pitchFamily="18" charset="-120"/>
                          <a:cs typeface="Lucida Grande"/>
                        </a:rPr>
                        <a:t>пыт</a:t>
                      </a:r>
                      <a:r>
                        <a:rPr lang="en-US" sz="2000" b="1" i="0" dirty="0" err="1">
                          <a:effectLst/>
                          <a:latin typeface="Calibri" panose="020F0502020204030204" pitchFamily="34" charset="0"/>
                          <a:ea typeface="PMingLiU" panose="02020500000000000000" pitchFamily="18" charset="-120"/>
                          <a:cs typeface="Lucida Grande"/>
                        </a:rPr>
                        <a:t>е</a:t>
                      </a:r>
                      <a:r>
                        <a:rPr lang="en-US" sz="2000" i="0" dirty="0" err="1">
                          <a:effectLst/>
                          <a:latin typeface="Calibri" panose="020F0502020204030204" pitchFamily="34" charset="0"/>
                          <a:ea typeface="PMingLiU" panose="02020500000000000000" pitchFamily="18" charset="-120"/>
                          <a:cs typeface="Lucida Grande"/>
                        </a:rPr>
                        <a:t>н</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ми</a:t>
                      </a:r>
                      <a:r>
                        <a:rPr lang="en-US" sz="2000" b="1" i="0" dirty="0" err="1">
                          <a:effectLst/>
                          <a:latin typeface="Calibri" panose="020F0502020204030204" pitchFamily="34" charset="0"/>
                          <a:ea typeface="PMingLiU" panose="02020500000000000000" pitchFamily="18" charset="-120"/>
                          <a:cs typeface="Lucida Grande"/>
                        </a:rPr>
                        <a:t>я</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ем</a:t>
                      </a:r>
                      <a:r>
                        <a:rPr lang="en-US" sz="2000" i="0" dirty="0">
                          <a:effectLst/>
                          <a:latin typeface="Calibri" panose="020F0502020204030204" pitchFamily="34" charset="0"/>
                          <a:ea typeface="PMingLiU" panose="02020500000000000000" pitchFamily="18" charset="-120"/>
                          <a:cs typeface="Lucida Grande"/>
                        </a:rPr>
                        <a:t>) ‘to be depleted’</a:t>
                      </a:r>
                      <a:endParaRPr lang="en-GB" sz="2000" i="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2929147545"/>
                  </a:ext>
                </a:extLst>
              </a:tr>
              <a:tr h="809952">
                <a:tc>
                  <a:txBody>
                    <a:bodyPr/>
                    <a:lstStyle/>
                    <a:p>
                      <a:pPr algn="just"/>
                      <a:r>
                        <a:rPr lang="en-US" sz="2000" b="0" i="0" dirty="0" err="1">
                          <a:effectLst/>
                          <a:latin typeface="Calibri" panose="020F0502020204030204" pitchFamily="34" charset="0"/>
                          <a:ea typeface="PMingLiU" panose="02020500000000000000" pitchFamily="18" charset="-120"/>
                          <a:cs typeface="Lucida Grande"/>
                        </a:rPr>
                        <a:t>нал</a:t>
                      </a:r>
                      <a:r>
                        <a:rPr lang="en-US" sz="2000" b="1" i="0" dirty="0" err="1">
                          <a:effectLst/>
                          <a:latin typeface="Calibri" panose="020F0502020204030204" pitchFamily="34" charset="0"/>
                          <a:ea typeface="PMingLiU" panose="02020500000000000000" pitchFamily="18" charset="-120"/>
                          <a:cs typeface="Lucida Grande"/>
                        </a:rPr>
                        <a:t>а</a:t>
                      </a:r>
                      <a:r>
                        <a:rPr lang="en-US" sz="2000" b="0" i="0" dirty="0" err="1">
                          <a:effectLst/>
                          <a:latin typeface="Calibri" panose="020F0502020204030204" pitchFamily="34" charset="0"/>
                          <a:ea typeface="PMingLiU" panose="02020500000000000000" pitchFamily="18" charset="-120"/>
                          <a:cs typeface="Lucida Grande"/>
                        </a:rPr>
                        <a:t>ш</a:t>
                      </a:r>
                      <a:r>
                        <a:rPr lang="en-US" sz="2000" b="0" i="0" dirty="0">
                          <a:effectLst/>
                          <a:latin typeface="Calibri" panose="020F0502020204030204" pitchFamily="34" charset="0"/>
                          <a:ea typeface="PMingLiU" panose="02020500000000000000" pitchFamily="18" charset="-120"/>
                          <a:cs typeface="Lucida Grande"/>
                        </a:rPr>
                        <a:t> (‑</a:t>
                      </a:r>
                      <a:r>
                        <a:rPr lang="en-US" sz="2000" b="0" i="0" dirty="0" err="1">
                          <a:effectLst/>
                          <a:latin typeface="Calibri" panose="020F0502020204030204" pitchFamily="34" charset="0"/>
                          <a:ea typeface="PMingLiU" panose="02020500000000000000" pitchFamily="18" charset="-120"/>
                          <a:cs typeface="Lucida Grande"/>
                        </a:rPr>
                        <a:t>ам</a:t>
                      </a:r>
                      <a:r>
                        <a:rPr lang="en-US" sz="2000" b="0" i="0" dirty="0">
                          <a:effectLst/>
                          <a:latin typeface="Calibri" panose="020F0502020204030204" pitchFamily="34" charset="0"/>
                          <a:ea typeface="PMingLiU" panose="02020500000000000000" pitchFamily="18" charset="-120"/>
                          <a:cs typeface="Lucida Grande"/>
                        </a:rPr>
                        <a:t>)</a:t>
                      </a:r>
                      <a:endParaRPr lang="en-GB" sz="2000" b="0" i="0" dirty="0">
                        <a:effectLst/>
                        <a:latin typeface="Calibri" panose="020F0502020204030204" pitchFamily="34" charset="0"/>
                        <a:ea typeface="PMingLiU" panose="02020500000000000000" pitchFamily="18" charset="-120"/>
                        <a:cs typeface="Lucida Grande"/>
                      </a:endParaRPr>
                    </a:p>
                    <a:p>
                      <a:pPr algn="just"/>
                      <a:r>
                        <a:rPr lang="en-US" sz="2000" b="0" i="0" dirty="0">
                          <a:effectLst/>
                          <a:latin typeface="Calibri" panose="020F0502020204030204" pitchFamily="34" charset="0"/>
                          <a:ea typeface="PMingLiU" panose="02020500000000000000" pitchFamily="18" charset="-120"/>
                          <a:cs typeface="Lucida Grande"/>
                        </a:rPr>
                        <a:t>‘to take’</a:t>
                      </a:r>
                      <a:endParaRPr lang="en-GB" sz="2000" b="0" i="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a:effectLst/>
                          <a:latin typeface="Calibri" panose="020F0502020204030204" pitchFamily="34" charset="0"/>
                          <a:ea typeface="PMingLiU" panose="02020500000000000000" pitchFamily="18" charset="-120"/>
                          <a:cs typeface="Calibri" panose="020F0502020204030204" pitchFamily="34" charset="0"/>
                        </a:rPr>
                        <a:t>completion of an activity</a:t>
                      </a:r>
                      <a:endParaRPr lang="en-GB" sz="2000" i="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dirty="0" err="1">
                          <a:effectLst/>
                          <a:latin typeface="Calibri" panose="020F0502020204030204" pitchFamily="34" charset="0"/>
                          <a:ea typeface="PMingLiU" panose="02020500000000000000" pitchFamily="18" charset="-120"/>
                          <a:cs typeface="Lucida Grande"/>
                        </a:rPr>
                        <a:t>кутыр</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ем</a:t>
                      </a:r>
                      <a:r>
                        <a:rPr lang="en-US" sz="2000" i="0" dirty="0">
                          <a:effectLst/>
                          <a:latin typeface="Calibri" panose="020F0502020204030204" pitchFamily="34" charset="0"/>
                          <a:ea typeface="PMingLiU" panose="02020500000000000000" pitchFamily="18" charset="-120"/>
                          <a:cs typeface="Lucida Grande"/>
                        </a:rPr>
                        <a:t>) ‘to talk’ &gt;</a:t>
                      </a:r>
                      <a:endParaRPr lang="en-GB" sz="2000" i="0" dirty="0">
                        <a:effectLst/>
                        <a:latin typeface="Calibri" panose="020F0502020204030204" pitchFamily="34" charset="0"/>
                        <a:ea typeface="PMingLiU" panose="02020500000000000000" pitchFamily="18" charset="-120"/>
                        <a:cs typeface="Lucida Grande"/>
                      </a:endParaRPr>
                    </a:p>
                    <a:p>
                      <a:pPr algn="l"/>
                      <a:r>
                        <a:rPr lang="en-US" sz="2000" i="0" dirty="0" err="1">
                          <a:effectLst/>
                          <a:latin typeface="Calibri" panose="020F0502020204030204" pitchFamily="34" charset="0"/>
                          <a:ea typeface="PMingLiU" panose="02020500000000000000" pitchFamily="18" charset="-120"/>
                          <a:cs typeface="Lucida Grande"/>
                        </a:rPr>
                        <a:t>кутыр</a:t>
                      </a:r>
                      <a:r>
                        <a:rPr lang="en-US" sz="2000" b="1" i="0" dirty="0" err="1">
                          <a:effectLst/>
                          <a:latin typeface="Calibri" panose="020F0502020204030204" pitchFamily="34" charset="0"/>
                          <a:ea typeface="PMingLiU" panose="02020500000000000000" pitchFamily="18" charset="-120"/>
                          <a:cs typeface="Lucida Grande"/>
                        </a:rPr>
                        <a:t>е</a:t>
                      </a:r>
                      <a:r>
                        <a:rPr lang="en-US" sz="2000" i="0" dirty="0" err="1">
                          <a:effectLst/>
                          <a:latin typeface="Calibri" panose="020F0502020204030204" pitchFamily="34" charset="0"/>
                          <a:ea typeface="PMingLiU" panose="02020500000000000000" pitchFamily="18" charset="-120"/>
                          <a:cs typeface="Lucida Grande"/>
                        </a:rPr>
                        <a:t>н</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нал</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ам</a:t>
                      </a:r>
                      <a:r>
                        <a:rPr lang="en-US" sz="2000" i="0" dirty="0">
                          <a:effectLst/>
                          <a:latin typeface="Calibri" panose="020F0502020204030204" pitchFamily="34" charset="0"/>
                          <a:ea typeface="PMingLiU" panose="02020500000000000000" pitchFamily="18" charset="-120"/>
                          <a:cs typeface="Lucida Grande"/>
                        </a:rPr>
                        <a:t>) ‘to have a talk’</a:t>
                      </a:r>
                      <a:endParaRPr lang="en-GB" sz="2000" i="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814695343"/>
                  </a:ext>
                </a:extLst>
              </a:tr>
              <a:tr h="809952">
                <a:tc>
                  <a:txBody>
                    <a:bodyPr/>
                    <a:lstStyle/>
                    <a:p>
                      <a:pPr algn="just"/>
                      <a:r>
                        <a:rPr lang="en-US" sz="2000" b="0" i="0" dirty="0" err="1">
                          <a:effectLst/>
                          <a:latin typeface="Calibri" panose="020F0502020204030204" pitchFamily="34" charset="0"/>
                          <a:ea typeface="PMingLiU" panose="02020500000000000000" pitchFamily="18" charset="-120"/>
                          <a:cs typeface="Calibri" panose="020F0502020204030204" pitchFamily="34" charset="0"/>
                        </a:rPr>
                        <a:t>онч</a:t>
                      </a:r>
                      <a:r>
                        <a:rPr lang="en-US" sz="2000" b="1" i="0" dirty="0" err="1">
                          <a:effectLst/>
                          <a:latin typeface="Calibri" panose="020F0502020204030204" pitchFamily="34" charset="0"/>
                          <a:ea typeface="PMingLiU" panose="02020500000000000000" pitchFamily="18" charset="-120"/>
                          <a:cs typeface="Calibri" panose="020F0502020204030204" pitchFamily="34" charset="0"/>
                        </a:rPr>
                        <a:t>а</a:t>
                      </a:r>
                      <a:r>
                        <a:rPr lang="en-US" sz="2000" b="0" i="0" dirty="0" err="1">
                          <a:effectLst/>
                          <a:latin typeface="Calibri" panose="020F0502020204030204" pitchFamily="34" charset="0"/>
                          <a:ea typeface="PMingLiU" panose="02020500000000000000" pitchFamily="18" charset="-120"/>
                          <a:cs typeface="Calibri" panose="020F0502020204030204" pitchFamily="34" charset="0"/>
                        </a:rPr>
                        <a:t>ш</a:t>
                      </a:r>
                      <a:r>
                        <a:rPr lang="en-US" sz="2000" b="0" i="0" dirty="0">
                          <a:effectLst/>
                          <a:latin typeface="Calibri" panose="020F0502020204030204" pitchFamily="34" charset="0"/>
                          <a:ea typeface="PMingLiU" panose="02020500000000000000" pitchFamily="18" charset="-120"/>
                          <a:cs typeface="Calibri" panose="020F0502020204030204" pitchFamily="34" charset="0"/>
                        </a:rPr>
                        <a:t> (‑</a:t>
                      </a:r>
                      <a:r>
                        <a:rPr lang="en-US" sz="2000" b="0" i="0" dirty="0" err="1">
                          <a:effectLst/>
                          <a:latin typeface="Calibri" panose="020F0502020204030204" pitchFamily="34" charset="0"/>
                          <a:ea typeface="PMingLiU" panose="02020500000000000000" pitchFamily="18" charset="-120"/>
                          <a:cs typeface="Calibri" panose="020F0502020204030204" pitchFamily="34" charset="0"/>
                        </a:rPr>
                        <a:t>ем</a:t>
                      </a:r>
                      <a:r>
                        <a:rPr lang="en-US" sz="2000" b="0" i="0" dirty="0">
                          <a:effectLst/>
                          <a:latin typeface="Calibri" panose="020F0502020204030204" pitchFamily="34" charset="0"/>
                          <a:ea typeface="PMingLiU" panose="02020500000000000000" pitchFamily="18" charset="-120"/>
                          <a:cs typeface="Calibri" panose="020F0502020204030204" pitchFamily="34" charset="0"/>
                        </a:rPr>
                        <a:t>)</a:t>
                      </a:r>
                      <a:endParaRPr lang="en-GB" sz="2000" b="0" i="0" dirty="0">
                        <a:effectLst/>
                        <a:latin typeface="Calibri" panose="020F0502020204030204" pitchFamily="34" charset="0"/>
                        <a:ea typeface="PMingLiU" panose="02020500000000000000" pitchFamily="18" charset="-120"/>
                        <a:cs typeface="Lucida Grande"/>
                      </a:endParaRPr>
                    </a:p>
                    <a:p>
                      <a:pPr algn="just"/>
                      <a:r>
                        <a:rPr lang="en-US" sz="2000" b="0" i="0" dirty="0">
                          <a:effectLst/>
                          <a:latin typeface="Calibri" panose="020F0502020204030204" pitchFamily="34" charset="0"/>
                          <a:ea typeface="PMingLiU" panose="02020500000000000000" pitchFamily="18" charset="-120"/>
                          <a:cs typeface="Calibri" panose="020F0502020204030204" pitchFamily="34" charset="0"/>
                        </a:rPr>
                        <a:t>‘to look’</a:t>
                      </a:r>
                      <a:endParaRPr lang="en-GB" sz="2000" b="0" i="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a:effectLst/>
                          <a:latin typeface="Calibri" panose="020F0502020204030204" pitchFamily="34" charset="0"/>
                          <a:ea typeface="PMingLiU" panose="02020500000000000000" pitchFamily="18" charset="-120"/>
                          <a:cs typeface="Lucida Grande"/>
                        </a:rPr>
                        <a:t>momentary; activity is tried</a:t>
                      </a:r>
                      <a:endParaRPr lang="en-GB" sz="2000" i="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dirty="0" err="1">
                          <a:effectLst/>
                          <a:latin typeface="Calibri" panose="020F0502020204030204" pitchFamily="34" charset="0"/>
                          <a:ea typeface="PMingLiU" panose="02020500000000000000" pitchFamily="18" charset="-120"/>
                          <a:cs typeface="Lucida Grande"/>
                        </a:rPr>
                        <a:t>кочк</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ам</a:t>
                      </a:r>
                      <a:r>
                        <a:rPr lang="en-US" sz="2000" i="0" dirty="0">
                          <a:effectLst/>
                          <a:latin typeface="Calibri" panose="020F0502020204030204" pitchFamily="34" charset="0"/>
                          <a:ea typeface="PMingLiU" panose="02020500000000000000" pitchFamily="18" charset="-120"/>
                          <a:cs typeface="Lucida Grande"/>
                        </a:rPr>
                        <a:t>) ‘to eat’ &gt;</a:t>
                      </a:r>
                      <a:endParaRPr lang="en-GB" sz="2000" i="0" dirty="0">
                        <a:effectLst/>
                        <a:latin typeface="Calibri" panose="020F0502020204030204" pitchFamily="34" charset="0"/>
                        <a:ea typeface="PMingLiU" panose="02020500000000000000" pitchFamily="18" charset="-120"/>
                        <a:cs typeface="Lucida Grande"/>
                      </a:endParaRPr>
                    </a:p>
                    <a:p>
                      <a:pPr algn="l"/>
                      <a:r>
                        <a:rPr lang="en-US" sz="2000" i="0" dirty="0" err="1">
                          <a:effectLst/>
                          <a:latin typeface="Calibri" panose="020F0502020204030204" pitchFamily="34" charset="0"/>
                          <a:ea typeface="PMingLiU" panose="02020500000000000000" pitchFamily="18" charset="-120"/>
                          <a:cs typeface="Lucida Grande"/>
                        </a:rPr>
                        <a:t>к</a:t>
                      </a:r>
                      <a:r>
                        <a:rPr lang="en-US" sz="2000" b="1" i="0" dirty="0" err="1">
                          <a:effectLst/>
                          <a:latin typeface="Calibri" panose="020F0502020204030204" pitchFamily="34" charset="0"/>
                          <a:ea typeface="PMingLiU" panose="02020500000000000000" pitchFamily="18" charset="-120"/>
                          <a:cs typeface="Lucida Grande"/>
                        </a:rPr>
                        <a:t>о</a:t>
                      </a:r>
                      <a:r>
                        <a:rPr lang="en-US" sz="2000" i="0" dirty="0" err="1">
                          <a:effectLst/>
                          <a:latin typeface="Calibri" panose="020F0502020204030204" pitchFamily="34" charset="0"/>
                          <a:ea typeface="PMingLiU" panose="02020500000000000000" pitchFamily="18" charset="-120"/>
                          <a:cs typeface="Lucida Grande"/>
                        </a:rPr>
                        <a:t>чкын</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онч</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ем</a:t>
                      </a:r>
                      <a:r>
                        <a:rPr lang="en-US" sz="2000" i="0" dirty="0">
                          <a:effectLst/>
                          <a:latin typeface="Calibri" panose="020F0502020204030204" pitchFamily="34" charset="0"/>
                          <a:ea typeface="PMingLiU" panose="02020500000000000000" pitchFamily="18" charset="-120"/>
                          <a:cs typeface="Lucida Grande"/>
                        </a:rPr>
                        <a:t>) ‘to taste’</a:t>
                      </a:r>
                      <a:endParaRPr lang="en-GB" sz="2000" i="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1048150638"/>
                  </a:ext>
                </a:extLst>
              </a:tr>
            </a:tbl>
          </a:graphicData>
        </a:graphic>
      </p:graphicFrame>
    </p:spTree>
    <p:extLst>
      <p:ext uri="{BB962C8B-B14F-4D97-AF65-F5344CB8AC3E}">
        <p14:creationId xmlns:p14="http://schemas.microsoft.com/office/powerpoint/2010/main" val="30931161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2</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de-AT" sz="3600" u="sng" dirty="0">
                <a:latin typeface="Calibri" panose="020F0502020204030204" pitchFamily="34" charset="0"/>
                <a:ea typeface="Times New Roman" panose="02020603050405020304" pitchFamily="18" charset="0"/>
                <a:cs typeface="Calibri" panose="020F0502020204030204" pitchFamily="34" charset="0"/>
              </a:rPr>
              <a:t>Modifiers in aspectual auxiliary constructions</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dirty="0"/>
              <a:t>COPIUS – Introduction to Mari – Chapter 35</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27</a:t>
            </a:fld>
            <a:endParaRPr lang="en-GB"/>
          </a:p>
        </p:txBody>
      </p:sp>
      <p:graphicFrame>
        <p:nvGraphicFramePr>
          <p:cNvPr id="2" name="Table 1">
            <a:extLst>
              <a:ext uri="{FF2B5EF4-FFF2-40B4-BE49-F238E27FC236}">
                <a16:creationId xmlns:a16="http://schemas.microsoft.com/office/drawing/2014/main" id="{42B3D20D-77FC-44B1-86CE-3FA015C71EAE}"/>
              </a:ext>
            </a:extLst>
          </p:cNvPr>
          <p:cNvGraphicFramePr>
            <a:graphicFrameLocks noGrp="1"/>
          </p:cNvGraphicFramePr>
          <p:nvPr>
            <p:extLst>
              <p:ext uri="{D42A27DB-BD31-4B8C-83A1-F6EECF244321}">
                <p14:modId xmlns:p14="http://schemas.microsoft.com/office/powerpoint/2010/main" val="3533101002"/>
              </p:ext>
            </p:extLst>
          </p:nvPr>
        </p:nvGraphicFramePr>
        <p:xfrm>
          <a:off x="838200" y="1580311"/>
          <a:ext cx="10797428" cy="4354560"/>
        </p:xfrm>
        <a:graphic>
          <a:graphicData uri="http://schemas.openxmlformats.org/drawingml/2006/table">
            <a:tbl>
              <a:tblPr firstRow="1" firstCol="1" bandRow="1">
                <a:tableStyleId>{5940675A-B579-460E-94D1-54222C63F5DA}</a:tableStyleId>
              </a:tblPr>
              <a:tblGrid>
                <a:gridCol w="1980000">
                  <a:extLst>
                    <a:ext uri="{9D8B030D-6E8A-4147-A177-3AD203B41FA5}">
                      <a16:colId xmlns:a16="http://schemas.microsoft.com/office/drawing/2014/main" val="4268489223"/>
                    </a:ext>
                  </a:extLst>
                </a:gridCol>
                <a:gridCol w="3973286">
                  <a:extLst>
                    <a:ext uri="{9D8B030D-6E8A-4147-A177-3AD203B41FA5}">
                      <a16:colId xmlns:a16="http://schemas.microsoft.com/office/drawing/2014/main" val="1266289470"/>
                    </a:ext>
                  </a:extLst>
                </a:gridCol>
                <a:gridCol w="4844142">
                  <a:extLst>
                    <a:ext uri="{9D8B030D-6E8A-4147-A177-3AD203B41FA5}">
                      <a16:colId xmlns:a16="http://schemas.microsoft.com/office/drawing/2014/main" val="2087677373"/>
                    </a:ext>
                  </a:extLst>
                </a:gridCol>
              </a:tblGrid>
              <a:tr h="269984">
                <a:tc>
                  <a:txBody>
                    <a:bodyPr/>
                    <a:lstStyle/>
                    <a:p>
                      <a:pPr algn="ctr"/>
                      <a:r>
                        <a:rPr lang="en-US" sz="2000" b="1" dirty="0">
                          <a:effectLst/>
                          <a:latin typeface="Calibri" panose="020F0502020204030204" pitchFamily="34" charset="0"/>
                          <a:ea typeface="PMingLiU" panose="02020500000000000000" pitchFamily="18" charset="-120"/>
                          <a:cs typeface="Lucida Grande"/>
                        </a:rPr>
                        <a:t>Modifier</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ctr"/>
                      <a:r>
                        <a:rPr lang="en-US" sz="2000" b="1">
                          <a:effectLst/>
                          <a:latin typeface="Calibri" panose="020F0502020204030204" pitchFamily="34" charset="0"/>
                          <a:ea typeface="PMingLiU" panose="02020500000000000000" pitchFamily="18" charset="-120"/>
                          <a:cs typeface="Lucida Grande"/>
                        </a:rPr>
                        <a:t>Usage</a:t>
                      </a:r>
                      <a:endParaRPr lang="en-GB" sz="200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ctr"/>
                      <a:r>
                        <a:rPr lang="en-US" sz="2000" b="1">
                          <a:effectLst/>
                          <a:latin typeface="Calibri" panose="020F0502020204030204" pitchFamily="34" charset="0"/>
                          <a:ea typeface="PMingLiU" panose="02020500000000000000" pitchFamily="18" charset="-120"/>
                          <a:cs typeface="Lucida Grande"/>
                        </a:rPr>
                        <a:t>Example</a:t>
                      </a:r>
                      <a:endParaRPr lang="en-GB" sz="2000">
                        <a:effectLst/>
                        <a:latin typeface="Calibri" panose="020F0502020204030204" pitchFamily="34" charset="0"/>
                        <a:ea typeface="PMingLiU" panose="02020500000000000000" pitchFamily="18" charset="-120"/>
                        <a:cs typeface="Lucida Grande"/>
                      </a:endParaRPr>
                    </a:p>
                  </a:txBody>
                  <a:tcPr marL="68580" marR="68580" marT="0" marB="0"/>
                </a:tc>
                <a:extLst>
                  <a:ext uri="{0D108BD9-81ED-4DB2-BD59-A6C34878D82A}">
                    <a16:rowId xmlns:a16="http://schemas.microsoft.com/office/drawing/2014/main" val="1806592275"/>
                  </a:ext>
                </a:extLst>
              </a:tr>
              <a:tr h="809952">
                <a:tc>
                  <a:txBody>
                    <a:bodyPr/>
                    <a:lstStyle/>
                    <a:p>
                      <a:pPr algn="just"/>
                      <a:r>
                        <a:rPr lang="en-US" sz="2000" b="0" i="0" dirty="0" err="1">
                          <a:effectLst/>
                          <a:latin typeface="Calibri" panose="020F0502020204030204" pitchFamily="34" charset="0"/>
                          <a:ea typeface="PMingLiU" panose="02020500000000000000" pitchFamily="18" charset="-120"/>
                          <a:cs typeface="Lucida Grande"/>
                        </a:rPr>
                        <a:t>опт</a:t>
                      </a:r>
                      <a:r>
                        <a:rPr lang="en-US" sz="2000" b="1" i="0" dirty="0" err="1">
                          <a:effectLst/>
                          <a:latin typeface="Calibri" panose="020F0502020204030204" pitchFamily="34" charset="0"/>
                          <a:ea typeface="PMingLiU" panose="02020500000000000000" pitchFamily="18" charset="-120"/>
                          <a:cs typeface="Lucida Grande"/>
                        </a:rPr>
                        <a:t>а</a:t>
                      </a:r>
                      <a:r>
                        <a:rPr lang="en-US" sz="2000" b="0" i="0" dirty="0" err="1">
                          <a:effectLst/>
                          <a:latin typeface="Calibri" panose="020F0502020204030204" pitchFamily="34" charset="0"/>
                          <a:ea typeface="PMingLiU" panose="02020500000000000000" pitchFamily="18" charset="-120"/>
                          <a:cs typeface="Lucida Grande"/>
                        </a:rPr>
                        <a:t>ш</a:t>
                      </a:r>
                      <a:r>
                        <a:rPr lang="en-US" sz="2000" b="0" i="0" dirty="0">
                          <a:effectLst/>
                          <a:latin typeface="Calibri" panose="020F0502020204030204" pitchFamily="34" charset="0"/>
                          <a:ea typeface="PMingLiU" panose="02020500000000000000" pitchFamily="18" charset="-120"/>
                          <a:cs typeface="Lucida Grande"/>
                        </a:rPr>
                        <a:t> (‑</a:t>
                      </a:r>
                      <a:r>
                        <a:rPr lang="en-US" sz="2000" b="0" i="0" dirty="0" err="1">
                          <a:effectLst/>
                          <a:latin typeface="Calibri" panose="020F0502020204030204" pitchFamily="34" charset="0"/>
                          <a:ea typeface="PMingLiU" panose="02020500000000000000" pitchFamily="18" charset="-120"/>
                          <a:cs typeface="Lucida Grande"/>
                        </a:rPr>
                        <a:t>ем</a:t>
                      </a:r>
                      <a:r>
                        <a:rPr lang="en-US" sz="2000" b="0" i="0" dirty="0">
                          <a:effectLst/>
                          <a:latin typeface="Calibri" panose="020F0502020204030204" pitchFamily="34" charset="0"/>
                          <a:ea typeface="PMingLiU" panose="02020500000000000000" pitchFamily="18" charset="-120"/>
                          <a:cs typeface="Lucida Grande"/>
                        </a:rPr>
                        <a:t>)</a:t>
                      </a:r>
                      <a:endParaRPr lang="en-GB" sz="2000" b="0" i="0" dirty="0">
                        <a:effectLst/>
                        <a:latin typeface="Calibri" panose="020F0502020204030204" pitchFamily="34" charset="0"/>
                        <a:ea typeface="PMingLiU" panose="02020500000000000000" pitchFamily="18" charset="-120"/>
                        <a:cs typeface="Lucida Grande"/>
                      </a:endParaRPr>
                    </a:p>
                    <a:p>
                      <a:pPr algn="just"/>
                      <a:r>
                        <a:rPr lang="en-US" sz="2000" b="0" i="0" dirty="0">
                          <a:effectLst/>
                          <a:latin typeface="Calibri" panose="020F0502020204030204" pitchFamily="34" charset="0"/>
                          <a:ea typeface="PMingLiU" panose="02020500000000000000" pitchFamily="18" charset="-120"/>
                          <a:cs typeface="Calibri" panose="020F0502020204030204" pitchFamily="34" charset="0"/>
                        </a:rPr>
                        <a:t>‘to arrange’</a:t>
                      </a:r>
                      <a:endParaRPr lang="en-GB" sz="2000" b="0" i="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dirty="0">
                          <a:effectLst/>
                          <a:latin typeface="Calibri" panose="020F0502020204030204" pitchFamily="34" charset="0"/>
                          <a:ea typeface="PMingLiU" panose="02020500000000000000" pitchFamily="18" charset="-120"/>
                          <a:cs typeface="Calibri" panose="020F0502020204030204" pitchFamily="34" charset="0"/>
                        </a:rPr>
                        <a:t>completion of an action</a:t>
                      </a:r>
                      <a:endParaRPr lang="en-GB" sz="2000" i="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dirty="0" err="1">
                          <a:effectLst/>
                          <a:latin typeface="Calibri" panose="020F0502020204030204" pitchFamily="34" charset="0"/>
                          <a:ea typeface="PMingLiU" panose="02020500000000000000" pitchFamily="18" charset="-120"/>
                          <a:cs typeface="Lucida Grande"/>
                        </a:rPr>
                        <a:t>кыр</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ем</a:t>
                      </a:r>
                      <a:r>
                        <a:rPr lang="en-US" sz="2000" i="0" dirty="0">
                          <a:effectLst/>
                          <a:latin typeface="Calibri" panose="020F0502020204030204" pitchFamily="34" charset="0"/>
                          <a:ea typeface="PMingLiU" panose="02020500000000000000" pitchFamily="18" charset="-120"/>
                          <a:cs typeface="Lucida Grande"/>
                        </a:rPr>
                        <a:t>) ‘to beat’ &gt;</a:t>
                      </a:r>
                      <a:endParaRPr lang="en-GB" sz="2000" i="0" dirty="0">
                        <a:effectLst/>
                        <a:latin typeface="Calibri" panose="020F0502020204030204" pitchFamily="34" charset="0"/>
                        <a:ea typeface="PMingLiU" panose="02020500000000000000" pitchFamily="18" charset="-120"/>
                        <a:cs typeface="Lucida Grande"/>
                      </a:endParaRPr>
                    </a:p>
                    <a:p>
                      <a:pPr algn="l"/>
                      <a:r>
                        <a:rPr lang="en-US" sz="2000" i="0" dirty="0" err="1">
                          <a:effectLst/>
                          <a:latin typeface="Calibri" panose="020F0502020204030204" pitchFamily="34" charset="0"/>
                          <a:ea typeface="PMingLiU" panose="02020500000000000000" pitchFamily="18" charset="-120"/>
                          <a:cs typeface="Lucida Grande"/>
                        </a:rPr>
                        <a:t>кыр</a:t>
                      </a:r>
                      <a:r>
                        <a:rPr lang="en-US" sz="2000" b="1" i="0" dirty="0" err="1">
                          <a:effectLst/>
                          <a:latin typeface="Calibri" panose="020F0502020204030204" pitchFamily="34" charset="0"/>
                          <a:ea typeface="PMingLiU" panose="02020500000000000000" pitchFamily="18" charset="-120"/>
                          <a:cs typeface="Lucida Grande"/>
                        </a:rPr>
                        <a:t>е</a:t>
                      </a:r>
                      <a:r>
                        <a:rPr lang="en-US" sz="2000" i="0" dirty="0" err="1">
                          <a:effectLst/>
                          <a:latin typeface="Calibri" panose="020F0502020204030204" pitchFamily="34" charset="0"/>
                          <a:ea typeface="PMingLiU" panose="02020500000000000000" pitchFamily="18" charset="-120"/>
                          <a:cs typeface="Lucida Grande"/>
                        </a:rPr>
                        <a:t>н</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опт</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ем</a:t>
                      </a:r>
                      <a:r>
                        <a:rPr lang="en-US" sz="2000" i="0" dirty="0">
                          <a:effectLst/>
                          <a:latin typeface="Calibri" panose="020F0502020204030204" pitchFamily="34" charset="0"/>
                          <a:ea typeface="PMingLiU" panose="02020500000000000000" pitchFamily="18" charset="-120"/>
                          <a:cs typeface="Lucida Grande"/>
                        </a:rPr>
                        <a:t>) ‘to beat up’</a:t>
                      </a:r>
                      <a:endParaRPr lang="en-GB" sz="2000" i="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4276053057"/>
                  </a:ext>
                </a:extLst>
              </a:tr>
              <a:tr h="809952">
                <a:tc>
                  <a:txBody>
                    <a:bodyPr/>
                    <a:lstStyle/>
                    <a:p>
                      <a:pPr algn="just"/>
                      <a:r>
                        <a:rPr lang="en-US" sz="2000" b="0" i="0" dirty="0" err="1">
                          <a:effectLst/>
                          <a:latin typeface="Calibri" panose="020F0502020204030204" pitchFamily="34" charset="0"/>
                          <a:ea typeface="PMingLiU" panose="02020500000000000000" pitchFamily="18" charset="-120"/>
                          <a:cs typeface="Lucida Grande"/>
                        </a:rPr>
                        <a:t>пу</a:t>
                      </a:r>
                      <a:r>
                        <a:rPr lang="en-US" sz="2000" b="1" i="0" dirty="0" err="1">
                          <a:effectLst/>
                          <a:latin typeface="Calibri" panose="020F0502020204030204" pitchFamily="34" charset="0"/>
                          <a:ea typeface="PMingLiU" panose="02020500000000000000" pitchFamily="18" charset="-120"/>
                          <a:cs typeface="Lucida Grande"/>
                        </a:rPr>
                        <a:t>а</a:t>
                      </a:r>
                      <a:r>
                        <a:rPr lang="en-US" sz="2000" b="0" i="0" dirty="0" err="1">
                          <a:effectLst/>
                          <a:latin typeface="Calibri" panose="020F0502020204030204" pitchFamily="34" charset="0"/>
                          <a:ea typeface="PMingLiU" panose="02020500000000000000" pitchFamily="18" charset="-120"/>
                          <a:cs typeface="Lucida Grande"/>
                        </a:rPr>
                        <a:t>ш</a:t>
                      </a:r>
                      <a:r>
                        <a:rPr lang="en-US" sz="2000" b="0" i="0" dirty="0">
                          <a:effectLst/>
                          <a:latin typeface="Calibri" panose="020F0502020204030204" pitchFamily="34" charset="0"/>
                          <a:ea typeface="PMingLiU" panose="02020500000000000000" pitchFamily="18" charset="-120"/>
                          <a:cs typeface="Lucida Grande"/>
                        </a:rPr>
                        <a:t> (‑</a:t>
                      </a:r>
                      <a:r>
                        <a:rPr lang="en-US" sz="2000" b="0" i="0" dirty="0" err="1">
                          <a:effectLst/>
                          <a:latin typeface="Calibri" panose="020F0502020204030204" pitchFamily="34" charset="0"/>
                          <a:ea typeface="PMingLiU" panose="02020500000000000000" pitchFamily="18" charset="-120"/>
                          <a:cs typeface="Lucida Grande"/>
                        </a:rPr>
                        <a:t>эм</a:t>
                      </a:r>
                      <a:r>
                        <a:rPr lang="en-US" sz="2000" b="0" i="0" dirty="0">
                          <a:effectLst/>
                          <a:latin typeface="Calibri" panose="020F0502020204030204" pitchFamily="34" charset="0"/>
                          <a:ea typeface="PMingLiU" panose="02020500000000000000" pitchFamily="18" charset="-120"/>
                          <a:cs typeface="Lucida Grande"/>
                        </a:rPr>
                        <a:t>)</a:t>
                      </a:r>
                      <a:endParaRPr lang="en-GB" sz="2000" b="0" i="0" dirty="0">
                        <a:effectLst/>
                        <a:latin typeface="Calibri" panose="020F0502020204030204" pitchFamily="34" charset="0"/>
                        <a:ea typeface="PMingLiU" panose="02020500000000000000" pitchFamily="18" charset="-120"/>
                        <a:cs typeface="Lucida Grande"/>
                      </a:endParaRPr>
                    </a:p>
                    <a:p>
                      <a:pPr algn="just"/>
                      <a:r>
                        <a:rPr lang="en-US" sz="2000" b="0" i="0" dirty="0">
                          <a:effectLst/>
                          <a:latin typeface="Calibri" panose="020F0502020204030204" pitchFamily="34" charset="0"/>
                          <a:ea typeface="PMingLiU" panose="02020500000000000000" pitchFamily="18" charset="-120"/>
                          <a:cs typeface="Lucida Grande"/>
                        </a:rPr>
                        <a:t>‘to give’</a:t>
                      </a:r>
                      <a:endParaRPr lang="en-GB" sz="2000" b="0" i="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dirty="0">
                          <a:effectLst/>
                          <a:latin typeface="Calibri" panose="020F0502020204030204" pitchFamily="34" charset="0"/>
                          <a:ea typeface="PMingLiU" panose="02020500000000000000" pitchFamily="18" charset="-120"/>
                          <a:cs typeface="Lucida Grande"/>
                        </a:rPr>
                        <a:t>completed action; </a:t>
                      </a:r>
                      <a:r>
                        <a:rPr lang="en-US" sz="2000" i="0" dirty="0">
                          <a:effectLst/>
                          <a:latin typeface="Calibri" panose="020F0502020204030204" pitchFamily="34" charset="0"/>
                          <a:ea typeface="PMingLiU" panose="02020500000000000000" pitchFamily="18" charset="-120"/>
                          <a:cs typeface="Calibri" panose="020F0502020204030204" pitchFamily="34" charset="0"/>
                        </a:rPr>
                        <a:t>presence of a </a:t>
                      </a:r>
                      <a:r>
                        <a:rPr lang="en-US" sz="2000" i="0" dirty="0" err="1">
                          <a:effectLst/>
                          <a:latin typeface="Calibri" panose="020F0502020204030204" pitchFamily="34" charset="0"/>
                          <a:ea typeface="PMingLiU" panose="02020500000000000000" pitchFamily="18" charset="-120"/>
                          <a:cs typeface="Calibri" panose="020F0502020204030204" pitchFamily="34" charset="0"/>
                        </a:rPr>
                        <a:t>beneficary</a:t>
                      </a:r>
                      <a:endParaRPr lang="en-GB" sz="2000" i="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dirty="0" err="1">
                          <a:effectLst/>
                          <a:latin typeface="Calibri" panose="020F0502020204030204" pitchFamily="34" charset="0"/>
                          <a:ea typeface="PMingLiU" panose="02020500000000000000" pitchFamily="18" charset="-120"/>
                          <a:cs typeface="Lucida Grande"/>
                        </a:rPr>
                        <a:t>нал</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ам</a:t>
                      </a:r>
                      <a:r>
                        <a:rPr lang="en-US" sz="2000" i="0" dirty="0">
                          <a:effectLst/>
                          <a:latin typeface="Calibri" panose="020F0502020204030204" pitchFamily="34" charset="0"/>
                          <a:ea typeface="PMingLiU" panose="02020500000000000000" pitchFamily="18" charset="-120"/>
                          <a:cs typeface="Lucida Grande"/>
                        </a:rPr>
                        <a:t>) ‘to buy’ &gt;</a:t>
                      </a:r>
                      <a:endParaRPr lang="en-GB" sz="2000" i="0" dirty="0">
                        <a:effectLst/>
                        <a:latin typeface="Calibri" panose="020F0502020204030204" pitchFamily="34" charset="0"/>
                        <a:ea typeface="PMingLiU" panose="02020500000000000000" pitchFamily="18" charset="-120"/>
                        <a:cs typeface="Lucida Grande"/>
                      </a:endParaRPr>
                    </a:p>
                    <a:p>
                      <a:pPr algn="l"/>
                      <a:r>
                        <a:rPr lang="en-US" sz="2000" i="0" dirty="0" err="1">
                          <a:effectLst/>
                          <a:latin typeface="Calibri" panose="020F0502020204030204" pitchFamily="34" charset="0"/>
                          <a:ea typeface="PMingLiU" panose="02020500000000000000" pitchFamily="18" charset="-120"/>
                          <a:cs typeface="Lucida Grande"/>
                        </a:rPr>
                        <a:t>н</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лын</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пу</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эм</a:t>
                      </a:r>
                      <a:r>
                        <a:rPr lang="en-US" sz="2000" i="0" dirty="0">
                          <a:effectLst/>
                          <a:latin typeface="Calibri" panose="020F0502020204030204" pitchFamily="34" charset="0"/>
                          <a:ea typeface="PMingLiU" panose="02020500000000000000" pitchFamily="18" charset="-120"/>
                          <a:cs typeface="Lucida Grande"/>
                        </a:rPr>
                        <a:t>) ‘to buy </a:t>
                      </a:r>
                      <a:r>
                        <a:rPr lang="en-US" sz="2000" i="0" dirty="0" err="1">
                          <a:effectLst/>
                          <a:latin typeface="Calibri" panose="020F0502020204030204" pitchFamily="34" charset="0"/>
                          <a:ea typeface="PMingLiU" panose="02020500000000000000" pitchFamily="18" charset="-120"/>
                          <a:cs typeface="Lucida Grande"/>
                        </a:rPr>
                        <a:t>sth</a:t>
                      </a:r>
                      <a:r>
                        <a:rPr lang="en-US" sz="2000" i="0" dirty="0">
                          <a:effectLst/>
                          <a:latin typeface="Calibri" panose="020F0502020204030204" pitchFamily="34" charset="0"/>
                          <a:ea typeface="PMingLiU" panose="02020500000000000000" pitchFamily="18" charset="-120"/>
                          <a:cs typeface="Lucida Grande"/>
                        </a:rPr>
                        <a:t>. for sb.’</a:t>
                      </a:r>
                      <a:endParaRPr lang="en-GB" sz="2000" i="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622215397"/>
                  </a:ext>
                </a:extLst>
              </a:tr>
              <a:tr h="809952">
                <a:tc>
                  <a:txBody>
                    <a:bodyPr/>
                    <a:lstStyle/>
                    <a:p>
                      <a:pPr algn="just"/>
                      <a:r>
                        <a:rPr lang="en-US" sz="2000" b="0" i="0" dirty="0" err="1">
                          <a:effectLst/>
                          <a:latin typeface="Calibri" panose="020F0502020204030204" pitchFamily="34" charset="0"/>
                          <a:ea typeface="PMingLiU" panose="02020500000000000000" pitchFamily="18" charset="-120"/>
                          <a:cs typeface="Calibri" panose="020F0502020204030204" pitchFamily="34" charset="0"/>
                        </a:rPr>
                        <a:t>пытар</a:t>
                      </a:r>
                      <a:r>
                        <a:rPr lang="en-US" sz="2000" b="1" i="0" dirty="0" err="1">
                          <a:effectLst/>
                          <a:latin typeface="Calibri" panose="020F0502020204030204" pitchFamily="34" charset="0"/>
                          <a:ea typeface="PMingLiU" panose="02020500000000000000" pitchFamily="18" charset="-120"/>
                          <a:cs typeface="Calibri" panose="020F0502020204030204" pitchFamily="34" charset="0"/>
                        </a:rPr>
                        <a:t>а</a:t>
                      </a:r>
                      <a:r>
                        <a:rPr lang="en-US" sz="2000" b="0" i="0" dirty="0" err="1">
                          <a:effectLst/>
                          <a:latin typeface="Calibri" panose="020F0502020204030204" pitchFamily="34" charset="0"/>
                          <a:ea typeface="PMingLiU" panose="02020500000000000000" pitchFamily="18" charset="-120"/>
                          <a:cs typeface="Calibri" panose="020F0502020204030204" pitchFamily="34" charset="0"/>
                        </a:rPr>
                        <a:t>ш</a:t>
                      </a:r>
                      <a:r>
                        <a:rPr lang="en-US" sz="2000" b="0" i="0" dirty="0">
                          <a:effectLst/>
                          <a:latin typeface="Calibri" panose="020F0502020204030204" pitchFamily="34" charset="0"/>
                          <a:ea typeface="PMingLiU" panose="02020500000000000000" pitchFamily="18" charset="-120"/>
                          <a:cs typeface="Calibri" panose="020F0502020204030204" pitchFamily="34" charset="0"/>
                        </a:rPr>
                        <a:t> (‑</a:t>
                      </a:r>
                      <a:r>
                        <a:rPr lang="en-US" sz="2000" b="0" i="0" dirty="0" err="1">
                          <a:effectLst/>
                          <a:latin typeface="Calibri" panose="020F0502020204030204" pitchFamily="34" charset="0"/>
                          <a:ea typeface="PMingLiU" panose="02020500000000000000" pitchFamily="18" charset="-120"/>
                          <a:cs typeface="Calibri" panose="020F0502020204030204" pitchFamily="34" charset="0"/>
                        </a:rPr>
                        <a:t>ем</a:t>
                      </a:r>
                      <a:r>
                        <a:rPr lang="en-US" sz="2000" b="0" i="0" dirty="0">
                          <a:effectLst/>
                          <a:latin typeface="Calibri" panose="020F0502020204030204" pitchFamily="34" charset="0"/>
                          <a:ea typeface="PMingLiU" panose="02020500000000000000" pitchFamily="18" charset="-120"/>
                          <a:cs typeface="Calibri" panose="020F0502020204030204" pitchFamily="34" charset="0"/>
                        </a:rPr>
                        <a:t>)</a:t>
                      </a:r>
                      <a:endParaRPr lang="en-GB" sz="2000" b="0" i="0" dirty="0">
                        <a:effectLst/>
                        <a:latin typeface="Calibri" panose="020F0502020204030204" pitchFamily="34" charset="0"/>
                        <a:ea typeface="PMingLiU" panose="02020500000000000000" pitchFamily="18" charset="-120"/>
                        <a:cs typeface="Lucida Grande"/>
                      </a:endParaRPr>
                    </a:p>
                    <a:p>
                      <a:pPr algn="just"/>
                      <a:r>
                        <a:rPr lang="en-US" sz="2000" b="0" i="0" dirty="0">
                          <a:effectLst/>
                          <a:latin typeface="Calibri" panose="020F0502020204030204" pitchFamily="34" charset="0"/>
                          <a:ea typeface="PMingLiU" panose="02020500000000000000" pitchFamily="18" charset="-120"/>
                          <a:cs typeface="Calibri" panose="020F0502020204030204" pitchFamily="34" charset="0"/>
                        </a:rPr>
                        <a:t>‘to finish </a:t>
                      </a:r>
                      <a:r>
                        <a:rPr lang="en-US" sz="2000" b="0" i="0" dirty="0" err="1">
                          <a:effectLst/>
                          <a:latin typeface="Calibri" panose="020F0502020204030204" pitchFamily="34" charset="0"/>
                          <a:ea typeface="PMingLiU" panose="02020500000000000000" pitchFamily="18" charset="-120"/>
                          <a:cs typeface="Calibri" panose="020F0502020204030204" pitchFamily="34" charset="0"/>
                        </a:rPr>
                        <a:t>sth</a:t>
                      </a:r>
                      <a:r>
                        <a:rPr lang="en-US" sz="2000" b="0" i="0" dirty="0">
                          <a:effectLst/>
                          <a:latin typeface="Calibri" panose="020F0502020204030204" pitchFamily="34" charset="0"/>
                          <a:ea typeface="PMingLiU" panose="02020500000000000000" pitchFamily="18" charset="-120"/>
                          <a:cs typeface="Calibri" panose="020F0502020204030204" pitchFamily="34" charset="0"/>
                        </a:rPr>
                        <a:t>.’</a:t>
                      </a:r>
                      <a:endParaRPr lang="en-GB" sz="2000" b="0" i="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dirty="0">
                          <a:effectLst/>
                          <a:latin typeface="Calibri" panose="020F0502020204030204" pitchFamily="34" charset="0"/>
                          <a:ea typeface="PMingLiU" panose="02020500000000000000" pitchFamily="18" charset="-120"/>
                          <a:cs typeface="Lucida Grande"/>
                        </a:rPr>
                        <a:t>activity carried out to completion</a:t>
                      </a:r>
                      <a:endParaRPr lang="en-GB" sz="2000" i="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dirty="0" err="1">
                          <a:effectLst/>
                          <a:latin typeface="Calibri" panose="020F0502020204030204" pitchFamily="34" charset="0"/>
                          <a:ea typeface="PMingLiU" panose="02020500000000000000" pitchFamily="18" charset="-120"/>
                          <a:cs typeface="Lucida Grande"/>
                        </a:rPr>
                        <a:t>сол</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ем</a:t>
                      </a:r>
                      <a:r>
                        <a:rPr lang="en-US" sz="2000" i="0" dirty="0">
                          <a:effectLst/>
                          <a:latin typeface="Calibri" panose="020F0502020204030204" pitchFamily="34" charset="0"/>
                          <a:ea typeface="PMingLiU" panose="02020500000000000000" pitchFamily="18" charset="-120"/>
                          <a:cs typeface="Lucida Grande"/>
                        </a:rPr>
                        <a:t>) ‘to mow’ &gt;</a:t>
                      </a:r>
                      <a:endParaRPr lang="en-GB" sz="2000" i="0" dirty="0">
                        <a:effectLst/>
                        <a:latin typeface="Calibri" panose="020F0502020204030204" pitchFamily="34" charset="0"/>
                        <a:ea typeface="PMingLiU" panose="02020500000000000000" pitchFamily="18" charset="-120"/>
                        <a:cs typeface="Lucida Grande"/>
                      </a:endParaRPr>
                    </a:p>
                    <a:p>
                      <a:pPr algn="l"/>
                      <a:r>
                        <a:rPr lang="en-US" sz="2000" i="0" dirty="0" err="1">
                          <a:effectLst/>
                          <a:latin typeface="Calibri" panose="020F0502020204030204" pitchFamily="34" charset="0"/>
                          <a:ea typeface="PMingLiU" panose="02020500000000000000" pitchFamily="18" charset="-120"/>
                          <a:cs typeface="Lucida Grande"/>
                        </a:rPr>
                        <a:t>сол</a:t>
                      </a:r>
                      <a:r>
                        <a:rPr lang="en-US" sz="2000" b="1" i="0" dirty="0" err="1">
                          <a:effectLst/>
                          <a:latin typeface="Calibri" panose="020F0502020204030204" pitchFamily="34" charset="0"/>
                          <a:ea typeface="PMingLiU" panose="02020500000000000000" pitchFamily="18" charset="-120"/>
                          <a:cs typeface="Lucida Grande"/>
                        </a:rPr>
                        <a:t>е</a:t>
                      </a:r>
                      <a:r>
                        <a:rPr lang="en-US" sz="2000" i="0" dirty="0" err="1">
                          <a:effectLst/>
                          <a:latin typeface="Calibri" panose="020F0502020204030204" pitchFamily="34" charset="0"/>
                          <a:ea typeface="PMingLiU" panose="02020500000000000000" pitchFamily="18" charset="-120"/>
                          <a:cs typeface="Lucida Grande"/>
                        </a:rPr>
                        <a:t>н</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пытар</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ем</a:t>
                      </a:r>
                      <a:r>
                        <a:rPr lang="en-US" sz="2000" i="0" dirty="0">
                          <a:effectLst/>
                          <a:latin typeface="Calibri" panose="020F0502020204030204" pitchFamily="34" charset="0"/>
                          <a:ea typeface="PMingLiU" panose="02020500000000000000" pitchFamily="18" charset="-120"/>
                          <a:cs typeface="Lucida Grande"/>
                        </a:rPr>
                        <a:t>) ‘to finish mowing’</a:t>
                      </a:r>
                      <a:endParaRPr lang="en-GB" sz="2000" i="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2929147545"/>
                  </a:ext>
                </a:extLst>
              </a:tr>
              <a:tr h="809952">
                <a:tc>
                  <a:txBody>
                    <a:bodyPr/>
                    <a:lstStyle/>
                    <a:p>
                      <a:pPr algn="just"/>
                      <a:r>
                        <a:rPr lang="en-US" sz="2000" b="0" i="0" dirty="0" err="1">
                          <a:effectLst/>
                          <a:latin typeface="Calibri" panose="020F0502020204030204" pitchFamily="34" charset="0"/>
                          <a:ea typeface="PMingLiU" panose="02020500000000000000" pitchFamily="18" charset="-120"/>
                          <a:cs typeface="Calibri" panose="020F0502020204030204" pitchFamily="34" charset="0"/>
                        </a:rPr>
                        <a:t>пыт</a:t>
                      </a:r>
                      <a:r>
                        <a:rPr lang="en-US" sz="2000" b="1" i="0" dirty="0" err="1">
                          <a:effectLst/>
                          <a:latin typeface="Calibri" panose="020F0502020204030204" pitchFamily="34" charset="0"/>
                          <a:ea typeface="PMingLiU" panose="02020500000000000000" pitchFamily="18" charset="-120"/>
                          <a:cs typeface="Calibri" panose="020F0502020204030204" pitchFamily="34" charset="0"/>
                        </a:rPr>
                        <a:t>а</a:t>
                      </a:r>
                      <a:r>
                        <a:rPr lang="en-US" sz="2000" b="0" i="0" dirty="0" err="1">
                          <a:effectLst/>
                          <a:latin typeface="Calibri" panose="020F0502020204030204" pitchFamily="34" charset="0"/>
                          <a:ea typeface="PMingLiU" panose="02020500000000000000" pitchFamily="18" charset="-120"/>
                          <a:cs typeface="Calibri" panose="020F0502020204030204" pitchFamily="34" charset="0"/>
                        </a:rPr>
                        <a:t>ш</a:t>
                      </a:r>
                      <a:r>
                        <a:rPr lang="en-US" sz="2000" b="0" i="0" dirty="0">
                          <a:effectLst/>
                          <a:latin typeface="Calibri" panose="020F0502020204030204" pitchFamily="34" charset="0"/>
                          <a:ea typeface="PMingLiU" panose="02020500000000000000" pitchFamily="18" charset="-120"/>
                          <a:cs typeface="Calibri" panose="020F0502020204030204" pitchFamily="34" charset="0"/>
                        </a:rPr>
                        <a:t> (‑</a:t>
                      </a:r>
                      <a:r>
                        <a:rPr lang="en-US" sz="2000" b="0" i="0" dirty="0" err="1">
                          <a:effectLst/>
                          <a:latin typeface="Calibri" panose="020F0502020204030204" pitchFamily="34" charset="0"/>
                          <a:ea typeface="PMingLiU" panose="02020500000000000000" pitchFamily="18" charset="-120"/>
                          <a:cs typeface="Calibri" panose="020F0502020204030204" pitchFamily="34" charset="0"/>
                        </a:rPr>
                        <a:t>ем</a:t>
                      </a:r>
                      <a:r>
                        <a:rPr lang="en-US" sz="2000" b="0" i="0" dirty="0">
                          <a:effectLst/>
                          <a:latin typeface="Calibri" panose="020F0502020204030204" pitchFamily="34" charset="0"/>
                          <a:ea typeface="PMingLiU" panose="02020500000000000000" pitchFamily="18" charset="-120"/>
                          <a:cs typeface="Calibri" panose="020F0502020204030204" pitchFamily="34" charset="0"/>
                        </a:rPr>
                        <a:t>)</a:t>
                      </a:r>
                      <a:endParaRPr lang="en-GB" sz="2000" b="0" i="0" dirty="0">
                        <a:effectLst/>
                        <a:latin typeface="Calibri" panose="020F0502020204030204" pitchFamily="34" charset="0"/>
                        <a:ea typeface="PMingLiU" panose="02020500000000000000" pitchFamily="18" charset="-120"/>
                        <a:cs typeface="Lucida Grande"/>
                      </a:endParaRPr>
                    </a:p>
                    <a:p>
                      <a:pPr algn="just"/>
                      <a:r>
                        <a:rPr lang="en-US" sz="2000" b="0" i="0" dirty="0">
                          <a:effectLst/>
                          <a:latin typeface="Calibri" panose="020F0502020204030204" pitchFamily="34" charset="0"/>
                          <a:ea typeface="PMingLiU" panose="02020500000000000000" pitchFamily="18" charset="-120"/>
                          <a:cs typeface="Calibri" panose="020F0502020204030204" pitchFamily="34" charset="0"/>
                        </a:rPr>
                        <a:t>‘to end (intr.)’</a:t>
                      </a:r>
                      <a:endParaRPr lang="en-GB" sz="2000" b="0" i="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dirty="0">
                          <a:effectLst/>
                          <a:latin typeface="Calibri" panose="020F0502020204030204" pitchFamily="34" charset="0"/>
                          <a:ea typeface="PMingLiU" panose="02020500000000000000" pitchFamily="18" charset="-120"/>
                          <a:cs typeface="Lucida Grande"/>
                        </a:rPr>
                        <a:t>completeness, intensity; all prospective participants took part</a:t>
                      </a:r>
                      <a:endParaRPr lang="en-GB" sz="2000" i="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dirty="0" err="1">
                          <a:effectLst/>
                          <a:latin typeface="Calibri" panose="020F0502020204030204" pitchFamily="34" charset="0"/>
                          <a:ea typeface="PMingLiU" panose="02020500000000000000" pitchFamily="18" charset="-120"/>
                          <a:cs typeface="Lucida Grande"/>
                        </a:rPr>
                        <a:t>нӧр</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ем</a:t>
                      </a:r>
                      <a:r>
                        <a:rPr lang="en-US" sz="2000" i="0" dirty="0">
                          <a:effectLst/>
                          <a:latin typeface="Calibri" panose="020F0502020204030204" pitchFamily="34" charset="0"/>
                          <a:ea typeface="PMingLiU" panose="02020500000000000000" pitchFamily="18" charset="-120"/>
                          <a:cs typeface="Lucida Grande"/>
                        </a:rPr>
                        <a:t>) ‘to get wet’ &gt;</a:t>
                      </a:r>
                      <a:endParaRPr lang="en-GB" sz="2000" i="0" dirty="0">
                        <a:effectLst/>
                        <a:latin typeface="Calibri" panose="020F0502020204030204" pitchFamily="34" charset="0"/>
                        <a:ea typeface="PMingLiU" panose="02020500000000000000" pitchFamily="18" charset="-120"/>
                        <a:cs typeface="Lucida Grande"/>
                      </a:endParaRPr>
                    </a:p>
                    <a:p>
                      <a:pPr algn="l"/>
                      <a:r>
                        <a:rPr lang="en-US" sz="2000" i="0" dirty="0" err="1">
                          <a:effectLst/>
                          <a:latin typeface="Calibri" panose="020F0502020204030204" pitchFamily="34" charset="0"/>
                          <a:ea typeface="PMingLiU" panose="02020500000000000000" pitchFamily="18" charset="-120"/>
                          <a:cs typeface="Lucida Grande"/>
                        </a:rPr>
                        <a:t>нӧр</a:t>
                      </a:r>
                      <a:r>
                        <a:rPr lang="en-US" sz="2000" b="1" i="0" dirty="0" err="1">
                          <a:effectLst/>
                          <a:latin typeface="Calibri" panose="020F0502020204030204" pitchFamily="34" charset="0"/>
                          <a:ea typeface="PMingLiU" panose="02020500000000000000" pitchFamily="18" charset="-120"/>
                          <a:cs typeface="Lucida Grande"/>
                        </a:rPr>
                        <a:t>е</a:t>
                      </a:r>
                      <a:r>
                        <a:rPr lang="en-US" sz="2000" i="0" dirty="0" err="1">
                          <a:effectLst/>
                          <a:latin typeface="Calibri" panose="020F0502020204030204" pitchFamily="34" charset="0"/>
                          <a:ea typeface="PMingLiU" panose="02020500000000000000" pitchFamily="18" charset="-120"/>
                          <a:cs typeface="Lucida Grande"/>
                        </a:rPr>
                        <a:t>н</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пыт</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ем</a:t>
                      </a:r>
                      <a:r>
                        <a:rPr lang="en-US" sz="2000" i="0" dirty="0">
                          <a:effectLst/>
                          <a:latin typeface="Calibri" panose="020F0502020204030204" pitchFamily="34" charset="0"/>
                          <a:ea typeface="PMingLiU" panose="02020500000000000000" pitchFamily="18" charset="-120"/>
                          <a:cs typeface="Lucida Grande"/>
                        </a:rPr>
                        <a:t>) ‘to be soaked’</a:t>
                      </a:r>
                      <a:endParaRPr lang="en-GB" sz="2000" i="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814695343"/>
                  </a:ext>
                </a:extLst>
              </a:tr>
              <a:tr h="809952">
                <a:tc>
                  <a:txBody>
                    <a:bodyPr/>
                    <a:lstStyle/>
                    <a:p>
                      <a:pPr algn="just"/>
                      <a:r>
                        <a:rPr lang="en-US" sz="2000" b="0" i="0" dirty="0" err="1">
                          <a:effectLst/>
                          <a:latin typeface="Calibri" panose="020F0502020204030204" pitchFamily="34" charset="0"/>
                          <a:ea typeface="PMingLiU" panose="02020500000000000000" pitchFamily="18" charset="-120"/>
                          <a:cs typeface="Lucida Grande"/>
                        </a:rPr>
                        <a:t>пышт</a:t>
                      </a:r>
                      <a:r>
                        <a:rPr lang="en-US" sz="2000" b="1" i="0" dirty="0" err="1">
                          <a:effectLst/>
                          <a:latin typeface="Calibri" panose="020F0502020204030204" pitchFamily="34" charset="0"/>
                          <a:ea typeface="PMingLiU" panose="02020500000000000000" pitchFamily="18" charset="-120"/>
                          <a:cs typeface="Lucida Grande"/>
                        </a:rPr>
                        <a:t>а</a:t>
                      </a:r>
                      <a:r>
                        <a:rPr lang="en-US" sz="2000" b="0" i="0" dirty="0" err="1">
                          <a:effectLst/>
                          <a:latin typeface="Calibri" panose="020F0502020204030204" pitchFamily="34" charset="0"/>
                          <a:ea typeface="PMingLiU" panose="02020500000000000000" pitchFamily="18" charset="-120"/>
                          <a:cs typeface="Lucida Grande"/>
                        </a:rPr>
                        <a:t>ш</a:t>
                      </a:r>
                      <a:r>
                        <a:rPr lang="en-US" sz="2000" b="0" i="0" dirty="0">
                          <a:effectLst/>
                          <a:latin typeface="Calibri" panose="020F0502020204030204" pitchFamily="34" charset="0"/>
                          <a:ea typeface="PMingLiU" panose="02020500000000000000" pitchFamily="18" charset="-120"/>
                          <a:cs typeface="Lucida Grande"/>
                        </a:rPr>
                        <a:t> (‑</a:t>
                      </a:r>
                      <a:r>
                        <a:rPr lang="en-US" sz="2000" b="0" i="0" dirty="0" err="1">
                          <a:effectLst/>
                          <a:latin typeface="Calibri" panose="020F0502020204030204" pitchFamily="34" charset="0"/>
                          <a:ea typeface="PMingLiU" panose="02020500000000000000" pitchFamily="18" charset="-120"/>
                          <a:cs typeface="Lucida Grande"/>
                        </a:rPr>
                        <a:t>ем</a:t>
                      </a:r>
                      <a:r>
                        <a:rPr lang="en-US" sz="2000" b="0" i="0" dirty="0">
                          <a:effectLst/>
                          <a:latin typeface="Calibri" panose="020F0502020204030204" pitchFamily="34" charset="0"/>
                          <a:ea typeface="PMingLiU" panose="02020500000000000000" pitchFamily="18" charset="-120"/>
                          <a:cs typeface="Lucida Grande"/>
                        </a:rPr>
                        <a:t>)</a:t>
                      </a:r>
                      <a:endParaRPr lang="en-GB" sz="2000" b="0" i="0" dirty="0">
                        <a:effectLst/>
                        <a:latin typeface="Calibri" panose="020F0502020204030204" pitchFamily="34" charset="0"/>
                        <a:ea typeface="PMingLiU" panose="02020500000000000000" pitchFamily="18" charset="-120"/>
                        <a:cs typeface="Lucida Grande"/>
                      </a:endParaRPr>
                    </a:p>
                    <a:p>
                      <a:pPr algn="just"/>
                      <a:r>
                        <a:rPr lang="en-US" sz="2000" b="0" i="0" dirty="0">
                          <a:effectLst/>
                          <a:latin typeface="Calibri" panose="020F0502020204030204" pitchFamily="34" charset="0"/>
                          <a:ea typeface="PMingLiU" panose="02020500000000000000" pitchFamily="18" charset="-120"/>
                          <a:cs typeface="Calibri" panose="020F0502020204030204" pitchFamily="34" charset="0"/>
                        </a:rPr>
                        <a:t>‘to put, to place’</a:t>
                      </a:r>
                      <a:endParaRPr lang="en-GB" sz="2000" b="0" i="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a:effectLst/>
                          <a:latin typeface="Calibri" panose="020F0502020204030204" pitchFamily="34" charset="0"/>
                          <a:ea typeface="PMingLiU" panose="02020500000000000000" pitchFamily="18" charset="-120"/>
                          <a:cs typeface="Calibri" panose="020F0502020204030204" pitchFamily="34" charset="0"/>
                        </a:rPr>
                        <a:t>completion of an action</a:t>
                      </a:r>
                      <a:endParaRPr lang="en-GB" sz="2000" i="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dirty="0" err="1">
                          <a:effectLst/>
                          <a:latin typeface="Calibri" panose="020F0502020204030204" pitchFamily="34" charset="0"/>
                          <a:ea typeface="PMingLiU" panose="02020500000000000000" pitchFamily="18" charset="-120"/>
                          <a:cs typeface="Lucida Grande"/>
                        </a:rPr>
                        <a:t>шон</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ем</a:t>
                      </a:r>
                      <a:r>
                        <a:rPr lang="en-US" sz="2000" i="0" dirty="0">
                          <a:effectLst/>
                          <a:latin typeface="Calibri" panose="020F0502020204030204" pitchFamily="34" charset="0"/>
                          <a:ea typeface="PMingLiU" panose="02020500000000000000" pitchFamily="18" charset="-120"/>
                          <a:cs typeface="Lucida Grande"/>
                        </a:rPr>
                        <a:t>) ‘to think’ &gt;</a:t>
                      </a:r>
                      <a:endParaRPr lang="en-GB" sz="2000" i="0" dirty="0">
                        <a:effectLst/>
                        <a:latin typeface="Calibri" panose="020F0502020204030204" pitchFamily="34" charset="0"/>
                        <a:ea typeface="PMingLiU" panose="02020500000000000000" pitchFamily="18" charset="-120"/>
                        <a:cs typeface="Lucida Grande"/>
                      </a:endParaRPr>
                    </a:p>
                    <a:p>
                      <a:pPr algn="l"/>
                      <a:r>
                        <a:rPr lang="en-US" sz="2000" i="0" dirty="0" err="1">
                          <a:effectLst/>
                          <a:latin typeface="Calibri" panose="020F0502020204030204" pitchFamily="34" charset="0"/>
                          <a:ea typeface="PMingLiU" panose="02020500000000000000" pitchFamily="18" charset="-120"/>
                          <a:cs typeface="Calibri" panose="020F0502020204030204" pitchFamily="34" charset="0"/>
                        </a:rPr>
                        <a:t>шон</a:t>
                      </a:r>
                      <a:r>
                        <a:rPr lang="en-US" sz="2000" b="1" i="0" dirty="0" err="1">
                          <a:effectLst/>
                          <a:latin typeface="Calibri" panose="020F0502020204030204" pitchFamily="34" charset="0"/>
                          <a:ea typeface="PMingLiU" panose="02020500000000000000" pitchFamily="18" charset="-120"/>
                          <a:cs typeface="Calibri" panose="020F0502020204030204" pitchFamily="34" charset="0"/>
                        </a:rPr>
                        <a:t>е</a:t>
                      </a:r>
                      <a:r>
                        <a:rPr lang="en-US" sz="2000" i="0" dirty="0" err="1">
                          <a:effectLst/>
                          <a:latin typeface="Calibri" panose="020F0502020204030204" pitchFamily="34" charset="0"/>
                          <a:ea typeface="PMingLiU" panose="02020500000000000000" pitchFamily="18" charset="-120"/>
                          <a:cs typeface="Calibri" panose="020F0502020204030204" pitchFamily="34" charset="0"/>
                        </a:rPr>
                        <a:t>н</a:t>
                      </a:r>
                      <a:r>
                        <a:rPr lang="en-US" sz="2000" i="0" dirty="0">
                          <a:effectLst/>
                          <a:latin typeface="Calibri" panose="020F0502020204030204" pitchFamily="34" charset="0"/>
                          <a:ea typeface="PMingLiU" panose="02020500000000000000" pitchFamily="18" charset="-120"/>
                          <a:cs typeface="Calibri" panose="020F0502020204030204" pitchFamily="34" charset="0"/>
                        </a:rPr>
                        <a:t> </a:t>
                      </a:r>
                      <a:r>
                        <a:rPr lang="en-US" sz="2000" i="0" dirty="0" err="1">
                          <a:effectLst/>
                          <a:latin typeface="Calibri" panose="020F0502020204030204" pitchFamily="34" charset="0"/>
                          <a:ea typeface="PMingLiU" panose="02020500000000000000" pitchFamily="18" charset="-120"/>
                          <a:cs typeface="Calibri" panose="020F0502020204030204" pitchFamily="34" charset="0"/>
                        </a:rPr>
                        <a:t>пышт</a:t>
                      </a:r>
                      <a:r>
                        <a:rPr lang="en-US" sz="2000" b="1" i="0" dirty="0" err="1">
                          <a:effectLst/>
                          <a:latin typeface="Calibri" panose="020F0502020204030204" pitchFamily="34" charset="0"/>
                          <a:ea typeface="PMingLiU" panose="02020500000000000000" pitchFamily="18" charset="-120"/>
                          <a:cs typeface="Calibri" panose="020F0502020204030204" pitchFamily="34" charset="0"/>
                        </a:rPr>
                        <a:t>а</a:t>
                      </a:r>
                      <a:r>
                        <a:rPr lang="en-US" sz="2000" i="0" dirty="0" err="1">
                          <a:effectLst/>
                          <a:latin typeface="Calibri" panose="020F0502020204030204" pitchFamily="34" charset="0"/>
                          <a:ea typeface="PMingLiU" panose="02020500000000000000" pitchFamily="18" charset="-120"/>
                          <a:cs typeface="Calibri" panose="020F0502020204030204" pitchFamily="34" charset="0"/>
                        </a:rPr>
                        <a:t>ш</a:t>
                      </a:r>
                      <a:r>
                        <a:rPr lang="en-US" sz="2000" i="0" dirty="0">
                          <a:effectLst/>
                          <a:latin typeface="Calibri" panose="020F0502020204030204" pitchFamily="34" charset="0"/>
                          <a:ea typeface="PMingLiU" panose="02020500000000000000" pitchFamily="18" charset="-120"/>
                          <a:cs typeface="Calibri" panose="020F0502020204030204" pitchFamily="34" charset="0"/>
                        </a:rPr>
                        <a:t> (‑</a:t>
                      </a:r>
                      <a:r>
                        <a:rPr lang="en-US" sz="2000" i="0" dirty="0" err="1">
                          <a:effectLst/>
                          <a:latin typeface="Calibri" panose="020F0502020204030204" pitchFamily="34" charset="0"/>
                          <a:ea typeface="PMingLiU" panose="02020500000000000000" pitchFamily="18" charset="-120"/>
                          <a:cs typeface="Calibri" panose="020F0502020204030204" pitchFamily="34" charset="0"/>
                        </a:rPr>
                        <a:t>ем</a:t>
                      </a:r>
                      <a:r>
                        <a:rPr lang="en-US" sz="2000" i="0" dirty="0">
                          <a:effectLst/>
                          <a:latin typeface="Calibri" panose="020F0502020204030204" pitchFamily="34" charset="0"/>
                          <a:ea typeface="PMingLiU" panose="02020500000000000000" pitchFamily="18" charset="-120"/>
                          <a:cs typeface="Calibri" panose="020F0502020204030204" pitchFamily="34" charset="0"/>
                        </a:rPr>
                        <a:t>)</a:t>
                      </a:r>
                      <a:endParaRPr lang="en-GB" sz="2000" i="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1048150638"/>
                  </a:ext>
                </a:extLst>
              </a:tr>
            </a:tbl>
          </a:graphicData>
        </a:graphic>
      </p:graphicFrame>
      <p:sp>
        <p:nvSpPr>
          <p:cNvPr id="6" name="Rectangle 5">
            <a:extLst>
              <a:ext uri="{FF2B5EF4-FFF2-40B4-BE49-F238E27FC236}">
                <a16:creationId xmlns:a16="http://schemas.microsoft.com/office/drawing/2014/main" id="{D7B65B84-CE02-4B73-AF35-C137969D527F}"/>
              </a:ext>
            </a:extLst>
          </p:cNvPr>
          <p:cNvSpPr/>
          <p:nvPr/>
        </p:nvSpPr>
        <p:spPr>
          <a:xfrm>
            <a:off x="8940801" y="2279459"/>
            <a:ext cx="2438400" cy="34944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7" name="Rectangle 6">
            <a:extLst>
              <a:ext uri="{FF2B5EF4-FFF2-40B4-BE49-F238E27FC236}">
                <a16:creationId xmlns:a16="http://schemas.microsoft.com/office/drawing/2014/main" id="{C797C3AD-6262-4549-8128-A8DC11AF1C6E}"/>
              </a:ext>
            </a:extLst>
          </p:cNvPr>
          <p:cNvSpPr/>
          <p:nvPr/>
        </p:nvSpPr>
        <p:spPr>
          <a:xfrm>
            <a:off x="8813801" y="3092907"/>
            <a:ext cx="2438400" cy="34944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8" name="Rectangle 7">
            <a:extLst>
              <a:ext uri="{FF2B5EF4-FFF2-40B4-BE49-F238E27FC236}">
                <a16:creationId xmlns:a16="http://schemas.microsoft.com/office/drawing/2014/main" id="{88219408-F105-46E7-86AE-D70ADC946FA9}"/>
              </a:ext>
            </a:extLst>
          </p:cNvPr>
          <p:cNvSpPr/>
          <p:nvPr/>
        </p:nvSpPr>
        <p:spPr>
          <a:xfrm>
            <a:off x="9182100" y="3889227"/>
            <a:ext cx="2362201" cy="34944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9" name="Rectangle 8">
            <a:extLst>
              <a:ext uri="{FF2B5EF4-FFF2-40B4-BE49-F238E27FC236}">
                <a16:creationId xmlns:a16="http://schemas.microsoft.com/office/drawing/2014/main" id="{BFA0135B-5527-4EE4-88EA-13F291E71DE6}"/>
              </a:ext>
            </a:extLst>
          </p:cNvPr>
          <p:cNvSpPr/>
          <p:nvPr/>
        </p:nvSpPr>
        <p:spPr>
          <a:xfrm>
            <a:off x="8940801" y="4737695"/>
            <a:ext cx="2438400" cy="34944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1728966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2</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de-AT" sz="3600" u="sng" dirty="0">
                <a:latin typeface="Calibri" panose="020F0502020204030204" pitchFamily="34" charset="0"/>
                <a:ea typeface="Times New Roman" panose="02020603050405020304" pitchFamily="18" charset="0"/>
                <a:cs typeface="Calibri" panose="020F0502020204030204" pitchFamily="34" charset="0"/>
              </a:rPr>
              <a:t>Modifiers in aspectual auxiliary constructions</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dirty="0"/>
              <a:t>COPIUS – Introduction to Mari – Chapter 35</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28</a:t>
            </a:fld>
            <a:endParaRPr lang="en-GB"/>
          </a:p>
        </p:txBody>
      </p:sp>
      <p:graphicFrame>
        <p:nvGraphicFramePr>
          <p:cNvPr id="2" name="Table 1">
            <a:extLst>
              <a:ext uri="{FF2B5EF4-FFF2-40B4-BE49-F238E27FC236}">
                <a16:creationId xmlns:a16="http://schemas.microsoft.com/office/drawing/2014/main" id="{42B3D20D-77FC-44B1-86CE-3FA015C71EAE}"/>
              </a:ext>
            </a:extLst>
          </p:cNvPr>
          <p:cNvGraphicFramePr>
            <a:graphicFrameLocks noGrp="1"/>
          </p:cNvGraphicFramePr>
          <p:nvPr/>
        </p:nvGraphicFramePr>
        <p:xfrm>
          <a:off x="838200" y="1580311"/>
          <a:ext cx="10797428" cy="4354560"/>
        </p:xfrm>
        <a:graphic>
          <a:graphicData uri="http://schemas.openxmlformats.org/drawingml/2006/table">
            <a:tbl>
              <a:tblPr firstRow="1" firstCol="1" bandRow="1">
                <a:tableStyleId>{5940675A-B579-460E-94D1-54222C63F5DA}</a:tableStyleId>
              </a:tblPr>
              <a:tblGrid>
                <a:gridCol w="1980000">
                  <a:extLst>
                    <a:ext uri="{9D8B030D-6E8A-4147-A177-3AD203B41FA5}">
                      <a16:colId xmlns:a16="http://schemas.microsoft.com/office/drawing/2014/main" val="4268489223"/>
                    </a:ext>
                  </a:extLst>
                </a:gridCol>
                <a:gridCol w="3973286">
                  <a:extLst>
                    <a:ext uri="{9D8B030D-6E8A-4147-A177-3AD203B41FA5}">
                      <a16:colId xmlns:a16="http://schemas.microsoft.com/office/drawing/2014/main" val="1266289470"/>
                    </a:ext>
                  </a:extLst>
                </a:gridCol>
                <a:gridCol w="4844142">
                  <a:extLst>
                    <a:ext uri="{9D8B030D-6E8A-4147-A177-3AD203B41FA5}">
                      <a16:colId xmlns:a16="http://schemas.microsoft.com/office/drawing/2014/main" val="2087677373"/>
                    </a:ext>
                  </a:extLst>
                </a:gridCol>
              </a:tblGrid>
              <a:tr h="269984">
                <a:tc>
                  <a:txBody>
                    <a:bodyPr/>
                    <a:lstStyle/>
                    <a:p>
                      <a:pPr algn="ctr"/>
                      <a:r>
                        <a:rPr lang="en-US" sz="2000" b="1" dirty="0">
                          <a:effectLst/>
                          <a:latin typeface="Calibri" panose="020F0502020204030204" pitchFamily="34" charset="0"/>
                          <a:ea typeface="PMingLiU" panose="02020500000000000000" pitchFamily="18" charset="-120"/>
                          <a:cs typeface="Lucida Grande"/>
                        </a:rPr>
                        <a:t>Modifier</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ctr"/>
                      <a:r>
                        <a:rPr lang="en-US" sz="2000" b="1">
                          <a:effectLst/>
                          <a:latin typeface="Calibri" panose="020F0502020204030204" pitchFamily="34" charset="0"/>
                          <a:ea typeface="PMingLiU" panose="02020500000000000000" pitchFamily="18" charset="-120"/>
                          <a:cs typeface="Lucida Grande"/>
                        </a:rPr>
                        <a:t>Usage</a:t>
                      </a:r>
                      <a:endParaRPr lang="en-GB" sz="200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ctr"/>
                      <a:r>
                        <a:rPr lang="en-US" sz="2000" b="1">
                          <a:effectLst/>
                          <a:latin typeface="Calibri" panose="020F0502020204030204" pitchFamily="34" charset="0"/>
                          <a:ea typeface="PMingLiU" panose="02020500000000000000" pitchFamily="18" charset="-120"/>
                          <a:cs typeface="Lucida Grande"/>
                        </a:rPr>
                        <a:t>Example</a:t>
                      </a:r>
                      <a:endParaRPr lang="en-GB" sz="2000">
                        <a:effectLst/>
                        <a:latin typeface="Calibri" panose="020F0502020204030204" pitchFamily="34" charset="0"/>
                        <a:ea typeface="PMingLiU" panose="02020500000000000000" pitchFamily="18" charset="-120"/>
                        <a:cs typeface="Lucida Grande"/>
                      </a:endParaRPr>
                    </a:p>
                  </a:txBody>
                  <a:tcPr marL="68580" marR="68580" marT="0" marB="0"/>
                </a:tc>
                <a:extLst>
                  <a:ext uri="{0D108BD9-81ED-4DB2-BD59-A6C34878D82A}">
                    <a16:rowId xmlns:a16="http://schemas.microsoft.com/office/drawing/2014/main" val="1806592275"/>
                  </a:ext>
                </a:extLst>
              </a:tr>
              <a:tr h="809952">
                <a:tc>
                  <a:txBody>
                    <a:bodyPr/>
                    <a:lstStyle/>
                    <a:p>
                      <a:pPr algn="just"/>
                      <a:r>
                        <a:rPr lang="en-US" sz="2000" b="0" i="0" dirty="0" err="1">
                          <a:effectLst/>
                          <a:latin typeface="Calibri" panose="020F0502020204030204" pitchFamily="34" charset="0"/>
                          <a:ea typeface="PMingLiU" panose="02020500000000000000" pitchFamily="18" charset="-120"/>
                          <a:cs typeface="Lucida Grande"/>
                        </a:rPr>
                        <a:t>опт</a:t>
                      </a:r>
                      <a:r>
                        <a:rPr lang="en-US" sz="2000" b="1" i="0" dirty="0" err="1">
                          <a:effectLst/>
                          <a:latin typeface="Calibri" panose="020F0502020204030204" pitchFamily="34" charset="0"/>
                          <a:ea typeface="PMingLiU" panose="02020500000000000000" pitchFamily="18" charset="-120"/>
                          <a:cs typeface="Lucida Grande"/>
                        </a:rPr>
                        <a:t>а</a:t>
                      </a:r>
                      <a:r>
                        <a:rPr lang="en-US" sz="2000" b="0" i="0" dirty="0" err="1">
                          <a:effectLst/>
                          <a:latin typeface="Calibri" panose="020F0502020204030204" pitchFamily="34" charset="0"/>
                          <a:ea typeface="PMingLiU" panose="02020500000000000000" pitchFamily="18" charset="-120"/>
                          <a:cs typeface="Lucida Grande"/>
                        </a:rPr>
                        <a:t>ш</a:t>
                      </a:r>
                      <a:r>
                        <a:rPr lang="en-US" sz="2000" b="0" i="0" dirty="0">
                          <a:effectLst/>
                          <a:latin typeface="Calibri" panose="020F0502020204030204" pitchFamily="34" charset="0"/>
                          <a:ea typeface="PMingLiU" panose="02020500000000000000" pitchFamily="18" charset="-120"/>
                          <a:cs typeface="Lucida Grande"/>
                        </a:rPr>
                        <a:t> (‑</a:t>
                      </a:r>
                      <a:r>
                        <a:rPr lang="en-US" sz="2000" b="0" i="0" dirty="0" err="1">
                          <a:effectLst/>
                          <a:latin typeface="Calibri" panose="020F0502020204030204" pitchFamily="34" charset="0"/>
                          <a:ea typeface="PMingLiU" panose="02020500000000000000" pitchFamily="18" charset="-120"/>
                          <a:cs typeface="Lucida Grande"/>
                        </a:rPr>
                        <a:t>ем</a:t>
                      </a:r>
                      <a:r>
                        <a:rPr lang="en-US" sz="2000" b="0" i="0" dirty="0">
                          <a:effectLst/>
                          <a:latin typeface="Calibri" panose="020F0502020204030204" pitchFamily="34" charset="0"/>
                          <a:ea typeface="PMingLiU" panose="02020500000000000000" pitchFamily="18" charset="-120"/>
                          <a:cs typeface="Lucida Grande"/>
                        </a:rPr>
                        <a:t>)</a:t>
                      </a:r>
                      <a:endParaRPr lang="en-GB" sz="2000" b="0" i="0" dirty="0">
                        <a:effectLst/>
                        <a:latin typeface="Calibri" panose="020F0502020204030204" pitchFamily="34" charset="0"/>
                        <a:ea typeface="PMingLiU" panose="02020500000000000000" pitchFamily="18" charset="-120"/>
                        <a:cs typeface="Lucida Grande"/>
                      </a:endParaRPr>
                    </a:p>
                    <a:p>
                      <a:pPr algn="just"/>
                      <a:r>
                        <a:rPr lang="en-US" sz="2000" b="0" i="0" dirty="0">
                          <a:effectLst/>
                          <a:latin typeface="Calibri" panose="020F0502020204030204" pitchFamily="34" charset="0"/>
                          <a:ea typeface="PMingLiU" panose="02020500000000000000" pitchFamily="18" charset="-120"/>
                          <a:cs typeface="Calibri" panose="020F0502020204030204" pitchFamily="34" charset="0"/>
                        </a:rPr>
                        <a:t>‘to arrange’</a:t>
                      </a:r>
                      <a:endParaRPr lang="en-GB" sz="2000" b="0" i="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dirty="0">
                          <a:effectLst/>
                          <a:latin typeface="Calibri" panose="020F0502020204030204" pitchFamily="34" charset="0"/>
                          <a:ea typeface="PMingLiU" panose="02020500000000000000" pitchFamily="18" charset="-120"/>
                          <a:cs typeface="Calibri" panose="020F0502020204030204" pitchFamily="34" charset="0"/>
                        </a:rPr>
                        <a:t>completion of an action</a:t>
                      </a:r>
                      <a:endParaRPr lang="en-GB" sz="2000" i="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dirty="0" err="1">
                          <a:effectLst/>
                          <a:latin typeface="Calibri" panose="020F0502020204030204" pitchFamily="34" charset="0"/>
                          <a:ea typeface="PMingLiU" panose="02020500000000000000" pitchFamily="18" charset="-120"/>
                          <a:cs typeface="Lucida Grande"/>
                        </a:rPr>
                        <a:t>кыр</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ем</a:t>
                      </a:r>
                      <a:r>
                        <a:rPr lang="en-US" sz="2000" i="0" dirty="0">
                          <a:effectLst/>
                          <a:latin typeface="Calibri" panose="020F0502020204030204" pitchFamily="34" charset="0"/>
                          <a:ea typeface="PMingLiU" panose="02020500000000000000" pitchFamily="18" charset="-120"/>
                          <a:cs typeface="Lucida Grande"/>
                        </a:rPr>
                        <a:t>) ‘to beat’ &gt;</a:t>
                      </a:r>
                      <a:endParaRPr lang="en-GB" sz="2000" i="0" dirty="0">
                        <a:effectLst/>
                        <a:latin typeface="Calibri" panose="020F0502020204030204" pitchFamily="34" charset="0"/>
                        <a:ea typeface="PMingLiU" panose="02020500000000000000" pitchFamily="18" charset="-120"/>
                        <a:cs typeface="Lucida Grande"/>
                      </a:endParaRPr>
                    </a:p>
                    <a:p>
                      <a:pPr algn="l"/>
                      <a:r>
                        <a:rPr lang="en-US" sz="2000" i="0" dirty="0" err="1">
                          <a:effectLst/>
                          <a:latin typeface="Calibri" panose="020F0502020204030204" pitchFamily="34" charset="0"/>
                          <a:ea typeface="PMingLiU" panose="02020500000000000000" pitchFamily="18" charset="-120"/>
                          <a:cs typeface="Lucida Grande"/>
                        </a:rPr>
                        <a:t>кыр</a:t>
                      </a:r>
                      <a:r>
                        <a:rPr lang="en-US" sz="2000" b="1" i="0" dirty="0" err="1">
                          <a:effectLst/>
                          <a:latin typeface="Calibri" panose="020F0502020204030204" pitchFamily="34" charset="0"/>
                          <a:ea typeface="PMingLiU" panose="02020500000000000000" pitchFamily="18" charset="-120"/>
                          <a:cs typeface="Lucida Grande"/>
                        </a:rPr>
                        <a:t>е</a:t>
                      </a:r>
                      <a:r>
                        <a:rPr lang="en-US" sz="2000" i="0" dirty="0" err="1">
                          <a:effectLst/>
                          <a:latin typeface="Calibri" panose="020F0502020204030204" pitchFamily="34" charset="0"/>
                          <a:ea typeface="PMingLiU" panose="02020500000000000000" pitchFamily="18" charset="-120"/>
                          <a:cs typeface="Lucida Grande"/>
                        </a:rPr>
                        <a:t>н</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опт</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ем</a:t>
                      </a:r>
                      <a:r>
                        <a:rPr lang="en-US" sz="2000" i="0" dirty="0">
                          <a:effectLst/>
                          <a:latin typeface="Calibri" panose="020F0502020204030204" pitchFamily="34" charset="0"/>
                          <a:ea typeface="PMingLiU" panose="02020500000000000000" pitchFamily="18" charset="-120"/>
                          <a:cs typeface="Lucida Grande"/>
                        </a:rPr>
                        <a:t>) ‘to beat up’</a:t>
                      </a:r>
                      <a:endParaRPr lang="en-GB" sz="2000" i="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4276053057"/>
                  </a:ext>
                </a:extLst>
              </a:tr>
              <a:tr h="809952">
                <a:tc>
                  <a:txBody>
                    <a:bodyPr/>
                    <a:lstStyle/>
                    <a:p>
                      <a:pPr algn="just"/>
                      <a:r>
                        <a:rPr lang="en-US" sz="2000" b="0" i="0" dirty="0" err="1">
                          <a:effectLst/>
                          <a:latin typeface="Calibri" panose="020F0502020204030204" pitchFamily="34" charset="0"/>
                          <a:ea typeface="PMingLiU" panose="02020500000000000000" pitchFamily="18" charset="-120"/>
                          <a:cs typeface="Lucida Grande"/>
                        </a:rPr>
                        <a:t>пу</a:t>
                      </a:r>
                      <a:r>
                        <a:rPr lang="en-US" sz="2000" b="1" i="0" dirty="0" err="1">
                          <a:effectLst/>
                          <a:latin typeface="Calibri" panose="020F0502020204030204" pitchFamily="34" charset="0"/>
                          <a:ea typeface="PMingLiU" panose="02020500000000000000" pitchFamily="18" charset="-120"/>
                          <a:cs typeface="Lucida Grande"/>
                        </a:rPr>
                        <a:t>а</a:t>
                      </a:r>
                      <a:r>
                        <a:rPr lang="en-US" sz="2000" b="0" i="0" dirty="0" err="1">
                          <a:effectLst/>
                          <a:latin typeface="Calibri" panose="020F0502020204030204" pitchFamily="34" charset="0"/>
                          <a:ea typeface="PMingLiU" panose="02020500000000000000" pitchFamily="18" charset="-120"/>
                          <a:cs typeface="Lucida Grande"/>
                        </a:rPr>
                        <a:t>ш</a:t>
                      </a:r>
                      <a:r>
                        <a:rPr lang="en-US" sz="2000" b="0" i="0" dirty="0">
                          <a:effectLst/>
                          <a:latin typeface="Calibri" panose="020F0502020204030204" pitchFamily="34" charset="0"/>
                          <a:ea typeface="PMingLiU" panose="02020500000000000000" pitchFamily="18" charset="-120"/>
                          <a:cs typeface="Lucida Grande"/>
                        </a:rPr>
                        <a:t> (‑</a:t>
                      </a:r>
                      <a:r>
                        <a:rPr lang="en-US" sz="2000" b="0" i="0" dirty="0" err="1">
                          <a:effectLst/>
                          <a:latin typeface="Calibri" panose="020F0502020204030204" pitchFamily="34" charset="0"/>
                          <a:ea typeface="PMingLiU" panose="02020500000000000000" pitchFamily="18" charset="-120"/>
                          <a:cs typeface="Lucida Grande"/>
                        </a:rPr>
                        <a:t>эм</a:t>
                      </a:r>
                      <a:r>
                        <a:rPr lang="en-US" sz="2000" b="0" i="0" dirty="0">
                          <a:effectLst/>
                          <a:latin typeface="Calibri" panose="020F0502020204030204" pitchFamily="34" charset="0"/>
                          <a:ea typeface="PMingLiU" panose="02020500000000000000" pitchFamily="18" charset="-120"/>
                          <a:cs typeface="Lucida Grande"/>
                        </a:rPr>
                        <a:t>)</a:t>
                      </a:r>
                      <a:endParaRPr lang="en-GB" sz="2000" b="0" i="0" dirty="0">
                        <a:effectLst/>
                        <a:latin typeface="Calibri" panose="020F0502020204030204" pitchFamily="34" charset="0"/>
                        <a:ea typeface="PMingLiU" panose="02020500000000000000" pitchFamily="18" charset="-120"/>
                        <a:cs typeface="Lucida Grande"/>
                      </a:endParaRPr>
                    </a:p>
                    <a:p>
                      <a:pPr algn="just"/>
                      <a:r>
                        <a:rPr lang="en-US" sz="2000" b="0" i="0" dirty="0">
                          <a:effectLst/>
                          <a:latin typeface="Calibri" panose="020F0502020204030204" pitchFamily="34" charset="0"/>
                          <a:ea typeface="PMingLiU" panose="02020500000000000000" pitchFamily="18" charset="-120"/>
                          <a:cs typeface="Lucida Grande"/>
                        </a:rPr>
                        <a:t>‘to give’</a:t>
                      </a:r>
                      <a:endParaRPr lang="en-GB" sz="2000" b="0" i="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dirty="0">
                          <a:effectLst/>
                          <a:latin typeface="Calibri" panose="020F0502020204030204" pitchFamily="34" charset="0"/>
                          <a:ea typeface="PMingLiU" panose="02020500000000000000" pitchFamily="18" charset="-120"/>
                          <a:cs typeface="Lucida Grande"/>
                        </a:rPr>
                        <a:t>completed action; </a:t>
                      </a:r>
                      <a:r>
                        <a:rPr lang="en-US" sz="2000" i="0" dirty="0">
                          <a:effectLst/>
                          <a:latin typeface="Calibri" panose="020F0502020204030204" pitchFamily="34" charset="0"/>
                          <a:ea typeface="PMingLiU" panose="02020500000000000000" pitchFamily="18" charset="-120"/>
                          <a:cs typeface="Calibri" panose="020F0502020204030204" pitchFamily="34" charset="0"/>
                        </a:rPr>
                        <a:t>presence of a </a:t>
                      </a:r>
                      <a:r>
                        <a:rPr lang="en-US" sz="2000" i="0" dirty="0" err="1">
                          <a:effectLst/>
                          <a:latin typeface="Calibri" panose="020F0502020204030204" pitchFamily="34" charset="0"/>
                          <a:ea typeface="PMingLiU" panose="02020500000000000000" pitchFamily="18" charset="-120"/>
                          <a:cs typeface="Calibri" panose="020F0502020204030204" pitchFamily="34" charset="0"/>
                        </a:rPr>
                        <a:t>beneficary</a:t>
                      </a:r>
                      <a:endParaRPr lang="en-GB" sz="2000" i="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dirty="0" err="1">
                          <a:effectLst/>
                          <a:latin typeface="Calibri" panose="020F0502020204030204" pitchFamily="34" charset="0"/>
                          <a:ea typeface="PMingLiU" panose="02020500000000000000" pitchFamily="18" charset="-120"/>
                          <a:cs typeface="Lucida Grande"/>
                        </a:rPr>
                        <a:t>нал</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ам</a:t>
                      </a:r>
                      <a:r>
                        <a:rPr lang="en-US" sz="2000" i="0" dirty="0">
                          <a:effectLst/>
                          <a:latin typeface="Calibri" panose="020F0502020204030204" pitchFamily="34" charset="0"/>
                          <a:ea typeface="PMingLiU" panose="02020500000000000000" pitchFamily="18" charset="-120"/>
                          <a:cs typeface="Lucida Grande"/>
                        </a:rPr>
                        <a:t>) ‘to buy’ &gt;</a:t>
                      </a:r>
                      <a:endParaRPr lang="en-GB" sz="2000" i="0" dirty="0">
                        <a:effectLst/>
                        <a:latin typeface="Calibri" panose="020F0502020204030204" pitchFamily="34" charset="0"/>
                        <a:ea typeface="PMingLiU" panose="02020500000000000000" pitchFamily="18" charset="-120"/>
                        <a:cs typeface="Lucida Grande"/>
                      </a:endParaRPr>
                    </a:p>
                    <a:p>
                      <a:pPr algn="l"/>
                      <a:r>
                        <a:rPr lang="en-US" sz="2000" i="0" dirty="0" err="1">
                          <a:effectLst/>
                          <a:latin typeface="Calibri" panose="020F0502020204030204" pitchFamily="34" charset="0"/>
                          <a:ea typeface="PMingLiU" panose="02020500000000000000" pitchFamily="18" charset="-120"/>
                          <a:cs typeface="Lucida Grande"/>
                        </a:rPr>
                        <a:t>н</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лын</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пу</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эм</a:t>
                      </a:r>
                      <a:r>
                        <a:rPr lang="en-US" sz="2000" i="0" dirty="0">
                          <a:effectLst/>
                          <a:latin typeface="Calibri" panose="020F0502020204030204" pitchFamily="34" charset="0"/>
                          <a:ea typeface="PMingLiU" panose="02020500000000000000" pitchFamily="18" charset="-120"/>
                          <a:cs typeface="Lucida Grande"/>
                        </a:rPr>
                        <a:t>) ‘to buy </a:t>
                      </a:r>
                      <a:r>
                        <a:rPr lang="en-US" sz="2000" i="0" dirty="0" err="1">
                          <a:effectLst/>
                          <a:latin typeface="Calibri" panose="020F0502020204030204" pitchFamily="34" charset="0"/>
                          <a:ea typeface="PMingLiU" panose="02020500000000000000" pitchFamily="18" charset="-120"/>
                          <a:cs typeface="Lucida Grande"/>
                        </a:rPr>
                        <a:t>sth</a:t>
                      </a:r>
                      <a:r>
                        <a:rPr lang="en-US" sz="2000" i="0" dirty="0">
                          <a:effectLst/>
                          <a:latin typeface="Calibri" panose="020F0502020204030204" pitchFamily="34" charset="0"/>
                          <a:ea typeface="PMingLiU" panose="02020500000000000000" pitchFamily="18" charset="-120"/>
                          <a:cs typeface="Lucida Grande"/>
                        </a:rPr>
                        <a:t>. for sb.’</a:t>
                      </a:r>
                      <a:endParaRPr lang="en-GB" sz="2000" i="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622215397"/>
                  </a:ext>
                </a:extLst>
              </a:tr>
              <a:tr h="809952">
                <a:tc>
                  <a:txBody>
                    <a:bodyPr/>
                    <a:lstStyle/>
                    <a:p>
                      <a:pPr algn="just"/>
                      <a:r>
                        <a:rPr lang="en-US" sz="2000" b="0" i="0" dirty="0" err="1">
                          <a:effectLst/>
                          <a:latin typeface="Calibri" panose="020F0502020204030204" pitchFamily="34" charset="0"/>
                          <a:ea typeface="PMingLiU" panose="02020500000000000000" pitchFamily="18" charset="-120"/>
                          <a:cs typeface="Calibri" panose="020F0502020204030204" pitchFamily="34" charset="0"/>
                        </a:rPr>
                        <a:t>пытар</a:t>
                      </a:r>
                      <a:r>
                        <a:rPr lang="en-US" sz="2000" b="1" i="0" dirty="0" err="1">
                          <a:effectLst/>
                          <a:latin typeface="Calibri" panose="020F0502020204030204" pitchFamily="34" charset="0"/>
                          <a:ea typeface="PMingLiU" panose="02020500000000000000" pitchFamily="18" charset="-120"/>
                          <a:cs typeface="Calibri" panose="020F0502020204030204" pitchFamily="34" charset="0"/>
                        </a:rPr>
                        <a:t>а</a:t>
                      </a:r>
                      <a:r>
                        <a:rPr lang="en-US" sz="2000" b="0" i="0" dirty="0" err="1">
                          <a:effectLst/>
                          <a:latin typeface="Calibri" panose="020F0502020204030204" pitchFamily="34" charset="0"/>
                          <a:ea typeface="PMingLiU" panose="02020500000000000000" pitchFamily="18" charset="-120"/>
                          <a:cs typeface="Calibri" panose="020F0502020204030204" pitchFamily="34" charset="0"/>
                        </a:rPr>
                        <a:t>ш</a:t>
                      </a:r>
                      <a:r>
                        <a:rPr lang="en-US" sz="2000" b="0" i="0" dirty="0">
                          <a:effectLst/>
                          <a:latin typeface="Calibri" panose="020F0502020204030204" pitchFamily="34" charset="0"/>
                          <a:ea typeface="PMingLiU" panose="02020500000000000000" pitchFamily="18" charset="-120"/>
                          <a:cs typeface="Calibri" panose="020F0502020204030204" pitchFamily="34" charset="0"/>
                        </a:rPr>
                        <a:t> (‑</a:t>
                      </a:r>
                      <a:r>
                        <a:rPr lang="en-US" sz="2000" b="0" i="0" dirty="0" err="1">
                          <a:effectLst/>
                          <a:latin typeface="Calibri" panose="020F0502020204030204" pitchFamily="34" charset="0"/>
                          <a:ea typeface="PMingLiU" panose="02020500000000000000" pitchFamily="18" charset="-120"/>
                          <a:cs typeface="Calibri" panose="020F0502020204030204" pitchFamily="34" charset="0"/>
                        </a:rPr>
                        <a:t>ем</a:t>
                      </a:r>
                      <a:r>
                        <a:rPr lang="en-US" sz="2000" b="0" i="0" dirty="0">
                          <a:effectLst/>
                          <a:latin typeface="Calibri" panose="020F0502020204030204" pitchFamily="34" charset="0"/>
                          <a:ea typeface="PMingLiU" panose="02020500000000000000" pitchFamily="18" charset="-120"/>
                          <a:cs typeface="Calibri" panose="020F0502020204030204" pitchFamily="34" charset="0"/>
                        </a:rPr>
                        <a:t>)</a:t>
                      </a:r>
                      <a:endParaRPr lang="en-GB" sz="2000" b="0" i="0" dirty="0">
                        <a:effectLst/>
                        <a:latin typeface="Calibri" panose="020F0502020204030204" pitchFamily="34" charset="0"/>
                        <a:ea typeface="PMingLiU" panose="02020500000000000000" pitchFamily="18" charset="-120"/>
                        <a:cs typeface="Lucida Grande"/>
                      </a:endParaRPr>
                    </a:p>
                    <a:p>
                      <a:pPr algn="just"/>
                      <a:r>
                        <a:rPr lang="en-US" sz="2000" b="0" i="0" dirty="0">
                          <a:effectLst/>
                          <a:latin typeface="Calibri" panose="020F0502020204030204" pitchFamily="34" charset="0"/>
                          <a:ea typeface="PMingLiU" panose="02020500000000000000" pitchFamily="18" charset="-120"/>
                          <a:cs typeface="Calibri" panose="020F0502020204030204" pitchFamily="34" charset="0"/>
                        </a:rPr>
                        <a:t>‘to finish </a:t>
                      </a:r>
                      <a:r>
                        <a:rPr lang="en-US" sz="2000" b="0" i="0" dirty="0" err="1">
                          <a:effectLst/>
                          <a:latin typeface="Calibri" panose="020F0502020204030204" pitchFamily="34" charset="0"/>
                          <a:ea typeface="PMingLiU" panose="02020500000000000000" pitchFamily="18" charset="-120"/>
                          <a:cs typeface="Calibri" panose="020F0502020204030204" pitchFamily="34" charset="0"/>
                        </a:rPr>
                        <a:t>sth</a:t>
                      </a:r>
                      <a:r>
                        <a:rPr lang="en-US" sz="2000" b="0" i="0" dirty="0">
                          <a:effectLst/>
                          <a:latin typeface="Calibri" panose="020F0502020204030204" pitchFamily="34" charset="0"/>
                          <a:ea typeface="PMingLiU" panose="02020500000000000000" pitchFamily="18" charset="-120"/>
                          <a:cs typeface="Calibri" panose="020F0502020204030204" pitchFamily="34" charset="0"/>
                        </a:rPr>
                        <a:t>.’</a:t>
                      </a:r>
                      <a:endParaRPr lang="en-GB" sz="2000" b="0" i="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dirty="0">
                          <a:effectLst/>
                          <a:latin typeface="Calibri" panose="020F0502020204030204" pitchFamily="34" charset="0"/>
                          <a:ea typeface="PMingLiU" panose="02020500000000000000" pitchFamily="18" charset="-120"/>
                          <a:cs typeface="Lucida Grande"/>
                        </a:rPr>
                        <a:t>activity carried out to completion</a:t>
                      </a:r>
                      <a:endParaRPr lang="en-GB" sz="2000" i="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dirty="0" err="1">
                          <a:effectLst/>
                          <a:latin typeface="Calibri" panose="020F0502020204030204" pitchFamily="34" charset="0"/>
                          <a:ea typeface="PMingLiU" panose="02020500000000000000" pitchFamily="18" charset="-120"/>
                          <a:cs typeface="Lucida Grande"/>
                        </a:rPr>
                        <a:t>сол</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ем</a:t>
                      </a:r>
                      <a:r>
                        <a:rPr lang="en-US" sz="2000" i="0" dirty="0">
                          <a:effectLst/>
                          <a:latin typeface="Calibri" panose="020F0502020204030204" pitchFamily="34" charset="0"/>
                          <a:ea typeface="PMingLiU" panose="02020500000000000000" pitchFamily="18" charset="-120"/>
                          <a:cs typeface="Lucida Grande"/>
                        </a:rPr>
                        <a:t>) ‘to mow’ &gt;</a:t>
                      </a:r>
                      <a:endParaRPr lang="en-GB" sz="2000" i="0" dirty="0">
                        <a:effectLst/>
                        <a:latin typeface="Calibri" panose="020F0502020204030204" pitchFamily="34" charset="0"/>
                        <a:ea typeface="PMingLiU" panose="02020500000000000000" pitchFamily="18" charset="-120"/>
                        <a:cs typeface="Lucida Grande"/>
                      </a:endParaRPr>
                    </a:p>
                    <a:p>
                      <a:pPr algn="l"/>
                      <a:r>
                        <a:rPr lang="en-US" sz="2000" i="0" dirty="0" err="1">
                          <a:effectLst/>
                          <a:latin typeface="Calibri" panose="020F0502020204030204" pitchFamily="34" charset="0"/>
                          <a:ea typeface="PMingLiU" panose="02020500000000000000" pitchFamily="18" charset="-120"/>
                          <a:cs typeface="Lucida Grande"/>
                        </a:rPr>
                        <a:t>сол</a:t>
                      </a:r>
                      <a:r>
                        <a:rPr lang="en-US" sz="2000" b="1" i="0" dirty="0" err="1">
                          <a:effectLst/>
                          <a:latin typeface="Calibri" panose="020F0502020204030204" pitchFamily="34" charset="0"/>
                          <a:ea typeface="PMingLiU" panose="02020500000000000000" pitchFamily="18" charset="-120"/>
                          <a:cs typeface="Lucida Grande"/>
                        </a:rPr>
                        <a:t>е</a:t>
                      </a:r>
                      <a:r>
                        <a:rPr lang="en-US" sz="2000" i="0" dirty="0" err="1">
                          <a:effectLst/>
                          <a:latin typeface="Calibri" panose="020F0502020204030204" pitchFamily="34" charset="0"/>
                          <a:ea typeface="PMingLiU" panose="02020500000000000000" pitchFamily="18" charset="-120"/>
                          <a:cs typeface="Lucida Grande"/>
                        </a:rPr>
                        <a:t>н</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пытар</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ем</a:t>
                      </a:r>
                      <a:r>
                        <a:rPr lang="en-US" sz="2000" i="0" dirty="0">
                          <a:effectLst/>
                          <a:latin typeface="Calibri" panose="020F0502020204030204" pitchFamily="34" charset="0"/>
                          <a:ea typeface="PMingLiU" panose="02020500000000000000" pitchFamily="18" charset="-120"/>
                          <a:cs typeface="Lucida Grande"/>
                        </a:rPr>
                        <a:t>) ‘to finish mowing’</a:t>
                      </a:r>
                      <a:endParaRPr lang="en-GB" sz="2000" i="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2929147545"/>
                  </a:ext>
                </a:extLst>
              </a:tr>
              <a:tr h="809952">
                <a:tc>
                  <a:txBody>
                    <a:bodyPr/>
                    <a:lstStyle/>
                    <a:p>
                      <a:pPr algn="just"/>
                      <a:r>
                        <a:rPr lang="en-US" sz="2000" b="0" i="0" dirty="0" err="1">
                          <a:effectLst/>
                          <a:latin typeface="Calibri" panose="020F0502020204030204" pitchFamily="34" charset="0"/>
                          <a:ea typeface="PMingLiU" panose="02020500000000000000" pitchFamily="18" charset="-120"/>
                          <a:cs typeface="Calibri" panose="020F0502020204030204" pitchFamily="34" charset="0"/>
                        </a:rPr>
                        <a:t>пыт</a:t>
                      </a:r>
                      <a:r>
                        <a:rPr lang="en-US" sz="2000" b="1" i="0" dirty="0" err="1">
                          <a:effectLst/>
                          <a:latin typeface="Calibri" panose="020F0502020204030204" pitchFamily="34" charset="0"/>
                          <a:ea typeface="PMingLiU" panose="02020500000000000000" pitchFamily="18" charset="-120"/>
                          <a:cs typeface="Calibri" panose="020F0502020204030204" pitchFamily="34" charset="0"/>
                        </a:rPr>
                        <a:t>а</a:t>
                      </a:r>
                      <a:r>
                        <a:rPr lang="en-US" sz="2000" b="0" i="0" dirty="0" err="1">
                          <a:effectLst/>
                          <a:latin typeface="Calibri" panose="020F0502020204030204" pitchFamily="34" charset="0"/>
                          <a:ea typeface="PMingLiU" panose="02020500000000000000" pitchFamily="18" charset="-120"/>
                          <a:cs typeface="Calibri" panose="020F0502020204030204" pitchFamily="34" charset="0"/>
                        </a:rPr>
                        <a:t>ш</a:t>
                      </a:r>
                      <a:r>
                        <a:rPr lang="en-US" sz="2000" b="0" i="0" dirty="0">
                          <a:effectLst/>
                          <a:latin typeface="Calibri" panose="020F0502020204030204" pitchFamily="34" charset="0"/>
                          <a:ea typeface="PMingLiU" panose="02020500000000000000" pitchFamily="18" charset="-120"/>
                          <a:cs typeface="Calibri" panose="020F0502020204030204" pitchFamily="34" charset="0"/>
                        </a:rPr>
                        <a:t> (‑</a:t>
                      </a:r>
                      <a:r>
                        <a:rPr lang="en-US" sz="2000" b="0" i="0" dirty="0" err="1">
                          <a:effectLst/>
                          <a:latin typeface="Calibri" panose="020F0502020204030204" pitchFamily="34" charset="0"/>
                          <a:ea typeface="PMingLiU" panose="02020500000000000000" pitchFamily="18" charset="-120"/>
                          <a:cs typeface="Calibri" panose="020F0502020204030204" pitchFamily="34" charset="0"/>
                        </a:rPr>
                        <a:t>ем</a:t>
                      </a:r>
                      <a:r>
                        <a:rPr lang="en-US" sz="2000" b="0" i="0" dirty="0">
                          <a:effectLst/>
                          <a:latin typeface="Calibri" panose="020F0502020204030204" pitchFamily="34" charset="0"/>
                          <a:ea typeface="PMingLiU" panose="02020500000000000000" pitchFamily="18" charset="-120"/>
                          <a:cs typeface="Calibri" panose="020F0502020204030204" pitchFamily="34" charset="0"/>
                        </a:rPr>
                        <a:t>)</a:t>
                      </a:r>
                      <a:endParaRPr lang="en-GB" sz="2000" b="0" i="0" dirty="0">
                        <a:effectLst/>
                        <a:latin typeface="Calibri" panose="020F0502020204030204" pitchFamily="34" charset="0"/>
                        <a:ea typeface="PMingLiU" panose="02020500000000000000" pitchFamily="18" charset="-120"/>
                        <a:cs typeface="Lucida Grande"/>
                      </a:endParaRPr>
                    </a:p>
                    <a:p>
                      <a:pPr algn="just"/>
                      <a:r>
                        <a:rPr lang="en-US" sz="2000" b="0" i="0" dirty="0">
                          <a:effectLst/>
                          <a:latin typeface="Calibri" panose="020F0502020204030204" pitchFamily="34" charset="0"/>
                          <a:ea typeface="PMingLiU" panose="02020500000000000000" pitchFamily="18" charset="-120"/>
                          <a:cs typeface="Calibri" panose="020F0502020204030204" pitchFamily="34" charset="0"/>
                        </a:rPr>
                        <a:t>‘to end (intr.)’</a:t>
                      </a:r>
                      <a:endParaRPr lang="en-GB" sz="2000" b="0" i="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dirty="0">
                          <a:effectLst/>
                          <a:latin typeface="Calibri" panose="020F0502020204030204" pitchFamily="34" charset="0"/>
                          <a:ea typeface="PMingLiU" panose="02020500000000000000" pitchFamily="18" charset="-120"/>
                          <a:cs typeface="Lucida Grande"/>
                        </a:rPr>
                        <a:t>completeness, intensity; all prospective participants took part</a:t>
                      </a:r>
                      <a:endParaRPr lang="en-GB" sz="2000" i="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dirty="0" err="1">
                          <a:effectLst/>
                          <a:latin typeface="Calibri" panose="020F0502020204030204" pitchFamily="34" charset="0"/>
                          <a:ea typeface="PMingLiU" panose="02020500000000000000" pitchFamily="18" charset="-120"/>
                          <a:cs typeface="Lucida Grande"/>
                        </a:rPr>
                        <a:t>нӧр</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ем</a:t>
                      </a:r>
                      <a:r>
                        <a:rPr lang="en-US" sz="2000" i="0" dirty="0">
                          <a:effectLst/>
                          <a:latin typeface="Calibri" panose="020F0502020204030204" pitchFamily="34" charset="0"/>
                          <a:ea typeface="PMingLiU" panose="02020500000000000000" pitchFamily="18" charset="-120"/>
                          <a:cs typeface="Lucida Grande"/>
                        </a:rPr>
                        <a:t>) ‘to get wet’ &gt;</a:t>
                      </a:r>
                      <a:endParaRPr lang="en-GB" sz="2000" i="0" dirty="0">
                        <a:effectLst/>
                        <a:latin typeface="Calibri" panose="020F0502020204030204" pitchFamily="34" charset="0"/>
                        <a:ea typeface="PMingLiU" panose="02020500000000000000" pitchFamily="18" charset="-120"/>
                        <a:cs typeface="Lucida Grande"/>
                      </a:endParaRPr>
                    </a:p>
                    <a:p>
                      <a:pPr algn="l"/>
                      <a:r>
                        <a:rPr lang="en-US" sz="2000" i="0" dirty="0" err="1">
                          <a:effectLst/>
                          <a:latin typeface="Calibri" panose="020F0502020204030204" pitchFamily="34" charset="0"/>
                          <a:ea typeface="PMingLiU" panose="02020500000000000000" pitchFamily="18" charset="-120"/>
                          <a:cs typeface="Lucida Grande"/>
                        </a:rPr>
                        <a:t>нӧр</a:t>
                      </a:r>
                      <a:r>
                        <a:rPr lang="en-US" sz="2000" b="1" i="0" dirty="0" err="1">
                          <a:effectLst/>
                          <a:latin typeface="Calibri" panose="020F0502020204030204" pitchFamily="34" charset="0"/>
                          <a:ea typeface="PMingLiU" panose="02020500000000000000" pitchFamily="18" charset="-120"/>
                          <a:cs typeface="Lucida Grande"/>
                        </a:rPr>
                        <a:t>е</a:t>
                      </a:r>
                      <a:r>
                        <a:rPr lang="en-US" sz="2000" i="0" dirty="0" err="1">
                          <a:effectLst/>
                          <a:latin typeface="Calibri" panose="020F0502020204030204" pitchFamily="34" charset="0"/>
                          <a:ea typeface="PMingLiU" panose="02020500000000000000" pitchFamily="18" charset="-120"/>
                          <a:cs typeface="Lucida Grande"/>
                        </a:rPr>
                        <a:t>н</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пыт</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ем</a:t>
                      </a:r>
                      <a:r>
                        <a:rPr lang="en-US" sz="2000" i="0" dirty="0">
                          <a:effectLst/>
                          <a:latin typeface="Calibri" panose="020F0502020204030204" pitchFamily="34" charset="0"/>
                          <a:ea typeface="PMingLiU" panose="02020500000000000000" pitchFamily="18" charset="-120"/>
                          <a:cs typeface="Lucida Grande"/>
                        </a:rPr>
                        <a:t>) ‘to be soaked’</a:t>
                      </a:r>
                      <a:endParaRPr lang="en-GB" sz="2000" i="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814695343"/>
                  </a:ext>
                </a:extLst>
              </a:tr>
              <a:tr h="809952">
                <a:tc>
                  <a:txBody>
                    <a:bodyPr/>
                    <a:lstStyle/>
                    <a:p>
                      <a:pPr algn="just"/>
                      <a:r>
                        <a:rPr lang="en-US" sz="2000" b="0" i="0" dirty="0" err="1">
                          <a:effectLst/>
                          <a:latin typeface="Calibri" panose="020F0502020204030204" pitchFamily="34" charset="0"/>
                          <a:ea typeface="PMingLiU" panose="02020500000000000000" pitchFamily="18" charset="-120"/>
                          <a:cs typeface="Lucida Grande"/>
                        </a:rPr>
                        <a:t>пышт</a:t>
                      </a:r>
                      <a:r>
                        <a:rPr lang="en-US" sz="2000" b="1" i="0" dirty="0" err="1">
                          <a:effectLst/>
                          <a:latin typeface="Calibri" panose="020F0502020204030204" pitchFamily="34" charset="0"/>
                          <a:ea typeface="PMingLiU" panose="02020500000000000000" pitchFamily="18" charset="-120"/>
                          <a:cs typeface="Lucida Grande"/>
                        </a:rPr>
                        <a:t>а</a:t>
                      </a:r>
                      <a:r>
                        <a:rPr lang="en-US" sz="2000" b="0" i="0" dirty="0" err="1">
                          <a:effectLst/>
                          <a:latin typeface="Calibri" panose="020F0502020204030204" pitchFamily="34" charset="0"/>
                          <a:ea typeface="PMingLiU" panose="02020500000000000000" pitchFamily="18" charset="-120"/>
                          <a:cs typeface="Lucida Grande"/>
                        </a:rPr>
                        <a:t>ш</a:t>
                      </a:r>
                      <a:r>
                        <a:rPr lang="en-US" sz="2000" b="0" i="0" dirty="0">
                          <a:effectLst/>
                          <a:latin typeface="Calibri" panose="020F0502020204030204" pitchFamily="34" charset="0"/>
                          <a:ea typeface="PMingLiU" panose="02020500000000000000" pitchFamily="18" charset="-120"/>
                          <a:cs typeface="Lucida Grande"/>
                        </a:rPr>
                        <a:t> (‑</a:t>
                      </a:r>
                      <a:r>
                        <a:rPr lang="en-US" sz="2000" b="0" i="0" dirty="0" err="1">
                          <a:effectLst/>
                          <a:latin typeface="Calibri" panose="020F0502020204030204" pitchFamily="34" charset="0"/>
                          <a:ea typeface="PMingLiU" panose="02020500000000000000" pitchFamily="18" charset="-120"/>
                          <a:cs typeface="Lucida Grande"/>
                        </a:rPr>
                        <a:t>ем</a:t>
                      </a:r>
                      <a:r>
                        <a:rPr lang="en-US" sz="2000" b="0" i="0" dirty="0">
                          <a:effectLst/>
                          <a:latin typeface="Calibri" panose="020F0502020204030204" pitchFamily="34" charset="0"/>
                          <a:ea typeface="PMingLiU" panose="02020500000000000000" pitchFamily="18" charset="-120"/>
                          <a:cs typeface="Lucida Grande"/>
                        </a:rPr>
                        <a:t>)</a:t>
                      </a:r>
                      <a:endParaRPr lang="en-GB" sz="2000" b="0" i="0" dirty="0">
                        <a:effectLst/>
                        <a:latin typeface="Calibri" panose="020F0502020204030204" pitchFamily="34" charset="0"/>
                        <a:ea typeface="PMingLiU" panose="02020500000000000000" pitchFamily="18" charset="-120"/>
                        <a:cs typeface="Lucida Grande"/>
                      </a:endParaRPr>
                    </a:p>
                    <a:p>
                      <a:pPr algn="just"/>
                      <a:r>
                        <a:rPr lang="en-US" sz="2000" b="0" i="0" dirty="0">
                          <a:effectLst/>
                          <a:latin typeface="Calibri" panose="020F0502020204030204" pitchFamily="34" charset="0"/>
                          <a:ea typeface="PMingLiU" panose="02020500000000000000" pitchFamily="18" charset="-120"/>
                          <a:cs typeface="Calibri" panose="020F0502020204030204" pitchFamily="34" charset="0"/>
                        </a:rPr>
                        <a:t>‘to put, to place’</a:t>
                      </a:r>
                      <a:endParaRPr lang="en-GB" sz="2000" b="0" i="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a:effectLst/>
                          <a:latin typeface="Calibri" panose="020F0502020204030204" pitchFamily="34" charset="0"/>
                          <a:ea typeface="PMingLiU" panose="02020500000000000000" pitchFamily="18" charset="-120"/>
                          <a:cs typeface="Calibri" panose="020F0502020204030204" pitchFamily="34" charset="0"/>
                        </a:rPr>
                        <a:t>completion of an action</a:t>
                      </a:r>
                      <a:endParaRPr lang="en-GB" sz="2000" i="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dirty="0" err="1">
                          <a:effectLst/>
                          <a:latin typeface="Calibri" panose="020F0502020204030204" pitchFamily="34" charset="0"/>
                          <a:ea typeface="PMingLiU" panose="02020500000000000000" pitchFamily="18" charset="-120"/>
                          <a:cs typeface="Lucida Grande"/>
                        </a:rPr>
                        <a:t>шон</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ем</a:t>
                      </a:r>
                      <a:r>
                        <a:rPr lang="en-US" sz="2000" i="0" dirty="0">
                          <a:effectLst/>
                          <a:latin typeface="Calibri" panose="020F0502020204030204" pitchFamily="34" charset="0"/>
                          <a:ea typeface="PMingLiU" panose="02020500000000000000" pitchFamily="18" charset="-120"/>
                          <a:cs typeface="Lucida Grande"/>
                        </a:rPr>
                        <a:t>) ‘to think’ &gt;</a:t>
                      </a:r>
                      <a:endParaRPr lang="en-GB" sz="2000" i="0" dirty="0">
                        <a:effectLst/>
                        <a:latin typeface="Calibri" panose="020F0502020204030204" pitchFamily="34" charset="0"/>
                        <a:ea typeface="PMingLiU" panose="02020500000000000000" pitchFamily="18" charset="-120"/>
                        <a:cs typeface="Lucida Grande"/>
                      </a:endParaRPr>
                    </a:p>
                    <a:p>
                      <a:pPr algn="l"/>
                      <a:r>
                        <a:rPr lang="en-US" sz="2000" i="0" dirty="0" err="1">
                          <a:effectLst/>
                          <a:latin typeface="Calibri" panose="020F0502020204030204" pitchFamily="34" charset="0"/>
                          <a:ea typeface="PMingLiU" panose="02020500000000000000" pitchFamily="18" charset="-120"/>
                          <a:cs typeface="Calibri" panose="020F0502020204030204" pitchFamily="34" charset="0"/>
                        </a:rPr>
                        <a:t>шон</a:t>
                      </a:r>
                      <a:r>
                        <a:rPr lang="en-US" sz="2000" b="1" i="0" dirty="0" err="1">
                          <a:effectLst/>
                          <a:latin typeface="Calibri" panose="020F0502020204030204" pitchFamily="34" charset="0"/>
                          <a:ea typeface="PMingLiU" panose="02020500000000000000" pitchFamily="18" charset="-120"/>
                          <a:cs typeface="Calibri" panose="020F0502020204030204" pitchFamily="34" charset="0"/>
                        </a:rPr>
                        <a:t>е</a:t>
                      </a:r>
                      <a:r>
                        <a:rPr lang="en-US" sz="2000" i="0" dirty="0" err="1">
                          <a:effectLst/>
                          <a:latin typeface="Calibri" panose="020F0502020204030204" pitchFamily="34" charset="0"/>
                          <a:ea typeface="PMingLiU" panose="02020500000000000000" pitchFamily="18" charset="-120"/>
                          <a:cs typeface="Calibri" panose="020F0502020204030204" pitchFamily="34" charset="0"/>
                        </a:rPr>
                        <a:t>н</a:t>
                      </a:r>
                      <a:r>
                        <a:rPr lang="en-US" sz="2000" i="0" dirty="0">
                          <a:effectLst/>
                          <a:latin typeface="Calibri" panose="020F0502020204030204" pitchFamily="34" charset="0"/>
                          <a:ea typeface="PMingLiU" panose="02020500000000000000" pitchFamily="18" charset="-120"/>
                          <a:cs typeface="Calibri" panose="020F0502020204030204" pitchFamily="34" charset="0"/>
                        </a:rPr>
                        <a:t> </a:t>
                      </a:r>
                      <a:r>
                        <a:rPr lang="en-US" sz="2000" i="0" dirty="0" err="1">
                          <a:effectLst/>
                          <a:latin typeface="Calibri" panose="020F0502020204030204" pitchFamily="34" charset="0"/>
                          <a:ea typeface="PMingLiU" panose="02020500000000000000" pitchFamily="18" charset="-120"/>
                          <a:cs typeface="Calibri" panose="020F0502020204030204" pitchFamily="34" charset="0"/>
                        </a:rPr>
                        <a:t>пышт</a:t>
                      </a:r>
                      <a:r>
                        <a:rPr lang="en-US" sz="2000" b="1" i="0" dirty="0" err="1">
                          <a:effectLst/>
                          <a:latin typeface="Calibri" panose="020F0502020204030204" pitchFamily="34" charset="0"/>
                          <a:ea typeface="PMingLiU" panose="02020500000000000000" pitchFamily="18" charset="-120"/>
                          <a:cs typeface="Calibri" panose="020F0502020204030204" pitchFamily="34" charset="0"/>
                        </a:rPr>
                        <a:t>а</a:t>
                      </a:r>
                      <a:r>
                        <a:rPr lang="en-US" sz="2000" i="0" dirty="0" err="1">
                          <a:effectLst/>
                          <a:latin typeface="Calibri" panose="020F0502020204030204" pitchFamily="34" charset="0"/>
                          <a:ea typeface="PMingLiU" panose="02020500000000000000" pitchFamily="18" charset="-120"/>
                          <a:cs typeface="Calibri" panose="020F0502020204030204" pitchFamily="34" charset="0"/>
                        </a:rPr>
                        <a:t>ш</a:t>
                      </a:r>
                      <a:r>
                        <a:rPr lang="en-US" sz="2000" i="0" dirty="0">
                          <a:effectLst/>
                          <a:latin typeface="Calibri" panose="020F0502020204030204" pitchFamily="34" charset="0"/>
                          <a:ea typeface="PMingLiU" panose="02020500000000000000" pitchFamily="18" charset="-120"/>
                          <a:cs typeface="Calibri" panose="020F0502020204030204" pitchFamily="34" charset="0"/>
                        </a:rPr>
                        <a:t> (‑</a:t>
                      </a:r>
                      <a:r>
                        <a:rPr lang="en-US" sz="2000" i="0" dirty="0" err="1">
                          <a:effectLst/>
                          <a:latin typeface="Calibri" panose="020F0502020204030204" pitchFamily="34" charset="0"/>
                          <a:ea typeface="PMingLiU" panose="02020500000000000000" pitchFamily="18" charset="-120"/>
                          <a:cs typeface="Calibri" panose="020F0502020204030204" pitchFamily="34" charset="0"/>
                        </a:rPr>
                        <a:t>ем</a:t>
                      </a:r>
                      <a:r>
                        <a:rPr lang="en-US" sz="2000" i="0" dirty="0">
                          <a:effectLst/>
                          <a:latin typeface="Calibri" panose="020F0502020204030204" pitchFamily="34" charset="0"/>
                          <a:ea typeface="PMingLiU" panose="02020500000000000000" pitchFamily="18" charset="-120"/>
                          <a:cs typeface="Calibri" panose="020F0502020204030204" pitchFamily="34" charset="0"/>
                        </a:rPr>
                        <a:t>) ‘to decide’</a:t>
                      </a:r>
                      <a:endParaRPr lang="en-GB" sz="2000" i="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1048150638"/>
                  </a:ext>
                </a:extLst>
              </a:tr>
            </a:tbl>
          </a:graphicData>
        </a:graphic>
      </p:graphicFrame>
    </p:spTree>
    <p:extLst>
      <p:ext uri="{BB962C8B-B14F-4D97-AF65-F5344CB8AC3E}">
        <p14:creationId xmlns:p14="http://schemas.microsoft.com/office/powerpoint/2010/main" val="31586536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2</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de-AT" sz="3600" u="sng" dirty="0">
                <a:latin typeface="Calibri" panose="020F0502020204030204" pitchFamily="34" charset="0"/>
                <a:ea typeface="Times New Roman" panose="02020603050405020304" pitchFamily="18" charset="0"/>
                <a:cs typeface="Calibri" panose="020F0502020204030204" pitchFamily="34" charset="0"/>
              </a:rPr>
              <a:t>Modifiers in aspectual auxiliary constructions</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dirty="0"/>
              <a:t>COPIUS – Introduction to Mari – Chapter 35</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29</a:t>
            </a:fld>
            <a:endParaRPr lang="en-GB"/>
          </a:p>
        </p:txBody>
      </p:sp>
      <p:graphicFrame>
        <p:nvGraphicFramePr>
          <p:cNvPr id="2" name="Table 1">
            <a:extLst>
              <a:ext uri="{FF2B5EF4-FFF2-40B4-BE49-F238E27FC236}">
                <a16:creationId xmlns:a16="http://schemas.microsoft.com/office/drawing/2014/main" id="{42B3D20D-77FC-44B1-86CE-3FA015C71EAE}"/>
              </a:ext>
            </a:extLst>
          </p:cNvPr>
          <p:cNvGraphicFramePr>
            <a:graphicFrameLocks noGrp="1"/>
          </p:cNvGraphicFramePr>
          <p:nvPr>
            <p:extLst>
              <p:ext uri="{D42A27DB-BD31-4B8C-83A1-F6EECF244321}">
                <p14:modId xmlns:p14="http://schemas.microsoft.com/office/powerpoint/2010/main" val="1917011091"/>
              </p:ext>
            </p:extLst>
          </p:nvPr>
        </p:nvGraphicFramePr>
        <p:xfrm>
          <a:off x="838200" y="1580311"/>
          <a:ext cx="11049000" cy="4354560"/>
        </p:xfrm>
        <a:graphic>
          <a:graphicData uri="http://schemas.openxmlformats.org/drawingml/2006/table">
            <a:tbl>
              <a:tblPr firstRow="1" firstCol="1" bandRow="1">
                <a:tableStyleId>{5940675A-B579-460E-94D1-54222C63F5DA}</a:tableStyleId>
              </a:tblPr>
              <a:tblGrid>
                <a:gridCol w="2026133">
                  <a:extLst>
                    <a:ext uri="{9D8B030D-6E8A-4147-A177-3AD203B41FA5}">
                      <a16:colId xmlns:a16="http://schemas.microsoft.com/office/drawing/2014/main" val="4268489223"/>
                    </a:ext>
                  </a:extLst>
                </a:gridCol>
                <a:gridCol w="3888858">
                  <a:extLst>
                    <a:ext uri="{9D8B030D-6E8A-4147-A177-3AD203B41FA5}">
                      <a16:colId xmlns:a16="http://schemas.microsoft.com/office/drawing/2014/main" val="1266289470"/>
                    </a:ext>
                  </a:extLst>
                </a:gridCol>
                <a:gridCol w="5134009">
                  <a:extLst>
                    <a:ext uri="{9D8B030D-6E8A-4147-A177-3AD203B41FA5}">
                      <a16:colId xmlns:a16="http://schemas.microsoft.com/office/drawing/2014/main" val="2087677373"/>
                    </a:ext>
                  </a:extLst>
                </a:gridCol>
              </a:tblGrid>
              <a:tr h="269984">
                <a:tc>
                  <a:txBody>
                    <a:bodyPr/>
                    <a:lstStyle/>
                    <a:p>
                      <a:pPr algn="ctr"/>
                      <a:r>
                        <a:rPr lang="en-US" sz="2000" b="1">
                          <a:effectLst/>
                          <a:latin typeface="Calibri" panose="020F0502020204030204" pitchFamily="34" charset="0"/>
                          <a:ea typeface="PMingLiU" panose="02020500000000000000" pitchFamily="18" charset="-120"/>
                          <a:cs typeface="Lucida Grande"/>
                        </a:rPr>
                        <a:t>Modifier</a:t>
                      </a:r>
                      <a:endParaRPr lang="en-GB" sz="200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ctr"/>
                      <a:r>
                        <a:rPr lang="en-US" sz="2000" b="1">
                          <a:effectLst/>
                          <a:latin typeface="Calibri" panose="020F0502020204030204" pitchFamily="34" charset="0"/>
                          <a:ea typeface="PMingLiU" panose="02020500000000000000" pitchFamily="18" charset="-120"/>
                          <a:cs typeface="Lucida Grande"/>
                        </a:rPr>
                        <a:t>Usage</a:t>
                      </a:r>
                      <a:endParaRPr lang="en-GB" sz="200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ctr"/>
                      <a:r>
                        <a:rPr lang="en-US" sz="2000" b="1">
                          <a:effectLst/>
                          <a:latin typeface="Calibri" panose="020F0502020204030204" pitchFamily="34" charset="0"/>
                          <a:ea typeface="PMingLiU" panose="02020500000000000000" pitchFamily="18" charset="-120"/>
                          <a:cs typeface="Lucida Grande"/>
                        </a:rPr>
                        <a:t>Example</a:t>
                      </a:r>
                      <a:endParaRPr lang="en-GB" sz="2000">
                        <a:effectLst/>
                        <a:latin typeface="Calibri" panose="020F0502020204030204" pitchFamily="34" charset="0"/>
                        <a:ea typeface="PMingLiU" panose="02020500000000000000" pitchFamily="18" charset="-120"/>
                        <a:cs typeface="Lucida Grande"/>
                      </a:endParaRPr>
                    </a:p>
                  </a:txBody>
                  <a:tcPr marL="68580" marR="68580" marT="0" marB="0"/>
                </a:tc>
                <a:extLst>
                  <a:ext uri="{0D108BD9-81ED-4DB2-BD59-A6C34878D82A}">
                    <a16:rowId xmlns:a16="http://schemas.microsoft.com/office/drawing/2014/main" val="1806592275"/>
                  </a:ext>
                </a:extLst>
              </a:tr>
              <a:tr h="809952">
                <a:tc>
                  <a:txBody>
                    <a:bodyPr/>
                    <a:lstStyle/>
                    <a:p>
                      <a:pPr algn="just"/>
                      <a:r>
                        <a:rPr lang="en-US" sz="2000" b="0" i="0" dirty="0" err="1">
                          <a:effectLst/>
                          <a:latin typeface="Calibri" panose="020F0502020204030204" pitchFamily="34" charset="0"/>
                          <a:ea typeface="PMingLiU" panose="02020500000000000000" pitchFamily="18" charset="-120"/>
                          <a:cs typeface="Calibri" panose="020F0502020204030204" pitchFamily="34" charset="0"/>
                        </a:rPr>
                        <a:t>сеҥ</a:t>
                      </a:r>
                      <a:r>
                        <a:rPr lang="en-US" sz="2000" b="1" i="0" dirty="0" err="1">
                          <a:effectLst/>
                          <a:latin typeface="Calibri" panose="020F0502020204030204" pitchFamily="34" charset="0"/>
                          <a:ea typeface="PMingLiU" panose="02020500000000000000" pitchFamily="18" charset="-120"/>
                          <a:cs typeface="Calibri" panose="020F0502020204030204" pitchFamily="34" charset="0"/>
                        </a:rPr>
                        <a:t>а</a:t>
                      </a:r>
                      <a:r>
                        <a:rPr lang="en-US" sz="2000" b="0" i="0" dirty="0" err="1">
                          <a:effectLst/>
                          <a:latin typeface="Calibri" panose="020F0502020204030204" pitchFamily="34" charset="0"/>
                          <a:ea typeface="PMingLiU" panose="02020500000000000000" pitchFamily="18" charset="-120"/>
                          <a:cs typeface="Calibri" panose="020F0502020204030204" pitchFamily="34" charset="0"/>
                        </a:rPr>
                        <a:t>ш</a:t>
                      </a:r>
                      <a:r>
                        <a:rPr lang="en-US" sz="2000" b="0" i="0" dirty="0">
                          <a:effectLst/>
                          <a:latin typeface="Calibri" panose="020F0502020204030204" pitchFamily="34" charset="0"/>
                          <a:ea typeface="PMingLiU" panose="02020500000000000000" pitchFamily="18" charset="-120"/>
                          <a:cs typeface="Calibri" panose="020F0502020204030204" pitchFamily="34" charset="0"/>
                        </a:rPr>
                        <a:t> (‑</a:t>
                      </a:r>
                      <a:r>
                        <a:rPr lang="en-US" sz="2000" b="0" i="0" dirty="0" err="1">
                          <a:effectLst/>
                          <a:latin typeface="Calibri" panose="020F0502020204030204" pitchFamily="34" charset="0"/>
                          <a:ea typeface="PMingLiU" panose="02020500000000000000" pitchFamily="18" charset="-120"/>
                          <a:cs typeface="Calibri" panose="020F0502020204030204" pitchFamily="34" charset="0"/>
                        </a:rPr>
                        <a:t>ем</a:t>
                      </a:r>
                      <a:r>
                        <a:rPr lang="en-US" sz="2000" b="0" i="0" dirty="0">
                          <a:effectLst/>
                          <a:latin typeface="Calibri" panose="020F0502020204030204" pitchFamily="34" charset="0"/>
                          <a:ea typeface="PMingLiU" panose="02020500000000000000" pitchFamily="18" charset="-120"/>
                          <a:cs typeface="Calibri" panose="020F0502020204030204" pitchFamily="34" charset="0"/>
                        </a:rPr>
                        <a:t>)</a:t>
                      </a:r>
                      <a:endParaRPr lang="en-GB" sz="2000" b="0" i="0" dirty="0">
                        <a:effectLst/>
                        <a:latin typeface="Calibri" panose="020F0502020204030204" pitchFamily="34" charset="0"/>
                        <a:ea typeface="PMingLiU" panose="02020500000000000000" pitchFamily="18" charset="-120"/>
                        <a:cs typeface="Lucida Grande"/>
                      </a:endParaRPr>
                    </a:p>
                    <a:p>
                      <a:pPr algn="just"/>
                      <a:r>
                        <a:rPr lang="en-US" sz="2000" b="0" i="0" dirty="0">
                          <a:effectLst/>
                          <a:latin typeface="Calibri" panose="020F0502020204030204" pitchFamily="34" charset="0"/>
                          <a:ea typeface="PMingLiU" panose="02020500000000000000" pitchFamily="18" charset="-120"/>
                          <a:cs typeface="Calibri" panose="020F0502020204030204" pitchFamily="34" charset="0"/>
                        </a:rPr>
                        <a:t>‘to win, to defeat’</a:t>
                      </a:r>
                      <a:endParaRPr lang="en-GB" sz="2000" b="0" i="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a:effectLst/>
                          <a:latin typeface="Calibri" panose="020F0502020204030204" pitchFamily="34" charset="0"/>
                          <a:ea typeface="PMingLiU" panose="02020500000000000000" pitchFamily="18" charset="-120"/>
                          <a:cs typeface="Calibri" panose="020F0502020204030204" pitchFamily="34" charset="0"/>
                        </a:rPr>
                        <a:t>successful execution</a:t>
                      </a:r>
                      <a:endParaRPr lang="en-GB" sz="2000" i="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dirty="0" err="1">
                          <a:effectLst/>
                          <a:latin typeface="Calibri" panose="020F0502020204030204" pitchFamily="34" charset="0"/>
                          <a:ea typeface="PMingLiU" panose="02020500000000000000" pitchFamily="18" charset="-120"/>
                          <a:cs typeface="Lucida Grande"/>
                        </a:rPr>
                        <a:t>ил</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ем</a:t>
                      </a:r>
                      <a:r>
                        <a:rPr lang="en-US" sz="2000" i="0" dirty="0">
                          <a:effectLst/>
                          <a:latin typeface="Calibri" panose="020F0502020204030204" pitchFamily="34" charset="0"/>
                          <a:ea typeface="PMingLiU" panose="02020500000000000000" pitchFamily="18" charset="-120"/>
                          <a:cs typeface="Lucida Grande"/>
                        </a:rPr>
                        <a:t>) ‘to live’ &gt;</a:t>
                      </a:r>
                      <a:endParaRPr lang="en-GB" sz="2000" i="0" dirty="0">
                        <a:effectLst/>
                        <a:latin typeface="Calibri" panose="020F0502020204030204" pitchFamily="34" charset="0"/>
                        <a:ea typeface="PMingLiU" panose="02020500000000000000" pitchFamily="18" charset="-120"/>
                        <a:cs typeface="Lucida Grande"/>
                      </a:endParaRPr>
                    </a:p>
                    <a:p>
                      <a:pPr algn="l"/>
                      <a:r>
                        <a:rPr lang="en-US" sz="2000" i="0" dirty="0" err="1">
                          <a:effectLst/>
                          <a:latin typeface="Calibri" panose="020F0502020204030204" pitchFamily="34" charset="0"/>
                          <a:ea typeface="PMingLiU" panose="02020500000000000000" pitchFamily="18" charset="-120"/>
                          <a:cs typeface="Lucida Grande"/>
                        </a:rPr>
                        <a:t>ил</a:t>
                      </a:r>
                      <a:r>
                        <a:rPr lang="en-US" sz="2000" b="1" i="0" dirty="0" err="1">
                          <a:effectLst/>
                          <a:latin typeface="Calibri" panose="020F0502020204030204" pitchFamily="34" charset="0"/>
                          <a:ea typeface="PMingLiU" panose="02020500000000000000" pitchFamily="18" charset="-120"/>
                          <a:cs typeface="Lucida Grande"/>
                        </a:rPr>
                        <a:t>е</a:t>
                      </a:r>
                      <a:r>
                        <a:rPr lang="en-US" sz="2000" i="0" dirty="0" err="1">
                          <a:effectLst/>
                          <a:latin typeface="Calibri" panose="020F0502020204030204" pitchFamily="34" charset="0"/>
                          <a:ea typeface="PMingLiU" panose="02020500000000000000" pitchFamily="18" charset="-120"/>
                          <a:cs typeface="Lucida Grande"/>
                        </a:rPr>
                        <a:t>н</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сеҥ</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ем</a:t>
                      </a:r>
                      <a:r>
                        <a:rPr lang="en-US" sz="2000" i="0" dirty="0">
                          <a:effectLst/>
                          <a:latin typeface="Calibri" panose="020F0502020204030204" pitchFamily="34" charset="0"/>
                          <a:ea typeface="PMingLiU" panose="02020500000000000000" pitchFamily="18" charset="-120"/>
                          <a:cs typeface="Lucida Grande"/>
                        </a:rPr>
                        <a:t>) ‘to survive’</a:t>
                      </a:r>
                      <a:endParaRPr lang="en-GB" sz="2000" i="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4276053057"/>
                  </a:ext>
                </a:extLst>
              </a:tr>
              <a:tr h="809952">
                <a:tc>
                  <a:txBody>
                    <a:bodyPr/>
                    <a:lstStyle/>
                    <a:p>
                      <a:pPr algn="just"/>
                      <a:r>
                        <a:rPr lang="en-US" sz="2000" b="0" i="0" dirty="0" err="1">
                          <a:effectLst/>
                          <a:latin typeface="Calibri" panose="020F0502020204030204" pitchFamily="34" charset="0"/>
                          <a:ea typeface="PMingLiU" panose="02020500000000000000" pitchFamily="18" charset="-120"/>
                          <a:cs typeface="Lucida Grande"/>
                        </a:rPr>
                        <a:t>тем</a:t>
                      </a:r>
                      <a:r>
                        <a:rPr lang="en-US" sz="2000" b="1" i="0" dirty="0" err="1">
                          <a:effectLst/>
                          <a:latin typeface="Calibri" panose="020F0502020204030204" pitchFamily="34" charset="0"/>
                          <a:ea typeface="PMingLiU" panose="02020500000000000000" pitchFamily="18" charset="-120"/>
                          <a:cs typeface="Lucida Grande"/>
                        </a:rPr>
                        <a:t>а</a:t>
                      </a:r>
                      <a:r>
                        <a:rPr lang="en-US" sz="2000" b="0" i="0" dirty="0" err="1">
                          <a:effectLst/>
                          <a:latin typeface="Calibri" panose="020F0502020204030204" pitchFamily="34" charset="0"/>
                          <a:ea typeface="PMingLiU" panose="02020500000000000000" pitchFamily="18" charset="-120"/>
                          <a:cs typeface="Lucida Grande"/>
                        </a:rPr>
                        <a:t>ш</a:t>
                      </a:r>
                      <a:r>
                        <a:rPr lang="en-US" sz="2000" b="0" i="0" dirty="0">
                          <a:effectLst/>
                          <a:latin typeface="Calibri" panose="020F0502020204030204" pitchFamily="34" charset="0"/>
                          <a:ea typeface="PMingLiU" panose="02020500000000000000" pitchFamily="18" charset="-120"/>
                          <a:cs typeface="Lucida Grande"/>
                        </a:rPr>
                        <a:t> (‑</a:t>
                      </a:r>
                      <a:r>
                        <a:rPr lang="en-US" sz="2000" b="0" i="0" dirty="0" err="1">
                          <a:effectLst/>
                          <a:latin typeface="Calibri" panose="020F0502020204030204" pitchFamily="34" charset="0"/>
                          <a:ea typeface="PMingLiU" panose="02020500000000000000" pitchFamily="18" charset="-120"/>
                          <a:cs typeface="Lucida Grande"/>
                        </a:rPr>
                        <a:t>ам</a:t>
                      </a:r>
                      <a:r>
                        <a:rPr lang="en-US" sz="2000" b="0" i="0" dirty="0">
                          <a:effectLst/>
                          <a:latin typeface="Calibri" panose="020F0502020204030204" pitchFamily="34" charset="0"/>
                          <a:ea typeface="PMingLiU" panose="02020500000000000000" pitchFamily="18" charset="-120"/>
                          <a:cs typeface="Lucida Grande"/>
                        </a:rPr>
                        <a:t>)</a:t>
                      </a:r>
                      <a:endParaRPr lang="en-GB" sz="2000" b="0" i="0" dirty="0">
                        <a:effectLst/>
                        <a:latin typeface="Calibri" panose="020F0502020204030204" pitchFamily="34" charset="0"/>
                        <a:ea typeface="PMingLiU" panose="02020500000000000000" pitchFamily="18" charset="-120"/>
                        <a:cs typeface="Lucida Grande"/>
                      </a:endParaRPr>
                    </a:p>
                    <a:p>
                      <a:pPr algn="just"/>
                      <a:r>
                        <a:rPr lang="en-US" sz="2000" b="0" i="0" dirty="0">
                          <a:effectLst/>
                          <a:latin typeface="Calibri" panose="020F0502020204030204" pitchFamily="34" charset="0"/>
                          <a:ea typeface="PMingLiU" panose="02020500000000000000" pitchFamily="18" charset="-120"/>
                          <a:cs typeface="Calibri" panose="020F0502020204030204" pitchFamily="34" charset="0"/>
                        </a:rPr>
                        <a:t>‘to fill up (intr.)’</a:t>
                      </a:r>
                      <a:endParaRPr lang="en-GB" sz="2000" b="0" i="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dirty="0">
                          <a:effectLst/>
                          <a:latin typeface="Calibri" panose="020F0502020204030204" pitchFamily="34" charset="0"/>
                          <a:ea typeface="PMingLiU" panose="02020500000000000000" pitchFamily="18" charset="-120"/>
                          <a:cs typeface="Lucida Grande"/>
                        </a:rPr>
                        <a:t>action carried out to a certain limit; action carried out to exhaustion</a:t>
                      </a:r>
                      <a:endParaRPr lang="en-GB" sz="2000" i="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dirty="0" err="1">
                          <a:effectLst/>
                          <a:latin typeface="Calibri" panose="020F0502020204030204" pitchFamily="34" charset="0"/>
                          <a:ea typeface="PMingLiU" panose="02020500000000000000" pitchFamily="18" charset="-120"/>
                          <a:cs typeface="Lucida Grande"/>
                        </a:rPr>
                        <a:t>мал</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ем</a:t>
                      </a:r>
                      <a:r>
                        <a:rPr lang="en-US" sz="2000" i="0" dirty="0">
                          <a:effectLst/>
                          <a:latin typeface="Calibri" panose="020F0502020204030204" pitchFamily="34" charset="0"/>
                          <a:ea typeface="PMingLiU" panose="02020500000000000000" pitchFamily="18" charset="-120"/>
                          <a:cs typeface="Lucida Grande"/>
                        </a:rPr>
                        <a:t>) ‘to sleep’ &gt;</a:t>
                      </a:r>
                      <a:endParaRPr lang="en-GB" sz="2000" i="0" dirty="0">
                        <a:effectLst/>
                        <a:latin typeface="Calibri" panose="020F0502020204030204" pitchFamily="34" charset="0"/>
                        <a:ea typeface="PMingLiU" panose="02020500000000000000" pitchFamily="18" charset="-120"/>
                        <a:cs typeface="Lucida Grande"/>
                      </a:endParaRPr>
                    </a:p>
                    <a:p>
                      <a:pPr algn="l"/>
                      <a:r>
                        <a:rPr lang="en-US" sz="2000" i="0" dirty="0" err="1">
                          <a:effectLst/>
                          <a:latin typeface="Calibri" panose="020F0502020204030204" pitchFamily="34" charset="0"/>
                          <a:ea typeface="PMingLiU" panose="02020500000000000000" pitchFamily="18" charset="-120"/>
                          <a:cs typeface="Lucida Grande"/>
                        </a:rPr>
                        <a:t>мал</a:t>
                      </a:r>
                      <a:r>
                        <a:rPr lang="en-US" sz="2000" b="1" i="0" dirty="0" err="1">
                          <a:effectLst/>
                          <a:latin typeface="Calibri" panose="020F0502020204030204" pitchFamily="34" charset="0"/>
                          <a:ea typeface="PMingLiU" panose="02020500000000000000" pitchFamily="18" charset="-120"/>
                          <a:cs typeface="Lucida Grande"/>
                        </a:rPr>
                        <a:t>е</a:t>
                      </a:r>
                      <a:r>
                        <a:rPr lang="en-US" sz="2000" i="0" dirty="0" err="1">
                          <a:effectLst/>
                          <a:latin typeface="Calibri" panose="020F0502020204030204" pitchFamily="34" charset="0"/>
                          <a:ea typeface="PMingLiU" panose="02020500000000000000" pitchFamily="18" charset="-120"/>
                          <a:cs typeface="Lucida Grande"/>
                        </a:rPr>
                        <a:t>н</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тем</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ам</a:t>
                      </a:r>
                      <a:r>
                        <a:rPr lang="en-US" sz="2000" i="0" dirty="0">
                          <a:effectLst/>
                          <a:latin typeface="Calibri" panose="020F0502020204030204" pitchFamily="34" charset="0"/>
                          <a:ea typeface="PMingLiU" panose="02020500000000000000" pitchFamily="18" charset="-120"/>
                          <a:cs typeface="Lucida Grande"/>
                        </a:rPr>
                        <a:t>) ‘to get a good night’s sleep’</a:t>
                      </a:r>
                      <a:endParaRPr lang="en-GB" sz="2000" i="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622215397"/>
                  </a:ext>
                </a:extLst>
              </a:tr>
              <a:tr h="809952">
                <a:tc>
                  <a:txBody>
                    <a:bodyPr/>
                    <a:lstStyle/>
                    <a:p>
                      <a:pPr algn="just"/>
                      <a:r>
                        <a:rPr lang="en-US" sz="2000" b="0" i="0" dirty="0" err="1">
                          <a:effectLst/>
                          <a:latin typeface="Calibri" panose="020F0502020204030204" pitchFamily="34" charset="0"/>
                          <a:ea typeface="PMingLiU" panose="02020500000000000000" pitchFamily="18" charset="-120"/>
                          <a:cs typeface="Calibri" panose="020F0502020204030204" pitchFamily="34" charset="0"/>
                        </a:rPr>
                        <a:t>тол</a:t>
                      </a:r>
                      <a:r>
                        <a:rPr lang="en-US" sz="2000" b="1" i="0" dirty="0" err="1">
                          <a:effectLst/>
                          <a:latin typeface="Calibri" panose="020F0502020204030204" pitchFamily="34" charset="0"/>
                          <a:ea typeface="PMingLiU" panose="02020500000000000000" pitchFamily="18" charset="-120"/>
                          <a:cs typeface="Calibri" panose="020F0502020204030204" pitchFamily="34" charset="0"/>
                        </a:rPr>
                        <a:t>а</a:t>
                      </a:r>
                      <a:r>
                        <a:rPr lang="en-US" sz="2000" b="0" i="0" dirty="0" err="1">
                          <a:effectLst/>
                          <a:latin typeface="Calibri" panose="020F0502020204030204" pitchFamily="34" charset="0"/>
                          <a:ea typeface="PMingLiU" panose="02020500000000000000" pitchFamily="18" charset="-120"/>
                          <a:cs typeface="Calibri" panose="020F0502020204030204" pitchFamily="34" charset="0"/>
                        </a:rPr>
                        <a:t>ш</a:t>
                      </a:r>
                      <a:r>
                        <a:rPr lang="en-US" sz="2000" b="0" i="0" dirty="0">
                          <a:effectLst/>
                          <a:latin typeface="Calibri" panose="020F0502020204030204" pitchFamily="34" charset="0"/>
                          <a:ea typeface="PMingLiU" panose="02020500000000000000" pitchFamily="18" charset="-120"/>
                          <a:cs typeface="Calibri" panose="020F0502020204030204" pitchFamily="34" charset="0"/>
                        </a:rPr>
                        <a:t> (‑</a:t>
                      </a:r>
                      <a:r>
                        <a:rPr lang="en-US" sz="2000" b="0" i="0" dirty="0" err="1">
                          <a:effectLst/>
                          <a:latin typeface="Calibri" panose="020F0502020204030204" pitchFamily="34" charset="0"/>
                          <a:ea typeface="PMingLiU" panose="02020500000000000000" pitchFamily="18" charset="-120"/>
                          <a:cs typeface="Calibri" panose="020F0502020204030204" pitchFamily="34" charset="0"/>
                        </a:rPr>
                        <a:t>ам</a:t>
                      </a:r>
                      <a:r>
                        <a:rPr lang="en-US" sz="2000" b="0" i="0" dirty="0">
                          <a:effectLst/>
                          <a:latin typeface="Calibri" panose="020F0502020204030204" pitchFamily="34" charset="0"/>
                          <a:ea typeface="PMingLiU" panose="02020500000000000000" pitchFamily="18" charset="-120"/>
                          <a:cs typeface="Calibri" panose="020F0502020204030204" pitchFamily="34" charset="0"/>
                        </a:rPr>
                        <a:t>)</a:t>
                      </a:r>
                      <a:endParaRPr lang="en-GB" sz="2000" b="0" i="0" dirty="0">
                        <a:effectLst/>
                        <a:latin typeface="Calibri" panose="020F0502020204030204" pitchFamily="34" charset="0"/>
                        <a:ea typeface="PMingLiU" panose="02020500000000000000" pitchFamily="18" charset="-120"/>
                        <a:cs typeface="Lucida Grande"/>
                      </a:endParaRPr>
                    </a:p>
                    <a:p>
                      <a:pPr algn="just"/>
                      <a:r>
                        <a:rPr lang="en-US" sz="2000" b="0" i="0" dirty="0">
                          <a:effectLst/>
                          <a:latin typeface="Calibri" panose="020F0502020204030204" pitchFamily="34" charset="0"/>
                          <a:ea typeface="PMingLiU" panose="02020500000000000000" pitchFamily="18" charset="-120"/>
                          <a:cs typeface="Calibri" panose="020F0502020204030204" pitchFamily="34" charset="0"/>
                        </a:rPr>
                        <a:t>‘to come’</a:t>
                      </a:r>
                      <a:endParaRPr lang="en-GB" sz="2000" b="0" i="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dirty="0">
                          <a:effectLst/>
                          <a:latin typeface="Calibri" panose="020F0502020204030204" pitchFamily="34" charset="0"/>
                          <a:ea typeface="PMingLiU" panose="02020500000000000000" pitchFamily="18" charset="-120"/>
                          <a:cs typeface="Lucida Grande"/>
                        </a:rPr>
                        <a:t>gradual increase of effect</a:t>
                      </a:r>
                      <a:endParaRPr lang="en-GB" sz="2000" i="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dirty="0" err="1">
                          <a:effectLst/>
                          <a:latin typeface="Calibri" panose="020F0502020204030204" pitchFamily="34" charset="0"/>
                          <a:ea typeface="PMingLiU" panose="02020500000000000000" pitchFamily="18" charset="-120"/>
                          <a:cs typeface="Lucida Grande"/>
                        </a:rPr>
                        <a:t>кӱз</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ем</a:t>
                      </a:r>
                      <a:r>
                        <a:rPr lang="en-US" sz="2000" i="0" dirty="0">
                          <a:effectLst/>
                          <a:latin typeface="Calibri" panose="020F0502020204030204" pitchFamily="34" charset="0"/>
                          <a:ea typeface="PMingLiU" panose="02020500000000000000" pitchFamily="18" charset="-120"/>
                          <a:cs typeface="Lucida Grande"/>
                        </a:rPr>
                        <a:t>) ‘to increase’ &gt;</a:t>
                      </a:r>
                      <a:endParaRPr lang="en-GB" sz="2000" i="0" dirty="0">
                        <a:effectLst/>
                        <a:latin typeface="Calibri" panose="020F0502020204030204" pitchFamily="34" charset="0"/>
                        <a:ea typeface="PMingLiU" panose="02020500000000000000" pitchFamily="18" charset="-120"/>
                        <a:cs typeface="Lucida Grande"/>
                      </a:endParaRPr>
                    </a:p>
                    <a:p>
                      <a:pPr algn="l"/>
                      <a:r>
                        <a:rPr lang="en-US" sz="2000" i="0" dirty="0" err="1">
                          <a:effectLst/>
                          <a:latin typeface="Calibri" panose="020F0502020204030204" pitchFamily="34" charset="0"/>
                          <a:ea typeface="PMingLiU" panose="02020500000000000000" pitchFamily="18" charset="-120"/>
                          <a:cs typeface="Lucida Grande"/>
                        </a:rPr>
                        <a:t>кӱз</a:t>
                      </a:r>
                      <a:r>
                        <a:rPr lang="en-US" sz="2000" b="1" i="0" dirty="0" err="1">
                          <a:effectLst/>
                          <a:latin typeface="Calibri" panose="020F0502020204030204" pitchFamily="34" charset="0"/>
                          <a:ea typeface="PMingLiU" panose="02020500000000000000" pitchFamily="18" charset="-120"/>
                          <a:cs typeface="Lucida Grande"/>
                        </a:rPr>
                        <a:t>е</a:t>
                      </a:r>
                      <a:r>
                        <a:rPr lang="en-US" sz="2000" i="0" dirty="0" err="1">
                          <a:effectLst/>
                          <a:latin typeface="Calibri" panose="020F0502020204030204" pitchFamily="34" charset="0"/>
                          <a:ea typeface="PMingLiU" panose="02020500000000000000" pitchFamily="18" charset="-120"/>
                          <a:cs typeface="Lucida Grande"/>
                        </a:rPr>
                        <a:t>н</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тол</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ам</a:t>
                      </a:r>
                      <a:r>
                        <a:rPr lang="en-US" sz="2000" i="0" dirty="0">
                          <a:effectLst/>
                          <a:latin typeface="Calibri" panose="020F0502020204030204" pitchFamily="34" charset="0"/>
                          <a:ea typeface="PMingLiU" panose="02020500000000000000" pitchFamily="18" charset="-120"/>
                          <a:cs typeface="Lucida Grande"/>
                        </a:rPr>
                        <a:t>) ‘to increase gradually’</a:t>
                      </a:r>
                      <a:endParaRPr lang="en-GB" sz="2000" i="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2929147545"/>
                  </a:ext>
                </a:extLst>
              </a:tr>
              <a:tr h="809952">
                <a:tc>
                  <a:txBody>
                    <a:bodyPr/>
                    <a:lstStyle/>
                    <a:p>
                      <a:pPr algn="just"/>
                      <a:r>
                        <a:rPr lang="en-US" sz="2000" b="0" i="0" dirty="0" err="1">
                          <a:effectLst/>
                          <a:latin typeface="Calibri" panose="020F0502020204030204" pitchFamily="34" charset="0"/>
                          <a:ea typeface="PMingLiU" panose="02020500000000000000" pitchFamily="18" charset="-120"/>
                          <a:cs typeface="Calibri" panose="020F0502020204030204" pitchFamily="34" charset="0"/>
                        </a:rPr>
                        <a:t>шинч</a:t>
                      </a:r>
                      <a:r>
                        <a:rPr lang="en-US" sz="2000" b="1" i="0" dirty="0" err="1">
                          <a:effectLst/>
                          <a:latin typeface="Calibri" panose="020F0502020204030204" pitchFamily="34" charset="0"/>
                          <a:ea typeface="PMingLiU" panose="02020500000000000000" pitchFamily="18" charset="-120"/>
                          <a:cs typeface="Calibri" panose="020F0502020204030204" pitchFamily="34" charset="0"/>
                        </a:rPr>
                        <a:t>а</a:t>
                      </a:r>
                      <a:r>
                        <a:rPr lang="en-US" sz="2000" b="0" i="0" dirty="0" err="1">
                          <a:effectLst/>
                          <a:latin typeface="Calibri" panose="020F0502020204030204" pitchFamily="34" charset="0"/>
                          <a:ea typeface="PMingLiU" panose="02020500000000000000" pitchFamily="18" charset="-120"/>
                          <a:cs typeface="Calibri" panose="020F0502020204030204" pitchFamily="34" charset="0"/>
                        </a:rPr>
                        <a:t>ш</a:t>
                      </a:r>
                      <a:r>
                        <a:rPr lang="en-US" sz="2000" b="0" i="0" dirty="0">
                          <a:effectLst/>
                          <a:latin typeface="Calibri" panose="020F0502020204030204" pitchFamily="34" charset="0"/>
                          <a:ea typeface="PMingLiU" panose="02020500000000000000" pitchFamily="18" charset="-120"/>
                          <a:cs typeface="Calibri" panose="020F0502020204030204" pitchFamily="34" charset="0"/>
                        </a:rPr>
                        <a:t> (‑</a:t>
                      </a:r>
                      <a:r>
                        <a:rPr lang="en-US" sz="2000" b="0" i="0" dirty="0" err="1">
                          <a:effectLst/>
                          <a:latin typeface="Calibri" panose="020F0502020204030204" pitchFamily="34" charset="0"/>
                          <a:ea typeface="PMingLiU" panose="02020500000000000000" pitchFamily="18" charset="-120"/>
                          <a:cs typeface="Calibri" panose="020F0502020204030204" pitchFamily="34" charset="0"/>
                        </a:rPr>
                        <a:t>ам</a:t>
                      </a:r>
                      <a:r>
                        <a:rPr lang="en-US" sz="2000" b="0" i="0" dirty="0">
                          <a:effectLst/>
                          <a:latin typeface="Calibri" panose="020F0502020204030204" pitchFamily="34" charset="0"/>
                          <a:ea typeface="PMingLiU" panose="02020500000000000000" pitchFamily="18" charset="-120"/>
                          <a:cs typeface="Calibri" panose="020F0502020204030204" pitchFamily="34" charset="0"/>
                        </a:rPr>
                        <a:t>)</a:t>
                      </a:r>
                      <a:endParaRPr lang="en-GB" sz="2000" b="0" i="0" dirty="0">
                        <a:effectLst/>
                        <a:latin typeface="Calibri" panose="020F0502020204030204" pitchFamily="34" charset="0"/>
                        <a:ea typeface="PMingLiU" panose="02020500000000000000" pitchFamily="18" charset="-120"/>
                        <a:cs typeface="Lucida Grande"/>
                      </a:endParaRPr>
                    </a:p>
                    <a:p>
                      <a:pPr algn="just"/>
                      <a:r>
                        <a:rPr lang="en-US" sz="2000" b="0" i="0" dirty="0">
                          <a:effectLst/>
                          <a:latin typeface="Calibri" panose="020F0502020204030204" pitchFamily="34" charset="0"/>
                          <a:ea typeface="PMingLiU" panose="02020500000000000000" pitchFamily="18" charset="-120"/>
                          <a:cs typeface="Calibri" panose="020F0502020204030204" pitchFamily="34" charset="0"/>
                        </a:rPr>
                        <a:t>‘to sit down’</a:t>
                      </a:r>
                      <a:endParaRPr lang="en-GB" sz="2000" b="0" i="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a:effectLst/>
                          <a:latin typeface="Calibri" panose="020F0502020204030204" pitchFamily="34" charset="0"/>
                          <a:ea typeface="PMingLiU" panose="02020500000000000000" pitchFamily="18" charset="-120"/>
                          <a:cs typeface="Lucida Grande"/>
                        </a:rPr>
                        <a:t>change of state; activity completed</a:t>
                      </a:r>
                      <a:endParaRPr lang="en-GB" sz="2000" i="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dirty="0" err="1">
                          <a:effectLst/>
                          <a:latin typeface="Calibri" panose="020F0502020204030204" pitchFamily="34" charset="0"/>
                          <a:ea typeface="PMingLiU" panose="02020500000000000000" pitchFamily="18" charset="-120"/>
                          <a:cs typeface="Lucida Grande"/>
                        </a:rPr>
                        <a:t>пиж</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ам</a:t>
                      </a:r>
                      <a:r>
                        <a:rPr lang="en-US" sz="2000" i="0" dirty="0">
                          <a:effectLst/>
                          <a:latin typeface="Calibri" panose="020F0502020204030204" pitchFamily="34" charset="0"/>
                          <a:ea typeface="PMingLiU" panose="02020500000000000000" pitchFamily="18" charset="-120"/>
                          <a:cs typeface="Lucida Grande"/>
                        </a:rPr>
                        <a:t>) ‘to stick’ &gt;</a:t>
                      </a:r>
                      <a:endParaRPr lang="en-GB" sz="2000" i="0" dirty="0">
                        <a:effectLst/>
                        <a:latin typeface="Calibri" panose="020F0502020204030204" pitchFamily="34" charset="0"/>
                        <a:ea typeface="PMingLiU" panose="02020500000000000000" pitchFamily="18" charset="-120"/>
                        <a:cs typeface="Lucida Grande"/>
                      </a:endParaRPr>
                    </a:p>
                    <a:p>
                      <a:pPr algn="l"/>
                      <a:r>
                        <a:rPr lang="en-US" sz="2000" i="0" dirty="0" err="1">
                          <a:effectLst/>
                          <a:latin typeface="Calibri" panose="020F0502020204030204" pitchFamily="34" charset="0"/>
                          <a:ea typeface="PMingLiU" panose="02020500000000000000" pitchFamily="18" charset="-120"/>
                          <a:cs typeface="Calibri" panose="020F0502020204030204" pitchFamily="34" charset="0"/>
                        </a:rPr>
                        <a:t>п</a:t>
                      </a:r>
                      <a:r>
                        <a:rPr lang="en-US" sz="2000" b="1" i="0" dirty="0" err="1">
                          <a:effectLst/>
                          <a:latin typeface="Calibri" panose="020F0502020204030204" pitchFamily="34" charset="0"/>
                          <a:ea typeface="PMingLiU" panose="02020500000000000000" pitchFamily="18" charset="-120"/>
                          <a:cs typeface="Calibri" panose="020F0502020204030204" pitchFamily="34" charset="0"/>
                        </a:rPr>
                        <a:t>и</a:t>
                      </a:r>
                      <a:r>
                        <a:rPr lang="en-US" sz="2000" i="0" dirty="0" err="1">
                          <a:effectLst/>
                          <a:latin typeface="Calibri" panose="020F0502020204030204" pitchFamily="34" charset="0"/>
                          <a:ea typeface="PMingLiU" panose="02020500000000000000" pitchFamily="18" charset="-120"/>
                          <a:cs typeface="Calibri" panose="020F0502020204030204" pitchFamily="34" charset="0"/>
                        </a:rPr>
                        <a:t>жын</a:t>
                      </a:r>
                      <a:r>
                        <a:rPr lang="en-US" sz="2000" i="0" dirty="0">
                          <a:effectLst/>
                          <a:latin typeface="Calibri" panose="020F0502020204030204" pitchFamily="34" charset="0"/>
                          <a:ea typeface="PMingLiU" panose="02020500000000000000" pitchFamily="18" charset="-120"/>
                          <a:cs typeface="Calibri" panose="020F0502020204030204" pitchFamily="34" charset="0"/>
                        </a:rPr>
                        <a:t> </a:t>
                      </a:r>
                      <a:r>
                        <a:rPr lang="en-US" sz="2000" i="0" dirty="0" err="1">
                          <a:effectLst/>
                          <a:latin typeface="Calibri" panose="020F0502020204030204" pitchFamily="34" charset="0"/>
                          <a:ea typeface="PMingLiU" panose="02020500000000000000" pitchFamily="18" charset="-120"/>
                          <a:cs typeface="Calibri" panose="020F0502020204030204" pitchFamily="34" charset="0"/>
                        </a:rPr>
                        <a:t>шинч</a:t>
                      </a:r>
                      <a:r>
                        <a:rPr lang="en-US" sz="2000" b="1" i="0" dirty="0" err="1">
                          <a:effectLst/>
                          <a:latin typeface="Calibri" panose="020F0502020204030204" pitchFamily="34" charset="0"/>
                          <a:ea typeface="PMingLiU" panose="02020500000000000000" pitchFamily="18" charset="-120"/>
                          <a:cs typeface="Calibri" panose="020F0502020204030204" pitchFamily="34" charset="0"/>
                        </a:rPr>
                        <a:t>а</a:t>
                      </a:r>
                      <a:r>
                        <a:rPr lang="en-US" sz="2000" i="0" dirty="0" err="1">
                          <a:effectLst/>
                          <a:latin typeface="Calibri" panose="020F0502020204030204" pitchFamily="34" charset="0"/>
                          <a:ea typeface="PMingLiU" panose="02020500000000000000" pitchFamily="18" charset="-120"/>
                          <a:cs typeface="Calibri" panose="020F0502020204030204" pitchFamily="34" charset="0"/>
                        </a:rPr>
                        <a:t>ш</a:t>
                      </a:r>
                      <a:r>
                        <a:rPr lang="en-US" sz="2000" i="0" dirty="0">
                          <a:effectLst/>
                          <a:latin typeface="Calibri" panose="020F0502020204030204" pitchFamily="34" charset="0"/>
                          <a:ea typeface="PMingLiU" panose="02020500000000000000" pitchFamily="18" charset="-120"/>
                          <a:cs typeface="Calibri" panose="020F0502020204030204" pitchFamily="34" charset="0"/>
                        </a:rPr>
                        <a:t> (‑</a:t>
                      </a:r>
                      <a:r>
                        <a:rPr lang="en-US" sz="2000" i="0" dirty="0" err="1">
                          <a:effectLst/>
                          <a:latin typeface="Calibri" panose="020F0502020204030204" pitchFamily="34" charset="0"/>
                          <a:ea typeface="PMingLiU" panose="02020500000000000000" pitchFamily="18" charset="-120"/>
                          <a:cs typeface="Calibri" panose="020F0502020204030204" pitchFamily="34" charset="0"/>
                        </a:rPr>
                        <a:t>ам</a:t>
                      </a:r>
                      <a:r>
                        <a:rPr lang="en-US" sz="2000" i="0" dirty="0">
                          <a:effectLst/>
                          <a:latin typeface="Calibri" panose="020F0502020204030204" pitchFamily="34" charset="0"/>
                          <a:ea typeface="PMingLiU" panose="02020500000000000000" pitchFamily="18" charset="-120"/>
                          <a:cs typeface="Calibri" panose="020F0502020204030204" pitchFamily="34" charset="0"/>
                        </a:rPr>
                        <a:t>) ‘to get stuck’</a:t>
                      </a:r>
                      <a:endParaRPr lang="en-GB" sz="2000" i="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814695343"/>
                  </a:ext>
                </a:extLst>
              </a:tr>
              <a:tr h="809952">
                <a:tc>
                  <a:txBody>
                    <a:bodyPr/>
                    <a:lstStyle/>
                    <a:p>
                      <a:pPr algn="just"/>
                      <a:r>
                        <a:rPr lang="en-US" sz="2000" b="0" i="0" dirty="0" err="1">
                          <a:effectLst/>
                          <a:latin typeface="Calibri" panose="020F0502020204030204" pitchFamily="34" charset="0"/>
                          <a:ea typeface="PMingLiU" panose="02020500000000000000" pitchFamily="18" charset="-120"/>
                          <a:cs typeface="Calibri" panose="020F0502020204030204" pitchFamily="34" charset="0"/>
                        </a:rPr>
                        <a:t>шинч</a:t>
                      </a:r>
                      <a:r>
                        <a:rPr lang="en-US" sz="2000" b="1" i="0" dirty="0" err="1">
                          <a:effectLst/>
                          <a:latin typeface="Calibri" panose="020F0502020204030204" pitchFamily="34" charset="0"/>
                          <a:ea typeface="PMingLiU" panose="02020500000000000000" pitchFamily="18" charset="-120"/>
                          <a:cs typeface="Calibri" panose="020F0502020204030204" pitchFamily="34" charset="0"/>
                        </a:rPr>
                        <a:t>а</a:t>
                      </a:r>
                      <a:r>
                        <a:rPr lang="en-US" sz="2000" b="0" i="0" dirty="0" err="1">
                          <a:effectLst/>
                          <a:latin typeface="Calibri" panose="020F0502020204030204" pitchFamily="34" charset="0"/>
                          <a:ea typeface="PMingLiU" panose="02020500000000000000" pitchFamily="18" charset="-120"/>
                          <a:cs typeface="Calibri" panose="020F0502020204030204" pitchFamily="34" charset="0"/>
                        </a:rPr>
                        <a:t>ш</a:t>
                      </a:r>
                      <a:r>
                        <a:rPr lang="en-US" sz="2000" b="0" i="0" dirty="0">
                          <a:effectLst/>
                          <a:latin typeface="Calibri" panose="020F0502020204030204" pitchFamily="34" charset="0"/>
                          <a:ea typeface="PMingLiU" panose="02020500000000000000" pitchFamily="18" charset="-120"/>
                          <a:cs typeface="Calibri" panose="020F0502020204030204" pitchFamily="34" charset="0"/>
                        </a:rPr>
                        <a:t> (‑</a:t>
                      </a:r>
                      <a:r>
                        <a:rPr lang="en-US" sz="2000" b="0" i="0" dirty="0" err="1">
                          <a:effectLst/>
                          <a:latin typeface="Calibri" panose="020F0502020204030204" pitchFamily="34" charset="0"/>
                          <a:ea typeface="PMingLiU" panose="02020500000000000000" pitchFamily="18" charset="-120"/>
                          <a:cs typeface="Calibri" panose="020F0502020204030204" pitchFamily="34" charset="0"/>
                        </a:rPr>
                        <a:t>ем</a:t>
                      </a:r>
                      <a:r>
                        <a:rPr lang="en-US" sz="2000" b="0" i="0" dirty="0">
                          <a:effectLst/>
                          <a:latin typeface="Calibri" panose="020F0502020204030204" pitchFamily="34" charset="0"/>
                          <a:ea typeface="PMingLiU" panose="02020500000000000000" pitchFamily="18" charset="-120"/>
                          <a:cs typeface="Calibri" panose="020F0502020204030204" pitchFamily="34" charset="0"/>
                        </a:rPr>
                        <a:t>)</a:t>
                      </a:r>
                      <a:endParaRPr lang="en-GB" sz="2000" b="0" i="0" dirty="0">
                        <a:effectLst/>
                        <a:latin typeface="Calibri" panose="020F0502020204030204" pitchFamily="34" charset="0"/>
                        <a:ea typeface="PMingLiU" panose="02020500000000000000" pitchFamily="18" charset="-120"/>
                        <a:cs typeface="Lucida Grande"/>
                      </a:endParaRPr>
                    </a:p>
                    <a:p>
                      <a:pPr algn="just"/>
                      <a:r>
                        <a:rPr lang="en-US" sz="2000" b="0" i="0" dirty="0">
                          <a:effectLst/>
                          <a:latin typeface="Calibri" panose="020F0502020204030204" pitchFamily="34" charset="0"/>
                          <a:ea typeface="PMingLiU" panose="02020500000000000000" pitchFamily="18" charset="-120"/>
                          <a:cs typeface="Calibri" panose="020F0502020204030204" pitchFamily="34" charset="0"/>
                        </a:rPr>
                        <a:t>‘to sit’</a:t>
                      </a:r>
                      <a:endParaRPr lang="en-GB" sz="2000" b="0" i="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a:effectLst/>
                          <a:latin typeface="Calibri" panose="020F0502020204030204" pitchFamily="34" charset="0"/>
                          <a:ea typeface="PMingLiU" panose="02020500000000000000" pitchFamily="18" charset="-120"/>
                          <a:cs typeface="Lucida Grande"/>
                        </a:rPr>
                        <a:t>long-lasting activity</a:t>
                      </a:r>
                      <a:endParaRPr lang="en-GB" sz="2000" i="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dirty="0" err="1">
                          <a:effectLst/>
                          <a:latin typeface="Calibri" panose="020F0502020204030204" pitchFamily="34" charset="0"/>
                          <a:ea typeface="PMingLiU" panose="02020500000000000000" pitchFamily="18" charset="-120"/>
                          <a:cs typeface="Lucida Grande"/>
                        </a:rPr>
                        <a:t>шуж</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ем</a:t>
                      </a:r>
                      <a:r>
                        <a:rPr lang="en-US" sz="2000" i="0" dirty="0">
                          <a:effectLst/>
                          <a:latin typeface="Calibri" panose="020F0502020204030204" pitchFamily="34" charset="0"/>
                          <a:ea typeface="PMingLiU" panose="02020500000000000000" pitchFamily="18" charset="-120"/>
                          <a:cs typeface="Lucida Grande"/>
                        </a:rPr>
                        <a:t>) ‘to be hungry’ &gt;</a:t>
                      </a:r>
                      <a:endParaRPr lang="en-GB" sz="2000" i="0" dirty="0">
                        <a:effectLst/>
                        <a:latin typeface="Calibri" panose="020F0502020204030204" pitchFamily="34" charset="0"/>
                        <a:ea typeface="PMingLiU" panose="02020500000000000000" pitchFamily="18" charset="-120"/>
                        <a:cs typeface="Lucida Grande"/>
                      </a:endParaRPr>
                    </a:p>
                    <a:p>
                      <a:pPr algn="l"/>
                      <a:r>
                        <a:rPr lang="en-US" sz="2000" i="0" dirty="0" err="1">
                          <a:effectLst/>
                          <a:latin typeface="Calibri" panose="020F0502020204030204" pitchFamily="34" charset="0"/>
                          <a:ea typeface="PMingLiU" panose="02020500000000000000" pitchFamily="18" charset="-120"/>
                          <a:cs typeface="Lucida Grande"/>
                        </a:rPr>
                        <a:t>шуж</a:t>
                      </a:r>
                      <a:r>
                        <a:rPr lang="en-US" sz="2000" b="1" i="0" dirty="0" err="1">
                          <a:effectLst/>
                          <a:latin typeface="Calibri" panose="020F0502020204030204" pitchFamily="34" charset="0"/>
                          <a:ea typeface="PMingLiU" panose="02020500000000000000" pitchFamily="18" charset="-120"/>
                          <a:cs typeface="Lucida Grande"/>
                        </a:rPr>
                        <a:t>е</a:t>
                      </a:r>
                      <a:r>
                        <a:rPr lang="en-US" sz="2000" i="0" dirty="0" err="1">
                          <a:effectLst/>
                          <a:latin typeface="Calibri" panose="020F0502020204030204" pitchFamily="34" charset="0"/>
                          <a:ea typeface="PMingLiU" panose="02020500000000000000" pitchFamily="18" charset="-120"/>
                          <a:cs typeface="Lucida Grande"/>
                        </a:rPr>
                        <a:t>н</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шинч</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ем</a:t>
                      </a:r>
                      <a:r>
                        <a:rPr lang="en-US" sz="2000" i="0" dirty="0">
                          <a:effectLst/>
                          <a:latin typeface="Calibri" panose="020F0502020204030204" pitchFamily="34" charset="0"/>
                          <a:ea typeface="PMingLiU" panose="02020500000000000000" pitchFamily="18" charset="-120"/>
                          <a:cs typeface="Lucida Grande"/>
                        </a:rPr>
                        <a:t>)</a:t>
                      </a:r>
                      <a:endParaRPr lang="en-GB" sz="2000" i="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1048150638"/>
                  </a:ext>
                </a:extLst>
              </a:tr>
            </a:tbl>
          </a:graphicData>
        </a:graphic>
      </p:graphicFrame>
      <p:sp>
        <p:nvSpPr>
          <p:cNvPr id="6" name="Rectangle 5">
            <a:extLst>
              <a:ext uri="{FF2B5EF4-FFF2-40B4-BE49-F238E27FC236}">
                <a16:creationId xmlns:a16="http://schemas.microsoft.com/office/drawing/2014/main" id="{CD68C93F-DD8D-4651-B6A7-840C3447E3A9}"/>
              </a:ext>
            </a:extLst>
          </p:cNvPr>
          <p:cNvSpPr/>
          <p:nvPr/>
        </p:nvSpPr>
        <p:spPr>
          <a:xfrm>
            <a:off x="8712201" y="2292159"/>
            <a:ext cx="2438400" cy="34944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7" name="Rectangle 6">
            <a:extLst>
              <a:ext uri="{FF2B5EF4-FFF2-40B4-BE49-F238E27FC236}">
                <a16:creationId xmlns:a16="http://schemas.microsoft.com/office/drawing/2014/main" id="{8E978294-65F7-4C24-A4A8-335A598DAC3B}"/>
              </a:ext>
            </a:extLst>
          </p:cNvPr>
          <p:cNvSpPr/>
          <p:nvPr/>
        </p:nvSpPr>
        <p:spPr>
          <a:xfrm>
            <a:off x="8915400" y="3088479"/>
            <a:ext cx="2870200" cy="34944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8" name="Rectangle 7">
            <a:extLst>
              <a:ext uri="{FF2B5EF4-FFF2-40B4-BE49-F238E27FC236}">
                <a16:creationId xmlns:a16="http://schemas.microsoft.com/office/drawing/2014/main" id="{C0E7C11B-5E8C-4783-B2CA-8E1E9082EF05}"/>
              </a:ext>
            </a:extLst>
          </p:cNvPr>
          <p:cNvSpPr/>
          <p:nvPr/>
        </p:nvSpPr>
        <p:spPr>
          <a:xfrm>
            <a:off x="8763001" y="3906737"/>
            <a:ext cx="2438400" cy="34944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9" name="Rectangle 8">
            <a:extLst>
              <a:ext uri="{FF2B5EF4-FFF2-40B4-BE49-F238E27FC236}">
                <a16:creationId xmlns:a16="http://schemas.microsoft.com/office/drawing/2014/main" id="{CF7DF125-C847-41A7-97FE-37D2142AD7D4}"/>
              </a:ext>
            </a:extLst>
          </p:cNvPr>
          <p:cNvSpPr/>
          <p:nvPr/>
        </p:nvSpPr>
        <p:spPr>
          <a:xfrm>
            <a:off x="9131300" y="4720567"/>
            <a:ext cx="2438400" cy="34944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1085717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D1701-0DBD-4FEA-ADF5-EB56D3AD33F7}"/>
              </a:ext>
            </a:extLst>
          </p:cNvPr>
          <p:cNvSpPr>
            <a:spLocks noGrp="1"/>
          </p:cNvSpPr>
          <p:nvPr>
            <p:ph type="title"/>
          </p:nvPr>
        </p:nvSpPr>
        <p:spPr>
          <a:xfrm>
            <a:off x="898689" y="2766218"/>
            <a:ext cx="10515600" cy="1325563"/>
          </a:xfrm>
        </p:spPr>
        <p:txBody>
          <a:bodyPr/>
          <a:lstStyle/>
          <a:p>
            <a:pPr algn="ctr"/>
            <a:r>
              <a:rPr lang="de-AT" dirty="0"/>
              <a:t>Review</a:t>
            </a:r>
            <a:endParaRPr lang="en-GB" dirty="0"/>
          </a:p>
        </p:txBody>
      </p:sp>
      <p:sp>
        <p:nvSpPr>
          <p:cNvPr id="4" name="Footer Placeholder 3">
            <a:extLst>
              <a:ext uri="{FF2B5EF4-FFF2-40B4-BE49-F238E27FC236}">
                <a16:creationId xmlns:a16="http://schemas.microsoft.com/office/drawing/2014/main" id="{6DDD9C91-5DFD-4B48-8ADF-9590BDD60CB0}"/>
              </a:ext>
            </a:extLst>
          </p:cNvPr>
          <p:cNvSpPr>
            <a:spLocks noGrp="1"/>
          </p:cNvSpPr>
          <p:nvPr>
            <p:ph type="ftr" sz="quarter" idx="11"/>
          </p:nvPr>
        </p:nvSpPr>
        <p:spPr/>
        <p:txBody>
          <a:bodyPr/>
          <a:lstStyle/>
          <a:p>
            <a:r>
              <a:rPr lang="en-US" dirty="0"/>
              <a:t>COPIUS – Introduction to Mari – Chapter 35</a:t>
            </a:r>
            <a:endParaRPr lang="en-GB" dirty="0"/>
          </a:p>
        </p:txBody>
      </p:sp>
      <p:sp>
        <p:nvSpPr>
          <p:cNvPr id="5" name="Slide Number Placeholder 4">
            <a:extLst>
              <a:ext uri="{FF2B5EF4-FFF2-40B4-BE49-F238E27FC236}">
                <a16:creationId xmlns:a16="http://schemas.microsoft.com/office/drawing/2014/main" id="{2577AF90-5FD7-4AFC-987E-231894524243}"/>
              </a:ext>
            </a:extLst>
          </p:cNvPr>
          <p:cNvSpPr>
            <a:spLocks noGrp="1"/>
          </p:cNvSpPr>
          <p:nvPr>
            <p:ph type="sldNum" sz="quarter" idx="12"/>
          </p:nvPr>
        </p:nvSpPr>
        <p:spPr/>
        <p:txBody>
          <a:bodyPr/>
          <a:lstStyle/>
          <a:p>
            <a:fld id="{055DE2CD-379D-4002-80ED-F7724F598CF3}" type="slidenum">
              <a:rPr lang="en-GB" smtClean="0"/>
              <a:t>3</a:t>
            </a:fld>
            <a:endParaRPr lang="en-GB"/>
          </a:p>
        </p:txBody>
      </p:sp>
    </p:spTree>
    <p:extLst>
      <p:ext uri="{BB962C8B-B14F-4D97-AF65-F5344CB8AC3E}">
        <p14:creationId xmlns:p14="http://schemas.microsoft.com/office/powerpoint/2010/main" val="30632125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2</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de-AT" sz="3600" u="sng" dirty="0">
                <a:latin typeface="Calibri" panose="020F0502020204030204" pitchFamily="34" charset="0"/>
                <a:ea typeface="Times New Roman" panose="02020603050405020304" pitchFamily="18" charset="0"/>
                <a:cs typeface="Calibri" panose="020F0502020204030204" pitchFamily="34" charset="0"/>
              </a:rPr>
              <a:t>Modifiers in aspectual auxiliary constructions</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dirty="0"/>
              <a:t>COPIUS – Introduction to Mari – Chapter 35</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30</a:t>
            </a:fld>
            <a:endParaRPr lang="en-GB"/>
          </a:p>
        </p:txBody>
      </p:sp>
      <p:graphicFrame>
        <p:nvGraphicFramePr>
          <p:cNvPr id="2" name="Table 1">
            <a:extLst>
              <a:ext uri="{FF2B5EF4-FFF2-40B4-BE49-F238E27FC236}">
                <a16:creationId xmlns:a16="http://schemas.microsoft.com/office/drawing/2014/main" id="{42B3D20D-77FC-44B1-86CE-3FA015C71EAE}"/>
              </a:ext>
            </a:extLst>
          </p:cNvPr>
          <p:cNvGraphicFramePr>
            <a:graphicFrameLocks noGrp="1"/>
          </p:cNvGraphicFramePr>
          <p:nvPr/>
        </p:nvGraphicFramePr>
        <p:xfrm>
          <a:off x="838200" y="1580311"/>
          <a:ext cx="11049000" cy="4354560"/>
        </p:xfrm>
        <a:graphic>
          <a:graphicData uri="http://schemas.openxmlformats.org/drawingml/2006/table">
            <a:tbl>
              <a:tblPr firstRow="1" firstCol="1" bandRow="1">
                <a:tableStyleId>{5940675A-B579-460E-94D1-54222C63F5DA}</a:tableStyleId>
              </a:tblPr>
              <a:tblGrid>
                <a:gridCol w="2026133">
                  <a:extLst>
                    <a:ext uri="{9D8B030D-6E8A-4147-A177-3AD203B41FA5}">
                      <a16:colId xmlns:a16="http://schemas.microsoft.com/office/drawing/2014/main" val="4268489223"/>
                    </a:ext>
                  </a:extLst>
                </a:gridCol>
                <a:gridCol w="3888858">
                  <a:extLst>
                    <a:ext uri="{9D8B030D-6E8A-4147-A177-3AD203B41FA5}">
                      <a16:colId xmlns:a16="http://schemas.microsoft.com/office/drawing/2014/main" val="1266289470"/>
                    </a:ext>
                  </a:extLst>
                </a:gridCol>
                <a:gridCol w="5134009">
                  <a:extLst>
                    <a:ext uri="{9D8B030D-6E8A-4147-A177-3AD203B41FA5}">
                      <a16:colId xmlns:a16="http://schemas.microsoft.com/office/drawing/2014/main" val="2087677373"/>
                    </a:ext>
                  </a:extLst>
                </a:gridCol>
              </a:tblGrid>
              <a:tr h="269984">
                <a:tc>
                  <a:txBody>
                    <a:bodyPr/>
                    <a:lstStyle/>
                    <a:p>
                      <a:pPr algn="ctr"/>
                      <a:r>
                        <a:rPr lang="en-US" sz="2000" b="1">
                          <a:effectLst/>
                          <a:latin typeface="Calibri" panose="020F0502020204030204" pitchFamily="34" charset="0"/>
                          <a:ea typeface="PMingLiU" panose="02020500000000000000" pitchFamily="18" charset="-120"/>
                          <a:cs typeface="Lucida Grande"/>
                        </a:rPr>
                        <a:t>Modifier</a:t>
                      </a:r>
                      <a:endParaRPr lang="en-GB" sz="200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ctr"/>
                      <a:r>
                        <a:rPr lang="en-US" sz="2000" b="1">
                          <a:effectLst/>
                          <a:latin typeface="Calibri" panose="020F0502020204030204" pitchFamily="34" charset="0"/>
                          <a:ea typeface="PMingLiU" panose="02020500000000000000" pitchFamily="18" charset="-120"/>
                          <a:cs typeface="Lucida Grande"/>
                        </a:rPr>
                        <a:t>Usage</a:t>
                      </a:r>
                      <a:endParaRPr lang="en-GB" sz="200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ctr"/>
                      <a:r>
                        <a:rPr lang="en-US" sz="2000" b="1">
                          <a:effectLst/>
                          <a:latin typeface="Calibri" panose="020F0502020204030204" pitchFamily="34" charset="0"/>
                          <a:ea typeface="PMingLiU" panose="02020500000000000000" pitchFamily="18" charset="-120"/>
                          <a:cs typeface="Lucida Grande"/>
                        </a:rPr>
                        <a:t>Example</a:t>
                      </a:r>
                      <a:endParaRPr lang="en-GB" sz="2000">
                        <a:effectLst/>
                        <a:latin typeface="Calibri" panose="020F0502020204030204" pitchFamily="34" charset="0"/>
                        <a:ea typeface="PMingLiU" panose="02020500000000000000" pitchFamily="18" charset="-120"/>
                        <a:cs typeface="Lucida Grande"/>
                      </a:endParaRPr>
                    </a:p>
                  </a:txBody>
                  <a:tcPr marL="68580" marR="68580" marT="0" marB="0"/>
                </a:tc>
                <a:extLst>
                  <a:ext uri="{0D108BD9-81ED-4DB2-BD59-A6C34878D82A}">
                    <a16:rowId xmlns:a16="http://schemas.microsoft.com/office/drawing/2014/main" val="1806592275"/>
                  </a:ext>
                </a:extLst>
              </a:tr>
              <a:tr h="809952">
                <a:tc>
                  <a:txBody>
                    <a:bodyPr/>
                    <a:lstStyle/>
                    <a:p>
                      <a:pPr algn="just"/>
                      <a:r>
                        <a:rPr lang="en-US" sz="2000" b="0" i="0" dirty="0" err="1">
                          <a:effectLst/>
                          <a:latin typeface="Calibri" panose="020F0502020204030204" pitchFamily="34" charset="0"/>
                          <a:ea typeface="PMingLiU" panose="02020500000000000000" pitchFamily="18" charset="-120"/>
                          <a:cs typeface="Calibri" panose="020F0502020204030204" pitchFamily="34" charset="0"/>
                        </a:rPr>
                        <a:t>сеҥ</a:t>
                      </a:r>
                      <a:r>
                        <a:rPr lang="en-US" sz="2000" b="1" i="0" dirty="0" err="1">
                          <a:effectLst/>
                          <a:latin typeface="Calibri" panose="020F0502020204030204" pitchFamily="34" charset="0"/>
                          <a:ea typeface="PMingLiU" panose="02020500000000000000" pitchFamily="18" charset="-120"/>
                          <a:cs typeface="Calibri" panose="020F0502020204030204" pitchFamily="34" charset="0"/>
                        </a:rPr>
                        <a:t>а</a:t>
                      </a:r>
                      <a:r>
                        <a:rPr lang="en-US" sz="2000" b="0" i="0" dirty="0" err="1">
                          <a:effectLst/>
                          <a:latin typeface="Calibri" panose="020F0502020204030204" pitchFamily="34" charset="0"/>
                          <a:ea typeface="PMingLiU" panose="02020500000000000000" pitchFamily="18" charset="-120"/>
                          <a:cs typeface="Calibri" panose="020F0502020204030204" pitchFamily="34" charset="0"/>
                        </a:rPr>
                        <a:t>ш</a:t>
                      </a:r>
                      <a:r>
                        <a:rPr lang="en-US" sz="2000" b="0" i="0" dirty="0">
                          <a:effectLst/>
                          <a:latin typeface="Calibri" panose="020F0502020204030204" pitchFamily="34" charset="0"/>
                          <a:ea typeface="PMingLiU" panose="02020500000000000000" pitchFamily="18" charset="-120"/>
                          <a:cs typeface="Calibri" panose="020F0502020204030204" pitchFamily="34" charset="0"/>
                        </a:rPr>
                        <a:t> (‑</a:t>
                      </a:r>
                      <a:r>
                        <a:rPr lang="en-US" sz="2000" b="0" i="0" dirty="0" err="1">
                          <a:effectLst/>
                          <a:latin typeface="Calibri" panose="020F0502020204030204" pitchFamily="34" charset="0"/>
                          <a:ea typeface="PMingLiU" panose="02020500000000000000" pitchFamily="18" charset="-120"/>
                          <a:cs typeface="Calibri" panose="020F0502020204030204" pitchFamily="34" charset="0"/>
                        </a:rPr>
                        <a:t>ем</a:t>
                      </a:r>
                      <a:r>
                        <a:rPr lang="en-US" sz="2000" b="0" i="0" dirty="0">
                          <a:effectLst/>
                          <a:latin typeface="Calibri" panose="020F0502020204030204" pitchFamily="34" charset="0"/>
                          <a:ea typeface="PMingLiU" panose="02020500000000000000" pitchFamily="18" charset="-120"/>
                          <a:cs typeface="Calibri" panose="020F0502020204030204" pitchFamily="34" charset="0"/>
                        </a:rPr>
                        <a:t>)</a:t>
                      </a:r>
                      <a:endParaRPr lang="en-GB" sz="2000" b="0" i="0" dirty="0">
                        <a:effectLst/>
                        <a:latin typeface="Calibri" panose="020F0502020204030204" pitchFamily="34" charset="0"/>
                        <a:ea typeface="PMingLiU" panose="02020500000000000000" pitchFamily="18" charset="-120"/>
                        <a:cs typeface="Lucida Grande"/>
                      </a:endParaRPr>
                    </a:p>
                    <a:p>
                      <a:pPr algn="just"/>
                      <a:r>
                        <a:rPr lang="en-US" sz="2000" b="0" i="0" dirty="0">
                          <a:effectLst/>
                          <a:latin typeface="Calibri" panose="020F0502020204030204" pitchFamily="34" charset="0"/>
                          <a:ea typeface="PMingLiU" panose="02020500000000000000" pitchFamily="18" charset="-120"/>
                          <a:cs typeface="Calibri" panose="020F0502020204030204" pitchFamily="34" charset="0"/>
                        </a:rPr>
                        <a:t>‘to win, to defeat’</a:t>
                      </a:r>
                      <a:endParaRPr lang="en-GB" sz="2000" b="0" i="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a:effectLst/>
                          <a:latin typeface="Calibri" panose="020F0502020204030204" pitchFamily="34" charset="0"/>
                          <a:ea typeface="PMingLiU" panose="02020500000000000000" pitchFamily="18" charset="-120"/>
                          <a:cs typeface="Calibri" panose="020F0502020204030204" pitchFamily="34" charset="0"/>
                        </a:rPr>
                        <a:t>successful execution</a:t>
                      </a:r>
                      <a:endParaRPr lang="en-GB" sz="2000" i="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dirty="0" err="1">
                          <a:effectLst/>
                          <a:latin typeface="Calibri" panose="020F0502020204030204" pitchFamily="34" charset="0"/>
                          <a:ea typeface="PMingLiU" panose="02020500000000000000" pitchFamily="18" charset="-120"/>
                          <a:cs typeface="Lucida Grande"/>
                        </a:rPr>
                        <a:t>ил</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ем</a:t>
                      </a:r>
                      <a:r>
                        <a:rPr lang="en-US" sz="2000" i="0" dirty="0">
                          <a:effectLst/>
                          <a:latin typeface="Calibri" panose="020F0502020204030204" pitchFamily="34" charset="0"/>
                          <a:ea typeface="PMingLiU" panose="02020500000000000000" pitchFamily="18" charset="-120"/>
                          <a:cs typeface="Lucida Grande"/>
                        </a:rPr>
                        <a:t>) ‘to live’ &gt;</a:t>
                      </a:r>
                      <a:endParaRPr lang="en-GB" sz="2000" i="0" dirty="0">
                        <a:effectLst/>
                        <a:latin typeface="Calibri" panose="020F0502020204030204" pitchFamily="34" charset="0"/>
                        <a:ea typeface="PMingLiU" panose="02020500000000000000" pitchFamily="18" charset="-120"/>
                        <a:cs typeface="Lucida Grande"/>
                      </a:endParaRPr>
                    </a:p>
                    <a:p>
                      <a:pPr algn="l"/>
                      <a:r>
                        <a:rPr lang="en-US" sz="2000" i="0" dirty="0" err="1">
                          <a:effectLst/>
                          <a:latin typeface="Calibri" panose="020F0502020204030204" pitchFamily="34" charset="0"/>
                          <a:ea typeface="PMingLiU" panose="02020500000000000000" pitchFamily="18" charset="-120"/>
                          <a:cs typeface="Lucida Grande"/>
                        </a:rPr>
                        <a:t>ил</a:t>
                      </a:r>
                      <a:r>
                        <a:rPr lang="en-US" sz="2000" b="1" i="0" dirty="0" err="1">
                          <a:effectLst/>
                          <a:latin typeface="Calibri" panose="020F0502020204030204" pitchFamily="34" charset="0"/>
                          <a:ea typeface="PMingLiU" panose="02020500000000000000" pitchFamily="18" charset="-120"/>
                          <a:cs typeface="Lucida Grande"/>
                        </a:rPr>
                        <a:t>е</a:t>
                      </a:r>
                      <a:r>
                        <a:rPr lang="en-US" sz="2000" i="0" dirty="0" err="1">
                          <a:effectLst/>
                          <a:latin typeface="Calibri" panose="020F0502020204030204" pitchFamily="34" charset="0"/>
                          <a:ea typeface="PMingLiU" panose="02020500000000000000" pitchFamily="18" charset="-120"/>
                          <a:cs typeface="Lucida Grande"/>
                        </a:rPr>
                        <a:t>н</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сеҥ</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ем</a:t>
                      </a:r>
                      <a:r>
                        <a:rPr lang="en-US" sz="2000" i="0" dirty="0">
                          <a:effectLst/>
                          <a:latin typeface="Calibri" panose="020F0502020204030204" pitchFamily="34" charset="0"/>
                          <a:ea typeface="PMingLiU" panose="02020500000000000000" pitchFamily="18" charset="-120"/>
                          <a:cs typeface="Lucida Grande"/>
                        </a:rPr>
                        <a:t>) ‘to survive’</a:t>
                      </a:r>
                      <a:endParaRPr lang="en-GB" sz="2000" i="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4276053057"/>
                  </a:ext>
                </a:extLst>
              </a:tr>
              <a:tr h="809952">
                <a:tc>
                  <a:txBody>
                    <a:bodyPr/>
                    <a:lstStyle/>
                    <a:p>
                      <a:pPr algn="just"/>
                      <a:r>
                        <a:rPr lang="en-US" sz="2000" b="0" i="0" dirty="0" err="1">
                          <a:effectLst/>
                          <a:latin typeface="Calibri" panose="020F0502020204030204" pitchFamily="34" charset="0"/>
                          <a:ea typeface="PMingLiU" panose="02020500000000000000" pitchFamily="18" charset="-120"/>
                          <a:cs typeface="Lucida Grande"/>
                        </a:rPr>
                        <a:t>тем</a:t>
                      </a:r>
                      <a:r>
                        <a:rPr lang="en-US" sz="2000" b="1" i="0" dirty="0" err="1">
                          <a:effectLst/>
                          <a:latin typeface="Calibri" panose="020F0502020204030204" pitchFamily="34" charset="0"/>
                          <a:ea typeface="PMingLiU" panose="02020500000000000000" pitchFamily="18" charset="-120"/>
                          <a:cs typeface="Lucida Grande"/>
                        </a:rPr>
                        <a:t>а</a:t>
                      </a:r>
                      <a:r>
                        <a:rPr lang="en-US" sz="2000" b="0" i="0" dirty="0" err="1">
                          <a:effectLst/>
                          <a:latin typeface="Calibri" panose="020F0502020204030204" pitchFamily="34" charset="0"/>
                          <a:ea typeface="PMingLiU" panose="02020500000000000000" pitchFamily="18" charset="-120"/>
                          <a:cs typeface="Lucida Grande"/>
                        </a:rPr>
                        <a:t>ш</a:t>
                      </a:r>
                      <a:r>
                        <a:rPr lang="en-US" sz="2000" b="0" i="0" dirty="0">
                          <a:effectLst/>
                          <a:latin typeface="Calibri" panose="020F0502020204030204" pitchFamily="34" charset="0"/>
                          <a:ea typeface="PMingLiU" panose="02020500000000000000" pitchFamily="18" charset="-120"/>
                          <a:cs typeface="Lucida Grande"/>
                        </a:rPr>
                        <a:t> (‑</a:t>
                      </a:r>
                      <a:r>
                        <a:rPr lang="en-US" sz="2000" b="0" i="0" dirty="0" err="1">
                          <a:effectLst/>
                          <a:latin typeface="Calibri" panose="020F0502020204030204" pitchFamily="34" charset="0"/>
                          <a:ea typeface="PMingLiU" panose="02020500000000000000" pitchFamily="18" charset="-120"/>
                          <a:cs typeface="Lucida Grande"/>
                        </a:rPr>
                        <a:t>ам</a:t>
                      </a:r>
                      <a:r>
                        <a:rPr lang="en-US" sz="2000" b="0" i="0" dirty="0">
                          <a:effectLst/>
                          <a:latin typeface="Calibri" panose="020F0502020204030204" pitchFamily="34" charset="0"/>
                          <a:ea typeface="PMingLiU" panose="02020500000000000000" pitchFamily="18" charset="-120"/>
                          <a:cs typeface="Lucida Grande"/>
                        </a:rPr>
                        <a:t>)</a:t>
                      </a:r>
                      <a:endParaRPr lang="en-GB" sz="2000" b="0" i="0" dirty="0">
                        <a:effectLst/>
                        <a:latin typeface="Calibri" panose="020F0502020204030204" pitchFamily="34" charset="0"/>
                        <a:ea typeface="PMingLiU" panose="02020500000000000000" pitchFamily="18" charset="-120"/>
                        <a:cs typeface="Lucida Grande"/>
                      </a:endParaRPr>
                    </a:p>
                    <a:p>
                      <a:pPr algn="just"/>
                      <a:r>
                        <a:rPr lang="en-US" sz="2000" b="0" i="0" dirty="0">
                          <a:effectLst/>
                          <a:latin typeface="Calibri" panose="020F0502020204030204" pitchFamily="34" charset="0"/>
                          <a:ea typeface="PMingLiU" panose="02020500000000000000" pitchFamily="18" charset="-120"/>
                          <a:cs typeface="Calibri" panose="020F0502020204030204" pitchFamily="34" charset="0"/>
                        </a:rPr>
                        <a:t>‘to fill up (intr.)’</a:t>
                      </a:r>
                      <a:endParaRPr lang="en-GB" sz="2000" b="0" i="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dirty="0">
                          <a:effectLst/>
                          <a:latin typeface="Calibri" panose="020F0502020204030204" pitchFamily="34" charset="0"/>
                          <a:ea typeface="PMingLiU" panose="02020500000000000000" pitchFamily="18" charset="-120"/>
                          <a:cs typeface="Lucida Grande"/>
                        </a:rPr>
                        <a:t>action carried out to a certain limit; action carried out to exhaustion</a:t>
                      </a:r>
                      <a:endParaRPr lang="en-GB" sz="2000" i="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dirty="0" err="1">
                          <a:effectLst/>
                          <a:latin typeface="Calibri" panose="020F0502020204030204" pitchFamily="34" charset="0"/>
                          <a:ea typeface="PMingLiU" panose="02020500000000000000" pitchFamily="18" charset="-120"/>
                          <a:cs typeface="Lucida Grande"/>
                        </a:rPr>
                        <a:t>мал</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ем</a:t>
                      </a:r>
                      <a:r>
                        <a:rPr lang="en-US" sz="2000" i="0" dirty="0">
                          <a:effectLst/>
                          <a:latin typeface="Calibri" panose="020F0502020204030204" pitchFamily="34" charset="0"/>
                          <a:ea typeface="PMingLiU" panose="02020500000000000000" pitchFamily="18" charset="-120"/>
                          <a:cs typeface="Lucida Grande"/>
                        </a:rPr>
                        <a:t>) ‘to sleep’ &gt;</a:t>
                      </a:r>
                      <a:endParaRPr lang="en-GB" sz="2000" i="0" dirty="0">
                        <a:effectLst/>
                        <a:latin typeface="Calibri" panose="020F0502020204030204" pitchFamily="34" charset="0"/>
                        <a:ea typeface="PMingLiU" panose="02020500000000000000" pitchFamily="18" charset="-120"/>
                        <a:cs typeface="Lucida Grande"/>
                      </a:endParaRPr>
                    </a:p>
                    <a:p>
                      <a:pPr algn="l"/>
                      <a:r>
                        <a:rPr lang="en-US" sz="2000" i="0" dirty="0" err="1">
                          <a:effectLst/>
                          <a:latin typeface="Calibri" panose="020F0502020204030204" pitchFamily="34" charset="0"/>
                          <a:ea typeface="PMingLiU" panose="02020500000000000000" pitchFamily="18" charset="-120"/>
                          <a:cs typeface="Lucida Grande"/>
                        </a:rPr>
                        <a:t>мал</a:t>
                      </a:r>
                      <a:r>
                        <a:rPr lang="en-US" sz="2000" b="1" i="0" dirty="0" err="1">
                          <a:effectLst/>
                          <a:latin typeface="Calibri" panose="020F0502020204030204" pitchFamily="34" charset="0"/>
                          <a:ea typeface="PMingLiU" panose="02020500000000000000" pitchFamily="18" charset="-120"/>
                          <a:cs typeface="Lucida Grande"/>
                        </a:rPr>
                        <a:t>е</a:t>
                      </a:r>
                      <a:r>
                        <a:rPr lang="en-US" sz="2000" i="0" dirty="0" err="1">
                          <a:effectLst/>
                          <a:latin typeface="Calibri" panose="020F0502020204030204" pitchFamily="34" charset="0"/>
                          <a:ea typeface="PMingLiU" panose="02020500000000000000" pitchFamily="18" charset="-120"/>
                          <a:cs typeface="Lucida Grande"/>
                        </a:rPr>
                        <a:t>н</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тем</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ам</a:t>
                      </a:r>
                      <a:r>
                        <a:rPr lang="en-US" sz="2000" i="0" dirty="0">
                          <a:effectLst/>
                          <a:latin typeface="Calibri" panose="020F0502020204030204" pitchFamily="34" charset="0"/>
                          <a:ea typeface="PMingLiU" panose="02020500000000000000" pitchFamily="18" charset="-120"/>
                          <a:cs typeface="Lucida Grande"/>
                        </a:rPr>
                        <a:t>) ‘to get a good night’s sleep’</a:t>
                      </a:r>
                      <a:endParaRPr lang="en-GB" sz="2000" i="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622215397"/>
                  </a:ext>
                </a:extLst>
              </a:tr>
              <a:tr h="809952">
                <a:tc>
                  <a:txBody>
                    <a:bodyPr/>
                    <a:lstStyle/>
                    <a:p>
                      <a:pPr algn="just"/>
                      <a:r>
                        <a:rPr lang="en-US" sz="2000" b="0" i="0" dirty="0" err="1">
                          <a:effectLst/>
                          <a:latin typeface="Calibri" panose="020F0502020204030204" pitchFamily="34" charset="0"/>
                          <a:ea typeface="PMingLiU" panose="02020500000000000000" pitchFamily="18" charset="-120"/>
                          <a:cs typeface="Calibri" panose="020F0502020204030204" pitchFamily="34" charset="0"/>
                        </a:rPr>
                        <a:t>тол</a:t>
                      </a:r>
                      <a:r>
                        <a:rPr lang="en-US" sz="2000" b="1" i="0" dirty="0" err="1">
                          <a:effectLst/>
                          <a:latin typeface="Calibri" panose="020F0502020204030204" pitchFamily="34" charset="0"/>
                          <a:ea typeface="PMingLiU" panose="02020500000000000000" pitchFamily="18" charset="-120"/>
                          <a:cs typeface="Calibri" panose="020F0502020204030204" pitchFamily="34" charset="0"/>
                        </a:rPr>
                        <a:t>а</a:t>
                      </a:r>
                      <a:r>
                        <a:rPr lang="en-US" sz="2000" b="0" i="0" dirty="0" err="1">
                          <a:effectLst/>
                          <a:latin typeface="Calibri" panose="020F0502020204030204" pitchFamily="34" charset="0"/>
                          <a:ea typeface="PMingLiU" panose="02020500000000000000" pitchFamily="18" charset="-120"/>
                          <a:cs typeface="Calibri" panose="020F0502020204030204" pitchFamily="34" charset="0"/>
                        </a:rPr>
                        <a:t>ш</a:t>
                      </a:r>
                      <a:r>
                        <a:rPr lang="en-US" sz="2000" b="0" i="0" dirty="0">
                          <a:effectLst/>
                          <a:latin typeface="Calibri" panose="020F0502020204030204" pitchFamily="34" charset="0"/>
                          <a:ea typeface="PMingLiU" panose="02020500000000000000" pitchFamily="18" charset="-120"/>
                          <a:cs typeface="Calibri" panose="020F0502020204030204" pitchFamily="34" charset="0"/>
                        </a:rPr>
                        <a:t> (‑</a:t>
                      </a:r>
                      <a:r>
                        <a:rPr lang="en-US" sz="2000" b="0" i="0" dirty="0" err="1">
                          <a:effectLst/>
                          <a:latin typeface="Calibri" panose="020F0502020204030204" pitchFamily="34" charset="0"/>
                          <a:ea typeface="PMingLiU" panose="02020500000000000000" pitchFamily="18" charset="-120"/>
                          <a:cs typeface="Calibri" panose="020F0502020204030204" pitchFamily="34" charset="0"/>
                        </a:rPr>
                        <a:t>ам</a:t>
                      </a:r>
                      <a:r>
                        <a:rPr lang="en-US" sz="2000" b="0" i="0" dirty="0">
                          <a:effectLst/>
                          <a:latin typeface="Calibri" panose="020F0502020204030204" pitchFamily="34" charset="0"/>
                          <a:ea typeface="PMingLiU" panose="02020500000000000000" pitchFamily="18" charset="-120"/>
                          <a:cs typeface="Calibri" panose="020F0502020204030204" pitchFamily="34" charset="0"/>
                        </a:rPr>
                        <a:t>)</a:t>
                      </a:r>
                      <a:endParaRPr lang="en-GB" sz="2000" b="0" i="0" dirty="0">
                        <a:effectLst/>
                        <a:latin typeface="Calibri" panose="020F0502020204030204" pitchFamily="34" charset="0"/>
                        <a:ea typeface="PMingLiU" panose="02020500000000000000" pitchFamily="18" charset="-120"/>
                        <a:cs typeface="Lucida Grande"/>
                      </a:endParaRPr>
                    </a:p>
                    <a:p>
                      <a:pPr algn="just"/>
                      <a:r>
                        <a:rPr lang="en-US" sz="2000" b="0" i="0" dirty="0">
                          <a:effectLst/>
                          <a:latin typeface="Calibri" panose="020F0502020204030204" pitchFamily="34" charset="0"/>
                          <a:ea typeface="PMingLiU" panose="02020500000000000000" pitchFamily="18" charset="-120"/>
                          <a:cs typeface="Calibri" panose="020F0502020204030204" pitchFamily="34" charset="0"/>
                        </a:rPr>
                        <a:t>‘to come’</a:t>
                      </a:r>
                      <a:endParaRPr lang="en-GB" sz="2000" b="0" i="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dirty="0">
                          <a:effectLst/>
                          <a:latin typeface="Calibri" panose="020F0502020204030204" pitchFamily="34" charset="0"/>
                          <a:ea typeface="PMingLiU" panose="02020500000000000000" pitchFamily="18" charset="-120"/>
                          <a:cs typeface="Lucida Grande"/>
                        </a:rPr>
                        <a:t>gradual increase of effect</a:t>
                      </a:r>
                      <a:endParaRPr lang="en-GB" sz="2000" i="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dirty="0" err="1">
                          <a:effectLst/>
                          <a:latin typeface="Calibri" panose="020F0502020204030204" pitchFamily="34" charset="0"/>
                          <a:ea typeface="PMingLiU" panose="02020500000000000000" pitchFamily="18" charset="-120"/>
                          <a:cs typeface="Lucida Grande"/>
                        </a:rPr>
                        <a:t>кӱз</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ем</a:t>
                      </a:r>
                      <a:r>
                        <a:rPr lang="en-US" sz="2000" i="0" dirty="0">
                          <a:effectLst/>
                          <a:latin typeface="Calibri" panose="020F0502020204030204" pitchFamily="34" charset="0"/>
                          <a:ea typeface="PMingLiU" panose="02020500000000000000" pitchFamily="18" charset="-120"/>
                          <a:cs typeface="Lucida Grande"/>
                        </a:rPr>
                        <a:t>) ‘to increase’ &gt;</a:t>
                      </a:r>
                      <a:endParaRPr lang="en-GB" sz="2000" i="0" dirty="0">
                        <a:effectLst/>
                        <a:latin typeface="Calibri" panose="020F0502020204030204" pitchFamily="34" charset="0"/>
                        <a:ea typeface="PMingLiU" panose="02020500000000000000" pitchFamily="18" charset="-120"/>
                        <a:cs typeface="Lucida Grande"/>
                      </a:endParaRPr>
                    </a:p>
                    <a:p>
                      <a:pPr algn="l"/>
                      <a:r>
                        <a:rPr lang="en-US" sz="2000" i="0" dirty="0" err="1">
                          <a:effectLst/>
                          <a:latin typeface="Calibri" panose="020F0502020204030204" pitchFamily="34" charset="0"/>
                          <a:ea typeface="PMingLiU" panose="02020500000000000000" pitchFamily="18" charset="-120"/>
                          <a:cs typeface="Lucida Grande"/>
                        </a:rPr>
                        <a:t>кӱз</a:t>
                      </a:r>
                      <a:r>
                        <a:rPr lang="en-US" sz="2000" b="1" i="0" dirty="0" err="1">
                          <a:effectLst/>
                          <a:latin typeface="Calibri" panose="020F0502020204030204" pitchFamily="34" charset="0"/>
                          <a:ea typeface="PMingLiU" panose="02020500000000000000" pitchFamily="18" charset="-120"/>
                          <a:cs typeface="Lucida Grande"/>
                        </a:rPr>
                        <a:t>е</a:t>
                      </a:r>
                      <a:r>
                        <a:rPr lang="en-US" sz="2000" i="0" dirty="0" err="1">
                          <a:effectLst/>
                          <a:latin typeface="Calibri" panose="020F0502020204030204" pitchFamily="34" charset="0"/>
                          <a:ea typeface="PMingLiU" panose="02020500000000000000" pitchFamily="18" charset="-120"/>
                          <a:cs typeface="Lucida Grande"/>
                        </a:rPr>
                        <a:t>н</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тол</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ам</a:t>
                      </a:r>
                      <a:r>
                        <a:rPr lang="en-US" sz="2000" i="0" dirty="0">
                          <a:effectLst/>
                          <a:latin typeface="Calibri" panose="020F0502020204030204" pitchFamily="34" charset="0"/>
                          <a:ea typeface="PMingLiU" panose="02020500000000000000" pitchFamily="18" charset="-120"/>
                          <a:cs typeface="Lucida Grande"/>
                        </a:rPr>
                        <a:t>) ‘to increase gradually’</a:t>
                      </a:r>
                      <a:endParaRPr lang="en-GB" sz="2000" i="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2929147545"/>
                  </a:ext>
                </a:extLst>
              </a:tr>
              <a:tr h="809952">
                <a:tc>
                  <a:txBody>
                    <a:bodyPr/>
                    <a:lstStyle/>
                    <a:p>
                      <a:pPr algn="just"/>
                      <a:r>
                        <a:rPr lang="en-US" sz="2000" b="0" i="0" dirty="0" err="1">
                          <a:effectLst/>
                          <a:latin typeface="Calibri" panose="020F0502020204030204" pitchFamily="34" charset="0"/>
                          <a:ea typeface="PMingLiU" panose="02020500000000000000" pitchFamily="18" charset="-120"/>
                          <a:cs typeface="Calibri" panose="020F0502020204030204" pitchFamily="34" charset="0"/>
                        </a:rPr>
                        <a:t>шинч</a:t>
                      </a:r>
                      <a:r>
                        <a:rPr lang="en-US" sz="2000" b="1" i="0" dirty="0" err="1">
                          <a:effectLst/>
                          <a:latin typeface="Calibri" panose="020F0502020204030204" pitchFamily="34" charset="0"/>
                          <a:ea typeface="PMingLiU" panose="02020500000000000000" pitchFamily="18" charset="-120"/>
                          <a:cs typeface="Calibri" panose="020F0502020204030204" pitchFamily="34" charset="0"/>
                        </a:rPr>
                        <a:t>а</a:t>
                      </a:r>
                      <a:r>
                        <a:rPr lang="en-US" sz="2000" b="0" i="0" dirty="0" err="1">
                          <a:effectLst/>
                          <a:latin typeface="Calibri" panose="020F0502020204030204" pitchFamily="34" charset="0"/>
                          <a:ea typeface="PMingLiU" panose="02020500000000000000" pitchFamily="18" charset="-120"/>
                          <a:cs typeface="Calibri" panose="020F0502020204030204" pitchFamily="34" charset="0"/>
                        </a:rPr>
                        <a:t>ш</a:t>
                      </a:r>
                      <a:r>
                        <a:rPr lang="en-US" sz="2000" b="0" i="0" dirty="0">
                          <a:effectLst/>
                          <a:latin typeface="Calibri" panose="020F0502020204030204" pitchFamily="34" charset="0"/>
                          <a:ea typeface="PMingLiU" panose="02020500000000000000" pitchFamily="18" charset="-120"/>
                          <a:cs typeface="Calibri" panose="020F0502020204030204" pitchFamily="34" charset="0"/>
                        </a:rPr>
                        <a:t> (‑</a:t>
                      </a:r>
                      <a:r>
                        <a:rPr lang="en-US" sz="2000" b="0" i="0" dirty="0" err="1">
                          <a:effectLst/>
                          <a:latin typeface="Calibri" panose="020F0502020204030204" pitchFamily="34" charset="0"/>
                          <a:ea typeface="PMingLiU" panose="02020500000000000000" pitchFamily="18" charset="-120"/>
                          <a:cs typeface="Calibri" panose="020F0502020204030204" pitchFamily="34" charset="0"/>
                        </a:rPr>
                        <a:t>ам</a:t>
                      </a:r>
                      <a:r>
                        <a:rPr lang="en-US" sz="2000" b="0" i="0" dirty="0">
                          <a:effectLst/>
                          <a:latin typeface="Calibri" panose="020F0502020204030204" pitchFamily="34" charset="0"/>
                          <a:ea typeface="PMingLiU" panose="02020500000000000000" pitchFamily="18" charset="-120"/>
                          <a:cs typeface="Calibri" panose="020F0502020204030204" pitchFamily="34" charset="0"/>
                        </a:rPr>
                        <a:t>)</a:t>
                      </a:r>
                      <a:endParaRPr lang="en-GB" sz="2000" b="0" i="0" dirty="0">
                        <a:effectLst/>
                        <a:latin typeface="Calibri" panose="020F0502020204030204" pitchFamily="34" charset="0"/>
                        <a:ea typeface="PMingLiU" panose="02020500000000000000" pitchFamily="18" charset="-120"/>
                        <a:cs typeface="Lucida Grande"/>
                      </a:endParaRPr>
                    </a:p>
                    <a:p>
                      <a:pPr algn="just"/>
                      <a:r>
                        <a:rPr lang="en-US" sz="2000" b="0" i="0" dirty="0">
                          <a:effectLst/>
                          <a:latin typeface="Calibri" panose="020F0502020204030204" pitchFamily="34" charset="0"/>
                          <a:ea typeface="PMingLiU" panose="02020500000000000000" pitchFamily="18" charset="-120"/>
                          <a:cs typeface="Calibri" panose="020F0502020204030204" pitchFamily="34" charset="0"/>
                        </a:rPr>
                        <a:t>‘to sit down’</a:t>
                      </a:r>
                      <a:endParaRPr lang="en-GB" sz="2000" b="0" i="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a:effectLst/>
                          <a:latin typeface="Calibri" panose="020F0502020204030204" pitchFamily="34" charset="0"/>
                          <a:ea typeface="PMingLiU" panose="02020500000000000000" pitchFamily="18" charset="-120"/>
                          <a:cs typeface="Lucida Grande"/>
                        </a:rPr>
                        <a:t>change of state; activity completed</a:t>
                      </a:r>
                      <a:endParaRPr lang="en-GB" sz="2000" i="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dirty="0" err="1">
                          <a:effectLst/>
                          <a:latin typeface="Calibri" panose="020F0502020204030204" pitchFamily="34" charset="0"/>
                          <a:ea typeface="PMingLiU" panose="02020500000000000000" pitchFamily="18" charset="-120"/>
                          <a:cs typeface="Lucida Grande"/>
                        </a:rPr>
                        <a:t>пиж</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ам</a:t>
                      </a:r>
                      <a:r>
                        <a:rPr lang="en-US" sz="2000" i="0" dirty="0">
                          <a:effectLst/>
                          <a:latin typeface="Calibri" panose="020F0502020204030204" pitchFamily="34" charset="0"/>
                          <a:ea typeface="PMingLiU" panose="02020500000000000000" pitchFamily="18" charset="-120"/>
                          <a:cs typeface="Lucida Grande"/>
                        </a:rPr>
                        <a:t>) ‘to stick’ &gt;</a:t>
                      </a:r>
                      <a:endParaRPr lang="en-GB" sz="2000" i="0" dirty="0">
                        <a:effectLst/>
                        <a:latin typeface="Calibri" panose="020F0502020204030204" pitchFamily="34" charset="0"/>
                        <a:ea typeface="PMingLiU" panose="02020500000000000000" pitchFamily="18" charset="-120"/>
                        <a:cs typeface="Lucida Grande"/>
                      </a:endParaRPr>
                    </a:p>
                    <a:p>
                      <a:pPr algn="l"/>
                      <a:r>
                        <a:rPr lang="en-US" sz="2000" i="0" dirty="0" err="1">
                          <a:effectLst/>
                          <a:latin typeface="Calibri" panose="020F0502020204030204" pitchFamily="34" charset="0"/>
                          <a:ea typeface="PMingLiU" panose="02020500000000000000" pitchFamily="18" charset="-120"/>
                          <a:cs typeface="Calibri" panose="020F0502020204030204" pitchFamily="34" charset="0"/>
                        </a:rPr>
                        <a:t>п</a:t>
                      </a:r>
                      <a:r>
                        <a:rPr lang="en-US" sz="2000" b="1" i="0" dirty="0" err="1">
                          <a:effectLst/>
                          <a:latin typeface="Calibri" panose="020F0502020204030204" pitchFamily="34" charset="0"/>
                          <a:ea typeface="PMingLiU" panose="02020500000000000000" pitchFamily="18" charset="-120"/>
                          <a:cs typeface="Calibri" panose="020F0502020204030204" pitchFamily="34" charset="0"/>
                        </a:rPr>
                        <a:t>и</a:t>
                      </a:r>
                      <a:r>
                        <a:rPr lang="en-US" sz="2000" i="0" dirty="0" err="1">
                          <a:effectLst/>
                          <a:latin typeface="Calibri" panose="020F0502020204030204" pitchFamily="34" charset="0"/>
                          <a:ea typeface="PMingLiU" panose="02020500000000000000" pitchFamily="18" charset="-120"/>
                          <a:cs typeface="Calibri" panose="020F0502020204030204" pitchFamily="34" charset="0"/>
                        </a:rPr>
                        <a:t>жын</a:t>
                      </a:r>
                      <a:r>
                        <a:rPr lang="en-US" sz="2000" i="0" dirty="0">
                          <a:effectLst/>
                          <a:latin typeface="Calibri" panose="020F0502020204030204" pitchFamily="34" charset="0"/>
                          <a:ea typeface="PMingLiU" panose="02020500000000000000" pitchFamily="18" charset="-120"/>
                          <a:cs typeface="Calibri" panose="020F0502020204030204" pitchFamily="34" charset="0"/>
                        </a:rPr>
                        <a:t> </a:t>
                      </a:r>
                      <a:r>
                        <a:rPr lang="en-US" sz="2000" i="0" dirty="0" err="1">
                          <a:effectLst/>
                          <a:latin typeface="Calibri" panose="020F0502020204030204" pitchFamily="34" charset="0"/>
                          <a:ea typeface="PMingLiU" panose="02020500000000000000" pitchFamily="18" charset="-120"/>
                          <a:cs typeface="Calibri" panose="020F0502020204030204" pitchFamily="34" charset="0"/>
                        </a:rPr>
                        <a:t>шинч</a:t>
                      </a:r>
                      <a:r>
                        <a:rPr lang="en-US" sz="2000" b="1" i="0" dirty="0" err="1">
                          <a:effectLst/>
                          <a:latin typeface="Calibri" panose="020F0502020204030204" pitchFamily="34" charset="0"/>
                          <a:ea typeface="PMingLiU" panose="02020500000000000000" pitchFamily="18" charset="-120"/>
                          <a:cs typeface="Calibri" panose="020F0502020204030204" pitchFamily="34" charset="0"/>
                        </a:rPr>
                        <a:t>а</a:t>
                      </a:r>
                      <a:r>
                        <a:rPr lang="en-US" sz="2000" i="0" dirty="0" err="1">
                          <a:effectLst/>
                          <a:latin typeface="Calibri" panose="020F0502020204030204" pitchFamily="34" charset="0"/>
                          <a:ea typeface="PMingLiU" panose="02020500000000000000" pitchFamily="18" charset="-120"/>
                          <a:cs typeface="Calibri" panose="020F0502020204030204" pitchFamily="34" charset="0"/>
                        </a:rPr>
                        <a:t>ш</a:t>
                      </a:r>
                      <a:r>
                        <a:rPr lang="en-US" sz="2000" i="0" dirty="0">
                          <a:effectLst/>
                          <a:latin typeface="Calibri" panose="020F0502020204030204" pitchFamily="34" charset="0"/>
                          <a:ea typeface="PMingLiU" panose="02020500000000000000" pitchFamily="18" charset="-120"/>
                          <a:cs typeface="Calibri" panose="020F0502020204030204" pitchFamily="34" charset="0"/>
                        </a:rPr>
                        <a:t> (‑</a:t>
                      </a:r>
                      <a:r>
                        <a:rPr lang="en-US" sz="2000" i="0" dirty="0" err="1">
                          <a:effectLst/>
                          <a:latin typeface="Calibri" panose="020F0502020204030204" pitchFamily="34" charset="0"/>
                          <a:ea typeface="PMingLiU" panose="02020500000000000000" pitchFamily="18" charset="-120"/>
                          <a:cs typeface="Calibri" panose="020F0502020204030204" pitchFamily="34" charset="0"/>
                        </a:rPr>
                        <a:t>ам</a:t>
                      </a:r>
                      <a:r>
                        <a:rPr lang="en-US" sz="2000" i="0" dirty="0">
                          <a:effectLst/>
                          <a:latin typeface="Calibri" panose="020F0502020204030204" pitchFamily="34" charset="0"/>
                          <a:ea typeface="PMingLiU" panose="02020500000000000000" pitchFamily="18" charset="-120"/>
                          <a:cs typeface="Calibri" panose="020F0502020204030204" pitchFamily="34" charset="0"/>
                        </a:rPr>
                        <a:t>) ‘to get stuck’</a:t>
                      </a:r>
                      <a:endParaRPr lang="en-GB" sz="2000" i="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814695343"/>
                  </a:ext>
                </a:extLst>
              </a:tr>
              <a:tr h="809952">
                <a:tc>
                  <a:txBody>
                    <a:bodyPr/>
                    <a:lstStyle/>
                    <a:p>
                      <a:pPr algn="just"/>
                      <a:r>
                        <a:rPr lang="en-US" sz="2000" b="0" i="0" dirty="0" err="1">
                          <a:effectLst/>
                          <a:latin typeface="Calibri" panose="020F0502020204030204" pitchFamily="34" charset="0"/>
                          <a:ea typeface="PMingLiU" panose="02020500000000000000" pitchFamily="18" charset="-120"/>
                          <a:cs typeface="Calibri" panose="020F0502020204030204" pitchFamily="34" charset="0"/>
                        </a:rPr>
                        <a:t>шинч</a:t>
                      </a:r>
                      <a:r>
                        <a:rPr lang="en-US" sz="2000" b="1" i="0" dirty="0" err="1">
                          <a:effectLst/>
                          <a:latin typeface="Calibri" panose="020F0502020204030204" pitchFamily="34" charset="0"/>
                          <a:ea typeface="PMingLiU" panose="02020500000000000000" pitchFamily="18" charset="-120"/>
                          <a:cs typeface="Calibri" panose="020F0502020204030204" pitchFamily="34" charset="0"/>
                        </a:rPr>
                        <a:t>а</a:t>
                      </a:r>
                      <a:r>
                        <a:rPr lang="en-US" sz="2000" b="0" i="0" dirty="0" err="1">
                          <a:effectLst/>
                          <a:latin typeface="Calibri" panose="020F0502020204030204" pitchFamily="34" charset="0"/>
                          <a:ea typeface="PMingLiU" panose="02020500000000000000" pitchFamily="18" charset="-120"/>
                          <a:cs typeface="Calibri" panose="020F0502020204030204" pitchFamily="34" charset="0"/>
                        </a:rPr>
                        <a:t>ш</a:t>
                      </a:r>
                      <a:r>
                        <a:rPr lang="en-US" sz="2000" b="0" i="0" dirty="0">
                          <a:effectLst/>
                          <a:latin typeface="Calibri" panose="020F0502020204030204" pitchFamily="34" charset="0"/>
                          <a:ea typeface="PMingLiU" panose="02020500000000000000" pitchFamily="18" charset="-120"/>
                          <a:cs typeface="Calibri" panose="020F0502020204030204" pitchFamily="34" charset="0"/>
                        </a:rPr>
                        <a:t> (‑</a:t>
                      </a:r>
                      <a:r>
                        <a:rPr lang="en-US" sz="2000" b="0" i="0" dirty="0" err="1">
                          <a:effectLst/>
                          <a:latin typeface="Calibri" panose="020F0502020204030204" pitchFamily="34" charset="0"/>
                          <a:ea typeface="PMingLiU" panose="02020500000000000000" pitchFamily="18" charset="-120"/>
                          <a:cs typeface="Calibri" panose="020F0502020204030204" pitchFamily="34" charset="0"/>
                        </a:rPr>
                        <a:t>ем</a:t>
                      </a:r>
                      <a:r>
                        <a:rPr lang="en-US" sz="2000" b="0" i="0" dirty="0">
                          <a:effectLst/>
                          <a:latin typeface="Calibri" panose="020F0502020204030204" pitchFamily="34" charset="0"/>
                          <a:ea typeface="PMingLiU" panose="02020500000000000000" pitchFamily="18" charset="-120"/>
                          <a:cs typeface="Calibri" panose="020F0502020204030204" pitchFamily="34" charset="0"/>
                        </a:rPr>
                        <a:t>)</a:t>
                      </a:r>
                      <a:endParaRPr lang="en-GB" sz="2000" b="0" i="0" dirty="0">
                        <a:effectLst/>
                        <a:latin typeface="Calibri" panose="020F0502020204030204" pitchFamily="34" charset="0"/>
                        <a:ea typeface="PMingLiU" panose="02020500000000000000" pitchFamily="18" charset="-120"/>
                        <a:cs typeface="Lucida Grande"/>
                      </a:endParaRPr>
                    </a:p>
                    <a:p>
                      <a:pPr algn="just"/>
                      <a:r>
                        <a:rPr lang="en-US" sz="2000" b="0" i="0" dirty="0">
                          <a:effectLst/>
                          <a:latin typeface="Calibri" panose="020F0502020204030204" pitchFamily="34" charset="0"/>
                          <a:ea typeface="PMingLiU" panose="02020500000000000000" pitchFamily="18" charset="-120"/>
                          <a:cs typeface="Calibri" panose="020F0502020204030204" pitchFamily="34" charset="0"/>
                        </a:rPr>
                        <a:t>‘to sit’</a:t>
                      </a:r>
                      <a:endParaRPr lang="en-GB" sz="2000" b="0" i="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a:effectLst/>
                          <a:latin typeface="Calibri" panose="020F0502020204030204" pitchFamily="34" charset="0"/>
                          <a:ea typeface="PMingLiU" panose="02020500000000000000" pitchFamily="18" charset="-120"/>
                          <a:cs typeface="Lucida Grande"/>
                        </a:rPr>
                        <a:t>long-lasting activity</a:t>
                      </a:r>
                      <a:endParaRPr lang="en-GB" sz="2000" i="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dirty="0" err="1">
                          <a:effectLst/>
                          <a:latin typeface="Calibri" panose="020F0502020204030204" pitchFamily="34" charset="0"/>
                          <a:ea typeface="PMingLiU" panose="02020500000000000000" pitchFamily="18" charset="-120"/>
                          <a:cs typeface="Lucida Grande"/>
                        </a:rPr>
                        <a:t>шуж</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ем</a:t>
                      </a:r>
                      <a:r>
                        <a:rPr lang="en-US" sz="2000" i="0" dirty="0">
                          <a:effectLst/>
                          <a:latin typeface="Calibri" panose="020F0502020204030204" pitchFamily="34" charset="0"/>
                          <a:ea typeface="PMingLiU" panose="02020500000000000000" pitchFamily="18" charset="-120"/>
                          <a:cs typeface="Lucida Grande"/>
                        </a:rPr>
                        <a:t>) ‘to be hungry’ &gt;</a:t>
                      </a:r>
                      <a:endParaRPr lang="en-GB" sz="2000" i="0" dirty="0">
                        <a:effectLst/>
                        <a:latin typeface="Calibri" panose="020F0502020204030204" pitchFamily="34" charset="0"/>
                        <a:ea typeface="PMingLiU" panose="02020500000000000000" pitchFamily="18" charset="-120"/>
                        <a:cs typeface="Lucida Grande"/>
                      </a:endParaRPr>
                    </a:p>
                    <a:p>
                      <a:pPr algn="l"/>
                      <a:r>
                        <a:rPr lang="en-US" sz="2000" i="0" dirty="0" err="1">
                          <a:effectLst/>
                          <a:latin typeface="Calibri" panose="020F0502020204030204" pitchFamily="34" charset="0"/>
                          <a:ea typeface="PMingLiU" panose="02020500000000000000" pitchFamily="18" charset="-120"/>
                          <a:cs typeface="Lucida Grande"/>
                        </a:rPr>
                        <a:t>шуж</a:t>
                      </a:r>
                      <a:r>
                        <a:rPr lang="en-US" sz="2000" b="1" i="0" dirty="0" err="1">
                          <a:effectLst/>
                          <a:latin typeface="Calibri" panose="020F0502020204030204" pitchFamily="34" charset="0"/>
                          <a:ea typeface="PMingLiU" panose="02020500000000000000" pitchFamily="18" charset="-120"/>
                          <a:cs typeface="Lucida Grande"/>
                        </a:rPr>
                        <a:t>е</a:t>
                      </a:r>
                      <a:r>
                        <a:rPr lang="en-US" sz="2000" i="0" dirty="0" err="1">
                          <a:effectLst/>
                          <a:latin typeface="Calibri" panose="020F0502020204030204" pitchFamily="34" charset="0"/>
                          <a:ea typeface="PMingLiU" panose="02020500000000000000" pitchFamily="18" charset="-120"/>
                          <a:cs typeface="Lucida Grande"/>
                        </a:rPr>
                        <a:t>н</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шинч</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ем</a:t>
                      </a:r>
                      <a:r>
                        <a:rPr lang="en-US" sz="2000" i="0" dirty="0">
                          <a:effectLst/>
                          <a:latin typeface="Calibri" panose="020F0502020204030204" pitchFamily="34" charset="0"/>
                          <a:ea typeface="PMingLiU" panose="02020500000000000000" pitchFamily="18" charset="-120"/>
                          <a:cs typeface="Lucida Grande"/>
                        </a:rPr>
                        <a:t>) ‘to starve’</a:t>
                      </a:r>
                      <a:endParaRPr lang="en-GB" sz="2000" i="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1048150638"/>
                  </a:ext>
                </a:extLst>
              </a:tr>
            </a:tbl>
          </a:graphicData>
        </a:graphic>
      </p:graphicFrame>
    </p:spTree>
    <p:extLst>
      <p:ext uri="{BB962C8B-B14F-4D97-AF65-F5344CB8AC3E}">
        <p14:creationId xmlns:p14="http://schemas.microsoft.com/office/powerpoint/2010/main" val="12132409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2</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de-AT" sz="3600" u="sng" dirty="0">
                <a:latin typeface="Calibri" panose="020F0502020204030204" pitchFamily="34" charset="0"/>
                <a:ea typeface="Times New Roman" panose="02020603050405020304" pitchFamily="18" charset="0"/>
                <a:cs typeface="Calibri" panose="020F0502020204030204" pitchFamily="34" charset="0"/>
              </a:rPr>
              <a:t>Modifiers in aspectual auxiliary constructions</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dirty="0"/>
              <a:t>COPIUS – Introduction to Mari – Chapter 35</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31</a:t>
            </a:fld>
            <a:endParaRPr lang="en-GB"/>
          </a:p>
        </p:txBody>
      </p:sp>
      <p:graphicFrame>
        <p:nvGraphicFramePr>
          <p:cNvPr id="2" name="Table 1">
            <a:extLst>
              <a:ext uri="{FF2B5EF4-FFF2-40B4-BE49-F238E27FC236}">
                <a16:creationId xmlns:a16="http://schemas.microsoft.com/office/drawing/2014/main" id="{42B3D20D-77FC-44B1-86CE-3FA015C71EAE}"/>
              </a:ext>
            </a:extLst>
          </p:cNvPr>
          <p:cNvGraphicFramePr>
            <a:graphicFrameLocks noGrp="1"/>
          </p:cNvGraphicFramePr>
          <p:nvPr>
            <p:extLst>
              <p:ext uri="{D42A27DB-BD31-4B8C-83A1-F6EECF244321}">
                <p14:modId xmlns:p14="http://schemas.microsoft.com/office/powerpoint/2010/main" val="4109917401"/>
              </p:ext>
            </p:extLst>
          </p:nvPr>
        </p:nvGraphicFramePr>
        <p:xfrm>
          <a:off x="838200" y="1580311"/>
          <a:ext cx="10797428" cy="4354560"/>
        </p:xfrm>
        <a:graphic>
          <a:graphicData uri="http://schemas.openxmlformats.org/drawingml/2006/table">
            <a:tbl>
              <a:tblPr firstRow="1" firstCol="1" bandRow="1">
                <a:tableStyleId>{5940675A-B579-460E-94D1-54222C63F5DA}</a:tableStyleId>
              </a:tblPr>
              <a:tblGrid>
                <a:gridCol w="1980000">
                  <a:extLst>
                    <a:ext uri="{9D8B030D-6E8A-4147-A177-3AD203B41FA5}">
                      <a16:colId xmlns:a16="http://schemas.microsoft.com/office/drawing/2014/main" val="4268489223"/>
                    </a:ext>
                  </a:extLst>
                </a:gridCol>
                <a:gridCol w="3973286">
                  <a:extLst>
                    <a:ext uri="{9D8B030D-6E8A-4147-A177-3AD203B41FA5}">
                      <a16:colId xmlns:a16="http://schemas.microsoft.com/office/drawing/2014/main" val="1266289470"/>
                    </a:ext>
                  </a:extLst>
                </a:gridCol>
                <a:gridCol w="4844142">
                  <a:extLst>
                    <a:ext uri="{9D8B030D-6E8A-4147-A177-3AD203B41FA5}">
                      <a16:colId xmlns:a16="http://schemas.microsoft.com/office/drawing/2014/main" val="2087677373"/>
                    </a:ext>
                  </a:extLst>
                </a:gridCol>
              </a:tblGrid>
              <a:tr h="269984">
                <a:tc>
                  <a:txBody>
                    <a:bodyPr/>
                    <a:lstStyle/>
                    <a:p>
                      <a:pPr algn="ctr"/>
                      <a:r>
                        <a:rPr lang="en-US" sz="2000" b="1">
                          <a:effectLst/>
                          <a:latin typeface="Calibri" panose="020F0502020204030204" pitchFamily="34" charset="0"/>
                          <a:ea typeface="PMingLiU" panose="02020500000000000000" pitchFamily="18" charset="-120"/>
                          <a:cs typeface="Lucida Grande"/>
                        </a:rPr>
                        <a:t>Modifier</a:t>
                      </a:r>
                      <a:endParaRPr lang="en-GB" sz="200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ctr"/>
                      <a:r>
                        <a:rPr lang="en-US" sz="2000" b="1">
                          <a:effectLst/>
                          <a:latin typeface="Calibri" panose="020F0502020204030204" pitchFamily="34" charset="0"/>
                          <a:ea typeface="PMingLiU" panose="02020500000000000000" pitchFamily="18" charset="-120"/>
                          <a:cs typeface="Lucida Grande"/>
                        </a:rPr>
                        <a:t>Usage</a:t>
                      </a:r>
                      <a:endParaRPr lang="en-GB" sz="200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ctr"/>
                      <a:r>
                        <a:rPr lang="en-US" sz="2000" b="1">
                          <a:effectLst/>
                          <a:latin typeface="Calibri" panose="020F0502020204030204" pitchFamily="34" charset="0"/>
                          <a:ea typeface="PMingLiU" panose="02020500000000000000" pitchFamily="18" charset="-120"/>
                          <a:cs typeface="Lucida Grande"/>
                        </a:rPr>
                        <a:t>Example</a:t>
                      </a:r>
                      <a:endParaRPr lang="en-GB" sz="2000">
                        <a:effectLst/>
                        <a:latin typeface="Calibri" panose="020F0502020204030204" pitchFamily="34" charset="0"/>
                        <a:ea typeface="PMingLiU" panose="02020500000000000000" pitchFamily="18" charset="-120"/>
                        <a:cs typeface="Lucida Grande"/>
                      </a:endParaRPr>
                    </a:p>
                  </a:txBody>
                  <a:tcPr marL="68580" marR="68580" marT="0" marB="0"/>
                </a:tc>
                <a:extLst>
                  <a:ext uri="{0D108BD9-81ED-4DB2-BD59-A6C34878D82A}">
                    <a16:rowId xmlns:a16="http://schemas.microsoft.com/office/drawing/2014/main" val="1806592275"/>
                  </a:ext>
                </a:extLst>
              </a:tr>
              <a:tr h="809952">
                <a:tc>
                  <a:txBody>
                    <a:bodyPr/>
                    <a:lstStyle/>
                    <a:p>
                      <a:pPr algn="just"/>
                      <a:r>
                        <a:rPr lang="en-US" sz="2000" b="0" i="0" dirty="0" err="1">
                          <a:effectLst/>
                          <a:latin typeface="Calibri" panose="020F0502020204030204" pitchFamily="34" charset="0"/>
                          <a:ea typeface="PMingLiU" panose="02020500000000000000" pitchFamily="18" charset="-120"/>
                          <a:cs typeface="Calibri" panose="020F0502020204030204" pitchFamily="34" charset="0"/>
                        </a:rPr>
                        <a:t>шогал</a:t>
                      </a:r>
                      <a:r>
                        <a:rPr lang="en-US" sz="2000" b="1" i="0" dirty="0" err="1">
                          <a:effectLst/>
                          <a:latin typeface="Calibri" panose="020F0502020204030204" pitchFamily="34" charset="0"/>
                          <a:ea typeface="PMingLiU" panose="02020500000000000000" pitchFamily="18" charset="-120"/>
                          <a:cs typeface="Calibri" panose="020F0502020204030204" pitchFamily="34" charset="0"/>
                        </a:rPr>
                        <a:t>а</a:t>
                      </a:r>
                      <a:r>
                        <a:rPr lang="en-US" sz="2000" b="0" i="0" dirty="0" err="1">
                          <a:effectLst/>
                          <a:latin typeface="Calibri" panose="020F0502020204030204" pitchFamily="34" charset="0"/>
                          <a:ea typeface="PMingLiU" panose="02020500000000000000" pitchFamily="18" charset="-120"/>
                          <a:cs typeface="Calibri" panose="020F0502020204030204" pitchFamily="34" charset="0"/>
                        </a:rPr>
                        <a:t>ш</a:t>
                      </a:r>
                      <a:r>
                        <a:rPr lang="en-US" sz="2000" b="0" i="0" dirty="0">
                          <a:effectLst/>
                          <a:latin typeface="Calibri" panose="020F0502020204030204" pitchFamily="34" charset="0"/>
                          <a:ea typeface="PMingLiU" panose="02020500000000000000" pitchFamily="18" charset="-120"/>
                          <a:cs typeface="Calibri" panose="020F0502020204030204" pitchFamily="34" charset="0"/>
                        </a:rPr>
                        <a:t> (‑</a:t>
                      </a:r>
                      <a:r>
                        <a:rPr lang="en-US" sz="2000" b="0" i="0" dirty="0" err="1">
                          <a:effectLst/>
                          <a:latin typeface="Calibri" panose="020F0502020204030204" pitchFamily="34" charset="0"/>
                          <a:ea typeface="PMingLiU" panose="02020500000000000000" pitchFamily="18" charset="-120"/>
                          <a:cs typeface="Calibri" panose="020F0502020204030204" pitchFamily="34" charset="0"/>
                        </a:rPr>
                        <a:t>ам</a:t>
                      </a:r>
                      <a:r>
                        <a:rPr lang="en-US" sz="2000" b="0" i="0" dirty="0">
                          <a:effectLst/>
                          <a:latin typeface="Calibri" panose="020F0502020204030204" pitchFamily="34" charset="0"/>
                          <a:ea typeface="PMingLiU" panose="02020500000000000000" pitchFamily="18" charset="-120"/>
                          <a:cs typeface="Calibri" panose="020F0502020204030204" pitchFamily="34" charset="0"/>
                        </a:rPr>
                        <a:t>)</a:t>
                      </a:r>
                      <a:endParaRPr lang="en-GB" sz="2000" b="0" i="0" dirty="0">
                        <a:effectLst/>
                        <a:latin typeface="Calibri" panose="020F0502020204030204" pitchFamily="34" charset="0"/>
                        <a:ea typeface="PMingLiU" panose="02020500000000000000" pitchFamily="18" charset="-120"/>
                        <a:cs typeface="Lucida Grande"/>
                      </a:endParaRPr>
                    </a:p>
                    <a:p>
                      <a:pPr algn="just"/>
                      <a:r>
                        <a:rPr lang="en-US" sz="2000" b="0" i="0" dirty="0">
                          <a:effectLst/>
                          <a:latin typeface="Calibri" panose="020F0502020204030204" pitchFamily="34" charset="0"/>
                          <a:ea typeface="PMingLiU" panose="02020500000000000000" pitchFamily="18" charset="-120"/>
                          <a:cs typeface="Calibri" panose="020F0502020204030204" pitchFamily="34" charset="0"/>
                        </a:rPr>
                        <a:t>‘to stand up’</a:t>
                      </a:r>
                      <a:endParaRPr lang="en-GB" sz="2000" b="0" i="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a:effectLst/>
                          <a:latin typeface="Calibri" panose="020F0502020204030204" pitchFamily="34" charset="0"/>
                          <a:ea typeface="PMingLiU" panose="02020500000000000000" pitchFamily="18" charset="-120"/>
                          <a:cs typeface="Lucida Grande"/>
                        </a:rPr>
                        <a:t>action carried out only once</a:t>
                      </a:r>
                      <a:endParaRPr lang="en-GB" sz="2000" i="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dirty="0" err="1">
                          <a:effectLst/>
                          <a:latin typeface="Calibri" panose="020F0502020204030204" pitchFamily="34" charset="0"/>
                          <a:ea typeface="PMingLiU" panose="02020500000000000000" pitchFamily="18" charset="-120"/>
                          <a:cs typeface="Lucida Grande"/>
                        </a:rPr>
                        <a:t>ӧр</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ам</a:t>
                      </a:r>
                      <a:r>
                        <a:rPr lang="en-US" sz="2000" i="0" dirty="0">
                          <a:effectLst/>
                          <a:latin typeface="Calibri" panose="020F0502020204030204" pitchFamily="34" charset="0"/>
                          <a:ea typeface="PMingLiU" panose="02020500000000000000" pitchFamily="18" charset="-120"/>
                          <a:cs typeface="Lucida Grande"/>
                        </a:rPr>
                        <a:t>) ‘to be surprised’ &gt;</a:t>
                      </a:r>
                      <a:endParaRPr lang="en-GB" sz="2000" i="0" dirty="0">
                        <a:effectLst/>
                        <a:latin typeface="Calibri" panose="020F0502020204030204" pitchFamily="34" charset="0"/>
                        <a:ea typeface="PMingLiU" panose="02020500000000000000" pitchFamily="18" charset="-120"/>
                        <a:cs typeface="Lucida Grande"/>
                      </a:endParaRPr>
                    </a:p>
                    <a:p>
                      <a:pPr algn="l"/>
                      <a:r>
                        <a:rPr lang="en-US" sz="2000" b="1" i="0" dirty="0" err="1">
                          <a:effectLst/>
                          <a:latin typeface="Calibri" panose="020F0502020204030204" pitchFamily="34" charset="0"/>
                          <a:ea typeface="PMingLiU" panose="02020500000000000000" pitchFamily="18" charset="-120"/>
                          <a:cs typeface="Lucida Grande"/>
                        </a:rPr>
                        <a:t>ӧ</a:t>
                      </a:r>
                      <a:r>
                        <a:rPr lang="en-US" sz="2000" i="0" dirty="0" err="1">
                          <a:effectLst/>
                          <a:latin typeface="Calibri" panose="020F0502020204030204" pitchFamily="34" charset="0"/>
                          <a:ea typeface="PMingLiU" panose="02020500000000000000" pitchFamily="18" charset="-120"/>
                          <a:cs typeface="Lucida Grande"/>
                        </a:rPr>
                        <a:t>рын</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шогал</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ам</a:t>
                      </a:r>
                      <a:r>
                        <a:rPr lang="en-US" sz="2000" i="0" dirty="0">
                          <a:effectLst/>
                          <a:latin typeface="Calibri" panose="020F0502020204030204" pitchFamily="34" charset="0"/>
                          <a:ea typeface="PMingLiU" panose="02020500000000000000" pitchFamily="18" charset="-120"/>
                          <a:cs typeface="Lucida Grande"/>
                        </a:rPr>
                        <a:t>) ‘to be taken aback’</a:t>
                      </a:r>
                      <a:endParaRPr lang="en-GB" sz="2000" i="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4276053057"/>
                  </a:ext>
                </a:extLst>
              </a:tr>
              <a:tr h="809952">
                <a:tc>
                  <a:txBody>
                    <a:bodyPr/>
                    <a:lstStyle/>
                    <a:p>
                      <a:pPr algn="just"/>
                      <a:r>
                        <a:rPr lang="en-US" sz="2000" b="0" i="0" dirty="0" err="1">
                          <a:effectLst/>
                          <a:latin typeface="Calibri" panose="020F0502020204030204" pitchFamily="34" charset="0"/>
                          <a:ea typeface="PMingLiU" panose="02020500000000000000" pitchFamily="18" charset="-120"/>
                          <a:cs typeface="Lucida Grande"/>
                        </a:rPr>
                        <a:t>шогалт</a:t>
                      </a:r>
                      <a:r>
                        <a:rPr lang="en-US" sz="2000" b="1" i="0" dirty="0" err="1">
                          <a:effectLst/>
                          <a:latin typeface="Calibri" panose="020F0502020204030204" pitchFamily="34" charset="0"/>
                          <a:ea typeface="PMingLiU" panose="02020500000000000000" pitchFamily="18" charset="-120"/>
                          <a:cs typeface="Lucida Grande"/>
                        </a:rPr>
                        <a:t>а</a:t>
                      </a:r>
                      <a:r>
                        <a:rPr lang="en-US" sz="2000" b="0" i="0" dirty="0" err="1">
                          <a:effectLst/>
                          <a:latin typeface="Calibri" panose="020F0502020204030204" pitchFamily="34" charset="0"/>
                          <a:ea typeface="PMingLiU" panose="02020500000000000000" pitchFamily="18" charset="-120"/>
                          <a:cs typeface="Lucida Grande"/>
                        </a:rPr>
                        <a:t>ш</a:t>
                      </a:r>
                      <a:r>
                        <a:rPr lang="en-US" sz="2000" b="0" i="0" dirty="0">
                          <a:effectLst/>
                          <a:latin typeface="Calibri" panose="020F0502020204030204" pitchFamily="34" charset="0"/>
                          <a:ea typeface="PMingLiU" panose="02020500000000000000" pitchFamily="18" charset="-120"/>
                          <a:cs typeface="Lucida Grande"/>
                        </a:rPr>
                        <a:t> (‑</a:t>
                      </a:r>
                      <a:r>
                        <a:rPr lang="en-US" sz="2000" b="0" i="0" dirty="0" err="1">
                          <a:effectLst/>
                          <a:latin typeface="Calibri" panose="020F0502020204030204" pitchFamily="34" charset="0"/>
                          <a:ea typeface="PMingLiU" panose="02020500000000000000" pitchFamily="18" charset="-120"/>
                          <a:cs typeface="Lucida Grande"/>
                        </a:rPr>
                        <a:t>ем</a:t>
                      </a:r>
                      <a:r>
                        <a:rPr lang="en-US" sz="2000" b="0" i="0" dirty="0">
                          <a:effectLst/>
                          <a:latin typeface="Calibri" panose="020F0502020204030204" pitchFamily="34" charset="0"/>
                          <a:ea typeface="PMingLiU" panose="02020500000000000000" pitchFamily="18" charset="-120"/>
                          <a:cs typeface="Lucida Grande"/>
                        </a:rPr>
                        <a:t>)</a:t>
                      </a:r>
                      <a:endParaRPr lang="en-GB" sz="2000" b="0" i="0" dirty="0">
                        <a:effectLst/>
                        <a:latin typeface="Calibri" panose="020F0502020204030204" pitchFamily="34" charset="0"/>
                        <a:ea typeface="PMingLiU" panose="02020500000000000000" pitchFamily="18" charset="-120"/>
                        <a:cs typeface="Lucida Grande"/>
                      </a:endParaRPr>
                    </a:p>
                    <a:p>
                      <a:pPr algn="just"/>
                      <a:r>
                        <a:rPr lang="en-US" sz="2000" b="0" i="0" dirty="0">
                          <a:effectLst/>
                          <a:latin typeface="Calibri" panose="020F0502020204030204" pitchFamily="34" charset="0"/>
                          <a:ea typeface="PMingLiU" panose="02020500000000000000" pitchFamily="18" charset="-120"/>
                          <a:cs typeface="Calibri" panose="020F0502020204030204" pitchFamily="34" charset="0"/>
                        </a:rPr>
                        <a:t>‘to place/stand’</a:t>
                      </a:r>
                      <a:endParaRPr lang="en-GB" sz="2000" b="0" i="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a:effectLst/>
                          <a:latin typeface="Calibri" panose="020F0502020204030204" pitchFamily="34" charset="0"/>
                          <a:ea typeface="PMingLiU" panose="02020500000000000000" pitchFamily="18" charset="-120"/>
                          <a:cs typeface="Calibri" panose="020F0502020204030204" pitchFamily="34" charset="0"/>
                        </a:rPr>
                        <a:t>completion of an action</a:t>
                      </a:r>
                      <a:endParaRPr lang="en-GB" sz="2000" i="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dirty="0" err="1">
                          <a:effectLst/>
                          <a:latin typeface="Calibri" panose="020F0502020204030204" pitchFamily="34" charset="0"/>
                          <a:ea typeface="PMingLiU" panose="02020500000000000000" pitchFamily="18" charset="-120"/>
                          <a:cs typeface="Lucida Grande"/>
                        </a:rPr>
                        <a:t>кушт</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ем</a:t>
                      </a:r>
                      <a:r>
                        <a:rPr lang="en-US" sz="2000" i="0" dirty="0">
                          <a:effectLst/>
                          <a:latin typeface="Calibri" panose="020F0502020204030204" pitchFamily="34" charset="0"/>
                          <a:ea typeface="PMingLiU" panose="02020500000000000000" pitchFamily="18" charset="-120"/>
                          <a:cs typeface="Lucida Grande"/>
                        </a:rPr>
                        <a:t>) ‘to raise’ &gt;</a:t>
                      </a:r>
                      <a:endParaRPr lang="en-GB" sz="2000" i="0" dirty="0">
                        <a:effectLst/>
                        <a:latin typeface="Calibri" panose="020F0502020204030204" pitchFamily="34" charset="0"/>
                        <a:ea typeface="PMingLiU" panose="02020500000000000000" pitchFamily="18" charset="-120"/>
                        <a:cs typeface="Lucida Grande"/>
                      </a:endParaRPr>
                    </a:p>
                    <a:p>
                      <a:pPr algn="l"/>
                      <a:r>
                        <a:rPr lang="en-US" sz="2000" i="0" dirty="0" err="1">
                          <a:effectLst/>
                          <a:latin typeface="Calibri" panose="020F0502020204030204" pitchFamily="34" charset="0"/>
                          <a:ea typeface="PMingLiU" panose="02020500000000000000" pitchFamily="18" charset="-120"/>
                          <a:cs typeface="Lucida Grande"/>
                        </a:rPr>
                        <a:t>кушт</a:t>
                      </a:r>
                      <a:r>
                        <a:rPr lang="en-US" sz="2000" b="1" i="0" dirty="0" err="1">
                          <a:effectLst/>
                          <a:latin typeface="Calibri" panose="020F0502020204030204" pitchFamily="34" charset="0"/>
                          <a:ea typeface="PMingLiU" panose="02020500000000000000" pitchFamily="18" charset="-120"/>
                          <a:cs typeface="Lucida Grande"/>
                        </a:rPr>
                        <a:t>е</a:t>
                      </a:r>
                      <a:r>
                        <a:rPr lang="en-US" sz="2000" i="0" dirty="0" err="1">
                          <a:effectLst/>
                          <a:latin typeface="Calibri" panose="020F0502020204030204" pitchFamily="34" charset="0"/>
                          <a:ea typeface="PMingLiU" panose="02020500000000000000" pitchFamily="18" charset="-120"/>
                          <a:cs typeface="Lucida Grande"/>
                        </a:rPr>
                        <a:t>н</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шогалт</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ем</a:t>
                      </a:r>
                      <a:r>
                        <a:rPr lang="en-US" sz="2000" i="0" dirty="0">
                          <a:effectLst/>
                          <a:latin typeface="Calibri" panose="020F0502020204030204" pitchFamily="34" charset="0"/>
                          <a:ea typeface="PMingLiU" panose="02020500000000000000" pitchFamily="18" charset="-120"/>
                          <a:cs typeface="Lucida Grande"/>
                        </a:rPr>
                        <a:t>) ‘to bring up’</a:t>
                      </a:r>
                      <a:endParaRPr lang="en-GB" sz="2000" i="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622215397"/>
                  </a:ext>
                </a:extLst>
              </a:tr>
              <a:tr h="809952">
                <a:tc>
                  <a:txBody>
                    <a:bodyPr/>
                    <a:lstStyle/>
                    <a:p>
                      <a:pPr algn="just"/>
                      <a:r>
                        <a:rPr lang="en-US" sz="2000" b="0" i="0" dirty="0" err="1">
                          <a:effectLst/>
                          <a:latin typeface="Calibri" panose="020F0502020204030204" pitchFamily="34" charset="0"/>
                          <a:ea typeface="PMingLiU" panose="02020500000000000000" pitchFamily="18" charset="-120"/>
                          <a:cs typeface="Calibri" panose="020F0502020204030204" pitchFamily="34" charset="0"/>
                        </a:rPr>
                        <a:t>шог</a:t>
                      </a:r>
                      <a:r>
                        <a:rPr lang="en-US" sz="2000" b="1" i="0" dirty="0" err="1">
                          <a:effectLst/>
                          <a:latin typeface="Calibri" panose="020F0502020204030204" pitchFamily="34" charset="0"/>
                          <a:ea typeface="PMingLiU" panose="02020500000000000000" pitchFamily="18" charset="-120"/>
                          <a:cs typeface="Calibri" panose="020F0502020204030204" pitchFamily="34" charset="0"/>
                        </a:rPr>
                        <a:t>а</a:t>
                      </a:r>
                      <a:r>
                        <a:rPr lang="en-US" sz="2000" b="0" i="0" dirty="0" err="1">
                          <a:effectLst/>
                          <a:latin typeface="Calibri" panose="020F0502020204030204" pitchFamily="34" charset="0"/>
                          <a:ea typeface="PMingLiU" panose="02020500000000000000" pitchFamily="18" charset="-120"/>
                          <a:cs typeface="Calibri" panose="020F0502020204030204" pitchFamily="34" charset="0"/>
                        </a:rPr>
                        <a:t>ш</a:t>
                      </a:r>
                      <a:r>
                        <a:rPr lang="en-US" sz="2000" b="0" i="0" dirty="0">
                          <a:effectLst/>
                          <a:latin typeface="Calibri" panose="020F0502020204030204" pitchFamily="34" charset="0"/>
                          <a:ea typeface="PMingLiU" panose="02020500000000000000" pitchFamily="18" charset="-120"/>
                          <a:cs typeface="Calibri" panose="020F0502020204030204" pitchFamily="34" charset="0"/>
                        </a:rPr>
                        <a:t> (‑</a:t>
                      </a:r>
                      <a:r>
                        <a:rPr lang="en-US" sz="2000" b="0" i="0" dirty="0" err="1">
                          <a:effectLst/>
                          <a:latin typeface="Calibri" panose="020F0502020204030204" pitchFamily="34" charset="0"/>
                          <a:ea typeface="PMingLiU" panose="02020500000000000000" pitchFamily="18" charset="-120"/>
                          <a:cs typeface="Calibri" panose="020F0502020204030204" pitchFamily="34" charset="0"/>
                        </a:rPr>
                        <a:t>ем</a:t>
                      </a:r>
                      <a:r>
                        <a:rPr lang="en-US" sz="2000" b="0" i="0" dirty="0">
                          <a:effectLst/>
                          <a:latin typeface="Calibri" panose="020F0502020204030204" pitchFamily="34" charset="0"/>
                          <a:ea typeface="PMingLiU" panose="02020500000000000000" pitchFamily="18" charset="-120"/>
                          <a:cs typeface="Calibri" panose="020F0502020204030204" pitchFamily="34" charset="0"/>
                        </a:rPr>
                        <a:t>)</a:t>
                      </a:r>
                      <a:endParaRPr lang="en-GB" sz="2000" b="0" i="0" dirty="0">
                        <a:effectLst/>
                        <a:latin typeface="Calibri" panose="020F0502020204030204" pitchFamily="34" charset="0"/>
                        <a:ea typeface="PMingLiU" panose="02020500000000000000" pitchFamily="18" charset="-120"/>
                        <a:cs typeface="Lucida Grande"/>
                      </a:endParaRPr>
                    </a:p>
                    <a:p>
                      <a:pPr algn="just"/>
                      <a:r>
                        <a:rPr lang="en-US" sz="2000" b="0" i="0" dirty="0">
                          <a:effectLst/>
                          <a:latin typeface="Calibri" panose="020F0502020204030204" pitchFamily="34" charset="0"/>
                          <a:ea typeface="PMingLiU" panose="02020500000000000000" pitchFamily="18" charset="-120"/>
                          <a:cs typeface="Calibri" panose="020F0502020204030204" pitchFamily="34" charset="0"/>
                        </a:rPr>
                        <a:t>‘to stand’</a:t>
                      </a:r>
                      <a:endParaRPr lang="en-GB" sz="2000" b="0" i="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a:effectLst/>
                          <a:latin typeface="Calibri" panose="020F0502020204030204" pitchFamily="34" charset="0"/>
                          <a:ea typeface="PMingLiU" panose="02020500000000000000" pitchFamily="18" charset="-120"/>
                          <a:cs typeface="Lucida Grande"/>
                        </a:rPr>
                        <a:t>long-lasting activity</a:t>
                      </a:r>
                      <a:endParaRPr lang="en-GB" sz="2000" i="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dirty="0" err="1">
                          <a:effectLst/>
                          <a:latin typeface="Calibri" panose="020F0502020204030204" pitchFamily="34" charset="0"/>
                          <a:ea typeface="PMingLiU" panose="02020500000000000000" pitchFamily="18" charset="-120"/>
                          <a:cs typeface="Lucida Grande"/>
                        </a:rPr>
                        <a:t>нал</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ам</a:t>
                      </a:r>
                      <a:r>
                        <a:rPr lang="en-US" sz="2000" i="0" dirty="0">
                          <a:effectLst/>
                          <a:latin typeface="Calibri" panose="020F0502020204030204" pitchFamily="34" charset="0"/>
                          <a:ea typeface="PMingLiU" panose="02020500000000000000" pitchFamily="18" charset="-120"/>
                          <a:cs typeface="Lucida Grande"/>
                        </a:rPr>
                        <a:t>) ‘to take’ &gt;</a:t>
                      </a:r>
                      <a:endParaRPr lang="en-GB" sz="2000" i="0" dirty="0">
                        <a:effectLst/>
                        <a:latin typeface="Calibri" panose="020F0502020204030204" pitchFamily="34" charset="0"/>
                        <a:ea typeface="PMingLiU" panose="02020500000000000000" pitchFamily="18" charset="-120"/>
                        <a:cs typeface="Lucida Grande"/>
                      </a:endParaRPr>
                    </a:p>
                    <a:p>
                      <a:pPr algn="l"/>
                      <a:r>
                        <a:rPr lang="en-US" sz="2000" i="0" dirty="0" err="1">
                          <a:effectLst/>
                          <a:latin typeface="Calibri" panose="020F0502020204030204" pitchFamily="34" charset="0"/>
                          <a:ea typeface="PMingLiU" panose="02020500000000000000" pitchFamily="18" charset="-120"/>
                          <a:cs typeface="Lucida Grande"/>
                        </a:rPr>
                        <a:t>н</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лын</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шог</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ем</a:t>
                      </a:r>
                      <a:r>
                        <a:rPr lang="en-US" sz="2000" i="0" dirty="0">
                          <a:effectLst/>
                          <a:latin typeface="Calibri" panose="020F0502020204030204" pitchFamily="34" charset="0"/>
                          <a:ea typeface="PMingLiU" panose="02020500000000000000" pitchFamily="18" charset="-120"/>
                          <a:cs typeface="Lucida Grande"/>
                        </a:rPr>
                        <a:t>) ‘to take up, to occupy’</a:t>
                      </a:r>
                      <a:endParaRPr lang="en-GB" sz="2000" i="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2929147545"/>
                  </a:ext>
                </a:extLst>
              </a:tr>
              <a:tr h="809952">
                <a:tc>
                  <a:txBody>
                    <a:bodyPr/>
                    <a:lstStyle/>
                    <a:p>
                      <a:pPr algn="just"/>
                      <a:r>
                        <a:rPr lang="en-US" sz="2000" b="0" i="0" dirty="0" err="1">
                          <a:effectLst/>
                          <a:latin typeface="Calibri" panose="020F0502020204030204" pitchFamily="34" charset="0"/>
                          <a:ea typeface="PMingLiU" panose="02020500000000000000" pitchFamily="18" charset="-120"/>
                          <a:cs typeface="Calibri" panose="020F0502020204030204" pitchFamily="34" charset="0"/>
                        </a:rPr>
                        <a:t>шу</a:t>
                      </a:r>
                      <a:r>
                        <a:rPr lang="en-US" sz="2000" b="1" i="0" dirty="0" err="1">
                          <a:effectLst/>
                          <a:latin typeface="Calibri" panose="020F0502020204030204" pitchFamily="34" charset="0"/>
                          <a:ea typeface="PMingLiU" panose="02020500000000000000" pitchFamily="18" charset="-120"/>
                          <a:cs typeface="Calibri" panose="020F0502020204030204" pitchFamily="34" charset="0"/>
                        </a:rPr>
                        <a:t>а</a:t>
                      </a:r>
                      <a:r>
                        <a:rPr lang="en-US" sz="2000" b="0" i="0" dirty="0" err="1">
                          <a:effectLst/>
                          <a:latin typeface="Calibri" panose="020F0502020204030204" pitchFamily="34" charset="0"/>
                          <a:ea typeface="PMingLiU" panose="02020500000000000000" pitchFamily="18" charset="-120"/>
                          <a:cs typeface="Calibri" panose="020F0502020204030204" pitchFamily="34" charset="0"/>
                        </a:rPr>
                        <a:t>ш</a:t>
                      </a:r>
                      <a:r>
                        <a:rPr lang="en-US" sz="2000" b="0" i="0" dirty="0">
                          <a:effectLst/>
                          <a:latin typeface="Calibri" panose="020F0502020204030204" pitchFamily="34" charset="0"/>
                          <a:ea typeface="PMingLiU" panose="02020500000000000000" pitchFamily="18" charset="-120"/>
                          <a:cs typeface="Calibri" panose="020F0502020204030204" pitchFamily="34" charset="0"/>
                        </a:rPr>
                        <a:t> (‑</a:t>
                      </a:r>
                      <a:r>
                        <a:rPr lang="en-US" sz="2000" b="0" i="0" dirty="0" err="1">
                          <a:effectLst/>
                          <a:latin typeface="Calibri" panose="020F0502020204030204" pitchFamily="34" charset="0"/>
                          <a:ea typeface="PMingLiU" panose="02020500000000000000" pitchFamily="18" charset="-120"/>
                          <a:cs typeface="Calibri" panose="020F0502020204030204" pitchFamily="34" charset="0"/>
                        </a:rPr>
                        <a:t>ам</a:t>
                      </a:r>
                      <a:r>
                        <a:rPr lang="en-US" sz="2000" b="0" i="0" dirty="0">
                          <a:effectLst/>
                          <a:latin typeface="Calibri" panose="020F0502020204030204" pitchFamily="34" charset="0"/>
                          <a:ea typeface="PMingLiU" panose="02020500000000000000" pitchFamily="18" charset="-120"/>
                          <a:cs typeface="Calibri" panose="020F0502020204030204" pitchFamily="34" charset="0"/>
                        </a:rPr>
                        <a:t>)</a:t>
                      </a:r>
                      <a:endParaRPr lang="en-GB" sz="2000" b="0" i="0" dirty="0">
                        <a:effectLst/>
                        <a:latin typeface="Calibri" panose="020F0502020204030204" pitchFamily="34" charset="0"/>
                        <a:ea typeface="PMingLiU" panose="02020500000000000000" pitchFamily="18" charset="-120"/>
                        <a:cs typeface="Lucida Grande"/>
                      </a:endParaRPr>
                    </a:p>
                    <a:p>
                      <a:pPr algn="just"/>
                      <a:r>
                        <a:rPr lang="en-US" sz="2000" b="0" i="0" dirty="0">
                          <a:effectLst/>
                          <a:latin typeface="Calibri" panose="020F0502020204030204" pitchFamily="34" charset="0"/>
                          <a:ea typeface="PMingLiU" panose="02020500000000000000" pitchFamily="18" charset="-120"/>
                          <a:cs typeface="Calibri" panose="020F0502020204030204" pitchFamily="34" charset="0"/>
                        </a:rPr>
                        <a:t>‘to arrive/reach’</a:t>
                      </a:r>
                      <a:endParaRPr lang="en-GB" sz="2000" b="0" i="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a:effectLst/>
                          <a:latin typeface="Calibri" panose="020F0502020204030204" pitchFamily="34" charset="0"/>
                          <a:ea typeface="PMingLiU" panose="02020500000000000000" pitchFamily="18" charset="-120"/>
                          <a:cs typeface="Lucida Grande"/>
                        </a:rPr>
                        <a:t>completion; momentary execution</a:t>
                      </a:r>
                      <a:endParaRPr lang="en-GB" sz="2000" i="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dirty="0" err="1">
                          <a:effectLst/>
                          <a:latin typeface="Calibri" panose="020F0502020204030204" pitchFamily="34" charset="0"/>
                          <a:ea typeface="PMingLiU" panose="02020500000000000000" pitchFamily="18" charset="-120"/>
                          <a:cs typeface="Lucida Grande"/>
                        </a:rPr>
                        <a:t>тол</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ам</a:t>
                      </a:r>
                      <a:r>
                        <a:rPr lang="en-US" sz="2000" i="0" dirty="0">
                          <a:effectLst/>
                          <a:latin typeface="Calibri" panose="020F0502020204030204" pitchFamily="34" charset="0"/>
                          <a:ea typeface="PMingLiU" panose="02020500000000000000" pitchFamily="18" charset="-120"/>
                          <a:cs typeface="Lucida Grande"/>
                        </a:rPr>
                        <a:t>) ‘to come’ &gt;</a:t>
                      </a:r>
                      <a:endParaRPr lang="en-GB" sz="2000" i="0" dirty="0">
                        <a:effectLst/>
                        <a:latin typeface="Calibri" panose="020F0502020204030204" pitchFamily="34" charset="0"/>
                        <a:ea typeface="PMingLiU" panose="02020500000000000000" pitchFamily="18" charset="-120"/>
                        <a:cs typeface="Lucida Grande"/>
                      </a:endParaRPr>
                    </a:p>
                    <a:p>
                      <a:pPr algn="l"/>
                      <a:r>
                        <a:rPr lang="en-US" sz="2000" i="0" dirty="0" err="1">
                          <a:effectLst/>
                          <a:latin typeface="Calibri" panose="020F0502020204030204" pitchFamily="34" charset="0"/>
                          <a:ea typeface="PMingLiU" panose="02020500000000000000" pitchFamily="18" charset="-120"/>
                          <a:cs typeface="Lucida Grande"/>
                        </a:rPr>
                        <a:t>т</a:t>
                      </a:r>
                      <a:r>
                        <a:rPr lang="en-US" sz="2000" b="1" i="0" dirty="0" err="1">
                          <a:effectLst/>
                          <a:latin typeface="Calibri" panose="020F0502020204030204" pitchFamily="34" charset="0"/>
                          <a:ea typeface="PMingLiU" panose="02020500000000000000" pitchFamily="18" charset="-120"/>
                          <a:cs typeface="Lucida Grande"/>
                        </a:rPr>
                        <a:t>о</a:t>
                      </a:r>
                      <a:r>
                        <a:rPr lang="en-US" sz="2000" i="0" dirty="0" err="1">
                          <a:effectLst/>
                          <a:latin typeface="Calibri" panose="020F0502020204030204" pitchFamily="34" charset="0"/>
                          <a:ea typeface="PMingLiU" panose="02020500000000000000" pitchFamily="18" charset="-120"/>
                          <a:cs typeface="Lucida Grande"/>
                        </a:rPr>
                        <a:t>лын</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шу</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ам</a:t>
                      </a:r>
                      <a:r>
                        <a:rPr lang="en-US" sz="2000" i="0" dirty="0">
                          <a:effectLst/>
                          <a:latin typeface="Calibri" panose="020F0502020204030204" pitchFamily="34" charset="0"/>
                          <a:ea typeface="PMingLiU" panose="02020500000000000000" pitchFamily="18" charset="-120"/>
                          <a:cs typeface="Lucida Grande"/>
                        </a:rPr>
                        <a:t>) ‘to arrive’</a:t>
                      </a:r>
                      <a:endParaRPr lang="en-GB" sz="2000" i="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814695343"/>
                  </a:ext>
                </a:extLst>
              </a:tr>
              <a:tr h="809952">
                <a:tc>
                  <a:txBody>
                    <a:bodyPr/>
                    <a:lstStyle/>
                    <a:p>
                      <a:pPr algn="just"/>
                      <a:r>
                        <a:rPr lang="en-US" sz="2000" b="0" i="0" dirty="0" err="1">
                          <a:effectLst/>
                          <a:latin typeface="Calibri" panose="020F0502020204030204" pitchFamily="34" charset="0"/>
                          <a:ea typeface="PMingLiU" panose="02020500000000000000" pitchFamily="18" charset="-120"/>
                          <a:cs typeface="Calibri" panose="020F0502020204030204" pitchFamily="34" charset="0"/>
                        </a:rPr>
                        <a:t>шу</a:t>
                      </a:r>
                      <a:r>
                        <a:rPr lang="en-US" sz="2000" b="1" i="0" dirty="0" err="1">
                          <a:effectLst/>
                          <a:latin typeface="Calibri" panose="020F0502020204030204" pitchFamily="34" charset="0"/>
                          <a:ea typeface="PMingLiU" panose="02020500000000000000" pitchFamily="18" charset="-120"/>
                          <a:cs typeface="Calibri" panose="020F0502020204030204" pitchFamily="34" charset="0"/>
                        </a:rPr>
                        <a:t>а</a:t>
                      </a:r>
                      <a:r>
                        <a:rPr lang="en-US" sz="2000" b="0" i="0" dirty="0" err="1">
                          <a:effectLst/>
                          <a:latin typeface="Calibri" panose="020F0502020204030204" pitchFamily="34" charset="0"/>
                          <a:ea typeface="PMingLiU" panose="02020500000000000000" pitchFamily="18" charset="-120"/>
                          <a:cs typeface="Calibri" panose="020F0502020204030204" pitchFamily="34" charset="0"/>
                        </a:rPr>
                        <a:t>ш</a:t>
                      </a:r>
                      <a:r>
                        <a:rPr lang="en-US" sz="2000" b="0" i="0" dirty="0">
                          <a:effectLst/>
                          <a:latin typeface="Calibri" panose="020F0502020204030204" pitchFamily="34" charset="0"/>
                          <a:ea typeface="PMingLiU" panose="02020500000000000000" pitchFamily="18" charset="-120"/>
                          <a:cs typeface="Calibri" panose="020F0502020204030204" pitchFamily="34" charset="0"/>
                        </a:rPr>
                        <a:t> (‑</a:t>
                      </a:r>
                      <a:r>
                        <a:rPr lang="en-US" sz="2000" b="0" i="0" dirty="0" err="1">
                          <a:effectLst/>
                          <a:latin typeface="Calibri" panose="020F0502020204030204" pitchFamily="34" charset="0"/>
                          <a:ea typeface="PMingLiU" panose="02020500000000000000" pitchFamily="18" charset="-120"/>
                          <a:cs typeface="Calibri" panose="020F0502020204030204" pitchFamily="34" charset="0"/>
                        </a:rPr>
                        <a:t>эм</a:t>
                      </a:r>
                      <a:r>
                        <a:rPr lang="en-US" sz="2000" b="0" i="0" dirty="0">
                          <a:effectLst/>
                          <a:latin typeface="Calibri" panose="020F0502020204030204" pitchFamily="34" charset="0"/>
                          <a:ea typeface="PMingLiU" panose="02020500000000000000" pitchFamily="18" charset="-120"/>
                          <a:cs typeface="Calibri" panose="020F0502020204030204" pitchFamily="34" charset="0"/>
                        </a:rPr>
                        <a:t>)</a:t>
                      </a:r>
                      <a:endParaRPr lang="en-GB" sz="2000" b="0" i="0" dirty="0">
                        <a:effectLst/>
                        <a:latin typeface="Calibri" panose="020F0502020204030204" pitchFamily="34" charset="0"/>
                        <a:ea typeface="PMingLiU" panose="02020500000000000000" pitchFamily="18" charset="-120"/>
                        <a:cs typeface="Lucida Grande"/>
                      </a:endParaRPr>
                    </a:p>
                    <a:p>
                      <a:pPr algn="just"/>
                      <a:r>
                        <a:rPr lang="en-US" sz="2000" b="0" i="0" dirty="0">
                          <a:effectLst/>
                          <a:latin typeface="Calibri" panose="020F0502020204030204" pitchFamily="34" charset="0"/>
                          <a:ea typeface="PMingLiU" panose="02020500000000000000" pitchFamily="18" charset="-120"/>
                          <a:cs typeface="Calibri" panose="020F0502020204030204" pitchFamily="34" charset="0"/>
                        </a:rPr>
                        <a:t>‘to throw, to cast’</a:t>
                      </a:r>
                      <a:endParaRPr lang="en-GB" sz="2000" b="0" i="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a:effectLst/>
                          <a:latin typeface="Calibri" panose="020F0502020204030204" pitchFamily="34" charset="0"/>
                          <a:ea typeface="PMingLiU" panose="02020500000000000000" pitchFamily="18" charset="-120"/>
                          <a:cs typeface="Calibri" panose="020F0502020204030204" pitchFamily="34" charset="0"/>
                        </a:rPr>
                        <a:t>rapid action; uncontrolled action</a:t>
                      </a:r>
                      <a:endParaRPr lang="en-GB" sz="2000" i="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dirty="0" err="1">
                          <a:effectLst/>
                          <a:latin typeface="Calibri" panose="020F0502020204030204" pitchFamily="34" charset="0"/>
                          <a:ea typeface="PMingLiU" panose="02020500000000000000" pitchFamily="18" charset="-120"/>
                          <a:cs typeface="Lucida Grande"/>
                        </a:rPr>
                        <a:t>волт</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ем</a:t>
                      </a:r>
                      <a:r>
                        <a:rPr lang="en-US" sz="2000" i="0" dirty="0">
                          <a:effectLst/>
                          <a:latin typeface="Calibri" panose="020F0502020204030204" pitchFamily="34" charset="0"/>
                          <a:ea typeface="PMingLiU" panose="02020500000000000000" pitchFamily="18" charset="-120"/>
                          <a:cs typeface="Lucida Grande"/>
                        </a:rPr>
                        <a:t>) ‘to let down’ &gt;</a:t>
                      </a:r>
                      <a:endParaRPr lang="en-GB" sz="2000" i="0" dirty="0">
                        <a:effectLst/>
                        <a:latin typeface="Calibri" panose="020F0502020204030204" pitchFamily="34" charset="0"/>
                        <a:ea typeface="PMingLiU" panose="02020500000000000000" pitchFamily="18" charset="-120"/>
                        <a:cs typeface="Lucida Grande"/>
                      </a:endParaRPr>
                    </a:p>
                    <a:p>
                      <a:pPr algn="l"/>
                      <a:r>
                        <a:rPr lang="en-US" sz="2000" i="0" dirty="0" err="1">
                          <a:effectLst/>
                          <a:latin typeface="Calibri" panose="020F0502020204030204" pitchFamily="34" charset="0"/>
                          <a:ea typeface="PMingLiU" panose="02020500000000000000" pitchFamily="18" charset="-120"/>
                          <a:cs typeface="Lucida Grande"/>
                        </a:rPr>
                        <a:t>волт</a:t>
                      </a:r>
                      <a:r>
                        <a:rPr lang="en-US" sz="2000" b="1" i="0" dirty="0" err="1">
                          <a:effectLst/>
                          <a:latin typeface="Calibri" panose="020F0502020204030204" pitchFamily="34" charset="0"/>
                          <a:ea typeface="PMingLiU" panose="02020500000000000000" pitchFamily="18" charset="-120"/>
                          <a:cs typeface="Lucida Grande"/>
                        </a:rPr>
                        <a:t>е</a:t>
                      </a:r>
                      <a:r>
                        <a:rPr lang="en-US" sz="2000" i="0" dirty="0" err="1">
                          <a:effectLst/>
                          <a:latin typeface="Calibri" panose="020F0502020204030204" pitchFamily="34" charset="0"/>
                          <a:ea typeface="PMingLiU" panose="02020500000000000000" pitchFamily="18" charset="-120"/>
                          <a:cs typeface="Lucida Grande"/>
                        </a:rPr>
                        <a:t>н</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шу</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эм</a:t>
                      </a:r>
                      <a:r>
                        <a:rPr lang="en-US" sz="2000" i="0" dirty="0">
                          <a:effectLst/>
                          <a:latin typeface="Calibri" panose="020F0502020204030204" pitchFamily="34" charset="0"/>
                          <a:ea typeface="PMingLiU" panose="02020500000000000000" pitchFamily="18" charset="-120"/>
                          <a:cs typeface="Lucida Grande"/>
                        </a:rPr>
                        <a:t>)</a:t>
                      </a:r>
                      <a:endParaRPr lang="en-GB" sz="2000" i="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1048150638"/>
                  </a:ext>
                </a:extLst>
              </a:tr>
            </a:tbl>
          </a:graphicData>
        </a:graphic>
      </p:graphicFrame>
      <p:sp>
        <p:nvSpPr>
          <p:cNvPr id="6" name="Rectangle 5">
            <a:extLst>
              <a:ext uri="{FF2B5EF4-FFF2-40B4-BE49-F238E27FC236}">
                <a16:creationId xmlns:a16="http://schemas.microsoft.com/office/drawing/2014/main" id="{AE06578B-0702-4FBF-B517-550F9CF1CAA0}"/>
              </a:ext>
            </a:extLst>
          </p:cNvPr>
          <p:cNvSpPr/>
          <p:nvPr/>
        </p:nvSpPr>
        <p:spPr>
          <a:xfrm>
            <a:off x="9067800" y="2304859"/>
            <a:ext cx="2476501" cy="34944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7" name="Rectangle 6">
            <a:extLst>
              <a:ext uri="{FF2B5EF4-FFF2-40B4-BE49-F238E27FC236}">
                <a16:creationId xmlns:a16="http://schemas.microsoft.com/office/drawing/2014/main" id="{B4009968-3CC6-408A-9394-3ADCD31AC398}"/>
              </a:ext>
            </a:extLst>
          </p:cNvPr>
          <p:cNvSpPr/>
          <p:nvPr/>
        </p:nvSpPr>
        <p:spPr>
          <a:xfrm>
            <a:off x="9410700" y="3080207"/>
            <a:ext cx="2057401" cy="34944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8" name="Rectangle 7">
            <a:extLst>
              <a:ext uri="{FF2B5EF4-FFF2-40B4-BE49-F238E27FC236}">
                <a16:creationId xmlns:a16="http://schemas.microsoft.com/office/drawing/2014/main" id="{B9540ABE-7D6A-4EAF-B656-8F54FDB2FB06}"/>
              </a:ext>
            </a:extLst>
          </p:cNvPr>
          <p:cNvSpPr/>
          <p:nvPr/>
        </p:nvSpPr>
        <p:spPr>
          <a:xfrm>
            <a:off x="8978900" y="3914627"/>
            <a:ext cx="2374900" cy="34944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9" name="Rectangle 8">
            <a:extLst>
              <a:ext uri="{FF2B5EF4-FFF2-40B4-BE49-F238E27FC236}">
                <a16:creationId xmlns:a16="http://schemas.microsoft.com/office/drawing/2014/main" id="{E421CE32-2143-4A43-B724-FD4715E86509}"/>
              </a:ext>
            </a:extLst>
          </p:cNvPr>
          <p:cNvSpPr/>
          <p:nvPr/>
        </p:nvSpPr>
        <p:spPr>
          <a:xfrm>
            <a:off x="8826500" y="4737695"/>
            <a:ext cx="2717801" cy="34944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3267908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2</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de-AT" sz="3600" u="sng" dirty="0">
                <a:latin typeface="Calibri" panose="020F0502020204030204" pitchFamily="34" charset="0"/>
                <a:ea typeface="Times New Roman" panose="02020603050405020304" pitchFamily="18" charset="0"/>
                <a:cs typeface="Calibri" panose="020F0502020204030204" pitchFamily="34" charset="0"/>
              </a:rPr>
              <a:t>Modifiers in aspectual auxiliary constructions</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dirty="0"/>
              <a:t>COPIUS – Introduction to Mari – Chapter 35</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32</a:t>
            </a:fld>
            <a:endParaRPr lang="en-GB"/>
          </a:p>
        </p:txBody>
      </p:sp>
      <p:graphicFrame>
        <p:nvGraphicFramePr>
          <p:cNvPr id="2" name="Table 1">
            <a:extLst>
              <a:ext uri="{FF2B5EF4-FFF2-40B4-BE49-F238E27FC236}">
                <a16:creationId xmlns:a16="http://schemas.microsoft.com/office/drawing/2014/main" id="{42B3D20D-77FC-44B1-86CE-3FA015C71EAE}"/>
              </a:ext>
            </a:extLst>
          </p:cNvPr>
          <p:cNvGraphicFramePr>
            <a:graphicFrameLocks noGrp="1"/>
          </p:cNvGraphicFramePr>
          <p:nvPr>
            <p:extLst>
              <p:ext uri="{D42A27DB-BD31-4B8C-83A1-F6EECF244321}">
                <p14:modId xmlns:p14="http://schemas.microsoft.com/office/powerpoint/2010/main" val="1237794085"/>
              </p:ext>
            </p:extLst>
          </p:nvPr>
        </p:nvGraphicFramePr>
        <p:xfrm>
          <a:off x="838200" y="1580311"/>
          <a:ext cx="10797428" cy="4354560"/>
        </p:xfrm>
        <a:graphic>
          <a:graphicData uri="http://schemas.openxmlformats.org/drawingml/2006/table">
            <a:tbl>
              <a:tblPr firstRow="1" firstCol="1" bandRow="1">
                <a:tableStyleId>{5940675A-B579-460E-94D1-54222C63F5DA}</a:tableStyleId>
              </a:tblPr>
              <a:tblGrid>
                <a:gridCol w="1980000">
                  <a:extLst>
                    <a:ext uri="{9D8B030D-6E8A-4147-A177-3AD203B41FA5}">
                      <a16:colId xmlns:a16="http://schemas.microsoft.com/office/drawing/2014/main" val="4268489223"/>
                    </a:ext>
                  </a:extLst>
                </a:gridCol>
                <a:gridCol w="3973286">
                  <a:extLst>
                    <a:ext uri="{9D8B030D-6E8A-4147-A177-3AD203B41FA5}">
                      <a16:colId xmlns:a16="http://schemas.microsoft.com/office/drawing/2014/main" val="1266289470"/>
                    </a:ext>
                  </a:extLst>
                </a:gridCol>
                <a:gridCol w="4844142">
                  <a:extLst>
                    <a:ext uri="{9D8B030D-6E8A-4147-A177-3AD203B41FA5}">
                      <a16:colId xmlns:a16="http://schemas.microsoft.com/office/drawing/2014/main" val="2087677373"/>
                    </a:ext>
                  </a:extLst>
                </a:gridCol>
              </a:tblGrid>
              <a:tr h="269984">
                <a:tc>
                  <a:txBody>
                    <a:bodyPr/>
                    <a:lstStyle/>
                    <a:p>
                      <a:pPr algn="ctr"/>
                      <a:r>
                        <a:rPr lang="en-US" sz="2000" b="1">
                          <a:effectLst/>
                          <a:latin typeface="Calibri" panose="020F0502020204030204" pitchFamily="34" charset="0"/>
                          <a:ea typeface="PMingLiU" panose="02020500000000000000" pitchFamily="18" charset="-120"/>
                          <a:cs typeface="Lucida Grande"/>
                        </a:rPr>
                        <a:t>Modifier</a:t>
                      </a:r>
                      <a:endParaRPr lang="en-GB" sz="200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ctr"/>
                      <a:r>
                        <a:rPr lang="en-US" sz="2000" b="1">
                          <a:effectLst/>
                          <a:latin typeface="Calibri" panose="020F0502020204030204" pitchFamily="34" charset="0"/>
                          <a:ea typeface="PMingLiU" panose="02020500000000000000" pitchFamily="18" charset="-120"/>
                          <a:cs typeface="Lucida Grande"/>
                        </a:rPr>
                        <a:t>Usage</a:t>
                      </a:r>
                      <a:endParaRPr lang="en-GB" sz="200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ctr"/>
                      <a:r>
                        <a:rPr lang="en-US" sz="2000" b="1">
                          <a:effectLst/>
                          <a:latin typeface="Calibri" panose="020F0502020204030204" pitchFamily="34" charset="0"/>
                          <a:ea typeface="PMingLiU" panose="02020500000000000000" pitchFamily="18" charset="-120"/>
                          <a:cs typeface="Lucida Grande"/>
                        </a:rPr>
                        <a:t>Example</a:t>
                      </a:r>
                      <a:endParaRPr lang="en-GB" sz="2000">
                        <a:effectLst/>
                        <a:latin typeface="Calibri" panose="020F0502020204030204" pitchFamily="34" charset="0"/>
                        <a:ea typeface="PMingLiU" panose="02020500000000000000" pitchFamily="18" charset="-120"/>
                        <a:cs typeface="Lucida Grande"/>
                      </a:endParaRPr>
                    </a:p>
                  </a:txBody>
                  <a:tcPr marL="68580" marR="68580" marT="0" marB="0"/>
                </a:tc>
                <a:extLst>
                  <a:ext uri="{0D108BD9-81ED-4DB2-BD59-A6C34878D82A}">
                    <a16:rowId xmlns:a16="http://schemas.microsoft.com/office/drawing/2014/main" val="1806592275"/>
                  </a:ext>
                </a:extLst>
              </a:tr>
              <a:tr h="809952">
                <a:tc>
                  <a:txBody>
                    <a:bodyPr/>
                    <a:lstStyle/>
                    <a:p>
                      <a:pPr algn="just"/>
                      <a:r>
                        <a:rPr lang="en-US" sz="2000" b="0" i="0" dirty="0" err="1">
                          <a:effectLst/>
                          <a:latin typeface="Calibri" panose="020F0502020204030204" pitchFamily="34" charset="0"/>
                          <a:ea typeface="PMingLiU" panose="02020500000000000000" pitchFamily="18" charset="-120"/>
                          <a:cs typeface="Calibri" panose="020F0502020204030204" pitchFamily="34" charset="0"/>
                        </a:rPr>
                        <a:t>шогал</a:t>
                      </a:r>
                      <a:r>
                        <a:rPr lang="en-US" sz="2000" b="1" i="0" dirty="0" err="1">
                          <a:effectLst/>
                          <a:latin typeface="Calibri" panose="020F0502020204030204" pitchFamily="34" charset="0"/>
                          <a:ea typeface="PMingLiU" panose="02020500000000000000" pitchFamily="18" charset="-120"/>
                          <a:cs typeface="Calibri" panose="020F0502020204030204" pitchFamily="34" charset="0"/>
                        </a:rPr>
                        <a:t>а</a:t>
                      </a:r>
                      <a:r>
                        <a:rPr lang="en-US" sz="2000" b="0" i="0" dirty="0" err="1">
                          <a:effectLst/>
                          <a:latin typeface="Calibri" panose="020F0502020204030204" pitchFamily="34" charset="0"/>
                          <a:ea typeface="PMingLiU" panose="02020500000000000000" pitchFamily="18" charset="-120"/>
                          <a:cs typeface="Calibri" panose="020F0502020204030204" pitchFamily="34" charset="0"/>
                        </a:rPr>
                        <a:t>ш</a:t>
                      </a:r>
                      <a:r>
                        <a:rPr lang="en-US" sz="2000" b="0" i="0" dirty="0">
                          <a:effectLst/>
                          <a:latin typeface="Calibri" panose="020F0502020204030204" pitchFamily="34" charset="0"/>
                          <a:ea typeface="PMingLiU" panose="02020500000000000000" pitchFamily="18" charset="-120"/>
                          <a:cs typeface="Calibri" panose="020F0502020204030204" pitchFamily="34" charset="0"/>
                        </a:rPr>
                        <a:t> (‑</a:t>
                      </a:r>
                      <a:r>
                        <a:rPr lang="en-US" sz="2000" b="0" i="0" dirty="0" err="1">
                          <a:effectLst/>
                          <a:latin typeface="Calibri" panose="020F0502020204030204" pitchFamily="34" charset="0"/>
                          <a:ea typeface="PMingLiU" panose="02020500000000000000" pitchFamily="18" charset="-120"/>
                          <a:cs typeface="Calibri" panose="020F0502020204030204" pitchFamily="34" charset="0"/>
                        </a:rPr>
                        <a:t>ам</a:t>
                      </a:r>
                      <a:r>
                        <a:rPr lang="en-US" sz="2000" b="0" i="0" dirty="0">
                          <a:effectLst/>
                          <a:latin typeface="Calibri" panose="020F0502020204030204" pitchFamily="34" charset="0"/>
                          <a:ea typeface="PMingLiU" panose="02020500000000000000" pitchFamily="18" charset="-120"/>
                          <a:cs typeface="Calibri" panose="020F0502020204030204" pitchFamily="34" charset="0"/>
                        </a:rPr>
                        <a:t>)</a:t>
                      </a:r>
                      <a:endParaRPr lang="en-GB" sz="2000" b="0" i="0" dirty="0">
                        <a:effectLst/>
                        <a:latin typeface="Calibri" panose="020F0502020204030204" pitchFamily="34" charset="0"/>
                        <a:ea typeface="PMingLiU" panose="02020500000000000000" pitchFamily="18" charset="-120"/>
                        <a:cs typeface="Lucida Grande"/>
                      </a:endParaRPr>
                    </a:p>
                    <a:p>
                      <a:pPr algn="just"/>
                      <a:r>
                        <a:rPr lang="en-US" sz="2000" b="0" i="0" dirty="0">
                          <a:effectLst/>
                          <a:latin typeface="Calibri" panose="020F0502020204030204" pitchFamily="34" charset="0"/>
                          <a:ea typeface="PMingLiU" panose="02020500000000000000" pitchFamily="18" charset="-120"/>
                          <a:cs typeface="Calibri" panose="020F0502020204030204" pitchFamily="34" charset="0"/>
                        </a:rPr>
                        <a:t>‘to stand up’</a:t>
                      </a:r>
                      <a:endParaRPr lang="en-GB" sz="2000" b="0" i="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a:effectLst/>
                          <a:latin typeface="Calibri" panose="020F0502020204030204" pitchFamily="34" charset="0"/>
                          <a:ea typeface="PMingLiU" panose="02020500000000000000" pitchFamily="18" charset="-120"/>
                          <a:cs typeface="Lucida Grande"/>
                        </a:rPr>
                        <a:t>action carried out only once</a:t>
                      </a:r>
                      <a:endParaRPr lang="en-GB" sz="2000" i="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dirty="0" err="1">
                          <a:effectLst/>
                          <a:latin typeface="Calibri" panose="020F0502020204030204" pitchFamily="34" charset="0"/>
                          <a:ea typeface="PMingLiU" panose="02020500000000000000" pitchFamily="18" charset="-120"/>
                          <a:cs typeface="Lucida Grande"/>
                        </a:rPr>
                        <a:t>ӧр</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ам</a:t>
                      </a:r>
                      <a:r>
                        <a:rPr lang="en-US" sz="2000" i="0" dirty="0">
                          <a:effectLst/>
                          <a:latin typeface="Calibri" panose="020F0502020204030204" pitchFamily="34" charset="0"/>
                          <a:ea typeface="PMingLiU" panose="02020500000000000000" pitchFamily="18" charset="-120"/>
                          <a:cs typeface="Lucida Grande"/>
                        </a:rPr>
                        <a:t>) ‘to be surprised’ &gt;</a:t>
                      </a:r>
                      <a:endParaRPr lang="en-GB" sz="2000" i="0" dirty="0">
                        <a:effectLst/>
                        <a:latin typeface="Calibri" panose="020F0502020204030204" pitchFamily="34" charset="0"/>
                        <a:ea typeface="PMingLiU" panose="02020500000000000000" pitchFamily="18" charset="-120"/>
                        <a:cs typeface="Lucida Grande"/>
                      </a:endParaRPr>
                    </a:p>
                    <a:p>
                      <a:pPr algn="l"/>
                      <a:r>
                        <a:rPr lang="en-US" sz="2000" b="1" i="0" dirty="0" err="1">
                          <a:effectLst/>
                          <a:latin typeface="Calibri" panose="020F0502020204030204" pitchFamily="34" charset="0"/>
                          <a:ea typeface="PMingLiU" panose="02020500000000000000" pitchFamily="18" charset="-120"/>
                          <a:cs typeface="Lucida Grande"/>
                        </a:rPr>
                        <a:t>ӧ</a:t>
                      </a:r>
                      <a:r>
                        <a:rPr lang="en-US" sz="2000" i="0" dirty="0" err="1">
                          <a:effectLst/>
                          <a:latin typeface="Calibri" panose="020F0502020204030204" pitchFamily="34" charset="0"/>
                          <a:ea typeface="PMingLiU" panose="02020500000000000000" pitchFamily="18" charset="-120"/>
                          <a:cs typeface="Lucida Grande"/>
                        </a:rPr>
                        <a:t>рын</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шогал</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ам</a:t>
                      </a:r>
                      <a:r>
                        <a:rPr lang="en-US" sz="2000" i="0" dirty="0">
                          <a:effectLst/>
                          <a:latin typeface="Calibri" panose="020F0502020204030204" pitchFamily="34" charset="0"/>
                          <a:ea typeface="PMingLiU" panose="02020500000000000000" pitchFamily="18" charset="-120"/>
                          <a:cs typeface="Lucida Grande"/>
                        </a:rPr>
                        <a:t>) ‘to be taken aback’</a:t>
                      </a:r>
                      <a:endParaRPr lang="en-GB" sz="2000" i="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4276053057"/>
                  </a:ext>
                </a:extLst>
              </a:tr>
              <a:tr h="809952">
                <a:tc>
                  <a:txBody>
                    <a:bodyPr/>
                    <a:lstStyle/>
                    <a:p>
                      <a:pPr algn="just"/>
                      <a:r>
                        <a:rPr lang="en-US" sz="2000" b="0" i="0" dirty="0" err="1">
                          <a:effectLst/>
                          <a:latin typeface="Calibri" panose="020F0502020204030204" pitchFamily="34" charset="0"/>
                          <a:ea typeface="PMingLiU" panose="02020500000000000000" pitchFamily="18" charset="-120"/>
                          <a:cs typeface="Lucida Grande"/>
                        </a:rPr>
                        <a:t>шогалт</a:t>
                      </a:r>
                      <a:r>
                        <a:rPr lang="en-US" sz="2000" b="1" i="0" dirty="0" err="1">
                          <a:effectLst/>
                          <a:latin typeface="Calibri" panose="020F0502020204030204" pitchFamily="34" charset="0"/>
                          <a:ea typeface="PMingLiU" panose="02020500000000000000" pitchFamily="18" charset="-120"/>
                          <a:cs typeface="Lucida Grande"/>
                        </a:rPr>
                        <a:t>а</a:t>
                      </a:r>
                      <a:r>
                        <a:rPr lang="en-US" sz="2000" b="0" i="0" dirty="0" err="1">
                          <a:effectLst/>
                          <a:latin typeface="Calibri" panose="020F0502020204030204" pitchFamily="34" charset="0"/>
                          <a:ea typeface="PMingLiU" panose="02020500000000000000" pitchFamily="18" charset="-120"/>
                          <a:cs typeface="Lucida Grande"/>
                        </a:rPr>
                        <a:t>ш</a:t>
                      </a:r>
                      <a:r>
                        <a:rPr lang="en-US" sz="2000" b="0" i="0" dirty="0">
                          <a:effectLst/>
                          <a:latin typeface="Calibri" panose="020F0502020204030204" pitchFamily="34" charset="0"/>
                          <a:ea typeface="PMingLiU" panose="02020500000000000000" pitchFamily="18" charset="-120"/>
                          <a:cs typeface="Lucida Grande"/>
                        </a:rPr>
                        <a:t> (‑</a:t>
                      </a:r>
                      <a:r>
                        <a:rPr lang="en-US" sz="2000" b="0" i="0" dirty="0" err="1">
                          <a:effectLst/>
                          <a:latin typeface="Calibri" panose="020F0502020204030204" pitchFamily="34" charset="0"/>
                          <a:ea typeface="PMingLiU" panose="02020500000000000000" pitchFamily="18" charset="-120"/>
                          <a:cs typeface="Lucida Grande"/>
                        </a:rPr>
                        <a:t>ем</a:t>
                      </a:r>
                      <a:r>
                        <a:rPr lang="en-US" sz="2000" b="0" i="0" dirty="0">
                          <a:effectLst/>
                          <a:latin typeface="Calibri" panose="020F0502020204030204" pitchFamily="34" charset="0"/>
                          <a:ea typeface="PMingLiU" panose="02020500000000000000" pitchFamily="18" charset="-120"/>
                          <a:cs typeface="Lucida Grande"/>
                        </a:rPr>
                        <a:t>)</a:t>
                      </a:r>
                      <a:endParaRPr lang="en-GB" sz="2000" b="0" i="0" dirty="0">
                        <a:effectLst/>
                        <a:latin typeface="Calibri" panose="020F0502020204030204" pitchFamily="34" charset="0"/>
                        <a:ea typeface="PMingLiU" panose="02020500000000000000" pitchFamily="18" charset="-120"/>
                        <a:cs typeface="Lucida Grande"/>
                      </a:endParaRPr>
                    </a:p>
                    <a:p>
                      <a:pPr algn="just"/>
                      <a:r>
                        <a:rPr lang="en-US" sz="2000" b="0" i="0" dirty="0">
                          <a:effectLst/>
                          <a:latin typeface="Calibri" panose="020F0502020204030204" pitchFamily="34" charset="0"/>
                          <a:ea typeface="PMingLiU" panose="02020500000000000000" pitchFamily="18" charset="-120"/>
                          <a:cs typeface="Calibri" panose="020F0502020204030204" pitchFamily="34" charset="0"/>
                        </a:rPr>
                        <a:t>‘to place/stand’</a:t>
                      </a:r>
                      <a:endParaRPr lang="en-GB" sz="2000" b="0" i="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a:effectLst/>
                          <a:latin typeface="Calibri" panose="020F0502020204030204" pitchFamily="34" charset="0"/>
                          <a:ea typeface="PMingLiU" panose="02020500000000000000" pitchFamily="18" charset="-120"/>
                          <a:cs typeface="Calibri" panose="020F0502020204030204" pitchFamily="34" charset="0"/>
                        </a:rPr>
                        <a:t>completion of an action</a:t>
                      </a:r>
                      <a:endParaRPr lang="en-GB" sz="2000" i="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dirty="0" err="1">
                          <a:effectLst/>
                          <a:latin typeface="Calibri" panose="020F0502020204030204" pitchFamily="34" charset="0"/>
                          <a:ea typeface="PMingLiU" panose="02020500000000000000" pitchFamily="18" charset="-120"/>
                          <a:cs typeface="Lucida Grande"/>
                        </a:rPr>
                        <a:t>кушт</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ем</a:t>
                      </a:r>
                      <a:r>
                        <a:rPr lang="en-US" sz="2000" i="0" dirty="0">
                          <a:effectLst/>
                          <a:latin typeface="Calibri" panose="020F0502020204030204" pitchFamily="34" charset="0"/>
                          <a:ea typeface="PMingLiU" panose="02020500000000000000" pitchFamily="18" charset="-120"/>
                          <a:cs typeface="Lucida Grande"/>
                        </a:rPr>
                        <a:t>) ‘to raise’ &gt;</a:t>
                      </a:r>
                      <a:endParaRPr lang="en-GB" sz="2000" i="0" dirty="0">
                        <a:effectLst/>
                        <a:latin typeface="Calibri" panose="020F0502020204030204" pitchFamily="34" charset="0"/>
                        <a:ea typeface="PMingLiU" panose="02020500000000000000" pitchFamily="18" charset="-120"/>
                        <a:cs typeface="Lucida Grande"/>
                      </a:endParaRPr>
                    </a:p>
                    <a:p>
                      <a:pPr algn="l"/>
                      <a:r>
                        <a:rPr lang="en-US" sz="2000" i="0" dirty="0" err="1">
                          <a:effectLst/>
                          <a:latin typeface="Calibri" panose="020F0502020204030204" pitchFamily="34" charset="0"/>
                          <a:ea typeface="PMingLiU" panose="02020500000000000000" pitchFamily="18" charset="-120"/>
                          <a:cs typeface="Lucida Grande"/>
                        </a:rPr>
                        <a:t>кушт</a:t>
                      </a:r>
                      <a:r>
                        <a:rPr lang="en-US" sz="2000" b="1" i="0" dirty="0" err="1">
                          <a:effectLst/>
                          <a:latin typeface="Calibri" panose="020F0502020204030204" pitchFamily="34" charset="0"/>
                          <a:ea typeface="PMingLiU" panose="02020500000000000000" pitchFamily="18" charset="-120"/>
                          <a:cs typeface="Lucida Grande"/>
                        </a:rPr>
                        <a:t>е</a:t>
                      </a:r>
                      <a:r>
                        <a:rPr lang="en-US" sz="2000" i="0" dirty="0" err="1">
                          <a:effectLst/>
                          <a:latin typeface="Calibri" panose="020F0502020204030204" pitchFamily="34" charset="0"/>
                          <a:ea typeface="PMingLiU" panose="02020500000000000000" pitchFamily="18" charset="-120"/>
                          <a:cs typeface="Lucida Grande"/>
                        </a:rPr>
                        <a:t>н</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шогалт</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ем</a:t>
                      </a:r>
                      <a:r>
                        <a:rPr lang="en-US" sz="2000" i="0" dirty="0">
                          <a:effectLst/>
                          <a:latin typeface="Calibri" panose="020F0502020204030204" pitchFamily="34" charset="0"/>
                          <a:ea typeface="PMingLiU" panose="02020500000000000000" pitchFamily="18" charset="-120"/>
                          <a:cs typeface="Lucida Grande"/>
                        </a:rPr>
                        <a:t>) ‘to bring up’</a:t>
                      </a:r>
                      <a:endParaRPr lang="en-GB" sz="2000" i="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622215397"/>
                  </a:ext>
                </a:extLst>
              </a:tr>
              <a:tr h="809952">
                <a:tc>
                  <a:txBody>
                    <a:bodyPr/>
                    <a:lstStyle/>
                    <a:p>
                      <a:pPr algn="just"/>
                      <a:r>
                        <a:rPr lang="en-US" sz="2000" b="0" i="0" dirty="0" err="1">
                          <a:effectLst/>
                          <a:latin typeface="Calibri" panose="020F0502020204030204" pitchFamily="34" charset="0"/>
                          <a:ea typeface="PMingLiU" panose="02020500000000000000" pitchFamily="18" charset="-120"/>
                          <a:cs typeface="Calibri" panose="020F0502020204030204" pitchFamily="34" charset="0"/>
                        </a:rPr>
                        <a:t>шог</a:t>
                      </a:r>
                      <a:r>
                        <a:rPr lang="en-US" sz="2000" b="1" i="0" dirty="0" err="1">
                          <a:effectLst/>
                          <a:latin typeface="Calibri" panose="020F0502020204030204" pitchFamily="34" charset="0"/>
                          <a:ea typeface="PMingLiU" panose="02020500000000000000" pitchFamily="18" charset="-120"/>
                          <a:cs typeface="Calibri" panose="020F0502020204030204" pitchFamily="34" charset="0"/>
                        </a:rPr>
                        <a:t>а</a:t>
                      </a:r>
                      <a:r>
                        <a:rPr lang="en-US" sz="2000" b="0" i="0" dirty="0" err="1">
                          <a:effectLst/>
                          <a:latin typeface="Calibri" panose="020F0502020204030204" pitchFamily="34" charset="0"/>
                          <a:ea typeface="PMingLiU" panose="02020500000000000000" pitchFamily="18" charset="-120"/>
                          <a:cs typeface="Calibri" panose="020F0502020204030204" pitchFamily="34" charset="0"/>
                        </a:rPr>
                        <a:t>ш</a:t>
                      </a:r>
                      <a:r>
                        <a:rPr lang="en-US" sz="2000" b="0" i="0" dirty="0">
                          <a:effectLst/>
                          <a:latin typeface="Calibri" panose="020F0502020204030204" pitchFamily="34" charset="0"/>
                          <a:ea typeface="PMingLiU" panose="02020500000000000000" pitchFamily="18" charset="-120"/>
                          <a:cs typeface="Calibri" panose="020F0502020204030204" pitchFamily="34" charset="0"/>
                        </a:rPr>
                        <a:t> (‑</a:t>
                      </a:r>
                      <a:r>
                        <a:rPr lang="en-US" sz="2000" b="0" i="0" dirty="0" err="1">
                          <a:effectLst/>
                          <a:latin typeface="Calibri" panose="020F0502020204030204" pitchFamily="34" charset="0"/>
                          <a:ea typeface="PMingLiU" panose="02020500000000000000" pitchFamily="18" charset="-120"/>
                          <a:cs typeface="Calibri" panose="020F0502020204030204" pitchFamily="34" charset="0"/>
                        </a:rPr>
                        <a:t>ем</a:t>
                      </a:r>
                      <a:r>
                        <a:rPr lang="en-US" sz="2000" b="0" i="0" dirty="0">
                          <a:effectLst/>
                          <a:latin typeface="Calibri" panose="020F0502020204030204" pitchFamily="34" charset="0"/>
                          <a:ea typeface="PMingLiU" panose="02020500000000000000" pitchFamily="18" charset="-120"/>
                          <a:cs typeface="Calibri" panose="020F0502020204030204" pitchFamily="34" charset="0"/>
                        </a:rPr>
                        <a:t>)</a:t>
                      </a:r>
                      <a:endParaRPr lang="en-GB" sz="2000" b="0" i="0" dirty="0">
                        <a:effectLst/>
                        <a:latin typeface="Calibri" panose="020F0502020204030204" pitchFamily="34" charset="0"/>
                        <a:ea typeface="PMingLiU" panose="02020500000000000000" pitchFamily="18" charset="-120"/>
                        <a:cs typeface="Lucida Grande"/>
                      </a:endParaRPr>
                    </a:p>
                    <a:p>
                      <a:pPr algn="just"/>
                      <a:r>
                        <a:rPr lang="en-US" sz="2000" b="0" i="0" dirty="0">
                          <a:effectLst/>
                          <a:latin typeface="Calibri" panose="020F0502020204030204" pitchFamily="34" charset="0"/>
                          <a:ea typeface="PMingLiU" panose="02020500000000000000" pitchFamily="18" charset="-120"/>
                          <a:cs typeface="Calibri" panose="020F0502020204030204" pitchFamily="34" charset="0"/>
                        </a:rPr>
                        <a:t>‘to stand’</a:t>
                      </a:r>
                      <a:endParaRPr lang="en-GB" sz="2000" b="0" i="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a:effectLst/>
                          <a:latin typeface="Calibri" panose="020F0502020204030204" pitchFamily="34" charset="0"/>
                          <a:ea typeface="PMingLiU" panose="02020500000000000000" pitchFamily="18" charset="-120"/>
                          <a:cs typeface="Lucida Grande"/>
                        </a:rPr>
                        <a:t>long-lasting activity</a:t>
                      </a:r>
                      <a:endParaRPr lang="en-GB" sz="2000" i="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dirty="0" err="1">
                          <a:effectLst/>
                          <a:latin typeface="Calibri" panose="020F0502020204030204" pitchFamily="34" charset="0"/>
                          <a:ea typeface="PMingLiU" panose="02020500000000000000" pitchFamily="18" charset="-120"/>
                          <a:cs typeface="Lucida Grande"/>
                        </a:rPr>
                        <a:t>нал</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ам</a:t>
                      </a:r>
                      <a:r>
                        <a:rPr lang="en-US" sz="2000" i="0" dirty="0">
                          <a:effectLst/>
                          <a:latin typeface="Calibri" panose="020F0502020204030204" pitchFamily="34" charset="0"/>
                          <a:ea typeface="PMingLiU" panose="02020500000000000000" pitchFamily="18" charset="-120"/>
                          <a:cs typeface="Lucida Grande"/>
                        </a:rPr>
                        <a:t>) ‘to take’ &gt;</a:t>
                      </a:r>
                      <a:endParaRPr lang="en-GB" sz="2000" i="0" dirty="0">
                        <a:effectLst/>
                        <a:latin typeface="Calibri" panose="020F0502020204030204" pitchFamily="34" charset="0"/>
                        <a:ea typeface="PMingLiU" panose="02020500000000000000" pitchFamily="18" charset="-120"/>
                        <a:cs typeface="Lucida Grande"/>
                      </a:endParaRPr>
                    </a:p>
                    <a:p>
                      <a:pPr algn="l"/>
                      <a:r>
                        <a:rPr lang="en-US" sz="2000" i="0" dirty="0" err="1">
                          <a:effectLst/>
                          <a:latin typeface="Calibri" panose="020F0502020204030204" pitchFamily="34" charset="0"/>
                          <a:ea typeface="PMingLiU" panose="02020500000000000000" pitchFamily="18" charset="-120"/>
                          <a:cs typeface="Lucida Grande"/>
                        </a:rPr>
                        <a:t>н</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лын</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шог</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ем</a:t>
                      </a:r>
                      <a:r>
                        <a:rPr lang="en-US" sz="2000" i="0" dirty="0">
                          <a:effectLst/>
                          <a:latin typeface="Calibri" panose="020F0502020204030204" pitchFamily="34" charset="0"/>
                          <a:ea typeface="PMingLiU" panose="02020500000000000000" pitchFamily="18" charset="-120"/>
                          <a:cs typeface="Lucida Grande"/>
                        </a:rPr>
                        <a:t>) ‘to take up, to occupy’</a:t>
                      </a:r>
                      <a:endParaRPr lang="en-GB" sz="2000" i="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2929147545"/>
                  </a:ext>
                </a:extLst>
              </a:tr>
              <a:tr h="809952">
                <a:tc>
                  <a:txBody>
                    <a:bodyPr/>
                    <a:lstStyle/>
                    <a:p>
                      <a:pPr algn="just"/>
                      <a:r>
                        <a:rPr lang="en-US" sz="2000" b="0" i="0" dirty="0" err="1">
                          <a:effectLst/>
                          <a:latin typeface="Calibri" panose="020F0502020204030204" pitchFamily="34" charset="0"/>
                          <a:ea typeface="PMingLiU" panose="02020500000000000000" pitchFamily="18" charset="-120"/>
                          <a:cs typeface="Calibri" panose="020F0502020204030204" pitchFamily="34" charset="0"/>
                        </a:rPr>
                        <a:t>шу</a:t>
                      </a:r>
                      <a:r>
                        <a:rPr lang="en-US" sz="2000" b="1" i="0" dirty="0" err="1">
                          <a:effectLst/>
                          <a:latin typeface="Calibri" panose="020F0502020204030204" pitchFamily="34" charset="0"/>
                          <a:ea typeface="PMingLiU" panose="02020500000000000000" pitchFamily="18" charset="-120"/>
                          <a:cs typeface="Calibri" panose="020F0502020204030204" pitchFamily="34" charset="0"/>
                        </a:rPr>
                        <a:t>а</a:t>
                      </a:r>
                      <a:r>
                        <a:rPr lang="en-US" sz="2000" b="0" i="0" dirty="0" err="1">
                          <a:effectLst/>
                          <a:latin typeface="Calibri" panose="020F0502020204030204" pitchFamily="34" charset="0"/>
                          <a:ea typeface="PMingLiU" panose="02020500000000000000" pitchFamily="18" charset="-120"/>
                          <a:cs typeface="Calibri" panose="020F0502020204030204" pitchFamily="34" charset="0"/>
                        </a:rPr>
                        <a:t>ш</a:t>
                      </a:r>
                      <a:r>
                        <a:rPr lang="en-US" sz="2000" b="0" i="0" dirty="0">
                          <a:effectLst/>
                          <a:latin typeface="Calibri" panose="020F0502020204030204" pitchFamily="34" charset="0"/>
                          <a:ea typeface="PMingLiU" panose="02020500000000000000" pitchFamily="18" charset="-120"/>
                          <a:cs typeface="Calibri" panose="020F0502020204030204" pitchFamily="34" charset="0"/>
                        </a:rPr>
                        <a:t> (‑</a:t>
                      </a:r>
                      <a:r>
                        <a:rPr lang="en-US" sz="2000" b="0" i="0" dirty="0" err="1">
                          <a:effectLst/>
                          <a:latin typeface="Calibri" panose="020F0502020204030204" pitchFamily="34" charset="0"/>
                          <a:ea typeface="PMingLiU" panose="02020500000000000000" pitchFamily="18" charset="-120"/>
                          <a:cs typeface="Calibri" panose="020F0502020204030204" pitchFamily="34" charset="0"/>
                        </a:rPr>
                        <a:t>ам</a:t>
                      </a:r>
                      <a:r>
                        <a:rPr lang="en-US" sz="2000" b="0" i="0" dirty="0">
                          <a:effectLst/>
                          <a:latin typeface="Calibri" panose="020F0502020204030204" pitchFamily="34" charset="0"/>
                          <a:ea typeface="PMingLiU" panose="02020500000000000000" pitchFamily="18" charset="-120"/>
                          <a:cs typeface="Calibri" panose="020F0502020204030204" pitchFamily="34" charset="0"/>
                        </a:rPr>
                        <a:t>)</a:t>
                      </a:r>
                      <a:endParaRPr lang="en-GB" sz="2000" b="0" i="0" dirty="0">
                        <a:effectLst/>
                        <a:latin typeface="Calibri" panose="020F0502020204030204" pitchFamily="34" charset="0"/>
                        <a:ea typeface="PMingLiU" panose="02020500000000000000" pitchFamily="18" charset="-120"/>
                        <a:cs typeface="Lucida Grande"/>
                      </a:endParaRPr>
                    </a:p>
                    <a:p>
                      <a:pPr algn="just"/>
                      <a:r>
                        <a:rPr lang="en-US" sz="2000" b="0" i="0" dirty="0">
                          <a:effectLst/>
                          <a:latin typeface="Calibri" panose="020F0502020204030204" pitchFamily="34" charset="0"/>
                          <a:ea typeface="PMingLiU" panose="02020500000000000000" pitchFamily="18" charset="-120"/>
                          <a:cs typeface="Calibri" panose="020F0502020204030204" pitchFamily="34" charset="0"/>
                        </a:rPr>
                        <a:t>‘to arrive/reach’</a:t>
                      </a:r>
                      <a:endParaRPr lang="en-GB" sz="2000" b="0" i="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a:effectLst/>
                          <a:latin typeface="Calibri" panose="020F0502020204030204" pitchFamily="34" charset="0"/>
                          <a:ea typeface="PMingLiU" panose="02020500000000000000" pitchFamily="18" charset="-120"/>
                          <a:cs typeface="Lucida Grande"/>
                        </a:rPr>
                        <a:t>completion; momentary execution</a:t>
                      </a:r>
                      <a:endParaRPr lang="en-GB" sz="2000" i="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dirty="0" err="1">
                          <a:effectLst/>
                          <a:latin typeface="Calibri" panose="020F0502020204030204" pitchFamily="34" charset="0"/>
                          <a:ea typeface="PMingLiU" panose="02020500000000000000" pitchFamily="18" charset="-120"/>
                          <a:cs typeface="Lucida Grande"/>
                        </a:rPr>
                        <a:t>тол</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ам</a:t>
                      </a:r>
                      <a:r>
                        <a:rPr lang="en-US" sz="2000" i="0" dirty="0">
                          <a:effectLst/>
                          <a:latin typeface="Calibri" panose="020F0502020204030204" pitchFamily="34" charset="0"/>
                          <a:ea typeface="PMingLiU" panose="02020500000000000000" pitchFamily="18" charset="-120"/>
                          <a:cs typeface="Lucida Grande"/>
                        </a:rPr>
                        <a:t>) ‘to come’ &gt;</a:t>
                      </a:r>
                      <a:endParaRPr lang="en-GB" sz="2000" i="0" dirty="0">
                        <a:effectLst/>
                        <a:latin typeface="Calibri" panose="020F0502020204030204" pitchFamily="34" charset="0"/>
                        <a:ea typeface="PMingLiU" panose="02020500000000000000" pitchFamily="18" charset="-120"/>
                        <a:cs typeface="Lucida Grande"/>
                      </a:endParaRPr>
                    </a:p>
                    <a:p>
                      <a:pPr algn="l"/>
                      <a:r>
                        <a:rPr lang="en-US" sz="2000" i="0" dirty="0" err="1">
                          <a:effectLst/>
                          <a:latin typeface="Calibri" panose="020F0502020204030204" pitchFamily="34" charset="0"/>
                          <a:ea typeface="PMingLiU" panose="02020500000000000000" pitchFamily="18" charset="-120"/>
                          <a:cs typeface="Lucida Grande"/>
                        </a:rPr>
                        <a:t>т</a:t>
                      </a:r>
                      <a:r>
                        <a:rPr lang="en-US" sz="2000" b="1" i="0" dirty="0" err="1">
                          <a:effectLst/>
                          <a:latin typeface="Calibri" panose="020F0502020204030204" pitchFamily="34" charset="0"/>
                          <a:ea typeface="PMingLiU" panose="02020500000000000000" pitchFamily="18" charset="-120"/>
                          <a:cs typeface="Lucida Grande"/>
                        </a:rPr>
                        <a:t>о</a:t>
                      </a:r>
                      <a:r>
                        <a:rPr lang="en-US" sz="2000" i="0" dirty="0" err="1">
                          <a:effectLst/>
                          <a:latin typeface="Calibri" panose="020F0502020204030204" pitchFamily="34" charset="0"/>
                          <a:ea typeface="PMingLiU" panose="02020500000000000000" pitchFamily="18" charset="-120"/>
                          <a:cs typeface="Lucida Grande"/>
                        </a:rPr>
                        <a:t>лын</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шу</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ам</a:t>
                      </a:r>
                      <a:r>
                        <a:rPr lang="en-US" sz="2000" i="0" dirty="0">
                          <a:effectLst/>
                          <a:latin typeface="Calibri" panose="020F0502020204030204" pitchFamily="34" charset="0"/>
                          <a:ea typeface="PMingLiU" panose="02020500000000000000" pitchFamily="18" charset="-120"/>
                          <a:cs typeface="Lucida Grande"/>
                        </a:rPr>
                        <a:t>) ‘to arrive’</a:t>
                      </a:r>
                      <a:endParaRPr lang="en-GB" sz="2000" i="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814695343"/>
                  </a:ext>
                </a:extLst>
              </a:tr>
              <a:tr h="809952">
                <a:tc>
                  <a:txBody>
                    <a:bodyPr/>
                    <a:lstStyle/>
                    <a:p>
                      <a:pPr algn="just"/>
                      <a:r>
                        <a:rPr lang="en-US" sz="2000" b="0" i="0" dirty="0" err="1">
                          <a:effectLst/>
                          <a:latin typeface="Calibri" panose="020F0502020204030204" pitchFamily="34" charset="0"/>
                          <a:ea typeface="PMingLiU" panose="02020500000000000000" pitchFamily="18" charset="-120"/>
                          <a:cs typeface="Calibri" panose="020F0502020204030204" pitchFamily="34" charset="0"/>
                        </a:rPr>
                        <a:t>шу</a:t>
                      </a:r>
                      <a:r>
                        <a:rPr lang="en-US" sz="2000" b="1" i="0" dirty="0" err="1">
                          <a:effectLst/>
                          <a:latin typeface="Calibri" panose="020F0502020204030204" pitchFamily="34" charset="0"/>
                          <a:ea typeface="PMingLiU" panose="02020500000000000000" pitchFamily="18" charset="-120"/>
                          <a:cs typeface="Calibri" panose="020F0502020204030204" pitchFamily="34" charset="0"/>
                        </a:rPr>
                        <a:t>а</a:t>
                      </a:r>
                      <a:r>
                        <a:rPr lang="en-US" sz="2000" b="0" i="0" dirty="0" err="1">
                          <a:effectLst/>
                          <a:latin typeface="Calibri" panose="020F0502020204030204" pitchFamily="34" charset="0"/>
                          <a:ea typeface="PMingLiU" panose="02020500000000000000" pitchFamily="18" charset="-120"/>
                          <a:cs typeface="Calibri" panose="020F0502020204030204" pitchFamily="34" charset="0"/>
                        </a:rPr>
                        <a:t>ш</a:t>
                      </a:r>
                      <a:r>
                        <a:rPr lang="en-US" sz="2000" b="0" i="0" dirty="0">
                          <a:effectLst/>
                          <a:latin typeface="Calibri" panose="020F0502020204030204" pitchFamily="34" charset="0"/>
                          <a:ea typeface="PMingLiU" panose="02020500000000000000" pitchFamily="18" charset="-120"/>
                          <a:cs typeface="Calibri" panose="020F0502020204030204" pitchFamily="34" charset="0"/>
                        </a:rPr>
                        <a:t> (‑</a:t>
                      </a:r>
                      <a:r>
                        <a:rPr lang="en-US" sz="2000" b="0" i="0" dirty="0" err="1">
                          <a:effectLst/>
                          <a:latin typeface="Calibri" panose="020F0502020204030204" pitchFamily="34" charset="0"/>
                          <a:ea typeface="PMingLiU" panose="02020500000000000000" pitchFamily="18" charset="-120"/>
                          <a:cs typeface="Calibri" panose="020F0502020204030204" pitchFamily="34" charset="0"/>
                        </a:rPr>
                        <a:t>эм</a:t>
                      </a:r>
                      <a:r>
                        <a:rPr lang="en-US" sz="2000" b="0" i="0" dirty="0">
                          <a:effectLst/>
                          <a:latin typeface="Calibri" panose="020F0502020204030204" pitchFamily="34" charset="0"/>
                          <a:ea typeface="PMingLiU" panose="02020500000000000000" pitchFamily="18" charset="-120"/>
                          <a:cs typeface="Calibri" panose="020F0502020204030204" pitchFamily="34" charset="0"/>
                        </a:rPr>
                        <a:t>)</a:t>
                      </a:r>
                      <a:endParaRPr lang="en-GB" sz="2000" b="0" i="0" dirty="0">
                        <a:effectLst/>
                        <a:latin typeface="Calibri" panose="020F0502020204030204" pitchFamily="34" charset="0"/>
                        <a:ea typeface="PMingLiU" panose="02020500000000000000" pitchFamily="18" charset="-120"/>
                        <a:cs typeface="Lucida Grande"/>
                      </a:endParaRPr>
                    </a:p>
                    <a:p>
                      <a:pPr algn="just"/>
                      <a:r>
                        <a:rPr lang="en-US" sz="2000" b="0" i="0" dirty="0">
                          <a:effectLst/>
                          <a:latin typeface="Calibri" panose="020F0502020204030204" pitchFamily="34" charset="0"/>
                          <a:ea typeface="PMingLiU" panose="02020500000000000000" pitchFamily="18" charset="-120"/>
                          <a:cs typeface="Calibri" panose="020F0502020204030204" pitchFamily="34" charset="0"/>
                        </a:rPr>
                        <a:t>‘to throw, to cast’</a:t>
                      </a:r>
                      <a:endParaRPr lang="en-GB" sz="2000" b="0" i="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a:effectLst/>
                          <a:latin typeface="Calibri" panose="020F0502020204030204" pitchFamily="34" charset="0"/>
                          <a:ea typeface="PMingLiU" panose="02020500000000000000" pitchFamily="18" charset="-120"/>
                          <a:cs typeface="Calibri" panose="020F0502020204030204" pitchFamily="34" charset="0"/>
                        </a:rPr>
                        <a:t>rapid action; uncontrolled action</a:t>
                      </a:r>
                      <a:endParaRPr lang="en-GB" sz="2000" i="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dirty="0" err="1">
                          <a:effectLst/>
                          <a:latin typeface="Calibri" panose="020F0502020204030204" pitchFamily="34" charset="0"/>
                          <a:ea typeface="PMingLiU" panose="02020500000000000000" pitchFamily="18" charset="-120"/>
                          <a:cs typeface="Lucida Grande"/>
                        </a:rPr>
                        <a:t>волт</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ем</a:t>
                      </a:r>
                      <a:r>
                        <a:rPr lang="en-US" sz="2000" i="0" dirty="0">
                          <a:effectLst/>
                          <a:latin typeface="Calibri" panose="020F0502020204030204" pitchFamily="34" charset="0"/>
                          <a:ea typeface="PMingLiU" panose="02020500000000000000" pitchFamily="18" charset="-120"/>
                          <a:cs typeface="Lucida Grande"/>
                        </a:rPr>
                        <a:t>) ‘to let down’ &gt;</a:t>
                      </a:r>
                      <a:endParaRPr lang="en-GB" sz="2000" i="0" dirty="0">
                        <a:effectLst/>
                        <a:latin typeface="Calibri" panose="020F0502020204030204" pitchFamily="34" charset="0"/>
                        <a:ea typeface="PMingLiU" panose="02020500000000000000" pitchFamily="18" charset="-120"/>
                        <a:cs typeface="Lucida Grande"/>
                      </a:endParaRPr>
                    </a:p>
                    <a:p>
                      <a:pPr algn="l"/>
                      <a:r>
                        <a:rPr lang="en-US" sz="2000" i="0" dirty="0" err="1">
                          <a:effectLst/>
                          <a:latin typeface="Calibri" panose="020F0502020204030204" pitchFamily="34" charset="0"/>
                          <a:ea typeface="PMingLiU" panose="02020500000000000000" pitchFamily="18" charset="-120"/>
                          <a:cs typeface="Lucida Grande"/>
                        </a:rPr>
                        <a:t>волт</a:t>
                      </a:r>
                      <a:r>
                        <a:rPr lang="en-US" sz="2000" b="1" i="0" dirty="0" err="1">
                          <a:effectLst/>
                          <a:latin typeface="Calibri" panose="020F0502020204030204" pitchFamily="34" charset="0"/>
                          <a:ea typeface="PMingLiU" panose="02020500000000000000" pitchFamily="18" charset="-120"/>
                          <a:cs typeface="Lucida Grande"/>
                        </a:rPr>
                        <a:t>е</a:t>
                      </a:r>
                      <a:r>
                        <a:rPr lang="en-US" sz="2000" i="0" dirty="0" err="1">
                          <a:effectLst/>
                          <a:latin typeface="Calibri" panose="020F0502020204030204" pitchFamily="34" charset="0"/>
                          <a:ea typeface="PMingLiU" panose="02020500000000000000" pitchFamily="18" charset="-120"/>
                          <a:cs typeface="Lucida Grande"/>
                        </a:rPr>
                        <a:t>н</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шу</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эм</a:t>
                      </a:r>
                      <a:r>
                        <a:rPr lang="en-US" sz="2000" i="0" dirty="0">
                          <a:effectLst/>
                          <a:latin typeface="Calibri" panose="020F0502020204030204" pitchFamily="34" charset="0"/>
                          <a:ea typeface="PMingLiU" panose="02020500000000000000" pitchFamily="18" charset="-120"/>
                          <a:cs typeface="Lucida Grande"/>
                        </a:rPr>
                        <a:t>) ‘to drop down’</a:t>
                      </a:r>
                      <a:endParaRPr lang="en-GB" sz="2000" i="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1048150638"/>
                  </a:ext>
                </a:extLst>
              </a:tr>
            </a:tbl>
          </a:graphicData>
        </a:graphic>
      </p:graphicFrame>
    </p:spTree>
    <p:extLst>
      <p:ext uri="{BB962C8B-B14F-4D97-AF65-F5344CB8AC3E}">
        <p14:creationId xmlns:p14="http://schemas.microsoft.com/office/powerpoint/2010/main" val="99888860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2</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de-AT" sz="3600" u="sng" dirty="0">
                <a:latin typeface="Calibri" panose="020F0502020204030204" pitchFamily="34" charset="0"/>
                <a:ea typeface="Times New Roman" panose="02020603050405020304" pitchFamily="18" charset="0"/>
                <a:cs typeface="Calibri" panose="020F0502020204030204" pitchFamily="34" charset="0"/>
              </a:rPr>
              <a:t>Modifiers in aspectual auxiliary constructions</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dirty="0"/>
              <a:t>COPIUS – Introduction to Mari – Chapter 35</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33</a:t>
            </a:fld>
            <a:endParaRPr lang="en-GB"/>
          </a:p>
        </p:txBody>
      </p:sp>
      <p:graphicFrame>
        <p:nvGraphicFramePr>
          <p:cNvPr id="2" name="Table 1">
            <a:extLst>
              <a:ext uri="{FF2B5EF4-FFF2-40B4-BE49-F238E27FC236}">
                <a16:creationId xmlns:a16="http://schemas.microsoft.com/office/drawing/2014/main" id="{42B3D20D-77FC-44B1-86CE-3FA015C71EAE}"/>
              </a:ext>
            </a:extLst>
          </p:cNvPr>
          <p:cNvGraphicFramePr>
            <a:graphicFrameLocks noGrp="1"/>
          </p:cNvGraphicFramePr>
          <p:nvPr>
            <p:extLst>
              <p:ext uri="{D42A27DB-BD31-4B8C-83A1-F6EECF244321}">
                <p14:modId xmlns:p14="http://schemas.microsoft.com/office/powerpoint/2010/main" val="3970067593"/>
              </p:ext>
            </p:extLst>
          </p:nvPr>
        </p:nvGraphicFramePr>
        <p:xfrm>
          <a:off x="838200" y="1580311"/>
          <a:ext cx="10797428" cy="2734656"/>
        </p:xfrm>
        <a:graphic>
          <a:graphicData uri="http://schemas.openxmlformats.org/drawingml/2006/table">
            <a:tbl>
              <a:tblPr firstRow="1" firstCol="1" bandRow="1">
                <a:tableStyleId>{5940675A-B579-460E-94D1-54222C63F5DA}</a:tableStyleId>
              </a:tblPr>
              <a:tblGrid>
                <a:gridCol w="1980000">
                  <a:extLst>
                    <a:ext uri="{9D8B030D-6E8A-4147-A177-3AD203B41FA5}">
                      <a16:colId xmlns:a16="http://schemas.microsoft.com/office/drawing/2014/main" val="4268489223"/>
                    </a:ext>
                  </a:extLst>
                </a:gridCol>
                <a:gridCol w="4077900">
                  <a:extLst>
                    <a:ext uri="{9D8B030D-6E8A-4147-A177-3AD203B41FA5}">
                      <a16:colId xmlns:a16="http://schemas.microsoft.com/office/drawing/2014/main" val="1266289470"/>
                    </a:ext>
                  </a:extLst>
                </a:gridCol>
                <a:gridCol w="4739528">
                  <a:extLst>
                    <a:ext uri="{9D8B030D-6E8A-4147-A177-3AD203B41FA5}">
                      <a16:colId xmlns:a16="http://schemas.microsoft.com/office/drawing/2014/main" val="2087677373"/>
                    </a:ext>
                  </a:extLst>
                </a:gridCol>
              </a:tblGrid>
              <a:tr h="269984">
                <a:tc>
                  <a:txBody>
                    <a:bodyPr/>
                    <a:lstStyle/>
                    <a:p>
                      <a:pPr algn="ctr"/>
                      <a:r>
                        <a:rPr lang="en-US" sz="2000" b="1" dirty="0">
                          <a:effectLst/>
                          <a:latin typeface="Calibri" panose="020F0502020204030204" pitchFamily="34" charset="0"/>
                          <a:ea typeface="PMingLiU" panose="02020500000000000000" pitchFamily="18" charset="-120"/>
                          <a:cs typeface="Lucida Grande"/>
                        </a:rPr>
                        <a:t>Modifier</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ctr"/>
                      <a:r>
                        <a:rPr lang="en-US" sz="2000" b="1">
                          <a:effectLst/>
                          <a:latin typeface="Calibri" panose="020F0502020204030204" pitchFamily="34" charset="0"/>
                          <a:ea typeface="PMingLiU" panose="02020500000000000000" pitchFamily="18" charset="-120"/>
                          <a:cs typeface="Lucida Grande"/>
                        </a:rPr>
                        <a:t>Usage</a:t>
                      </a:r>
                      <a:endParaRPr lang="en-GB" sz="200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ctr"/>
                      <a:r>
                        <a:rPr lang="en-US" sz="2000" b="1">
                          <a:effectLst/>
                          <a:latin typeface="Calibri" panose="020F0502020204030204" pitchFamily="34" charset="0"/>
                          <a:ea typeface="PMingLiU" panose="02020500000000000000" pitchFamily="18" charset="-120"/>
                          <a:cs typeface="Lucida Grande"/>
                        </a:rPr>
                        <a:t>Example</a:t>
                      </a:r>
                      <a:endParaRPr lang="en-GB" sz="2000">
                        <a:effectLst/>
                        <a:latin typeface="Calibri" panose="020F0502020204030204" pitchFamily="34" charset="0"/>
                        <a:ea typeface="PMingLiU" panose="02020500000000000000" pitchFamily="18" charset="-120"/>
                        <a:cs typeface="Lucida Grande"/>
                      </a:endParaRPr>
                    </a:p>
                  </a:txBody>
                  <a:tcPr marL="68580" marR="68580" marT="0" marB="0"/>
                </a:tc>
                <a:extLst>
                  <a:ext uri="{0D108BD9-81ED-4DB2-BD59-A6C34878D82A}">
                    <a16:rowId xmlns:a16="http://schemas.microsoft.com/office/drawing/2014/main" val="1806592275"/>
                  </a:ext>
                </a:extLst>
              </a:tr>
              <a:tr h="809952">
                <a:tc>
                  <a:txBody>
                    <a:bodyPr/>
                    <a:lstStyle/>
                    <a:p>
                      <a:pPr algn="just"/>
                      <a:r>
                        <a:rPr lang="en-US" sz="2000" b="0" i="0" dirty="0" err="1">
                          <a:effectLst/>
                          <a:latin typeface="Calibri" panose="020F0502020204030204" pitchFamily="34" charset="0"/>
                          <a:ea typeface="PMingLiU" panose="02020500000000000000" pitchFamily="18" charset="-120"/>
                          <a:cs typeface="Calibri" panose="020F0502020204030204" pitchFamily="34" charset="0"/>
                        </a:rPr>
                        <a:t>шукт</a:t>
                      </a:r>
                      <a:r>
                        <a:rPr lang="en-US" sz="2000" b="1" i="0" dirty="0" err="1">
                          <a:effectLst/>
                          <a:latin typeface="Calibri" panose="020F0502020204030204" pitchFamily="34" charset="0"/>
                          <a:ea typeface="PMingLiU" panose="02020500000000000000" pitchFamily="18" charset="-120"/>
                          <a:cs typeface="Calibri" panose="020F0502020204030204" pitchFamily="34" charset="0"/>
                        </a:rPr>
                        <a:t>а</a:t>
                      </a:r>
                      <a:r>
                        <a:rPr lang="en-US" sz="2000" b="0" i="0" dirty="0" err="1">
                          <a:effectLst/>
                          <a:latin typeface="Calibri" panose="020F0502020204030204" pitchFamily="34" charset="0"/>
                          <a:ea typeface="PMingLiU" panose="02020500000000000000" pitchFamily="18" charset="-120"/>
                          <a:cs typeface="Calibri" panose="020F0502020204030204" pitchFamily="34" charset="0"/>
                        </a:rPr>
                        <a:t>ш</a:t>
                      </a:r>
                      <a:r>
                        <a:rPr lang="en-US" sz="2000" b="0" i="0" dirty="0">
                          <a:effectLst/>
                          <a:latin typeface="Calibri" panose="020F0502020204030204" pitchFamily="34" charset="0"/>
                          <a:ea typeface="PMingLiU" panose="02020500000000000000" pitchFamily="18" charset="-120"/>
                          <a:cs typeface="Calibri" panose="020F0502020204030204" pitchFamily="34" charset="0"/>
                        </a:rPr>
                        <a:t> (‑</a:t>
                      </a:r>
                      <a:r>
                        <a:rPr lang="en-US" sz="2000" b="0" i="0" dirty="0" err="1">
                          <a:effectLst/>
                          <a:latin typeface="Calibri" panose="020F0502020204030204" pitchFamily="34" charset="0"/>
                          <a:ea typeface="PMingLiU" panose="02020500000000000000" pitchFamily="18" charset="-120"/>
                          <a:cs typeface="Calibri" panose="020F0502020204030204" pitchFamily="34" charset="0"/>
                        </a:rPr>
                        <a:t>ем</a:t>
                      </a:r>
                      <a:r>
                        <a:rPr lang="en-US" sz="2000" b="0" i="0" dirty="0">
                          <a:effectLst/>
                          <a:latin typeface="Calibri" panose="020F0502020204030204" pitchFamily="34" charset="0"/>
                          <a:ea typeface="PMingLiU" panose="02020500000000000000" pitchFamily="18" charset="-120"/>
                          <a:cs typeface="Calibri" panose="020F0502020204030204" pitchFamily="34" charset="0"/>
                        </a:rPr>
                        <a:t>)</a:t>
                      </a:r>
                      <a:endParaRPr lang="en-GB" sz="2000" b="0" i="0" dirty="0">
                        <a:effectLst/>
                        <a:latin typeface="Calibri" panose="020F0502020204030204" pitchFamily="34" charset="0"/>
                        <a:ea typeface="PMingLiU" panose="02020500000000000000" pitchFamily="18" charset="-120"/>
                        <a:cs typeface="Lucida Grande"/>
                      </a:endParaRPr>
                    </a:p>
                    <a:p>
                      <a:pPr algn="just"/>
                      <a:r>
                        <a:rPr lang="en-US" sz="2000" b="0" i="0" dirty="0">
                          <a:effectLst/>
                          <a:latin typeface="Calibri" panose="020F0502020204030204" pitchFamily="34" charset="0"/>
                          <a:ea typeface="PMingLiU" panose="02020500000000000000" pitchFamily="18" charset="-120"/>
                          <a:cs typeface="Calibri" panose="020F0502020204030204" pitchFamily="34" charset="0"/>
                        </a:rPr>
                        <a:t>‘to carry out’</a:t>
                      </a:r>
                      <a:endParaRPr lang="en-GB" sz="2000" b="0" i="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a:effectLst/>
                          <a:latin typeface="Calibri" panose="020F0502020204030204" pitchFamily="34" charset="0"/>
                          <a:ea typeface="PMingLiU" panose="02020500000000000000" pitchFamily="18" charset="-120"/>
                          <a:cs typeface="Calibri" panose="020F0502020204030204" pitchFamily="34" charset="0"/>
                        </a:rPr>
                        <a:t>action carried out successfully; action carried out up to a certain limit</a:t>
                      </a:r>
                      <a:endParaRPr lang="en-GB" sz="2000" i="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dirty="0" err="1">
                          <a:effectLst/>
                          <a:latin typeface="Calibri" panose="020F0502020204030204" pitchFamily="34" charset="0"/>
                          <a:ea typeface="PMingLiU" panose="02020500000000000000" pitchFamily="18" charset="-120"/>
                          <a:cs typeface="Lucida Grande"/>
                        </a:rPr>
                        <a:t>воз</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ем</a:t>
                      </a:r>
                      <a:r>
                        <a:rPr lang="en-US" sz="2000" i="0" dirty="0">
                          <a:effectLst/>
                          <a:latin typeface="Calibri" panose="020F0502020204030204" pitchFamily="34" charset="0"/>
                          <a:ea typeface="PMingLiU" panose="02020500000000000000" pitchFamily="18" charset="-120"/>
                          <a:cs typeface="Lucida Grande"/>
                        </a:rPr>
                        <a:t>) ‘to write’ &gt;</a:t>
                      </a:r>
                      <a:endParaRPr lang="en-GB" sz="2000" i="0" dirty="0">
                        <a:effectLst/>
                        <a:latin typeface="Calibri" panose="020F0502020204030204" pitchFamily="34" charset="0"/>
                        <a:ea typeface="PMingLiU" panose="02020500000000000000" pitchFamily="18" charset="-120"/>
                        <a:cs typeface="Lucida Grande"/>
                      </a:endParaRPr>
                    </a:p>
                    <a:p>
                      <a:pPr algn="l"/>
                      <a:r>
                        <a:rPr lang="en-US" sz="2000" i="0" dirty="0" err="1">
                          <a:effectLst/>
                          <a:latin typeface="Calibri" panose="020F0502020204030204" pitchFamily="34" charset="0"/>
                          <a:ea typeface="PMingLiU" panose="02020500000000000000" pitchFamily="18" charset="-120"/>
                          <a:cs typeface="Lucida Grande"/>
                        </a:rPr>
                        <a:t>воз</a:t>
                      </a:r>
                      <a:r>
                        <a:rPr lang="en-US" sz="2000" b="1" i="0" dirty="0" err="1">
                          <a:effectLst/>
                          <a:latin typeface="Calibri" panose="020F0502020204030204" pitchFamily="34" charset="0"/>
                          <a:ea typeface="PMingLiU" panose="02020500000000000000" pitchFamily="18" charset="-120"/>
                          <a:cs typeface="Lucida Grande"/>
                        </a:rPr>
                        <a:t>е</a:t>
                      </a:r>
                      <a:r>
                        <a:rPr lang="en-US" sz="2000" i="0" dirty="0" err="1">
                          <a:effectLst/>
                          <a:latin typeface="Calibri" panose="020F0502020204030204" pitchFamily="34" charset="0"/>
                          <a:ea typeface="PMingLiU" panose="02020500000000000000" pitchFamily="18" charset="-120"/>
                          <a:cs typeface="Lucida Grande"/>
                        </a:rPr>
                        <a:t>н</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шукт</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ем</a:t>
                      </a:r>
                      <a:r>
                        <a:rPr lang="en-US" sz="2000" i="0" dirty="0">
                          <a:effectLst/>
                          <a:latin typeface="Calibri" panose="020F0502020204030204" pitchFamily="34" charset="0"/>
                          <a:ea typeface="PMingLiU" panose="02020500000000000000" pitchFamily="18" charset="-120"/>
                          <a:cs typeface="Lucida Grande"/>
                        </a:rPr>
                        <a:t>) ‘to manage to write …’</a:t>
                      </a:r>
                      <a:endParaRPr lang="en-GB" sz="2000" i="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4276053057"/>
                  </a:ext>
                </a:extLst>
              </a:tr>
              <a:tr h="809952">
                <a:tc>
                  <a:txBody>
                    <a:bodyPr/>
                    <a:lstStyle/>
                    <a:p>
                      <a:pPr algn="just"/>
                      <a:r>
                        <a:rPr lang="en-US" sz="2000" b="0" i="0" dirty="0" err="1">
                          <a:effectLst/>
                          <a:latin typeface="Calibri" panose="020F0502020204030204" pitchFamily="34" charset="0"/>
                          <a:ea typeface="PMingLiU" panose="02020500000000000000" pitchFamily="18" charset="-120"/>
                          <a:cs typeface="Lucida Grande"/>
                        </a:rPr>
                        <a:t>шынд</a:t>
                      </a:r>
                      <a:r>
                        <a:rPr lang="en-US" sz="2000" b="1" i="0" dirty="0" err="1">
                          <a:effectLst/>
                          <a:latin typeface="Calibri" panose="020F0502020204030204" pitchFamily="34" charset="0"/>
                          <a:ea typeface="PMingLiU" panose="02020500000000000000" pitchFamily="18" charset="-120"/>
                          <a:cs typeface="Lucida Grande"/>
                        </a:rPr>
                        <a:t>а</a:t>
                      </a:r>
                      <a:r>
                        <a:rPr lang="en-US" sz="2000" b="0" i="0" dirty="0" err="1">
                          <a:effectLst/>
                          <a:latin typeface="Calibri" panose="020F0502020204030204" pitchFamily="34" charset="0"/>
                          <a:ea typeface="PMingLiU" panose="02020500000000000000" pitchFamily="18" charset="-120"/>
                          <a:cs typeface="Lucida Grande"/>
                        </a:rPr>
                        <a:t>ш</a:t>
                      </a:r>
                      <a:r>
                        <a:rPr lang="en-US" sz="2000" b="0" i="0" dirty="0">
                          <a:effectLst/>
                          <a:latin typeface="Calibri" panose="020F0502020204030204" pitchFamily="34" charset="0"/>
                          <a:ea typeface="PMingLiU" panose="02020500000000000000" pitchFamily="18" charset="-120"/>
                          <a:cs typeface="Lucida Grande"/>
                        </a:rPr>
                        <a:t> (‑</a:t>
                      </a:r>
                      <a:r>
                        <a:rPr lang="en-US" sz="2000" b="0" i="0" dirty="0" err="1">
                          <a:effectLst/>
                          <a:latin typeface="Calibri" panose="020F0502020204030204" pitchFamily="34" charset="0"/>
                          <a:ea typeface="PMingLiU" panose="02020500000000000000" pitchFamily="18" charset="-120"/>
                          <a:cs typeface="Lucida Grande"/>
                        </a:rPr>
                        <a:t>ем</a:t>
                      </a:r>
                      <a:r>
                        <a:rPr lang="en-US" sz="2000" b="0" i="0" dirty="0">
                          <a:effectLst/>
                          <a:latin typeface="Calibri" panose="020F0502020204030204" pitchFamily="34" charset="0"/>
                          <a:ea typeface="PMingLiU" panose="02020500000000000000" pitchFamily="18" charset="-120"/>
                          <a:cs typeface="Lucida Grande"/>
                        </a:rPr>
                        <a:t>)</a:t>
                      </a:r>
                      <a:endParaRPr lang="en-GB" sz="2000" b="0" i="0" dirty="0">
                        <a:effectLst/>
                        <a:latin typeface="Calibri" panose="020F0502020204030204" pitchFamily="34" charset="0"/>
                        <a:ea typeface="PMingLiU" panose="02020500000000000000" pitchFamily="18" charset="-120"/>
                        <a:cs typeface="Lucida Grande"/>
                      </a:endParaRPr>
                    </a:p>
                    <a:p>
                      <a:pPr algn="just"/>
                      <a:r>
                        <a:rPr lang="en-US" sz="2000" b="0" i="0" dirty="0">
                          <a:effectLst/>
                          <a:latin typeface="Calibri" panose="020F0502020204030204" pitchFamily="34" charset="0"/>
                          <a:ea typeface="PMingLiU" panose="02020500000000000000" pitchFamily="18" charset="-120"/>
                          <a:cs typeface="Calibri" panose="020F0502020204030204" pitchFamily="34" charset="0"/>
                        </a:rPr>
                        <a:t>‘to put, to place’</a:t>
                      </a:r>
                      <a:endParaRPr lang="en-GB" sz="2000" b="0" i="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a:effectLst/>
                          <a:latin typeface="Calibri" panose="020F0502020204030204" pitchFamily="34" charset="0"/>
                          <a:ea typeface="PMingLiU" panose="02020500000000000000" pitchFamily="18" charset="-120"/>
                          <a:cs typeface="Calibri" panose="020F0502020204030204" pitchFamily="34" charset="0"/>
                        </a:rPr>
                        <a:t>completion of an action</a:t>
                      </a:r>
                      <a:endParaRPr lang="en-GB" sz="2000" i="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dirty="0" err="1">
                          <a:effectLst/>
                          <a:latin typeface="Calibri" panose="020F0502020204030204" pitchFamily="34" charset="0"/>
                          <a:ea typeface="PMingLiU" panose="02020500000000000000" pitchFamily="18" charset="-120"/>
                          <a:cs typeface="Lucida Grande"/>
                        </a:rPr>
                        <a:t>кочк</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ам</a:t>
                      </a:r>
                      <a:r>
                        <a:rPr lang="en-US" sz="2000" i="0" dirty="0">
                          <a:effectLst/>
                          <a:latin typeface="Calibri" panose="020F0502020204030204" pitchFamily="34" charset="0"/>
                          <a:ea typeface="PMingLiU" panose="02020500000000000000" pitchFamily="18" charset="-120"/>
                          <a:cs typeface="Lucida Grande"/>
                        </a:rPr>
                        <a:t>) ‘to eat’ &gt;</a:t>
                      </a:r>
                      <a:endParaRPr lang="en-GB" sz="2000" i="0" dirty="0">
                        <a:effectLst/>
                        <a:latin typeface="Calibri" panose="020F0502020204030204" pitchFamily="34" charset="0"/>
                        <a:ea typeface="PMingLiU" panose="02020500000000000000" pitchFamily="18" charset="-120"/>
                        <a:cs typeface="Lucida Grande"/>
                      </a:endParaRPr>
                    </a:p>
                    <a:p>
                      <a:pPr algn="l"/>
                      <a:r>
                        <a:rPr lang="en-US" sz="2000" i="0" dirty="0" err="1">
                          <a:effectLst/>
                          <a:latin typeface="Calibri" panose="020F0502020204030204" pitchFamily="34" charset="0"/>
                          <a:ea typeface="PMingLiU" panose="02020500000000000000" pitchFamily="18" charset="-120"/>
                          <a:cs typeface="Lucida Grande"/>
                        </a:rPr>
                        <a:t>к</a:t>
                      </a:r>
                      <a:r>
                        <a:rPr lang="en-US" sz="2000" b="1" i="0" dirty="0" err="1">
                          <a:effectLst/>
                          <a:latin typeface="Calibri" panose="020F0502020204030204" pitchFamily="34" charset="0"/>
                          <a:ea typeface="PMingLiU" panose="02020500000000000000" pitchFamily="18" charset="-120"/>
                          <a:cs typeface="Lucida Grande"/>
                        </a:rPr>
                        <a:t>о</a:t>
                      </a:r>
                      <a:r>
                        <a:rPr lang="en-US" sz="2000" i="0" dirty="0" err="1">
                          <a:effectLst/>
                          <a:latin typeface="Calibri" panose="020F0502020204030204" pitchFamily="34" charset="0"/>
                          <a:ea typeface="PMingLiU" panose="02020500000000000000" pitchFamily="18" charset="-120"/>
                          <a:cs typeface="Lucida Grande"/>
                        </a:rPr>
                        <a:t>чкын</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шынд</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ем</a:t>
                      </a:r>
                      <a:r>
                        <a:rPr lang="en-US" sz="2000" i="0" dirty="0">
                          <a:effectLst/>
                          <a:latin typeface="Calibri" panose="020F0502020204030204" pitchFamily="34" charset="0"/>
                          <a:ea typeface="PMingLiU" panose="02020500000000000000" pitchFamily="18" charset="-120"/>
                          <a:cs typeface="Lucida Grande"/>
                        </a:rPr>
                        <a:t>) ‘to eat up</a:t>
                      </a:r>
                      <a:endParaRPr lang="en-GB" sz="2000" i="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622215397"/>
                  </a:ext>
                </a:extLst>
              </a:tr>
              <a:tr h="809952">
                <a:tc>
                  <a:txBody>
                    <a:bodyPr/>
                    <a:lstStyle/>
                    <a:p>
                      <a:pPr algn="just"/>
                      <a:r>
                        <a:rPr lang="en-US" sz="2000" b="0" i="0" dirty="0" err="1">
                          <a:effectLst/>
                          <a:latin typeface="Calibri" panose="020F0502020204030204" pitchFamily="34" charset="0"/>
                          <a:ea typeface="PMingLiU" panose="02020500000000000000" pitchFamily="18" charset="-120"/>
                          <a:cs typeface="Calibri" panose="020F0502020204030204" pitchFamily="34" charset="0"/>
                        </a:rPr>
                        <a:t>эртар</a:t>
                      </a:r>
                      <a:r>
                        <a:rPr lang="en-US" sz="2000" b="1" i="0" dirty="0" err="1">
                          <a:effectLst/>
                          <a:latin typeface="Calibri" panose="020F0502020204030204" pitchFamily="34" charset="0"/>
                          <a:ea typeface="PMingLiU" panose="02020500000000000000" pitchFamily="18" charset="-120"/>
                          <a:cs typeface="Calibri" panose="020F0502020204030204" pitchFamily="34" charset="0"/>
                        </a:rPr>
                        <a:t>а</a:t>
                      </a:r>
                      <a:r>
                        <a:rPr lang="en-US" sz="2000" b="0" i="0" dirty="0" err="1">
                          <a:effectLst/>
                          <a:latin typeface="Calibri" panose="020F0502020204030204" pitchFamily="34" charset="0"/>
                          <a:ea typeface="PMingLiU" panose="02020500000000000000" pitchFamily="18" charset="-120"/>
                          <a:cs typeface="Calibri" panose="020F0502020204030204" pitchFamily="34" charset="0"/>
                        </a:rPr>
                        <a:t>ш</a:t>
                      </a:r>
                      <a:r>
                        <a:rPr lang="en-US" sz="2000" b="0" i="0" dirty="0">
                          <a:effectLst/>
                          <a:latin typeface="Calibri" panose="020F0502020204030204" pitchFamily="34" charset="0"/>
                          <a:ea typeface="PMingLiU" panose="02020500000000000000" pitchFamily="18" charset="-120"/>
                          <a:cs typeface="Calibri" panose="020F0502020204030204" pitchFamily="34" charset="0"/>
                        </a:rPr>
                        <a:t> (‑</a:t>
                      </a:r>
                      <a:r>
                        <a:rPr lang="en-US" sz="2000" b="0" i="0" dirty="0" err="1">
                          <a:effectLst/>
                          <a:latin typeface="Calibri" panose="020F0502020204030204" pitchFamily="34" charset="0"/>
                          <a:ea typeface="PMingLiU" panose="02020500000000000000" pitchFamily="18" charset="-120"/>
                          <a:cs typeface="Calibri" panose="020F0502020204030204" pitchFamily="34" charset="0"/>
                        </a:rPr>
                        <a:t>ем</a:t>
                      </a:r>
                      <a:r>
                        <a:rPr lang="en-US" sz="2000" b="0" i="0" dirty="0">
                          <a:effectLst/>
                          <a:latin typeface="Calibri" panose="020F0502020204030204" pitchFamily="34" charset="0"/>
                          <a:ea typeface="PMingLiU" panose="02020500000000000000" pitchFamily="18" charset="-120"/>
                          <a:cs typeface="Calibri" panose="020F0502020204030204" pitchFamily="34" charset="0"/>
                        </a:rPr>
                        <a:t>)</a:t>
                      </a:r>
                      <a:endParaRPr lang="en-GB" sz="2000" b="0" i="0" dirty="0">
                        <a:effectLst/>
                        <a:latin typeface="Calibri" panose="020F0502020204030204" pitchFamily="34" charset="0"/>
                        <a:ea typeface="PMingLiU" panose="02020500000000000000" pitchFamily="18" charset="-120"/>
                        <a:cs typeface="Lucida Grande"/>
                      </a:endParaRPr>
                    </a:p>
                    <a:p>
                      <a:pPr algn="just"/>
                      <a:r>
                        <a:rPr lang="en-US" sz="2000" b="0" i="0" dirty="0">
                          <a:effectLst/>
                          <a:latin typeface="Calibri" panose="020F0502020204030204" pitchFamily="34" charset="0"/>
                          <a:ea typeface="PMingLiU" panose="02020500000000000000" pitchFamily="18" charset="-120"/>
                          <a:cs typeface="Calibri" panose="020F0502020204030204" pitchFamily="34" charset="0"/>
                        </a:rPr>
                        <a:t>‘to lead, to take’</a:t>
                      </a:r>
                      <a:endParaRPr lang="en-GB" sz="2000" b="0" i="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a:effectLst/>
                          <a:latin typeface="Calibri" panose="020F0502020204030204" pitchFamily="34" charset="0"/>
                          <a:ea typeface="PMingLiU" panose="02020500000000000000" pitchFamily="18" charset="-120"/>
                          <a:cs typeface="Lucida Grande"/>
                        </a:rPr>
                        <a:t>long time period</a:t>
                      </a:r>
                      <a:endParaRPr lang="en-GB" sz="2000" i="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dirty="0" err="1">
                          <a:effectLst/>
                          <a:latin typeface="Calibri" panose="020F0502020204030204" pitchFamily="34" charset="0"/>
                          <a:ea typeface="PMingLiU" panose="02020500000000000000" pitchFamily="18" charset="-120"/>
                          <a:cs typeface="Lucida Grande"/>
                        </a:rPr>
                        <a:t>ил</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ем</a:t>
                      </a:r>
                      <a:r>
                        <a:rPr lang="en-US" sz="2000" i="0" dirty="0">
                          <a:effectLst/>
                          <a:latin typeface="Calibri" panose="020F0502020204030204" pitchFamily="34" charset="0"/>
                          <a:ea typeface="PMingLiU" panose="02020500000000000000" pitchFamily="18" charset="-120"/>
                          <a:cs typeface="Lucida Grande"/>
                        </a:rPr>
                        <a:t>) ‘to live’ &gt;</a:t>
                      </a:r>
                      <a:endParaRPr lang="en-GB" sz="2000" i="0" dirty="0">
                        <a:effectLst/>
                        <a:latin typeface="Calibri" panose="020F0502020204030204" pitchFamily="34" charset="0"/>
                        <a:ea typeface="PMingLiU" panose="02020500000000000000" pitchFamily="18" charset="-120"/>
                        <a:cs typeface="Lucida Grande"/>
                      </a:endParaRPr>
                    </a:p>
                    <a:p>
                      <a:pPr algn="l"/>
                      <a:r>
                        <a:rPr lang="en-US" sz="2000" i="0" dirty="0" err="1">
                          <a:effectLst/>
                          <a:latin typeface="Calibri" panose="020F0502020204030204" pitchFamily="34" charset="0"/>
                          <a:ea typeface="PMingLiU" panose="02020500000000000000" pitchFamily="18" charset="-120"/>
                          <a:cs typeface="Lucida Grande"/>
                        </a:rPr>
                        <a:t>ил</a:t>
                      </a:r>
                      <a:r>
                        <a:rPr lang="en-US" sz="2000" b="1" i="0" dirty="0" err="1">
                          <a:effectLst/>
                          <a:latin typeface="Calibri" panose="020F0502020204030204" pitchFamily="34" charset="0"/>
                          <a:ea typeface="PMingLiU" panose="02020500000000000000" pitchFamily="18" charset="-120"/>
                          <a:cs typeface="Lucida Grande"/>
                        </a:rPr>
                        <a:t>е</a:t>
                      </a:r>
                      <a:r>
                        <a:rPr lang="en-US" sz="2000" i="0" dirty="0" err="1">
                          <a:effectLst/>
                          <a:latin typeface="Calibri" panose="020F0502020204030204" pitchFamily="34" charset="0"/>
                          <a:ea typeface="PMingLiU" panose="02020500000000000000" pitchFamily="18" charset="-120"/>
                          <a:cs typeface="Lucida Grande"/>
                        </a:rPr>
                        <a:t>н</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эртар</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ем</a:t>
                      </a:r>
                      <a:r>
                        <a:rPr lang="en-US" sz="2000" i="0" dirty="0">
                          <a:effectLst/>
                          <a:latin typeface="Calibri" panose="020F0502020204030204" pitchFamily="34" charset="0"/>
                          <a:ea typeface="PMingLiU" panose="02020500000000000000" pitchFamily="18" charset="-120"/>
                          <a:cs typeface="Lucida Grande"/>
                        </a:rPr>
                        <a:t>)</a:t>
                      </a:r>
                      <a:endParaRPr lang="en-GB" sz="2000" i="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2929147545"/>
                  </a:ext>
                </a:extLst>
              </a:tr>
            </a:tbl>
          </a:graphicData>
        </a:graphic>
      </p:graphicFrame>
      <p:sp>
        <p:nvSpPr>
          <p:cNvPr id="6" name="Rectangle 5">
            <a:extLst>
              <a:ext uri="{FF2B5EF4-FFF2-40B4-BE49-F238E27FC236}">
                <a16:creationId xmlns:a16="http://schemas.microsoft.com/office/drawing/2014/main" id="{3F8A1D19-A3C8-4ACC-8B9A-54C169DBA0BF}"/>
              </a:ext>
            </a:extLst>
          </p:cNvPr>
          <p:cNvSpPr/>
          <p:nvPr/>
        </p:nvSpPr>
        <p:spPr>
          <a:xfrm>
            <a:off x="9118599" y="2292159"/>
            <a:ext cx="2361937" cy="34944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7" name="Rectangle 6">
            <a:extLst>
              <a:ext uri="{FF2B5EF4-FFF2-40B4-BE49-F238E27FC236}">
                <a16:creationId xmlns:a16="http://schemas.microsoft.com/office/drawing/2014/main" id="{8DFAE16B-AF7E-450C-A7F6-A1D4603436A1}"/>
              </a:ext>
            </a:extLst>
          </p:cNvPr>
          <p:cNvSpPr/>
          <p:nvPr/>
        </p:nvSpPr>
        <p:spPr>
          <a:xfrm>
            <a:off x="9423663" y="3063079"/>
            <a:ext cx="2056874" cy="34944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981606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2</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de-AT" sz="3600" u="sng" dirty="0">
                <a:latin typeface="Calibri" panose="020F0502020204030204" pitchFamily="34" charset="0"/>
                <a:ea typeface="Times New Roman" panose="02020603050405020304" pitchFamily="18" charset="0"/>
                <a:cs typeface="Calibri" panose="020F0502020204030204" pitchFamily="34" charset="0"/>
              </a:rPr>
              <a:t>Modifiers in aspectual auxiliary constructions</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dirty="0"/>
              <a:t>COPIUS – Introduction to Mari – Chapter 35</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34</a:t>
            </a:fld>
            <a:endParaRPr lang="en-GB"/>
          </a:p>
        </p:txBody>
      </p:sp>
      <p:graphicFrame>
        <p:nvGraphicFramePr>
          <p:cNvPr id="2" name="Table 1">
            <a:extLst>
              <a:ext uri="{FF2B5EF4-FFF2-40B4-BE49-F238E27FC236}">
                <a16:creationId xmlns:a16="http://schemas.microsoft.com/office/drawing/2014/main" id="{42B3D20D-77FC-44B1-86CE-3FA015C71EAE}"/>
              </a:ext>
            </a:extLst>
          </p:cNvPr>
          <p:cNvGraphicFramePr>
            <a:graphicFrameLocks noGrp="1"/>
          </p:cNvGraphicFramePr>
          <p:nvPr>
            <p:extLst>
              <p:ext uri="{D42A27DB-BD31-4B8C-83A1-F6EECF244321}">
                <p14:modId xmlns:p14="http://schemas.microsoft.com/office/powerpoint/2010/main" val="4011805297"/>
              </p:ext>
            </p:extLst>
          </p:nvPr>
        </p:nvGraphicFramePr>
        <p:xfrm>
          <a:off x="838200" y="1580311"/>
          <a:ext cx="10797428" cy="2734656"/>
        </p:xfrm>
        <a:graphic>
          <a:graphicData uri="http://schemas.openxmlformats.org/drawingml/2006/table">
            <a:tbl>
              <a:tblPr firstRow="1" firstCol="1" bandRow="1">
                <a:tableStyleId>{5940675A-B579-460E-94D1-54222C63F5DA}</a:tableStyleId>
              </a:tblPr>
              <a:tblGrid>
                <a:gridCol w="1980000">
                  <a:extLst>
                    <a:ext uri="{9D8B030D-6E8A-4147-A177-3AD203B41FA5}">
                      <a16:colId xmlns:a16="http://schemas.microsoft.com/office/drawing/2014/main" val="4268489223"/>
                    </a:ext>
                  </a:extLst>
                </a:gridCol>
                <a:gridCol w="4077900">
                  <a:extLst>
                    <a:ext uri="{9D8B030D-6E8A-4147-A177-3AD203B41FA5}">
                      <a16:colId xmlns:a16="http://schemas.microsoft.com/office/drawing/2014/main" val="1266289470"/>
                    </a:ext>
                  </a:extLst>
                </a:gridCol>
                <a:gridCol w="4739528">
                  <a:extLst>
                    <a:ext uri="{9D8B030D-6E8A-4147-A177-3AD203B41FA5}">
                      <a16:colId xmlns:a16="http://schemas.microsoft.com/office/drawing/2014/main" val="2087677373"/>
                    </a:ext>
                  </a:extLst>
                </a:gridCol>
              </a:tblGrid>
              <a:tr h="269984">
                <a:tc>
                  <a:txBody>
                    <a:bodyPr/>
                    <a:lstStyle/>
                    <a:p>
                      <a:pPr algn="ctr"/>
                      <a:r>
                        <a:rPr lang="en-US" sz="2000" b="1" dirty="0">
                          <a:effectLst/>
                          <a:latin typeface="Calibri" panose="020F0502020204030204" pitchFamily="34" charset="0"/>
                          <a:ea typeface="PMingLiU" panose="02020500000000000000" pitchFamily="18" charset="-120"/>
                          <a:cs typeface="Lucida Grande"/>
                        </a:rPr>
                        <a:t>Modifier</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ctr"/>
                      <a:r>
                        <a:rPr lang="en-US" sz="2000" b="1">
                          <a:effectLst/>
                          <a:latin typeface="Calibri" panose="020F0502020204030204" pitchFamily="34" charset="0"/>
                          <a:ea typeface="PMingLiU" panose="02020500000000000000" pitchFamily="18" charset="-120"/>
                          <a:cs typeface="Lucida Grande"/>
                        </a:rPr>
                        <a:t>Usage</a:t>
                      </a:r>
                      <a:endParaRPr lang="en-GB" sz="200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ctr"/>
                      <a:r>
                        <a:rPr lang="en-US" sz="2000" b="1">
                          <a:effectLst/>
                          <a:latin typeface="Calibri" panose="020F0502020204030204" pitchFamily="34" charset="0"/>
                          <a:ea typeface="PMingLiU" panose="02020500000000000000" pitchFamily="18" charset="-120"/>
                          <a:cs typeface="Lucida Grande"/>
                        </a:rPr>
                        <a:t>Example</a:t>
                      </a:r>
                      <a:endParaRPr lang="en-GB" sz="2000">
                        <a:effectLst/>
                        <a:latin typeface="Calibri" panose="020F0502020204030204" pitchFamily="34" charset="0"/>
                        <a:ea typeface="PMingLiU" panose="02020500000000000000" pitchFamily="18" charset="-120"/>
                        <a:cs typeface="Lucida Grande"/>
                      </a:endParaRPr>
                    </a:p>
                  </a:txBody>
                  <a:tcPr marL="68580" marR="68580" marT="0" marB="0"/>
                </a:tc>
                <a:extLst>
                  <a:ext uri="{0D108BD9-81ED-4DB2-BD59-A6C34878D82A}">
                    <a16:rowId xmlns:a16="http://schemas.microsoft.com/office/drawing/2014/main" val="1806592275"/>
                  </a:ext>
                </a:extLst>
              </a:tr>
              <a:tr h="809952">
                <a:tc>
                  <a:txBody>
                    <a:bodyPr/>
                    <a:lstStyle/>
                    <a:p>
                      <a:pPr algn="just"/>
                      <a:r>
                        <a:rPr lang="en-US" sz="2000" b="0" i="0" dirty="0" err="1">
                          <a:effectLst/>
                          <a:latin typeface="Calibri" panose="020F0502020204030204" pitchFamily="34" charset="0"/>
                          <a:ea typeface="PMingLiU" panose="02020500000000000000" pitchFamily="18" charset="-120"/>
                          <a:cs typeface="Calibri" panose="020F0502020204030204" pitchFamily="34" charset="0"/>
                        </a:rPr>
                        <a:t>шукт</a:t>
                      </a:r>
                      <a:r>
                        <a:rPr lang="en-US" sz="2000" b="1" i="0" dirty="0" err="1">
                          <a:effectLst/>
                          <a:latin typeface="Calibri" panose="020F0502020204030204" pitchFamily="34" charset="0"/>
                          <a:ea typeface="PMingLiU" panose="02020500000000000000" pitchFamily="18" charset="-120"/>
                          <a:cs typeface="Calibri" panose="020F0502020204030204" pitchFamily="34" charset="0"/>
                        </a:rPr>
                        <a:t>а</a:t>
                      </a:r>
                      <a:r>
                        <a:rPr lang="en-US" sz="2000" b="0" i="0" dirty="0" err="1">
                          <a:effectLst/>
                          <a:latin typeface="Calibri" panose="020F0502020204030204" pitchFamily="34" charset="0"/>
                          <a:ea typeface="PMingLiU" panose="02020500000000000000" pitchFamily="18" charset="-120"/>
                          <a:cs typeface="Calibri" panose="020F0502020204030204" pitchFamily="34" charset="0"/>
                        </a:rPr>
                        <a:t>ш</a:t>
                      </a:r>
                      <a:r>
                        <a:rPr lang="en-US" sz="2000" b="0" i="0" dirty="0">
                          <a:effectLst/>
                          <a:latin typeface="Calibri" panose="020F0502020204030204" pitchFamily="34" charset="0"/>
                          <a:ea typeface="PMingLiU" panose="02020500000000000000" pitchFamily="18" charset="-120"/>
                          <a:cs typeface="Calibri" panose="020F0502020204030204" pitchFamily="34" charset="0"/>
                        </a:rPr>
                        <a:t> (‑</a:t>
                      </a:r>
                      <a:r>
                        <a:rPr lang="en-US" sz="2000" b="0" i="0" dirty="0" err="1">
                          <a:effectLst/>
                          <a:latin typeface="Calibri" panose="020F0502020204030204" pitchFamily="34" charset="0"/>
                          <a:ea typeface="PMingLiU" panose="02020500000000000000" pitchFamily="18" charset="-120"/>
                          <a:cs typeface="Calibri" panose="020F0502020204030204" pitchFamily="34" charset="0"/>
                        </a:rPr>
                        <a:t>ем</a:t>
                      </a:r>
                      <a:r>
                        <a:rPr lang="en-US" sz="2000" b="0" i="0" dirty="0">
                          <a:effectLst/>
                          <a:latin typeface="Calibri" panose="020F0502020204030204" pitchFamily="34" charset="0"/>
                          <a:ea typeface="PMingLiU" panose="02020500000000000000" pitchFamily="18" charset="-120"/>
                          <a:cs typeface="Calibri" panose="020F0502020204030204" pitchFamily="34" charset="0"/>
                        </a:rPr>
                        <a:t>)</a:t>
                      </a:r>
                      <a:endParaRPr lang="en-GB" sz="2000" b="0" i="0" dirty="0">
                        <a:effectLst/>
                        <a:latin typeface="Calibri" panose="020F0502020204030204" pitchFamily="34" charset="0"/>
                        <a:ea typeface="PMingLiU" panose="02020500000000000000" pitchFamily="18" charset="-120"/>
                        <a:cs typeface="Lucida Grande"/>
                      </a:endParaRPr>
                    </a:p>
                    <a:p>
                      <a:pPr algn="just"/>
                      <a:r>
                        <a:rPr lang="en-US" sz="2000" b="0" i="0" dirty="0">
                          <a:effectLst/>
                          <a:latin typeface="Calibri" panose="020F0502020204030204" pitchFamily="34" charset="0"/>
                          <a:ea typeface="PMingLiU" panose="02020500000000000000" pitchFamily="18" charset="-120"/>
                          <a:cs typeface="Calibri" panose="020F0502020204030204" pitchFamily="34" charset="0"/>
                        </a:rPr>
                        <a:t>‘to carry out’</a:t>
                      </a:r>
                      <a:endParaRPr lang="en-GB" sz="2000" b="0" i="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dirty="0">
                          <a:effectLst/>
                          <a:latin typeface="Calibri" panose="020F0502020204030204" pitchFamily="34" charset="0"/>
                          <a:ea typeface="PMingLiU" panose="02020500000000000000" pitchFamily="18" charset="-120"/>
                          <a:cs typeface="Calibri" panose="020F0502020204030204" pitchFamily="34" charset="0"/>
                        </a:rPr>
                        <a:t>action carried out successfully; action carried out up to a certain limit</a:t>
                      </a:r>
                      <a:endParaRPr lang="en-GB" sz="2000" i="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dirty="0" err="1">
                          <a:effectLst/>
                          <a:latin typeface="Calibri" panose="020F0502020204030204" pitchFamily="34" charset="0"/>
                          <a:ea typeface="PMingLiU" panose="02020500000000000000" pitchFamily="18" charset="-120"/>
                          <a:cs typeface="Lucida Grande"/>
                        </a:rPr>
                        <a:t>воз</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ем</a:t>
                      </a:r>
                      <a:r>
                        <a:rPr lang="en-US" sz="2000" i="0" dirty="0">
                          <a:effectLst/>
                          <a:latin typeface="Calibri" panose="020F0502020204030204" pitchFamily="34" charset="0"/>
                          <a:ea typeface="PMingLiU" panose="02020500000000000000" pitchFamily="18" charset="-120"/>
                          <a:cs typeface="Lucida Grande"/>
                        </a:rPr>
                        <a:t>) ‘to write’ &gt;</a:t>
                      </a:r>
                      <a:endParaRPr lang="en-GB" sz="2000" i="0" dirty="0">
                        <a:effectLst/>
                        <a:latin typeface="Calibri" panose="020F0502020204030204" pitchFamily="34" charset="0"/>
                        <a:ea typeface="PMingLiU" panose="02020500000000000000" pitchFamily="18" charset="-120"/>
                        <a:cs typeface="Lucida Grande"/>
                      </a:endParaRPr>
                    </a:p>
                    <a:p>
                      <a:pPr algn="l"/>
                      <a:r>
                        <a:rPr lang="en-US" sz="2000" i="0" dirty="0" err="1">
                          <a:effectLst/>
                          <a:latin typeface="Calibri" panose="020F0502020204030204" pitchFamily="34" charset="0"/>
                          <a:ea typeface="PMingLiU" panose="02020500000000000000" pitchFamily="18" charset="-120"/>
                          <a:cs typeface="Lucida Grande"/>
                        </a:rPr>
                        <a:t>воз</a:t>
                      </a:r>
                      <a:r>
                        <a:rPr lang="en-US" sz="2000" b="1" i="0" dirty="0" err="1">
                          <a:effectLst/>
                          <a:latin typeface="Calibri" panose="020F0502020204030204" pitchFamily="34" charset="0"/>
                          <a:ea typeface="PMingLiU" panose="02020500000000000000" pitchFamily="18" charset="-120"/>
                          <a:cs typeface="Lucida Grande"/>
                        </a:rPr>
                        <a:t>е</a:t>
                      </a:r>
                      <a:r>
                        <a:rPr lang="en-US" sz="2000" i="0" dirty="0" err="1">
                          <a:effectLst/>
                          <a:latin typeface="Calibri" panose="020F0502020204030204" pitchFamily="34" charset="0"/>
                          <a:ea typeface="PMingLiU" panose="02020500000000000000" pitchFamily="18" charset="-120"/>
                          <a:cs typeface="Lucida Grande"/>
                        </a:rPr>
                        <a:t>н</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шукт</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ем</a:t>
                      </a:r>
                      <a:r>
                        <a:rPr lang="en-US" sz="2000" i="0" dirty="0">
                          <a:effectLst/>
                          <a:latin typeface="Calibri" panose="020F0502020204030204" pitchFamily="34" charset="0"/>
                          <a:ea typeface="PMingLiU" panose="02020500000000000000" pitchFamily="18" charset="-120"/>
                          <a:cs typeface="Lucida Grande"/>
                        </a:rPr>
                        <a:t>) ‘to manage to write …’</a:t>
                      </a:r>
                      <a:endParaRPr lang="en-GB" sz="2000" i="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4276053057"/>
                  </a:ext>
                </a:extLst>
              </a:tr>
              <a:tr h="809952">
                <a:tc>
                  <a:txBody>
                    <a:bodyPr/>
                    <a:lstStyle/>
                    <a:p>
                      <a:pPr algn="just"/>
                      <a:r>
                        <a:rPr lang="en-US" sz="2000" b="0" i="0" dirty="0" err="1">
                          <a:effectLst/>
                          <a:latin typeface="Calibri" panose="020F0502020204030204" pitchFamily="34" charset="0"/>
                          <a:ea typeface="PMingLiU" panose="02020500000000000000" pitchFamily="18" charset="-120"/>
                          <a:cs typeface="Lucida Grande"/>
                        </a:rPr>
                        <a:t>шынд</a:t>
                      </a:r>
                      <a:r>
                        <a:rPr lang="en-US" sz="2000" b="1" i="0" dirty="0" err="1">
                          <a:effectLst/>
                          <a:latin typeface="Calibri" panose="020F0502020204030204" pitchFamily="34" charset="0"/>
                          <a:ea typeface="PMingLiU" panose="02020500000000000000" pitchFamily="18" charset="-120"/>
                          <a:cs typeface="Lucida Grande"/>
                        </a:rPr>
                        <a:t>а</a:t>
                      </a:r>
                      <a:r>
                        <a:rPr lang="en-US" sz="2000" b="0" i="0" dirty="0" err="1">
                          <a:effectLst/>
                          <a:latin typeface="Calibri" panose="020F0502020204030204" pitchFamily="34" charset="0"/>
                          <a:ea typeface="PMingLiU" panose="02020500000000000000" pitchFamily="18" charset="-120"/>
                          <a:cs typeface="Lucida Grande"/>
                        </a:rPr>
                        <a:t>ш</a:t>
                      </a:r>
                      <a:r>
                        <a:rPr lang="en-US" sz="2000" b="0" i="0" dirty="0">
                          <a:effectLst/>
                          <a:latin typeface="Calibri" panose="020F0502020204030204" pitchFamily="34" charset="0"/>
                          <a:ea typeface="PMingLiU" panose="02020500000000000000" pitchFamily="18" charset="-120"/>
                          <a:cs typeface="Lucida Grande"/>
                        </a:rPr>
                        <a:t> (‑</a:t>
                      </a:r>
                      <a:r>
                        <a:rPr lang="en-US" sz="2000" b="0" i="0" dirty="0" err="1">
                          <a:effectLst/>
                          <a:latin typeface="Calibri" panose="020F0502020204030204" pitchFamily="34" charset="0"/>
                          <a:ea typeface="PMingLiU" panose="02020500000000000000" pitchFamily="18" charset="-120"/>
                          <a:cs typeface="Lucida Grande"/>
                        </a:rPr>
                        <a:t>ем</a:t>
                      </a:r>
                      <a:r>
                        <a:rPr lang="en-US" sz="2000" b="0" i="0" dirty="0">
                          <a:effectLst/>
                          <a:latin typeface="Calibri" panose="020F0502020204030204" pitchFamily="34" charset="0"/>
                          <a:ea typeface="PMingLiU" panose="02020500000000000000" pitchFamily="18" charset="-120"/>
                          <a:cs typeface="Lucida Grande"/>
                        </a:rPr>
                        <a:t>)</a:t>
                      </a:r>
                      <a:endParaRPr lang="en-GB" sz="2000" b="0" i="0" dirty="0">
                        <a:effectLst/>
                        <a:latin typeface="Calibri" panose="020F0502020204030204" pitchFamily="34" charset="0"/>
                        <a:ea typeface="PMingLiU" panose="02020500000000000000" pitchFamily="18" charset="-120"/>
                        <a:cs typeface="Lucida Grande"/>
                      </a:endParaRPr>
                    </a:p>
                    <a:p>
                      <a:pPr algn="just"/>
                      <a:r>
                        <a:rPr lang="en-US" sz="2000" b="0" i="0" dirty="0">
                          <a:effectLst/>
                          <a:latin typeface="Calibri" panose="020F0502020204030204" pitchFamily="34" charset="0"/>
                          <a:ea typeface="PMingLiU" panose="02020500000000000000" pitchFamily="18" charset="-120"/>
                          <a:cs typeface="Calibri" panose="020F0502020204030204" pitchFamily="34" charset="0"/>
                        </a:rPr>
                        <a:t>‘to put, to place’</a:t>
                      </a:r>
                      <a:endParaRPr lang="en-GB" sz="2000" b="0" i="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dirty="0">
                          <a:effectLst/>
                          <a:latin typeface="Calibri" panose="020F0502020204030204" pitchFamily="34" charset="0"/>
                          <a:ea typeface="PMingLiU" panose="02020500000000000000" pitchFamily="18" charset="-120"/>
                          <a:cs typeface="Calibri" panose="020F0502020204030204" pitchFamily="34" charset="0"/>
                        </a:rPr>
                        <a:t>completion of an action</a:t>
                      </a:r>
                      <a:endParaRPr lang="en-GB" sz="2000" i="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dirty="0" err="1">
                          <a:effectLst/>
                          <a:latin typeface="Calibri" panose="020F0502020204030204" pitchFamily="34" charset="0"/>
                          <a:ea typeface="PMingLiU" panose="02020500000000000000" pitchFamily="18" charset="-120"/>
                          <a:cs typeface="Lucida Grande"/>
                        </a:rPr>
                        <a:t>кочк</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ам</a:t>
                      </a:r>
                      <a:r>
                        <a:rPr lang="en-US" sz="2000" i="0" dirty="0">
                          <a:effectLst/>
                          <a:latin typeface="Calibri" panose="020F0502020204030204" pitchFamily="34" charset="0"/>
                          <a:ea typeface="PMingLiU" panose="02020500000000000000" pitchFamily="18" charset="-120"/>
                          <a:cs typeface="Lucida Grande"/>
                        </a:rPr>
                        <a:t>) ‘to eat’ &gt;</a:t>
                      </a:r>
                      <a:endParaRPr lang="en-GB" sz="2000" i="0" dirty="0">
                        <a:effectLst/>
                        <a:latin typeface="Calibri" panose="020F0502020204030204" pitchFamily="34" charset="0"/>
                        <a:ea typeface="PMingLiU" panose="02020500000000000000" pitchFamily="18" charset="-120"/>
                        <a:cs typeface="Lucida Grande"/>
                      </a:endParaRPr>
                    </a:p>
                    <a:p>
                      <a:pPr algn="l"/>
                      <a:r>
                        <a:rPr lang="en-US" sz="2000" i="0" dirty="0" err="1">
                          <a:effectLst/>
                          <a:latin typeface="Calibri" panose="020F0502020204030204" pitchFamily="34" charset="0"/>
                          <a:ea typeface="PMingLiU" panose="02020500000000000000" pitchFamily="18" charset="-120"/>
                          <a:cs typeface="Lucida Grande"/>
                        </a:rPr>
                        <a:t>к</a:t>
                      </a:r>
                      <a:r>
                        <a:rPr lang="en-US" sz="2000" b="1" i="0" dirty="0" err="1">
                          <a:effectLst/>
                          <a:latin typeface="Calibri" panose="020F0502020204030204" pitchFamily="34" charset="0"/>
                          <a:ea typeface="PMingLiU" panose="02020500000000000000" pitchFamily="18" charset="-120"/>
                          <a:cs typeface="Lucida Grande"/>
                        </a:rPr>
                        <a:t>о</a:t>
                      </a:r>
                      <a:r>
                        <a:rPr lang="en-US" sz="2000" i="0" dirty="0" err="1">
                          <a:effectLst/>
                          <a:latin typeface="Calibri" panose="020F0502020204030204" pitchFamily="34" charset="0"/>
                          <a:ea typeface="PMingLiU" panose="02020500000000000000" pitchFamily="18" charset="-120"/>
                          <a:cs typeface="Lucida Grande"/>
                        </a:rPr>
                        <a:t>чкын</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шынд</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ем</a:t>
                      </a:r>
                      <a:r>
                        <a:rPr lang="en-US" sz="2000" i="0" dirty="0">
                          <a:effectLst/>
                          <a:latin typeface="Calibri" panose="020F0502020204030204" pitchFamily="34" charset="0"/>
                          <a:ea typeface="PMingLiU" panose="02020500000000000000" pitchFamily="18" charset="-120"/>
                          <a:cs typeface="Lucida Grande"/>
                        </a:rPr>
                        <a:t>) ‘to eat up’</a:t>
                      </a:r>
                      <a:endParaRPr lang="en-GB" sz="2000" i="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622215397"/>
                  </a:ext>
                </a:extLst>
              </a:tr>
              <a:tr h="809952">
                <a:tc>
                  <a:txBody>
                    <a:bodyPr/>
                    <a:lstStyle/>
                    <a:p>
                      <a:pPr algn="just"/>
                      <a:r>
                        <a:rPr lang="en-US" sz="2000" b="0" i="0" dirty="0" err="1">
                          <a:effectLst/>
                          <a:latin typeface="Calibri" panose="020F0502020204030204" pitchFamily="34" charset="0"/>
                          <a:ea typeface="PMingLiU" panose="02020500000000000000" pitchFamily="18" charset="-120"/>
                          <a:cs typeface="Calibri" panose="020F0502020204030204" pitchFamily="34" charset="0"/>
                        </a:rPr>
                        <a:t>эртар</a:t>
                      </a:r>
                      <a:r>
                        <a:rPr lang="en-US" sz="2000" b="1" i="0" dirty="0" err="1">
                          <a:effectLst/>
                          <a:latin typeface="Calibri" panose="020F0502020204030204" pitchFamily="34" charset="0"/>
                          <a:ea typeface="PMingLiU" panose="02020500000000000000" pitchFamily="18" charset="-120"/>
                          <a:cs typeface="Calibri" panose="020F0502020204030204" pitchFamily="34" charset="0"/>
                        </a:rPr>
                        <a:t>а</a:t>
                      </a:r>
                      <a:r>
                        <a:rPr lang="en-US" sz="2000" b="0" i="0" dirty="0" err="1">
                          <a:effectLst/>
                          <a:latin typeface="Calibri" panose="020F0502020204030204" pitchFamily="34" charset="0"/>
                          <a:ea typeface="PMingLiU" panose="02020500000000000000" pitchFamily="18" charset="-120"/>
                          <a:cs typeface="Calibri" panose="020F0502020204030204" pitchFamily="34" charset="0"/>
                        </a:rPr>
                        <a:t>ш</a:t>
                      </a:r>
                      <a:r>
                        <a:rPr lang="en-US" sz="2000" b="0" i="0" dirty="0">
                          <a:effectLst/>
                          <a:latin typeface="Calibri" panose="020F0502020204030204" pitchFamily="34" charset="0"/>
                          <a:ea typeface="PMingLiU" panose="02020500000000000000" pitchFamily="18" charset="-120"/>
                          <a:cs typeface="Calibri" panose="020F0502020204030204" pitchFamily="34" charset="0"/>
                        </a:rPr>
                        <a:t> (‑</a:t>
                      </a:r>
                      <a:r>
                        <a:rPr lang="en-US" sz="2000" b="0" i="0" dirty="0" err="1">
                          <a:effectLst/>
                          <a:latin typeface="Calibri" panose="020F0502020204030204" pitchFamily="34" charset="0"/>
                          <a:ea typeface="PMingLiU" panose="02020500000000000000" pitchFamily="18" charset="-120"/>
                          <a:cs typeface="Calibri" panose="020F0502020204030204" pitchFamily="34" charset="0"/>
                        </a:rPr>
                        <a:t>ем</a:t>
                      </a:r>
                      <a:r>
                        <a:rPr lang="en-US" sz="2000" b="0" i="0" dirty="0">
                          <a:effectLst/>
                          <a:latin typeface="Calibri" panose="020F0502020204030204" pitchFamily="34" charset="0"/>
                          <a:ea typeface="PMingLiU" panose="02020500000000000000" pitchFamily="18" charset="-120"/>
                          <a:cs typeface="Calibri" panose="020F0502020204030204" pitchFamily="34" charset="0"/>
                        </a:rPr>
                        <a:t>)</a:t>
                      </a:r>
                      <a:endParaRPr lang="en-GB" sz="2000" b="0" i="0" dirty="0">
                        <a:effectLst/>
                        <a:latin typeface="Calibri" panose="020F0502020204030204" pitchFamily="34" charset="0"/>
                        <a:ea typeface="PMingLiU" panose="02020500000000000000" pitchFamily="18" charset="-120"/>
                        <a:cs typeface="Lucida Grande"/>
                      </a:endParaRPr>
                    </a:p>
                    <a:p>
                      <a:pPr algn="just"/>
                      <a:r>
                        <a:rPr lang="en-US" sz="2000" b="0" i="0" dirty="0">
                          <a:effectLst/>
                          <a:latin typeface="Calibri" panose="020F0502020204030204" pitchFamily="34" charset="0"/>
                          <a:ea typeface="PMingLiU" panose="02020500000000000000" pitchFamily="18" charset="-120"/>
                          <a:cs typeface="Calibri" panose="020F0502020204030204" pitchFamily="34" charset="0"/>
                        </a:rPr>
                        <a:t>‘to lead, to take’</a:t>
                      </a:r>
                      <a:endParaRPr lang="en-GB" sz="2000" b="0" i="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a:effectLst/>
                          <a:latin typeface="Calibri" panose="020F0502020204030204" pitchFamily="34" charset="0"/>
                          <a:ea typeface="PMingLiU" panose="02020500000000000000" pitchFamily="18" charset="-120"/>
                          <a:cs typeface="Lucida Grande"/>
                        </a:rPr>
                        <a:t>long time period</a:t>
                      </a:r>
                      <a:endParaRPr lang="en-GB" sz="2000" i="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i="0" dirty="0" err="1">
                          <a:effectLst/>
                          <a:latin typeface="Calibri" panose="020F0502020204030204" pitchFamily="34" charset="0"/>
                          <a:ea typeface="PMingLiU" panose="02020500000000000000" pitchFamily="18" charset="-120"/>
                          <a:cs typeface="Lucida Grande"/>
                        </a:rPr>
                        <a:t>ил</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ем</a:t>
                      </a:r>
                      <a:r>
                        <a:rPr lang="en-US" sz="2000" i="0" dirty="0">
                          <a:effectLst/>
                          <a:latin typeface="Calibri" panose="020F0502020204030204" pitchFamily="34" charset="0"/>
                          <a:ea typeface="PMingLiU" panose="02020500000000000000" pitchFamily="18" charset="-120"/>
                          <a:cs typeface="Lucida Grande"/>
                        </a:rPr>
                        <a:t>) ‘to live’ &gt;</a:t>
                      </a:r>
                      <a:endParaRPr lang="en-GB" sz="2000" i="0" dirty="0">
                        <a:effectLst/>
                        <a:latin typeface="Calibri" panose="020F0502020204030204" pitchFamily="34" charset="0"/>
                        <a:ea typeface="PMingLiU" panose="02020500000000000000" pitchFamily="18" charset="-120"/>
                        <a:cs typeface="Lucida Grande"/>
                      </a:endParaRPr>
                    </a:p>
                    <a:p>
                      <a:pPr algn="l"/>
                      <a:r>
                        <a:rPr lang="en-US" sz="2000" i="0" dirty="0" err="1">
                          <a:effectLst/>
                          <a:latin typeface="Calibri" panose="020F0502020204030204" pitchFamily="34" charset="0"/>
                          <a:ea typeface="PMingLiU" panose="02020500000000000000" pitchFamily="18" charset="-120"/>
                          <a:cs typeface="Lucida Grande"/>
                        </a:rPr>
                        <a:t>ил</a:t>
                      </a:r>
                      <a:r>
                        <a:rPr lang="en-US" sz="2000" b="1" i="0" dirty="0" err="1">
                          <a:effectLst/>
                          <a:latin typeface="Calibri" panose="020F0502020204030204" pitchFamily="34" charset="0"/>
                          <a:ea typeface="PMingLiU" panose="02020500000000000000" pitchFamily="18" charset="-120"/>
                          <a:cs typeface="Lucida Grande"/>
                        </a:rPr>
                        <a:t>е</a:t>
                      </a:r>
                      <a:r>
                        <a:rPr lang="en-US" sz="2000" i="0" dirty="0" err="1">
                          <a:effectLst/>
                          <a:latin typeface="Calibri" panose="020F0502020204030204" pitchFamily="34" charset="0"/>
                          <a:ea typeface="PMingLiU" panose="02020500000000000000" pitchFamily="18" charset="-120"/>
                          <a:cs typeface="Lucida Grande"/>
                        </a:rPr>
                        <a:t>н</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эртар</a:t>
                      </a:r>
                      <a:r>
                        <a:rPr lang="en-US" sz="2000" b="1" i="0" dirty="0" err="1">
                          <a:effectLst/>
                          <a:latin typeface="Calibri" panose="020F0502020204030204" pitchFamily="34" charset="0"/>
                          <a:ea typeface="PMingLiU" panose="02020500000000000000" pitchFamily="18" charset="-120"/>
                          <a:cs typeface="Lucida Grande"/>
                        </a:rPr>
                        <a:t>а</a:t>
                      </a:r>
                      <a:r>
                        <a:rPr lang="en-US" sz="2000" i="0" dirty="0" err="1">
                          <a:effectLst/>
                          <a:latin typeface="Calibri" panose="020F0502020204030204" pitchFamily="34" charset="0"/>
                          <a:ea typeface="PMingLiU" panose="02020500000000000000" pitchFamily="18" charset="-120"/>
                          <a:cs typeface="Lucida Grande"/>
                        </a:rPr>
                        <a:t>ш</a:t>
                      </a:r>
                      <a:r>
                        <a:rPr lang="en-US" sz="2000" i="0" dirty="0">
                          <a:effectLst/>
                          <a:latin typeface="Calibri" panose="020F0502020204030204" pitchFamily="34" charset="0"/>
                          <a:ea typeface="PMingLiU" panose="02020500000000000000" pitchFamily="18" charset="-120"/>
                          <a:cs typeface="Lucida Grande"/>
                        </a:rPr>
                        <a:t> (‑</a:t>
                      </a:r>
                      <a:r>
                        <a:rPr lang="en-US" sz="2000" i="0" dirty="0" err="1">
                          <a:effectLst/>
                          <a:latin typeface="Calibri" panose="020F0502020204030204" pitchFamily="34" charset="0"/>
                          <a:ea typeface="PMingLiU" panose="02020500000000000000" pitchFamily="18" charset="-120"/>
                          <a:cs typeface="Lucida Grande"/>
                        </a:rPr>
                        <a:t>ем</a:t>
                      </a:r>
                      <a:r>
                        <a:rPr lang="en-US" sz="2000" i="0" dirty="0">
                          <a:effectLst/>
                          <a:latin typeface="Calibri" panose="020F0502020204030204" pitchFamily="34" charset="0"/>
                          <a:ea typeface="PMingLiU" panose="02020500000000000000" pitchFamily="18" charset="-120"/>
                          <a:cs typeface="Lucida Grande"/>
                        </a:rPr>
                        <a:t>) ‘to live (a long time)’</a:t>
                      </a:r>
                      <a:endParaRPr lang="en-GB" sz="2000" i="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2929147545"/>
                  </a:ext>
                </a:extLst>
              </a:tr>
            </a:tbl>
          </a:graphicData>
        </a:graphic>
      </p:graphicFrame>
    </p:spTree>
    <p:extLst>
      <p:ext uri="{BB962C8B-B14F-4D97-AF65-F5344CB8AC3E}">
        <p14:creationId xmlns:p14="http://schemas.microsoft.com/office/powerpoint/2010/main" val="1113651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D1701-0DBD-4FEA-ADF5-EB56D3AD33F7}"/>
              </a:ext>
            </a:extLst>
          </p:cNvPr>
          <p:cNvSpPr>
            <a:spLocks noGrp="1"/>
          </p:cNvSpPr>
          <p:nvPr>
            <p:ph type="title"/>
          </p:nvPr>
        </p:nvSpPr>
        <p:spPr>
          <a:xfrm>
            <a:off x="898689" y="2766218"/>
            <a:ext cx="10515600" cy="1325563"/>
          </a:xfrm>
        </p:spPr>
        <p:txBody>
          <a:bodyPr/>
          <a:lstStyle/>
          <a:p>
            <a:pPr algn="ctr"/>
            <a:r>
              <a:rPr lang="de-AT" dirty="0"/>
              <a:t>Exercises</a:t>
            </a:r>
            <a:endParaRPr lang="en-GB" dirty="0"/>
          </a:p>
        </p:txBody>
      </p:sp>
      <p:sp>
        <p:nvSpPr>
          <p:cNvPr id="4" name="Footer Placeholder 3">
            <a:extLst>
              <a:ext uri="{FF2B5EF4-FFF2-40B4-BE49-F238E27FC236}">
                <a16:creationId xmlns:a16="http://schemas.microsoft.com/office/drawing/2014/main" id="{6DDD9C91-5DFD-4B48-8ADF-9590BDD60CB0}"/>
              </a:ext>
            </a:extLst>
          </p:cNvPr>
          <p:cNvSpPr>
            <a:spLocks noGrp="1"/>
          </p:cNvSpPr>
          <p:nvPr>
            <p:ph type="ftr" sz="quarter" idx="11"/>
          </p:nvPr>
        </p:nvSpPr>
        <p:spPr/>
        <p:txBody>
          <a:bodyPr/>
          <a:lstStyle/>
          <a:p>
            <a:r>
              <a:rPr lang="en-US" dirty="0"/>
              <a:t>COPIUS – Introduction to Mari – Chapter 35</a:t>
            </a:r>
            <a:endParaRPr lang="en-GB" dirty="0"/>
          </a:p>
        </p:txBody>
      </p:sp>
      <p:sp>
        <p:nvSpPr>
          <p:cNvPr id="5" name="Slide Number Placeholder 4">
            <a:extLst>
              <a:ext uri="{FF2B5EF4-FFF2-40B4-BE49-F238E27FC236}">
                <a16:creationId xmlns:a16="http://schemas.microsoft.com/office/drawing/2014/main" id="{2577AF90-5FD7-4AFC-987E-231894524243}"/>
              </a:ext>
            </a:extLst>
          </p:cNvPr>
          <p:cNvSpPr>
            <a:spLocks noGrp="1"/>
          </p:cNvSpPr>
          <p:nvPr>
            <p:ph type="sldNum" sz="quarter" idx="12"/>
          </p:nvPr>
        </p:nvSpPr>
        <p:spPr/>
        <p:txBody>
          <a:bodyPr/>
          <a:lstStyle/>
          <a:p>
            <a:fld id="{055DE2CD-379D-4002-80ED-F7724F598CF3}" type="slidenum">
              <a:rPr lang="en-GB" smtClean="0"/>
              <a:t>35</a:t>
            </a:fld>
            <a:endParaRPr lang="en-GB"/>
          </a:p>
        </p:txBody>
      </p:sp>
    </p:spTree>
    <p:extLst>
      <p:ext uri="{BB962C8B-B14F-4D97-AF65-F5344CB8AC3E}">
        <p14:creationId xmlns:p14="http://schemas.microsoft.com/office/powerpoint/2010/main" val="380119547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97815724-B968-4E71-853F-1145F8DF6968}"/>
              </a:ext>
            </a:extLst>
          </p:cNvPr>
          <p:cNvSpPr>
            <a:spLocks noGrp="1"/>
          </p:cNvSpPr>
          <p:nvPr>
            <p:ph type="ftr" sz="quarter" idx="11"/>
          </p:nvPr>
        </p:nvSpPr>
        <p:spPr/>
        <p:txBody>
          <a:bodyPr/>
          <a:lstStyle/>
          <a:p>
            <a:r>
              <a:rPr lang="en-US"/>
              <a:t>COPIUS – Introduction to Mari – Chapter 35</a:t>
            </a:r>
            <a:endParaRPr lang="en-GB" dirty="0"/>
          </a:p>
        </p:txBody>
      </p:sp>
      <p:sp>
        <p:nvSpPr>
          <p:cNvPr id="5" name="Slide Number Placeholder 4">
            <a:extLst>
              <a:ext uri="{FF2B5EF4-FFF2-40B4-BE49-F238E27FC236}">
                <a16:creationId xmlns:a16="http://schemas.microsoft.com/office/drawing/2014/main" id="{E8FFB1C9-B120-4A72-8C5D-9BEA012AEDD2}"/>
              </a:ext>
            </a:extLst>
          </p:cNvPr>
          <p:cNvSpPr>
            <a:spLocks noGrp="1"/>
          </p:cNvSpPr>
          <p:nvPr>
            <p:ph type="sldNum" sz="quarter" idx="12"/>
          </p:nvPr>
        </p:nvSpPr>
        <p:spPr/>
        <p:txBody>
          <a:bodyPr/>
          <a:lstStyle/>
          <a:p>
            <a:fld id="{055DE2CD-379D-4002-80ED-F7724F598CF3}" type="slidenum">
              <a:rPr lang="en-GB" smtClean="0"/>
              <a:t>36</a:t>
            </a:fld>
            <a:endParaRPr lang="en-GB"/>
          </a:p>
        </p:txBody>
      </p:sp>
      <p:pic>
        <p:nvPicPr>
          <p:cNvPr id="6" name="Online Media 5" title="Наталья Сидоркина - Йӱржӧ Йӱреш">
            <a:hlinkClick r:id="" action="ppaction://media"/>
            <a:extLst>
              <a:ext uri="{FF2B5EF4-FFF2-40B4-BE49-F238E27FC236}">
                <a16:creationId xmlns:a16="http://schemas.microsoft.com/office/drawing/2014/main" id="{2DCF014A-C353-4845-9C84-26C5D8A7D422}"/>
              </a:ext>
            </a:extLst>
          </p:cNvPr>
          <p:cNvPicPr>
            <a:picLocks noRot="1" noChangeAspect="1"/>
          </p:cNvPicPr>
          <p:nvPr>
            <a:videoFile r:link="rId1"/>
          </p:nvPr>
        </p:nvPicPr>
        <p:blipFill>
          <a:blip r:embed="rId3"/>
          <a:stretch>
            <a:fillRect/>
          </a:stretch>
        </p:blipFill>
        <p:spPr>
          <a:xfrm>
            <a:off x="2590800" y="1150874"/>
            <a:ext cx="7010400" cy="3960876"/>
          </a:xfrm>
          <a:prstGeom prst="rect">
            <a:avLst/>
          </a:prstGeom>
        </p:spPr>
      </p:pic>
      <p:sp>
        <p:nvSpPr>
          <p:cNvPr id="8" name="TextBox 7">
            <a:extLst>
              <a:ext uri="{FF2B5EF4-FFF2-40B4-BE49-F238E27FC236}">
                <a16:creationId xmlns:a16="http://schemas.microsoft.com/office/drawing/2014/main" id="{704A02DF-C0EA-42ED-B4B6-7244A3A7A6CF}"/>
              </a:ext>
            </a:extLst>
          </p:cNvPr>
          <p:cNvSpPr txBox="1"/>
          <p:nvPr/>
        </p:nvSpPr>
        <p:spPr>
          <a:xfrm>
            <a:off x="5981700" y="5593834"/>
            <a:ext cx="5257800" cy="369332"/>
          </a:xfrm>
          <a:prstGeom prst="rect">
            <a:avLst/>
          </a:prstGeom>
          <a:noFill/>
        </p:spPr>
        <p:txBody>
          <a:bodyPr wrap="square">
            <a:spAutoFit/>
          </a:bodyPr>
          <a:lstStyle/>
          <a:p>
            <a:pPr algn="r"/>
            <a:r>
              <a:rPr lang="en-GB" dirty="0">
                <a:hlinkClick r:id="rId4"/>
              </a:rPr>
              <a:t>www.youtube.com/watch?v=wEs23TRJ92s</a:t>
            </a:r>
            <a:r>
              <a:rPr lang="en-GB" dirty="0"/>
              <a:t> </a:t>
            </a:r>
          </a:p>
        </p:txBody>
      </p:sp>
    </p:spTree>
    <p:extLst>
      <p:ext uri="{BB962C8B-B14F-4D97-AF65-F5344CB8AC3E}">
        <p14:creationId xmlns:p14="http://schemas.microsoft.com/office/powerpoint/2010/main" val="2603589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6"/>
                </p:tgtEl>
              </p:cMediaNode>
            </p:video>
            <p:seq concurrent="1" nextAc="seek">
              <p:cTn id="8" restart="whenNotActive" fill="hold" evtFilter="cancelBubble" nodeType="interactiveSeq">
                <p:stCondLst>
                  <p:cond evt="onClick" delay="0">
                    <p:tgtEl>
                      <p:spTgt spid="6"/>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6"/>
                                        </p:tgtEl>
                                      </p:cBhvr>
                                    </p:cmd>
                                  </p:childTnLst>
                                </p:cTn>
                              </p:par>
                            </p:childTnLst>
                          </p:cTn>
                        </p:par>
                      </p:childTnLst>
                    </p:cTn>
                  </p:par>
                </p:childTnLst>
              </p:cTn>
              <p:nextCondLst>
                <p:cond evt="onClick" delay="0">
                  <p:tgtEl>
                    <p:spTgt spid="6"/>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44D3E31B-D48B-4EDC-9AF8-C745C539B771}"/>
              </a:ext>
            </a:extLst>
          </p:cNvPr>
          <p:cNvSpPr>
            <a:spLocks noGrp="1"/>
          </p:cNvSpPr>
          <p:nvPr>
            <p:ph type="ftr" sz="quarter" idx="11"/>
          </p:nvPr>
        </p:nvSpPr>
        <p:spPr/>
        <p:txBody>
          <a:bodyPr/>
          <a:lstStyle/>
          <a:p>
            <a:r>
              <a:rPr lang="en-US" dirty="0"/>
              <a:t>COPIUS – Introduction to Mari – Chapter 35</a:t>
            </a:r>
            <a:endParaRPr lang="en-GB" dirty="0"/>
          </a:p>
        </p:txBody>
      </p:sp>
      <p:sp>
        <p:nvSpPr>
          <p:cNvPr id="5" name="Slide Number Placeholder 4">
            <a:extLst>
              <a:ext uri="{FF2B5EF4-FFF2-40B4-BE49-F238E27FC236}">
                <a16:creationId xmlns:a16="http://schemas.microsoft.com/office/drawing/2014/main" id="{567BFEC7-545E-4680-BF97-9DF97D81FB3C}"/>
              </a:ext>
            </a:extLst>
          </p:cNvPr>
          <p:cNvSpPr>
            <a:spLocks noGrp="1"/>
          </p:cNvSpPr>
          <p:nvPr>
            <p:ph type="sldNum" sz="quarter" idx="12"/>
          </p:nvPr>
        </p:nvSpPr>
        <p:spPr/>
        <p:txBody>
          <a:bodyPr/>
          <a:lstStyle/>
          <a:p>
            <a:fld id="{055DE2CD-379D-4002-80ED-F7724F598CF3}" type="slidenum">
              <a:rPr lang="en-GB" smtClean="0"/>
              <a:t>37</a:t>
            </a:fld>
            <a:endParaRPr lang="en-GB"/>
          </a:p>
        </p:txBody>
      </p:sp>
      <p:sp>
        <p:nvSpPr>
          <p:cNvPr id="7" name="Content Placeholder 2">
            <a:extLst>
              <a:ext uri="{FF2B5EF4-FFF2-40B4-BE49-F238E27FC236}">
                <a16:creationId xmlns:a16="http://schemas.microsoft.com/office/drawing/2014/main" id="{8F90A3CE-0C08-460A-9EC4-CBBE74D00342}"/>
              </a:ext>
            </a:extLst>
          </p:cNvPr>
          <p:cNvSpPr txBox="1">
            <a:spLocks/>
          </p:cNvSpPr>
          <p:nvPr/>
        </p:nvSpPr>
        <p:spPr>
          <a:xfrm>
            <a:off x="500742" y="1079500"/>
            <a:ext cx="8699500" cy="4521200"/>
          </a:xfrm>
          <a:prstGeom prst="rect">
            <a:avLst/>
          </a:prstGeom>
        </p:spPr>
        <p:txBody>
          <a:bodyPr vert="horz" lIns="91440" tIns="45720" rIns="91440" bIns="45720" numCol="2"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en-US" sz="2000" dirty="0" err="1">
                <a:effectLst/>
                <a:latin typeface="Calibri" panose="020F0502020204030204" pitchFamily="34" charset="0"/>
                <a:ea typeface="PMingLiU" panose="02020500000000000000" pitchFamily="18" charset="-120"/>
                <a:cs typeface="Lucida Grande"/>
              </a:rPr>
              <a:t>Й</a:t>
            </a:r>
            <a:r>
              <a:rPr lang="en-US" sz="2000" b="1" dirty="0" err="1">
                <a:effectLst/>
                <a:latin typeface="Calibri" panose="020F0502020204030204" pitchFamily="34" charset="0"/>
                <a:ea typeface="PMingLiU" panose="02020500000000000000" pitchFamily="18" charset="-120"/>
                <a:cs typeface="Lucida Grande"/>
              </a:rPr>
              <a:t>ӱ</a:t>
            </a:r>
            <a:r>
              <a:rPr lang="en-US" sz="2000" dirty="0" err="1">
                <a:effectLst/>
                <a:latin typeface="Calibri" panose="020F0502020204030204" pitchFamily="34" charset="0"/>
                <a:ea typeface="PMingLiU" panose="02020500000000000000" pitchFamily="18" charset="-120"/>
                <a:cs typeface="Lucida Grande"/>
              </a:rPr>
              <a:t>ржӧ</a:t>
            </a:r>
            <a:r>
              <a:rPr lang="en-US" sz="2000" dirty="0">
                <a:effectLst/>
                <a:latin typeface="Calibri" panose="020F0502020204030204" pitchFamily="34" charset="0"/>
                <a:ea typeface="PMingLiU" panose="02020500000000000000" pitchFamily="18" charset="-120"/>
                <a:cs typeface="Lucida Grande"/>
              </a:rPr>
              <a:t> </a:t>
            </a:r>
            <a:r>
              <a:rPr lang="en-US" sz="2000" dirty="0" err="1">
                <a:effectLst/>
                <a:latin typeface="Calibri" panose="020F0502020204030204" pitchFamily="34" charset="0"/>
                <a:ea typeface="PMingLiU" panose="02020500000000000000" pitchFamily="18" charset="-120"/>
                <a:cs typeface="Lucida Grande"/>
              </a:rPr>
              <a:t>йӱр</a:t>
            </a:r>
            <a:r>
              <a:rPr lang="en-US" sz="2000" b="1" dirty="0" err="1">
                <a:effectLst/>
                <a:latin typeface="Calibri" panose="020F0502020204030204" pitchFamily="34" charset="0"/>
                <a:ea typeface="PMingLiU" panose="02020500000000000000" pitchFamily="18" charset="-120"/>
                <a:cs typeface="Lucida Grande"/>
              </a:rPr>
              <a:t>е</a:t>
            </a:r>
            <a:r>
              <a:rPr lang="en-US" sz="2000" dirty="0" err="1">
                <a:effectLst/>
                <a:latin typeface="Calibri" panose="020F0502020204030204" pitchFamily="34" charset="0"/>
                <a:ea typeface="PMingLiU" panose="02020500000000000000" pitchFamily="18" charset="-120"/>
                <a:cs typeface="Lucida Grande"/>
              </a:rPr>
              <a:t>ш</a:t>
            </a:r>
            <a:r>
              <a:rPr lang="en-US" sz="2000" dirty="0">
                <a:effectLst/>
                <a:latin typeface="Calibri" panose="020F0502020204030204" pitchFamily="34" charset="0"/>
                <a:ea typeface="PMingLiU" panose="02020500000000000000" pitchFamily="18" charset="-120"/>
                <a:cs typeface="Lucida Grande"/>
              </a:rPr>
              <a:t>, </a:t>
            </a:r>
            <a:r>
              <a:rPr lang="en-US" sz="2000" dirty="0" err="1">
                <a:effectLst/>
                <a:latin typeface="Calibri" panose="020F0502020204030204" pitchFamily="34" charset="0"/>
                <a:ea typeface="PMingLiU" panose="02020500000000000000" pitchFamily="18" charset="-120"/>
                <a:cs typeface="Lucida Grande"/>
              </a:rPr>
              <a:t>й</a:t>
            </a:r>
            <a:r>
              <a:rPr lang="en-US" sz="2000" b="1" dirty="0" err="1">
                <a:effectLst/>
                <a:latin typeface="Calibri" panose="020F0502020204030204" pitchFamily="34" charset="0"/>
                <a:ea typeface="PMingLiU" panose="02020500000000000000" pitchFamily="18" charset="-120"/>
                <a:cs typeface="Lucida Grande"/>
              </a:rPr>
              <a:t>ӱ</a:t>
            </a:r>
            <a:r>
              <a:rPr lang="en-US" sz="2000" dirty="0" err="1">
                <a:effectLst/>
                <a:latin typeface="Calibri" panose="020F0502020204030204" pitchFamily="34" charset="0"/>
                <a:ea typeface="PMingLiU" panose="02020500000000000000" pitchFamily="18" charset="-120"/>
                <a:cs typeface="Lucida Grande"/>
              </a:rPr>
              <a:t>ржӧ</a:t>
            </a:r>
            <a:r>
              <a:rPr lang="en-US" sz="2000" dirty="0">
                <a:effectLst/>
                <a:latin typeface="Calibri" panose="020F0502020204030204" pitchFamily="34" charset="0"/>
                <a:ea typeface="PMingLiU" panose="02020500000000000000" pitchFamily="18" charset="-120"/>
                <a:cs typeface="Lucida Grande"/>
              </a:rPr>
              <a:t> </a:t>
            </a:r>
            <a:r>
              <a:rPr lang="en-US" sz="2000" dirty="0" err="1">
                <a:effectLst/>
                <a:latin typeface="Calibri" panose="020F0502020204030204" pitchFamily="34" charset="0"/>
                <a:ea typeface="PMingLiU" panose="02020500000000000000" pitchFamily="18" charset="-120"/>
                <a:cs typeface="Lucida Grande"/>
              </a:rPr>
              <a:t>йӱр</a:t>
            </a:r>
            <a:r>
              <a:rPr lang="en-US" sz="2000" b="1" dirty="0" err="1">
                <a:effectLst/>
                <a:latin typeface="Calibri" panose="020F0502020204030204" pitchFamily="34" charset="0"/>
                <a:ea typeface="PMingLiU" panose="02020500000000000000" pitchFamily="18" charset="-120"/>
                <a:cs typeface="Lucida Grande"/>
              </a:rPr>
              <a:t>е</a:t>
            </a:r>
            <a:r>
              <a:rPr lang="en-US" sz="2000" dirty="0" err="1">
                <a:effectLst/>
                <a:latin typeface="Calibri" panose="020F0502020204030204" pitchFamily="34" charset="0"/>
                <a:ea typeface="PMingLiU" panose="02020500000000000000" pitchFamily="18" charset="-120"/>
                <a:cs typeface="Lucida Grande"/>
              </a:rPr>
              <a:t>ш</a:t>
            </a:r>
            <a:br>
              <a:rPr lang="en-GB" sz="2000" dirty="0">
                <a:latin typeface="Calibri" panose="020F0502020204030204" pitchFamily="34" charset="0"/>
                <a:ea typeface="PMingLiU" panose="02020500000000000000" pitchFamily="18" charset="-120"/>
                <a:cs typeface="Lucida Grande"/>
              </a:rPr>
            </a:br>
            <a:r>
              <a:rPr lang="en-US" sz="2000" dirty="0" err="1">
                <a:effectLst/>
                <a:latin typeface="Calibri" panose="020F0502020204030204" pitchFamily="34" charset="0"/>
                <a:ea typeface="PMingLiU" panose="02020500000000000000" pitchFamily="18" charset="-120"/>
                <a:cs typeface="Lucida Grande"/>
              </a:rPr>
              <a:t>Й</a:t>
            </a:r>
            <a:r>
              <a:rPr lang="en-US" sz="2000" b="1" dirty="0" err="1">
                <a:effectLst/>
                <a:latin typeface="Calibri" panose="020F0502020204030204" pitchFamily="34" charset="0"/>
                <a:ea typeface="PMingLiU" panose="02020500000000000000" pitchFamily="18" charset="-120"/>
                <a:cs typeface="Lucida Grande"/>
              </a:rPr>
              <a:t>ӱ</a:t>
            </a:r>
            <a:r>
              <a:rPr lang="en-US" sz="2000" dirty="0" err="1">
                <a:effectLst/>
                <a:latin typeface="Calibri" panose="020F0502020204030204" pitchFamily="34" charset="0"/>
                <a:ea typeface="PMingLiU" panose="02020500000000000000" pitchFamily="18" charset="-120"/>
                <a:cs typeface="Lucida Grande"/>
              </a:rPr>
              <a:t>ржӧ</a:t>
            </a:r>
            <a:r>
              <a:rPr lang="en-US" sz="2000" dirty="0">
                <a:effectLst/>
                <a:latin typeface="Calibri" panose="020F0502020204030204" pitchFamily="34" charset="0"/>
                <a:ea typeface="PMingLiU" panose="02020500000000000000" pitchFamily="18" charset="-120"/>
                <a:cs typeface="Lucida Grande"/>
              </a:rPr>
              <a:t> </a:t>
            </a:r>
            <a:r>
              <a:rPr lang="en-US" sz="2000" dirty="0" err="1">
                <a:effectLst/>
                <a:latin typeface="Calibri" panose="020F0502020204030204" pitchFamily="34" charset="0"/>
                <a:ea typeface="PMingLiU" panose="02020500000000000000" pitchFamily="18" charset="-120"/>
                <a:cs typeface="Lucida Grande"/>
              </a:rPr>
              <a:t>йӱр</a:t>
            </a:r>
            <a:r>
              <a:rPr lang="en-US" sz="2000" b="1" dirty="0" err="1">
                <a:effectLst/>
                <a:latin typeface="Calibri" panose="020F0502020204030204" pitchFamily="34" charset="0"/>
                <a:ea typeface="PMingLiU" panose="02020500000000000000" pitchFamily="18" charset="-120"/>
                <a:cs typeface="Lucida Grande"/>
              </a:rPr>
              <a:t>е</a:t>
            </a:r>
            <a:r>
              <a:rPr lang="en-US" sz="2000" dirty="0" err="1">
                <a:effectLst/>
                <a:latin typeface="Calibri" panose="020F0502020204030204" pitchFamily="34" charset="0"/>
                <a:ea typeface="PMingLiU" panose="02020500000000000000" pitchFamily="18" charset="-120"/>
                <a:cs typeface="Lucida Grande"/>
              </a:rPr>
              <a:t>ш</a:t>
            </a:r>
            <a:r>
              <a:rPr lang="en-US" sz="2000" dirty="0">
                <a:effectLst/>
                <a:latin typeface="Calibri" panose="020F0502020204030204" pitchFamily="34" charset="0"/>
                <a:ea typeface="PMingLiU" panose="02020500000000000000" pitchFamily="18" charset="-120"/>
                <a:cs typeface="Lucida Grande"/>
              </a:rPr>
              <a:t> </a:t>
            </a:r>
            <a:r>
              <a:rPr lang="en-US" sz="2000" dirty="0" err="1">
                <a:effectLst/>
                <a:latin typeface="Calibri" panose="020F0502020204030204" pitchFamily="34" charset="0"/>
                <a:ea typeface="PMingLiU" panose="02020500000000000000" pitchFamily="18" charset="-120"/>
                <a:cs typeface="Lucida Grande"/>
              </a:rPr>
              <a:t>ӱмбак</a:t>
            </a:r>
            <a:r>
              <a:rPr lang="en-US" sz="2000" b="1" dirty="0" err="1">
                <a:effectLst/>
                <a:latin typeface="Calibri" panose="020F0502020204030204" pitchFamily="34" charset="0"/>
                <a:ea typeface="PMingLiU" panose="02020500000000000000" pitchFamily="18" charset="-120"/>
                <a:cs typeface="Lucida Grande"/>
              </a:rPr>
              <a:t>е</a:t>
            </a:r>
            <a:r>
              <a:rPr lang="en-US" sz="2000" dirty="0" err="1">
                <a:effectLst/>
                <a:latin typeface="Calibri" panose="020F0502020204030204" pitchFamily="34" charset="0"/>
                <a:ea typeface="PMingLiU" panose="02020500000000000000" pitchFamily="18" charset="-120"/>
                <a:cs typeface="Lucida Grande"/>
              </a:rPr>
              <a:t>м</a:t>
            </a:r>
            <a:r>
              <a:rPr lang="en-US" sz="2000" dirty="0">
                <a:effectLst/>
                <a:latin typeface="Calibri" panose="020F0502020204030204" pitchFamily="34" charset="0"/>
                <a:ea typeface="PMingLiU" panose="02020500000000000000" pitchFamily="18" charset="-120"/>
                <a:cs typeface="Lucida Grande"/>
              </a:rPr>
              <a:t>.</a:t>
            </a:r>
            <a:br>
              <a:rPr lang="en-GB" sz="2000" dirty="0">
                <a:latin typeface="Calibri" panose="020F0502020204030204" pitchFamily="34" charset="0"/>
                <a:ea typeface="PMingLiU" panose="02020500000000000000" pitchFamily="18" charset="-120"/>
                <a:cs typeface="Lucida Grande"/>
              </a:rPr>
            </a:br>
            <a:r>
              <a:rPr lang="en-US" sz="2000" dirty="0" err="1">
                <a:effectLst/>
                <a:latin typeface="Calibri" panose="020F0502020204030204" pitchFamily="34" charset="0"/>
                <a:ea typeface="PMingLiU" panose="02020500000000000000" pitchFamily="18" charset="-120"/>
                <a:cs typeface="Lucida Grande"/>
              </a:rPr>
              <a:t>М</a:t>
            </a:r>
            <a:r>
              <a:rPr lang="en-US" sz="2000" b="1" dirty="0" err="1">
                <a:effectLst/>
                <a:latin typeface="Calibri" panose="020F0502020204030204" pitchFamily="34" charset="0"/>
                <a:ea typeface="PMingLiU" panose="02020500000000000000" pitchFamily="18" charset="-120"/>
                <a:cs typeface="Lucida Grande"/>
              </a:rPr>
              <a:t>ы</a:t>
            </a:r>
            <a:r>
              <a:rPr lang="en-US" sz="2000" dirty="0" err="1">
                <a:effectLst/>
                <a:latin typeface="Calibri" panose="020F0502020204030204" pitchFamily="34" charset="0"/>
                <a:ea typeface="PMingLiU" panose="02020500000000000000" pitchFamily="18" charset="-120"/>
                <a:cs typeface="Lucida Grande"/>
              </a:rPr>
              <a:t>йже</a:t>
            </a:r>
            <a:r>
              <a:rPr lang="en-US" sz="2000" dirty="0">
                <a:effectLst/>
                <a:latin typeface="Calibri" panose="020F0502020204030204" pitchFamily="34" charset="0"/>
                <a:ea typeface="PMingLiU" panose="02020500000000000000" pitchFamily="18" charset="-120"/>
                <a:cs typeface="Lucida Grande"/>
              </a:rPr>
              <a:t> </a:t>
            </a:r>
            <a:r>
              <a:rPr lang="en-US" sz="2000" dirty="0" err="1">
                <a:effectLst/>
                <a:latin typeface="Calibri" panose="020F0502020204030204" pitchFamily="34" charset="0"/>
                <a:ea typeface="PMingLiU" panose="02020500000000000000" pitchFamily="18" charset="-120"/>
                <a:cs typeface="Lucida Grande"/>
              </a:rPr>
              <a:t>т</a:t>
            </a:r>
            <a:r>
              <a:rPr lang="en-US" sz="2000" b="1" dirty="0" err="1">
                <a:effectLst/>
                <a:latin typeface="Calibri" panose="020F0502020204030204" pitchFamily="34" charset="0"/>
                <a:ea typeface="PMingLiU" panose="02020500000000000000" pitchFamily="18" charset="-120"/>
                <a:cs typeface="Lucida Grande"/>
              </a:rPr>
              <a:t>ы</a:t>
            </a:r>
            <a:r>
              <a:rPr lang="en-US" sz="2000" dirty="0" err="1">
                <a:effectLst/>
                <a:latin typeface="Calibri" panose="020F0502020204030204" pitchFamily="34" charset="0"/>
                <a:ea typeface="PMingLiU" panose="02020500000000000000" pitchFamily="18" charset="-120"/>
                <a:cs typeface="Lucida Grande"/>
              </a:rPr>
              <a:t>йым</a:t>
            </a:r>
            <a:r>
              <a:rPr lang="en-US" sz="2000" dirty="0">
                <a:effectLst/>
                <a:latin typeface="Calibri" panose="020F0502020204030204" pitchFamily="34" charset="0"/>
                <a:ea typeface="PMingLiU" panose="02020500000000000000" pitchFamily="18" charset="-120"/>
                <a:cs typeface="Lucida Grande"/>
              </a:rPr>
              <a:t>, </a:t>
            </a:r>
            <a:r>
              <a:rPr lang="en-US" sz="2000" dirty="0" err="1">
                <a:effectLst/>
                <a:latin typeface="Calibri" panose="020F0502020204030204" pitchFamily="34" charset="0"/>
                <a:ea typeface="PMingLiU" panose="02020500000000000000" pitchFamily="18" charset="-120"/>
                <a:cs typeface="Lucida Grande"/>
              </a:rPr>
              <a:t>м</a:t>
            </a:r>
            <a:r>
              <a:rPr lang="en-US" sz="2000" b="1" dirty="0" err="1">
                <a:effectLst/>
                <a:latin typeface="Calibri" panose="020F0502020204030204" pitchFamily="34" charset="0"/>
                <a:ea typeface="PMingLiU" panose="02020500000000000000" pitchFamily="18" charset="-120"/>
                <a:cs typeface="Lucida Grande"/>
              </a:rPr>
              <a:t>ы</a:t>
            </a:r>
            <a:r>
              <a:rPr lang="en-US" sz="2000" dirty="0" err="1">
                <a:effectLst/>
                <a:latin typeface="Calibri" panose="020F0502020204030204" pitchFamily="34" charset="0"/>
                <a:ea typeface="PMingLiU" panose="02020500000000000000" pitchFamily="18" charset="-120"/>
                <a:cs typeface="Lucida Grande"/>
              </a:rPr>
              <a:t>йже</a:t>
            </a:r>
            <a:r>
              <a:rPr lang="en-US" sz="2000" dirty="0">
                <a:effectLst/>
                <a:latin typeface="Calibri" panose="020F0502020204030204" pitchFamily="34" charset="0"/>
                <a:ea typeface="PMingLiU" panose="02020500000000000000" pitchFamily="18" charset="-120"/>
                <a:cs typeface="Lucida Grande"/>
              </a:rPr>
              <a:t> </a:t>
            </a:r>
            <a:r>
              <a:rPr lang="en-US" sz="2000" dirty="0" err="1">
                <a:effectLst/>
                <a:latin typeface="Calibri" panose="020F0502020204030204" pitchFamily="34" charset="0"/>
                <a:ea typeface="PMingLiU" panose="02020500000000000000" pitchFamily="18" charset="-120"/>
                <a:cs typeface="Lucida Grande"/>
              </a:rPr>
              <a:t>т</a:t>
            </a:r>
            <a:r>
              <a:rPr lang="en-US" sz="2000" b="1" dirty="0" err="1">
                <a:effectLst/>
                <a:latin typeface="Calibri" panose="020F0502020204030204" pitchFamily="34" charset="0"/>
                <a:ea typeface="PMingLiU" panose="02020500000000000000" pitchFamily="18" charset="-120"/>
                <a:cs typeface="Lucida Grande"/>
              </a:rPr>
              <a:t>ы</a:t>
            </a:r>
            <a:r>
              <a:rPr lang="en-US" sz="2000" dirty="0" err="1">
                <a:effectLst/>
                <a:latin typeface="Calibri" panose="020F0502020204030204" pitchFamily="34" charset="0"/>
                <a:ea typeface="PMingLiU" panose="02020500000000000000" pitchFamily="18" charset="-120"/>
                <a:cs typeface="Lucida Grande"/>
              </a:rPr>
              <a:t>йым</a:t>
            </a:r>
            <a:br>
              <a:rPr lang="en-GB" sz="2000" dirty="0">
                <a:latin typeface="Calibri" panose="020F0502020204030204" pitchFamily="34" charset="0"/>
                <a:ea typeface="PMingLiU" panose="02020500000000000000" pitchFamily="18" charset="-120"/>
                <a:cs typeface="Lucida Grande"/>
              </a:rPr>
            </a:br>
            <a:r>
              <a:rPr lang="en-US" sz="2000" dirty="0" err="1">
                <a:effectLst/>
                <a:latin typeface="Calibri" panose="020F0502020204030204" pitchFamily="34" charset="0"/>
                <a:ea typeface="PMingLiU" panose="02020500000000000000" pitchFamily="18" charset="-120"/>
                <a:cs typeface="Lucida Grande"/>
              </a:rPr>
              <a:t>Из</a:t>
            </a:r>
            <a:r>
              <a:rPr lang="en-US" sz="2000" b="1" dirty="0" err="1">
                <a:effectLst/>
                <a:latin typeface="Calibri" panose="020F0502020204030204" pitchFamily="34" charset="0"/>
                <a:ea typeface="PMingLiU" panose="02020500000000000000" pitchFamily="18" charset="-120"/>
                <a:cs typeface="Lucida Grande"/>
              </a:rPr>
              <a:t>и</a:t>
            </a:r>
            <a:r>
              <a:rPr lang="en-US" sz="2000" dirty="0">
                <a:effectLst/>
                <a:latin typeface="Calibri" panose="020F0502020204030204" pitchFamily="34" charset="0"/>
                <a:ea typeface="PMingLiU" panose="02020500000000000000" pitchFamily="18" charset="-120"/>
                <a:cs typeface="Lucida Grande"/>
              </a:rPr>
              <a:t> </a:t>
            </a:r>
            <a:r>
              <a:rPr lang="en-US" sz="2000" dirty="0" err="1">
                <a:effectLst/>
                <a:latin typeface="Calibri" panose="020F0502020204030204" pitchFamily="34" charset="0"/>
                <a:ea typeface="PMingLiU" panose="02020500000000000000" pitchFamily="18" charset="-120"/>
                <a:cs typeface="Lucida Grande"/>
              </a:rPr>
              <a:t>годс</a:t>
            </a:r>
            <a:r>
              <a:rPr lang="en-US" sz="2000" b="1" dirty="0" err="1">
                <a:effectLst/>
                <a:latin typeface="Calibri" panose="020F0502020204030204" pitchFamily="34" charset="0"/>
                <a:ea typeface="PMingLiU" panose="02020500000000000000" pitchFamily="18" charset="-120"/>
                <a:cs typeface="Lucida Grande"/>
              </a:rPr>
              <a:t>е</a:t>
            </a:r>
            <a:r>
              <a:rPr lang="en-US" sz="2000" dirty="0" err="1">
                <a:effectLst/>
                <a:latin typeface="Calibri" panose="020F0502020204030204" pitchFamily="34" charset="0"/>
                <a:ea typeface="PMingLiU" panose="02020500000000000000" pitchFamily="18" charset="-120"/>
                <a:cs typeface="Lucida Grande"/>
              </a:rPr>
              <a:t>к</a:t>
            </a:r>
            <a:r>
              <a:rPr lang="en-US" sz="2000" dirty="0">
                <a:effectLst/>
                <a:latin typeface="Calibri" panose="020F0502020204030204" pitchFamily="34" charset="0"/>
                <a:ea typeface="PMingLiU" panose="02020500000000000000" pitchFamily="18" charset="-120"/>
                <a:cs typeface="Lucida Grande"/>
              </a:rPr>
              <a:t> </a:t>
            </a:r>
            <a:r>
              <a:rPr lang="en-US" sz="2000" dirty="0" err="1">
                <a:effectLst/>
                <a:latin typeface="Calibri" panose="020F0502020204030204" pitchFamily="34" charset="0"/>
                <a:ea typeface="PMingLiU" panose="02020500000000000000" pitchFamily="18" charset="-120"/>
                <a:cs typeface="Lucida Grande"/>
              </a:rPr>
              <a:t>йӧрат</a:t>
            </a:r>
            <a:r>
              <a:rPr lang="en-US" sz="2000" b="1" dirty="0" err="1">
                <a:effectLst/>
                <a:latin typeface="Calibri" panose="020F0502020204030204" pitchFamily="34" charset="0"/>
                <a:ea typeface="PMingLiU" panose="02020500000000000000" pitchFamily="18" charset="-120"/>
                <a:cs typeface="Lucida Grande"/>
              </a:rPr>
              <a:t>е</a:t>
            </a:r>
            <a:r>
              <a:rPr lang="en-US" sz="2000" dirty="0" err="1">
                <a:effectLst/>
                <a:latin typeface="Calibri" panose="020F0502020204030204" pitchFamily="34" charset="0"/>
                <a:ea typeface="PMingLiU" panose="02020500000000000000" pitchFamily="18" charset="-120"/>
                <a:cs typeface="Lucida Grande"/>
              </a:rPr>
              <a:t>м</a:t>
            </a:r>
            <a:r>
              <a:rPr lang="en-US" sz="2000" dirty="0">
                <a:effectLst/>
                <a:latin typeface="Calibri" panose="020F0502020204030204" pitchFamily="34" charset="0"/>
                <a:ea typeface="PMingLiU" panose="02020500000000000000" pitchFamily="18" charset="-120"/>
                <a:cs typeface="Lucida Grande"/>
              </a:rPr>
              <a:t>.</a:t>
            </a:r>
          </a:p>
          <a:p>
            <a:pPr marL="0" indent="0">
              <a:lnSpc>
                <a:spcPct val="100000"/>
              </a:lnSpc>
              <a:buNone/>
            </a:pPr>
            <a:r>
              <a:rPr lang="en-US" sz="2000" dirty="0" err="1">
                <a:effectLst/>
                <a:latin typeface="Calibri" panose="020F0502020204030204" pitchFamily="34" charset="0"/>
                <a:ea typeface="PMingLiU" panose="02020500000000000000" pitchFamily="18" charset="-120"/>
                <a:cs typeface="Lucida Grande"/>
              </a:rPr>
              <a:t>Ой</a:t>
            </a:r>
            <a:r>
              <a:rPr lang="en-US" sz="2000" dirty="0">
                <a:effectLst/>
                <a:latin typeface="Calibri" panose="020F0502020204030204" pitchFamily="34" charset="0"/>
                <a:ea typeface="PMingLiU" panose="02020500000000000000" pitchFamily="18" charset="-120"/>
                <a:cs typeface="Lucida Grande"/>
              </a:rPr>
              <a:t>, </a:t>
            </a:r>
            <a:r>
              <a:rPr lang="en-US" sz="2000" dirty="0" err="1">
                <a:effectLst/>
                <a:latin typeface="Calibri" panose="020F0502020204030204" pitchFamily="34" charset="0"/>
                <a:ea typeface="PMingLiU" panose="02020500000000000000" pitchFamily="18" charset="-120"/>
                <a:cs typeface="Lucida Grande"/>
              </a:rPr>
              <a:t>мол</a:t>
            </a:r>
            <a:r>
              <a:rPr lang="en-US" sz="2000" b="1" dirty="0" err="1">
                <a:effectLst/>
                <a:latin typeface="Calibri" panose="020F0502020204030204" pitchFamily="34" charset="0"/>
                <a:ea typeface="PMingLiU" panose="02020500000000000000" pitchFamily="18" charset="-120"/>
                <a:cs typeface="Lucida Grande"/>
              </a:rPr>
              <a:t>а</a:t>
            </a:r>
            <a:r>
              <a:rPr lang="en-US" sz="2000" dirty="0" err="1">
                <a:effectLst/>
                <a:latin typeface="Calibri" panose="020F0502020204030204" pitchFamily="34" charset="0"/>
                <a:ea typeface="PMingLiU" panose="02020500000000000000" pitchFamily="18" charset="-120"/>
                <a:cs typeface="Lucida Grande"/>
              </a:rPr>
              <a:t>н</a:t>
            </a:r>
            <a:r>
              <a:rPr lang="en-US" sz="2000" dirty="0">
                <a:effectLst/>
                <a:latin typeface="Calibri" panose="020F0502020204030204" pitchFamily="34" charset="0"/>
                <a:ea typeface="PMingLiU" panose="02020500000000000000" pitchFamily="18" charset="-120"/>
                <a:cs typeface="Lucida Grande"/>
              </a:rPr>
              <a:t> </a:t>
            </a:r>
            <a:r>
              <a:rPr lang="en-US" sz="2000" dirty="0" err="1">
                <a:effectLst/>
                <a:latin typeface="Calibri" panose="020F0502020204030204" pitchFamily="34" charset="0"/>
                <a:ea typeface="PMingLiU" panose="02020500000000000000" pitchFamily="18" charset="-120"/>
                <a:cs typeface="Lucida Grande"/>
              </a:rPr>
              <a:t>тый</a:t>
            </a:r>
            <a:r>
              <a:rPr lang="en-US" sz="2000" dirty="0">
                <a:effectLst/>
                <a:latin typeface="Calibri" panose="020F0502020204030204" pitchFamily="34" charset="0"/>
                <a:ea typeface="PMingLiU" panose="02020500000000000000" pitchFamily="18" charset="-120"/>
                <a:cs typeface="Lucida Grande"/>
              </a:rPr>
              <a:t> </a:t>
            </a:r>
            <a:r>
              <a:rPr lang="en-US" sz="2000" dirty="0" err="1">
                <a:effectLst/>
                <a:latin typeface="Calibri" panose="020F0502020204030204" pitchFamily="34" charset="0"/>
                <a:ea typeface="PMingLiU" panose="02020500000000000000" pitchFamily="18" charset="-120"/>
                <a:cs typeface="Lucida Grande"/>
              </a:rPr>
              <a:t>йолт</a:t>
            </a:r>
            <a:r>
              <a:rPr lang="en-US" sz="2000" b="1" dirty="0" err="1">
                <a:effectLst/>
                <a:latin typeface="Calibri" panose="020F0502020204030204" pitchFamily="34" charset="0"/>
                <a:ea typeface="PMingLiU" panose="02020500000000000000" pitchFamily="18" charset="-120"/>
                <a:cs typeface="Lucida Grande"/>
              </a:rPr>
              <a:t>а</a:t>
            </a:r>
            <a:r>
              <a:rPr lang="en-US" sz="2000" dirty="0" err="1">
                <a:effectLst/>
                <a:latin typeface="Calibri" panose="020F0502020204030204" pitchFamily="34" charset="0"/>
                <a:ea typeface="PMingLiU" panose="02020500000000000000" pitchFamily="18" charset="-120"/>
                <a:cs typeface="Lucida Grande"/>
              </a:rPr>
              <a:t>ш</a:t>
            </a:r>
            <a:br>
              <a:rPr lang="en-GB" sz="2000" dirty="0">
                <a:latin typeface="Calibri" panose="020F0502020204030204" pitchFamily="34" charset="0"/>
                <a:ea typeface="PMingLiU" panose="02020500000000000000" pitchFamily="18" charset="-120"/>
                <a:cs typeface="Lucida Grande"/>
              </a:rPr>
            </a:br>
            <a:r>
              <a:rPr lang="en-US" sz="2000" dirty="0" err="1">
                <a:effectLst/>
                <a:latin typeface="Calibri" panose="020F0502020204030204" pitchFamily="34" charset="0"/>
                <a:ea typeface="PMingLiU" panose="02020500000000000000" pitchFamily="18" charset="-120"/>
                <a:cs typeface="Lucida Grande"/>
              </a:rPr>
              <a:t>От</a:t>
            </a:r>
            <a:r>
              <a:rPr lang="en-US" sz="2000" dirty="0">
                <a:effectLst/>
                <a:latin typeface="Calibri" panose="020F0502020204030204" pitchFamily="34" charset="0"/>
                <a:ea typeface="PMingLiU" panose="02020500000000000000" pitchFamily="18" charset="-120"/>
                <a:cs typeface="Lucida Grande"/>
              </a:rPr>
              <a:t> </a:t>
            </a:r>
            <a:r>
              <a:rPr lang="en-US" sz="2000" dirty="0" err="1">
                <a:effectLst/>
                <a:latin typeface="Calibri" panose="020F0502020204030204" pitchFamily="34" charset="0"/>
                <a:ea typeface="PMingLiU" panose="02020500000000000000" pitchFamily="18" charset="-120"/>
                <a:cs typeface="Lucida Grande"/>
              </a:rPr>
              <a:t>онч</a:t>
            </a:r>
            <a:r>
              <a:rPr lang="en-US" sz="2000" b="1" dirty="0" err="1">
                <a:effectLst/>
                <a:latin typeface="Calibri" panose="020F0502020204030204" pitchFamily="34" charset="0"/>
                <a:ea typeface="PMingLiU" panose="02020500000000000000" pitchFamily="18" charset="-120"/>
                <a:cs typeface="Lucida Grande"/>
              </a:rPr>
              <a:t>а</a:t>
            </a:r>
            <a:r>
              <a:rPr lang="en-US" sz="2000" dirty="0" err="1">
                <a:effectLst/>
                <a:latin typeface="Calibri" panose="020F0502020204030204" pitchFamily="34" charset="0"/>
                <a:ea typeface="PMingLiU" panose="02020500000000000000" pitchFamily="18" charset="-120"/>
                <a:cs typeface="Lucida Grande"/>
              </a:rPr>
              <a:t>л</a:t>
            </a:r>
            <a:r>
              <a:rPr lang="en-US" sz="2000" dirty="0">
                <a:effectLst/>
                <a:latin typeface="Calibri" panose="020F0502020204030204" pitchFamily="34" charset="0"/>
                <a:ea typeface="PMingLiU" panose="02020500000000000000" pitchFamily="18" charset="-120"/>
                <a:cs typeface="Lucida Grande"/>
              </a:rPr>
              <a:t> </a:t>
            </a:r>
            <a:r>
              <a:rPr lang="en-US" sz="2000" dirty="0" err="1">
                <a:effectLst/>
                <a:latin typeface="Calibri" panose="020F0502020204030204" pitchFamily="34" charset="0"/>
                <a:ea typeface="PMingLiU" panose="02020500000000000000" pitchFamily="18" charset="-120"/>
                <a:cs typeface="Lucida Grande"/>
              </a:rPr>
              <a:t>ӱмбак</a:t>
            </a:r>
            <a:r>
              <a:rPr lang="en-US" sz="2000" b="1" dirty="0" err="1">
                <a:effectLst/>
                <a:latin typeface="Calibri" panose="020F0502020204030204" pitchFamily="34" charset="0"/>
                <a:ea typeface="PMingLiU" panose="02020500000000000000" pitchFamily="18" charset="-120"/>
                <a:cs typeface="Lucida Grande"/>
              </a:rPr>
              <a:t>е</a:t>
            </a:r>
            <a:r>
              <a:rPr lang="en-US" sz="2000" dirty="0" err="1">
                <a:effectLst/>
                <a:latin typeface="Calibri" panose="020F0502020204030204" pitchFamily="34" charset="0"/>
                <a:ea typeface="PMingLiU" panose="02020500000000000000" pitchFamily="18" charset="-120"/>
                <a:cs typeface="Lucida Grande"/>
              </a:rPr>
              <a:t>м</a:t>
            </a:r>
            <a:r>
              <a:rPr lang="en-US" sz="2000" dirty="0">
                <a:effectLst/>
                <a:latin typeface="Calibri" panose="020F0502020204030204" pitchFamily="34" charset="0"/>
                <a:ea typeface="PMingLiU" panose="02020500000000000000" pitchFamily="18" charset="-120"/>
                <a:cs typeface="Lucida Grande"/>
              </a:rPr>
              <a:t>?</a:t>
            </a:r>
            <a:br>
              <a:rPr lang="en-GB" sz="2000" dirty="0">
                <a:latin typeface="Calibri" panose="020F0502020204030204" pitchFamily="34" charset="0"/>
                <a:ea typeface="PMingLiU" panose="02020500000000000000" pitchFamily="18" charset="-120"/>
                <a:cs typeface="Lucida Grande"/>
              </a:rPr>
            </a:br>
            <a:r>
              <a:rPr lang="en-US" sz="2000" dirty="0" err="1">
                <a:effectLst/>
                <a:latin typeface="Calibri" panose="020F0502020204030204" pitchFamily="34" charset="0"/>
                <a:ea typeface="PMingLiU" panose="02020500000000000000" pitchFamily="18" charset="-120"/>
                <a:cs typeface="Lucida Grande"/>
              </a:rPr>
              <a:t>М</a:t>
            </a:r>
            <a:r>
              <a:rPr lang="en-US" sz="2000" b="1" dirty="0" err="1">
                <a:effectLst/>
                <a:latin typeface="Calibri" panose="020F0502020204030204" pitchFamily="34" charset="0"/>
                <a:ea typeface="PMingLiU" panose="02020500000000000000" pitchFamily="18" charset="-120"/>
                <a:cs typeface="Lucida Grande"/>
              </a:rPr>
              <a:t>ы</a:t>
            </a:r>
            <a:r>
              <a:rPr lang="en-US" sz="2000" dirty="0" err="1">
                <a:effectLst/>
                <a:latin typeface="Calibri" panose="020F0502020204030204" pitchFamily="34" charset="0"/>
                <a:ea typeface="PMingLiU" panose="02020500000000000000" pitchFamily="18" charset="-120"/>
                <a:cs typeface="Lucida Grande"/>
              </a:rPr>
              <a:t>йже</a:t>
            </a:r>
            <a:r>
              <a:rPr lang="en-US" sz="2000" dirty="0">
                <a:effectLst/>
                <a:latin typeface="Calibri" panose="020F0502020204030204" pitchFamily="34" charset="0"/>
                <a:ea typeface="PMingLiU" panose="02020500000000000000" pitchFamily="18" charset="-120"/>
                <a:cs typeface="Lucida Grande"/>
              </a:rPr>
              <a:t> </a:t>
            </a:r>
            <a:r>
              <a:rPr lang="en-US" sz="2000" dirty="0" err="1">
                <a:effectLst/>
                <a:latin typeface="Calibri" panose="020F0502020204030204" pitchFamily="34" charset="0"/>
                <a:ea typeface="PMingLiU" panose="02020500000000000000" pitchFamily="18" charset="-120"/>
                <a:cs typeface="Lucida Grande"/>
              </a:rPr>
              <a:t>вет</a:t>
            </a:r>
            <a:r>
              <a:rPr lang="en-US" sz="2000" dirty="0">
                <a:effectLst/>
                <a:latin typeface="Calibri" panose="020F0502020204030204" pitchFamily="34" charset="0"/>
                <a:ea typeface="PMingLiU" panose="02020500000000000000" pitchFamily="18" charset="-120"/>
                <a:cs typeface="Lucida Grande"/>
              </a:rPr>
              <a:t> </a:t>
            </a:r>
            <a:r>
              <a:rPr lang="en-US" sz="2000" dirty="0" err="1">
                <a:effectLst/>
                <a:latin typeface="Calibri" panose="020F0502020204030204" pitchFamily="34" charset="0"/>
                <a:ea typeface="PMingLiU" panose="02020500000000000000" pitchFamily="18" charset="-120"/>
                <a:cs typeface="Lucida Grande"/>
              </a:rPr>
              <a:t>нӧрен</a:t>
            </a:r>
            <a:r>
              <a:rPr lang="en-US" sz="2000" b="1" dirty="0" err="1">
                <a:effectLst/>
                <a:latin typeface="Calibri" panose="020F0502020204030204" pitchFamily="34" charset="0"/>
                <a:ea typeface="PMingLiU" panose="02020500000000000000" pitchFamily="18" charset="-120"/>
                <a:cs typeface="Lucida Grande"/>
              </a:rPr>
              <a:t>а</a:t>
            </a:r>
            <a:r>
              <a:rPr lang="en-US" sz="2000" dirty="0" err="1">
                <a:effectLst/>
                <a:latin typeface="Calibri" panose="020F0502020204030204" pitchFamily="34" charset="0"/>
                <a:ea typeface="PMingLiU" panose="02020500000000000000" pitchFamily="18" charset="-120"/>
                <a:cs typeface="Lucida Grande"/>
              </a:rPr>
              <a:t>м</a:t>
            </a:r>
            <a:r>
              <a:rPr lang="en-US" sz="2000" dirty="0">
                <a:effectLst/>
                <a:latin typeface="Calibri" panose="020F0502020204030204" pitchFamily="34" charset="0"/>
                <a:ea typeface="PMingLiU" panose="02020500000000000000" pitchFamily="18" charset="-120"/>
                <a:cs typeface="Lucida Grande"/>
              </a:rPr>
              <a:t>,</a:t>
            </a:r>
            <a:br>
              <a:rPr lang="en-GB" sz="2000" dirty="0">
                <a:latin typeface="Calibri" panose="020F0502020204030204" pitchFamily="34" charset="0"/>
                <a:ea typeface="PMingLiU" panose="02020500000000000000" pitchFamily="18" charset="-120"/>
                <a:cs typeface="Lucida Grande"/>
              </a:rPr>
            </a:br>
            <a:r>
              <a:rPr lang="en-US" sz="2000" dirty="0" err="1">
                <a:effectLst/>
                <a:latin typeface="Calibri" panose="020F0502020204030204" pitchFamily="34" charset="0"/>
                <a:ea typeface="PMingLiU" panose="02020500000000000000" pitchFamily="18" charset="-120"/>
                <a:cs typeface="Lucida Grande"/>
              </a:rPr>
              <a:t>Нӧрен</a:t>
            </a:r>
            <a:r>
              <a:rPr lang="en-US" sz="2000" b="1" dirty="0" err="1">
                <a:effectLst/>
                <a:latin typeface="Calibri" panose="020F0502020204030204" pitchFamily="34" charset="0"/>
                <a:ea typeface="PMingLiU" panose="02020500000000000000" pitchFamily="18" charset="-120"/>
                <a:cs typeface="Lucida Grande"/>
              </a:rPr>
              <a:t>а</a:t>
            </a:r>
            <a:r>
              <a:rPr lang="en-US" sz="2000" dirty="0" err="1">
                <a:effectLst/>
                <a:latin typeface="Calibri" panose="020F0502020204030204" pitchFamily="34" charset="0"/>
                <a:ea typeface="PMingLiU" panose="02020500000000000000" pitchFamily="18" charset="-120"/>
                <a:cs typeface="Lucida Grande"/>
              </a:rPr>
              <a:t>м</a:t>
            </a:r>
            <a:r>
              <a:rPr lang="en-US" sz="2000" dirty="0">
                <a:effectLst/>
                <a:latin typeface="Calibri" panose="020F0502020204030204" pitchFamily="34" charset="0"/>
                <a:ea typeface="PMingLiU" panose="02020500000000000000" pitchFamily="18" charset="-120"/>
                <a:cs typeface="Lucida Grande"/>
              </a:rPr>
              <a:t> </a:t>
            </a:r>
            <a:r>
              <a:rPr lang="en-US" sz="2000" dirty="0" err="1">
                <a:effectLst/>
                <a:latin typeface="Calibri" panose="020F0502020204030204" pitchFamily="34" charset="0"/>
                <a:ea typeface="PMingLiU" panose="02020500000000000000" pitchFamily="18" charset="-120"/>
                <a:cs typeface="Lucida Grande"/>
              </a:rPr>
              <a:t>йӱр</a:t>
            </a:r>
            <a:r>
              <a:rPr lang="en-US" sz="2000" dirty="0">
                <a:effectLst/>
                <a:latin typeface="Calibri" panose="020F0502020204030204" pitchFamily="34" charset="0"/>
                <a:ea typeface="PMingLiU" panose="02020500000000000000" pitchFamily="18" charset="-120"/>
                <a:cs typeface="Lucida Grande"/>
              </a:rPr>
              <a:t> </a:t>
            </a:r>
            <a:r>
              <a:rPr lang="en-US" sz="2000" dirty="0" err="1">
                <a:effectLst/>
                <a:latin typeface="Calibri" panose="020F0502020204030204" pitchFamily="34" charset="0"/>
                <a:ea typeface="PMingLiU" panose="02020500000000000000" pitchFamily="18" charset="-120"/>
                <a:cs typeface="Lucida Grande"/>
              </a:rPr>
              <a:t>вӱд</a:t>
            </a:r>
            <a:r>
              <a:rPr lang="en-US" sz="2000" b="1" dirty="0" err="1">
                <a:effectLst/>
                <a:latin typeface="Calibri" panose="020F0502020204030204" pitchFamily="34" charset="0"/>
                <a:ea typeface="PMingLiU" panose="02020500000000000000" pitchFamily="18" charset="-120"/>
                <a:cs typeface="Lucida Grande"/>
              </a:rPr>
              <a:t>е</a:t>
            </a:r>
            <a:r>
              <a:rPr lang="en-US" sz="2000" dirty="0" err="1">
                <a:effectLst/>
                <a:latin typeface="Calibri" panose="020F0502020204030204" pitchFamily="34" charset="0"/>
                <a:ea typeface="PMingLiU" panose="02020500000000000000" pitchFamily="18" charset="-120"/>
                <a:cs typeface="Lucida Grande"/>
              </a:rPr>
              <a:t>ш</a:t>
            </a:r>
            <a:r>
              <a:rPr lang="en-US" sz="2000" dirty="0">
                <a:effectLst/>
                <a:latin typeface="Calibri" panose="020F0502020204030204" pitchFamily="34" charset="0"/>
                <a:ea typeface="PMingLiU" panose="02020500000000000000" pitchFamily="18" charset="-120"/>
                <a:cs typeface="Lucida Grande"/>
              </a:rPr>
              <a:t>.</a:t>
            </a:r>
          </a:p>
          <a:p>
            <a:pPr marL="0" indent="0">
              <a:lnSpc>
                <a:spcPct val="100000"/>
              </a:lnSpc>
              <a:buNone/>
            </a:pPr>
            <a:r>
              <a:rPr lang="en-US" sz="2000" dirty="0" err="1">
                <a:effectLst/>
                <a:latin typeface="Calibri" panose="020F0502020204030204" pitchFamily="34" charset="0"/>
                <a:ea typeface="PMingLiU" panose="02020500000000000000" pitchFamily="18" charset="-120"/>
                <a:cs typeface="Lucida Grande"/>
              </a:rPr>
              <a:t>Ой</a:t>
            </a:r>
            <a:r>
              <a:rPr lang="en-US" sz="2000" dirty="0">
                <a:effectLst/>
                <a:latin typeface="Calibri" panose="020F0502020204030204" pitchFamily="34" charset="0"/>
                <a:ea typeface="PMingLiU" panose="02020500000000000000" pitchFamily="18" charset="-120"/>
                <a:cs typeface="Lucida Grande"/>
              </a:rPr>
              <a:t>, </a:t>
            </a:r>
            <a:r>
              <a:rPr lang="en-US" sz="2000" dirty="0" err="1">
                <a:effectLst/>
                <a:latin typeface="Calibri" panose="020F0502020204030204" pitchFamily="34" charset="0"/>
                <a:ea typeface="PMingLiU" panose="02020500000000000000" pitchFamily="18" charset="-120"/>
                <a:cs typeface="Lucida Grande"/>
              </a:rPr>
              <a:t>мол</a:t>
            </a:r>
            <a:r>
              <a:rPr lang="en-US" sz="2000" b="1" dirty="0" err="1">
                <a:effectLst/>
                <a:latin typeface="Calibri" panose="020F0502020204030204" pitchFamily="34" charset="0"/>
                <a:ea typeface="PMingLiU" panose="02020500000000000000" pitchFamily="18" charset="-120"/>
                <a:cs typeface="Lucida Grande"/>
              </a:rPr>
              <a:t>а</a:t>
            </a:r>
            <a:r>
              <a:rPr lang="en-US" sz="2000" dirty="0" err="1">
                <a:effectLst/>
                <a:latin typeface="Calibri" panose="020F0502020204030204" pitchFamily="34" charset="0"/>
                <a:ea typeface="PMingLiU" panose="02020500000000000000" pitchFamily="18" charset="-120"/>
                <a:cs typeface="Lucida Grande"/>
              </a:rPr>
              <a:t>н</a:t>
            </a:r>
            <a:r>
              <a:rPr lang="en-US" sz="2000" dirty="0">
                <a:effectLst/>
                <a:latin typeface="Calibri" panose="020F0502020204030204" pitchFamily="34" charset="0"/>
                <a:ea typeface="PMingLiU" panose="02020500000000000000" pitchFamily="18" charset="-120"/>
                <a:cs typeface="Lucida Grande"/>
              </a:rPr>
              <a:t> </a:t>
            </a:r>
            <a:r>
              <a:rPr lang="en-US" sz="2000" dirty="0" err="1">
                <a:effectLst/>
                <a:latin typeface="Calibri" panose="020F0502020204030204" pitchFamily="34" charset="0"/>
                <a:ea typeface="PMingLiU" panose="02020500000000000000" pitchFamily="18" charset="-120"/>
                <a:cs typeface="Lucida Grande"/>
              </a:rPr>
              <a:t>тый</a:t>
            </a:r>
            <a:r>
              <a:rPr lang="en-US" sz="2000" dirty="0">
                <a:effectLst/>
                <a:latin typeface="Calibri" panose="020F0502020204030204" pitchFamily="34" charset="0"/>
                <a:ea typeface="PMingLiU" panose="02020500000000000000" pitchFamily="18" charset="-120"/>
                <a:cs typeface="Lucida Grande"/>
              </a:rPr>
              <a:t> </a:t>
            </a:r>
            <a:r>
              <a:rPr lang="en-US" sz="2000" dirty="0" err="1">
                <a:effectLst/>
                <a:latin typeface="Calibri" panose="020F0502020204030204" pitchFamily="34" charset="0"/>
                <a:ea typeface="PMingLiU" panose="02020500000000000000" pitchFamily="18" charset="-120"/>
                <a:cs typeface="Lucida Grande"/>
              </a:rPr>
              <a:t>йолт</a:t>
            </a:r>
            <a:r>
              <a:rPr lang="en-US" sz="2000" b="1" dirty="0" err="1">
                <a:effectLst/>
                <a:latin typeface="Calibri" panose="020F0502020204030204" pitchFamily="34" charset="0"/>
                <a:ea typeface="PMingLiU" panose="02020500000000000000" pitchFamily="18" charset="-120"/>
                <a:cs typeface="Lucida Grande"/>
              </a:rPr>
              <a:t>а</a:t>
            </a:r>
            <a:r>
              <a:rPr lang="en-US" sz="2000" dirty="0" err="1">
                <a:effectLst/>
                <a:latin typeface="Calibri" panose="020F0502020204030204" pitchFamily="34" charset="0"/>
                <a:ea typeface="PMingLiU" panose="02020500000000000000" pitchFamily="18" charset="-120"/>
                <a:cs typeface="Lucida Grande"/>
              </a:rPr>
              <a:t>ш</a:t>
            </a:r>
            <a:r>
              <a:rPr lang="en-US" sz="2000" dirty="0">
                <a:effectLst/>
                <a:latin typeface="Calibri" panose="020F0502020204030204" pitchFamily="34" charset="0"/>
                <a:ea typeface="PMingLiU" panose="02020500000000000000" pitchFamily="18" charset="-120"/>
                <a:cs typeface="Lucida Grande"/>
              </a:rPr>
              <a:t>…</a:t>
            </a:r>
            <a:endParaRPr lang="en-GB" sz="2000" dirty="0">
              <a:latin typeface="Calibri" panose="020F0502020204030204" pitchFamily="34" charset="0"/>
              <a:ea typeface="PMingLiU" panose="02020500000000000000" pitchFamily="18" charset="-120"/>
              <a:cs typeface="Lucida Grande"/>
            </a:endParaRPr>
          </a:p>
          <a:p>
            <a:pPr marL="0" indent="0">
              <a:lnSpc>
                <a:spcPct val="100000"/>
              </a:lnSpc>
              <a:buNone/>
            </a:pPr>
            <a:r>
              <a:rPr lang="en-US" sz="2000" dirty="0" err="1">
                <a:effectLst/>
                <a:latin typeface="Calibri" panose="020F0502020204030204" pitchFamily="34" charset="0"/>
                <a:ea typeface="PMingLiU" panose="02020500000000000000" pitchFamily="18" charset="-120"/>
                <a:cs typeface="Lucida Grande"/>
              </a:rPr>
              <a:t>Ӧнд</a:t>
            </a:r>
            <a:r>
              <a:rPr lang="en-US" sz="2000" b="1" dirty="0" err="1">
                <a:effectLst/>
                <a:latin typeface="Calibri" panose="020F0502020204030204" pitchFamily="34" charset="0"/>
                <a:ea typeface="PMingLiU" panose="02020500000000000000" pitchFamily="18" charset="-120"/>
                <a:cs typeface="Lucida Grande"/>
              </a:rPr>
              <a:t>а</a:t>
            </a:r>
            <a:r>
              <a:rPr lang="en-US" sz="2000" dirty="0" err="1">
                <a:effectLst/>
                <a:latin typeface="Calibri" panose="020F0502020204030204" pitchFamily="34" charset="0"/>
                <a:ea typeface="PMingLiU" panose="02020500000000000000" pitchFamily="18" charset="-120"/>
                <a:cs typeface="Lucida Grande"/>
              </a:rPr>
              <a:t>л</a:t>
            </a:r>
            <a:r>
              <a:rPr lang="en-US" sz="2000" dirty="0">
                <a:effectLst/>
                <a:latin typeface="Calibri" panose="020F0502020204030204" pitchFamily="34" charset="0"/>
                <a:ea typeface="PMingLiU" panose="02020500000000000000" pitchFamily="18" charset="-120"/>
                <a:cs typeface="Lucida Grande"/>
              </a:rPr>
              <a:t> </a:t>
            </a:r>
            <a:r>
              <a:rPr lang="en-US" sz="2000" dirty="0" err="1">
                <a:effectLst/>
                <a:latin typeface="Calibri" panose="020F0502020204030204" pitchFamily="34" charset="0"/>
                <a:ea typeface="PMingLiU" panose="02020500000000000000" pitchFamily="18" charset="-120"/>
                <a:cs typeface="Lucida Grande"/>
              </a:rPr>
              <a:t>м</a:t>
            </a:r>
            <a:r>
              <a:rPr lang="en-US" sz="2000" b="1" dirty="0" err="1">
                <a:effectLst/>
                <a:latin typeface="Calibri" panose="020F0502020204030204" pitchFamily="34" charset="0"/>
                <a:ea typeface="PMingLiU" panose="02020500000000000000" pitchFamily="18" charset="-120"/>
                <a:cs typeface="Lucida Grande"/>
              </a:rPr>
              <a:t>ы</a:t>
            </a:r>
            <a:r>
              <a:rPr lang="en-US" sz="2000" dirty="0" err="1">
                <a:effectLst/>
                <a:latin typeface="Calibri" panose="020F0502020204030204" pitchFamily="34" charset="0"/>
                <a:ea typeface="PMingLiU" panose="02020500000000000000" pitchFamily="18" charset="-120"/>
                <a:cs typeface="Lucida Grande"/>
              </a:rPr>
              <a:t>йым</a:t>
            </a:r>
            <a:r>
              <a:rPr lang="en-US" sz="2000" dirty="0">
                <a:effectLst/>
                <a:latin typeface="Calibri" panose="020F0502020204030204" pitchFamily="34" charset="0"/>
                <a:ea typeface="PMingLiU" panose="02020500000000000000" pitchFamily="18" charset="-120"/>
                <a:cs typeface="Lucida Grande"/>
              </a:rPr>
              <a:t>, </a:t>
            </a:r>
            <a:r>
              <a:rPr lang="en-US" sz="2000" dirty="0" err="1">
                <a:effectLst/>
                <a:latin typeface="Calibri" panose="020F0502020204030204" pitchFamily="34" charset="0"/>
                <a:ea typeface="PMingLiU" panose="02020500000000000000" pitchFamily="18" charset="-120"/>
                <a:cs typeface="Lucida Grande"/>
              </a:rPr>
              <a:t>ӧнд</a:t>
            </a:r>
            <a:r>
              <a:rPr lang="en-US" sz="2000" b="1" dirty="0" err="1">
                <a:effectLst/>
                <a:latin typeface="Calibri" panose="020F0502020204030204" pitchFamily="34" charset="0"/>
                <a:ea typeface="PMingLiU" panose="02020500000000000000" pitchFamily="18" charset="-120"/>
                <a:cs typeface="Lucida Grande"/>
              </a:rPr>
              <a:t>а</a:t>
            </a:r>
            <a:r>
              <a:rPr lang="en-US" sz="2000" dirty="0" err="1">
                <a:effectLst/>
                <a:latin typeface="Calibri" panose="020F0502020204030204" pitchFamily="34" charset="0"/>
                <a:ea typeface="PMingLiU" panose="02020500000000000000" pitchFamily="18" charset="-120"/>
                <a:cs typeface="Lucida Grande"/>
              </a:rPr>
              <a:t>л</a:t>
            </a:r>
            <a:r>
              <a:rPr lang="en-US" sz="2000" dirty="0">
                <a:effectLst/>
                <a:latin typeface="Calibri" panose="020F0502020204030204" pitchFamily="34" charset="0"/>
                <a:ea typeface="PMingLiU" panose="02020500000000000000" pitchFamily="18" charset="-120"/>
                <a:cs typeface="Lucida Grande"/>
              </a:rPr>
              <a:t> </a:t>
            </a:r>
            <a:r>
              <a:rPr lang="en-US" sz="2000" dirty="0" err="1">
                <a:effectLst/>
                <a:latin typeface="Calibri" panose="020F0502020204030204" pitchFamily="34" charset="0"/>
                <a:ea typeface="PMingLiU" panose="02020500000000000000" pitchFamily="18" charset="-120"/>
                <a:cs typeface="Lucida Grande"/>
              </a:rPr>
              <a:t>м</a:t>
            </a:r>
            <a:r>
              <a:rPr lang="en-US" sz="2000" b="1" dirty="0" err="1">
                <a:effectLst/>
                <a:latin typeface="Calibri" panose="020F0502020204030204" pitchFamily="34" charset="0"/>
                <a:ea typeface="PMingLiU" panose="02020500000000000000" pitchFamily="18" charset="-120"/>
                <a:cs typeface="Lucida Grande"/>
              </a:rPr>
              <a:t>ы</a:t>
            </a:r>
            <a:r>
              <a:rPr lang="en-US" sz="2000" dirty="0" err="1">
                <a:effectLst/>
                <a:latin typeface="Calibri" panose="020F0502020204030204" pitchFamily="34" charset="0"/>
                <a:ea typeface="PMingLiU" panose="02020500000000000000" pitchFamily="18" charset="-120"/>
                <a:cs typeface="Lucida Grande"/>
              </a:rPr>
              <a:t>йым</a:t>
            </a:r>
            <a:br>
              <a:rPr lang="en-GB" sz="2000" dirty="0">
                <a:latin typeface="Calibri" panose="020F0502020204030204" pitchFamily="34" charset="0"/>
                <a:ea typeface="PMingLiU" panose="02020500000000000000" pitchFamily="18" charset="-120"/>
                <a:cs typeface="Lucida Grande"/>
              </a:rPr>
            </a:br>
            <a:r>
              <a:rPr lang="en-US" sz="2000" dirty="0" err="1">
                <a:effectLst/>
                <a:latin typeface="Calibri" panose="020F0502020204030204" pitchFamily="34" charset="0"/>
                <a:ea typeface="PMingLiU" panose="02020500000000000000" pitchFamily="18" charset="-120"/>
                <a:cs typeface="Lucida Grande"/>
              </a:rPr>
              <a:t>Ӧнд</a:t>
            </a:r>
            <a:r>
              <a:rPr lang="en-US" sz="2000" b="1" dirty="0" err="1">
                <a:effectLst/>
                <a:latin typeface="Calibri" panose="020F0502020204030204" pitchFamily="34" charset="0"/>
                <a:ea typeface="PMingLiU" panose="02020500000000000000" pitchFamily="18" charset="-120"/>
                <a:cs typeface="Lucida Grande"/>
              </a:rPr>
              <a:t>а</a:t>
            </a:r>
            <a:r>
              <a:rPr lang="en-US" sz="2000" dirty="0" err="1">
                <a:effectLst/>
                <a:latin typeface="Calibri" panose="020F0502020204030204" pitchFamily="34" charset="0"/>
                <a:ea typeface="PMingLiU" panose="02020500000000000000" pitchFamily="18" charset="-120"/>
                <a:cs typeface="Lucida Grande"/>
              </a:rPr>
              <a:t>л</a:t>
            </a:r>
            <a:r>
              <a:rPr lang="en-US" sz="2000" dirty="0">
                <a:effectLst/>
                <a:latin typeface="Calibri" panose="020F0502020204030204" pitchFamily="34" charset="0"/>
                <a:ea typeface="PMingLiU" panose="02020500000000000000" pitchFamily="18" charset="-120"/>
                <a:cs typeface="Lucida Grande"/>
              </a:rPr>
              <a:t> </a:t>
            </a:r>
            <a:r>
              <a:rPr lang="en-US" sz="2000" dirty="0" err="1">
                <a:effectLst/>
                <a:latin typeface="Calibri" panose="020F0502020204030204" pitchFamily="34" charset="0"/>
                <a:ea typeface="PMingLiU" panose="02020500000000000000" pitchFamily="18" charset="-120"/>
                <a:cs typeface="Lucida Grande"/>
              </a:rPr>
              <a:t>м</a:t>
            </a:r>
            <a:r>
              <a:rPr lang="en-US" sz="2000" b="1" dirty="0" err="1">
                <a:effectLst/>
                <a:latin typeface="Calibri" panose="020F0502020204030204" pitchFamily="34" charset="0"/>
                <a:ea typeface="PMingLiU" panose="02020500000000000000" pitchFamily="18" charset="-120"/>
                <a:cs typeface="Lucida Grande"/>
              </a:rPr>
              <a:t>ы</a:t>
            </a:r>
            <a:r>
              <a:rPr lang="en-US" sz="2000" dirty="0" err="1">
                <a:effectLst/>
                <a:latin typeface="Calibri" panose="020F0502020204030204" pitchFamily="34" charset="0"/>
                <a:ea typeface="PMingLiU" panose="02020500000000000000" pitchFamily="18" charset="-120"/>
                <a:cs typeface="Lucida Grande"/>
              </a:rPr>
              <a:t>йым</a:t>
            </a:r>
            <a:r>
              <a:rPr lang="en-US" sz="2000" dirty="0">
                <a:effectLst/>
                <a:latin typeface="Calibri" panose="020F0502020204030204" pitchFamily="34" charset="0"/>
                <a:ea typeface="PMingLiU" panose="02020500000000000000" pitchFamily="18" charset="-120"/>
                <a:cs typeface="Lucida Grande"/>
              </a:rPr>
              <a:t> </a:t>
            </a:r>
            <a:r>
              <a:rPr lang="en-US" sz="2000" dirty="0" err="1">
                <a:effectLst/>
                <a:latin typeface="Calibri" panose="020F0502020204030204" pitchFamily="34" charset="0"/>
                <a:ea typeface="PMingLiU" panose="02020500000000000000" pitchFamily="18" charset="-120"/>
                <a:cs typeface="Lucida Grande"/>
              </a:rPr>
              <a:t>йолташ</a:t>
            </a:r>
            <a:r>
              <a:rPr lang="en-US" sz="2000" b="1" dirty="0" err="1">
                <a:effectLst/>
                <a:latin typeface="Calibri" panose="020F0502020204030204" pitchFamily="34" charset="0"/>
                <a:ea typeface="PMingLiU" panose="02020500000000000000" pitchFamily="18" charset="-120"/>
                <a:cs typeface="Lucida Grande"/>
              </a:rPr>
              <a:t>е</a:t>
            </a:r>
            <a:r>
              <a:rPr lang="en-US" sz="2000" dirty="0" err="1">
                <a:effectLst/>
                <a:latin typeface="Calibri" panose="020F0502020204030204" pitchFamily="34" charset="0"/>
                <a:ea typeface="PMingLiU" panose="02020500000000000000" pitchFamily="18" charset="-120"/>
                <a:cs typeface="Lucida Grande"/>
              </a:rPr>
              <a:t>м</a:t>
            </a:r>
            <a:r>
              <a:rPr lang="en-US" sz="2000" dirty="0">
                <a:effectLst/>
                <a:latin typeface="Calibri" panose="020F0502020204030204" pitchFamily="34" charset="0"/>
                <a:ea typeface="PMingLiU" panose="02020500000000000000" pitchFamily="18" charset="-120"/>
                <a:cs typeface="Lucida Grande"/>
              </a:rPr>
              <a:t>.</a:t>
            </a:r>
            <a:br>
              <a:rPr lang="en-GB" sz="2000" dirty="0">
                <a:latin typeface="Calibri" panose="020F0502020204030204" pitchFamily="34" charset="0"/>
                <a:ea typeface="PMingLiU" panose="02020500000000000000" pitchFamily="18" charset="-120"/>
                <a:cs typeface="Lucida Grande"/>
              </a:rPr>
            </a:br>
            <a:r>
              <a:rPr lang="en-US" sz="2000" dirty="0" err="1">
                <a:effectLst/>
                <a:latin typeface="Calibri" panose="020F0502020204030204" pitchFamily="34" charset="0"/>
                <a:ea typeface="PMingLiU" panose="02020500000000000000" pitchFamily="18" charset="-120"/>
                <a:cs typeface="Lucida Grande"/>
              </a:rPr>
              <a:t>М</a:t>
            </a:r>
            <a:r>
              <a:rPr lang="en-US" sz="2000" b="1" dirty="0" err="1">
                <a:effectLst/>
                <a:latin typeface="Calibri" panose="020F0502020204030204" pitchFamily="34" charset="0"/>
                <a:ea typeface="PMingLiU" panose="02020500000000000000" pitchFamily="18" charset="-120"/>
                <a:cs typeface="Lucida Grande"/>
              </a:rPr>
              <a:t>ы</a:t>
            </a:r>
            <a:r>
              <a:rPr lang="en-US" sz="2000" dirty="0" err="1">
                <a:effectLst/>
                <a:latin typeface="Calibri" panose="020F0502020204030204" pitchFamily="34" charset="0"/>
                <a:ea typeface="PMingLiU" panose="02020500000000000000" pitchFamily="18" charset="-120"/>
                <a:cs typeface="Lucida Grande"/>
              </a:rPr>
              <a:t>йже</a:t>
            </a:r>
            <a:r>
              <a:rPr lang="en-US" sz="2000" dirty="0">
                <a:effectLst/>
                <a:latin typeface="Calibri" panose="020F0502020204030204" pitchFamily="34" charset="0"/>
                <a:ea typeface="PMingLiU" panose="02020500000000000000" pitchFamily="18" charset="-120"/>
                <a:cs typeface="Lucida Grande"/>
              </a:rPr>
              <a:t> </a:t>
            </a:r>
            <a:r>
              <a:rPr lang="en-US" sz="2000" dirty="0" err="1">
                <a:effectLst/>
                <a:latin typeface="Calibri" panose="020F0502020204030204" pitchFamily="34" charset="0"/>
                <a:ea typeface="PMingLiU" panose="02020500000000000000" pitchFamily="18" charset="-120"/>
                <a:cs typeface="Lucida Grande"/>
              </a:rPr>
              <a:t>т</a:t>
            </a:r>
            <a:r>
              <a:rPr lang="en-US" sz="2000" b="1" dirty="0" err="1">
                <a:effectLst/>
                <a:latin typeface="Calibri" panose="020F0502020204030204" pitchFamily="34" charset="0"/>
                <a:ea typeface="PMingLiU" panose="02020500000000000000" pitchFamily="18" charset="-120"/>
                <a:cs typeface="Lucida Grande"/>
              </a:rPr>
              <a:t>ы</a:t>
            </a:r>
            <a:r>
              <a:rPr lang="en-US" sz="2000" dirty="0" err="1">
                <a:effectLst/>
                <a:latin typeface="Calibri" panose="020F0502020204030204" pitchFamily="34" charset="0"/>
                <a:ea typeface="PMingLiU" panose="02020500000000000000" pitchFamily="18" charset="-120"/>
                <a:cs typeface="Lucida Grande"/>
              </a:rPr>
              <a:t>йым</a:t>
            </a:r>
            <a:r>
              <a:rPr lang="en-US" sz="2000" dirty="0">
                <a:effectLst/>
                <a:latin typeface="Calibri" panose="020F0502020204030204" pitchFamily="34" charset="0"/>
                <a:ea typeface="PMingLiU" panose="02020500000000000000" pitchFamily="18" charset="-120"/>
                <a:cs typeface="Lucida Grande"/>
              </a:rPr>
              <a:t>, </a:t>
            </a:r>
            <a:r>
              <a:rPr lang="en-US" sz="2000" dirty="0" err="1">
                <a:effectLst/>
                <a:latin typeface="Calibri" panose="020F0502020204030204" pitchFamily="34" charset="0"/>
                <a:ea typeface="PMingLiU" panose="02020500000000000000" pitchFamily="18" charset="-120"/>
                <a:cs typeface="Lucida Grande"/>
              </a:rPr>
              <a:t>м</a:t>
            </a:r>
            <a:r>
              <a:rPr lang="en-US" sz="2000" b="1" dirty="0" err="1">
                <a:effectLst/>
                <a:latin typeface="Calibri" panose="020F0502020204030204" pitchFamily="34" charset="0"/>
                <a:ea typeface="PMingLiU" panose="02020500000000000000" pitchFamily="18" charset="-120"/>
                <a:cs typeface="Lucida Grande"/>
              </a:rPr>
              <a:t>ы</a:t>
            </a:r>
            <a:r>
              <a:rPr lang="en-US" sz="2000" dirty="0" err="1">
                <a:effectLst/>
                <a:latin typeface="Calibri" panose="020F0502020204030204" pitchFamily="34" charset="0"/>
                <a:ea typeface="PMingLiU" panose="02020500000000000000" pitchFamily="18" charset="-120"/>
                <a:cs typeface="Lucida Grande"/>
              </a:rPr>
              <a:t>йже</a:t>
            </a:r>
            <a:r>
              <a:rPr lang="en-US" sz="2000" dirty="0">
                <a:effectLst/>
                <a:latin typeface="Calibri" panose="020F0502020204030204" pitchFamily="34" charset="0"/>
                <a:ea typeface="PMingLiU" panose="02020500000000000000" pitchFamily="18" charset="-120"/>
                <a:cs typeface="Lucida Grande"/>
              </a:rPr>
              <a:t> </a:t>
            </a:r>
            <a:r>
              <a:rPr lang="en-US" sz="2000" dirty="0" err="1">
                <a:effectLst/>
                <a:latin typeface="Calibri" panose="020F0502020204030204" pitchFamily="34" charset="0"/>
                <a:ea typeface="PMingLiU" panose="02020500000000000000" pitchFamily="18" charset="-120"/>
                <a:cs typeface="Lucida Grande"/>
              </a:rPr>
              <a:t>т</a:t>
            </a:r>
            <a:r>
              <a:rPr lang="en-US" sz="2000" b="1" dirty="0" err="1">
                <a:effectLst/>
                <a:latin typeface="Calibri" panose="020F0502020204030204" pitchFamily="34" charset="0"/>
                <a:ea typeface="PMingLiU" panose="02020500000000000000" pitchFamily="18" charset="-120"/>
                <a:cs typeface="Lucida Grande"/>
              </a:rPr>
              <a:t>ы</a:t>
            </a:r>
            <a:r>
              <a:rPr lang="en-US" sz="2000" dirty="0" err="1">
                <a:effectLst/>
                <a:latin typeface="Calibri" panose="020F0502020204030204" pitchFamily="34" charset="0"/>
                <a:ea typeface="PMingLiU" panose="02020500000000000000" pitchFamily="18" charset="-120"/>
                <a:cs typeface="Lucida Grande"/>
              </a:rPr>
              <a:t>йым</a:t>
            </a:r>
            <a:br>
              <a:rPr lang="en-GB" sz="2000" dirty="0">
                <a:latin typeface="Calibri" panose="020F0502020204030204" pitchFamily="34" charset="0"/>
                <a:ea typeface="PMingLiU" panose="02020500000000000000" pitchFamily="18" charset="-120"/>
                <a:cs typeface="Lucida Grande"/>
              </a:rPr>
            </a:br>
            <a:r>
              <a:rPr lang="en-US" sz="2000" dirty="0" err="1">
                <a:effectLst/>
                <a:latin typeface="Calibri" panose="020F0502020204030204" pitchFamily="34" charset="0"/>
                <a:ea typeface="PMingLiU" panose="02020500000000000000" pitchFamily="18" charset="-120"/>
                <a:cs typeface="Lucida Grande"/>
              </a:rPr>
              <a:t>Из</a:t>
            </a:r>
            <a:r>
              <a:rPr lang="en-US" sz="2000" b="1" dirty="0" err="1">
                <a:effectLst/>
                <a:latin typeface="Calibri" panose="020F0502020204030204" pitchFamily="34" charset="0"/>
                <a:ea typeface="PMingLiU" panose="02020500000000000000" pitchFamily="18" charset="-120"/>
                <a:cs typeface="Lucida Grande"/>
              </a:rPr>
              <a:t>и</a:t>
            </a:r>
            <a:r>
              <a:rPr lang="en-US" sz="2000" dirty="0">
                <a:effectLst/>
                <a:latin typeface="Calibri" panose="020F0502020204030204" pitchFamily="34" charset="0"/>
                <a:ea typeface="PMingLiU" panose="02020500000000000000" pitchFamily="18" charset="-120"/>
                <a:cs typeface="Lucida Grande"/>
              </a:rPr>
              <a:t> </a:t>
            </a:r>
            <a:r>
              <a:rPr lang="en-US" sz="2000" dirty="0" err="1">
                <a:effectLst/>
                <a:latin typeface="Calibri" panose="020F0502020204030204" pitchFamily="34" charset="0"/>
                <a:ea typeface="PMingLiU" panose="02020500000000000000" pitchFamily="18" charset="-120"/>
                <a:cs typeface="Lucida Grande"/>
              </a:rPr>
              <a:t>годс</a:t>
            </a:r>
            <a:r>
              <a:rPr lang="en-US" sz="2000" b="1" dirty="0" err="1">
                <a:effectLst/>
                <a:latin typeface="Calibri" panose="020F0502020204030204" pitchFamily="34" charset="0"/>
                <a:ea typeface="PMingLiU" panose="02020500000000000000" pitchFamily="18" charset="-120"/>
                <a:cs typeface="Lucida Grande"/>
              </a:rPr>
              <a:t>е</a:t>
            </a:r>
            <a:r>
              <a:rPr lang="en-US" sz="2000" dirty="0" err="1">
                <a:effectLst/>
                <a:latin typeface="Calibri" panose="020F0502020204030204" pitchFamily="34" charset="0"/>
                <a:ea typeface="PMingLiU" panose="02020500000000000000" pitchFamily="18" charset="-120"/>
                <a:cs typeface="Lucida Grande"/>
              </a:rPr>
              <a:t>к</a:t>
            </a:r>
            <a:r>
              <a:rPr lang="en-US" sz="2000" dirty="0">
                <a:effectLst/>
                <a:latin typeface="Calibri" panose="020F0502020204030204" pitchFamily="34" charset="0"/>
                <a:ea typeface="PMingLiU" panose="02020500000000000000" pitchFamily="18" charset="-120"/>
                <a:cs typeface="Lucida Grande"/>
              </a:rPr>
              <a:t> </a:t>
            </a:r>
            <a:r>
              <a:rPr lang="en-US" sz="2000" dirty="0" err="1">
                <a:effectLst/>
                <a:latin typeface="Calibri" panose="020F0502020204030204" pitchFamily="34" charset="0"/>
                <a:ea typeface="PMingLiU" panose="02020500000000000000" pitchFamily="18" charset="-120"/>
                <a:cs typeface="Lucida Grande"/>
              </a:rPr>
              <a:t>йӧрат</a:t>
            </a:r>
            <a:r>
              <a:rPr lang="en-US" sz="2000" b="1" dirty="0" err="1">
                <a:effectLst/>
                <a:latin typeface="Calibri" panose="020F0502020204030204" pitchFamily="34" charset="0"/>
                <a:ea typeface="PMingLiU" panose="02020500000000000000" pitchFamily="18" charset="-120"/>
                <a:cs typeface="Lucida Grande"/>
              </a:rPr>
              <a:t>е</a:t>
            </a:r>
            <a:r>
              <a:rPr lang="en-US" sz="2000" dirty="0" err="1">
                <a:effectLst/>
                <a:latin typeface="Calibri" panose="020F0502020204030204" pitchFamily="34" charset="0"/>
                <a:ea typeface="PMingLiU" panose="02020500000000000000" pitchFamily="18" charset="-120"/>
                <a:cs typeface="Lucida Grande"/>
              </a:rPr>
              <a:t>м</a:t>
            </a:r>
            <a:r>
              <a:rPr lang="en-US" sz="2000" dirty="0">
                <a:effectLst/>
                <a:latin typeface="Calibri" panose="020F0502020204030204" pitchFamily="34" charset="0"/>
                <a:ea typeface="PMingLiU" panose="02020500000000000000" pitchFamily="18" charset="-120"/>
                <a:cs typeface="Lucida Grande"/>
              </a:rPr>
              <a:t>.</a:t>
            </a:r>
            <a:endParaRPr lang="en-GB" sz="2000" dirty="0">
              <a:latin typeface="Calibri" panose="020F0502020204030204" pitchFamily="34" charset="0"/>
              <a:ea typeface="PMingLiU" panose="02020500000000000000" pitchFamily="18" charset="-120"/>
              <a:cs typeface="Lucida Grande"/>
            </a:endParaRPr>
          </a:p>
          <a:p>
            <a:pPr marL="0" indent="0">
              <a:lnSpc>
                <a:spcPct val="100000"/>
              </a:lnSpc>
              <a:spcAft>
                <a:spcPts val="1200"/>
              </a:spcAft>
              <a:buNone/>
            </a:pPr>
            <a:r>
              <a:rPr lang="en-US" sz="2000" dirty="0" err="1">
                <a:effectLst/>
                <a:latin typeface="Calibri" panose="020F0502020204030204" pitchFamily="34" charset="0"/>
                <a:ea typeface="PMingLiU" panose="02020500000000000000" pitchFamily="18" charset="-120"/>
                <a:cs typeface="Lucida Grande"/>
              </a:rPr>
              <a:t>Мол</a:t>
            </a:r>
            <a:r>
              <a:rPr lang="en-US" sz="2000" b="1" dirty="0" err="1">
                <a:effectLst/>
                <a:latin typeface="Calibri" panose="020F0502020204030204" pitchFamily="34" charset="0"/>
                <a:ea typeface="PMingLiU" panose="02020500000000000000" pitchFamily="18" charset="-120"/>
                <a:cs typeface="Lucida Grande"/>
              </a:rPr>
              <a:t>а</a:t>
            </a:r>
            <a:r>
              <a:rPr lang="en-US" sz="2000" dirty="0" err="1">
                <a:effectLst/>
                <a:latin typeface="Calibri" panose="020F0502020204030204" pitchFamily="34" charset="0"/>
                <a:ea typeface="PMingLiU" panose="02020500000000000000" pitchFamily="18" charset="-120"/>
                <a:cs typeface="Lucida Grande"/>
              </a:rPr>
              <a:t>н</a:t>
            </a:r>
            <a:r>
              <a:rPr lang="en-US" sz="2000" dirty="0">
                <a:effectLst/>
                <a:latin typeface="Calibri" panose="020F0502020204030204" pitchFamily="34" charset="0"/>
                <a:ea typeface="PMingLiU" panose="02020500000000000000" pitchFamily="18" charset="-120"/>
                <a:cs typeface="Lucida Grande"/>
              </a:rPr>
              <a:t> </a:t>
            </a:r>
            <a:r>
              <a:rPr lang="en-US" sz="2000" dirty="0" err="1">
                <a:effectLst/>
                <a:latin typeface="Calibri" panose="020F0502020204030204" pitchFamily="34" charset="0"/>
                <a:ea typeface="PMingLiU" panose="02020500000000000000" pitchFamily="18" charset="-120"/>
                <a:cs typeface="Lucida Grande"/>
              </a:rPr>
              <a:t>тый</a:t>
            </a:r>
            <a:r>
              <a:rPr lang="en-US" sz="2000" dirty="0">
                <a:effectLst/>
                <a:latin typeface="Calibri" panose="020F0502020204030204" pitchFamily="34" charset="0"/>
                <a:ea typeface="PMingLiU" panose="02020500000000000000" pitchFamily="18" charset="-120"/>
                <a:cs typeface="Lucida Grande"/>
              </a:rPr>
              <a:t> </a:t>
            </a:r>
            <a:r>
              <a:rPr lang="en-US" sz="2000" dirty="0" err="1">
                <a:effectLst/>
                <a:latin typeface="Calibri" panose="020F0502020204030204" pitchFamily="34" charset="0"/>
                <a:ea typeface="PMingLiU" panose="02020500000000000000" pitchFamily="18" charset="-120"/>
                <a:cs typeface="Lucida Grande"/>
              </a:rPr>
              <a:t>йолт</a:t>
            </a:r>
            <a:r>
              <a:rPr lang="en-US" sz="2000" b="1" dirty="0" err="1">
                <a:effectLst/>
                <a:latin typeface="Calibri" panose="020F0502020204030204" pitchFamily="34" charset="0"/>
                <a:ea typeface="PMingLiU" panose="02020500000000000000" pitchFamily="18" charset="-120"/>
                <a:cs typeface="Lucida Grande"/>
              </a:rPr>
              <a:t>а</a:t>
            </a:r>
            <a:r>
              <a:rPr lang="en-US" sz="2000" dirty="0" err="1">
                <a:effectLst/>
                <a:latin typeface="Calibri" panose="020F0502020204030204" pitchFamily="34" charset="0"/>
                <a:ea typeface="PMingLiU" panose="02020500000000000000" pitchFamily="18" charset="-120"/>
                <a:cs typeface="Lucida Grande"/>
              </a:rPr>
              <a:t>ш</a:t>
            </a:r>
            <a:r>
              <a:rPr lang="en-US" sz="2000" dirty="0">
                <a:effectLst/>
                <a:latin typeface="Calibri" panose="020F0502020204030204" pitchFamily="34" charset="0"/>
                <a:ea typeface="PMingLiU" panose="02020500000000000000" pitchFamily="18" charset="-120"/>
                <a:cs typeface="Lucida Grande"/>
              </a:rPr>
              <a:t>…</a:t>
            </a:r>
            <a:endParaRPr lang="en-GB" sz="2000" dirty="0">
              <a:latin typeface="Calibri" panose="020F0502020204030204" pitchFamily="34" charset="0"/>
              <a:ea typeface="PMingLiU" panose="02020500000000000000" pitchFamily="18" charset="-120"/>
              <a:cs typeface="Lucida Grande"/>
            </a:endParaRPr>
          </a:p>
          <a:p>
            <a:pPr marL="0" indent="0">
              <a:lnSpc>
                <a:spcPct val="100000"/>
              </a:lnSpc>
              <a:spcAft>
                <a:spcPts val="1200"/>
              </a:spcAft>
              <a:buNone/>
            </a:pPr>
            <a:r>
              <a:rPr lang="en-US" sz="2000" dirty="0" err="1">
                <a:effectLst/>
                <a:latin typeface="Calibri" panose="020F0502020204030204" pitchFamily="34" charset="0"/>
                <a:ea typeface="PMingLiU" panose="02020500000000000000" pitchFamily="18" charset="-120"/>
                <a:cs typeface="Lucida Grande"/>
              </a:rPr>
              <a:t>Мол</a:t>
            </a:r>
            <a:r>
              <a:rPr lang="en-US" sz="2000" b="1" dirty="0" err="1">
                <a:effectLst/>
                <a:latin typeface="Calibri" panose="020F0502020204030204" pitchFamily="34" charset="0"/>
                <a:ea typeface="PMingLiU" panose="02020500000000000000" pitchFamily="18" charset="-120"/>
                <a:cs typeface="Lucida Grande"/>
              </a:rPr>
              <a:t>а</a:t>
            </a:r>
            <a:r>
              <a:rPr lang="en-US" sz="2000" dirty="0" err="1">
                <a:effectLst/>
                <a:latin typeface="Calibri" panose="020F0502020204030204" pitchFamily="34" charset="0"/>
                <a:ea typeface="PMingLiU" panose="02020500000000000000" pitchFamily="18" charset="-120"/>
                <a:cs typeface="Lucida Grande"/>
              </a:rPr>
              <a:t>н</a:t>
            </a:r>
            <a:r>
              <a:rPr lang="en-US" sz="2000" dirty="0">
                <a:effectLst/>
                <a:latin typeface="Calibri" panose="020F0502020204030204" pitchFamily="34" charset="0"/>
                <a:ea typeface="PMingLiU" panose="02020500000000000000" pitchFamily="18" charset="-120"/>
                <a:cs typeface="Lucida Grande"/>
              </a:rPr>
              <a:t> </a:t>
            </a:r>
            <a:r>
              <a:rPr lang="en-US" sz="2000" dirty="0" err="1">
                <a:effectLst/>
                <a:latin typeface="Calibri" panose="020F0502020204030204" pitchFamily="34" charset="0"/>
                <a:ea typeface="PMingLiU" panose="02020500000000000000" pitchFamily="18" charset="-120"/>
                <a:cs typeface="Lucida Grande"/>
              </a:rPr>
              <a:t>тый</a:t>
            </a:r>
            <a:r>
              <a:rPr lang="en-US" sz="2000" dirty="0">
                <a:effectLst/>
                <a:latin typeface="Calibri" panose="020F0502020204030204" pitchFamily="34" charset="0"/>
                <a:ea typeface="PMingLiU" panose="02020500000000000000" pitchFamily="18" charset="-120"/>
                <a:cs typeface="Lucida Grande"/>
              </a:rPr>
              <a:t> </a:t>
            </a:r>
            <a:r>
              <a:rPr lang="en-US" sz="2000" dirty="0" err="1">
                <a:effectLst/>
                <a:latin typeface="Calibri" panose="020F0502020204030204" pitchFamily="34" charset="0"/>
                <a:ea typeface="PMingLiU" panose="02020500000000000000" pitchFamily="18" charset="-120"/>
                <a:cs typeface="Lucida Grande"/>
              </a:rPr>
              <a:t>йолт</a:t>
            </a:r>
            <a:r>
              <a:rPr lang="en-US" sz="2000" b="1" dirty="0" err="1">
                <a:effectLst/>
                <a:latin typeface="Calibri" panose="020F0502020204030204" pitchFamily="34" charset="0"/>
                <a:ea typeface="PMingLiU" panose="02020500000000000000" pitchFamily="18" charset="-120"/>
                <a:cs typeface="Lucida Grande"/>
              </a:rPr>
              <a:t>а</a:t>
            </a:r>
            <a:r>
              <a:rPr lang="en-US" sz="2000" dirty="0" err="1">
                <a:effectLst/>
                <a:latin typeface="Calibri" panose="020F0502020204030204" pitchFamily="34" charset="0"/>
                <a:ea typeface="PMingLiU" panose="02020500000000000000" pitchFamily="18" charset="-120"/>
                <a:cs typeface="Lucida Grande"/>
              </a:rPr>
              <a:t>ш</a:t>
            </a:r>
            <a:r>
              <a:rPr lang="en-US" sz="2000" dirty="0">
                <a:effectLst/>
                <a:latin typeface="Calibri" panose="020F0502020204030204" pitchFamily="34" charset="0"/>
                <a:ea typeface="PMingLiU" panose="02020500000000000000" pitchFamily="18" charset="-120"/>
                <a:cs typeface="Lucida Grande"/>
              </a:rPr>
              <a:t>…</a:t>
            </a:r>
            <a:endParaRPr lang="en-GB" sz="2000" dirty="0">
              <a:latin typeface="Calibri" panose="020F0502020204030204" pitchFamily="34" charset="0"/>
              <a:ea typeface="PMingLiU" panose="02020500000000000000" pitchFamily="18" charset="-120"/>
              <a:cs typeface="Lucida Grande"/>
            </a:endParaRPr>
          </a:p>
          <a:p>
            <a:pPr marL="0" indent="0">
              <a:lnSpc>
                <a:spcPct val="100000"/>
              </a:lnSpc>
              <a:spcAft>
                <a:spcPts val="1200"/>
              </a:spcAft>
              <a:buNone/>
            </a:pPr>
            <a:r>
              <a:rPr lang="en-US" sz="2000" dirty="0" err="1">
                <a:effectLst/>
                <a:latin typeface="Calibri" panose="020F0502020204030204" pitchFamily="34" charset="0"/>
                <a:ea typeface="PMingLiU" panose="02020500000000000000" pitchFamily="18" charset="-120"/>
                <a:cs typeface="Lucida Grande"/>
              </a:rPr>
              <a:t>Шупш</a:t>
            </a:r>
            <a:r>
              <a:rPr lang="en-US" sz="2000" b="1" dirty="0" err="1">
                <a:effectLst/>
                <a:latin typeface="Calibri" panose="020F0502020204030204" pitchFamily="34" charset="0"/>
                <a:ea typeface="PMingLiU" panose="02020500000000000000" pitchFamily="18" charset="-120"/>
                <a:cs typeface="Lucida Grande"/>
              </a:rPr>
              <a:t>а</a:t>
            </a:r>
            <a:r>
              <a:rPr lang="en-US" sz="2000" dirty="0" err="1">
                <a:effectLst/>
                <a:latin typeface="Calibri" panose="020F0502020204030204" pitchFamily="34" charset="0"/>
                <a:ea typeface="PMingLiU" panose="02020500000000000000" pitchFamily="18" charset="-120"/>
                <a:cs typeface="Lucida Grande"/>
              </a:rPr>
              <a:t>л</a:t>
            </a:r>
            <a:r>
              <a:rPr lang="en-US" sz="2000" dirty="0">
                <a:effectLst/>
                <a:latin typeface="Calibri" panose="020F0502020204030204" pitchFamily="34" charset="0"/>
                <a:ea typeface="PMingLiU" panose="02020500000000000000" pitchFamily="18" charset="-120"/>
                <a:cs typeface="Lucida Grande"/>
              </a:rPr>
              <a:t> </a:t>
            </a:r>
            <a:r>
              <a:rPr lang="en-US" sz="2000" dirty="0" err="1">
                <a:effectLst/>
                <a:latin typeface="Calibri" panose="020F0502020204030204" pitchFamily="34" charset="0"/>
                <a:ea typeface="PMingLiU" panose="02020500000000000000" pitchFamily="18" charset="-120"/>
                <a:cs typeface="Lucida Grande"/>
              </a:rPr>
              <a:t>м</a:t>
            </a:r>
            <a:r>
              <a:rPr lang="en-US" sz="2000" b="1" dirty="0" err="1">
                <a:effectLst/>
                <a:latin typeface="Calibri" panose="020F0502020204030204" pitchFamily="34" charset="0"/>
                <a:ea typeface="PMingLiU" panose="02020500000000000000" pitchFamily="18" charset="-120"/>
                <a:cs typeface="Lucida Grande"/>
              </a:rPr>
              <a:t>ы</a:t>
            </a:r>
            <a:r>
              <a:rPr lang="en-US" sz="2000" dirty="0" err="1">
                <a:effectLst/>
                <a:latin typeface="Calibri" panose="020F0502020204030204" pitchFamily="34" charset="0"/>
                <a:ea typeface="PMingLiU" panose="02020500000000000000" pitchFamily="18" charset="-120"/>
                <a:cs typeface="Lucida Grande"/>
              </a:rPr>
              <a:t>йым</a:t>
            </a:r>
            <a:r>
              <a:rPr lang="en-US" sz="2000" dirty="0">
                <a:effectLst/>
                <a:latin typeface="Calibri" panose="020F0502020204030204" pitchFamily="34" charset="0"/>
                <a:ea typeface="PMingLiU" panose="02020500000000000000" pitchFamily="18" charset="-120"/>
                <a:cs typeface="Lucida Grande"/>
              </a:rPr>
              <a:t>, </a:t>
            </a:r>
            <a:r>
              <a:rPr lang="en-US" sz="2000" dirty="0" err="1">
                <a:effectLst/>
                <a:latin typeface="Calibri" panose="020F0502020204030204" pitchFamily="34" charset="0"/>
                <a:ea typeface="PMingLiU" panose="02020500000000000000" pitchFamily="18" charset="-120"/>
                <a:cs typeface="Lucida Grande"/>
              </a:rPr>
              <a:t>шупш</a:t>
            </a:r>
            <a:r>
              <a:rPr lang="en-US" sz="2000" b="1" dirty="0" err="1">
                <a:effectLst/>
                <a:latin typeface="Calibri" panose="020F0502020204030204" pitchFamily="34" charset="0"/>
                <a:ea typeface="PMingLiU" panose="02020500000000000000" pitchFamily="18" charset="-120"/>
                <a:cs typeface="Lucida Grande"/>
              </a:rPr>
              <a:t>а</a:t>
            </a:r>
            <a:r>
              <a:rPr lang="en-US" sz="2000" dirty="0" err="1">
                <a:effectLst/>
                <a:latin typeface="Calibri" panose="020F0502020204030204" pitchFamily="34" charset="0"/>
                <a:ea typeface="PMingLiU" panose="02020500000000000000" pitchFamily="18" charset="-120"/>
                <a:cs typeface="Lucida Grande"/>
              </a:rPr>
              <a:t>л</a:t>
            </a:r>
            <a:r>
              <a:rPr lang="en-US" sz="2000" dirty="0">
                <a:effectLst/>
                <a:latin typeface="Calibri" panose="020F0502020204030204" pitchFamily="34" charset="0"/>
                <a:ea typeface="PMingLiU" panose="02020500000000000000" pitchFamily="18" charset="-120"/>
                <a:cs typeface="Lucida Grande"/>
              </a:rPr>
              <a:t> </a:t>
            </a:r>
            <a:r>
              <a:rPr lang="en-US" sz="2000" dirty="0" err="1">
                <a:effectLst/>
                <a:latin typeface="Calibri" panose="020F0502020204030204" pitchFamily="34" charset="0"/>
                <a:ea typeface="PMingLiU" panose="02020500000000000000" pitchFamily="18" charset="-120"/>
                <a:cs typeface="Lucida Grande"/>
              </a:rPr>
              <a:t>м</a:t>
            </a:r>
            <a:r>
              <a:rPr lang="en-US" sz="2000" b="1" dirty="0" err="1">
                <a:effectLst/>
                <a:latin typeface="Calibri" panose="020F0502020204030204" pitchFamily="34" charset="0"/>
                <a:ea typeface="PMingLiU" panose="02020500000000000000" pitchFamily="18" charset="-120"/>
                <a:cs typeface="Lucida Grande"/>
              </a:rPr>
              <a:t>ы</a:t>
            </a:r>
            <a:r>
              <a:rPr lang="en-US" sz="2000" dirty="0" err="1">
                <a:effectLst/>
                <a:latin typeface="Calibri" panose="020F0502020204030204" pitchFamily="34" charset="0"/>
                <a:ea typeface="PMingLiU" panose="02020500000000000000" pitchFamily="18" charset="-120"/>
                <a:cs typeface="Lucida Grande"/>
              </a:rPr>
              <a:t>йым</a:t>
            </a:r>
            <a:r>
              <a:rPr lang="en-US" sz="2000" dirty="0">
                <a:effectLst/>
                <a:latin typeface="Calibri" panose="020F0502020204030204" pitchFamily="34" charset="0"/>
                <a:ea typeface="PMingLiU" panose="02020500000000000000" pitchFamily="18" charset="-120"/>
                <a:cs typeface="Lucida Grande"/>
              </a:rPr>
              <a:t>,</a:t>
            </a:r>
            <a:br>
              <a:rPr lang="en-GB" sz="2000" dirty="0">
                <a:latin typeface="Calibri" panose="020F0502020204030204" pitchFamily="34" charset="0"/>
                <a:ea typeface="PMingLiU" panose="02020500000000000000" pitchFamily="18" charset="-120"/>
                <a:cs typeface="Lucida Grande"/>
              </a:rPr>
            </a:br>
            <a:r>
              <a:rPr lang="en-US" sz="2000" dirty="0" err="1">
                <a:effectLst/>
                <a:latin typeface="Calibri" panose="020F0502020204030204" pitchFamily="34" charset="0"/>
                <a:ea typeface="PMingLiU" panose="02020500000000000000" pitchFamily="18" charset="-120"/>
                <a:cs typeface="Lucida Grande"/>
              </a:rPr>
              <a:t>Шупш</a:t>
            </a:r>
            <a:r>
              <a:rPr lang="en-US" sz="2000" b="1" dirty="0" err="1">
                <a:effectLst/>
                <a:latin typeface="Calibri" panose="020F0502020204030204" pitchFamily="34" charset="0"/>
                <a:ea typeface="PMingLiU" panose="02020500000000000000" pitchFamily="18" charset="-120"/>
                <a:cs typeface="Lucida Grande"/>
              </a:rPr>
              <a:t>а</a:t>
            </a:r>
            <a:r>
              <a:rPr lang="en-US" sz="2000" dirty="0" err="1">
                <a:effectLst/>
                <a:latin typeface="Calibri" panose="020F0502020204030204" pitchFamily="34" charset="0"/>
                <a:ea typeface="PMingLiU" panose="02020500000000000000" pitchFamily="18" charset="-120"/>
                <a:cs typeface="Lucida Grande"/>
              </a:rPr>
              <a:t>л</a:t>
            </a:r>
            <a:r>
              <a:rPr lang="en-US" sz="2000" dirty="0">
                <a:effectLst/>
                <a:latin typeface="Calibri" panose="020F0502020204030204" pitchFamily="34" charset="0"/>
                <a:ea typeface="PMingLiU" panose="02020500000000000000" pitchFamily="18" charset="-120"/>
                <a:cs typeface="Lucida Grande"/>
              </a:rPr>
              <a:t> </a:t>
            </a:r>
            <a:r>
              <a:rPr lang="en-US" sz="2000" dirty="0" err="1">
                <a:effectLst/>
                <a:latin typeface="Calibri" panose="020F0502020204030204" pitchFamily="34" charset="0"/>
                <a:ea typeface="PMingLiU" panose="02020500000000000000" pitchFamily="18" charset="-120"/>
                <a:cs typeface="Lucida Grande"/>
              </a:rPr>
              <a:t>м</a:t>
            </a:r>
            <a:r>
              <a:rPr lang="en-US" sz="2000" b="1" dirty="0" err="1">
                <a:effectLst/>
                <a:latin typeface="Calibri" panose="020F0502020204030204" pitchFamily="34" charset="0"/>
                <a:ea typeface="PMingLiU" panose="02020500000000000000" pitchFamily="18" charset="-120"/>
                <a:cs typeface="Lucida Grande"/>
              </a:rPr>
              <a:t>ы</a:t>
            </a:r>
            <a:r>
              <a:rPr lang="en-US" sz="2000" dirty="0" err="1">
                <a:effectLst/>
                <a:latin typeface="Calibri" panose="020F0502020204030204" pitchFamily="34" charset="0"/>
                <a:ea typeface="PMingLiU" panose="02020500000000000000" pitchFamily="18" charset="-120"/>
                <a:cs typeface="Lucida Grande"/>
              </a:rPr>
              <a:t>йым</a:t>
            </a:r>
            <a:r>
              <a:rPr lang="en-US" sz="2000" dirty="0">
                <a:effectLst/>
                <a:latin typeface="Calibri" panose="020F0502020204030204" pitchFamily="34" charset="0"/>
                <a:ea typeface="PMingLiU" panose="02020500000000000000" pitchFamily="18" charset="-120"/>
                <a:cs typeface="Lucida Grande"/>
              </a:rPr>
              <a:t> </a:t>
            </a:r>
            <a:r>
              <a:rPr lang="en-US" sz="2000" dirty="0" err="1">
                <a:effectLst/>
                <a:latin typeface="Calibri" panose="020F0502020204030204" pitchFamily="34" charset="0"/>
                <a:ea typeface="PMingLiU" panose="02020500000000000000" pitchFamily="18" charset="-120"/>
                <a:cs typeface="Lucida Grande"/>
              </a:rPr>
              <a:t>йолташ</a:t>
            </a:r>
            <a:r>
              <a:rPr lang="en-US" sz="2000" b="1" dirty="0" err="1">
                <a:effectLst/>
                <a:latin typeface="Calibri" panose="020F0502020204030204" pitchFamily="34" charset="0"/>
                <a:ea typeface="PMingLiU" panose="02020500000000000000" pitchFamily="18" charset="-120"/>
                <a:cs typeface="Lucida Grande"/>
              </a:rPr>
              <a:t>е</a:t>
            </a:r>
            <a:r>
              <a:rPr lang="en-US" sz="2000" dirty="0" err="1">
                <a:effectLst/>
                <a:latin typeface="Calibri" panose="020F0502020204030204" pitchFamily="34" charset="0"/>
                <a:ea typeface="PMingLiU" panose="02020500000000000000" pitchFamily="18" charset="-120"/>
                <a:cs typeface="Lucida Grande"/>
              </a:rPr>
              <a:t>м</a:t>
            </a:r>
            <a:r>
              <a:rPr lang="en-US" sz="2000" dirty="0">
                <a:effectLst/>
                <a:latin typeface="Calibri" panose="020F0502020204030204" pitchFamily="34" charset="0"/>
                <a:ea typeface="PMingLiU" panose="02020500000000000000" pitchFamily="18" charset="-120"/>
                <a:cs typeface="Lucida Grande"/>
              </a:rPr>
              <a:t>.</a:t>
            </a:r>
            <a:br>
              <a:rPr lang="en-GB" sz="2000" dirty="0">
                <a:latin typeface="Calibri" panose="020F0502020204030204" pitchFamily="34" charset="0"/>
                <a:ea typeface="PMingLiU" panose="02020500000000000000" pitchFamily="18" charset="-120"/>
                <a:cs typeface="Lucida Grande"/>
              </a:rPr>
            </a:br>
            <a:r>
              <a:rPr lang="en-US" sz="2000" dirty="0" err="1">
                <a:effectLst/>
                <a:latin typeface="Calibri" panose="020F0502020204030204" pitchFamily="34" charset="0"/>
                <a:ea typeface="PMingLiU" panose="02020500000000000000" pitchFamily="18" charset="-120"/>
                <a:cs typeface="Lucida Grande"/>
              </a:rPr>
              <a:t>М</a:t>
            </a:r>
            <a:r>
              <a:rPr lang="en-US" sz="2000" b="1" dirty="0" err="1">
                <a:effectLst/>
                <a:latin typeface="Calibri" panose="020F0502020204030204" pitchFamily="34" charset="0"/>
                <a:ea typeface="PMingLiU" panose="02020500000000000000" pitchFamily="18" charset="-120"/>
                <a:cs typeface="Lucida Grande"/>
              </a:rPr>
              <a:t>ы</a:t>
            </a:r>
            <a:r>
              <a:rPr lang="en-US" sz="2000" dirty="0" err="1">
                <a:effectLst/>
                <a:latin typeface="Calibri" panose="020F0502020204030204" pitchFamily="34" charset="0"/>
                <a:ea typeface="PMingLiU" panose="02020500000000000000" pitchFamily="18" charset="-120"/>
                <a:cs typeface="Lucida Grande"/>
              </a:rPr>
              <a:t>йже</a:t>
            </a:r>
            <a:r>
              <a:rPr lang="en-US" sz="2000" dirty="0">
                <a:effectLst/>
                <a:latin typeface="Calibri" panose="020F0502020204030204" pitchFamily="34" charset="0"/>
                <a:ea typeface="PMingLiU" panose="02020500000000000000" pitchFamily="18" charset="-120"/>
                <a:cs typeface="Lucida Grande"/>
              </a:rPr>
              <a:t> </a:t>
            </a:r>
            <a:r>
              <a:rPr lang="en-US" sz="2000" dirty="0" err="1">
                <a:effectLst/>
                <a:latin typeface="Calibri" panose="020F0502020204030204" pitchFamily="34" charset="0"/>
                <a:ea typeface="PMingLiU" panose="02020500000000000000" pitchFamily="18" charset="-120"/>
                <a:cs typeface="Lucida Grande"/>
              </a:rPr>
              <a:t>т</a:t>
            </a:r>
            <a:r>
              <a:rPr lang="en-US" sz="2000" b="1" dirty="0" err="1">
                <a:effectLst/>
                <a:latin typeface="Calibri" panose="020F0502020204030204" pitchFamily="34" charset="0"/>
                <a:ea typeface="PMingLiU" panose="02020500000000000000" pitchFamily="18" charset="-120"/>
                <a:cs typeface="Lucida Grande"/>
              </a:rPr>
              <a:t>ы</a:t>
            </a:r>
            <a:r>
              <a:rPr lang="en-US" sz="2000" dirty="0" err="1">
                <a:effectLst/>
                <a:latin typeface="Calibri" panose="020F0502020204030204" pitchFamily="34" charset="0"/>
                <a:ea typeface="PMingLiU" panose="02020500000000000000" pitchFamily="18" charset="-120"/>
                <a:cs typeface="Lucida Grande"/>
              </a:rPr>
              <a:t>йым</a:t>
            </a:r>
            <a:r>
              <a:rPr lang="en-US" sz="2000" dirty="0">
                <a:effectLst/>
                <a:latin typeface="Calibri" panose="020F0502020204030204" pitchFamily="34" charset="0"/>
                <a:ea typeface="PMingLiU" panose="02020500000000000000" pitchFamily="18" charset="-120"/>
                <a:cs typeface="Lucida Grande"/>
              </a:rPr>
              <a:t>, </a:t>
            </a:r>
            <a:r>
              <a:rPr lang="en-US" sz="2000" dirty="0" err="1">
                <a:effectLst/>
                <a:latin typeface="Calibri" panose="020F0502020204030204" pitchFamily="34" charset="0"/>
                <a:ea typeface="PMingLiU" panose="02020500000000000000" pitchFamily="18" charset="-120"/>
                <a:cs typeface="Lucida Grande"/>
              </a:rPr>
              <a:t>м</a:t>
            </a:r>
            <a:r>
              <a:rPr lang="en-US" sz="2000" b="1" dirty="0" err="1">
                <a:effectLst/>
                <a:latin typeface="Calibri" panose="020F0502020204030204" pitchFamily="34" charset="0"/>
                <a:ea typeface="PMingLiU" panose="02020500000000000000" pitchFamily="18" charset="-120"/>
                <a:cs typeface="Lucida Grande"/>
              </a:rPr>
              <a:t>ы</a:t>
            </a:r>
            <a:r>
              <a:rPr lang="en-US" sz="2000" dirty="0" err="1">
                <a:effectLst/>
                <a:latin typeface="Calibri" panose="020F0502020204030204" pitchFamily="34" charset="0"/>
                <a:ea typeface="PMingLiU" panose="02020500000000000000" pitchFamily="18" charset="-120"/>
                <a:cs typeface="Lucida Grande"/>
              </a:rPr>
              <a:t>йже</a:t>
            </a:r>
            <a:r>
              <a:rPr lang="en-US" sz="2000" dirty="0">
                <a:effectLst/>
                <a:latin typeface="Calibri" panose="020F0502020204030204" pitchFamily="34" charset="0"/>
                <a:ea typeface="PMingLiU" panose="02020500000000000000" pitchFamily="18" charset="-120"/>
                <a:cs typeface="Lucida Grande"/>
              </a:rPr>
              <a:t> </a:t>
            </a:r>
            <a:r>
              <a:rPr lang="en-US" sz="2000" dirty="0" err="1">
                <a:effectLst/>
                <a:latin typeface="Calibri" panose="020F0502020204030204" pitchFamily="34" charset="0"/>
                <a:ea typeface="PMingLiU" panose="02020500000000000000" pitchFamily="18" charset="-120"/>
                <a:cs typeface="Lucida Grande"/>
              </a:rPr>
              <a:t>т</a:t>
            </a:r>
            <a:r>
              <a:rPr lang="en-US" sz="2000" b="1" dirty="0" err="1">
                <a:effectLst/>
                <a:latin typeface="Calibri" panose="020F0502020204030204" pitchFamily="34" charset="0"/>
                <a:ea typeface="PMingLiU" panose="02020500000000000000" pitchFamily="18" charset="-120"/>
                <a:cs typeface="Lucida Grande"/>
              </a:rPr>
              <a:t>ы</a:t>
            </a:r>
            <a:r>
              <a:rPr lang="en-US" sz="2000" dirty="0" err="1">
                <a:effectLst/>
                <a:latin typeface="Calibri" panose="020F0502020204030204" pitchFamily="34" charset="0"/>
                <a:ea typeface="PMingLiU" panose="02020500000000000000" pitchFamily="18" charset="-120"/>
                <a:cs typeface="Lucida Grande"/>
              </a:rPr>
              <a:t>йым</a:t>
            </a:r>
            <a:br>
              <a:rPr lang="en-GB" sz="2000" dirty="0">
                <a:latin typeface="Calibri" panose="020F0502020204030204" pitchFamily="34" charset="0"/>
                <a:ea typeface="PMingLiU" panose="02020500000000000000" pitchFamily="18" charset="-120"/>
                <a:cs typeface="Lucida Grande"/>
              </a:rPr>
            </a:br>
            <a:r>
              <a:rPr lang="en-US" sz="2000" dirty="0" err="1">
                <a:effectLst/>
                <a:latin typeface="Calibri" panose="020F0502020204030204" pitchFamily="34" charset="0"/>
                <a:ea typeface="PMingLiU" panose="02020500000000000000" pitchFamily="18" charset="-120"/>
                <a:cs typeface="Lucida Grande"/>
              </a:rPr>
              <a:t>Из</a:t>
            </a:r>
            <a:r>
              <a:rPr lang="en-US" sz="2000" b="1" dirty="0" err="1">
                <a:effectLst/>
                <a:latin typeface="Calibri" panose="020F0502020204030204" pitchFamily="34" charset="0"/>
                <a:ea typeface="PMingLiU" panose="02020500000000000000" pitchFamily="18" charset="-120"/>
                <a:cs typeface="Lucida Grande"/>
              </a:rPr>
              <a:t>и</a:t>
            </a:r>
            <a:r>
              <a:rPr lang="en-US" sz="2000" dirty="0">
                <a:effectLst/>
                <a:latin typeface="Calibri" panose="020F0502020204030204" pitchFamily="34" charset="0"/>
                <a:ea typeface="PMingLiU" panose="02020500000000000000" pitchFamily="18" charset="-120"/>
                <a:cs typeface="Lucida Grande"/>
              </a:rPr>
              <a:t> </a:t>
            </a:r>
            <a:r>
              <a:rPr lang="en-US" sz="2000" dirty="0" err="1">
                <a:effectLst/>
                <a:latin typeface="Calibri" panose="020F0502020204030204" pitchFamily="34" charset="0"/>
                <a:ea typeface="PMingLiU" panose="02020500000000000000" pitchFamily="18" charset="-120"/>
                <a:cs typeface="Lucida Grande"/>
              </a:rPr>
              <a:t>годс</a:t>
            </a:r>
            <a:r>
              <a:rPr lang="en-US" sz="2000" b="1" dirty="0" err="1">
                <a:effectLst/>
                <a:latin typeface="Calibri" panose="020F0502020204030204" pitchFamily="34" charset="0"/>
                <a:ea typeface="PMingLiU" panose="02020500000000000000" pitchFamily="18" charset="-120"/>
                <a:cs typeface="Lucida Grande"/>
              </a:rPr>
              <a:t>е</a:t>
            </a:r>
            <a:r>
              <a:rPr lang="en-US" sz="2000" dirty="0" err="1">
                <a:effectLst/>
                <a:latin typeface="Calibri" panose="020F0502020204030204" pitchFamily="34" charset="0"/>
                <a:ea typeface="PMingLiU" panose="02020500000000000000" pitchFamily="18" charset="-120"/>
                <a:cs typeface="Lucida Grande"/>
              </a:rPr>
              <a:t>к</a:t>
            </a:r>
            <a:r>
              <a:rPr lang="en-US" sz="2000" dirty="0">
                <a:effectLst/>
                <a:latin typeface="Calibri" panose="020F0502020204030204" pitchFamily="34" charset="0"/>
                <a:ea typeface="PMingLiU" panose="02020500000000000000" pitchFamily="18" charset="-120"/>
                <a:cs typeface="Lucida Grande"/>
              </a:rPr>
              <a:t> </a:t>
            </a:r>
            <a:r>
              <a:rPr lang="en-US" sz="2000" dirty="0" err="1">
                <a:effectLst/>
                <a:latin typeface="Calibri" panose="020F0502020204030204" pitchFamily="34" charset="0"/>
                <a:ea typeface="PMingLiU" panose="02020500000000000000" pitchFamily="18" charset="-120"/>
                <a:cs typeface="Lucida Grande"/>
              </a:rPr>
              <a:t>йӧрат</a:t>
            </a:r>
            <a:r>
              <a:rPr lang="en-US" sz="2000" b="1" dirty="0" err="1">
                <a:effectLst/>
                <a:latin typeface="Calibri" panose="020F0502020204030204" pitchFamily="34" charset="0"/>
                <a:ea typeface="PMingLiU" panose="02020500000000000000" pitchFamily="18" charset="-120"/>
                <a:cs typeface="Lucida Grande"/>
              </a:rPr>
              <a:t>е</a:t>
            </a:r>
            <a:r>
              <a:rPr lang="en-US" sz="2000" dirty="0" err="1">
                <a:effectLst/>
                <a:latin typeface="Calibri" panose="020F0502020204030204" pitchFamily="34" charset="0"/>
                <a:ea typeface="PMingLiU" panose="02020500000000000000" pitchFamily="18" charset="-120"/>
                <a:cs typeface="Lucida Grande"/>
              </a:rPr>
              <a:t>м</a:t>
            </a:r>
            <a:r>
              <a:rPr lang="en-US" sz="2000" dirty="0">
                <a:effectLst/>
                <a:latin typeface="Calibri" panose="020F0502020204030204" pitchFamily="34" charset="0"/>
                <a:ea typeface="PMingLiU" panose="02020500000000000000" pitchFamily="18" charset="-120"/>
                <a:cs typeface="Lucida Grande"/>
              </a:rPr>
              <a:t>.</a:t>
            </a:r>
            <a:endParaRPr lang="en-GB" sz="2000" dirty="0">
              <a:latin typeface="Calibri" panose="020F0502020204030204" pitchFamily="34" charset="0"/>
              <a:ea typeface="PMingLiU" panose="02020500000000000000" pitchFamily="18" charset="-120"/>
              <a:cs typeface="Lucida Grande"/>
            </a:endParaRPr>
          </a:p>
          <a:p>
            <a:pPr marL="0" indent="0">
              <a:lnSpc>
                <a:spcPct val="100000"/>
              </a:lnSpc>
              <a:spcAft>
                <a:spcPts val="1200"/>
              </a:spcAft>
              <a:buNone/>
            </a:pPr>
            <a:r>
              <a:rPr lang="en-US" sz="2000" dirty="0" err="1">
                <a:effectLst/>
                <a:latin typeface="Calibri" panose="020F0502020204030204" pitchFamily="34" charset="0"/>
                <a:ea typeface="PMingLiU" panose="02020500000000000000" pitchFamily="18" charset="-120"/>
                <a:cs typeface="Lucida Grande"/>
              </a:rPr>
              <a:t>Мол</a:t>
            </a:r>
            <a:r>
              <a:rPr lang="en-US" sz="2000" b="1" dirty="0" err="1">
                <a:effectLst/>
                <a:latin typeface="Calibri" panose="020F0502020204030204" pitchFamily="34" charset="0"/>
                <a:ea typeface="PMingLiU" panose="02020500000000000000" pitchFamily="18" charset="-120"/>
                <a:cs typeface="Lucida Grande"/>
              </a:rPr>
              <a:t>а</a:t>
            </a:r>
            <a:r>
              <a:rPr lang="en-US" sz="2000" dirty="0" err="1">
                <a:effectLst/>
                <a:latin typeface="Calibri" panose="020F0502020204030204" pitchFamily="34" charset="0"/>
                <a:ea typeface="PMingLiU" panose="02020500000000000000" pitchFamily="18" charset="-120"/>
                <a:cs typeface="Lucida Grande"/>
              </a:rPr>
              <a:t>н</a:t>
            </a:r>
            <a:r>
              <a:rPr lang="en-US" sz="2000" dirty="0">
                <a:effectLst/>
                <a:latin typeface="Calibri" panose="020F0502020204030204" pitchFamily="34" charset="0"/>
                <a:ea typeface="PMingLiU" panose="02020500000000000000" pitchFamily="18" charset="-120"/>
                <a:cs typeface="Lucida Grande"/>
              </a:rPr>
              <a:t> </a:t>
            </a:r>
            <a:r>
              <a:rPr lang="en-US" sz="2000" dirty="0" err="1">
                <a:effectLst/>
                <a:latin typeface="Calibri" panose="020F0502020204030204" pitchFamily="34" charset="0"/>
                <a:ea typeface="PMingLiU" panose="02020500000000000000" pitchFamily="18" charset="-120"/>
                <a:cs typeface="Lucida Grande"/>
              </a:rPr>
              <a:t>тый</a:t>
            </a:r>
            <a:r>
              <a:rPr lang="en-US" sz="2000" dirty="0">
                <a:effectLst/>
                <a:latin typeface="Calibri" panose="020F0502020204030204" pitchFamily="34" charset="0"/>
                <a:ea typeface="PMingLiU" panose="02020500000000000000" pitchFamily="18" charset="-120"/>
                <a:cs typeface="Lucida Grande"/>
              </a:rPr>
              <a:t> </a:t>
            </a:r>
            <a:r>
              <a:rPr lang="en-US" sz="2000" dirty="0" err="1">
                <a:effectLst/>
                <a:latin typeface="Calibri" panose="020F0502020204030204" pitchFamily="34" charset="0"/>
                <a:ea typeface="PMingLiU" panose="02020500000000000000" pitchFamily="18" charset="-120"/>
                <a:cs typeface="Lucida Grande"/>
              </a:rPr>
              <a:t>йолт</a:t>
            </a:r>
            <a:r>
              <a:rPr lang="en-US" sz="2000" b="1" dirty="0" err="1">
                <a:effectLst/>
                <a:latin typeface="Calibri" panose="020F0502020204030204" pitchFamily="34" charset="0"/>
                <a:ea typeface="PMingLiU" panose="02020500000000000000" pitchFamily="18" charset="-120"/>
                <a:cs typeface="Lucida Grande"/>
              </a:rPr>
              <a:t>а</a:t>
            </a:r>
            <a:r>
              <a:rPr lang="en-US" sz="2000" dirty="0" err="1">
                <a:effectLst/>
                <a:latin typeface="Calibri" panose="020F0502020204030204" pitchFamily="34" charset="0"/>
                <a:ea typeface="PMingLiU" panose="02020500000000000000" pitchFamily="18" charset="-120"/>
                <a:cs typeface="Lucida Grande"/>
              </a:rPr>
              <a:t>ш</a:t>
            </a:r>
            <a:r>
              <a:rPr lang="en-US" sz="2000" dirty="0">
                <a:effectLst/>
                <a:latin typeface="Calibri" panose="020F0502020204030204" pitchFamily="34" charset="0"/>
                <a:ea typeface="PMingLiU" panose="02020500000000000000" pitchFamily="18" charset="-120"/>
                <a:cs typeface="Lucida Grande"/>
              </a:rPr>
              <a:t>…</a:t>
            </a:r>
            <a:endParaRPr lang="en-GB" sz="2000" dirty="0">
              <a:latin typeface="Calibri" panose="020F0502020204030204" pitchFamily="34" charset="0"/>
              <a:ea typeface="PMingLiU" panose="02020500000000000000" pitchFamily="18" charset="-120"/>
              <a:cs typeface="Lucida Grande"/>
            </a:endParaRPr>
          </a:p>
          <a:p>
            <a:pPr marL="0" indent="0">
              <a:lnSpc>
                <a:spcPct val="100000"/>
              </a:lnSpc>
              <a:spcAft>
                <a:spcPts val="1200"/>
              </a:spcAft>
              <a:buNone/>
            </a:pPr>
            <a:r>
              <a:rPr lang="en-US" sz="2000" dirty="0" err="1">
                <a:effectLst/>
                <a:latin typeface="Calibri" panose="020F0502020204030204" pitchFamily="34" charset="0"/>
                <a:ea typeface="PMingLiU" panose="02020500000000000000" pitchFamily="18" charset="-120"/>
                <a:cs typeface="Lucida Grande"/>
              </a:rPr>
              <a:t>Мол</a:t>
            </a:r>
            <a:r>
              <a:rPr lang="en-US" sz="2000" b="1" dirty="0" err="1">
                <a:effectLst/>
                <a:latin typeface="Calibri" panose="020F0502020204030204" pitchFamily="34" charset="0"/>
                <a:ea typeface="PMingLiU" panose="02020500000000000000" pitchFamily="18" charset="-120"/>
                <a:cs typeface="Lucida Grande"/>
              </a:rPr>
              <a:t>а</a:t>
            </a:r>
            <a:r>
              <a:rPr lang="en-US" sz="2000" dirty="0" err="1">
                <a:effectLst/>
                <a:latin typeface="Calibri" panose="020F0502020204030204" pitchFamily="34" charset="0"/>
                <a:ea typeface="PMingLiU" panose="02020500000000000000" pitchFamily="18" charset="-120"/>
                <a:cs typeface="Lucida Grande"/>
              </a:rPr>
              <a:t>н</a:t>
            </a:r>
            <a:r>
              <a:rPr lang="en-US" sz="2000" dirty="0">
                <a:effectLst/>
                <a:latin typeface="Calibri" panose="020F0502020204030204" pitchFamily="34" charset="0"/>
                <a:ea typeface="PMingLiU" panose="02020500000000000000" pitchFamily="18" charset="-120"/>
                <a:cs typeface="Lucida Grande"/>
              </a:rPr>
              <a:t> </a:t>
            </a:r>
            <a:r>
              <a:rPr lang="en-US" sz="2000" dirty="0" err="1">
                <a:effectLst/>
                <a:latin typeface="Calibri" panose="020F0502020204030204" pitchFamily="34" charset="0"/>
                <a:ea typeface="PMingLiU" panose="02020500000000000000" pitchFamily="18" charset="-120"/>
                <a:cs typeface="Lucida Grande"/>
              </a:rPr>
              <a:t>тый</a:t>
            </a:r>
            <a:r>
              <a:rPr lang="en-US" sz="2000" dirty="0">
                <a:effectLst/>
                <a:latin typeface="Calibri" panose="020F0502020204030204" pitchFamily="34" charset="0"/>
                <a:ea typeface="PMingLiU" panose="02020500000000000000" pitchFamily="18" charset="-120"/>
                <a:cs typeface="Lucida Grande"/>
              </a:rPr>
              <a:t> </a:t>
            </a:r>
            <a:r>
              <a:rPr lang="en-US" sz="2000" dirty="0" err="1">
                <a:effectLst/>
                <a:latin typeface="Calibri" panose="020F0502020204030204" pitchFamily="34" charset="0"/>
                <a:ea typeface="PMingLiU" panose="02020500000000000000" pitchFamily="18" charset="-120"/>
                <a:cs typeface="Lucida Grande"/>
              </a:rPr>
              <a:t>йолт</a:t>
            </a:r>
            <a:r>
              <a:rPr lang="en-US" sz="2000" b="1" dirty="0" err="1">
                <a:effectLst/>
                <a:latin typeface="Calibri" panose="020F0502020204030204" pitchFamily="34" charset="0"/>
                <a:ea typeface="PMingLiU" panose="02020500000000000000" pitchFamily="18" charset="-120"/>
                <a:cs typeface="Lucida Grande"/>
              </a:rPr>
              <a:t>а</a:t>
            </a:r>
            <a:r>
              <a:rPr lang="en-US" sz="2000" dirty="0" err="1">
                <a:effectLst/>
                <a:latin typeface="Calibri" panose="020F0502020204030204" pitchFamily="34" charset="0"/>
                <a:ea typeface="PMingLiU" panose="02020500000000000000" pitchFamily="18" charset="-120"/>
                <a:cs typeface="Lucida Grande"/>
              </a:rPr>
              <a:t>ш</a:t>
            </a:r>
            <a:r>
              <a:rPr lang="en-US" sz="2000" dirty="0">
                <a:effectLst/>
                <a:latin typeface="Calibri" panose="020F0502020204030204" pitchFamily="34" charset="0"/>
                <a:ea typeface="PMingLiU" panose="02020500000000000000" pitchFamily="18" charset="-120"/>
                <a:cs typeface="Lucida Grande"/>
              </a:rPr>
              <a:t>…</a:t>
            </a:r>
            <a:endParaRPr lang="en-GB" sz="2000" dirty="0">
              <a:effectLst/>
              <a:latin typeface="Calibri" panose="020F0502020204030204" pitchFamily="34" charset="0"/>
              <a:ea typeface="PMingLiU" panose="02020500000000000000" pitchFamily="18" charset="-120"/>
              <a:cs typeface="Lucida Grande"/>
            </a:endParaRPr>
          </a:p>
          <a:p>
            <a:pPr marL="0" indent="0">
              <a:lnSpc>
                <a:spcPct val="100000"/>
              </a:lnSpc>
              <a:buNone/>
            </a:pPr>
            <a:endParaRPr lang="en-GB" sz="2000" dirty="0"/>
          </a:p>
        </p:txBody>
      </p:sp>
      <p:pic>
        <p:nvPicPr>
          <p:cNvPr id="15" name="Picture 14">
            <a:extLst>
              <a:ext uri="{FF2B5EF4-FFF2-40B4-BE49-F238E27FC236}">
                <a16:creationId xmlns:a16="http://schemas.microsoft.com/office/drawing/2014/main" id="{BD6E0F18-6A70-426F-A63C-C1007BA8826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812530" y="1621790"/>
            <a:ext cx="2999740" cy="3614420"/>
          </a:xfrm>
          <a:prstGeom prst="rect">
            <a:avLst/>
          </a:prstGeom>
          <a:noFill/>
          <a:ln>
            <a:noFill/>
          </a:ln>
        </p:spPr>
      </p:pic>
    </p:spTree>
    <p:extLst>
      <p:ext uri="{BB962C8B-B14F-4D97-AF65-F5344CB8AC3E}">
        <p14:creationId xmlns:p14="http://schemas.microsoft.com/office/powerpoint/2010/main" val="14380562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1</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de-AT" sz="3600" u="sng" dirty="0">
                <a:latin typeface="Calibri" panose="020F0502020204030204" pitchFamily="34" charset="0"/>
                <a:ea typeface="Times New Roman" panose="02020603050405020304" pitchFamily="18" charset="0"/>
                <a:cs typeface="Calibri" panose="020F0502020204030204" pitchFamily="34" charset="0"/>
              </a:rPr>
              <a:t>Clause types</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dirty="0"/>
              <a:t>COPIUS – Introduction to Mari – Chapter 35</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4</a:t>
            </a:fld>
            <a:endParaRPr lang="en-GB"/>
          </a:p>
        </p:txBody>
      </p:sp>
      <p:sp>
        <p:nvSpPr>
          <p:cNvPr id="29" name="Content Placeholder 2">
            <a:extLst>
              <a:ext uri="{FF2B5EF4-FFF2-40B4-BE49-F238E27FC236}">
                <a16:creationId xmlns:a16="http://schemas.microsoft.com/office/drawing/2014/main" id="{C88533EA-5990-43AF-89E2-848E0A19466B}"/>
              </a:ext>
            </a:extLst>
          </p:cNvPr>
          <p:cNvSpPr txBox="1">
            <a:spLocks/>
          </p:cNvSpPr>
          <p:nvPr/>
        </p:nvSpPr>
        <p:spPr>
          <a:xfrm>
            <a:off x="838200" y="1825624"/>
            <a:ext cx="10515600" cy="100321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400" b="1" dirty="0">
                <a:latin typeface="Calibri" panose="020F0502020204030204" pitchFamily="34" charset="0"/>
                <a:ea typeface="Calibri" panose="020F0502020204030204" pitchFamily="34" charset="0"/>
                <a:cs typeface="Calibri" panose="020F0502020204030204" pitchFamily="34" charset="0"/>
              </a:rPr>
              <a:t>Subject clause</a:t>
            </a:r>
            <a:endParaRPr lang="en-GB" sz="24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GB" sz="2400" dirty="0">
                <a:latin typeface="Calibri" panose="020F0502020204030204" pitchFamily="34" charset="0"/>
                <a:ea typeface="Calibri" panose="020F0502020204030204" pitchFamily="34" charset="0"/>
                <a:cs typeface="Calibri" panose="020F0502020204030204" pitchFamily="34" charset="0"/>
              </a:rPr>
              <a:t>(‘</a:t>
            </a:r>
            <a:r>
              <a:rPr lang="en-GB" sz="2400" u="sng" dirty="0">
                <a:latin typeface="Calibri" panose="020F0502020204030204" pitchFamily="34" charset="0"/>
                <a:ea typeface="Calibri" panose="020F0502020204030204" pitchFamily="34" charset="0"/>
                <a:cs typeface="Calibri" panose="020F0502020204030204" pitchFamily="34" charset="0"/>
              </a:rPr>
              <a:t>To err</a:t>
            </a:r>
            <a:r>
              <a:rPr lang="en-GB" sz="2400" dirty="0">
                <a:latin typeface="Calibri" panose="020F0502020204030204" pitchFamily="34" charset="0"/>
                <a:ea typeface="Calibri" panose="020F0502020204030204" pitchFamily="34" charset="0"/>
                <a:cs typeface="Calibri" panose="020F0502020204030204" pitchFamily="34" charset="0"/>
              </a:rPr>
              <a:t> is human.’)</a:t>
            </a:r>
            <a:endParaRPr lang="en-GB" sz="2400" b="1" dirty="0">
              <a:effectLst/>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GB" sz="2400" b="1" dirty="0">
              <a:latin typeface="Calibri" panose="020F0502020204030204" pitchFamily="34" charset="0"/>
              <a:cs typeface="Calibri" panose="020F0502020204030204" pitchFamily="34" charset="0"/>
            </a:endParaRPr>
          </a:p>
          <a:p>
            <a:pPr marL="0" indent="0">
              <a:buNone/>
            </a:pPr>
            <a:endParaRPr lang="en-GB" sz="2400" b="1" dirty="0">
              <a:latin typeface="Calibri" panose="020F0502020204030204" pitchFamily="34" charset="0"/>
              <a:cs typeface="Calibri" panose="020F0502020204030204" pitchFamily="34" charset="0"/>
            </a:endParaRPr>
          </a:p>
          <a:p>
            <a:pPr marL="0" indent="0">
              <a:buNone/>
            </a:pPr>
            <a:endParaRPr lang="en-GB" sz="2400" b="1" dirty="0"/>
          </a:p>
        </p:txBody>
      </p:sp>
      <p:graphicFrame>
        <p:nvGraphicFramePr>
          <p:cNvPr id="7" name="Table 6">
            <a:extLst>
              <a:ext uri="{FF2B5EF4-FFF2-40B4-BE49-F238E27FC236}">
                <a16:creationId xmlns:a16="http://schemas.microsoft.com/office/drawing/2014/main" id="{DFB442D6-ACDD-4C61-8EF5-535E6E2155FD}"/>
              </a:ext>
            </a:extLst>
          </p:cNvPr>
          <p:cNvGraphicFramePr>
            <a:graphicFrameLocks noGrp="1"/>
          </p:cNvGraphicFramePr>
          <p:nvPr>
            <p:extLst>
              <p:ext uri="{D42A27DB-BD31-4B8C-83A1-F6EECF244321}">
                <p14:modId xmlns:p14="http://schemas.microsoft.com/office/powerpoint/2010/main" val="906291408"/>
              </p:ext>
            </p:extLst>
          </p:nvPr>
        </p:nvGraphicFramePr>
        <p:xfrm>
          <a:off x="1164772" y="3091464"/>
          <a:ext cx="9518650" cy="937700"/>
        </p:xfrm>
        <a:graphic>
          <a:graphicData uri="http://schemas.openxmlformats.org/drawingml/2006/table">
            <a:tbl>
              <a:tblPr firstRow="1" firstCol="1" bandRow="1" bandCol="1"/>
              <a:tblGrid>
                <a:gridCol w="4846441">
                  <a:extLst>
                    <a:ext uri="{9D8B030D-6E8A-4147-A177-3AD203B41FA5}">
                      <a16:colId xmlns:a16="http://schemas.microsoft.com/office/drawing/2014/main" val="2732148950"/>
                    </a:ext>
                  </a:extLst>
                </a:gridCol>
                <a:gridCol w="4672209">
                  <a:extLst>
                    <a:ext uri="{9D8B030D-6E8A-4147-A177-3AD203B41FA5}">
                      <a16:colId xmlns:a16="http://schemas.microsoft.com/office/drawing/2014/main" val="441562284"/>
                    </a:ext>
                  </a:extLst>
                </a:gridCol>
              </a:tblGrid>
              <a:tr h="937700">
                <a:tc>
                  <a:txBody>
                    <a:bodyPr/>
                    <a:lstStyle/>
                    <a:p>
                      <a:pPr algn="l"/>
                      <a:r>
                        <a:rPr lang="en-US" sz="2400" u="sng" dirty="0" err="1">
                          <a:effectLst/>
                          <a:latin typeface="Calibri" panose="020F0502020204030204" pitchFamily="34" charset="0"/>
                          <a:ea typeface="PMingLiU" panose="02020500000000000000" pitchFamily="18" charset="-120"/>
                          <a:cs typeface="Calibri" panose="020F0502020204030204" pitchFamily="34" charset="0"/>
                        </a:rPr>
                        <a:t>Т</a:t>
                      </a:r>
                      <a:r>
                        <a:rPr lang="en-US" sz="2400" b="1" u="sng" dirty="0" err="1">
                          <a:effectLst/>
                          <a:latin typeface="Calibri" panose="020F0502020204030204" pitchFamily="34" charset="0"/>
                          <a:ea typeface="PMingLiU" panose="02020500000000000000" pitchFamily="18" charset="-120"/>
                          <a:cs typeface="Calibri" panose="020F0502020204030204" pitchFamily="34" charset="0"/>
                        </a:rPr>
                        <a:t>и</a:t>
                      </a:r>
                      <a:r>
                        <a:rPr lang="en-US" sz="2400" u="sng" dirty="0" err="1">
                          <a:effectLst/>
                          <a:latin typeface="Calibri" panose="020F0502020204030204" pitchFamily="34" charset="0"/>
                          <a:ea typeface="PMingLiU" panose="02020500000000000000" pitchFamily="18" charset="-120"/>
                          <a:cs typeface="Calibri" panose="020F0502020204030204" pitchFamily="34" charset="0"/>
                        </a:rPr>
                        <a:t>дын</a:t>
                      </a:r>
                      <a:r>
                        <a:rPr lang="en-US" sz="2400" u="sng" dirty="0">
                          <a:effectLst/>
                          <a:latin typeface="Calibri" panose="020F0502020204030204" pitchFamily="34" charset="0"/>
                          <a:ea typeface="PMingLiU" panose="02020500000000000000" pitchFamily="18" charset="-120"/>
                          <a:cs typeface="Calibri" panose="020F0502020204030204" pitchFamily="34" charset="0"/>
                        </a:rPr>
                        <a:t> </a:t>
                      </a:r>
                      <a:r>
                        <a:rPr lang="en-US" sz="2400" u="sng" dirty="0" err="1">
                          <a:effectLst/>
                          <a:latin typeface="Calibri" panose="020F0502020204030204" pitchFamily="34" charset="0"/>
                          <a:ea typeface="PMingLiU" panose="02020500000000000000" pitchFamily="18" charset="-120"/>
                          <a:cs typeface="Calibri" panose="020F0502020204030204" pitchFamily="34" charset="0"/>
                        </a:rPr>
                        <a:t>нерг</a:t>
                      </a:r>
                      <a:r>
                        <a:rPr lang="en-US" sz="2400" b="1" u="sng" dirty="0" err="1">
                          <a:effectLst/>
                          <a:latin typeface="Calibri" panose="020F0502020204030204" pitchFamily="34" charset="0"/>
                          <a:ea typeface="PMingLiU" panose="02020500000000000000" pitchFamily="18" charset="-120"/>
                          <a:cs typeface="Calibri" panose="020F0502020204030204" pitchFamily="34" charset="0"/>
                        </a:rPr>
                        <a:t>е</a:t>
                      </a:r>
                      <a:r>
                        <a:rPr lang="en-US" sz="2400" u="sng" dirty="0" err="1">
                          <a:effectLst/>
                          <a:latin typeface="Calibri" panose="020F0502020204030204" pitchFamily="34" charset="0"/>
                          <a:ea typeface="PMingLiU" panose="02020500000000000000" pitchFamily="18" charset="-120"/>
                          <a:cs typeface="Calibri" panose="020F0502020204030204" pitchFamily="34" charset="0"/>
                        </a:rPr>
                        <a:t>н</a:t>
                      </a:r>
                      <a:r>
                        <a:rPr lang="en-US" sz="2400" u="sng" dirty="0">
                          <a:effectLst/>
                          <a:latin typeface="Calibri" panose="020F0502020204030204" pitchFamily="34" charset="0"/>
                          <a:ea typeface="PMingLiU" panose="02020500000000000000" pitchFamily="18" charset="-120"/>
                          <a:cs typeface="Calibri" panose="020F0502020204030204" pitchFamily="34" charset="0"/>
                        </a:rPr>
                        <a:t> </a:t>
                      </a:r>
                      <a:r>
                        <a:rPr lang="en-US" sz="2400" u="sng" dirty="0" err="1">
                          <a:effectLst/>
                          <a:latin typeface="Calibri" panose="020F0502020204030204" pitchFamily="34" charset="0"/>
                          <a:ea typeface="PMingLiU" panose="02020500000000000000" pitchFamily="18" charset="-120"/>
                          <a:cs typeface="Calibri" panose="020F0502020204030204" pitchFamily="34" charset="0"/>
                        </a:rPr>
                        <a:t>йодышт</a:t>
                      </a:r>
                      <a:r>
                        <a:rPr lang="en-US" sz="2400" b="1" u="sng" dirty="0" err="1">
                          <a:effectLst/>
                          <a:latin typeface="Calibri" panose="020F0502020204030204" pitchFamily="34" charset="0"/>
                          <a:ea typeface="PMingLiU" panose="02020500000000000000" pitchFamily="18" charset="-120"/>
                          <a:cs typeface="Calibri" panose="020F0502020204030204" pitchFamily="34" charset="0"/>
                        </a:rPr>
                        <a:t>а</a:t>
                      </a:r>
                      <a:r>
                        <a:rPr lang="en-US" sz="2400" u="sng" dirty="0" err="1">
                          <a:effectLst/>
                          <a:latin typeface="Calibri" panose="020F0502020204030204" pitchFamily="34" charset="0"/>
                          <a:ea typeface="PMingLiU" panose="02020500000000000000" pitchFamily="18" charset="-120"/>
                          <a:cs typeface="Calibri" panose="020F0502020204030204" pitchFamily="34" charset="0"/>
                        </a:rPr>
                        <a:t>ш</a:t>
                      </a:r>
                      <a:r>
                        <a:rPr lang="en-US" sz="2400" u="none" dirty="0">
                          <a:effectLst/>
                          <a:latin typeface="Calibri" panose="020F0502020204030204" pitchFamily="34" charset="0"/>
                          <a:ea typeface="PMingLiU" panose="02020500000000000000" pitchFamily="18" charset="-120"/>
                          <a:cs typeface="Calibri" panose="020F0502020204030204" pitchFamily="34" charset="0"/>
                        </a:rPr>
                        <a:t> </a:t>
                      </a:r>
                      <a:r>
                        <a:rPr lang="en-US" sz="2400" dirty="0" err="1">
                          <a:effectLst/>
                          <a:latin typeface="Calibri" panose="020F0502020204030204" pitchFamily="34" charset="0"/>
                          <a:ea typeface="PMingLiU" panose="02020500000000000000" pitchFamily="18" charset="-120"/>
                          <a:cs typeface="Calibri" panose="020F0502020204030204" pitchFamily="34" charset="0"/>
                        </a:rPr>
                        <a:t>сай</a:t>
                      </a:r>
                      <a:r>
                        <a:rPr lang="en-US" sz="2400" dirty="0">
                          <a:effectLst/>
                          <a:latin typeface="Calibri" panose="020F0502020204030204" pitchFamily="34" charset="0"/>
                          <a:ea typeface="PMingLiU" panose="02020500000000000000" pitchFamily="18" charset="-120"/>
                          <a:cs typeface="Calibri" panose="020F0502020204030204" pitchFamily="34" charset="0"/>
                        </a:rPr>
                        <a:t> </a:t>
                      </a:r>
                      <a:r>
                        <a:rPr lang="en-US" sz="2400" b="1" dirty="0" err="1">
                          <a:effectLst/>
                          <a:latin typeface="Calibri" panose="020F0502020204030204" pitchFamily="34" charset="0"/>
                          <a:ea typeface="PMingLiU" panose="02020500000000000000" pitchFamily="18" charset="-120"/>
                          <a:cs typeface="Calibri" panose="020F0502020204030204" pitchFamily="34" charset="0"/>
                        </a:rPr>
                        <a:t>о</a:t>
                      </a:r>
                      <a:r>
                        <a:rPr lang="en-US" sz="2400" dirty="0" err="1">
                          <a:effectLst/>
                          <a:latin typeface="Calibri" panose="020F0502020204030204" pitchFamily="34" charset="0"/>
                          <a:ea typeface="PMingLiU" panose="02020500000000000000" pitchFamily="18" charset="-120"/>
                          <a:cs typeface="Calibri" panose="020F0502020204030204" pitchFamily="34" charset="0"/>
                        </a:rPr>
                        <a:t>гыл</a:t>
                      </a:r>
                      <a:r>
                        <a:rPr lang="en-US" sz="2400" dirty="0">
                          <a:effectLst/>
                          <a:latin typeface="Calibri" panose="020F0502020204030204" pitchFamily="34" charset="0"/>
                          <a:ea typeface="PMingLiU" panose="02020500000000000000" pitchFamily="18" charset="-120"/>
                          <a:cs typeface="Calibri" panose="020F0502020204030204" pitchFamily="34" charset="0"/>
                        </a:rPr>
                        <a:t>.</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en-US" sz="2400" dirty="0">
                          <a:effectLst/>
                          <a:latin typeface="Calibri" panose="020F0502020204030204" pitchFamily="34" charset="0"/>
                          <a:ea typeface="PMingLiU" panose="02020500000000000000" pitchFamily="18" charset="-120"/>
                          <a:cs typeface="Calibri" panose="020F0502020204030204" pitchFamily="34" charset="0"/>
                        </a:rPr>
                        <a:t>It’s not good to ask questions about this.</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04819445"/>
                  </a:ext>
                </a:extLst>
              </a:tr>
            </a:tbl>
          </a:graphicData>
        </a:graphic>
      </p:graphicFrame>
      <p:graphicFrame>
        <p:nvGraphicFramePr>
          <p:cNvPr id="8" name="Table 7">
            <a:extLst>
              <a:ext uri="{FF2B5EF4-FFF2-40B4-BE49-F238E27FC236}">
                <a16:creationId xmlns:a16="http://schemas.microsoft.com/office/drawing/2014/main" id="{0E987B05-78D2-488D-AAC2-79FBE2AE030B}"/>
              </a:ext>
            </a:extLst>
          </p:cNvPr>
          <p:cNvGraphicFramePr>
            <a:graphicFrameLocks noGrp="1"/>
          </p:cNvGraphicFramePr>
          <p:nvPr>
            <p:extLst>
              <p:ext uri="{D42A27DB-BD31-4B8C-83A1-F6EECF244321}">
                <p14:modId xmlns:p14="http://schemas.microsoft.com/office/powerpoint/2010/main" val="3243645538"/>
              </p:ext>
            </p:extLst>
          </p:nvPr>
        </p:nvGraphicFramePr>
        <p:xfrm>
          <a:off x="1164772" y="4029164"/>
          <a:ext cx="9518650" cy="937700"/>
        </p:xfrm>
        <a:graphic>
          <a:graphicData uri="http://schemas.openxmlformats.org/drawingml/2006/table">
            <a:tbl>
              <a:tblPr firstRow="1" firstCol="1" bandRow="1" bandCol="1"/>
              <a:tblGrid>
                <a:gridCol w="4846441">
                  <a:extLst>
                    <a:ext uri="{9D8B030D-6E8A-4147-A177-3AD203B41FA5}">
                      <a16:colId xmlns:a16="http://schemas.microsoft.com/office/drawing/2014/main" val="2732148950"/>
                    </a:ext>
                  </a:extLst>
                </a:gridCol>
                <a:gridCol w="4672209">
                  <a:extLst>
                    <a:ext uri="{9D8B030D-6E8A-4147-A177-3AD203B41FA5}">
                      <a16:colId xmlns:a16="http://schemas.microsoft.com/office/drawing/2014/main" val="441562284"/>
                    </a:ext>
                  </a:extLst>
                </a:gridCol>
              </a:tblGrid>
              <a:tr h="937700">
                <a:tc>
                  <a:txBody>
                    <a:bodyPr/>
                    <a:lstStyle/>
                    <a:p>
                      <a:pPr algn="l"/>
                      <a:r>
                        <a:rPr lang="en-US" sz="2400" u="sng" dirty="0" err="1">
                          <a:effectLst/>
                          <a:latin typeface="Calibri" panose="020F0502020204030204" pitchFamily="34" charset="0"/>
                          <a:ea typeface="PMingLiU" panose="02020500000000000000" pitchFamily="18" charset="-120"/>
                          <a:cs typeface="Calibri" panose="020F0502020204030204" pitchFamily="34" charset="0"/>
                        </a:rPr>
                        <a:t>Тыг</a:t>
                      </a:r>
                      <a:r>
                        <a:rPr lang="en-US" sz="2400" b="1" u="sng" dirty="0" err="1">
                          <a:effectLst/>
                          <a:latin typeface="Calibri" panose="020F0502020204030204" pitchFamily="34" charset="0"/>
                          <a:ea typeface="PMingLiU" panose="02020500000000000000" pitchFamily="18" charset="-120"/>
                          <a:cs typeface="Calibri" panose="020F0502020204030204" pitchFamily="34" charset="0"/>
                        </a:rPr>
                        <a:t>е</a:t>
                      </a:r>
                      <a:r>
                        <a:rPr lang="en-US" sz="2400" u="sng" dirty="0">
                          <a:effectLst/>
                          <a:latin typeface="Calibri" panose="020F0502020204030204" pitchFamily="34" charset="0"/>
                          <a:ea typeface="PMingLiU" panose="02020500000000000000" pitchFamily="18" charset="-120"/>
                          <a:cs typeface="Calibri" panose="020F0502020204030204" pitchFamily="34" charset="0"/>
                        </a:rPr>
                        <a:t> </a:t>
                      </a:r>
                      <a:r>
                        <a:rPr lang="en-US" sz="2400" u="sng" dirty="0" err="1">
                          <a:effectLst/>
                          <a:latin typeface="Calibri" panose="020F0502020204030204" pitchFamily="34" charset="0"/>
                          <a:ea typeface="PMingLiU" panose="02020500000000000000" pitchFamily="18" charset="-120"/>
                          <a:cs typeface="Calibri" panose="020F0502020204030204" pitchFamily="34" charset="0"/>
                        </a:rPr>
                        <a:t>ойлымет</a:t>
                      </a:r>
                      <a:r>
                        <a:rPr lang="en-US" sz="2400" b="1" u="sng" dirty="0" err="1">
                          <a:effectLst/>
                          <a:latin typeface="Calibri" panose="020F0502020204030204" pitchFamily="34" charset="0"/>
                          <a:ea typeface="PMingLiU" panose="02020500000000000000" pitchFamily="18" charset="-120"/>
                          <a:cs typeface="Calibri" panose="020F0502020204030204" pitchFamily="34" charset="0"/>
                        </a:rPr>
                        <a:t>а</a:t>
                      </a:r>
                      <a:r>
                        <a:rPr lang="en-US" sz="2400" u="sng" dirty="0" err="1">
                          <a:effectLst/>
                          <a:latin typeface="Calibri" panose="020F0502020204030204" pitchFamily="34" charset="0"/>
                          <a:ea typeface="PMingLiU" panose="02020500000000000000" pitchFamily="18" charset="-120"/>
                          <a:cs typeface="Calibri" panose="020F0502020204030204" pitchFamily="34" charset="0"/>
                        </a:rPr>
                        <a:t>т</a:t>
                      </a:r>
                      <a:r>
                        <a:rPr lang="en-US" sz="2400" u="sng" dirty="0">
                          <a:effectLst/>
                          <a:latin typeface="Calibri" panose="020F0502020204030204" pitchFamily="34" charset="0"/>
                          <a:ea typeface="PMingLiU" panose="02020500000000000000" pitchFamily="18" charset="-120"/>
                          <a:cs typeface="Calibri" panose="020F0502020204030204" pitchFamily="34" charset="0"/>
                        </a:rPr>
                        <a:t> </a:t>
                      </a:r>
                      <a:r>
                        <a:rPr lang="en-US" sz="2400" dirty="0" err="1">
                          <a:effectLst/>
                          <a:latin typeface="Calibri" panose="020F0502020204030204" pitchFamily="34" charset="0"/>
                          <a:ea typeface="PMingLiU" panose="02020500000000000000" pitchFamily="18" charset="-120"/>
                          <a:cs typeface="Calibri" panose="020F0502020204030204" pitchFamily="34" charset="0"/>
                        </a:rPr>
                        <a:t>шарнымашышк</a:t>
                      </a:r>
                      <a:r>
                        <a:rPr lang="en-US" sz="2400" b="1" dirty="0" err="1">
                          <a:effectLst/>
                          <a:latin typeface="Calibri" panose="020F0502020204030204" pitchFamily="34" charset="0"/>
                          <a:ea typeface="PMingLiU" panose="02020500000000000000" pitchFamily="18" charset="-120"/>
                          <a:cs typeface="Calibri" panose="020F0502020204030204" pitchFamily="34" charset="0"/>
                        </a:rPr>
                        <a:t>е</a:t>
                      </a:r>
                      <a:r>
                        <a:rPr lang="en-US" sz="2400" dirty="0" err="1">
                          <a:effectLst/>
                          <a:latin typeface="Calibri" panose="020F0502020204030204" pitchFamily="34" charset="0"/>
                          <a:ea typeface="PMingLiU" panose="02020500000000000000" pitchFamily="18" charset="-120"/>
                          <a:cs typeface="Calibri" panose="020F0502020204030204" pitchFamily="34" charset="0"/>
                        </a:rPr>
                        <a:t>м</a:t>
                      </a:r>
                      <a:r>
                        <a:rPr lang="en-US" sz="2400" dirty="0">
                          <a:effectLst/>
                          <a:latin typeface="Calibri" panose="020F0502020204030204" pitchFamily="34" charset="0"/>
                          <a:ea typeface="PMingLiU" panose="02020500000000000000" pitchFamily="18" charset="-120"/>
                          <a:cs typeface="Calibri" panose="020F0502020204030204" pitchFamily="34" charset="0"/>
                        </a:rPr>
                        <a:t> </a:t>
                      </a:r>
                      <a:r>
                        <a:rPr lang="en-US" sz="2400" dirty="0" err="1">
                          <a:effectLst/>
                          <a:latin typeface="Calibri" panose="020F0502020204030204" pitchFamily="34" charset="0"/>
                          <a:ea typeface="PMingLiU" panose="02020500000000000000" pitchFamily="18" charset="-120"/>
                          <a:cs typeface="Calibri" panose="020F0502020204030204" pitchFamily="34" charset="0"/>
                        </a:rPr>
                        <a:t>шыҥ</a:t>
                      </a:r>
                      <a:r>
                        <a:rPr lang="en-US" sz="2400" b="1" dirty="0" err="1">
                          <a:effectLst/>
                          <a:latin typeface="Calibri" panose="020F0502020204030204" pitchFamily="34" charset="0"/>
                          <a:ea typeface="PMingLiU" panose="02020500000000000000" pitchFamily="18" charset="-120"/>
                          <a:cs typeface="Calibri" panose="020F0502020204030204" pitchFamily="34" charset="0"/>
                        </a:rPr>
                        <a:t>е</a:t>
                      </a:r>
                      <a:r>
                        <a:rPr lang="en-US" sz="2400" dirty="0" err="1">
                          <a:effectLst/>
                          <a:latin typeface="Calibri" panose="020F0502020204030204" pitchFamily="34" charset="0"/>
                          <a:ea typeface="PMingLiU" panose="02020500000000000000" pitchFamily="18" charset="-120"/>
                          <a:cs typeface="Calibri" panose="020F0502020204030204" pitchFamily="34" charset="0"/>
                        </a:rPr>
                        <a:t>н</a:t>
                      </a:r>
                      <a:r>
                        <a:rPr lang="en-US" sz="2400" dirty="0">
                          <a:effectLst/>
                          <a:latin typeface="Calibri" panose="020F0502020204030204" pitchFamily="34" charset="0"/>
                          <a:ea typeface="PMingLiU" panose="02020500000000000000" pitchFamily="18" charset="-120"/>
                          <a:cs typeface="Calibri" panose="020F0502020204030204" pitchFamily="34" charset="0"/>
                        </a:rPr>
                        <a:t> </a:t>
                      </a:r>
                      <a:r>
                        <a:rPr lang="en-US" sz="2400" dirty="0" err="1">
                          <a:effectLst/>
                          <a:latin typeface="Calibri" panose="020F0502020204030204" pitchFamily="34" charset="0"/>
                          <a:ea typeface="PMingLiU" panose="02020500000000000000" pitchFamily="18" charset="-120"/>
                          <a:cs typeface="Calibri" panose="020F0502020204030204" pitchFamily="34" charset="0"/>
                        </a:rPr>
                        <a:t>к</a:t>
                      </a:r>
                      <a:r>
                        <a:rPr lang="en-US" sz="2400" b="1" dirty="0" err="1">
                          <a:effectLst/>
                          <a:latin typeface="Calibri" panose="020F0502020204030204" pitchFamily="34" charset="0"/>
                          <a:ea typeface="PMingLiU" panose="02020500000000000000" pitchFamily="18" charset="-120"/>
                          <a:cs typeface="Calibri" panose="020F0502020204030204" pitchFamily="34" charset="0"/>
                        </a:rPr>
                        <a:t>о</a:t>
                      </a:r>
                      <a:r>
                        <a:rPr lang="en-US" sz="2400" dirty="0" err="1">
                          <a:effectLst/>
                          <a:latin typeface="Calibri" panose="020F0502020204030204" pitchFamily="34" charset="0"/>
                          <a:ea typeface="PMingLiU" panose="02020500000000000000" pitchFamily="18" charset="-120"/>
                          <a:cs typeface="Calibri" panose="020F0502020204030204" pitchFamily="34" charset="0"/>
                        </a:rPr>
                        <a:t>дын</a:t>
                      </a:r>
                      <a:r>
                        <a:rPr lang="en-US" sz="2400" dirty="0">
                          <a:effectLst/>
                          <a:latin typeface="Calibri" panose="020F0502020204030204" pitchFamily="34" charset="0"/>
                          <a:ea typeface="PMingLiU" panose="02020500000000000000" pitchFamily="18" charset="-120"/>
                          <a:cs typeface="Calibri" panose="020F0502020204030204" pitchFamily="34" charset="0"/>
                        </a:rPr>
                        <a:t>.</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en-US" sz="2400" dirty="0">
                          <a:effectLst/>
                          <a:latin typeface="Calibri" panose="020F0502020204030204" pitchFamily="34" charset="0"/>
                          <a:ea typeface="PMingLiU" panose="02020500000000000000" pitchFamily="18" charset="-120"/>
                          <a:cs typeface="Calibri" panose="020F0502020204030204" pitchFamily="34" charset="0"/>
                        </a:rPr>
                        <a:t>The way you talked engraved itself in my memory.</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04819445"/>
                  </a:ext>
                </a:extLst>
              </a:tr>
            </a:tbl>
          </a:graphicData>
        </a:graphic>
      </p:graphicFrame>
      <p:graphicFrame>
        <p:nvGraphicFramePr>
          <p:cNvPr id="9" name="Table 8">
            <a:extLst>
              <a:ext uri="{FF2B5EF4-FFF2-40B4-BE49-F238E27FC236}">
                <a16:creationId xmlns:a16="http://schemas.microsoft.com/office/drawing/2014/main" id="{304C43E5-CA10-429C-8BC5-7F7E7E7567B8}"/>
              </a:ext>
            </a:extLst>
          </p:cNvPr>
          <p:cNvGraphicFramePr>
            <a:graphicFrameLocks noGrp="1"/>
          </p:cNvGraphicFramePr>
          <p:nvPr>
            <p:extLst>
              <p:ext uri="{D42A27DB-BD31-4B8C-83A1-F6EECF244321}">
                <p14:modId xmlns:p14="http://schemas.microsoft.com/office/powerpoint/2010/main" val="542169600"/>
              </p:ext>
            </p:extLst>
          </p:nvPr>
        </p:nvGraphicFramePr>
        <p:xfrm>
          <a:off x="1164772" y="4966864"/>
          <a:ext cx="9518650" cy="937700"/>
        </p:xfrm>
        <a:graphic>
          <a:graphicData uri="http://schemas.openxmlformats.org/drawingml/2006/table">
            <a:tbl>
              <a:tblPr firstRow="1" firstCol="1" bandRow="1" bandCol="1"/>
              <a:tblGrid>
                <a:gridCol w="4846441">
                  <a:extLst>
                    <a:ext uri="{9D8B030D-6E8A-4147-A177-3AD203B41FA5}">
                      <a16:colId xmlns:a16="http://schemas.microsoft.com/office/drawing/2014/main" val="2732148950"/>
                    </a:ext>
                  </a:extLst>
                </a:gridCol>
                <a:gridCol w="4672209">
                  <a:extLst>
                    <a:ext uri="{9D8B030D-6E8A-4147-A177-3AD203B41FA5}">
                      <a16:colId xmlns:a16="http://schemas.microsoft.com/office/drawing/2014/main" val="441562284"/>
                    </a:ext>
                  </a:extLst>
                </a:gridCol>
              </a:tblGrid>
              <a:tr h="937700">
                <a:tc>
                  <a:txBody>
                    <a:bodyPr/>
                    <a:lstStyle/>
                    <a:p>
                      <a:pPr algn="l"/>
                      <a:r>
                        <a:rPr lang="en-US" sz="2400" b="1" u="sng" dirty="0" err="1">
                          <a:effectLst/>
                          <a:latin typeface="Calibri" panose="020F0502020204030204" pitchFamily="34" charset="0"/>
                          <a:ea typeface="PMingLiU" panose="02020500000000000000" pitchFamily="18" charset="-120"/>
                          <a:cs typeface="Calibri" panose="020F0502020204030204" pitchFamily="34" charset="0"/>
                        </a:rPr>
                        <a:t>Е</a:t>
                      </a:r>
                      <a:r>
                        <a:rPr lang="en-US" sz="2400" u="sng" dirty="0" err="1">
                          <a:effectLst/>
                          <a:latin typeface="Calibri" panose="020F0502020204030204" pitchFamily="34" charset="0"/>
                          <a:ea typeface="PMingLiU" panose="02020500000000000000" pitchFamily="18" charset="-120"/>
                          <a:cs typeface="Calibri" panose="020F0502020204030204" pitchFamily="34" charset="0"/>
                        </a:rPr>
                        <a:t>че</a:t>
                      </a:r>
                      <a:r>
                        <a:rPr lang="en-US" sz="2400" u="sng" dirty="0">
                          <a:effectLst/>
                          <a:latin typeface="Calibri" panose="020F0502020204030204" pitchFamily="34" charset="0"/>
                          <a:ea typeface="PMingLiU" panose="02020500000000000000" pitchFamily="18" charset="-120"/>
                          <a:cs typeface="Calibri" panose="020F0502020204030204" pitchFamily="34" charset="0"/>
                        </a:rPr>
                        <a:t> </a:t>
                      </a:r>
                      <a:r>
                        <a:rPr lang="en-US" sz="2400" u="sng" dirty="0" err="1">
                          <a:effectLst/>
                          <a:latin typeface="Calibri" panose="020F0502020204030204" pitchFamily="34" charset="0"/>
                          <a:ea typeface="PMingLiU" panose="02020500000000000000" pitchFamily="18" charset="-120"/>
                          <a:cs typeface="Calibri" panose="020F0502020204030204" pitchFamily="34" charset="0"/>
                        </a:rPr>
                        <a:t>д</a:t>
                      </a:r>
                      <a:r>
                        <a:rPr lang="en-US" sz="2400" b="1" u="sng" dirty="0" err="1">
                          <a:effectLst/>
                          <a:latin typeface="Calibri" panose="020F0502020204030204" pitchFamily="34" charset="0"/>
                          <a:ea typeface="PMingLiU" panose="02020500000000000000" pitchFamily="18" charset="-120"/>
                          <a:cs typeface="Calibri" panose="020F0502020204030204" pitchFamily="34" charset="0"/>
                        </a:rPr>
                        <a:t>е</a:t>
                      </a:r>
                      <a:r>
                        <a:rPr lang="en-US" sz="2400" u="sng" dirty="0" err="1">
                          <a:effectLst/>
                          <a:latin typeface="Calibri" panose="020F0502020204030204" pitchFamily="34" charset="0"/>
                          <a:ea typeface="PMingLiU" panose="02020500000000000000" pitchFamily="18" charset="-120"/>
                          <a:cs typeface="Calibri" panose="020F0502020204030204" pitchFamily="34" charset="0"/>
                        </a:rPr>
                        <a:t>не</a:t>
                      </a:r>
                      <a:r>
                        <a:rPr lang="en-US" sz="2400" u="sng" dirty="0">
                          <a:effectLst/>
                          <a:latin typeface="Calibri" panose="020F0502020204030204" pitchFamily="34" charset="0"/>
                          <a:ea typeface="PMingLiU" panose="02020500000000000000" pitchFamily="18" charset="-120"/>
                          <a:cs typeface="Calibri" panose="020F0502020204030204" pitchFamily="34" charset="0"/>
                        </a:rPr>
                        <a:t> </a:t>
                      </a:r>
                      <a:r>
                        <a:rPr lang="en-US" sz="2400" u="sng" dirty="0" err="1">
                          <a:effectLst/>
                          <a:latin typeface="Calibri" panose="020F0502020204030204" pitchFamily="34" charset="0"/>
                          <a:ea typeface="PMingLiU" panose="02020500000000000000" pitchFamily="18" charset="-120"/>
                          <a:cs typeface="Calibri" panose="020F0502020204030204" pitchFamily="34" charset="0"/>
                        </a:rPr>
                        <a:t>коштм</a:t>
                      </a:r>
                      <a:r>
                        <a:rPr lang="en-US" sz="2400" b="1" u="sng" dirty="0" err="1">
                          <a:effectLst/>
                          <a:latin typeface="Calibri" panose="020F0502020204030204" pitchFamily="34" charset="0"/>
                          <a:ea typeface="PMingLiU" panose="02020500000000000000" pitchFamily="18" charset="-120"/>
                          <a:cs typeface="Calibri" panose="020F0502020204030204" pitchFamily="34" charset="0"/>
                        </a:rPr>
                        <a:t>а</a:t>
                      </a:r>
                      <a:r>
                        <a:rPr lang="en-US" sz="2400" u="sng" dirty="0" err="1">
                          <a:effectLst/>
                          <a:latin typeface="Calibri" panose="020F0502020204030204" pitchFamily="34" charset="0"/>
                          <a:ea typeface="PMingLiU" panose="02020500000000000000" pitchFamily="18" charset="-120"/>
                          <a:cs typeface="Calibri" panose="020F0502020204030204" pitchFamily="34" charset="0"/>
                        </a:rPr>
                        <a:t>ш</a:t>
                      </a:r>
                      <a:r>
                        <a:rPr lang="en-US" sz="2400" u="none" dirty="0">
                          <a:effectLst/>
                          <a:latin typeface="Calibri" panose="020F0502020204030204" pitchFamily="34" charset="0"/>
                          <a:ea typeface="PMingLiU" panose="02020500000000000000" pitchFamily="18" charset="-120"/>
                          <a:cs typeface="Calibri" panose="020F0502020204030204" pitchFamily="34" charset="0"/>
                        </a:rPr>
                        <a:t> </a:t>
                      </a:r>
                      <a:r>
                        <a:rPr lang="en-US" sz="2400" dirty="0" err="1">
                          <a:effectLst/>
                          <a:latin typeface="Calibri" panose="020F0502020204030204" pitchFamily="34" charset="0"/>
                          <a:ea typeface="PMingLiU" panose="02020500000000000000" pitchFamily="18" charset="-120"/>
                          <a:cs typeface="Calibri" panose="020F0502020204030204" pitchFamily="34" charset="0"/>
                        </a:rPr>
                        <a:t>таз</a:t>
                      </a:r>
                      <a:r>
                        <a:rPr lang="en-US" sz="2400" b="1" dirty="0" err="1">
                          <a:effectLst/>
                          <a:latin typeface="Calibri" panose="020F0502020204030204" pitchFamily="34" charset="0"/>
                          <a:ea typeface="PMingLiU" panose="02020500000000000000" pitchFamily="18" charset="-120"/>
                          <a:cs typeface="Calibri" panose="020F0502020204030204" pitchFamily="34" charset="0"/>
                        </a:rPr>
                        <a:t>а</a:t>
                      </a:r>
                      <a:r>
                        <a:rPr lang="en-US" sz="2400" dirty="0">
                          <a:effectLst/>
                          <a:latin typeface="Calibri" panose="020F0502020204030204" pitchFamily="34" charset="0"/>
                          <a:ea typeface="PMingLiU" panose="02020500000000000000" pitchFamily="18" charset="-120"/>
                          <a:cs typeface="Calibri" panose="020F0502020204030204" pitchFamily="34" charset="0"/>
                        </a:rPr>
                        <a:t> </a:t>
                      </a:r>
                      <a:r>
                        <a:rPr lang="en-US" sz="2400" dirty="0" err="1">
                          <a:effectLst/>
                          <a:latin typeface="Calibri" panose="020F0502020204030204" pitchFamily="34" charset="0"/>
                          <a:ea typeface="PMingLiU" panose="02020500000000000000" pitchFamily="18" charset="-120"/>
                          <a:cs typeface="Calibri" panose="020F0502020204030204" pitchFamily="34" charset="0"/>
                        </a:rPr>
                        <a:t>ли</a:t>
                      </a:r>
                      <a:r>
                        <a:rPr lang="en-US" sz="2400" b="1" dirty="0" err="1">
                          <a:effectLst/>
                          <a:latin typeface="Calibri" panose="020F0502020204030204" pitchFamily="34" charset="0"/>
                          <a:ea typeface="PMingLiU" panose="02020500000000000000" pitchFamily="18" charset="-120"/>
                          <a:cs typeface="Calibri" panose="020F0502020204030204" pitchFamily="34" charset="0"/>
                        </a:rPr>
                        <a:t>я</a:t>
                      </a:r>
                      <a:r>
                        <a:rPr lang="en-US" sz="2400" dirty="0" err="1">
                          <a:effectLst/>
                          <a:latin typeface="Calibri" panose="020F0502020204030204" pitchFamily="34" charset="0"/>
                          <a:ea typeface="PMingLiU" panose="02020500000000000000" pitchFamily="18" charset="-120"/>
                          <a:cs typeface="Calibri" panose="020F0502020204030204" pitchFamily="34" charset="0"/>
                        </a:rPr>
                        <a:t>ш</a:t>
                      </a:r>
                      <a:r>
                        <a:rPr lang="en-US" sz="2400" dirty="0">
                          <a:effectLst/>
                          <a:latin typeface="Calibri" panose="020F0502020204030204" pitchFamily="34" charset="0"/>
                          <a:ea typeface="PMingLiU" panose="02020500000000000000" pitchFamily="18" charset="-120"/>
                          <a:cs typeface="Calibri" panose="020F0502020204030204" pitchFamily="34" charset="0"/>
                        </a:rPr>
                        <a:t> </a:t>
                      </a:r>
                      <a:r>
                        <a:rPr lang="en-US" sz="2400" dirty="0" err="1">
                          <a:effectLst/>
                          <a:latin typeface="Calibri" panose="020F0502020204030204" pitchFamily="34" charset="0"/>
                          <a:ea typeface="PMingLiU" panose="02020500000000000000" pitchFamily="18" charset="-120"/>
                          <a:cs typeface="Calibri" panose="020F0502020204030204" pitchFamily="34" charset="0"/>
                        </a:rPr>
                        <a:t>полш</a:t>
                      </a:r>
                      <a:r>
                        <a:rPr lang="en-US" sz="2400" b="1" dirty="0" err="1">
                          <a:effectLst/>
                          <a:latin typeface="Calibri" panose="020F0502020204030204" pitchFamily="34" charset="0"/>
                          <a:ea typeface="PMingLiU" panose="02020500000000000000" pitchFamily="18" charset="-120"/>
                          <a:cs typeface="Calibri" panose="020F0502020204030204" pitchFamily="34" charset="0"/>
                        </a:rPr>
                        <a:t>а</a:t>
                      </a:r>
                      <a:r>
                        <a:rPr lang="en-US" sz="2400" dirty="0">
                          <a:effectLst/>
                          <a:latin typeface="Calibri" panose="020F0502020204030204" pitchFamily="34" charset="0"/>
                          <a:ea typeface="PMingLiU" panose="02020500000000000000" pitchFamily="18" charset="-120"/>
                          <a:cs typeface="Calibri" panose="020F0502020204030204" pitchFamily="34" charset="0"/>
                        </a:rPr>
                        <a:t>.</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en-US" sz="2400" dirty="0">
                          <a:effectLst/>
                          <a:latin typeface="Calibri" panose="020F0502020204030204" pitchFamily="34" charset="0"/>
                          <a:ea typeface="PMingLiU" panose="02020500000000000000" pitchFamily="18" charset="-120"/>
                          <a:cs typeface="Calibri" panose="020F0502020204030204" pitchFamily="34" charset="0"/>
                        </a:rPr>
                        <a:t>Skiing helps you be healthy.</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04819445"/>
                  </a:ext>
                </a:extLst>
              </a:tr>
            </a:tbl>
          </a:graphicData>
        </a:graphic>
      </p:graphicFrame>
    </p:spTree>
    <p:extLst>
      <p:ext uri="{BB962C8B-B14F-4D97-AF65-F5344CB8AC3E}">
        <p14:creationId xmlns:p14="http://schemas.microsoft.com/office/powerpoint/2010/main" val="853617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1</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de-AT" sz="3600" u="sng" dirty="0">
                <a:latin typeface="Calibri" panose="020F0502020204030204" pitchFamily="34" charset="0"/>
                <a:ea typeface="Times New Roman" panose="02020603050405020304" pitchFamily="18" charset="0"/>
                <a:cs typeface="Calibri" panose="020F0502020204030204" pitchFamily="34" charset="0"/>
              </a:rPr>
              <a:t>Clause types</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dirty="0"/>
              <a:t>COPIUS – Introduction to Mari – Chapter 35</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5</a:t>
            </a:fld>
            <a:endParaRPr lang="en-GB"/>
          </a:p>
        </p:txBody>
      </p:sp>
      <p:sp>
        <p:nvSpPr>
          <p:cNvPr id="29" name="Content Placeholder 2">
            <a:extLst>
              <a:ext uri="{FF2B5EF4-FFF2-40B4-BE49-F238E27FC236}">
                <a16:creationId xmlns:a16="http://schemas.microsoft.com/office/drawing/2014/main" id="{C88533EA-5990-43AF-89E2-848E0A19466B}"/>
              </a:ext>
            </a:extLst>
          </p:cNvPr>
          <p:cNvSpPr txBox="1">
            <a:spLocks/>
          </p:cNvSpPr>
          <p:nvPr/>
        </p:nvSpPr>
        <p:spPr>
          <a:xfrm>
            <a:off x="838200" y="1825624"/>
            <a:ext cx="10515600" cy="100321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400" b="1" dirty="0">
                <a:latin typeface="Calibri" panose="020F0502020204030204" pitchFamily="34" charset="0"/>
                <a:ea typeface="Calibri" panose="020F0502020204030204" pitchFamily="34" charset="0"/>
                <a:cs typeface="Calibri" panose="020F0502020204030204" pitchFamily="34" charset="0"/>
              </a:rPr>
              <a:t>Object clause</a:t>
            </a:r>
            <a:endParaRPr lang="en-GB" sz="24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GB" sz="2400" dirty="0">
                <a:latin typeface="Calibri" panose="020F0502020204030204" pitchFamily="34" charset="0"/>
                <a:ea typeface="Calibri" panose="020F0502020204030204" pitchFamily="34" charset="0"/>
                <a:cs typeface="Calibri" panose="020F0502020204030204" pitchFamily="34" charset="0"/>
              </a:rPr>
              <a:t>(‘I heard </a:t>
            </a:r>
            <a:r>
              <a:rPr lang="en-GB" sz="2400" u="sng" dirty="0">
                <a:latin typeface="Calibri" panose="020F0502020204030204" pitchFamily="34" charset="0"/>
                <a:ea typeface="Calibri" panose="020F0502020204030204" pitchFamily="34" charset="0"/>
                <a:cs typeface="Calibri" panose="020F0502020204030204" pitchFamily="34" charset="0"/>
              </a:rPr>
              <a:t>that you had bought a car</a:t>
            </a:r>
            <a:r>
              <a:rPr lang="en-GB" sz="2400" dirty="0">
                <a:latin typeface="Calibri" panose="020F0502020204030204" pitchFamily="34" charset="0"/>
                <a:ea typeface="Calibri" panose="020F0502020204030204" pitchFamily="34" charset="0"/>
                <a:cs typeface="Calibri" panose="020F0502020204030204" pitchFamily="34" charset="0"/>
              </a:rPr>
              <a:t>.’)</a:t>
            </a:r>
            <a:endParaRPr lang="en-GB" sz="2400" b="1" dirty="0">
              <a:effectLst/>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GB" sz="2400" b="1" dirty="0">
              <a:latin typeface="Calibri" panose="020F0502020204030204" pitchFamily="34" charset="0"/>
              <a:cs typeface="Calibri" panose="020F0502020204030204" pitchFamily="34" charset="0"/>
            </a:endParaRPr>
          </a:p>
          <a:p>
            <a:pPr marL="0" indent="0">
              <a:buNone/>
            </a:pPr>
            <a:endParaRPr lang="en-GB" sz="2400" b="1" dirty="0">
              <a:latin typeface="Calibri" panose="020F0502020204030204" pitchFamily="34" charset="0"/>
              <a:cs typeface="Calibri" panose="020F0502020204030204" pitchFamily="34" charset="0"/>
            </a:endParaRPr>
          </a:p>
          <a:p>
            <a:pPr marL="0" indent="0">
              <a:buNone/>
            </a:pPr>
            <a:endParaRPr lang="en-GB" sz="2400" b="1" dirty="0"/>
          </a:p>
        </p:txBody>
      </p:sp>
      <p:graphicFrame>
        <p:nvGraphicFramePr>
          <p:cNvPr id="7" name="Table 6">
            <a:extLst>
              <a:ext uri="{FF2B5EF4-FFF2-40B4-BE49-F238E27FC236}">
                <a16:creationId xmlns:a16="http://schemas.microsoft.com/office/drawing/2014/main" id="{DFB442D6-ACDD-4C61-8EF5-535E6E2155FD}"/>
              </a:ext>
            </a:extLst>
          </p:cNvPr>
          <p:cNvGraphicFramePr>
            <a:graphicFrameLocks noGrp="1"/>
          </p:cNvGraphicFramePr>
          <p:nvPr>
            <p:extLst>
              <p:ext uri="{D42A27DB-BD31-4B8C-83A1-F6EECF244321}">
                <p14:modId xmlns:p14="http://schemas.microsoft.com/office/powerpoint/2010/main" val="1802592778"/>
              </p:ext>
            </p:extLst>
          </p:nvPr>
        </p:nvGraphicFramePr>
        <p:xfrm>
          <a:off x="1164772" y="3091464"/>
          <a:ext cx="9518650" cy="937700"/>
        </p:xfrm>
        <a:graphic>
          <a:graphicData uri="http://schemas.openxmlformats.org/drawingml/2006/table">
            <a:tbl>
              <a:tblPr firstRow="1" firstCol="1" bandRow="1" bandCol="1"/>
              <a:tblGrid>
                <a:gridCol w="4846441">
                  <a:extLst>
                    <a:ext uri="{9D8B030D-6E8A-4147-A177-3AD203B41FA5}">
                      <a16:colId xmlns:a16="http://schemas.microsoft.com/office/drawing/2014/main" val="2732148950"/>
                    </a:ext>
                  </a:extLst>
                </a:gridCol>
                <a:gridCol w="4672209">
                  <a:extLst>
                    <a:ext uri="{9D8B030D-6E8A-4147-A177-3AD203B41FA5}">
                      <a16:colId xmlns:a16="http://schemas.microsoft.com/office/drawing/2014/main" val="441562284"/>
                    </a:ext>
                  </a:extLst>
                </a:gridCol>
              </a:tblGrid>
              <a:tr h="937700">
                <a:tc>
                  <a:txBody>
                    <a:bodyPr/>
                    <a:lstStyle/>
                    <a:p>
                      <a:pPr algn="l"/>
                      <a:r>
                        <a:rPr lang="en-US" sz="2400" u="sng" dirty="0" err="1">
                          <a:effectLst/>
                          <a:latin typeface="Calibri" panose="020F0502020204030204" pitchFamily="34" charset="0"/>
                          <a:ea typeface="PMingLiU" panose="02020500000000000000" pitchFamily="18" charset="-120"/>
                        </a:rPr>
                        <a:t>Эч</a:t>
                      </a:r>
                      <a:r>
                        <a:rPr lang="en-US" sz="2400" b="1" u="sng" dirty="0" err="1">
                          <a:effectLst/>
                          <a:latin typeface="Calibri" panose="020F0502020204030204" pitchFamily="34" charset="0"/>
                          <a:ea typeface="PMingLiU" panose="02020500000000000000" pitchFamily="18" charset="-120"/>
                        </a:rPr>
                        <a:t>а</a:t>
                      </a:r>
                      <a:r>
                        <a:rPr lang="en-US" sz="2400" u="sng" dirty="0" err="1">
                          <a:effectLst/>
                          <a:latin typeface="Calibri" panose="020F0502020204030204" pitchFamily="34" charset="0"/>
                          <a:ea typeface="PMingLiU" panose="02020500000000000000" pitchFamily="18" charset="-120"/>
                        </a:rPr>
                        <a:t>нын</a:t>
                      </a:r>
                      <a:r>
                        <a:rPr lang="en-US" sz="2400" u="sng" dirty="0">
                          <a:effectLst/>
                          <a:latin typeface="Calibri" panose="020F0502020204030204" pitchFamily="34" charset="0"/>
                          <a:ea typeface="PMingLiU" panose="02020500000000000000" pitchFamily="18" charset="-120"/>
                        </a:rPr>
                        <a:t> </a:t>
                      </a:r>
                      <a:r>
                        <a:rPr lang="en-US" sz="2400" u="sng" dirty="0" err="1">
                          <a:effectLst/>
                          <a:latin typeface="Calibri" panose="020F0502020204030204" pitchFamily="34" charset="0"/>
                          <a:ea typeface="PMingLiU" panose="02020500000000000000" pitchFamily="18" charset="-120"/>
                        </a:rPr>
                        <a:t>т</a:t>
                      </a:r>
                      <a:r>
                        <a:rPr lang="en-US" sz="2400" b="1" u="sng" dirty="0" err="1">
                          <a:effectLst/>
                          <a:latin typeface="Calibri" panose="020F0502020204030204" pitchFamily="34" charset="0"/>
                          <a:ea typeface="PMingLiU" panose="02020500000000000000" pitchFamily="18" charset="-120"/>
                        </a:rPr>
                        <a:t>о</a:t>
                      </a:r>
                      <a:r>
                        <a:rPr lang="en-US" sz="2400" u="sng" dirty="0" err="1">
                          <a:effectLst/>
                          <a:latin typeface="Calibri" panose="020F0502020204030204" pitchFamily="34" charset="0"/>
                          <a:ea typeface="PMingLiU" panose="02020500000000000000" pitchFamily="18" charset="-120"/>
                        </a:rPr>
                        <a:t>лмыжым</a:t>
                      </a:r>
                      <a:r>
                        <a:rPr lang="en-US" sz="2400" u="sng" dirty="0">
                          <a:effectLst/>
                          <a:latin typeface="Calibri" panose="020F0502020204030204" pitchFamily="34" charset="0"/>
                          <a:ea typeface="PMingLiU" panose="02020500000000000000" pitchFamily="18" charset="-120"/>
                        </a:rPr>
                        <a:t> </a:t>
                      </a:r>
                      <a:r>
                        <a:rPr lang="en-US" sz="2400" dirty="0" err="1">
                          <a:effectLst/>
                          <a:latin typeface="Calibri" panose="020F0502020204030204" pitchFamily="34" charset="0"/>
                          <a:ea typeface="PMingLiU" panose="02020500000000000000" pitchFamily="18" charset="-120"/>
                        </a:rPr>
                        <a:t>вучен</a:t>
                      </a:r>
                      <a:r>
                        <a:rPr lang="en-US" sz="2400" b="1" dirty="0" err="1">
                          <a:effectLst/>
                          <a:latin typeface="Calibri" panose="020F0502020204030204" pitchFamily="34" charset="0"/>
                          <a:ea typeface="PMingLiU" panose="02020500000000000000" pitchFamily="18" charset="-120"/>
                        </a:rPr>
                        <a:t>а</a:t>
                      </a:r>
                      <a:r>
                        <a:rPr lang="en-US" sz="2400" dirty="0">
                          <a:effectLst/>
                          <a:latin typeface="Calibri" panose="020F0502020204030204" pitchFamily="34" charset="0"/>
                          <a:ea typeface="PMingLiU" panose="02020500000000000000" pitchFamily="18" charset="-120"/>
                        </a:rPr>
                        <a:t>. </a:t>
                      </a:r>
                      <a:endParaRPr lang="en-GB" sz="2400" dirty="0"/>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en-US" sz="2400" dirty="0">
                          <a:effectLst/>
                          <a:latin typeface="Calibri" panose="020F0502020204030204" pitchFamily="34" charset="0"/>
                          <a:ea typeface="PMingLiU" panose="02020500000000000000" pitchFamily="18" charset="-120"/>
                          <a:cs typeface="Calibri" panose="020F0502020204030204" pitchFamily="34" charset="0"/>
                        </a:rPr>
                        <a:t>We’re waiting for </a:t>
                      </a:r>
                      <a:r>
                        <a:rPr lang="en-US" sz="2400" dirty="0" err="1">
                          <a:effectLst/>
                          <a:latin typeface="Calibri" panose="020F0502020204030204" pitchFamily="34" charset="0"/>
                          <a:ea typeface="PMingLiU" panose="02020500000000000000" pitchFamily="18" charset="-120"/>
                          <a:cs typeface="Calibri" panose="020F0502020204030204" pitchFamily="34" charset="0"/>
                        </a:rPr>
                        <a:t>Echan</a:t>
                      </a:r>
                      <a:r>
                        <a:rPr lang="en-US" sz="2400" dirty="0">
                          <a:effectLst/>
                          <a:latin typeface="Calibri" panose="020F0502020204030204" pitchFamily="34" charset="0"/>
                          <a:ea typeface="PMingLiU" panose="02020500000000000000" pitchFamily="18" charset="-120"/>
                          <a:cs typeface="Calibri" panose="020F0502020204030204" pitchFamily="34" charset="0"/>
                        </a:rPr>
                        <a:t> to come.</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04819445"/>
                  </a:ext>
                </a:extLst>
              </a:tr>
            </a:tbl>
          </a:graphicData>
        </a:graphic>
      </p:graphicFrame>
      <p:graphicFrame>
        <p:nvGraphicFramePr>
          <p:cNvPr id="8" name="Table 7">
            <a:extLst>
              <a:ext uri="{FF2B5EF4-FFF2-40B4-BE49-F238E27FC236}">
                <a16:creationId xmlns:a16="http://schemas.microsoft.com/office/drawing/2014/main" id="{0E987B05-78D2-488D-AAC2-79FBE2AE030B}"/>
              </a:ext>
            </a:extLst>
          </p:cNvPr>
          <p:cNvGraphicFramePr>
            <a:graphicFrameLocks noGrp="1"/>
          </p:cNvGraphicFramePr>
          <p:nvPr>
            <p:extLst>
              <p:ext uri="{D42A27DB-BD31-4B8C-83A1-F6EECF244321}">
                <p14:modId xmlns:p14="http://schemas.microsoft.com/office/powerpoint/2010/main" val="258264448"/>
              </p:ext>
            </p:extLst>
          </p:nvPr>
        </p:nvGraphicFramePr>
        <p:xfrm>
          <a:off x="1164772" y="4029164"/>
          <a:ext cx="9518650" cy="937700"/>
        </p:xfrm>
        <a:graphic>
          <a:graphicData uri="http://schemas.openxmlformats.org/drawingml/2006/table">
            <a:tbl>
              <a:tblPr firstRow="1" firstCol="1" bandRow="1" bandCol="1"/>
              <a:tblGrid>
                <a:gridCol w="4846441">
                  <a:extLst>
                    <a:ext uri="{9D8B030D-6E8A-4147-A177-3AD203B41FA5}">
                      <a16:colId xmlns:a16="http://schemas.microsoft.com/office/drawing/2014/main" val="2732148950"/>
                    </a:ext>
                  </a:extLst>
                </a:gridCol>
                <a:gridCol w="4672209">
                  <a:extLst>
                    <a:ext uri="{9D8B030D-6E8A-4147-A177-3AD203B41FA5}">
                      <a16:colId xmlns:a16="http://schemas.microsoft.com/office/drawing/2014/main" val="441562284"/>
                    </a:ext>
                  </a:extLst>
                </a:gridCol>
              </a:tblGrid>
              <a:tr h="937700">
                <a:tc>
                  <a:txBody>
                    <a:bodyPr/>
                    <a:lstStyle/>
                    <a:p>
                      <a:pPr algn="l"/>
                      <a:r>
                        <a:rPr lang="en-US" sz="2400" u="sng" dirty="0" err="1">
                          <a:effectLst/>
                          <a:latin typeface="Calibri" panose="020F0502020204030204" pitchFamily="34" charset="0"/>
                          <a:ea typeface="PMingLiU" panose="02020500000000000000" pitchFamily="18" charset="-120"/>
                          <a:cs typeface="Calibri" panose="020F0502020204030204" pitchFamily="34" charset="0"/>
                        </a:rPr>
                        <a:t>Вал</a:t>
                      </a:r>
                      <a:r>
                        <a:rPr lang="en-US" sz="2400" b="1" u="sng" dirty="0" err="1">
                          <a:solidFill>
                            <a:srgbClr val="000000"/>
                          </a:solidFill>
                          <a:effectLst/>
                          <a:latin typeface="Calibri" panose="020F0502020204030204" pitchFamily="34" charset="0"/>
                          <a:ea typeface="PMingLiU" panose="02020500000000000000" pitchFamily="18" charset="-120"/>
                          <a:cs typeface="Calibri" panose="020F0502020204030204" pitchFamily="34" charset="0"/>
                        </a:rPr>
                        <a:t>я</a:t>
                      </a:r>
                      <a:r>
                        <a:rPr lang="en-US" sz="2400" u="sng" dirty="0">
                          <a:solidFill>
                            <a:srgbClr val="000000"/>
                          </a:solidFill>
                          <a:effectLst/>
                          <a:latin typeface="Calibri" panose="020F0502020204030204" pitchFamily="34" charset="0"/>
                          <a:ea typeface="PMingLiU" panose="02020500000000000000" pitchFamily="18" charset="-120"/>
                          <a:cs typeface="Calibri" panose="020F0502020204030204" pitchFamily="34" charset="0"/>
                        </a:rPr>
                        <a:t> </a:t>
                      </a:r>
                      <a:r>
                        <a:rPr lang="en-US" sz="2400" u="sng" dirty="0" err="1">
                          <a:solidFill>
                            <a:srgbClr val="000000"/>
                          </a:solidFill>
                          <a:effectLst/>
                          <a:latin typeface="Calibri" panose="020F0502020204030204" pitchFamily="34" charset="0"/>
                          <a:ea typeface="PMingLiU" panose="02020500000000000000" pitchFamily="18" charset="-120"/>
                          <a:cs typeface="Calibri" panose="020F0502020204030204" pitchFamily="34" charset="0"/>
                        </a:rPr>
                        <a:t>эрл</a:t>
                      </a:r>
                      <a:r>
                        <a:rPr lang="en-US" sz="2400" b="1" u="sng" dirty="0" err="1">
                          <a:solidFill>
                            <a:srgbClr val="000000"/>
                          </a:solidFill>
                          <a:effectLst/>
                          <a:latin typeface="Calibri" panose="020F0502020204030204" pitchFamily="34" charset="0"/>
                          <a:ea typeface="PMingLiU" panose="02020500000000000000" pitchFamily="18" charset="-120"/>
                          <a:cs typeface="Calibri" panose="020F0502020204030204" pitchFamily="34" charset="0"/>
                        </a:rPr>
                        <a:t>а</a:t>
                      </a:r>
                      <a:r>
                        <a:rPr lang="en-US" sz="2400" u="sng" dirty="0">
                          <a:solidFill>
                            <a:srgbClr val="000000"/>
                          </a:solidFill>
                          <a:effectLst/>
                          <a:latin typeface="Calibri" panose="020F0502020204030204" pitchFamily="34" charset="0"/>
                          <a:ea typeface="PMingLiU" panose="02020500000000000000" pitchFamily="18" charset="-120"/>
                          <a:cs typeface="Calibri" panose="020F0502020204030204" pitchFamily="34" charset="0"/>
                        </a:rPr>
                        <a:t> </a:t>
                      </a:r>
                      <a:r>
                        <a:rPr lang="en-US" sz="2400" u="sng" dirty="0" err="1">
                          <a:solidFill>
                            <a:srgbClr val="000000"/>
                          </a:solidFill>
                          <a:effectLst/>
                          <a:latin typeface="Calibri" panose="020F0502020204030204" pitchFamily="34" charset="0"/>
                          <a:ea typeface="PMingLiU" panose="02020500000000000000" pitchFamily="18" charset="-120"/>
                          <a:cs typeface="Calibri" panose="020F0502020204030204" pitchFamily="34" charset="0"/>
                        </a:rPr>
                        <a:t>тол</a:t>
                      </a:r>
                      <a:r>
                        <a:rPr lang="en-US" sz="2400" b="1" u="sng" dirty="0" err="1">
                          <a:solidFill>
                            <a:srgbClr val="000000"/>
                          </a:solidFill>
                          <a:effectLst/>
                          <a:latin typeface="Calibri" panose="020F0502020204030204" pitchFamily="34" charset="0"/>
                          <a:ea typeface="PMingLiU" panose="02020500000000000000" pitchFamily="18" charset="-120"/>
                          <a:cs typeface="Calibri" panose="020F0502020204030204" pitchFamily="34" charset="0"/>
                        </a:rPr>
                        <a:t>е</a:t>
                      </a:r>
                      <a:r>
                        <a:rPr lang="en-US" sz="2400" u="sng" dirty="0" err="1">
                          <a:solidFill>
                            <a:srgbClr val="000000"/>
                          </a:solidFill>
                          <a:effectLst/>
                          <a:latin typeface="Calibri" panose="020F0502020204030204" pitchFamily="34" charset="0"/>
                          <a:ea typeface="PMingLiU" panose="02020500000000000000" pitchFamily="18" charset="-120"/>
                          <a:cs typeface="Calibri" panose="020F0502020204030204" pitchFamily="34" charset="0"/>
                        </a:rPr>
                        <a:t>ш</a:t>
                      </a:r>
                      <a:r>
                        <a:rPr lang="en-US" sz="2400" u="sng" dirty="0">
                          <a:solidFill>
                            <a:srgbClr val="000000"/>
                          </a:solidFill>
                          <a:effectLst/>
                          <a:latin typeface="Calibri" panose="020F0502020204030204" pitchFamily="34" charset="0"/>
                          <a:ea typeface="PMingLiU" panose="02020500000000000000" pitchFamily="18" charset="-120"/>
                          <a:cs typeface="Calibri" panose="020F0502020204030204" pitchFamily="34" charset="0"/>
                        </a:rPr>
                        <a:t> </a:t>
                      </a:r>
                      <a:r>
                        <a:rPr lang="en-US" sz="2400" u="sng" dirty="0" err="1">
                          <a:solidFill>
                            <a:srgbClr val="000000"/>
                          </a:solidFill>
                          <a:effectLst/>
                          <a:latin typeface="Calibri" panose="020F0502020204030204" pitchFamily="34" charset="0"/>
                          <a:ea typeface="PMingLiU" panose="02020500000000000000" pitchFamily="18" charset="-120"/>
                          <a:cs typeface="Calibri" panose="020F0502020204030204" pitchFamily="34" charset="0"/>
                        </a:rPr>
                        <a:t>м</a:t>
                      </a:r>
                      <a:r>
                        <a:rPr lang="en-US" sz="2400" b="1" u="sng" dirty="0" err="1">
                          <a:solidFill>
                            <a:srgbClr val="000000"/>
                          </a:solidFill>
                          <a:effectLst/>
                          <a:latin typeface="Calibri" panose="020F0502020204030204" pitchFamily="34" charset="0"/>
                          <a:ea typeface="PMingLiU" panose="02020500000000000000" pitchFamily="18" charset="-120"/>
                          <a:cs typeface="Calibri" panose="020F0502020204030204" pitchFamily="34" charset="0"/>
                        </a:rPr>
                        <a:t>а</a:t>
                      </a:r>
                      <a:r>
                        <a:rPr lang="en-US" sz="2400" u="sng" dirty="0" err="1">
                          <a:solidFill>
                            <a:srgbClr val="000000"/>
                          </a:solidFill>
                          <a:effectLst/>
                          <a:latin typeface="Calibri" panose="020F0502020204030204" pitchFamily="34" charset="0"/>
                          <a:ea typeface="PMingLiU" panose="02020500000000000000" pitchFamily="18" charset="-120"/>
                          <a:cs typeface="Calibri" panose="020F0502020204030204" pitchFamily="34" charset="0"/>
                        </a:rPr>
                        <a:t>нын</a:t>
                      </a:r>
                      <a:r>
                        <a:rPr lang="en-US" sz="2400" dirty="0">
                          <a:solidFill>
                            <a:srgbClr val="000000"/>
                          </a:solidFill>
                          <a:effectLst/>
                          <a:latin typeface="Calibri" panose="020F0502020204030204" pitchFamily="34" charset="0"/>
                          <a:ea typeface="PMingLiU" panose="02020500000000000000" pitchFamily="18" charset="-120"/>
                          <a:cs typeface="Calibri" panose="020F0502020204030204" pitchFamily="34" charset="0"/>
                        </a:rPr>
                        <a:t>, </a:t>
                      </a:r>
                      <a:r>
                        <a:rPr lang="en-US" sz="2400" dirty="0" err="1">
                          <a:solidFill>
                            <a:srgbClr val="000000"/>
                          </a:solidFill>
                          <a:effectLst/>
                          <a:latin typeface="Calibri" panose="020F0502020204030204" pitchFamily="34" charset="0"/>
                          <a:ea typeface="PMingLiU" panose="02020500000000000000" pitchFamily="18" charset="-120"/>
                          <a:cs typeface="Calibri" panose="020F0502020204030204" pitchFamily="34" charset="0"/>
                        </a:rPr>
                        <a:t>колын</a:t>
                      </a:r>
                      <a:r>
                        <a:rPr lang="en-US" sz="2400" b="1" dirty="0" err="1">
                          <a:solidFill>
                            <a:srgbClr val="000000"/>
                          </a:solidFill>
                          <a:effectLst/>
                          <a:latin typeface="Calibri" panose="020F0502020204030204" pitchFamily="34" charset="0"/>
                          <a:ea typeface="PMingLiU" panose="02020500000000000000" pitchFamily="18" charset="-120"/>
                          <a:cs typeface="Calibri" panose="020F0502020204030204" pitchFamily="34" charset="0"/>
                        </a:rPr>
                        <a:t>а</a:t>
                      </a:r>
                      <a:r>
                        <a:rPr lang="en-US" sz="2400" dirty="0" err="1">
                          <a:solidFill>
                            <a:srgbClr val="000000"/>
                          </a:solidFill>
                          <a:effectLst/>
                          <a:latin typeface="Calibri" panose="020F0502020204030204" pitchFamily="34" charset="0"/>
                          <a:ea typeface="PMingLiU" panose="02020500000000000000" pitchFamily="18" charset="-120"/>
                          <a:cs typeface="Calibri" panose="020F0502020204030204" pitchFamily="34" charset="0"/>
                        </a:rPr>
                        <a:t>м</a:t>
                      </a:r>
                      <a:r>
                        <a:rPr lang="en-US" sz="2400" dirty="0">
                          <a:solidFill>
                            <a:srgbClr val="000000"/>
                          </a:solidFill>
                          <a:effectLst/>
                          <a:latin typeface="Calibri" panose="020F0502020204030204" pitchFamily="34" charset="0"/>
                          <a:ea typeface="PMingLiU" panose="02020500000000000000" pitchFamily="18" charset="-120"/>
                          <a:cs typeface="Calibri" panose="020F0502020204030204" pitchFamily="34" charset="0"/>
                        </a:rPr>
                        <a:t>.</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en-US" sz="2400" dirty="0">
                          <a:solidFill>
                            <a:srgbClr val="000000"/>
                          </a:solidFill>
                          <a:effectLst/>
                          <a:latin typeface="Calibri" panose="020F0502020204030204" pitchFamily="34" charset="0"/>
                          <a:ea typeface="PMingLiU" panose="02020500000000000000" pitchFamily="18" charset="-120"/>
                          <a:cs typeface="Calibri" panose="020F0502020204030204" pitchFamily="34" charset="0"/>
                        </a:rPr>
                        <a:t>I heard that </a:t>
                      </a:r>
                      <a:r>
                        <a:rPr lang="en-US" sz="2400" dirty="0" err="1">
                          <a:solidFill>
                            <a:srgbClr val="000000"/>
                          </a:solidFill>
                          <a:effectLst/>
                          <a:latin typeface="Calibri" panose="020F0502020204030204" pitchFamily="34" charset="0"/>
                          <a:ea typeface="PMingLiU" panose="02020500000000000000" pitchFamily="18" charset="-120"/>
                          <a:cs typeface="Calibri" panose="020F0502020204030204" pitchFamily="34" charset="0"/>
                        </a:rPr>
                        <a:t>Valya</a:t>
                      </a:r>
                      <a:r>
                        <a:rPr lang="en-US" sz="2400" dirty="0">
                          <a:solidFill>
                            <a:srgbClr val="000000"/>
                          </a:solidFill>
                          <a:effectLst/>
                          <a:latin typeface="Calibri" panose="020F0502020204030204" pitchFamily="34" charset="0"/>
                          <a:ea typeface="PMingLiU" panose="02020500000000000000" pitchFamily="18" charset="-120"/>
                          <a:cs typeface="Calibri" panose="020F0502020204030204" pitchFamily="34" charset="0"/>
                        </a:rPr>
                        <a:t> is coming tomorrow.</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04819445"/>
                  </a:ext>
                </a:extLst>
              </a:tr>
            </a:tbl>
          </a:graphicData>
        </a:graphic>
      </p:graphicFrame>
      <p:graphicFrame>
        <p:nvGraphicFramePr>
          <p:cNvPr id="9" name="Table 8">
            <a:extLst>
              <a:ext uri="{FF2B5EF4-FFF2-40B4-BE49-F238E27FC236}">
                <a16:creationId xmlns:a16="http://schemas.microsoft.com/office/drawing/2014/main" id="{304C43E5-CA10-429C-8BC5-7F7E7E7567B8}"/>
              </a:ext>
            </a:extLst>
          </p:cNvPr>
          <p:cNvGraphicFramePr>
            <a:graphicFrameLocks noGrp="1"/>
          </p:cNvGraphicFramePr>
          <p:nvPr>
            <p:extLst>
              <p:ext uri="{D42A27DB-BD31-4B8C-83A1-F6EECF244321}">
                <p14:modId xmlns:p14="http://schemas.microsoft.com/office/powerpoint/2010/main" val="134170520"/>
              </p:ext>
            </p:extLst>
          </p:nvPr>
        </p:nvGraphicFramePr>
        <p:xfrm>
          <a:off x="1164772" y="4966864"/>
          <a:ext cx="9518650" cy="937700"/>
        </p:xfrm>
        <a:graphic>
          <a:graphicData uri="http://schemas.openxmlformats.org/drawingml/2006/table">
            <a:tbl>
              <a:tblPr firstRow="1" firstCol="1" bandRow="1" bandCol="1"/>
              <a:tblGrid>
                <a:gridCol w="4846441">
                  <a:extLst>
                    <a:ext uri="{9D8B030D-6E8A-4147-A177-3AD203B41FA5}">
                      <a16:colId xmlns:a16="http://schemas.microsoft.com/office/drawing/2014/main" val="2732148950"/>
                    </a:ext>
                  </a:extLst>
                </a:gridCol>
                <a:gridCol w="4672209">
                  <a:extLst>
                    <a:ext uri="{9D8B030D-6E8A-4147-A177-3AD203B41FA5}">
                      <a16:colId xmlns:a16="http://schemas.microsoft.com/office/drawing/2014/main" val="441562284"/>
                    </a:ext>
                  </a:extLst>
                </a:gridCol>
              </a:tblGrid>
              <a:tr h="937700">
                <a:tc>
                  <a:txBody>
                    <a:bodyPr/>
                    <a:lstStyle/>
                    <a:p>
                      <a:pPr algn="l"/>
                      <a:r>
                        <a:rPr lang="en-US" sz="2400" dirty="0" err="1">
                          <a:effectLst/>
                          <a:latin typeface="Calibri" panose="020F0502020204030204" pitchFamily="34" charset="0"/>
                          <a:ea typeface="PMingLiU" panose="02020500000000000000" pitchFamily="18" charset="-120"/>
                          <a:cs typeface="Calibri" panose="020F0502020204030204" pitchFamily="34" charset="0"/>
                        </a:rPr>
                        <a:t>Ш</a:t>
                      </a:r>
                      <a:r>
                        <a:rPr lang="en-US" sz="2400" b="1" dirty="0" err="1">
                          <a:solidFill>
                            <a:srgbClr val="000000"/>
                          </a:solidFill>
                          <a:effectLst/>
                          <a:latin typeface="Calibri" panose="020F0502020204030204" pitchFamily="34" charset="0"/>
                          <a:ea typeface="PMingLiU" panose="02020500000000000000" pitchFamily="18" charset="-120"/>
                          <a:cs typeface="Calibri" panose="020F0502020204030204" pitchFamily="34" charset="0"/>
                        </a:rPr>
                        <a:t>у</a:t>
                      </a:r>
                      <a:r>
                        <a:rPr lang="en-US" sz="2400" dirty="0" err="1">
                          <a:solidFill>
                            <a:srgbClr val="000000"/>
                          </a:solidFill>
                          <a:effectLst/>
                          <a:latin typeface="Calibri" panose="020F0502020204030204" pitchFamily="34" charset="0"/>
                          <a:ea typeface="PMingLiU" panose="02020500000000000000" pitchFamily="18" charset="-120"/>
                          <a:cs typeface="Calibri" panose="020F0502020204030204" pitchFamily="34" charset="0"/>
                        </a:rPr>
                        <a:t>кын</a:t>
                      </a:r>
                      <a:r>
                        <a:rPr lang="en-US" sz="2400" dirty="0">
                          <a:solidFill>
                            <a:srgbClr val="000000"/>
                          </a:solidFill>
                          <a:effectLst/>
                          <a:latin typeface="Calibri" panose="020F0502020204030204" pitchFamily="34" charset="0"/>
                          <a:ea typeface="PMingLiU" panose="02020500000000000000" pitchFamily="18" charset="-120"/>
                          <a:cs typeface="Calibri" panose="020F0502020204030204" pitchFamily="34" charset="0"/>
                        </a:rPr>
                        <a:t> </a:t>
                      </a:r>
                      <a:r>
                        <a:rPr lang="en-US" sz="2400" dirty="0" err="1">
                          <a:solidFill>
                            <a:srgbClr val="000000"/>
                          </a:solidFill>
                          <a:effectLst/>
                          <a:latin typeface="Calibri" panose="020F0502020204030204" pitchFamily="34" charset="0"/>
                          <a:ea typeface="PMingLiU" panose="02020500000000000000" pitchFamily="18" charset="-120"/>
                          <a:cs typeface="Calibri" panose="020F0502020204030204" pitchFamily="34" charset="0"/>
                        </a:rPr>
                        <a:t>шон</a:t>
                      </a:r>
                      <a:r>
                        <a:rPr lang="en-US" sz="2400" b="1" dirty="0" err="1">
                          <a:solidFill>
                            <a:srgbClr val="000000"/>
                          </a:solidFill>
                          <a:effectLst/>
                          <a:latin typeface="Calibri" panose="020F0502020204030204" pitchFamily="34" charset="0"/>
                          <a:ea typeface="PMingLiU" panose="02020500000000000000" pitchFamily="18" charset="-120"/>
                          <a:cs typeface="Calibri" panose="020F0502020204030204" pitchFamily="34" charset="0"/>
                        </a:rPr>
                        <a:t>а</a:t>
                      </a:r>
                      <a:r>
                        <a:rPr lang="en-US" sz="2400" dirty="0" err="1">
                          <a:solidFill>
                            <a:srgbClr val="000000"/>
                          </a:solidFill>
                          <a:effectLst/>
                          <a:latin typeface="Calibri" panose="020F0502020204030204" pitchFamily="34" charset="0"/>
                          <a:ea typeface="PMingLiU" panose="02020500000000000000" pitchFamily="18" charset="-120"/>
                          <a:cs typeface="Calibri" panose="020F0502020204030204" pitchFamily="34" charset="0"/>
                        </a:rPr>
                        <a:t>т</a:t>
                      </a:r>
                      <a:r>
                        <a:rPr lang="en-US" sz="2400" dirty="0">
                          <a:solidFill>
                            <a:srgbClr val="000000"/>
                          </a:solidFill>
                          <a:effectLst/>
                          <a:latin typeface="Calibri" panose="020F0502020204030204" pitchFamily="34" charset="0"/>
                          <a:ea typeface="PMingLiU" panose="02020500000000000000" pitchFamily="18" charset="-120"/>
                          <a:cs typeface="Calibri" panose="020F0502020204030204" pitchFamily="34" charset="0"/>
                        </a:rPr>
                        <a:t>, </a:t>
                      </a:r>
                      <a:r>
                        <a:rPr lang="en-US" sz="2400" u="sng" dirty="0" err="1">
                          <a:solidFill>
                            <a:srgbClr val="000000"/>
                          </a:solidFill>
                          <a:effectLst/>
                          <a:latin typeface="Calibri" panose="020F0502020204030204" pitchFamily="34" charset="0"/>
                          <a:ea typeface="PMingLiU" panose="02020500000000000000" pitchFamily="18" charset="-120"/>
                          <a:cs typeface="Calibri" panose="020F0502020204030204" pitchFamily="34" charset="0"/>
                        </a:rPr>
                        <a:t>п</a:t>
                      </a:r>
                      <a:r>
                        <a:rPr lang="en-US" sz="2400" b="1" u="sng" dirty="0" err="1">
                          <a:solidFill>
                            <a:srgbClr val="000000"/>
                          </a:solidFill>
                          <a:effectLst/>
                          <a:latin typeface="Calibri" panose="020F0502020204030204" pitchFamily="34" charset="0"/>
                          <a:ea typeface="PMingLiU" panose="02020500000000000000" pitchFamily="18" charset="-120"/>
                          <a:cs typeface="Calibri" panose="020F0502020204030204" pitchFamily="34" charset="0"/>
                        </a:rPr>
                        <a:t>у</a:t>
                      </a:r>
                      <a:r>
                        <a:rPr lang="en-US" sz="2400" u="sng" dirty="0" err="1">
                          <a:solidFill>
                            <a:srgbClr val="000000"/>
                          </a:solidFill>
                          <a:effectLst/>
                          <a:latin typeface="Calibri" panose="020F0502020204030204" pitchFamily="34" charset="0"/>
                          <a:ea typeface="PMingLiU" panose="02020500000000000000" pitchFamily="18" charset="-120"/>
                          <a:cs typeface="Calibri" panose="020F0502020204030204" pitchFamily="34" charset="0"/>
                        </a:rPr>
                        <a:t>йто</a:t>
                      </a:r>
                      <a:r>
                        <a:rPr lang="en-US" sz="2400" u="sng" dirty="0">
                          <a:solidFill>
                            <a:srgbClr val="000000"/>
                          </a:solidFill>
                          <a:effectLst/>
                          <a:latin typeface="Calibri" panose="020F0502020204030204" pitchFamily="34" charset="0"/>
                          <a:ea typeface="PMingLiU" panose="02020500000000000000" pitchFamily="18" charset="-120"/>
                          <a:cs typeface="Calibri" panose="020F0502020204030204" pitchFamily="34" charset="0"/>
                        </a:rPr>
                        <a:t> </a:t>
                      </a:r>
                      <a:r>
                        <a:rPr lang="en-US" sz="2400" u="sng" dirty="0" err="1">
                          <a:solidFill>
                            <a:srgbClr val="000000"/>
                          </a:solidFill>
                          <a:effectLst/>
                          <a:latin typeface="Calibri" panose="020F0502020204030204" pitchFamily="34" charset="0"/>
                          <a:ea typeface="PMingLiU" panose="02020500000000000000" pitchFamily="18" charset="-120"/>
                          <a:cs typeface="Calibri" panose="020F0502020204030204" pitchFamily="34" charset="0"/>
                        </a:rPr>
                        <a:t>мый</a:t>
                      </a:r>
                      <a:r>
                        <a:rPr lang="en-US" sz="2400" u="sng" dirty="0">
                          <a:solidFill>
                            <a:srgbClr val="000000"/>
                          </a:solidFill>
                          <a:effectLst/>
                          <a:latin typeface="Calibri" panose="020F0502020204030204" pitchFamily="34" charset="0"/>
                          <a:ea typeface="PMingLiU" panose="02020500000000000000" pitchFamily="18" charset="-120"/>
                          <a:cs typeface="Calibri" panose="020F0502020204030204" pitchFamily="34" charset="0"/>
                        </a:rPr>
                        <a:t> </a:t>
                      </a:r>
                      <a:r>
                        <a:rPr lang="en-US" sz="2400" u="sng" dirty="0" err="1">
                          <a:solidFill>
                            <a:srgbClr val="000000"/>
                          </a:solidFill>
                          <a:effectLst/>
                          <a:latin typeface="Calibri" panose="020F0502020204030204" pitchFamily="34" charset="0"/>
                          <a:ea typeface="PMingLiU" panose="02020500000000000000" pitchFamily="18" charset="-120"/>
                          <a:cs typeface="Calibri" panose="020F0502020204030204" pitchFamily="34" charset="0"/>
                        </a:rPr>
                        <a:t>по</a:t>
                      </a:r>
                      <a:r>
                        <a:rPr lang="en-US" sz="2400" b="1" u="sng" dirty="0" err="1">
                          <a:solidFill>
                            <a:srgbClr val="000000"/>
                          </a:solidFill>
                          <a:effectLst/>
                          <a:latin typeface="Calibri" panose="020F0502020204030204" pitchFamily="34" charset="0"/>
                          <a:ea typeface="PMingLiU" panose="02020500000000000000" pitchFamily="18" charset="-120"/>
                          <a:cs typeface="Calibri" panose="020F0502020204030204" pitchFamily="34" charset="0"/>
                        </a:rPr>
                        <a:t>я</a:t>
                      </a:r>
                      <a:r>
                        <a:rPr lang="en-US" sz="2400" u="sng" dirty="0" err="1">
                          <a:solidFill>
                            <a:srgbClr val="000000"/>
                          </a:solidFill>
                          <a:effectLst/>
                          <a:latin typeface="Calibri" panose="020F0502020204030204" pitchFamily="34" charset="0"/>
                          <a:ea typeface="PMingLiU" panose="02020500000000000000" pitchFamily="18" charset="-120"/>
                          <a:cs typeface="Calibri" panose="020F0502020204030204" pitchFamily="34" charset="0"/>
                        </a:rPr>
                        <a:t>н</a:t>
                      </a:r>
                      <a:r>
                        <a:rPr lang="en-US" sz="2400" u="sng" dirty="0">
                          <a:solidFill>
                            <a:srgbClr val="000000"/>
                          </a:solidFill>
                          <a:effectLst/>
                          <a:latin typeface="Calibri" panose="020F0502020204030204" pitchFamily="34" charset="0"/>
                          <a:ea typeface="PMingLiU" panose="02020500000000000000" pitchFamily="18" charset="-120"/>
                          <a:cs typeface="Calibri" panose="020F0502020204030204" pitchFamily="34" charset="0"/>
                        </a:rPr>
                        <a:t> </a:t>
                      </a:r>
                      <a:r>
                        <a:rPr lang="en-US" sz="2400" u="sng" dirty="0" err="1">
                          <a:solidFill>
                            <a:srgbClr val="000000"/>
                          </a:solidFill>
                          <a:effectLst/>
                          <a:latin typeface="Calibri" panose="020F0502020204030204" pitchFamily="34" charset="0"/>
                          <a:ea typeface="PMingLiU" panose="02020500000000000000" pitchFamily="18" charset="-120"/>
                          <a:cs typeface="Calibri" panose="020F0502020204030204" pitchFamily="34" charset="0"/>
                        </a:rPr>
                        <a:t>ул</a:t>
                      </a:r>
                      <a:r>
                        <a:rPr lang="en-US" sz="2400" b="1" u="sng" dirty="0" err="1">
                          <a:solidFill>
                            <a:srgbClr val="000000"/>
                          </a:solidFill>
                          <a:effectLst/>
                          <a:latin typeface="Calibri" panose="020F0502020204030204" pitchFamily="34" charset="0"/>
                          <a:ea typeface="PMingLiU" panose="02020500000000000000" pitchFamily="18" charset="-120"/>
                          <a:cs typeface="Calibri" panose="020F0502020204030204" pitchFamily="34" charset="0"/>
                        </a:rPr>
                        <a:t>а</a:t>
                      </a:r>
                      <a:r>
                        <a:rPr lang="en-US" sz="2400" u="sng" dirty="0" err="1">
                          <a:solidFill>
                            <a:srgbClr val="000000"/>
                          </a:solidFill>
                          <a:effectLst/>
                          <a:latin typeface="Calibri" panose="020F0502020204030204" pitchFamily="34" charset="0"/>
                          <a:ea typeface="PMingLiU" panose="02020500000000000000" pitchFamily="18" charset="-120"/>
                          <a:cs typeface="Calibri" panose="020F0502020204030204" pitchFamily="34" charset="0"/>
                        </a:rPr>
                        <a:t>м</a:t>
                      </a:r>
                      <a:r>
                        <a:rPr lang="en-US" sz="2400" dirty="0">
                          <a:solidFill>
                            <a:srgbClr val="000000"/>
                          </a:solidFill>
                          <a:effectLst/>
                          <a:latin typeface="Calibri" panose="020F0502020204030204" pitchFamily="34" charset="0"/>
                          <a:ea typeface="PMingLiU" panose="02020500000000000000" pitchFamily="18" charset="-120"/>
                          <a:cs typeface="Calibri" panose="020F0502020204030204" pitchFamily="34" charset="0"/>
                        </a:rPr>
                        <a:t>.</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en-US" sz="2400" dirty="0">
                          <a:solidFill>
                            <a:srgbClr val="000000"/>
                          </a:solidFill>
                          <a:effectLst/>
                          <a:latin typeface="Calibri" panose="020F0502020204030204" pitchFamily="34" charset="0"/>
                          <a:ea typeface="PMingLiU" panose="02020500000000000000" pitchFamily="18" charset="-120"/>
                          <a:cs typeface="Calibri" panose="020F0502020204030204" pitchFamily="34" charset="0"/>
                        </a:rPr>
                        <a:t>Many people think I’m rich.</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04819445"/>
                  </a:ext>
                </a:extLst>
              </a:tr>
            </a:tbl>
          </a:graphicData>
        </a:graphic>
      </p:graphicFrame>
    </p:spTree>
    <p:extLst>
      <p:ext uri="{BB962C8B-B14F-4D97-AF65-F5344CB8AC3E}">
        <p14:creationId xmlns:p14="http://schemas.microsoft.com/office/powerpoint/2010/main" val="737725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1</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de-AT" sz="3600" u="sng" dirty="0">
                <a:latin typeface="Calibri" panose="020F0502020204030204" pitchFamily="34" charset="0"/>
                <a:ea typeface="Times New Roman" panose="02020603050405020304" pitchFamily="18" charset="0"/>
                <a:cs typeface="Calibri" panose="020F0502020204030204" pitchFamily="34" charset="0"/>
              </a:rPr>
              <a:t>Clause types</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dirty="0"/>
              <a:t>COPIUS – Introduction to Mari – Chapter 35</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6</a:t>
            </a:fld>
            <a:endParaRPr lang="en-GB"/>
          </a:p>
        </p:txBody>
      </p:sp>
      <p:sp>
        <p:nvSpPr>
          <p:cNvPr id="29" name="Content Placeholder 2">
            <a:extLst>
              <a:ext uri="{FF2B5EF4-FFF2-40B4-BE49-F238E27FC236}">
                <a16:creationId xmlns:a16="http://schemas.microsoft.com/office/drawing/2014/main" id="{C88533EA-5990-43AF-89E2-848E0A19466B}"/>
              </a:ext>
            </a:extLst>
          </p:cNvPr>
          <p:cNvSpPr txBox="1">
            <a:spLocks/>
          </p:cNvSpPr>
          <p:nvPr/>
        </p:nvSpPr>
        <p:spPr>
          <a:xfrm>
            <a:off x="838200" y="1825624"/>
            <a:ext cx="10515600" cy="100321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400" b="1" dirty="0">
                <a:effectLst/>
                <a:latin typeface="Calibri" panose="020F0502020204030204" pitchFamily="34" charset="0"/>
                <a:ea typeface="Calibri" panose="020F0502020204030204" pitchFamily="34" charset="0"/>
                <a:cs typeface="Calibri" panose="020F0502020204030204" pitchFamily="34" charset="0"/>
              </a:rPr>
              <a:t>Causal</a:t>
            </a:r>
            <a:endParaRPr lang="en-GB" sz="24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GB" sz="2400" dirty="0">
                <a:latin typeface="Calibri" panose="020F0502020204030204" pitchFamily="34" charset="0"/>
                <a:ea typeface="Calibri" panose="020F0502020204030204" pitchFamily="34" charset="0"/>
                <a:cs typeface="Calibri" panose="020F0502020204030204" pitchFamily="34" charset="0"/>
              </a:rPr>
              <a:t>(‘I’m tired </a:t>
            </a:r>
            <a:r>
              <a:rPr lang="en-GB" sz="2400" u="sng" dirty="0">
                <a:latin typeface="Calibri" panose="020F0502020204030204" pitchFamily="34" charset="0"/>
                <a:ea typeface="Calibri" panose="020F0502020204030204" pitchFamily="34" charset="0"/>
                <a:cs typeface="Calibri" panose="020F0502020204030204" pitchFamily="34" charset="0"/>
              </a:rPr>
              <a:t>because I am sick</a:t>
            </a:r>
            <a:r>
              <a:rPr lang="en-GB" sz="2400" dirty="0">
                <a:latin typeface="Calibri" panose="020F0502020204030204" pitchFamily="34" charset="0"/>
                <a:ea typeface="Calibri" panose="020F0502020204030204" pitchFamily="34" charset="0"/>
                <a:cs typeface="Calibri" panose="020F0502020204030204" pitchFamily="34" charset="0"/>
              </a:rPr>
              <a:t>.’)</a:t>
            </a:r>
            <a:endParaRPr lang="en-GB" sz="2400" b="1" dirty="0">
              <a:effectLst/>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GB" sz="2400" b="1" dirty="0">
              <a:latin typeface="Calibri" panose="020F0502020204030204" pitchFamily="34" charset="0"/>
              <a:cs typeface="Calibri" panose="020F0502020204030204" pitchFamily="34" charset="0"/>
            </a:endParaRPr>
          </a:p>
          <a:p>
            <a:pPr marL="0" indent="0">
              <a:buNone/>
            </a:pPr>
            <a:endParaRPr lang="en-GB" sz="2400" b="1" dirty="0">
              <a:latin typeface="Calibri" panose="020F0502020204030204" pitchFamily="34" charset="0"/>
              <a:cs typeface="Calibri" panose="020F0502020204030204" pitchFamily="34" charset="0"/>
            </a:endParaRPr>
          </a:p>
          <a:p>
            <a:pPr marL="0" indent="0">
              <a:buNone/>
            </a:pPr>
            <a:endParaRPr lang="en-GB" sz="2400" b="1" dirty="0"/>
          </a:p>
        </p:txBody>
      </p:sp>
      <p:graphicFrame>
        <p:nvGraphicFramePr>
          <p:cNvPr id="2" name="Table 1">
            <a:extLst>
              <a:ext uri="{FF2B5EF4-FFF2-40B4-BE49-F238E27FC236}">
                <a16:creationId xmlns:a16="http://schemas.microsoft.com/office/drawing/2014/main" id="{F8BA3D0E-5AB7-4C7D-86FE-58CF02F9B600}"/>
              </a:ext>
            </a:extLst>
          </p:cNvPr>
          <p:cNvGraphicFramePr>
            <a:graphicFrameLocks noGrp="1"/>
          </p:cNvGraphicFramePr>
          <p:nvPr>
            <p:extLst>
              <p:ext uri="{D42A27DB-BD31-4B8C-83A1-F6EECF244321}">
                <p14:modId xmlns:p14="http://schemas.microsoft.com/office/powerpoint/2010/main" val="1692671342"/>
              </p:ext>
            </p:extLst>
          </p:nvPr>
        </p:nvGraphicFramePr>
        <p:xfrm>
          <a:off x="838200" y="2828837"/>
          <a:ext cx="10354214" cy="1003214"/>
        </p:xfrm>
        <a:graphic>
          <a:graphicData uri="http://schemas.openxmlformats.org/drawingml/2006/table">
            <a:tbl>
              <a:tblPr firstRow="1" firstCol="1" bandRow="1" bandCol="1"/>
              <a:tblGrid>
                <a:gridCol w="5221447">
                  <a:extLst>
                    <a:ext uri="{9D8B030D-6E8A-4147-A177-3AD203B41FA5}">
                      <a16:colId xmlns:a16="http://schemas.microsoft.com/office/drawing/2014/main" val="4050944280"/>
                    </a:ext>
                  </a:extLst>
                </a:gridCol>
                <a:gridCol w="5132767">
                  <a:extLst>
                    <a:ext uri="{9D8B030D-6E8A-4147-A177-3AD203B41FA5}">
                      <a16:colId xmlns:a16="http://schemas.microsoft.com/office/drawing/2014/main" val="2083374457"/>
                    </a:ext>
                  </a:extLst>
                </a:gridCol>
              </a:tblGrid>
              <a:tr h="1003214">
                <a:tc>
                  <a:txBody>
                    <a:bodyPr/>
                    <a:lstStyle/>
                    <a:p>
                      <a:pPr algn="l" fontAlgn="ctr">
                        <a:spcBef>
                          <a:spcPts val="0"/>
                        </a:spcBef>
                        <a:spcAft>
                          <a:spcPts val="0"/>
                        </a:spcAft>
                      </a:pPr>
                      <a:r>
                        <a:rPr lang="az-Cyrl-AZ" sz="2000" b="0" i="0" u="none" strike="noStrike"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Йоч</a:t>
                      </a:r>
                      <a:r>
                        <a:rPr lang="az-Cyrl-AZ" sz="2000" b="1" i="0" u="none" strike="noStrike"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-влак </a:t>
                      </a:r>
                      <a:r>
                        <a:rPr lang="az-Cyrl-AZ" sz="2000" b="1" i="0" u="sng" strike="noStrike"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я</a:t>
                      </a:r>
                      <a:r>
                        <a:rPr lang="az-Cyrl-AZ" sz="2000" b="0" i="0" u="sng" strike="noStrike"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лыш кайымыл</a:t>
                      </a:r>
                      <a:r>
                        <a:rPr lang="az-Cyrl-AZ" sz="2000" b="1" i="0" u="sng" strike="noStrike"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а</a:t>
                      </a:r>
                      <a:r>
                        <a:rPr lang="az-Cyrl-AZ" sz="2000" b="0" i="0" u="sng" strike="noStrike"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н к</a:t>
                      </a:r>
                      <a:r>
                        <a:rPr lang="az-Cyrl-AZ" sz="2000" b="0" i="0" u="sng" strike="noStrike" dirty="0">
                          <a:solidFill>
                            <a:schemeClr val="tx1"/>
                          </a:solidFill>
                          <a:effectLst/>
                          <a:latin typeface="Calibri" panose="020F0502020204030204" pitchFamily="34" charset="0"/>
                          <a:ea typeface="MS Mincho" panose="02020609040205080304" pitchFamily="49" charset="-128"/>
                          <a:cs typeface="Calibri" panose="020F0502020204030204" pitchFamily="34" charset="0"/>
                        </a:rPr>
                        <a:t>ӧ</a:t>
                      </a:r>
                      <a:r>
                        <a:rPr lang="az-Cyrl-AZ" sz="2000" b="0" i="0" u="sng" strike="noStrike"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р</a:t>
                      </a:r>
                      <a:r>
                        <a:rPr lang="az-Cyrl-AZ" sz="2000" b="1" i="0" u="sng" strike="noStrike"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 йывырт</a:t>
                      </a:r>
                      <a:r>
                        <a:rPr lang="az-Cyrl-AZ" sz="2000" b="1" i="0" u="none" strike="noStrike"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е</a:t>
                      </a:r>
                      <a:r>
                        <a:rPr lang="az-Cyrl-AZ" sz="2000" b="0" i="0" u="none" strike="noStrike"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ныт.</a:t>
                      </a:r>
                      <a:endParaRPr lang="az-Cyrl-AZ" sz="3000" b="0" i="0" u="none" strike="noStrike" dirty="0">
                        <a:solidFill>
                          <a:schemeClr val="tx1"/>
                        </a:solidFill>
                        <a:effectLst/>
                        <a:latin typeface="Arial" panose="020B0604020202020204" pitchFamily="34" charset="0"/>
                      </a:endParaRPr>
                    </a:p>
                  </a:txBody>
                  <a:tcPr marL="115681" marR="115681" marT="16067"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2000" b="0" i="0" u="none" strike="noStrike"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The children were happy about going to the countryside.</a:t>
                      </a:r>
                      <a:endParaRPr lang="en-US" sz="3000" b="0" i="0" u="none" strike="noStrike" dirty="0">
                        <a:solidFill>
                          <a:schemeClr val="tx1"/>
                        </a:solidFill>
                        <a:effectLst/>
                        <a:latin typeface="Arial" panose="020B0604020202020204" pitchFamily="34" charset="0"/>
                      </a:endParaRPr>
                    </a:p>
                  </a:txBody>
                  <a:tcPr marL="115681" marR="115681" marT="16067"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47939624"/>
                  </a:ext>
                </a:extLst>
              </a:tr>
            </a:tbl>
          </a:graphicData>
        </a:graphic>
      </p:graphicFrame>
      <p:graphicFrame>
        <p:nvGraphicFramePr>
          <p:cNvPr id="32" name="Table 31">
            <a:extLst>
              <a:ext uri="{FF2B5EF4-FFF2-40B4-BE49-F238E27FC236}">
                <a16:creationId xmlns:a16="http://schemas.microsoft.com/office/drawing/2014/main" id="{2CD915AA-1406-4741-8865-A8BB4871FE75}"/>
              </a:ext>
            </a:extLst>
          </p:cNvPr>
          <p:cNvGraphicFramePr>
            <a:graphicFrameLocks noGrp="1"/>
          </p:cNvGraphicFramePr>
          <p:nvPr>
            <p:extLst>
              <p:ext uri="{D42A27DB-BD31-4B8C-83A1-F6EECF244321}">
                <p14:modId xmlns:p14="http://schemas.microsoft.com/office/powerpoint/2010/main" val="4010612700"/>
              </p:ext>
            </p:extLst>
          </p:nvPr>
        </p:nvGraphicFramePr>
        <p:xfrm>
          <a:off x="838200" y="3832051"/>
          <a:ext cx="10354214" cy="1003214"/>
        </p:xfrm>
        <a:graphic>
          <a:graphicData uri="http://schemas.openxmlformats.org/drawingml/2006/table">
            <a:tbl>
              <a:tblPr firstRow="1" firstCol="1" bandRow="1" bandCol="1"/>
              <a:tblGrid>
                <a:gridCol w="5221447">
                  <a:extLst>
                    <a:ext uri="{9D8B030D-6E8A-4147-A177-3AD203B41FA5}">
                      <a16:colId xmlns:a16="http://schemas.microsoft.com/office/drawing/2014/main" val="4050944280"/>
                    </a:ext>
                  </a:extLst>
                </a:gridCol>
                <a:gridCol w="5132767">
                  <a:extLst>
                    <a:ext uri="{9D8B030D-6E8A-4147-A177-3AD203B41FA5}">
                      <a16:colId xmlns:a16="http://schemas.microsoft.com/office/drawing/2014/main" val="2083374457"/>
                    </a:ext>
                  </a:extLst>
                </a:gridCol>
              </a:tblGrid>
              <a:tr h="1003214">
                <a:tc>
                  <a:txBody>
                    <a:bodyPr/>
                    <a:lstStyle/>
                    <a:p>
                      <a:pPr algn="l" fontAlgn="ctr">
                        <a:spcBef>
                          <a:spcPts val="0"/>
                        </a:spcBef>
                        <a:spcAft>
                          <a:spcPts val="0"/>
                        </a:spcAft>
                      </a:pPr>
                      <a:r>
                        <a:rPr lang="en-US" sz="1800" kern="1200" dirty="0" err="1">
                          <a:solidFill>
                            <a:schemeClr val="tx1"/>
                          </a:solidFill>
                          <a:effectLst/>
                          <a:latin typeface="+mn-lt"/>
                          <a:ea typeface="+mn-ea"/>
                          <a:cs typeface="+mn-cs"/>
                        </a:rPr>
                        <a:t>Но</a:t>
                      </a:r>
                      <a:r>
                        <a:rPr lang="en-US" sz="1800" kern="1200" dirty="0">
                          <a:solidFill>
                            <a:schemeClr val="tx1"/>
                          </a:solidFill>
                          <a:effectLst/>
                          <a:latin typeface="+mn-lt"/>
                          <a:ea typeface="+mn-ea"/>
                          <a:cs typeface="+mn-cs"/>
                        </a:rPr>
                        <a:t> </a:t>
                      </a:r>
                      <a:r>
                        <a:rPr lang="en-US" sz="1800" kern="1200" dirty="0" err="1">
                          <a:solidFill>
                            <a:schemeClr val="tx1"/>
                          </a:solidFill>
                          <a:effectLst/>
                          <a:latin typeface="+mn-lt"/>
                          <a:ea typeface="+mn-ea"/>
                          <a:cs typeface="+mn-cs"/>
                        </a:rPr>
                        <a:t>т</a:t>
                      </a:r>
                      <a:r>
                        <a:rPr lang="en-US" sz="1800" b="1" kern="1200" dirty="0" err="1">
                          <a:solidFill>
                            <a:schemeClr val="tx1"/>
                          </a:solidFill>
                          <a:effectLst/>
                          <a:latin typeface="+mn-lt"/>
                          <a:ea typeface="+mn-ea"/>
                          <a:cs typeface="+mn-cs"/>
                        </a:rPr>
                        <a:t>и</a:t>
                      </a:r>
                      <a:r>
                        <a:rPr lang="en-US" sz="1800" kern="1200" dirty="0" err="1">
                          <a:solidFill>
                            <a:schemeClr val="tx1"/>
                          </a:solidFill>
                          <a:effectLst/>
                          <a:latin typeface="+mn-lt"/>
                          <a:ea typeface="+mn-ea"/>
                          <a:cs typeface="+mn-cs"/>
                        </a:rPr>
                        <a:t>де</a:t>
                      </a:r>
                      <a:r>
                        <a:rPr lang="en-US" sz="1800" kern="1200" dirty="0">
                          <a:solidFill>
                            <a:schemeClr val="tx1"/>
                          </a:solidFill>
                          <a:effectLst/>
                          <a:latin typeface="+mn-lt"/>
                          <a:ea typeface="+mn-ea"/>
                          <a:cs typeface="+mn-cs"/>
                        </a:rPr>
                        <a:t> </a:t>
                      </a:r>
                      <a:r>
                        <a:rPr lang="en-US" sz="1800" kern="1200" dirty="0" err="1">
                          <a:solidFill>
                            <a:schemeClr val="tx1"/>
                          </a:solidFill>
                          <a:effectLst/>
                          <a:latin typeface="+mn-lt"/>
                          <a:ea typeface="+mn-ea"/>
                          <a:cs typeface="+mn-cs"/>
                        </a:rPr>
                        <a:t>пайр</a:t>
                      </a:r>
                      <a:r>
                        <a:rPr lang="en-US" sz="1800" b="1" kern="1200" dirty="0" err="1">
                          <a:solidFill>
                            <a:schemeClr val="tx1"/>
                          </a:solidFill>
                          <a:effectLst/>
                          <a:latin typeface="+mn-lt"/>
                          <a:ea typeface="+mn-ea"/>
                          <a:cs typeface="+mn-cs"/>
                        </a:rPr>
                        <a:t>е</a:t>
                      </a:r>
                      <a:r>
                        <a:rPr lang="en-US" sz="1800" kern="1200" dirty="0" err="1">
                          <a:solidFill>
                            <a:schemeClr val="tx1"/>
                          </a:solidFill>
                          <a:effectLst/>
                          <a:latin typeface="+mn-lt"/>
                          <a:ea typeface="+mn-ea"/>
                          <a:cs typeface="+mn-cs"/>
                        </a:rPr>
                        <a:t>мышке</a:t>
                      </a:r>
                      <a:r>
                        <a:rPr lang="en-US" sz="1800" kern="1200" dirty="0">
                          <a:solidFill>
                            <a:schemeClr val="tx1"/>
                          </a:solidFill>
                          <a:effectLst/>
                          <a:latin typeface="+mn-lt"/>
                          <a:ea typeface="+mn-ea"/>
                          <a:cs typeface="+mn-cs"/>
                        </a:rPr>
                        <a:t> </a:t>
                      </a:r>
                      <a:r>
                        <a:rPr lang="en-US" sz="1800" kern="1200" dirty="0" err="1">
                          <a:solidFill>
                            <a:schemeClr val="tx1"/>
                          </a:solidFill>
                          <a:effectLst/>
                          <a:latin typeface="+mn-lt"/>
                          <a:ea typeface="+mn-ea"/>
                          <a:cs typeface="+mn-cs"/>
                        </a:rPr>
                        <a:t>т</a:t>
                      </a:r>
                      <a:r>
                        <a:rPr lang="en-US" sz="1800" b="1" kern="1200" dirty="0" err="1">
                          <a:solidFill>
                            <a:schemeClr val="tx1"/>
                          </a:solidFill>
                          <a:effectLst/>
                          <a:latin typeface="+mn-lt"/>
                          <a:ea typeface="+mn-ea"/>
                          <a:cs typeface="+mn-cs"/>
                        </a:rPr>
                        <a:t>ӱ</a:t>
                      </a:r>
                      <a:r>
                        <a:rPr lang="en-US" sz="1800" kern="1200" dirty="0" err="1">
                          <a:solidFill>
                            <a:schemeClr val="tx1"/>
                          </a:solidFill>
                          <a:effectLst/>
                          <a:latin typeface="+mn-lt"/>
                          <a:ea typeface="+mn-ea"/>
                          <a:cs typeface="+mn-cs"/>
                        </a:rPr>
                        <a:t>рлӧ</a:t>
                      </a:r>
                      <a:r>
                        <a:rPr lang="en-US" sz="1800" kern="1200" dirty="0">
                          <a:solidFill>
                            <a:schemeClr val="tx1"/>
                          </a:solidFill>
                          <a:effectLst/>
                          <a:latin typeface="+mn-lt"/>
                          <a:ea typeface="+mn-ea"/>
                          <a:cs typeface="+mn-cs"/>
                        </a:rPr>
                        <a:t> </a:t>
                      </a:r>
                      <a:r>
                        <a:rPr lang="en-US" sz="1800" kern="1200" dirty="0" err="1">
                          <a:solidFill>
                            <a:schemeClr val="tx1"/>
                          </a:solidFill>
                          <a:effectLst/>
                          <a:latin typeface="+mn-lt"/>
                          <a:ea typeface="+mn-ea"/>
                          <a:cs typeface="+mn-cs"/>
                        </a:rPr>
                        <a:t>ийгот</a:t>
                      </a:r>
                      <a:r>
                        <a:rPr lang="en-US" sz="1800" b="1" kern="1200" dirty="0" err="1">
                          <a:solidFill>
                            <a:schemeClr val="tx1"/>
                          </a:solidFill>
                          <a:effectLst/>
                          <a:latin typeface="+mn-lt"/>
                          <a:ea typeface="+mn-ea"/>
                          <a:cs typeface="+mn-cs"/>
                        </a:rPr>
                        <a:t>а</a:t>
                      </a:r>
                      <a:r>
                        <a:rPr lang="en-US" sz="1800" kern="1200" dirty="0" err="1">
                          <a:solidFill>
                            <a:schemeClr val="tx1"/>
                          </a:solidFill>
                          <a:effectLst/>
                          <a:latin typeface="+mn-lt"/>
                          <a:ea typeface="+mn-ea"/>
                          <a:cs typeface="+mn-cs"/>
                        </a:rPr>
                        <a:t>н</a:t>
                      </a:r>
                      <a:r>
                        <a:rPr lang="en-US" sz="1800" kern="1200" dirty="0">
                          <a:solidFill>
                            <a:schemeClr val="tx1"/>
                          </a:solidFill>
                          <a:effectLst/>
                          <a:latin typeface="+mn-lt"/>
                          <a:ea typeface="+mn-ea"/>
                          <a:cs typeface="+mn-cs"/>
                        </a:rPr>
                        <a:t> </a:t>
                      </a:r>
                      <a:r>
                        <a:rPr lang="en-US" sz="1800" kern="1200" dirty="0" err="1">
                          <a:solidFill>
                            <a:schemeClr val="tx1"/>
                          </a:solidFill>
                          <a:effectLst/>
                          <a:latin typeface="+mn-lt"/>
                          <a:ea typeface="+mn-ea"/>
                          <a:cs typeface="+mn-cs"/>
                        </a:rPr>
                        <a:t>еҥ</a:t>
                      </a:r>
                      <a:r>
                        <a:rPr lang="en-US" sz="1800" kern="1200" dirty="0">
                          <a:solidFill>
                            <a:schemeClr val="tx1"/>
                          </a:solidFill>
                          <a:effectLst/>
                          <a:latin typeface="+mn-lt"/>
                          <a:ea typeface="+mn-ea"/>
                          <a:cs typeface="+mn-cs"/>
                        </a:rPr>
                        <a:t> </a:t>
                      </a:r>
                      <a:r>
                        <a:rPr lang="en-US" sz="1800" kern="1200" dirty="0" err="1">
                          <a:solidFill>
                            <a:schemeClr val="tx1"/>
                          </a:solidFill>
                          <a:effectLst/>
                          <a:latin typeface="+mn-lt"/>
                          <a:ea typeface="+mn-ea"/>
                          <a:cs typeface="+mn-cs"/>
                        </a:rPr>
                        <a:t>тол</a:t>
                      </a:r>
                      <a:r>
                        <a:rPr lang="en-US" sz="1800" b="1" kern="1200" dirty="0" err="1">
                          <a:solidFill>
                            <a:schemeClr val="tx1"/>
                          </a:solidFill>
                          <a:effectLst/>
                          <a:latin typeface="+mn-lt"/>
                          <a:ea typeface="+mn-ea"/>
                          <a:cs typeface="+mn-cs"/>
                        </a:rPr>
                        <a:t>е</a:t>
                      </a:r>
                      <a:r>
                        <a:rPr lang="en-US" sz="1800" kern="1200" dirty="0" err="1">
                          <a:solidFill>
                            <a:schemeClr val="tx1"/>
                          </a:solidFill>
                          <a:effectLst/>
                          <a:latin typeface="+mn-lt"/>
                          <a:ea typeface="+mn-ea"/>
                          <a:cs typeface="+mn-cs"/>
                        </a:rPr>
                        <a:t>ш</a:t>
                      </a:r>
                      <a:r>
                        <a:rPr lang="en-US" sz="1800" kern="1200" dirty="0">
                          <a:solidFill>
                            <a:schemeClr val="tx1"/>
                          </a:solidFill>
                          <a:effectLst/>
                          <a:latin typeface="+mn-lt"/>
                          <a:ea typeface="+mn-ea"/>
                          <a:cs typeface="+mn-cs"/>
                        </a:rPr>
                        <a:t>, </a:t>
                      </a:r>
                      <a:r>
                        <a:rPr lang="en-US" sz="1800" u="sng" kern="1200" dirty="0" err="1">
                          <a:solidFill>
                            <a:schemeClr val="tx1"/>
                          </a:solidFill>
                          <a:effectLst/>
                          <a:latin typeface="+mn-lt"/>
                          <a:ea typeface="+mn-ea"/>
                          <a:cs typeface="+mn-cs"/>
                        </a:rPr>
                        <a:t>мол</a:t>
                      </a:r>
                      <a:r>
                        <a:rPr lang="en-US" sz="1800" b="1" u="sng" kern="1200" dirty="0" err="1">
                          <a:solidFill>
                            <a:schemeClr val="tx1"/>
                          </a:solidFill>
                          <a:effectLst/>
                          <a:latin typeface="+mn-lt"/>
                          <a:ea typeface="+mn-ea"/>
                          <a:cs typeface="+mn-cs"/>
                        </a:rPr>
                        <a:t>а</a:t>
                      </a:r>
                      <a:r>
                        <a:rPr lang="en-US" sz="1800" u="sng" kern="1200" dirty="0" err="1">
                          <a:solidFill>
                            <a:schemeClr val="tx1"/>
                          </a:solidFill>
                          <a:effectLst/>
                          <a:latin typeface="+mn-lt"/>
                          <a:ea typeface="+mn-ea"/>
                          <a:cs typeface="+mn-cs"/>
                        </a:rPr>
                        <a:t>н</a:t>
                      </a:r>
                      <a:r>
                        <a:rPr lang="en-US" sz="1800" u="sng" kern="1200" dirty="0">
                          <a:solidFill>
                            <a:schemeClr val="tx1"/>
                          </a:solidFill>
                          <a:effectLst/>
                          <a:latin typeface="+mn-lt"/>
                          <a:ea typeface="+mn-ea"/>
                          <a:cs typeface="+mn-cs"/>
                        </a:rPr>
                        <a:t> </a:t>
                      </a:r>
                      <a:r>
                        <a:rPr lang="en-US" sz="1800" u="sng" kern="1200" dirty="0" err="1">
                          <a:solidFill>
                            <a:schemeClr val="tx1"/>
                          </a:solidFill>
                          <a:effectLst/>
                          <a:latin typeface="+mn-lt"/>
                          <a:ea typeface="+mn-ea"/>
                          <a:cs typeface="+mn-cs"/>
                        </a:rPr>
                        <a:t>ман</a:t>
                      </a:r>
                      <a:r>
                        <a:rPr lang="en-US" sz="1800" b="1" u="sng" kern="1200" dirty="0" err="1">
                          <a:solidFill>
                            <a:schemeClr val="tx1"/>
                          </a:solidFill>
                          <a:effectLst/>
                          <a:latin typeface="+mn-lt"/>
                          <a:ea typeface="+mn-ea"/>
                          <a:cs typeface="+mn-cs"/>
                        </a:rPr>
                        <a:t>а</a:t>
                      </a:r>
                      <a:r>
                        <a:rPr lang="en-US" sz="1800" u="sng" kern="1200" dirty="0" err="1">
                          <a:solidFill>
                            <a:schemeClr val="tx1"/>
                          </a:solidFill>
                          <a:effectLst/>
                          <a:latin typeface="+mn-lt"/>
                          <a:ea typeface="+mn-ea"/>
                          <a:cs typeface="+mn-cs"/>
                        </a:rPr>
                        <a:t>ш</a:t>
                      </a:r>
                      <a:r>
                        <a:rPr lang="en-US" sz="1800" u="sng" kern="1200" dirty="0">
                          <a:solidFill>
                            <a:schemeClr val="tx1"/>
                          </a:solidFill>
                          <a:effectLst/>
                          <a:latin typeface="+mn-lt"/>
                          <a:ea typeface="+mn-ea"/>
                          <a:cs typeface="+mn-cs"/>
                        </a:rPr>
                        <a:t> </a:t>
                      </a:r>
                      <a:r>
                        <a:rPr lang="en-US" sz="1800" u="sng" kern="1200" dirty="0" err="1">
                          <a:solidFill>
                            <a:schemeClr val="tx1"/>
                          </a:solidFill>
                          <a:effectLst/>
                          <a:latin typeface="+mn-lt"/>
                          <a:ea typeface="+mn-ea"/>
                          <a:cs typeface="+mn-cs"/>
                        </a:rPr>
                        <a:t>гын</a:t>
                      </a:r>
                      <a:r>
                        <a:rPr lang="en-US" sz="1800" u="sng" kern="1200" dirty="0">
                          <a:solidFill>
                            <a:schemeClr val="tx1"/>
                          </a:solidFill>
                          <a:effectLst/>
                          <a:latin typeface="+mn-lt"/>
                          <a:ea typeface="+mn-ea"/>
                          <a:cs typeface="+mn-cs"/>
                        </a:rPr>
                        <a:t> </a:t>
                      </a:r>
                      <a:r>
                        <a:rPr lang="en-US" sz="1800" u="sng" kern="1200" dirty="0" err="1">
                          <a:solidFill>
                            <a:schemeClr val="tx1"/>
                          </a:solidFill>
                          <a:effectLst/>
                          <a:latin typeface="+mn-lt"/>
                          <a:ea typeface="+mn-ea"/>
                          <a:cs typeface="+mn-cs"/>
                        </a:rPr>
                        <a:t>т</a:t>
                      </a:r>
                      <a:r>
                        <a:rPr lang="en-US" sz="1800" b="1" u="sng" kern="1200" dirty="0" err="1">
                          <a:solidFill>
                            <a:schemeClr val="tx1"/>
                          </a:solidFill>
                          <a:effectLst/>
                          <a:latin typeface="+mn-lt"/>
                          <a:ea typeface="+mn-ea"/>
                          <a:cs typeface="+mn-cs"/>
                        </a:rPr>
                        <a:t>у</a:t>
                      </a:r>
                      <a:r>
                        <a:rPr lang="en-US" sz="1800" u="sng" kern="1200" dirty="0" err="1">
                          <a:solidFill>
                            <a:schemeClr val="tx1"/>
                          </a:solidFill>
                          <a:effectLst/>
                          <a:latin typeface="+mn-lt"/>
                          <a:ea typeface="+mn-ea"/>
                          <a:cs typeface="+mn-cs"/>
                        </a:rPr>
                        <a:t>што</a:t>
                      </a:r>
                      <a:r>
                        <a:rPr lang="en-US" sz="1800" u="sng" kern="1200" dirty="0">
                          <a:solidFill>
                            <a:schemeClr val="tx1"/>
                          </a:solidFill>
                          <a:effectLst/>
                          <a:latin typeface="+mn-lt"/>
                          <a:ea typeface="+mn-ea"/>
                          <a:cs typeface="+mn-cs"/>
                        </a:rPr>
                        <a:t> </a:t>
                      </a:r>
                      <a:r>
                        <a:rPr lang="en-US" sz="1800" u="sng" kern="1200" dirty="0" err="1">
                          <a:solidFill>
                            <a:schemeClr val="tx1"/>
                          </a:solidFill>
                          <a:effectLst/>
                          <a:latin typeface="+mn-lt"/>
                          <a:ea typeface="+mn-ea"/>
                          <a:cs typeface="+mn-cs"/>
                        </a:rPr>
                        <a:t>м</a:t>
                      </a:r>
                      <a:r>
                        <a:rPr lang="en-US" sz="1800" b="1" u="sng" kern="1200" dirty="0" err="1">
                          <a:solidFill>
                            <a:schemeClr val="tx1"/>
                          </a:solidFill>
                          <a:effectLst/>
                          <a:latin typeface="+mn-lt"/>
                          <a:ea typeface="+mn-ea"/>
                          <a:cs typeface="+mn-cs"/>
                        </a:rPr>
                        <a:t>у</a:t>
                      </a:r>
                      <a:r>
                        <a:rPr lang="en-US" sz="1800" u="sng" kern="1200" dirty="0" err="1">
                          <a:solidFill>
                            <a:schemeClr val="tx1"/>
                          </a:solidFill>
                          <a:effectLst/>
                          <a:latin typeface="+mn-lt"/>
                          <a:ea typeface="+mn-ea"/>
                          <a:cs typeface="+mn-cs"/>
                        </a:rPr>
                        <a:t>ро-влакым</a:t>
                      </a:r>
                      <a:r>
                        <a:rPr lang="en-US" sz="1800" u="sng" kern="1200" dirty="0">
                          <a:solidFill>
                            <a:schemeClr val="tx1"/>
                          </a:solidFill>
                          <a:effectLst/>
                          <a:latin typeface="+mn-lt"/>
                          <a:ea typeface="+mn-ea"/>
                          <a:cs typeface="+mn-cs"/>
                        </a:rPr>
                        <a:t> </a:t>
                      </a:r>
                      <a:r>
                        <a:rPr lang="en-US" sz="1800" u="sng" kern="1200" dirty="0" err="1">
                          <a:solidFill>
                            <a:schemeClr val="tx1"/>
                          </a:solidFill>
                          <a:effectLst/>
                          <a:latin typeface="+mn-lt"/>
                          <a:ea typeface="+mn-ea"/>
                          <a:cs typeface="+mn-cs"/>
                        </a:rPr>
                        <a:t>у</a:t>
                      </a:r>
                      <a:r>
                        <a:rPr lang="en-US" sz="1800" b="1" u="sng" kern="1200" dirty="0" err="1">
                          <a:solidFill>
                            <a:schemeClr val="tx1"/>
                          </a:solidFill>
                          <a:effectLst/>
                          <a:latin typeface="+mn-lt"/>
                          <a:ea typeface="+mn-ea"/>
                          <a:cs typeface="+mn-cs"/>
                        </a:rPr>
                        <a:t>э</a:t>
                      </a:r>
                      <a:r>
                        <a:rPr lang="en-US" sz="1800" u="sng" kern="1200" dirty="0" err="1">
                          <a:solidFill>
                            <a:schemeClr val="tx1"/>
                          </a:solidFill>
                          <a:effectLst/>
                          <a:latin typeface="+mn-lt"/>
                          <a:ea typeface="+mn-ea"/>
                          <a:cs typeface="+mn-cs"/>
                        </a:rPr>
                        <a:t>мдыме</a:t>
                      </a:r>
                      <a:r>
                        <a:rPr lang="en-US" sz="1800" kern="1200" dirty="0">
                          <a:solidFill>
                            <a:schemeClr val="tx1"/>
                          </a:solidFill>
                          <a:effectLst/>
                          <a:latin typeface="+mn-lt"/>
                          <a:ea typeface="+mn-ea"/>
                          <a:cs typeface="+mn-cs"/>
                        </a:rPr>
                        <a:t>. </a:t>
                      </a:r>
                      <a:endParaRPr lang="az-Cyrl-AZ" sz="3000" b="0" i="0" u="none" strike="noStrike" dirty="0">
                        <a:solidFill>
                          <a:schemeClr val="tx1"/>
                        </a:solidFill>
                        <a:effectLst/>
                        <a:latin typeface="Arial" panose="020B0604020202020204" pitchFamily="34" charset="0"/>
                      </a:endParaRPr>
                    </a:p>
                  </a:txBody>
                  <a:tcPr marL="115681" marR="115681" marT="16067"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2000" b="0" i="0" u="none" strike="noStrike"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But people of different ages come to this celebration because the songs have been updated there.</a:t>
                      </a:r>
                      <a:endParaRPr lang="en-US" sz="3000" b="0" i="0" u="none" strike="noStrike" dirty="0">
                        <a:solidFill>
                          <a:schemeClr val="tx1"/>
                        </a:solidFill>
                        <a:effectLst/>
                        <a:latin typeface="Arial" panose="020B0604020202020204" pitchFamily="34" charset="0"/>
                      </a:endParaRPr>
                    </a:p>
                  </a:txBody>
                  <a:tcPr marL="115681" marR="115681" marT="16067"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47939624"/>
                  </a:ext>
                </a:extLst>
              </a:tr>
            </a:tbl>
          </a:graphicData>
        </a:graphic>
      </p:graphicFrame>
      <p:graphicFrame>
        <p:nvGraphicFramePr>
          <p:cNvPr id="33" name="Table 32">
            <a:extLst>
              <a:ext uri="{FF2B5EF4-FFF2-40B4-BE49-F238E27FC236}">
                <a16:creationId xmlns:a16="http://schemas.microsoft.com/office/drawing/2014/main" id="{525728F8-C8DF-416A-AF12-DA808EAF7ECD}"/>
              </a:ext>
            </a:extLst>
          </p:cNvPr>
          <p:cNvGraphicFramePr>
            <a:graphicFrameLocks noGrp="1"/>
          </p:cNvGraphicFramePr>
          <p:nvPr>
            <p:extLst>
              <p:ext uri="{D42A27DB-BD31-4B8C-83A1-F6EECF244321}">
                <p14:modId xmlns:p14="http://schemas.microsoft.com/office/powerpoint/2010/main" val="3545257496"/>
              </p:ext>
            </p:extLst>
          </p:nvPr>
        </p:nvGraphicFramePr>
        <p:xfrm>
          <a:off x="838200" y="4835264"/>
          <a:ext cx="10354214" cy="1003214"/>
        </p:xfrm>
        <a:graphic>
          <a:graphicData uri="http://schemas.openxmlformats.org/drawingml/2006/table">
            <a:tbl>
              <a:tblPr firstRow="1" firstCol="1" bandRow="1" bandCol="1"/>
              <a:tblGrid>
                <a:gridCol w="5221447">
                  <a:extLst>
                    <a:ext uri="{9D8B030D-6E8A-4147-A177-3AD203B41FA5}">
                      <a16:colId xmlns:a16="http://schemas.microsoft.com/office/drawing/2014/main" val="4050944280"/>
                    </a:ext>
                  </a:extLst>
                </a:gridCol>
                <a:gridCol w="5132767">
                  <a:extLst>
                    <a:ext uri="{9D8B030D-6E8A-4147-A177-3AD203B41FA5}">
                      <a16:colId xmlns:a16="http://schemas.microsoft.com/office/drawing/2014/main" val="2083374457"/>
                    </a:ext>
                  </a:extLst>
                </a:gridCol>
              </a:tblGrid>
              <a:tr h="1003214">
                <a:tc>
                  <a:txBody>
                    <a:bodyPr/>
                    <a:lstStyle/>
                    <a:p>
                      <a:pPr algn="l" fontAlgn="ctr">
                        <a:spcBef>
                          <a:spcPts val="0"/>
                        </a:spcBef>
                        <a:spcAft>
                          <a:spcPts val="0"/>
                        </a:spcAft>
                      </a:pPr>
                      <a:r>
                        <a:rPr lang="de-AT" sz="2000" b="0" i="0" u="none" strike="noStrike" dirty="0">
                          <a:effectLst/>
                          <a:latin typeface="+mn-lt"/>
                          <a:ea typeface="PMingLiU" panose="02020500000000000000" pitchFamily="18" charset="-120"/>
                          <a:cs typeface="Calibri" panose="020F0502020204030204" pitchFamily="34" charset="0"/>
                        </a:rPr>
                        <a:t>Ы</a:t>
                      </a:r>
                      <a:r>
                        <a:rPr lang="ru-RU" sz="2000" b="0" i="0" u="none" strike="noStrike" dirty="0">
                          <a:effectLst/>
                          <a:latin typeface="+mn-lt"/>
                          <a:ea typeface="PMingLiU" panose="02020500000000000000" pitchFamily="18" charset="-120"/>
                          <a:cs typeface="Calibri" panose="020F0502020204030204" pitchFamily="34" charset="0"/>
                        </a:rPr>
                        <a:t>шт</a:t>
                      </a:r>
                      <a:r>
                        <a:rPr lang="ru-RU" sz="2000" b="1" i="0" u="none" strike="noStrike" dirty="0">
                          <a:effectLst/>
                          <a:latin typeface="+mn-lt"/>
                          <a:ea typeface="PMingLiU" panose="02020500000000000000" pitchFamily="18" charset="-120"/>
                          <a:cs typeface="Calibri" panose="020F0502020204030204" pitchFamily="34" charset="0"/>
                        </a:rPr>
                        <a:t>е</a:t>
                      </a:r>
                      <a:r>
                        <a:rPr lang="ru-RU" sz="2000" b="0" i="0" u="none" strike="noStrike" dirty="0">
                          <a:effectLst/>
                          <a:latin typeface="+mn-lt"/>
                          <a:ea typeface="PMingLiU" panose="02020500000000000000" pitchFamily="18" charset="-120"/>
                          <a:cs typeface="Calibri" panose="020F0502020204030204" pitchFamily="34" charset="0"/>
                        </a:rPr>
                        <a:t>м, </a:t>
                      </a:r>
                      <a:r>
                        <a:rPr lang="ru-RU" sz="2000" b="0" i="0" u="sng" strike="noStrike" dirty="0">
                          <a:effectLst/>
                          <a:latin typeface="+mn-lt"/>
                          <a:ea typeface="PMingLiU" panose="02020500000000000000" pitchFamily="18" charset="-120"/>
                          <a:cs typeface="Calibri" panose="020F0502020204030204" pitchFamily="34" charset="0"/>
                        </a:rPr>
                        <a:t>потом</a:t>
                      </a:r>
                      <a:r>
                        <a:rPr lang="ru-RU" sz="2000" b="1" i="0" u="sng" strike="noStrike" dirty="0">
                          <a:effectLst/>
                          <a:latin typeface="+mn-lt"/>
                          <a:ea typeface="PMingLiU" panose="02020500000000000000" pitchFamily="18" charset="-120"/>
                          <a:cs typeface="Calibri" panose="020F0502020204030204" pitchFamily="34" charset="0"/>
                        </a:rPr>
                        <a:t>у</a:t>
                      </a:r>
                      <a:r>
                        <a:rPr lang="ru-RU" sz="2000" b="0" i="0" u="sng" strike="noStrike" dirty="0">
                          <a:effectLst/>
                          <a:latin typeface="+mn-lt"/>
                          <a:ea typeface="PMingLiU" panose="02020500000000000000" pitchFamily="18" charset="-120"/>
                          <a:cs typeface="Calibri" panose="020F0502020204030204" pitchFamily="34" charset="0"/>
                        </a:rPr>
                        <a:t>што пал</a:t>
                      </a:r>
                      <a:r>
                        <a:rPr lang="ru-RU" sz="2000" b="1" i="0" u="sng" strike="noStrike" dirty="0">
                          <a:effectLst/>
                          <a:latin typeface="+mn-lt"/>
                          <a:ea typeface="PMingLiU" panose="02020500000000000000" pitchFamily="18" charset="-120"/>
                          <a:cs typeface="Calibri" panose="020F0502020204030204" pitchFamily="34" charset="0"/>
                        </a:rPr>
                        <a:t>е</a:t>
                      </a:r>
                      <a:r>
                        <a:rPr lang="ru-RU" sz="2000" b="0" i="0" u="sng" strike="noStrike" dirty="0">
                          <a:effectLst/>
                          <a:latin typeface="+mn-lt"/>
                          <a:ea typeface="PMingLiU" panose="02020500000000000000" pitchFamily="18" charset="-120"/>
                          <a:cs typeface="Calibri" panose="020F0502020204030204" pitchFamily="34" charset="0"/>
                        </a:rPr>
                        <a:t>м</a:t>
                      </a:r>
                      <a:r>
                        <a:rPr lang="mi-NZ" sz="2000" b="0" i="0" u="none" strike="noStrike" dirty="0">
                          <a:effectLst/>
                          <a:latin typeface="+mn-lt"/>
                          <a:ea typeface="PMingLiU" panose="02020500000000000000" pitchFamily="18" charset="-120"/>
                          <a:cs typeface="Calibri" panose="020F0502020204030204" pitchFamily="34" charset="0"/>
                        </a:rPr>
                        <a:t>.</a:t>
                      </a:r>
                      <a:endParaRPr lang="az-Cyrl-AZ" sz="2000" b="0" i="0" u="none" strike="noStrike" dirty="0">
                        <a:effectLst/>
                        <a:latin typeface="+mn-lt"/>
                      </a:endParaRPr>
                    </a:p>
                  </a:txBody>
                  <a:tcPr marL="112408" marR="112408" marT="15612"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GB" sz="2000" b="0" i="0" u="none" strike="noStrike" dirty="0">
                          <a:effectLst/>
                          <a:latin typeface="+mn-lt"/>
                          <a:ea typeface="PMingLiU" panose="02020500000000000000" pitchFamily="18" charset="-120"/>
                          <a:cs typeface="Calibri" panose="020F0502020204030204" pitchFamily="34" charset="0"/>
                        </a:rPr>
                        <a:t>I’m doing it because I know how.</a:t>
                      </a:r>
                      <a:endParaRPr lang="en-US" sz="2000" b="0" i="0" u="none" strike="noStrike" dirty="0">
                        <a:effectLst/>
                        <a:latin typeface="+mn-lt"/>
                      </a:endParaRPr>
                    </a:p>
                  </a:txBody>
                  <a:tcPr marL="112408" marR="112408" marT="15612"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47939624"/>
                  </a:ext>
                </a:extLst>
              </a:tr>
            </a:tbl>
          </a:graphicData>
        </a:graphic>
      </p:graphicFrame>
    </p:spTree>
    <p:extLst>
      <p:ext uri="{BB962C8B-B14F-4D97-AF65-F5344CB8AC3E}">
        <p14:creationId xmlns:p14="http://schemas.microsoft.com/office/powerpoint/2010/main" val="1742840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1</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de-AT" sz="3600" u="sng" dirty="0">
                <a:latin typeface="Calibri" panose="020F0502020204030204" pitchFamily="34" charset="0"/>
                <a:ea typeface="Times New Roman" panose="02020603050405020304" pitchFamily="18" charset="0"/>
                <a:cs typeface="Calibri" panose="020F0502020204030204" pitchFamily="34" charset="0"/>
              </a:rPr>
              <a:t>Clause types</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dirty="0"/>
              <a:t>COPIUS – Introduction to Mari – Chapter 35</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7</a:t>
            </a:fld>
            <a:endParaRPr lang="en-GB"/>
          </a:p>
        </p:txBody>
      </p:sp>
      <p:sp>
        <p:nvSpPr>
          <p:cNvPr id="29" name="Content Placeholder 2">
            <a:extLst>
              <a:ext uri="{FF2B5EF4-FFF2-40B4-BE49-F238E27FC236}">
                <a16:creationId xmlns:a16="http://schemas.microsoft.com/office/drawing/2014/main" id="{C88533EA-5990-43AF-89E2-848E0A19466B}"/>
              </a:ext>
            </a:extLst>
          </p:cNvPr>
          <p:cNvSpPr txBox="1">
            <a:spLocks/>
          </p:cNvSpPr>
          <p:nvPr/>
        </p:nvSpPr>
        <p:spPr>
          <a:xfrm>
            <a:off x="838200" y="1825624"/>
            <a:ext cx="10515600" cy="100321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400" b="1" dirty="0">
                <a:effectLst/>
                <a:latin typeface="Calibri" panose="020F0502020204030204" pitchFamily="34" charset="0"/>
                <a:ea typeface="Calibri" panose="020F0502020204030204" pitchFamily="34" charset="0"/>
                <a:cs typeface="Calibri" panose="020F0502020204030204" pitchFamily="34" charset="0"/>
              </a:rPr>
              <a:t>Consecutive</a:t>
            </a:r>
            <a:endParaRPr lang="en-GB" sz="24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GB" sz="2400" dirty="0">
                <a:latin typeface="Calibri" panose="020F0502020204030204" pitchFamily="34" charset="0"/>
                <a:ea typeface="Calibri" panose="020F0502020204030204" pitchFamily="34" charset="0"/>
                <a:cs typeface="Calibri" panose="020F0502020204030204" pitchFamily="34" charset="0"/>
              </a:rPr>
              <a:t>(‘Cogito </a:t>
            </a:r>
            <a:r>
              <a:rPr lang="en-GB" sz="2400" u="sng" dirty="0">
                <a:latin typeface="Calibri" panose="020F0502020204030204" pitchFamily="34" charset="0"/>
                <a:ea typeface="Calibri" panose="020F0502020204030204" pitchFamily="34" charset="0"/>
                <a:cs typeface="Calibri" panose="020F0502020204030204" pitchFamily="34" charset="0"/>
              </a:rPr>
              <a:t>ergo sum</a:t>
            </a:r>
            <a:r>
              <a:rPr lang="en-GB" sz="2400" dirty="0">
                <a:latin typeface="Calibri" panose="020F0502020204030204" pitchFamily="34" charset="0"/>
                <a:ea typeface="Calibri" panose="020F0502020204030204" pitchFamily="34" charset="0"/>
                <a:cs typeface="Calibri" panose="020F0502020204030204" pitchFamily="34" charset="0"/>
              </a:rPr>
              <a:t>.’)</a:t>
            </a:r>
            <a:endParaRPr lang="en-GB" sz="2400" b="1" dirty="0">
              <a:effectLst/>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GB" sz="2400" b="1" dirty="0">
              <a:latin typeface="Calibri" panose="020F0502020204030204" pitchFamily="34" charset="0"/>
              <a:cs typeface="Calibri" panose="020F0502020204030204" pitchFamily="34" charset="0"/>
            </a:endParaRPr>
          </a:p>
          <a:p>
            <a:pPr marL="0" indent="0">
              <a:buNone/>
            </a:pPr>
            <a:endParaRPr lang="en-GB" sz="2400" b="1" dirty="0">
              <a:latin typeface="Calibri" panose="020F0502020204030204" pitchFamily="34" charset="0"/>
              <a:cs typeface="Calibri" panose="020F0502020204030204" pitchFamily="34" charset="0"/>
            </a:endParaRPr>
          </a:p>
          <a:p>
            <a:pPr marL="0" indent="0">
              <a:buNone/>
            </a:pPr>
            <a:endParaRPr lang="en-GB" sz="2400" b="1" dirty="0"/>
          </a:p>
        </p:txBody>
      </p:sp>
      <p:graphicFrame>
        <p:nvGraphicFramePr>
          <p:cNvPr id="6" name="Table 5">
            <a:extLst>
              <a:ext uri="{FF2B5EF4-FFF2-40B4-BE49-F238E27FC236}">
                <a16:creationId xmlns:a16="http://schemas.microsoft.com/office/drawing/2014/main" id="{F8A64964-8907-4C09-9C08-19874889EE3F}"/>
              </a:ext>
            </a:extLst>
          </p:cNvPr>
          <p:cNvGraphicFramePr>
            <a:graphicFrameLocks noGrp="1"/>
          </p:cNvGraphicFramePr>
          <p:nvPr>
            <p:extLst>
              <p:ext uri="{D42A27DB-BD31-4B8C-83A1-F6EECF244321}">
                <p14:modId xmlns:p14="http://schemas.microsoft.com/office/powerpoint/2010/main" val="1421442898"/>
              </p:ext>
            </p:extLst>
          </p:nvPr>
        </p:nvGraphicFramePr>
        <p:xfrm>
          <a:off x="1164772" y="3091464"/>
          <a:ext cx="9518650" cy="937700"/>
        </p:xfrm>
        <a:graphic>
          <a:graphicData uri="http://schemas.openxmlformats.org/drawingml/2006/table">
            <a:tbl>
              <a:tblPr firstRow="1" firstCol="1" bandRow="1" bandCol="1"/>
              <a:tblGrid>
                <a:gridCol w="4846441">
                  <a:extLst>
                    <a:ext uri="{9D8B030D-6E8A-4147-A177-3AD203B41FA5}">
                      <a16:colId xmlns:a16="http://schemas.microsoft.com/office/drawing/2014/main" val="2732148950"/>
                    </a:ext>
                  </a:extLst>
                </a:gridCol>
                <a:gridCol w="4672209">
                  <a:extLst>
                    <a:ext uri="{9D8B030D-6E8A-4147-A177-3AD203B41FA5}">
                      <a16:colId xmlns:a16="http://schemas.microsoft.com/office/drawing/2014/main" val="441562284"/>
                    </a:ext>
                  </a:extLst>
                </a:gridCol>
              </a:tblGrid>
              <a:tr h="937700">
                <a:tc>
                  <a:txBody>
                    <a:bodyPr/>
                    <a:lstStyle/>
                    <a:p>
                      <a:pPr algn="l" fontAlgn="ctr">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Ив</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у</a:t>
                      </a: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к книг</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м налн</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е</a:t>
                      </a: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же, </a:t>
                      </a:r>
                      <a:r>
                        <a:rPr lang="az-Cyrl-AZ" sz="2000" b="0" i="0" u="sng" strike="noStrike" dirty="0">
                          <a:effectLst/>
                          <a:latin typeface="Calibri" panose="020F0502020204030204" pitchFamily="34" charset="0"/>
                          <a:ea typeface="PMingLiU" panose="02020500000000000000" pitchFamily="18" charset="-120"/>
                          <a:cs typeface="Calibri" panose="020F0502020204030204" pitchFamily="34" charset="0"/>
                        </a:rPr>
                        <a:t>садл</a:t>
                      </a:r>
                      <a:r>
                        <a:rPr lang="az-Cyrl-AZ" sz="2000" b="1" i="0" u="sng" strike="noStrike" dirty="0">
                          <a:effectLst/>
                          <a:latin typeface="Calibri" panose="020F0502020204030204" pitchFamily="34" charset="0"/>
                          <a:ea typeface="PMingLiU" panose="02020500000000000000" pitchFamily="18" charset="-120"/>
                          <a:cs typeface="Calibri" panose="020F0502020204030204" pitchFamily="34" charset="0"/>
                        </a:rPr>
                        <a:t>а</a:t>
                      </a:r>
                      <a:r>
                        <a:rPr lang="az-Cyrl-AZ" sz="2000" b="0" i="0" u="sng" strike="noStrike" dirty="0">
                          <a:effectLst/>
                          <a:latin typeface="Calibri" panose="020F0502020204030204" pitchFamily="34" charset="0"/>
                          <a:ea typeface="PMingLiU" panose="02020500000000000000" pitchFamily="18" charset="-120"/>
                          <a:cs typeface="Calibri" panose="020F0502020204030204" pitchFamily="34" charset="0"/>
                        </a:rPr>
                        <a:t>н библиот</a:t>
                      </a:r>
                      <a:r>
                        <a:rPr lang="az-Cyrl-AZ" sz="2000" b="1" i="0" u="sng" strike="noStrike" dirty="0">
                          <a:effectLst/>
                          <a:latin typeface="Calibri" panose="020F0502020204030204" pitchFamily="34" charset="0"/>
                          <a:ea typeface="PMingLiU" panose="02020500000000000000" pitchFamily="18" charset="-120"/>
                          <a:cs typeface="Calibri" panose="020F0502020204030204" pitchFamily="34" charset="0"/>
                        </a:rPr>
                        <a:t>е</a:t>
                      </a:r>
                      <a:r>
                        <a:rPr lang="az-Cyrl-AZ" sz="2000" b="0" i="0" u="sng" strike="noStrike" dirty="0">
                          <a:effectLst/>
                          <a:latin typeface="Calibri" panose="020F0502020204030204" pitchFamily="34" charset="0"/>
                          <a:ea typeface="PMingLiU" panose="02020500000000000000" pitchFamily="18" charset="-120"/>
                          <a:cs typeface="Calibri" panose="020F0502020204030204" pitchFamily="34" charset="0"/>
                        </a:rPr>
                        <a:t>кыш ка</a:t>
                      </a:r>
                      <a:r>
                        <a:rPr lang="az-Cyrl-AZ" sz="2000" b="1" i="0" u="sng" strike="noStrike" dirty="0">
                          <a:effectLst/>
                          <a:latin typeface="Calibri" panose="020F0502020204030204" pitchFamily="34" charset="0"/>
                          <a:ea typeface="PMingLiU" panose="02020500000000000000" pitchFamily="18" charset="-120"/>
                          <a:cs typeface="Calibri" panose="020F0502020204030204" pitchFamily="34" charset="0"/>
                        </a:rPr>
                        <a:t>я</a:t>
                      </a: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a:t>
                      </a:r>
                      <a:endParaRPr lang="az-Cyrl-AZ" sz="3000" b="0" i="0" u="none" strike="noStrike" dirty="0">
                        <a:effectLst/>
                        <a:latin typeface="Arial" panose="020B0604020202020204" pitchFamily="34" charset="0"/>
                      </a:endParaRPr>
                    </a:p>
                  </a:txBody>
                  <a:tcPr marL="112408" marR="112408" marT="15612"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2000" b="0" i="0" u="none" strike="noStrike" dirty="0" err="1">
                          <a:effectLst/>
                          <a:latin typeface="Calibri" panose="020F0502020204030204" pitchFamily="34" charset="0"/>
                          <a:ea typeface="PMingLiU" panose="02020500000000000000" pitchFamily="18" charset="-120"/>
                          <a:cs typeface="Calibri" panose="020F0502020204030204" pitchFamily="34" charset="0"/>
                        </a:rPr>
                        <a:t>Ivuk</a:t>
                      </a:r>
                      <a:r>
                        <a:rPr lang="en-US" sz="2000" b="0" i="0" u="none" strike="noStrike" dirty="0">
                          <a:effectLst/>
                          <a:latin typeface="Calibri" panose="020F0502020204030204" pitchFamily="34" charset="0"/>
                          <a:ea typeface="PMingLiU" panose="02020500000000000000" pitchFamily="18" charset="-120"/>
                          <a:cs typeface="Calibri" panose="020F0502020204030204" pitchFamily="34" charset="0"/>
                        </a:rPr>
                        <a:t> wants to take out a book and so he goes to the library.</a:t>
                      </a:r>
                      <a:endParaRPr lang="en-US" sz="3000" b="0" i="0" u="none" strike="noStrike" dirty="0">
                        <a:effectLst/>
                        <a:latin typeface="Arial" panose="020B0604020202020204" pitchFamily="34" charset="0"/>
                      </a:endParaRPr>
                    </a:p>
                  </a:txBody>
                  <a:tcPr marL="112408" marR="112408" marT="15612"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04819445"/>
                  </a:ext>
                </a:extLst>
              </a:tr>
            </a:tbl>
          </a:graphicData>
        </a:graphic>
      </p:graphicFrame>
      <p:graphicFrame>
        <p:nvGraphicFramePr>
          <p:cNvPr id="11" name="Table 10">
            <a:extLst>
              <a:ext uri="{FF2B5EF4-FFF2-40B4-BE49-F238E27FC236}">
                <a16:creationId xmlns:a16="http://schemas.microsoft.com/office/drawing/2014/main" id="{E56AD31C-5385-4BC0-BE6A-91E1881CE654}"/>
              </a:ext>
            </a:extLst>
          </p:cNvPr>
          <p:cNvGraphicFramePr>
            <a:graphicFrameLocks noGrp="1"/>
          </p:cNvGraphicFramePr>
          <p:nvPr>
            <p:extLst>
              <p:ext uri="{D42A27DB-BD31-4B8C-83A1-F6EECF244321}">
                <p14:modId xmlns:p14="http://schemas.microsoft.com/office/powerpoint/2010/main" val="3950091865"/>
              </p:ext>
            </p:extLst>
          </p:nvPr>
        </p:nvGraphicFramePr>
        <p:xfrm>
          <a:off x="1164772" y="4029164"/>
          <a:ext cx="9518650" cy="937700"/>
        </p:xfrm>
        <a:graphic>
          <a:graphicData uri="http://schemas.openxmlformats.org/drawingml/2006/table">
            <a:tbl>
              <a:tblPr firstRow="1" firstCol="1" bandRow="1" bandCol="1"/>
              <a:tblGrid>
                <a:gridCol w="4846441">
                  <a:extLst>
                    <a:ext uri="{9D8B030D-6E8A-4147-A177-3AD203B41FA5}">
                      <a16:colId xmlns:a16="http://schemas.microsoft.com/office/drawing/2014/main" val="2732148950"/>
                    </a:ext>
                  </a:extLst>
                </a:gridCol>
                <a:gridCol w="4672209">
                  <a:extLst>
                    <a:ext uri="{9D8B030D-6E8A-4147-A177-3AD203B41FA5}">
                      <a16:colId xmlns:a16="http://schemas.microsoft.com/office/drawing/2014/main" val="441562284"/>
                    </a:ext>
                  </a:extLst>
                </a:gridCol>
              </a:tblGrid>
              <a:tr h="937700">
                <a:tc>
                  <a:txBody>
                    <a:bodyPr/>
                    <a:lstStyle/>
                    <a:p>
                      <a:pPr algn="l" fontAlgn="ctr">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Ив</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у</a:t>
                      </a: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к ч</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е</a:t>
                      </a: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рле </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ы</a:t>
                      </a: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л’е, </a:t>
                      </a:r>
                      <a:r>
                        <a:rPr lang="az-Cyrl-AZ" sz="2000" b="0" i="0" u="sng" strike="noStrike" dirty="0">
                          <a:effectLst/>
                          <a:latin typeface="Calibri" panose="020F0502020204030204" pitchFamily="34" charset="0"/>
                          <a:ea typeface="PMingLiU" panose="02020500000000000000" pitchFamily="18" charset="-120"/>
                          <a:cs typeface="Calibri" panose="020F0502020204030204" pitchFamily="34" charset="0"/>
                        </a:rPr>
                        <a:t>садл</a:t>
                      </a:r>
                      <a:r>
                        <a:rPr lang="az-Cyrl-AZ" sz="2000" b="1" i="0" u="sng" strike="noStrike" dirty="0">
                          <a:effectLst/>
                          <a:latin typeface="Calibri" panose="020F0502020204030204" pitchFamily="34" charset="0"/>
                          <a:ea typeface="PMingLiU" panose="02020500000000000000" pitchFamily="18" charset="-120"/>
                          <a:cs typeface="Calibri" panose="020F0502020204030204" pitchFamily="34" charset="0"/>
                        </a:rPr>
                        <a:t>а</a:t>
                      </a:r>
                      <a:r>
                        <a:rPr lang="az-Cyrl-AZ" sz="2000" b="0" i="0" u="sng" strike="noStrike" dirty="0">
                          <a:effectLst/>
                          <a:latin typeface="Calibri" panose="020F0502020204030204" pitchFamily="34" charset="0"/>
                          <a:ea typeface="PMingLiU" panose="02020500000000000000" pitchFamily="18" charset="-120"/>
                          <a:cs typeface="Calibri" panose="020F0502020204030204" pitchFamily="34" charset="0"/>
                        </a:rPr>
                        <a:t>н кӧр</a:t>
                      </a:r>
                      <a:r>
                        <a:rPr lang="az-Cyrl-AZ" sz="2000" b="1" i="0" u="sng" strike="noStrike" dirty="0">
                          <a:effectLst/>
                          <a:latin typeface="Calibri" panose="020F0502020204030204" pitchFamily="34" charset="0"/>
                          <a:ea typeface="PMingLiU" panose="02020500000000000000" pitchFamily="18" charset="-120"/>
                          <a:cs typeface="Calibri" panose="020F0502020204030204" pitchFamily="34" charset="0"/>
                        </a:rPr>
                        <a:t>а</a:t>
                      </a:r>
                      <a:r>
                        <a:rPr lang="az-Cyrl-AZ" sz="2000" b="0" i="0" u="sng" strike="noStrike" dirty="0">
                          <a:effectLst/>
                          <a:latin typeface="Calibri" panose="020F0502020204030204" pitchFamily="34" charset="0"/>
                          <a:ea typeface="PMingLiU" panose="02020500000000000000" pitchFamily="18" charset="-120"/>
                          <a:cs typeface="Calibri" panose="020F0502020204030204" pitchFamily="34" charset="0"/>
                        </a:rPr>
                        <a:t> т</a:t>
                      </a:r>
                      <a:r>
                        <a:rPr lang="az-Cyrl-AZ" sz="2000" b="1" i="0" u="sng" strike="noStrike" dirty="0">
                          <a:effectLst/>
                          <a:latin typeface="Calibri" panose="020F0502020204030204" pitchFamily="34" charset="0"/>
                          <a:ea typeface="PMingLiU" panose="02020500000000000000" pitchFamily="18" charset="-120"/>
                          <a:cs typeface="Calibri" panose="020F0502020204030204" pitchFamily="34" charset="0"/>
                        </a:rPr>
                        <a:t>о</a:t>
                      </a:r>
                      <a:r>
                        <a:rPr lang="az-Cyrl-AZ" sz="2000" b="0" i="0" u="sng" strike="noStrike" dirty="0">
                          <a:effectLst/>
                          <a:latin typeface="Calibri" panose="020F0502020204030204" pitchFamily="34" charset="0"/>
                          <a:ea typeface="PMingLiU" panose="02020500000000000000" pitchFamily="18" charset="-120"/>
                          <a:cs typeface="Calibri" panose="020F0502020204030204" pitchFamily="34" charset="0"/>
                        </a:rPr>
                        <a:t>лын ыш керт</a:t>
                      </a: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a:t>
                      </a:r>
                      <a:endParaRPr lang="az-Cyrl-AZ" sz="3000" b="0" i="0" u="none" strike="noStrike" dirty="0">
                        <a:effectLst/>
                        <a:latin typeface="Arial" panose="020B0604020202020204" pitchFamily="34" charset="0"/>
                      </a:endParaRPr>
                    </a:p>
                  </a:txBody>
                  <a:tcPr marL="112408" marR="112408" marT="15612"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2000" b="0" i="0" u="none" strike="noStrike" dirty="0" err="1">
                          <a:effectLst/>
                          <a:latin typeface="Calibri" panose="020F0502020204030204" pitchFamily="34" charset="0"/>
                          <a:ea typeface="PMingLiU" panose="02020500000000000000" pitchFamily="18" charset="-120"/>
                          <a:cs typeface="Calibri" panose="020F0502020204030204" pitchFamily="34" charset="0"/>
                        </a:rPr>
                        <a:t>Ivuk</a:t>
                      </a:r>
                      <a:r>
                        <a:rPr lang="en-US" sz="2000" b="0" i="0" u="none" strike="noStrike" dirty="0">
                          <a:effectLst/>
                          <a:latin typeface="Calibri" panose="020F0502020204030204" pitchFamily="34" charset="0"/>
                          <a:ea typeface="PMingLiU" panose="02020500000000000000" pitchFamily="18" charset="-120"/>
                          <a:cs typeface="Calibri" panose="020F0502020204030204" pitchFamily="34" charset="0"/>
                        </a:rPr>
                        <a:t> was sick and thus was not able to come.</a:t>
                      </a:r>
                      <a:endParaRPr lang="en-US" sz="3000" b="0" i="0" u="none" strike="noStrike" dirty="0">
                        <a:effectLst/>
                        <a:latin typeface="Arial" panose="020B0604020202020204" pitchFamily="34" charset="0"/>
                      </a:endParaRPr>
                    </a:p>
                  </a:txBody>
                  <a:tcPr marL="112408" marR="112408" marT="15612"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04819445"/>
                  </a:ext>
                </a:extLst>
              </a:tr>
            </a:tbl>
          </a:graphicData>
        </a:graphic>
      </p:graphicFrame>
      <p:graphicFrame>
        <p:nvGraphicFramePr>
          <p:cNvPr id="12" name="Table 11">
            <a:extLst>
              <a:ext uri="{FF2B5EF4-FFF2-40B4-BE49-F238E27FC236}">
                <a16:creationId xmlns:a16="http://schemas.microsoft.com/office/drawing/2014/main" id="{A7AA15CA-F075-41E7-9282-F35578F16339}"/>
              </a:ext>
            </a:extLst>
          </p:cNvPr>
          <p:cNvGraphicFramePr>
            <a:graphicFrameLocks noGrp="1"/>
          </p:cNvGraphicFramePr>
          <p:nvPr>
            <p:extLst>
              <p:ext uri="{D42A27DB-BD31-4B8C-83A1-F6EECF244321}">
                <p14:modId xmlns:p14="http://schemas.microsoft.com/office/powerpoint/2010/main" val="1179007893"/>
              </p:ext>
            </p:extLst>
          </p:nvPr>
        </p:nvGraphicFramePr>
        <p:xfrm>
          <a:off x="1164772" y="4966864"/>
          <a:ext cx="9518650" cy="937700"/>
        </p:xfrm>
        <a:graphic>
          <a:graphicData uri="http://schemas.openxmlformats.org/drawingml/2006/table">
            <a:tbl>
              <a:tblPr firstRow="1" firstCol="1" bandRow="1" bandCol="1"/>
              <a:tblGrid>
                <a:gridCol w="4846441">
                  <a:extLst>
                    <a:ext uri="{9D8B030D-6E8A-4147-A177-3AD203B41FA5}">
                      <a16:colId xmlns:a16="http://schemas.microsoft.com/office/drawing/2014/main" val="2732148950"/>
                    </a:ext>
                  </a:extLst>
                </a:gridCol>
                <a:gridCol w="4672209">
                  <a:extLst>
                    <a:ext uri="{9D8B030D-6E8A-4147-A177-3AD203B41FA5}">
                      <a16:colId xmlns:a16="http://schemas.microsoft.com/office/drawing/2014/main" val="441562284"/>
                    </a:ext>
                  </a:extLst>
                </a:gridCol>
              </a:tblGrid>
              <a:tr h="937700">
                <a:tc>
                  <a:txBody>
                    <a:bodyPr/>
                    <a:lstStyle/>
                    <a:p>
                      <a:pPr algn="l" fontAlgn="ctr">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Зо</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я</a:t>
                      </a: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 т</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мле команмелн</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м кӱ</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э</a:t>
                      </a: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шт ок м</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о</a:t>
                      </a: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што, </a:t>
                      </a:r>
                      <a:r>
                        <a:rPr lang="az-Cyrl-AZ" sz="2000" b="0" i="0" u="sng" strike="noStrike" dirty="0">
                          <a:effectLst/>
                          <a:latin typeface="Calibri" panose="020F0502020204030204" pitchFamily="34" charset="0"/>
                          <a:ea typeface="PMingLiU" panose="02020500000000000000" pitchFamily="18" charset="-120"/>
                          <a:cs typeface="Calibri" panose="020F0502020204030204" pitchFamily="34" charset="0"/>
                        </a:rPr>
                        <a:t>санд</a:t>
                      </a:r>
                      <a:r>
                        <a:rPr lang="az-Cyrl-AZ" sz="2000" b="1" i="0" u="sng" strike="noStrike" dirty="0">
                          <a:effectLst/>
                          <a:latin typeface="Calibri" panose="020F0502020204030204" pitchFamily="34" charset="0"/>
                          <a:ea typeface="PMingLiU" panose="02020500000000000000" pitchFamily="18" charset="-120"/>
                          <a:cs typeface="Calibri" panose="020F0502020204030204" pitchFamily="34" charset="0"/>
                        </a:rPr>
                        <a:t>е</a:t>
                      </a:r>
                      <a:r>
                        <a:rPr lang="az-Cyrl-AZ" sz="2000" b="0" i="0" u="sng" strike="noStrike" dirty="0">
                          <a:effectLst/>
                          <a:latin typeface="Calibri" panose="020F0502020204030204" pitchFamily="34" charset="0"/>
                          <a:ea typeface="PMingLiU" panose="02020500000000000000" pitchFamily="18" charset="-120"/>
                          <a:cs typeface="Calibri" panose="020F0502020204030204" pitchFamily="34" charset="0"/>
                        </a:rPr>
                        <a:t>не Ел</a:t>
                      </a:r>
                      <a:r>
                        <a:rPr lang="az-Cyrl-AZ" sz="2000" b="1" i="0" u="sng" strike="noStrike" dirty="0">
                          <a:effectLst/>
                          <a:latin typeface="Calibri" panose="020F0502020204030204" pitchFamily="34" charset="0"/>
                          <a:ea typeface="PMingLiU" panose="02020500000000000000" pitchFamily="18" charset="-120"/>
                          <a:cs typeface="Calibri" panose="020F0502020204030204" pitchFamily="34" charset="0"/>
                        </a:rPr>
                        <a:t>у</a:t>
                      </a:r>
                      <a:r>
                        <a:rPr lang="az-Cyrl-AZ" sz="2000" b="0" i="0" u="sng" strike="noStrike" dirty="0">
                          <a:effectLst/>
                          <a:latin typeface="Calibri" panose="020F0502020204030204" pitchFamily="34" charset="0"/>
                          <a:ea typeface="PMingLiU" panose="02020500000000000000" pitchFamily="18" charset="-120"/>
                          <a:cs typeface="Calibri" panose="020F0502020204030204" pitchFamily="34" charset="0"/>
                        </a:rPr>
                        <a:t> тудл</a:t>
                      </a:r>
                      <a:r>
                        <a:rPr lang="az-Cyrl-AZ" sz="2000" b="1" i="0" u="sng" strike="noStrike" dirty="0">
                          <a:effectLst/>
                          <a:latin typeface="Calibri" panose="020F0502020204030204" pitchFamily="34" charset="0"/>
                          <a:ea typeface="PMingLiU" panose="02020500000000000000" pitchFamily="18" charset="-120"/>
                          <a:cs typeface="Calibri" panose="020F0502020204030204" pitchFamily="34" charset="0"/>
                        </a:rPr>
                        <a:t>а</a:t>
                      </a:r>
                      <a:r>
                        <a:rPr lang="az-Cyrl-AZ" sz="2000" b="0" i="0" u="sng" strike="noStrike" dirty="0">
                          <a:effectLst/>
                          <a:latin typeface="Calibri" panose="020F0502020204030204" pitchFamily="34" charset="0"/>
                          <a:ea typeface="PMingLiU" panose="02020500000000000000" pitchFamily="18" charset="-120"/>
                          <a:cs typeface="Calibri" panose="020F0502020204030204" pitchFamily="34" charset="0"/>
                        </a:rPr>
                        <a:t>н рец</a:t>
                      </a:r>
                      <a:r>
                        <a:rPr lang="az-Cyrl-AZ" sz="2000" b="1" i="0" u="sng" strike="noStrike" dirty="0">
                          <a:effectLst/>
                          <a:latin typeface="Calibri" panose="020F0502020204030204" pitchFamily="34" charset="0"/>
                          <a:ea typeface="PMingLiU" panose="02020500000000000000" pitchFamily="18" charset="-120"/>
                          <a:cs typeface="Calibri" panose="020F0502020204030204" pitchFamily="34" charset="0"/>
                        </a:rPr>
                        <a:t>е</a:t>
                      </a:r>
                      <a:r>
                        <a:rPr lang="az-Cyrl-AZ" sz="2000" b="0" i="0" u="sng" strike="noStrike" dirty="0">
                          <a:effectLst/>
                          <a:latin typeface="Calibri" panose="020F0502020204030204" pitchFamily="34" charset="0"/>
                          <a:ea typeface="PMingLiU" panose="02020500000000000000" pitchFamily="18" charset="-120"/>
                          <a:cs typeface="Calibri" panose="020F0502020204030204" pitchFamily="34" charset="0"/>
                        </a:rPr>
                        <a:t>птым конд</a:t>
                      </a:r>
                      <a:r>
                        <a:rPr lang="az-Cyrl-AZ" sz="2000" b="1" i="0" u="sng" strike="noStrike" dirty="0">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a:t>
                      </a:r>
                      <a:endParaRPr lang="az-Cyrl-AZ" sz="3000" b="0" i="0" u="none" strike="noStrike" dirty="0">
                        <a:effectLst/>
                        <a:latin typeface="Arial" panose="020B0604020202020204" pitchFamily="34" charset="0"/>
                      </a:endParaRPr>
                    </a:p>
                  </a:txBody>
                  <a:tcPr marL="112408" marR="112408" marT="15612"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2000" b="0" i="0" u="none" strike="noStrike" dirty="0">
                          <a:effectLst/>
                          <a:latin typeface="Calibri" panose="020F0502020204030204" pitchFamily="34" charset="0"/>
                          <a:ea typeface="PMingLiU" panose="02020500000000000000" pitchFamily="18" charset="-120"/>
                          <a:cs typeface="Calibri" panose="020F0502020204030204" pitchFamily="34" charset="0"/>
                        </a:rPr>
                        <a:t>Zoya doesn’t know how to bake a good layered pancake, so </a:t>
                      </a:r>
                      <a:r>
                        <a:rPr lang="en-US" sz="2000" b="0" i="0" u="none" strike="noStrike" dirty="0" err="1">
                          <a:effectLst/>
                          <a:latin typeface="Calibri" panose="020F0502020204030204" pitchFamily="34" charset="0"/>
                          <a:ea typeface="PMingLiU" panose="02020500000000000000" pitchFamily="18" charset="-120"/>
                          <a:cs typeface="Calibri" panose="020F0502020204030204" pitchFamily="34" charset="0"/>
                        </a:rPr>
                        <a:t>Yelu</a:t>
                      </a:r>
                      <a:r>
                        <a:rPr lang="en-US" sz="2000" b="0" i="0" u="none" strike="noStrike" dirty="0">
                          <a:effectLst/>
                          <a:latin typeface="Calibri" panose="020F0502020204030204" pitchFamily="34" charset="0"/>
                          <a:ea typeface="PMingLiU" panose="02020500000000000000" pitchFamily="18" charset="-120"/>
                          <a:cs typeface="Calibri" panose="020F0502020204030204" pitchFamily="34" charset="0"/>
                        </a:rPr>
                        <a:t> is bringing her a recipe.</a:t>
                      </a:r>
                      <a:endParaRPr lang="en-US" sz="3000" b="0" i="0" u="none" strike="noStrike" dirty="0">
                        <a:effectLst/>
                        <a:latin typeface="Arial" panose="020B0604020202020204" pitchFamily="34" charset="0"/>
                      </a:endParaRPr>
                    </a:p>
                  </a:txBody>
                  <a:tcPr marL="112408" marR="112408" marT="15612"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04819445"/>
                  </a:ext>
                </a:extLst>
              </a:tr>
            </a:tbl>
          </a:graphicData>
        </a:graphic>
      </p:graphicFrame>
    </p:spTree>
    <p:extLst>
      <p:ext uri="{BB962C8B-B14F-4D97-AF65-F5344CB8AC3E}">
        <p14:creationId xmlns:p14="http://schemas.microsoft.com/office/powerpoint/2010/main" val="2335262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1</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de-AT" sz="3600" u="sng" dirty="0">
                <a:latin typeface="Calibri" panose="020F0502020204030204" pitchFamily="34" charset="0"/>
                <a:ea typeface="Times New Roman" panose="02020603050405020304" pitchFamily="18" charset="0"/>
                <a:cs typeface="Calibri" panose="020F0502020204030204" pitchFamily="34" charset="0"/>
              </a:rPr>
              <a:t>Clause types</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dirty="0"/>
              <a:t>COPIUS – Introduction to Mari – Chapter 35</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8</a:t>
            </a:fld>
            <a:endParaRPr lang="en-GB"/>
          </a:p>
        </p:txBody>
      </p:sp>
      <p:sp>
        <p:nvSpPr>
          <p:cNvPr id="29" name="Content Placeholder 2">
            <a:extLst>
              <a:ext uri="{FF2B5EF4-FFF2-40B4-BE49-F238E27FC236}">
                <a16:creationId xmlns:a16="http://schemas.microsoft.com/office/drawing/2014/main" id="{C88533EA-5990-43AF-89E2-848E0A19466B}"/>
              </a:ext>
            </a:extLst>
          </p:cNvPr>
          <p:cNvSpPr txBox="1">
            <a:spLocks/>
          </p:cNvSpPr>
          <p:nvPr/>
        </p:nvSpPr>
        <p:spPr>
          <a:xfrm>
            <a:off x="838200" y="1825624"/>
            <a:ext cx="10515600" cy="100321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400" b="1" dirty="0">
                <a:latin typeface="Calibri" panose="020F0502020204030204" pitchFamily="34" charset="0"/>
                <a:ea typeface="Calibri" panose="020F0502020204030204" pitchFamily="34" charset="0"/>
                <a:cs typeface="Calibri" panose="020F0502020204030204" pitchFamily="34" charset="0"/>
              </a:rPr>
              <a:t>Conditional: factual</a:t>
            </a:r>
            <a:endParaRPr lang="en-GB" sz="24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GB" sz="2400" dirty="0">
                <a:latin typeface="Calibri" panose="020F0502020204030204" pitchFamily="34" charset="0"/>
                <a:ea typeface="Calibri" panose="020F0502020204030204" pitchFamily="34" charset="0"/>
                <a:cs typeface="Calibri" panose="020F0502020204030204" pitchFamily="34" charset="0"/>
              </a:rPr>
              <a:t>(‘</a:t>
            </a:r>
            <a:r>
              <a:rPr lang="en-GB" sz="2400" u="sng" dirty="0">
                <a:latin typeface="Calibri" panose="020F0502020204030204" pitchFamily="34" charset="0"/>
                <a:ea typeface="Calibri" panose="020F0502020204030204" pitchFamily="34" charset="0"/>
                <a:cs typeface="Calibri" panose="020F0502020204030204" pitchFamily="34" charset="0"/>
              </a:rPr>
              <a:t>If you give me the money</a:t>
            </a:r>
            <a:r>
              <a:rPr lang="en-GB" sz="2400" dirty="0">
                <a:latin typeface="Calibri" panose="020F0502020204030204" pitchFamily="34" charset="0"/>
                <a:ea typeface="Calibri" panose="020F0502020204030204" pitchFamily="34" charset="0"/>
                <a:cs typeface="Calibri" panose="020F0502020204030204" pitchFamily="34" charset="0"/>
              </a:rPr>
              <a:t>, I’ll buy the book.’)</a:t>
            </a:r>
            <a:endParaRPr lang="en-GB" sz="2400" b="1" dirty="0"/>
          </a:p>
        </p:txBody>
      </p:sp>
      <p:sp>
        <p:nvSpPr>
          <p:cNvPr id="33" name="TextBox 32">
            <a:extLst>
              <a:ext uri="{FF2B5EF4-FFF2-40B4-BE49-F238E27FC236}">
                <a16:creationId xmlns:a16="http://schemas.microsoft.com/office/drawing/2014/main" id="{6E8EA8EE-14AF-4B1E-A94E-7D157A4B9363}"/>
              </a:ext>
            </a:extLst>
          </p:cNvPr>
          <p:cNvSpPr txBox="1"/>
          <p:nvPr/>
        </p:nvSpPr>
        <p:spPr>
          <a:xfrm>
            <a:off x="3048000" y="4076353"/>
            <a:ext cx="6096000" cy="369332"/>
          </a:xfrm>
          <a:prstGeom prst="rect">
            <a:avLst/>
          </a:prstGeom>
          <a:noFill/>
        </p:spPr>
        <p:txBody>
          <a:bodyPr wrap="square">
            <a:spAutoFit/>
          </a:bodyPr>
          <a:lstStyle/>
          <a:p>
            <a:pPr algn="ctr"/>
            <a:r>
              <a:rPr lang="mi-NZ" sz="1800" dirty="0">
                <a:effectLst/>
                <a:latin typeface="Calibri" panose="020F0502020204030204" pitchFamily="34" charset="0"/>
                <a:ea typeface="PMingLiU" panose="02020500000000000000" pitchFamily="18" charset="-120"/>
              </a:rPr>
              <a:t>Эч</a:t>
            </a:r>
            <a:r>
              <a:rPr lang="mi-NZ" sz="1800" b="1" dirty="0">
                <a:effectLst/>
                <a:latin typeface="Calibri" panose="020F0502020204030204" pitchFamily="34" charset="0"/>
                <a:ea typeface="PMingLiU" panose="02020500000000000000" pitchFamily="18" charset="-120"/>
              </a:rPr>
              <a:t>а</a:t>
            </a:r>
            <a:r>
              <a:rPr lang="mi-NZ" sz="1800" dirty="0">
                <a:effectLst/>
                <a:latin typeface="Calibri" panose="020F0502020204030204" pitchFamily="34" charset="0"/>
                <a:ea typeface="PMingLiU" panose="02020500000000000000" pitchFamily="18" charset="-120"/>
              </a:rPr>
              <a:t>н</a:t>
            </a:r>
            <a:r>
              <a:rPr lang="en-US" sz="1800" dirty="0">
                <a:effectLst/>
                <a:latin typeface="Calibri" panose="020F0502020204030204" pitchFamily="34" charset="0"/>
                <a:ea typeface="PMingLiU" panose="02020500000000000000" pitchFamily="18" charset="-120"/>
              </a:rPr>
              <a:t> </a:t>
            </a:r>
            <a:r>
              <a:rPr lang="en-US" sz="1800" dirty="0" err="1">
                <a:effectLst/>
                <a:latin typeface="Calibri" panose="020F0502020204030204" pitchFamily="34" charset="0"/>
                <a:ea typeface="PMingLiU" panose="02020500000000000000" pitchFamily="18" charset="-120"/>
              </a:rPr>
              <a:t>тол</a:t>
            </a:r>
            <a:r>
              <a:rPr lang="en-US" sz="1800" b="1" dirty="0" err="1">
                <a:effectLst/>
                <a:latin typeface="Calibri" panose="020F0502020204030204" pitchFamily="34" charset="0"/>
                <a:ea typeface="PMingLiU" panose="02020500000000000000" pitchFamily="18" charset="-120"/>
              </a:rPr>
              <a:t>е</a:t>
            </a:r>
            <a:r>
              <a:rPr lang="en-US" sz="1800" dirty="0" err="1">
                <a:effectLst/>
                <a:latin typeface="Calibri" panose="020F0502020204030204" pitchFamily="34" charset="0"/>
                <a:ea typeface="PMingLiU" panose="02020500000000000000" pitchFamily="18" charset="-120"/>
              </a:rPr>
              <a:t>ш</a:t>
            </a:r>
            <a:r>
              <a:rPr lang="en-US" sz="1800" dirty="0">
                <a:effectLst/>
                <a:latin typeface="Calibri" panose="020F0502020204030204" pitchFamily="34" charset="0"/>
                <a:ea typeface="PMingLiU" panose="02020500000000000000" pitchFamily="18" charset="-120"/>
              </a:rPr>
              <a:t> </a:t>
            </a:r>
            <a:r>
              <a:rPr lang="en-US" sz="1800" dirty="0" err="1">
                <a:effectLst/>
                <a:latin typeface="Calibri" panose="020F0502020204030204" pitchFamily="34" charset="0"/>
                <a:ea typeface="PMingLiU" panose="02020500000000000000" pitchFamily="18" charset="-120"/>
              </a:rPr>
              <a:t>гын</a:t>
            </a:r>
            <a:r>
              <a:rPr lang="en-US" sz="1800" dirty="0">
                <a:effectLst/>
                <a:latin typeface="Calibri" panose="020F0502020204030204" pitchFamily="34" charset="0"/>
                <a:ea typeface="PMingLiU" panose="02020500000000000000" pitchFamily="18" charset="-120"/>
              </a:rPr>
              <a:t>, </a:t>
            </a:r>
            <a:r>
              <a:rPr lang="en-US" dirty="0" err="1">
                <a:latin typeface="Calibri" panose="020F0502020204030204" pitchFamily="34" charset="0"/>
                <a:ea typeface="PMingLiU" panose="02020500000000000000" pitchFamily="18" charset="-120"/>
              </a:rPr>
              <a:t>мы</a:t>
            </a:r>
            <a:r>
              <a:rPr lang="en-US" b="1" dirty="0" err="1">
                <a:latin typeface="Calibri" panose="020F0502020204030204" pitchFamily="34" charset="0"/>
                <a:ea typeface="PMingLiU" panose="02020500000000000000" pitchFamily="18" charset="-120"/>
              </a:rPr>
              <a:t>я</a:t>
            </a:r>
            <a:r>
              <a:rPr lang="en-US" dirty="0" err="1">
                <a:latin typeface="Calibri" panose="020F0502020204030204" pitchFamily="34" charset="0"/>
                <a:ea typeface="PMingLiU" panose="02020500000000000000" pitchFamily="18" charset="-120"/>
              </a:rPr>
              <a:t>т</a:t>
            </a:r>
            <a:r>
              <a:rPr lang="en-US" dirty="0">
                <a:latin typeface="Calibri" panose="020F0502020204030204" pitchFamily="34" charset="0"/>
                <a:ea typeface="PMingLiU" panose="02020500000000000000" pitchFamily="18" charset="-120"/>
              </a:rPr>
              <a:t> </a:t>
            </a:r>
            <a:r>
              <a:rPr lang="en-US" dirty="0" err="1">
                <a:latin typeface="Calibri" panose="020F0502020204030204" pitchFamily="34" charset="0"/>
                <a:ea typeface="PMingLiU" panose="02020500000000000000" pitchFamily="18" charset="-120"/>
              </a:rPr>
              <a:t>тол</a:t>
            </a:r>
            <a:r>
              <a:rPr lang="en-US" b="1" dirty="0" err="1">
                <a:latin typeface="Calibri" panose="020F0502020204030204" pitchFamily="34" charset="0"/>
                <a:ea typeface="PMingLiU" panose="02020500000000000000" pitchFamily="18" charset="-120"/>
              </a:rPr>
              <a:t>а</a:t>
            </a:r>
            <a:r>
              <a:rPr lang="en-US" dirty="0" err="1">
                <a:latin typeface="Calibri" panose="020F0502020204030204" pitchFamily="34" charset="0"/>
                <a:ea typeface="PMingLiU" panose="02020500000000000000" pitchFamily="18" charset="-120"/>
              </a:rPr>
              <a:t>м</a:t>
            </a:r>
            <a:r>
              <a:rPr lang="en-US" sz="1800" dirty="0">
                <a:effectLst/>
                <a:latin typeface="Calibri" panose="020F0502020204030204" pitchFamily="34" charset="0"/>
                <a:ea typeface="PMingLiU" panose="02020500000000000000" pitchFamily="18" charset="-120"/>
              </a:rPr>
              <a:t>.</a:t>
            </a:r>
            <a:endParaRPr lang="en-GB" dirty="0"/>
          </a:p>
        </p:txBody>
      </p:sp>
      <p:sp>
        <p:nvSpPr>
          <p:cNvPr id="34" name="Rectangle: Rounded Corners 33">
            <a:extLst>
              <a:ext uri="{FF2B5EF4-FFF2-40B4-BE49-F238E27FC236}">
                <a16:creationId xmlns:a16="http://schemas.microsoft.com/office/drawing/2014/main" id="{A4B06E44-CEAD-49B8-9A6D-24A4FD07BDAD}"/>
              </a:ext>
            </a:extLst>
          </p:cNvPr>
          <p:cNvSpPr/>
          <p:nvPr/>
        </p:nvSpPr>
        <p:spPr>
          <a:xfrm>
            <a:off x="4548362" y="4039452"/>
            <a:ext cx="1290464" cy="409586"/>
          </a:xfrm>
          <a:prstGeom prst="roundRect">
            <a:avLst/>
          </a:prstGeom>
          <a:solidFill>
            <a:schemeClr val="accent1">
              <a:alpha val="2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Rectangle: Rounded Corners 34">
            <a:extLst>
              <a:ext uri="{FF2B5EF4-FFF2-40B4-BE49-F238E27FC236}">
                <a16:creationId xmlns:a16="http://schemas.microsoft.com/office/drawing/2014/main" id="{2588A5E4-DE13-4EAB-8C9B-B86669712B00}"/>
              </a:ext>
            </a:extLst>
          </p:cNvPr>
          <p:cNvSpPr/>
          <p:nvPr/>
        </p:nvSpPr>
        <p:spPr>
          <a:xfrm>
            <a:off x="6289838" y="4039452"/>
            <a:ext cx="1290464" cy="409586"/>
          </a:xfrm>
          <a:prstGeom prst="roundRect">
            <a:avLst/>
          </a:prstGeom>
          <a:solidFill>
            <a:schemeClr val="accent1">
              <a:alpha val="2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TextBox 35">
            <a:extLst>
              <a:ext uri="{FF2B5EF4-FFF2-40B4-BE49-F238E27FC236}">
                <a16:creationId xmlns:a16="http://schemas.microsoft.com/office/drawing/2014/main" id="{CC242B68-342D-4751-B372-AD58D1BF5C7A}"/>
              </a:ext>
            </a:extLst>
          </p:cNvPr>
          <p:cNvSpPr txBox="1"/>
          <p:nvPr/>
        </p:nvSpPr>
        <p:spPr>
          <a:xfrm>
            <a:off x="6677025" y="3429000"/>
            <a:ext cx="514350" cy="584775"/>
          </a:xfrm>
          <a:prstGeom prst="rect">
            <a:avLst/>
          </a:prstGeom>
          <a:noFill/>
        </p:spPr>
        <p:txBody>
          <a:bodyPr wrap="square">
            <a:spAutoFit/>
          </a:bodyPr>
          <a:lstStyle/>
          <a:p>
            <a:r>
              <a:rPr lang="en-GB" sz="3200" dirty="0"/>
              <a:t>🚶‍♀️</a:t>
            </a:r>
          </a:p>
        </p:txBody>
      </p:sp>
      <p:sp>
        <p:nvSpPr>
          <p:cNvPr id="37" name="TextBox 36">
            <a:extLst>
              <a:ext uri="{FF2B5EF4-FFF2-40B4-BE49-F238E27FC236}">
                <a16:creationId xmlns:a16="http://schemas.microsoft.com/office/drawing/2014/main" id="{42F51D61-3AD0-45E1-881A-F8ECCCAF36F0}"/>
              </a:ext>
            </a:extLst>
          </p:cNvPr>
          <p:cNvSpPr txBox="1"/>
          <p:nvPr/>
        </p:nvSpPr>
        <p:spPr>
          <a:xfrm>
            <a:off x="4872213" y="3477659"/>
            <a:ext cx="514350" cy="584775"/>
          </a:xfrm>
          <a:prstGeom prst="rect">
            <a:avLst/>
          </a:prstGeom>
          <a:noFill/>
        </p:spPr>
        <p:txBody>
          <a:bodyPr wrap="square">
            <a:spAutoFit/>
          </a:bodyPr>
          <a:lstStyle/>
          <a:p>
            <a:r>
              <a:rPr lang="en-GB" sz="3200" dirty="0"/>
              <a:t>🚶</a:t>
            </a:r>
          </a:p>
        </p:txBody>
      </p:sp>
    </p:spTree>
    <p:extLst>
      <p:ext uri="{BB962C8B-B14F-4D97-AF65-F5344CB8AC3E}">
        <p14:creationId xmlns:p14="http://schemas.microsoft.com/office/powerpoint/2010/main" val="868046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34" grpId="0" animBg="1"/>
      <p:bldP spid="35" grpId="0" animBg="1"/>
      <p:bldP spid="36" grpId="0"/>
      <p:bldP spid="3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1</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de-AT" sz="3600" u="sng" dirty="0">
                <a:latin typeface="Calibri" panose="020F0502020204030204" pitchFamily="34" charset="0"/>
                <a:ea typeface="Times New Roman" panose="02020603050405020304" pitchFamily="18" charset="0"/>
                <a:cs typeface="Calibri" panose="020F0502020204030204" pitchFamily="34" charset="0"/>
              </a:rPr>
              <a:t>Clause types</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dirty="0"/>
              <a:t>COPIUS – Introduction to Mari – Chapter 35</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9</a:t>
            </a:fld>
            <a:endParaRPr lang="en-GB"/>
          </a:p>
        </p:txBody>
      </p:sp>
      <p:sp>
        <p:nvSpPr>
          <p:cNvPr id="29" name="Content Placeholder 2">
            <a:extLst>
              <a:ext uri="{FF2B5EF4-FFF2-40B4-BE49-F238E27FC236}">
                <a16:creationId xmlns:a16="http://schemas.microsoft.com/office/drawing/2014/main" id="{C88533EA-5990-43AF-89E2-848E0A19466B}"/>
              </a:ext>
            </a:extLst>
          </p:cNvPr>
          <p:cNvSpPr txBox="1">
            <a:spLocks/>
          </p:cNvSpPr>
          <p:nvPr/>
        </p:nvSpPr>
        <p:spPr>
          <a:xfrm>
            <a:off x="838200" y="1825624"/>
            <a:ext cx="10515600" cy="100321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400" b="1" dirty="0">
                <a:effectLst/>
                <a:latin typeface="Calibri" panose="020F0502020204030204" pitchFamily="34" charset="0"/>
                <a:ea typeface="Calibri" panose="020F0502020204030204" pitchFamily="34" charset="0"/>
                <a:cs typeface="Calibri" panose="020F0502020204030204" pitchFamily="34" charset="0"/>
              </a:rPr>
              <a:t>Conditional: counterfactual</a:t>
            </a:r>
            <a:endParaRPr lang="en-GB" sz="24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GB" sz="2400" dirty="0">
                <a:latin typeface="Calibri" panose="020F0502020204030204" pitchFamily="34" charset="0"/>
                <a:ea typeface="Calibri" panose="020F0502020204030204" pitchFamily="34" charset="0"/>
                <a:cs typeface="Calibri" panose="020F0502020204030204" pitchFamily="34" charset="0"/>
              </a:rPr>
              <a:t>(‘I would have come </a:t>
            </a:r>
            <a:r>
              <a:rPr lang="en-GB" sz="2400" u="sng" dirty="0">
                <a:latin typeface="Calibri" panose="020F0502020204030204" pitchFamily="34" charset="0"/>
                <a:ea typeface="Calibri" panose="020F0502020204030204" pitchFamily="34" charset="0"/>
                <a:cs typeface="Calibri" panose="020F0502020204030204" pitchFamily="34" charset="0"/>
              </a:rPr>
              <a:t>if I had known</a:t>
            </a:r>
            <a:r>
              <a:rPr lang="en-GB" sz="2400" dirty="0">
                <a:latin typeface="Calibri" panose="020F0502020204030204" pitchFamily="34" charset="0"/>
                <a:ea typeface="Calibri" panose="020F0502020204030204" pitchFamily="34" charset="0"/>
                <a:cs typeface="Calibri" panose="020F0502020204030204" pitchFamily="34" charset="0"/>
              </a:rPr>
              <a:t>.’)</a:t>
            </a:r>
            <a:endParaRPr lang="en-GB" sz="2400" b="1" dirty="0"/>
          </a:p>
        </p:txBody>
      </p:sp>
      <p:sp>
        <p:nvSpPr>
          <p:cNvPr id="21" name="TextBox 20">
            <a:extLst>
              <a:ext uri="{FF2B5EF4-FFF2-40B4-BE49-F238E27FC236}">
                <a16:creationId xmlns:a16="http://schemas.microsoft.com/office/drawing/2014/main" id="{503762BE-007E-4EC2-B493-E9D2A4C7313D}"/>
              </a:ext>
            </a:extLst>
          </p:cNvPr>
          <p:cNvSpPr txBox="1"/>
          <p:nvPr/>
        </p:nvSpPr>
        <p:spPr>
          <a:xfrm>
            <a:off x="3279938" y="4576454"/>
            <a:ext cx="6096000" cy="369332"/>
          </a:xfrm>
          <a:prstGeom prst="rect">
            <a:avLst/>
          </a:prstGeom>
          <a:noFill/>
        </p:spPr>
        <p:txBody>
          <a:bodyPr wrap="square">
            <a:spAutoFit/>
          </a:bodyPr>
          <a:lstStyle/>
          <a:p>
            <a:pPr algn="ctr"/>
            <a:r>
              <a:rPr lang="mi-NZ" sz="1800" dirty="0">
                <a:effectLst/>
                <a:latin typeface="Calibri" panose="020F0502020204030204" pitchFamily="34" charset="0"/>
                <a:ea typeface="PMingLiU" panose="02020500000000000000" pitchFamily="18" charset="-120"/>
              </a:rPr>
              <a:t>Эч</a:t>
            </a:r>
            <a:r>
              <a:rPr lang="mi-NZ" sz="1800" b="1" dirty="0">
                <a:effectLst/>
                <a:latin typeface="Calibri" panose="020F0502020204030204" pitchFamily="34" charset="0"/>
                <a:ea typeface="PMingLiU" panose="02020500000000000000" pitchFamily="18" charset="-120"/>
              </a:rPr>
              <a:t>а</a:t>
            </a:r>
            <a:r>
              <a:rPr lang="mi-NZ" sz="1800" dirty="0">
                <a:effectLst/>
                <a:latin typeface="Calibri" panose="020F0502020204030204" pitchFamily="34" charset="0"/>
                <a:ea typeface="PMingLiU" panose="02020500000000000000" pitchFamily="18" charset="-120"/>
              </a:rPr>
              <a:t>н</a:t>
            </a:r>
            <a:r>
              <a:rPr lang="en-US" sz="1800" dirty="0">
                <a:effectLst/>
                <a:latin typeface="Calibri" panose="020F0502020204030204" pitchFamily="34" charset="0"/>
                <a:ea typeface="PMingLiU" panose="02020500000000000000" pitchFamily="18" charset="-120"/>
              </a:rPr>
              <a:t> </a:t>
            </a:r>
            <a:r>
              <a:rPr lang="en-US" sz="1800" dirty="0" err="1">
                <a:effectLst/>
                <a:latin typeface="Calibri" panose="020F0502020204030204" pitchFamily="34" charset="0"/>
                <a:ea typeface="PMingLiU" panose="02020500000000000000" pitchFamily="18" charset="-120"/>
              </a:rPr>
              <a:t>тол</a:t>
            </a:r>
            <a:r>
              <a:rPr lang="en-US" sz="1800" b="1" dirty="0" err="1">
                <a:effectLst/>
                <a:latin typeface="Calibri" panose="020F0502020204030204" pitchFamily="34" charset="0"/>
                <a:ea typeface="PMingLiU" panose="02020500000000000000" pitchFamily="18" charset="-120"/>
              </a:rPr>
              <a:t>е</a:t>
            </a:r>
            <a:r>
              <a:rPr lang="en-US" sz="1800" dirty="0" err="1">
                <a:effectLst/>
                <a:latin typeface="Calibri" panose="020F0502020204030204" pitchFamily="34" charset="0"/>
                <a:ea typeface="PMingLiU" panose="02020500000000000000" pitchFamily="18" charset="-120"/>
              </a:rPr>
              <a:t>ш</a:t>
            </a:r>
            <a:r>
              <a:rPr lang="de-AT" sz="1800" dirty="0">
                <a:effectLst/>
                <a:latin typeface="Calibri" panose="020F0502020204030204" pitchFamily="34" charset="0"/>
                <a:ea typeface="PMingLiU" panose="02020500000000000000" pitchFamily="18" charset="-120"/>
              </a:rPr>
              <a:t> </a:t>
            </a:r>
            <a:r>
              <a:rPr lang="de-AT" sz="1800" b="1" dirty="0">
                <a:effectLst/>
                <a:latin typeface="Calibri" panose="020F0502020204030204" pitchFamily="34" charset="0"/>
                <a:ea typeface="PMingLiU" panose="02020500000000000000" pitchFamily="18" charset="-120"/>
              </a:rPr>
              <a:t>ы</a:t>
            </a:r>
            <a:r>
              <a:rPr lang="de-AT" sz="1800" dirty="0">
                <a:effectLst/>
                <a:latin typeface="Calibri" panose="020F0502020204030204" pitchFamily="34" charset="0"/>
                <a:ea typeface="PMingLiU" panose="02020500000000000000" pitchFamily="18" charset="-120"/>
              </a:rPr>
              <a:t>л</a:t>
            </a:r>
            <a:r>
              <a:rPr lang="en-US" sz="1800" dirty="0">
                <a:effectLst/>
                <a:latin typeface="Calibri" panose="020F0502020204030204" pitchFamily="34" charset="0"/>
                <a:ea typeface="PMingLiU" panose="02020500000000000000" pitchFamily="18" charset="-120"/>
              </a:rPr>
              <a:t>’е </a:t>
            </a:r>
            <a:r>
              <a:rPr lang="en-US" sz="1800" dirty="0" err="1">
                <a:effectLst/>
                <a:latin typeface="Calibri" panose="020F0502020204030204" pitchFamily="34" charset="0"/>
                <a:ea typeface="PMingLiU" panose="02020500000000000000" pitchFamily="18" charset="-120"/>
              </a:rPr>
              <a:t>гын</a:t>
            </a:r>
            <a:r>
              <a:rPr lang="en-US" sz="1800" dirty="0">
                <a:effectLst/>
                <a:latin typeface="Calibri" panose="020F0502020204030204" pitchFamily="34" charset="0"/>
                <a:ea typeface="PMingLiU" panose="02020500000000000000" pitchFamily="18" charset="-120"/>
              </a:rPr>
              <a:t>, </a:t>
            </a:r>
            <a:r>
              <a:rPr lang="en-US" dirty="0" err="1">
                <a:latin typeface="Calibri" panose="020F0502020204030204" pitchFamily="34" charset="0"/>
                <a:ea typeface="PMingLiU" panose="02020500000000000000" pitchFamily="18" charset="-120"/>
              </a:rPr>
              <a:t>мы</a:t>
            </a:r>
            <a:r>
              <a:rPr lang="en-US" b="1" dirty="0" err="1">
                <a:latin typeface="Calibri" panose="020F0502020204030204" pitchFamily="34" charset="0"/>
                <a:ea typeface="PMingLiU" panose="02020500000000000000" pitchFamily="18" charset="-120"/>
              </a:rPr>
              <a:t>я</a:t>
            </a:r>
            <a:r>
              <a:rPr lang="en-US" dirty="0" err="1">
                <a:latin typeface="Calibri" panose="020F0502020204030204" pitchFamily="34" charset="0"/>
                <a:ea typeface="PMingLiU" panose="02020500000000000000" pitchFamily="18" charset="-120"/>
              </a:rPr>
              <a:t>т</a:t>
            </a:r>
            <a:r>
              <a:rPr lang="en-US" dirty="0">
                <a:latin typeface="Calibri" panose="020F0502020204030204" pitchFamily="34" charset="0"/>
                <a:ea typeface="PMingLiU" panose="02020500000000000000" pitchFamily="18" charset="-120"/>
              </a:rPr>
              <a:t> </a:t>
            </a:r>
            <a:r>
              <a:rPr lang="en-US" dirty="0" err="1">
                <a:latin typeface="Calibri" panose="020F0502020204030204" pitchFamily="34" charset="0"/>
                <a:ea typeface="PMingLiU" panose="02020500000000000000" pitchFamily="18" charset="-120"/>
              </a:rPr>
              <a:t>тол</a:t>
            </a:r>
            <a:r>
              <a:rPr lang="en-US" b="1" dirty="0" err="1">
                <a:latin typeface="Calibri" panose="020F0502020204030204" pitchFamily="34" charset="0"/>
                <a:ea typeface="PMingLiU" panose="02020500000000000000" pitchFamily="18" charset="-120"/>
              </a:rPr>
              <a:t>а</a:t>
            </a:r>
            <a:r>
              <a:rPr lang="en-US" dirty="0" err="1">
                <a:latin typeface="Calibri" panose="020F0502020204030204" pitchFamily="34" charset="0"/>
                <a:ea typeface="PMingLiU" panose="02020500000000000000" pitchFamily="18" charset="-120"/>
              </a:rPr>
              <a:t>м</a:t>
            </a:r>
            <a:r>
              <a:rPr lang="en-US" dirty="0">
                <a:latin typeface="Calibri" panose="020F0502020204030204" pitchFamily="34" charset="0"/>
                <a:ea typeface="PMingLiU" panose="02020500000000000000" pitchFamily="18" charset="-120"/>
              </a:rPr>
              <a:t> </a:t>
            </a:r>
            <a:r>
              <a:rPr lang="de-AT" sz="1800" b="1" dirty="0">
                <a:effectLst/>
                <a:latin typeface="Calibri" panose="020F0502020204030204" pitchFamily="34" charset="0"/>
                <a:ea typeface="PMingLiU" panose="02020500000000000000" pitchFamily="18" charset="-120"/>
              </a:rPr>
              <a:t>ы</a:t>
            </a:r>
            <a:r>
              <a:rPr lang="de-AT" sz="1800" dirty="0">
                <a:effectLst/>
                <a:latin typeface="Calibri" panose="020F0502020204030204" pitchFamily="34" charset="0"/>
                <a:ea typeface="PMingLiU" panose="02020500000000000000" pitchFamily="18" charset="-120"/>
              </a:rPr>
              <a:t>л</a:t>
            </a:r>
            <a:r>
              <a:rPr lang="en-US" sz="1800" dirty="0">
                <a:effectLst/>
                <a:latin typeface="Calibri" panose="020F0502020204030204" pitchFamily="34" charset="0"/>
                <a:ea typeface="PMingLiU" panose="02020500000000000000" pitchFamily="18" charset="-120"/>
              </a:rPr>
              <a:t>’е.</a:t>
            </a:r>
            <a:endParaRPr lang="en-GB" dirty="0"/>
          </a:p>
        </p:txBody>
      </p:sp>
      <p:sp>
        <p:nvSpPr>
          <p:cNvPr id="22" name="Rectangle: Rounded Corners 21">
            <a:extLst>
              <a:ext uri="{FF2B5EF4-FFF2-40B4-BE49-F238E27FC236}">
                <a16:creationId xmlns:a16="http://schemas.microsoft.com/office/drawing/2014/main" id="{3B0A1613-40F1-4268-9F36-89A18A5DB291}"/>
              </a:ext>
            </a:extLst>
          </p:cNvPr>
          <p:cNvSpPr/>
          <p:nvPr/>
        </p:nvSpPr>
        <p:spPr>
          <a:xfrm>
            <a:off x="4262612" y="4536200"/>
            <a:ext cx="1290464" cy="409586"/>
          </a:xfrm>
          <a:prstGeom prst="roundRect">
            <a:avLst/>
          </a:prstGeom>
          <a:solidFill>
            <a:srgbClr val="FF0000">
              <a:alpha val="27000"/>
            </a:srgb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ectangle: Rounded Corners 22">
            <a:extLst>
              <a:ext uri="{FF2B5EF4-FFF2-40B4-BE49-F238E27FC236}">
                <a16:creationId xmlns:a16="http://schemas.microsoft.com/office/drawing/2014/main" id="{C2F8DD6C-2981-4688-A9A3-A4FFF76D810C}"/>
              </a:ext>
            </a:extLst>
          </p:cNvPr>
          <p:cNvSpPr/>
          <p:nvPr/>
        </p:nvSpPr>
        <p:spPr>
          <a:xfrm>
            <a:off x="6535750" y="4556327"/>
            <a:ext cx="1189025" cy="409586"/>
          </a:xfrm>
          <a:prstGeom prst="roundRect">
            <a:avLst/>
          </a:prstGeom>
          <a:solidFill>
            <a:srgbClr val="FF0000">
              <a:alpha val="27000"/>
            </a:srgb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TextBox 23">
            <a:extLst>
              <a:ext uri="{FF2B5EF4-FFF2-40B4-BE49-F238E27FC236}">
                <a16:creationId xmlns:a16="http://schemas.microsoft.com/office/drawing/2014/main" id="{4E5D1213-FE04-4936-85A4-2C8F88B9D32F}"/>
              </a:ext>
            </a:extLst>
          </p:cNvPr>
          <p:cNvSpPr txBox="1"/>
          <p:nvPr/>
        </p:nvSpPr>
        <p:spPr>
          <a:xfrm>
            <a:off x="6873087" y="3944262"/>
            <a:ext cx="514350" cy="584775"/>
          </a:xfrm>
          <a:prstGeom prst="rect">
            <a:avLst/>
          </a:prstGeom>
          <a:noFill/>
        </p:spPr>
        <p:txBody>
          <a:bodyPr wrap="square">
            <a:spAutoFit/>
          </a:bodyPr>
          <a:lstStyle/>
          <a:p>
            <a:r>
              <a:rPr lang="en-GB" sz="3200" dirty="0"/>
              <a:t>🚶‍♀️</a:t>
            </a:r>
          </a:p>
        </p:txBody>
      </p:sp>
      <p:sp>
        <p:nvSpPr>
          <p:cNvPr id="25" name="TextBox 24">
            <a:extLst>
              <a:ext uri="{FF2B5EF4-FFF2-40B4-BE49-F238E27FC236}">
                <a16:creationId xmlns:a16="http://schemas.microsoft.com/office/drawing/2014/main" id="{41352C58-D6AB-44AE-A448-701CF3F2D6A9}"/>
              </a:ext>
            </a:extLst>
          </p:cNvPr>
          <p:cNvSpPr txBox="1"/>
          <p:nvPr/>
        </p:nvSpPr>
        <p:spPr>
          <a:xfrm>
            <a:off x="4679244" y="3960257"/>
            <a:ext cx="514350" cy="584775"/>
          </a:xfrm>
          <a:prstGeom prst="rect">
            <a:avLst/>
          </a:prstGeom>
          <a:noFill/>
        </p:spPr>
        <p:txBody>
          <a:bodyPr wrap="square">
            <a:spAutoFit/>
          </a:bodyPr>
          <a:lstStyle/>
          <a:p>
            <a:r>
              <a:rPr lang="en-GB" sz="3200" dirty="0"/>
              <a:t>🚶</a:t>
            </a:r>
          </a:p>
        </p:txBody>
      </p:sp>
      <p:cxnSp>
        <p:nvCxnSpPr>
          <p:cNvPr id="26" name="Straight Connector 25">
            <a:extLst>
              <a:ext uri="{FF2B5EF4-FFF2-40B4-BE49-F238E27FC236}">
                <a16:creationId xmlns:a16="http://schemas.microsoft.com/office/drawing/2014/main" id="{45E8CF8F-E92E-41F7-986F-7286C2780E3F}"/>
              </a:ext>
            </a:extLst>
          </p:cNvPr>
          <p:cNvCxnSpPr/>
          <p:nvPr/>
        </p:nvCxnSpPr>
        <p:spPr>
          <a:xfrm flipV="1">
            <a:off x="4679244" y="4020508"/>
            <a:ext cx="514350" cy="378000"/>
          </a:xfrm>
          <a:prstGeom prst="line">
            <a:avLst/>
          </a:prstGeom>
          <a:ln w="57150">
            <a:solidFill>
              <a:srgbClr val="FF0000"/>
            </a:solidFill>
          </a:ln>
        </p:spPr>
        <p:style>
          <a:lnRef idx="1">
            <a:schemeClr val="dk1"/>
          </a:lnRef>
          <a:fillRef idx="0">
            <a:schemeClr val="dk1"/>
          </a:fillRef>
          <a:effectRef idx="0">
            <a:schemeClr val="dk1"/>
          </a:effectRef>
          <a:fontRef idx="minor">
            <a:schemeClr val="tx1"/>
          </a:fontRef>
        </p:style>
      </p:cxnSp>
      <p:cxnSp>
        <p:nvCxnSpPr>
          <p:cNvPr id="27" name="Straight Connector 26">
            <a:extLst>
              <a:ext uri="{FF2B5EF4-FFF2-40B4-BE49-F238E27FC236}">
                <a16:creationId xmlns:a16="http://schemas.microsoft.com/office/drawing/2014/main" id="{4C074EE1-7669-4FEF-B53D-C045E7099D58}"/>
              </a:ext>
            </a:extLst>
          </p:cNvPr>
          <p:cNvCxnSpPr>
            <a:cxnSpLocks/>
          </p:cNvCxnSpPr>
          <p:nvPr/>
        </p:nvCxnSpPr>
        <p:spPr>
          <a:xfrm>
            <a:off x="4679244" y="4011467"/>
            <a:ext cx="514350" cy="376977"/>
          </a:xfrm>
          <a:prstGeom prst="line">
            <a:avLst/>
          </a:prstGeom>
          <a:ln w="57150">
            <a:solidFill>
              <a:srgbClr val="FF0000"/>
            </a:solidFill>
          </a:ln>
        </p:spPr>
        <p:style>
          <a:lnRef idx="1">
            <a:schemeClr val="dk1"/>
          </a:lnRef>
          <a:fillRef idx="0">
            <a:schemeClr val="dk1"/>
          </a:fillRef>
          <a:effectRef idx="0">
            <a:schemeClr val="dk1"/>
          </a:effectRef>
          <a:fontRef idx="minor">
            <a:schemeClr val="tx1"/>
          </a:fontRef>
        </p:style>
      </p:cxnSp>
      <p:cxnSp>
        <p:nvCxnSpPr>
          <p:cNvPr id="28" name="Straight Connector 27">
            <a:extLst>
              <a:ext uri="{FF2B5EF4-FFF2-40B4-BE49-F238E27FC236}">
                <a16:creationId xmlns:a16="http://schemas.microsoft.com/office/drawing/2014/main" id="{FC16744F-39E4-4F23-99F2-F922E6E9176D}"/>
              </a:ext>
            </a:extLst>
          </p:cNvPr>
          <p:cNvCxnSpPr/>
          <p:nvPr/>
        </p:nvCxnSpPr>
        <p:spPr>
          <a:xfrm flipV="1">
            <a:off x="6873087" y="4011467"/>
            <a:ext cx="514350" cy="378000"/>
          </a:xfrm>
          <a:prstGeom prst="line">
            <a:avLst/>
          </a:prstGeom>
          <a:ln w="57150">
            <a:solidFill>
              <a:srgbClr val="FF0000"/>
            </a:solidFill>
          </a:ln>
        </p:spPr>
        <p:style>
          <a:lnRef idx="1">
            <a:schemeClr val="dk1"/>
          </a:lnRef>
          <a:fillRef idx="0">
            <a:schemeClr val="dk1"/>
          </a:fillRef>
          <a:effectRef idx="0">
            <a:schemeClr val="dk1"/>
          </a:effectRef>
          <a:fontRef idx="minor">
            <a:schemeClr val="tx1"/>
          </a:fontRef>
        </p:style>
      </p:cxnSp>
      <p:cxnSp>
        <p:nvCxnSpPr>
          <p:cNvPr id="30" name="Straight Connector 29">
            <a:extLst>
              <a:ext uri="{FF2B5EF4-FFF2-40B4-BE49-F238E27FC236}">
                <a16:creationId xmlns:a16="http://schemas.microsoft.com/office/drawing/2014/main" id="{69B05AB4-3FD5-4570-B2A7-26A6E3A6CFD1}"/>
              </a:ext>
            </a:extLst>
          </p:cNvPr>
          <p:cNvCxnSpPr>
            <a:cxnSpLocks/>
          </p:cNvCxnSpPr>
          <p:nvPr/>
        </p:nvCxnSpPr>
        <p:spPr>
          <a:xfrm>
            <a:off x="6873087" y="4002426"/>
            <a:ext cx="514350" cy="376977"/>
          </a:xfrm>
          <a:prstGeom prst="line">
            <a:avLst/>
          </a:prstGeom>
          <a:ln w="57150">
            <a:solidFill>
              <a:srgbClr val="FF0000"/>
            </a:solidFill>
          </a:ln>
        </p:spPr>
        <p:style>
          <a:lnRef idx="1">
            <a:schemeClr val="dk1"/>
          </a:lnRef>
          <a:fillRef idx="0">
            <a:schemeClr val="dk1"/>
          </a:fillRef>
          <a:effectRef idx="0">
            <a:schemeClr val="dk1"/>
          </a:effectRef>
          <a:fontRef idx="minor">
            <a:schemeClr val="tx1"/>
          </a:fontRef>
        </p:style>
      </p:cxnSp>
      <p:sp>
        <p:nvSpPr>
          <p:cNvPr id="31" name="TextBox 30">
            <a:extLst>
              <a:ext uri="{FF2B5EF4-FFF2-40B4-BE49-F238E27FC236}">
                <a16:creationId xmlns:a16="http://schemas.microsoft.com/office/drawing/2014/main" id="{3026DDDC-121E-4B21-94A6-469047ED56F5}"/>
              </a:ext>
            </a:extLst>
          </p:cNvPr>
          <p:cNvSpPr txBox="1"/>
          <p:nvPr/>
        </p:nvSpPr>
        <p:spPr>
          <a:xfrm>
            <a:off x="6873087" y="5081413"/>
            <a:ext cx="799536" cy="584775"/>
          </a:xfrm>
          <a:prstGeom prst="rect">
            <a:avLst/>
          </a:prstGeom>
          <a:noFill/>
        </p:spPr>
        <p:txBody>
          <a:bodyPr wrap="square">
            <a:spAutoFit/>
          </a:bodyPr>
          <a:lstStyle/>
          <a:p>
            <a:r>
              <a:rPr lang="en-GB" sz="3200" dirty="0"/>
              <a:t>🚶‍♀️</a:t>
            </a:r>
            <a:r>
              <a:rPr lang="en-GB" sz="3200" baseline="30000" dirty="0"/>
              <a:t>?</a:t>
            </a:r>
            <a:endParaRPr lang="en-GB" sz="3200" dirty="0"/>
          </a:p>
        </p:txBody>
      </p:sp>
      <p:sp>
        <p:nvSpPr>
          <p:cNvPr id="32" name="TextBox 31">
            <a:extLst>
              <a:ext uri="{FF2B5EF4-FFF2-40B4-BE49-F238E27FC236}">
                <a16:creationId xmlns:a16="http://schemas.microsoft.com/office/drawing/2014/main" id="{61568F19-AE77-4572-BFCE-DB854D9B9CFD}"/>
              </a:ext>
            </a:extLst>
          </p:cNvPr>
          <p:cNvSpPr txBox="1"/>
          <p:nvPr/>
        </p:nvSpPr>
        <p:spPr>
          <a:xfrm>
            <a:off x="4679244" y="5097408"/>
            <a:ext cx="799536" cy="584775"/>
          </a:xfrm>
          <a:prstGeom prst="rect">
            <a:avLst/>
          </a:prstGeom>
          <a:noFill/>
        </p:spPr>
        <p:txBody>
          <a:bodyPr wrap="square">
            <a:spAutoFit/>
          </a:bodyPr>
          <a:lstStyle/>
          <a:p>
            <a:r>
              <a:rPr lang="en-GB" sz="3200" dirty="0"/>
              <a:t>🚶</a:t>
            </a:r>
            <a:r>
              <a:rPr lang="en-GB" sz="3200" baseline="30000" dirty="0"/>
              <a:t>?</a:t>
            </a:r>
          </a:p>
        </p:txBody>
      </p:sp>
    </p:spTree>
    <p:extLst>
      <p:ext uri="{BB962C8B-B14F-4D97-AF65-F5344CB8AC3E}">
        <p14:creationId xmlns:p14="http://schemas.microsoft.com/office/powerpoint/2010/main" val="2751563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5"/>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6"/>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0"/>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8"/>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2" grpId="0" animBg="1"/>
      <p:bldP spid="23" grpId="0" animBg="1"/>
      <p:bldP spid="24" grpId="0"/>
      <p:bldP spid="25" grpId="0"/>
      <p:bldP spid="31" grpId="0"/>
      <p:bldP spid="3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3659</Words>
  <Application>Microsoft Office PowerPoint</Application>
  <PresentationFormat>Widescreen</PresentationFormat>
  <Paragraphs>613</Paragraphs>
  <Slides>37</Slides>
  <Notes>2</Notes>
  <HiddenSlides>0</HiddenSlides>
  <MMClips>1</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37</vt:i4>
      </vt:variant>
    </vt:vector>
  </HeadingPairs>
  <TitlesOfParts>
    <vt:vector size="41" baseType="lpstr">
      <vt:lpstr>Arial</vt:lpstr>
      <vt:lpstr>Calibri</vt:lpstr>
      <vt:lpstr>Calibri Light</vt:lpstr>
      <vt:lpstr>Office Theme</vt:lpstr>
      <vt:lpstr>Chapter 35</vt:lpstr>
      <vt:lpstr>PowerPoint Presentation</vt:lpstr>
      <vt:lpstr>Review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Exercises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COPIUS Mari: 35</dc:title>
  <dc:creator>Jeremy Bradley</dc:creator>
  <cp:lastModifiedBy>Jeremy moss Bradley</cp:lastModifiedBy>
  <cp:revision>180</cp:revision>
  <dcterms:created xsi:type="dcterms:W3CDTF">2021-01-22T02:35:08Z</dcterms:created>
  <dcterms:modified xsi:type="dcterms:W3CDTF">2024-03-15T14:04:50Z</dcterms:modified>
</cp:coreProperties>
</file>