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83" r:id="rId2"/>
    <p:sldId id="761" r:id="rId3"/>
    <p:sldId id="596" r:id="rId4"/>
    <p:sldId id="1152" r:id="rId5"/>
    <p:sldId id="1174" r:id="rId6"/>
    <p:sldId id="1127" r:id="rId7"/>
    <p:sldId id="1128" r:id="rId8"/>
    <p:sldId id="1131" r:id="rId9"/>
    <p:sldId id="1189" r:id="rId10"/>
    <p:sldId id="1184" r:id="rId11"/>
    <p:sldId id="1185" r:id="rId12"/>
    <p:sldId id="1186" r:id="rId13"/>
    <p:sldId id="1187" r:id="rId14"/>
    <p:sldId id="1188" r:id="rId15"/>
    <p:sldId id="1190" r:id="rId16"/>
    <p:sldId id="1192" r:id="rId17"/>
    <p:sldId id="1193" r:id="rId18"/>
    <p:sldId id="1194" r:id="rId19"/>
    <p:sldId id="1195" r:id="rId20"/>
    <p:sldId id="1196" r:id="rId21"/>
    <p:sldId id="1197" r:id="rId22"/>
    <p:sldId id="1198" r:id="rId23"/>
    <p:sldId id="1199" r:id="rId24"/>
    <p:sldId id="1200" r:id="rId25"/>
    <p:sldId id="1201" r:id="rId26"/>
    <p:sldId id="1202" r:id="rId27"/>
    <p:sldId id="1203" r:id="rId28"/>
    <p:sldId id="1204" r:id="rId29"/>
    <p:sldId id="1205" r:id="rId30"/>
    <p:sldId id="1206" r:id="rId31"/>
    <p:sldId id="1207" r:id="rId32"/>
    <p:sldId id="1208" r:id="rId33"/>
    <p:sldId id="1209" r:id="rId34"/>
    <p:sldId id="1210" r:id="rId35"/>
    <p:sldId id="1211" r:id="rId36"/>
    <p:sldId id="1212" r:id="rId37"/>
    <p:sldId id="1213" r:id="rId38"/>
    <p:sldId id="1214" r:id="rId39"/>
    <p:sldId id="1215" r:id="rId40"/>
    <p:sldId id="1216" r:id="rId41"/>
    <p:sldId id="643" r:id="rId42"/>
    <p:sldId id="1147" r:id="rId43"/>
    <p:sldId id="1165" r:id="rId44"/>
    <p:sldId id="1175" r:id="rId45"/>
    <p:sldId id="1176" r:id="rId46"/>
    <p:sldId id="1177" r:id="rId47"/>
    <p:sldId id="1178" r:id="rId48"/>
    <p:sldId id="1179" r:id="rId49"/>
    <p:sldId id="1166" r:id="rId50"/>
    <p:sldId id="1180" r:id="rId51"/>
    <p:sldId id="653" r:id="rId52"/>
    <p:sldId id="1073" r:id="rId53"/>
    <p:sldId id="1172" r:id="rId54"/>
    <p:sldId id="1181" r:id="rId55"/>
    <p:sldId id="655" r:id="rId56"/>
    <p:sldId id="1049" r:id="rId57"/>
    <p:sldId id="105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4" autoAdjust="0"/>
    <p:restoredTop sz="86359" autoAdjust="0"/>
  </p:normalViewPr>
  <p:slideViewPr>
    <p:cSldViewPr snapToGrid="0">
      <p:cViewPr varScale="1">
        <p:scale>
          <a:sx n="88" d="100"/>
          <a:sy n="88" d="100"/>
        </p:scale>
        <p:origin x="1464" y="90"/>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53</a:t>
            </a:fld>
            <a:endParaRPr lang="en-GB"/>
          </a:p>
        </p:txBody>
      </p:sp>
    </p:spTree>
    <p:extLst>
      <p:ext uri="{BB962C8B-B14F-4D97-AF65-F5344CB8AC3E}">
        <p14:creationId xmlns:p14="http://schemas.microsoft.com/office/powerpoint/2010/main" val="138236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54</a:t>
            </a:fld>
            <a:endParaRPr lang="en-GB"/>
          </a:p>
        </p:txBody>
      </p:sp>
    </p:spTree>
    <p:extLst>
      <p:ext uri="{BB962C8B-B14F-4D97-AF65-F5344CB8AC3E}">
        <p14:creationId xmlns:p14="http://schemas.microsoft.com/office/powerpoint/2010/main" val="194930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57</a:t>
            </a:fld>
            <a:endParaRPr lang="en-GB"/>
          </a:p>
        </p:txBody>
      </p:sp>
    </p:spTree>
    <p:extLst>
      <p:ext uri="{BB962C8B-B14F-4D97-AF65-F5344CB8AC3E}">
        <p14:creationId xmlns:p14="http://schemas.microsoft.com/office/powerpoint/2010/main" val="50557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F81B75E3-19E2-4CBE-A7AC-EAA1E4490CD0}"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dirty="0"/>
              <a:t>COPIUS – Introduction to Mari – Chapter 34</a:t>
            </a:r>
            <a:endParaRPr lang="en-GB" dirty="0"/>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03FC8090-9573-493B-B275-BA68331076C2}"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dirty="0"/>
              <a:t>COPIUS – Introduction to Mari – Chapter 34</a:t>
            </a:r>
            <a:endParaRPr lang="en-GB" dirty="0"/>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1C2A8BD8-FD04-4B45-8B61-FCA57BB4F909}"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dirty="0"/>
              <a:t>COPIUS – Introduction to Mari – Chapter 34</a:t>
            </a:r>
            <a:endParaRPr lang="en-GB" dirty="0"/>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11EF2EA9-1973-4B3E-A8EC-097AD8B74A13}"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dirty="0"/>
              <a:t>COPIUS – Introduction to Mari – Chapter 34</a:t>
            </a:r>
            <a:endParaRPr lang="en-GB" dirty="0"/>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C18EE2DF-4B0E-4F56-BB70-9B3A4F399534}"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dirty="0"/>
              <a:t>COPIUS – Introduction to Mari – Chapter 34</a:t>
            </a:r>
            <a:endParaRPr lang="en-GB" dirty="0"/>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2C61763B-2B4B-4780-9F47-D18A7D78D7C2}"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dirty="0"/>
              <a:t>COPIUS – Introduction to Mari – Chapter 34</a:t>
            </a:r>
            <a:endParaRPr lang="en-GB" dirty="0"/>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21863690-5282-4050-A5AD-4E95AAFCEF47}"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dirty="0"/>
              <a:t>COPIUS – Introduction to Mari – Chapter 34</a:t>
            </a:r>
            <a:endParaRPr lang="en-GB" dirty="0"/>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D01CF2D9-2E2B-47B3-9705-0CC32E8FCA5D}"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5E1F799E-EB98-4784-B262-36BFDD75A507}"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dirty="0"/>
              <a:t>COPIUS – Introduction to Mari – Chapter 34</a:t>
            </a:r>
            <a:endParaRPr lang="en-GB" dirty="0"/>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0CE92C92-946C-40AE-AAE8-C30DBAB01FA4}"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dirty="0"/>
              <a:t>COPIUS – Introduction to Mari – Chapter 34</a:t>
            </a:r>
            <a:endParaRPr lang="en-GB" dirty="0"/>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58E03422-EF6D-4661-9C98-1FF81947B3AC}"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dirty="0"/>
              <a:t>COPIUS – Introduction to Mari – Chapter 34</a:t>
            </a:r>
            <a:endParaRPr lang="en-GB" dirty="0"/>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43332-515C-49D0-B1FA-CD2D13E0D370}"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COPIUS – Introduction to Mari – Chapter 34</a:t>
            </a:r>
            <a:endParaRPr lang="en-GB" dirty="0"/>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youtube.com/watch?v=6dJsRL_N9FM" TargetMode="External"/><Relationship Id="rId2" Type="http://schemas.openxmlformats.org/officeDocument/2006/relationships/slideLayout" Target="../slideLayouts/slideLayout2.xml"/><Relationship Id="rId1" Type="http://schemas.openxmlformats.org/officeDocument/2006/relationships/video" Target="https://www.youtube.com/embed/6dJsRL_N9FM?feature=oembed" TargetMode="External"/><Relationship Id="rId4" Type="http://schemas.openxmlformats.org/officeDocument/2006/relationships/image" Target="../media/image8.jpe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dirty="0"/>
              <a:t>Chapter 34</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a:t>
            </a:r>
            <a:r>
              <a:rPr lang="en-IE" sz="1100">
                <a:solidFill>
                  <a:schemeClr val="bg1">
                    <a:lumMod val="75000"/>
                  </a:schemeClr>
                </a:solidFill>
              </a:rPr>
              <a:t>updated 13 May 2022</a:t>
            </a:r>
            <a:endParaRPr lang="en-IE" sz="1100" dirty="0">
              <a:solidFill>
                <a:schemeClr val="bg1">
                  <a:lumMod val="75000"/>
                </a:schemeClr>
              </a:solidFill>
            </a:endParaRP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Translative verbs</a:t>
            </a:r>
          </a:p>
          <a:p>
            <a:pPr marL="0" indent="0">
              <a:buNone/>
            </a:pPr>
            <a:endParaRPr lang="en-GB" dirty="0"/>
          </a:p>
          <a:p>
            <a:pPr marL="0" indent="0">
              <a:buNone/>
            </a:pPr>
            <a:r>
              <a:rPr lang="en-GB" dirty="0"/>
              <a:t>b1) -</a:t>
            </a:r>
            <a:r>
              <a:rPr lang="en-GB" dirty="0" err="1"/>
              <a:t>аҥ</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nvGraphicFramePr>
        <p:xfrm>
          <a:off x="1151680" y="3770143"/>
          <a:ext cx="9888640"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кӱ</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stone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кӱаҥ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turn to stone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лопк</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wide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лопкаҥ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wider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вий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force, power, strength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вияҥ</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become stronger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окс</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money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оксаҥ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become rich, to earn money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шке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daughter-in-law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шешкаҥ</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get a daughter-in-law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bl>
          </a:graphicData>
        </a:graphic>
      </p:graphicFrame>
    </p:spTree>
    <p:extLst>
      <p:ext uri="{BB962C8B-B14F-4D97-AF65-F5344CB8AC3E}">
        <p14:creationId xmlns:p14="http://schemas.microsoft.com/office/powerpoint/2010/main" val="212052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Translative verbs</a:t>
            </a:r>
          </a:p>
          <a:p>
            <a:pPr marL="0" indent="0">
              <a:buNone/>
            </a:pPr>
            <a:endParaRPr lang="en-GB" dirty="0"/>
          </a:p>
          <a:p>
            <a:pPr marL="0" indent="0">
              <a:buNone/>
            </a:pPr>
            <a:r>
              <a:rPr lang="en-GB" dirty="0"/>
              <a:t>b2) -</a:t>
            </a:r>
            <a:r>
              <a:rPr lang="en-GB" dirty="0" err="1"/>
              <a:t>лан</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845369231"/>
              </p:ext>
            </p:extLst>
          </p:nvPr>
        </p:nvGraphicFramePr>
        <p:xfrm>
          <a:off x="1151680" y="3770143"/>
          <a:ext cx="10019873"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96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чер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illness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черлан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fall ill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вер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place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верлан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be situated/placed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чаҥг</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stingy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чаҥгалан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be/become stingy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мут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word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мутлан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to talk, to discuss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йыш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nature, appearance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Calibri" panose="020F0502020204030204" pitchFamily="34" charset="0"/>
                        </a:rPr>
                        <a:t>койышлан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63404"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5654675" y="4106693"/>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7220EB0-A7EA-4BED-BBFB-44A769F583EE}"/>
              </a:ext>
            </a:extLst>
          </p:cNvPr>
          <p:cNvSpPr/>
          <p:nvPr/>
        </p:nvSpPr>
        <p:spPr>
          <a:xfrm>
            <a:off x="5669754" y="4405147"/>
            <a:ext cx="19502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9502D82-88DB-4E4B-A149-DD5C3D7A12A2}"/>
              </a:ext>
            </a:extLst>
          </p:cNvPr>
          <p:cNvSpPr/>
          <p:nvPr/>
        </p:nvSpPr>
        <p:spPr>
          <a:xfrm>
            <a:off x="5655863" y="4709941"/>
            <a:ext cx="196413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7721892-B310-48D4-BC9C-40EFD4D2C1C2}"/>
              </a:ext>
            </a:extLst>
          </p:cNvPr>
          <p:cNvSpPr/>
          <p:nvPr/>
        </p:nvSpPr>
        <p:spPr>
          <a:xfrm>
            <a:off x="5669754" y="5014746"/>
            <a:ext cx="2096296"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3AD193-B5B3-447D-9E18-042341C46E77}"/>
              </a:ext>
            </a:extLst>
          </p:cNvPr>
          <p:cNvSpPr/>
          <p:nvPr/>
        </p:nvSpPr>
        <p:spPr>
          <a:xfrm>
            <a:off x="7859659" y="3795543"/>
            <a:ext cx="2356908"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0119ADA-57F9-472D-8306-1D97CF1B839B}"/>
              </a:ext>
            </a:extLst>
          </p:cNvPr>
          <p:cNvSpPr/>
          <p:nvPr/>
        </p:nvSpPr>
        <p:spPr>
          <a:xfrm>
            <a:off x="7850930" y="4106693"/>
            <a:ext cx="247170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09985D3-1F35-448B-B919-8D247A8C4605}"/>
              </a:ext>
            </a:extLst>
          </p:cNvPr>
          <p:cNvSpPr/>
          <p:nvPr/>
        </p:nvSpPr>
        <p:spPr>
          <a:xfrm>
            <a:off x="7866008" y="4405147"/>
            <a:ext cx="2452741"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E1AECC9-7D6E-45DA-8845-EA1E1AB73554}"/>
              </a:ext>
            </a:extLst>
          </p:cNvPr>
          <p:cNvSpPr/>
          <p:nvPr/>
        </p:nvSpPr>
        <p:spPr>
          <a:xfrm>
            <a:off x="7852118" y="4709941"/>
            <a:ext cx="2470211"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968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Translative verbs</a:t>
            </a:r>
          </a:p>
          <a:p>
            <a:pPr marL="0" indent="0">
              <a:buNone/>
            </a:pPr>
            <a:endParaRPr lang="en-GB" dirty="0"/>
          </a:p>
          <a:p>
            <a:pPr marL="0" indent="0">
              <a:buNone/>
            </a:pPr>
            <a:r>
              <a:rPr lang="en-GB" dirty="0"/>
              <a:t>b2) -</a:t>
            </a:r>
            <a:r>
              <a:rPr lang="en-GB" dirty="0" err="1"/>
              <a:t>лан</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345271326"/>
              </p:ext>
            </p:extLst>
          </p:nvPr>
        </p:nvGraphicFramePr>
        <p:xfrm>
          <a:off x="1151680" y="3770143"/>
          <a:ext cx="10019873"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96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чер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illness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черлан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fall ill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вер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place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верлан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be situated/placed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чаҥг</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stingy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чаҥгалан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be/become stingy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мут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word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мутлан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talk, to discuss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йыш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nature, appearance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койышлан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to pose, to flaunt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bl>
          </a:graphicData>
        </a:graphic>
      </p:graphicFrame>
    </p:spTree>
    <p:extLst>
      <p:ext uri="{BB962C8B-B14F-4D97-AF65-F5344CB8AC3E}">
        <p14:creationId xmlns:p14="http://schemas.microsoft.com/office/powerpoint/2010/main" val="2822903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Translative verbs</a:t>
            </a:r>
          </a:p>
          <a:p>
            <a:pPr marL="0" indent="0">
              <a:buNone/>
            </a:pPr>
            <a:endParaRPr lang="en-GB" dirty="0"/>
          </a:p>
          <a:p>
            <a:pPr marL="0" indent="0">
              <a:buNone/>
            </a:pPr>
            <a:r>
              <a:rPr lang="en-GB" dirty="0"/>
              <a:t>b3) -</a:t>
            </a:r>
            <a:r>
              <a:rPr lang="en-GB" dirty="0" err="1"/>
              <a:t>ем</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3302997815"/>
              </p:ext>
            </p:extLst>
          </p:nvPr>
        </p:nvGraphicFramePr>
        <p:xfrm>
          <a:off x="1151680" y="3770143"/>
          <a:ext cx="9888640"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шо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white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ошем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white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heavy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нелем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grow heavy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сай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good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саем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get better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new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уэм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 renewed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из</a:t>
                      </a:r>
                      <a:r>
                        <a:rPr lang="en-US" sz="2000" b="1">
                          <a:effectLst/>
                          <a:latin typeface="Calibri" panose="020F0502020204030204" pitchFamily="34" charset="0"/>
                          <a:ea typeface="PMingLiU" panose="02020500000000000000" pitchFamily="18" charset="-120"/>
                          <a:cs typeface="Lucida Grande"/>
                        </a:rPr>
                        <a:t>и</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small, little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Lucida Grande"/>
                        </a:rPr>
                        <a:t>изем</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72929"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5664200" y="4116218"/>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7220EB0-A7EA-4BED-BBFB-44A769F583EE}"/>
              </a:ext>
            </a:extLst>
          </p:cNvPr>
          <p:cNvSpPr/>
          <p:nvPr/>
        </p:nvSpPr>
        <p:spPr>
          <a:xfrm>
            <a:off x="5679279" y="4405147"/>
            <a:ext cx="19502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9502D82-88DB-4E4B-A149-DD5C3D7A12A2}"/>
              </a:ext>
            </a:extLst>
          </p:cNvPr>
          <p:cNvSpPr/>
          <p:nvPr/>
        </p:nvSpPr>
        <p:spPr>
          <a:xfrm>
            <a:off x="5665388" y="4709941"/>
            <a:ext cx="188158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95A782F-2171-4877-B490-F79BE74D9087}"/>
              </a:ext>
            </a:extLst>
          </p:cNvPr>
          <p:cNvSpPr/>
          <p:nvPr/>
        </p:nvSpPr>
        <p:spPr>
          <a:xfrm>
            <a:off x="5664200" y="5011571"/>
            <a:ext cx="188158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682DB56-1937-4B75-802B-EEFA950C0F32}"/>
              </a:ext>
            </a:extLst>
          </p:cNvPr>
          <p:cNvSpPr/>
          <p:nvPr/>
        </p:nvSpPr>
        <p:spPr>
          <a:xfrm>
            <a:off x="7743029"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B75E6B0-FB60-4845-8381-63101011B4FB}"/>
              </a:ext>
            </a:extLst>
          </p:cNvPr>
          <p:cNvSpPr/>
          <p:nvPr/>
        </p:nvSpPr>
        <p:spPr>
          <a:xfrm>
            <a:off x="7734300" y="4116218"/>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E1F4BB-E4AF-4BE4-841D-6000F141380F}"/>
              </a:ext>
            </a:extLst>
          </p:cNvPr>
          <p:cNvSpPr/>
          <p:nvPr/>
        </p:nvSpPr>
        <p:spPr>
          <a:xfrm>
            <a:off x="7749379" y="4405147"/>
            <a:ext cx="19502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719FCD3-E9B2-48FB-8F85-538EDC5CFC4B}"/>
              </a:ext>
            </a:extLst>
          </p:cNvPr>
          <p:cNvSpPr/>
          <p:nvPr/>
        </p:nvSpPr>
        <p:spPr>
          <a:xfrm>
            <a:off x="7735488" y="4709941"/>
            <a:ext cx="188158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03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Translative verbs</a:t>
            </a:r>
          </a:p>
          <a:p>
            <a:pPr marL="0" indent="0">
              <a:buNone/>
            </a:pPr>
            <a:endParaRPr lang="en-GB" dirty="0"/>
          </a:p>
          <a:p>
            <a:pPr marL="0" indent="0">
              <a:buNone/>
            </a:pPr>
            <a:r>
              <a:rPr lang="en-GB" dirty="0"/>
              <a:t>b3) -</a:t>
            </a:r>
            <a:r>
              <a:rPr lang="en-GB" dirty="0" err="1"/>
              <a:t>ем</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889093203"/>
              </p:ext>
            </p:extLst>
          </p:nvPr>
        </p:nvGraphicFramePr>
        <p:xfrm>
          <a:off x="1151680" y="3770143"/>
          <a:ext cx="9888640"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шо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white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ошем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white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heavy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нелем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grow heavy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сай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good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саем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get better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new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уэм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 renewed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из</a:t>
                      </a:r>
                      <a:r>
                        <a:rPr lang="en-US" sz="2000" b="1">
                          <a:effectLst/>
                          <a:latin typeface="Calibri" panose="020F0502020204030204" pitchFamily="34" charset="0"/>
                          <a:ea typeface="PMingLiU" panose="02020500000000000000" pitchFamily="18" charset="-120"/>
                          <a:cs typeface="Lucida Grande"/>
                        </a:rPr>
                        <a:t>и</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small, little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изем</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shrink (intr.)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bl>
          </a:graphicData>
        </a:graphic>
      </p:graphicFrame>
    </p:spTree>
    <p:extLst>
      <p:ext uri="{BB962C8B-B14F-4D97-AF65-F5344CB8AC3E}">
        <p14:creationId xmlns:p14="http://schemas.microsoft.com/office/powerpoint/2010/main" val="309122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Translative verbs</a:t>
            </a:r>
          </a:p>
          <a:p>
            <a:pPr marL="0" indent="0">
              <a:buNone/>
            </a:pPr>
            <a:endParaRPr lang="en-GB" dirty="0"/>
          </a:p>
          <a:p>
            <a:pPr marL="0" indent="0">
              <a:buNone/>
            </a:pPr>
            <a:r>
              <a:rPr lang="en-GB" dirty="0"/>
              <a:t>b4) -</a:t>
            </a:r>
            <a:r>
              <a:rPr lang="en-GB" dirty="0" err="1"/>
              <a:t>ешт</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2779029018"/>
              </p:ext>
            </p:extLst>
          </p:nvPr>
        </p:nvGraphicFramePr>
        <p:xfrm>
          <a:off x="1151680" y="3770143"/>
          <a:ext cx="9947873"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24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кас</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evening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касешт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evening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ш</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лдо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cheap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шулдешт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cheap(er)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мот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beautiful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моторешт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72929"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7778750" y="3795543"/>
            <a:ext cx="2171700"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90B0E37-C5A5-4CE9-BFB3-045614779FE7}"/>
              </a:ext>
            </a:extLst>
          </p:cNvPr>
          <p:cNvSpPr/>
          <p:nvPr/>
        </p:nvSpPr>
        <p:spPr>
          <a:xfrm>
            <a:off x="5672929" y="41003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8ED1649-31FC-4F4C-8A89-A7EC68E8E619}"/>
              </a:ext>
            </a:extLst>
          </p:cNvPr>
          <p:cNvSpPr/>
          <p:nvPr/>
        </p:nvSpPr>
        <p:spPr>
          <a:xfrm>
            <a:off x="7778750" y="4100343"/>
            <a:ext cx="2546350"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98C7874-943D-4BBA-B160-1C8C9838EB85}"/>
              </a:ext>
            </a:extLst>
          </p:cNvPr>
          <p:cNvSpPr/>
          <p:nvPr/>
        </p:nvSpPr>
        <p:spPr>
          <a:xfrm>
            <a:off x="5672928" y="4405143"/>
            <a:ext cx="2023271"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9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Translative verbs</a:t>
            </a:r>
          </a:p>
          <a:p>
            <a:pPr marL="0" indent="0">
              <a:buNone/>
            </a:pPr>
            <a:endParaRPr lang="en-GB" dirty="0"/>
          </a:p>
          <a:p>
            <a:pPr marL="0" indent="0">
              <a:buNone/>
            </a:pPr>
            <a:r>
              <a:rPr lang="en-GB" dirty="0"/>
              <a:t>b4) -</a:t>
            </a:r>
            <a:r>
              <a:rPr lang="en-GB" dirty="0" err="1"/>
              <a:t>ешт</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2546384247"/>
              </p:ext>
            </p:extLst>
          </p:nvPr>
        </p:nvGraphicFramePr>
        <p:xfrm>
          <a:off x="1151680" y="3770143"/>
          <a:ext cx="9947873"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24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кас</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evening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касешт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evening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ш</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лдо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cheap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шулдешт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cheap(er)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мот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beautiful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моторешт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to grow in beauty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bl>
          </a:graphicData>
        </a:graphic>
      </p:graphicFrame>
    </p:spTree>
    <p:extLst>
      <p:ext uri="{BB962C8B-B14F-4D97-AF65-F5344CB8AC3E}">
        <p14:creationId xmlns:p14="http://schemas.microsoft.com/office/powerpoint/2010/main" val="1390955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Translative verbs</a:t>
            </a:r>
          </a:p>
          <a:p>
            <a:pPr marL="0" indent="0">
              <a:buNone/>
            </a:pPr>
            <a:endParaRPr lang="en-GB" dirty="0"/>
          </a:p>
          <a:p>
            <a:pPr marL="0" indent="0">
              <a:buNone/>
            </a:pPr>
            <a:r>
              <a:rPr lang="en-GB" dirty="0"/>
              <a:t>b5) -</a:t>
            </a:r>
            <a:r>
              <a:rPr lang="en-GB" dirty="0" err="1"/>
              <a:t>г</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3326408052"/>
              </p:ext>
            </p:extLst>
          </p:nvPr>
        </p:nvGraphicFramePr>
        <p:xfrm>
          <a:off x="1151680" y="3770143"/>
          <a:ext cx="9947873"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24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лавыр</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dirt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лавырг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dirty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мыл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shade; shadow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ӱмылг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grow dark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сыр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wound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Lucida Grande"/>
                        </a:rPr>
                        <a:t>сусырг</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72929"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7772400" y="3795543"/>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7944724-C506-4DEB-A25C-46D92EE1737A}"/>
              </a:ext>
            </a:extLst>
          </p:cNvPr>
          <p:cNvSpPr/>
          <p:nvPr/>
        </p:nvSpPr>
        <p:spPr>
          <a:xfrm>
            <a:off x="5672929" y="41003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0B384BF-EB69-492C-88C5-4DF105164004}"/>
              </a:ext>
            </a:extLst>
          </p:cNvPr>
          <p:cNvSpPr/>
          <p:nvPr/>
        </p:nvSpPr>
        <p:spPr>
          <a:xfrm>
            <a:off x="7772400" y="4100343"/>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F7E99B0-9B3F-40D2-90F8-2B9905F39831}"/>
              </a:ext>
            </a:extLst>
          </p:cNvPr>
          <p:cNvSpPr/>
          <p:nvPr/>
        </p:nvSpPr>
        <p:spPr>
          <a:xfrm>
            <a:off x="5672929" y="4412114"/>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12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Translative verbs</a:t>
            </a:r>
          </a:p>
          <a:p>
            <a:pPr marL="0" indent="0">
              <a:buNone/>
            </a:pPr>
            <a:endParaRPr lang="en-GB" dirty="0"/>
          </a:p>
          <a:p>
            <a:pPr marL="0" indent="0">
              <a:buNone/>
            </a:pPr>
            <a:r>
              <a:rPr lang="en-GB" dirty="0"/>
              <a:t>b5) -</a:t>
            </a:r>
            <a:r>
              <a:rPr lang="en-GB" dirty="0" err="1"/>
              <a:t>г</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4212954571"/>
              </p:ext>
            </p:extLst>
          </p:nvPr>
        </p:nvGraphicFramePr>
        <p:xfrm>
          <a:off x="1151680" y="3770143"/>
          <a:ext cx="9947873"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24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лавыр</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dirt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лавырг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dirty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мыл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shade; shadow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ӱмылг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grow dark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сыр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wound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сусырг</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be wounded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bl>
          </a:graphicData>
        </a:graphic>
      </p:graphicFrame>
    </p:spTree>
    <p:extLst>
      <p:ext uri="{BB962C8B-B14F-4D97-AF65-F5344CB8AC3E}">
        <p14:creationId xmlns:p14="http://schemas.microsoft.com/office/powerpoint/2010/main" val="1423910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 Factitive verbs</a:t>
            </a:r>
          </a:p>
          <a:p>
            <a:pPr marL="0" indent="0">
              <a:buNone/>
            </a:pPr>
            <a:endParaRPr lang="en-GB" dirty="0"/>
          </a:p>
          <a:p>
            <a:pPr marL="0" indent="0">
              <a:buNone/>
            </a:pPr>
            <a:r>
              <a:rPr lang="en-GB" dirty="0"/>
              <a:t>c1) -</a:t>
            </a:r>
            <a:r>
              <a:rPr lang="en-GB" dirty="0" err="1"/>
              <a:t>д</a:t>
            </a:r>
            <a:r>
              <a:rPr lang="en-GB" baseline="30000" dirty="0" err="1"/>
              <a:t>II</a:t>
            </a:r>
            <a:r>
              <a:rPr lang="en-GB" dirty="0"/>
              <a:t> ~ -</a:t>
            </a:r>
            <a:r>
              <a:rPr lang="en-GB" dirty="0" err="1"/>
              <a:t>т</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2474241078"/>
              </p:ext>
            </p:extLst>
          </p:nvPr>
        </p:nvGraphicFramePr>
        <p:xfrm>
          <a:off x="1151680" y="3770143"/>
          <a:ext cx="9888640"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лӱм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name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лӱмд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name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кыл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connection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кылд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connect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мыл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shade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ӱмылт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shade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дыр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crooked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Lucida Grande"/>
                        </a:rPr>
                        <a:t>кадырт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63404"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7705725" y="3795543"/>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E5ED2F4-D6CA-4F2C-8347-E424BE555794}"/>
              </a:ext>
            </a:extLst>
          </p:cNvPr>
          <p:cNvSpPr/>
          <p:nvPr/>
        </p:nvSpPr>
        <p:spPr>
          <a:xfrm>
            <a:off x="5663404" y="41003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5BD378D-8124-4874-9811-AEBFCD42F476}"/>
              </a:ext>
            </a:extLst>
          </p:cNvPr>
          <p:cNvSpPr/>
          <p:nvPr/>
        </p:nvSpPr>
        <p:spPr>
          <a:xfrm>
            <a:off x="7705725" y="4100343"/>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C7FE089-B667-4A73-A735-114B4D742B06}"/>
              </a:ext>
            </a:extLst>
          </p:cNvPr>
          <p:cNvSpPr/>
          <p:nvPr/>
        </p:nvSpPr>
        <p:spPr>
          <a:xfrm>
            <a:off x="5663404" y="441291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24377AB-15E2-4FF6-97CF-BA67C5576B39}"/>
              </a:ext>
            </a:extLst>
          </p:cNvPr>
          <p:cNvSpPr/>
          <p:nvPr/>
        </p:nvSpPr>
        <p:spPr>
          <a:xfrm>
            <a:off x="7705725" y="4412913"/>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B36DE59-BF6F-4216-B9D0-33BF2FA39895}"/>
              </a:ext>
            </a:extLst>
          </p:cNvPr>
          <p:cNvSpPr/>
          <p:nvPr/>
        </p:nvSpPr>
        <p:spPr>
          <a:xfrm>
            <a:off x="5663404" y="4717714"/>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12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 Factitive verbs</a:t>
            </a:r>
          </a:p>
          <a:p>
            <a:pPr marL="0" indent="0">
              <a:buNone/>
            </a:pPr>
            <a:endParaRPr lang="en-GB" dirty="0"/>
          </a:p>
          <a:p>
            <a:pPr marL="0" indent="0">
              <a:buNone/>
            </a:pPr>
            <a:r>
              <a:rPr lang="en-GB" dirty="0"/>
              <a:t>c1) -</a:t>
            </a:r>
            <a:r>
              <a:rPr lang="en-GB" dirty="0" err="1"/>
              <a:t>д</a:t>
            </a:r>
            <a:r>
              <a:rPr lang="en-GB" baseline="30000" dirty="0" err="1"/>
              <a:t>II</a:t>
            </a:r>
            <a:r>
              <a:rPr lang="en-GB" dirty="0"/>
              <a:t> ~ -</a:t>
            </a:r>
            <a:r>
              <a:rPr lang="en-GB" dirty="0" err="1"/>
              <a:t>т</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354285871"/>
              </p:ext>
            </p:extLst>
          </p:nvPr>
        </p:nvGraphicFramePr>
        <p:xfrm>
          <a:off x="1151680" y="3770143"/>
          <a:ext cx="9888640"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лӱм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name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лӱмд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name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кыл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connection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кылд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connect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мыл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shade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ӱмылт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shade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дыр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crooked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кадырт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bend, to curve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Tree>
    <p:extLst>
      <p:ext uri="{BB962C8B-B14F-4D97-AF65-F5344CB8AC3E}">
        <p14:creationId xmlns:p14="http://schemas.microsoft.com/office/powerpoint/2010/main" val="2691001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 Frequentative verbs</a:t>
            </a:r>
          </a:p>
          <a:p>
            <a:pPr marL="0" indent="0">
              <a:buNone/>
            </a:pPr>
            <a:endParaRPr lang="en-GB" dirty="0"/>
          </a:p>
          <a:p>
            <a:pPr marL="0" indent="0">
              <a:buNone/>
            </a:pPr>
            <a:r>
              <a:rPr lang="en-GB" dirty="0"/>
              <a:t>d1) -</a:t>
            </a:r>
            <a:r>
              <a:rPr lang="en-GB" dirty="0" err="1"/>
              <a:t>л</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2237164979"/>
              </p:ext>
            </p:extLst>
          </p:nvPr>
        </p:nvGraphicFramePr>
        <p:xfrm>
          <a:off x="1151680" y="3770143"/>
          <a:ext cx="9983873"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60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ышт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do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ыштыл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do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лӱмд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name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лӱмдыл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call names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чо</a:t>
                      </a:r>
                      <a:r>
                        <a:rPr lang="en-US" sz="2000">
                          <a:effectLst/>
                          <a:latin typeface="Calibri" panose="020F0502020204030204" pitchFamily="34" charset="0"/>
                          <a:ea typeface="MS Mincho" panose="02020609040205080304" pitchFamily="49" charset="-128"/>
                          <a:cs typeface="Calibri" panose="020F0502020204030204" pitchFamily="34" charset="0"/>
                        </a:rPr>
                        <a:t>ҥ</a:t>
                      </a:r>
                      <a:r>
                        <a:rPr lang="en-US" sz="2000">
                          <a:effectLst/>
                          <a:latin typeface="Calibri" panose="020F0502020204030204" pitchFamily="34" charset="0"/>
                          <a:ea typeface="PMingLiU" panose="02020500000000000000" pitchFamily="18" charset="-120"/>
                          <a:cs typeface="Calibri" panose="020F0502020204030204" pitchFamily="34" charset="0"/>
                        </a:rPr>
                        <a:t>ешт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fly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чо</a:t>
                      </a:r>
                      <a:r>
                        <a:rPr lang="en-US" sz="2000">
                          <a:effectLst/>
                          <a:latin typeface="Calibri" panose="020F0502020204030204" pitchFamily="34" charset="0"/>
                          <a:ea typeface="MS Mincho" panose="02020609040205080304" pitchFamily="49" charset="-128"/>
                          <a:cs typeface="Calibri" panose="020F0502020204030204" pitchFamily="34" charset="0"/>
                        </a:rPr>
                        <a:t>ҥ</a:t>
                      </a:r>
                      <a:r>
                        <a:rPr lang="en-US" sz="2000">
                          <a:effectLst/>
                          <a:latin typeface="Calibri" panose="020F0502020204030204" pitchFamily="34" charset="0"/>
                          <a:ea typeface="PMingLiU" panose="02020500000000000000" pitchFamily="18" charset="-120"/>
                          <a:cs typeface="Calibri" panose="020F0502020204030204" pitchFamily="34" charset="0"/>
                        </a:rPr>
                        <a:t>ештыл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fly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шынд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put, to place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Calibri" panose="020F0502020204030204" pitchFamily="34" charset="0"/>
                        </a:rPr>
                        <a:t>шындыл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63404"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A8455C5-7E1E-4FC7-BFAF-4D83935B1982}"/>
              </a:ext>
            </a:extLst>
          </p:cNvPr>
          <p:cNvSpPr/>
          <p:nvPr/>
        </p:nvSpPr>
        <p:spPr>
          <a:xfrm>
            <a:off x="7850930"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2F2A154-CAF9-4674-8DED-6E137F8DB927}"/>
              </a:ext>
            </a:extLst>
          </p:cNvPr>
          <p:cNvSpPr/>
          <p:nvPr/>
        </p:nvSpPr>
        <p:spPr>
          <a:xfrm>
            <a:off x="5663404" y="4100344"/>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90C0E6C-9689-439C-8DA3-3B11795C711F}"/>
              </a:ext>
            </a:extLst>
          </p:cNvPr>
          <p:cNvSpPr/>
          <p:nvPr/>
        </p:nvSpPr>
        <p:spPr>
          <a:xfrm>
            <a:off x="7850930" y="4100344"/>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A19807F-79B6-409A-BFAF-0C1292E072A4}"/>
              </a:ext>
            </a:extLst>
          </p:cNvPr>
          <p:cNvSpPr/>
          <p:nvPr/>
        </p:nvSpPr>
        <p:spPr>
          <a:xfrm>
            <a:off x="5663404" y="4408402"/>
            <a:ext cx="205819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F4BB5F8-0F70-44D8-BE01-0D4039272FB9}"/>
              </a:ext>
            </a:extLst>
          </p:cNvPr>
          <p:cNvSpPr/>
          <p:nvPr/>
        </p:nvSpPr>
        <p:spPr>
          <a:xfrm>
            <a:off x="7850930" y="4408402"/>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4A8AB97-ABE3-455E-8104-5DBE86DE9691}"/>
              </a:ext>
            </a:extLst>
          </p:cNvPr>
          <p:cNvSpPr/>
          <p:nvPr/>
        </p:nvSpPr>
        <p:spPr>
          <a:xfrm>
            <a:off x="5663404" y="471320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938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 Frequentative verbs</a:t>
            </a:r>
          </a:p>
          <a:p>
            <a:pPr marL="0" indent="0">
              <a:buNone/>
            </a:pPr>
            <a:endParaRPr lang="en-GB" dirty="0"/>
          </a:p>
          <a:p>
            <a:pPr marL="0" indent="0">
              <a:buNone/>
            </a:pPr>
            <a:r>
              <a:rPr lang="en-GB" dirty="0"/>
              <a:t>d1) -</a:t>
            </a:r>
            <a:r>
              <a:rPr lang="en-GB" dirty="0" err="1"/>
              <a:t>л</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4046744769"/>
              </p:ext>
            </p:extLst>
          </p:nvPr>
        </p:nvGraphicFramePr>
        <p:xfrm>
          <a:off x="1151680" y="3770143"/>
          <a:ext cx="9983873"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60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ышт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do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ыштыл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do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лӱмд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name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лӱмдыл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call names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чо</a:t>
                      </a:r>
                      <a:r>
                        <a:rPr lang="en-US" sz="2000">
                          <a:effectLst/>
                          <a:latin typeface="Calibri" panose="020F0502020204030204" pitchFamily="34" charset="0"/>
                          <a:ea typeface="MS Mincho" panose="02020609040205080304" pitchFamily="49" charset="-128"/>
                          <a:cs typeface="Calibri" panose="020F0502020204030204" pitchFamily="34" charset="0"/>
                        </a:rPr>
                        <a:t>ҥ</a:t>
                      </a:r>
                      <a:r>
                        <a:rPr lang="en-US" sz="2000">
                          <a:effectLst/>
                          <a:latin typeface="Calibri" panose="020F0502020204030204" pitchFamily="34" charset="0"/>
                          <a:ea typeface="PMingLiU" panose="02020500000000000000" pitchFamily="18" charset="-120"/>
                          <a:cs typeface="Calibri" panose="020F0502020204030204" pitchFamily="34" charset="0"/>
                        </a:rPr>
                        <a:t>ешт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fly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чо</a:t>
                      </a:r>
                      <a:r>
                        <a:rPr lang="en-US" sz="2000">
                          <a:effectLst/>
                          <a:latin typeface="Calibri" panose="020F0502020204030204" pitchFamily="34" charset="0"/>
                          <a:ea typeface="MS Mincho" panose="02020609040205080304" pitchFamily="49" charset="-128"/>
                          <a:cs typeface="Calibri" panose="020F0502020204030204" pitchFamily="34" charset="0"/>
                        </a:rPr>
                        <a:t>ҥ</a:t>
                      </a:r>
                      <a:r>
                        <a:rPr lang="en-US" sz="2000">
                          <a:effectLst/>
                          <a:latin typeface="Calibri" panose="020F0502020204030204" pitchFamily="34" charset="0"/>
                          <a:ea typeface="PMingLiU" panose="02020500000000000000" pitchFamily="18" charset="-120"/>
                          <a:cs typeface="Calibri" panose="020F0502020204030204" pitchFamily="34" charset="0"/>
                        </a:rPr>
                        <a:t>ештыл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fly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шынд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put, to place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шындыл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set, to arrange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Tree>
    <p:extLst>
      <p:ext uri="{BB962C8B-B14F-4D97-AF65-F5344CB8AC3E}">
        <p14:creationId xmlns:p14="http://schemas.microsoft.com/office/powerpoint/2010/main" val="320144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 Frequentative verbs</a:t>
            </a:r>
          </a:p>
          <a:p>
            <a:pPr marL="0" indent="0">
              <a:buNone/>
            </a:pPr>
            <a:endParaRPr lang="en-GB" dirty="0"/>
          </a:p>
          <a:p>
            <a:pPr marL="0" indent="0">
              <a:buNone/>
            </a:pPr>
            <a:r>
              <a:rPr lang="en-GB" dirty="0"/>
              <a:t>d2) -</a:t>
            </a:r>
            <a:r>
              <a:rPr lang="en-GB" dirty="0" err="1"/>
              <a:t>ед</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1776789627"/>
              </p:ext>
            </p:extLst>
          </p:nvPr>
        </p:nvGraphicFramePr>
        <p:xfrm>
          <a:off x="1151680" y="3770143"/>
          <a:ext cx="9983873"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60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кошт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go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коштед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stroll, to wander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ли</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(‑ям)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be, to happen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лиед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be, to happen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ужал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sell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ужалед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sell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пу</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(‑эм)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give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Lucida Grande"/>
                        </a:rPr>
                        <a:t>пуэд</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63404"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7850930" y="3795544"/>
            <a:ext cx="2163020"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CBD1761-CFCF-4919-B0B8-9998DB150031}"/>
              </a:ext>
            </a:extLst>
          </p:cNvPr>
          <p:cNvSpPr/>
          <p:nvPr/>
        </p:nvSpPr>
        <p:spPr>
          <a:xfrm>
            <a:off x="5663404" y="4100344"/>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161B851-18FE-44F2-B4AA-EC2FC7796BFB}"/>
              </a:ext>
            </a:extLst>
          </p:cNvPr>
          <p:cNvSpPr/>
          <p:nvPr/>
        </p:nvSpPr>
        <p:spPr>
          <a:xfrm>
            <a:off x="7850930" y="4100345"/>
            <a:ext cx="2163020"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36F3E54-1C06-4762-839A-C9B3BFA4E83E}"/>
              </a:ext>
            </a:extLst>
          </p:cNvPr>
          <p:cNvSpPr/>
          <p:nvPr/>
        </p:nvSpPr>
        <p:spPr>
          <a:xfrm>
            <a:off x="5663404" y="4419428"/>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810EF12-457B-4DAD-9FE7-505E52DC58C7}"/>
              </a:ext>
            </a:extLst>
          </p:cNvPr>
          <p:cNvSpPr/>
          <p:nvPr/>
        </p:nvSpPr>
        <p:spPr>
          <a:xfrm>
            <a:off x="7850930" y="4419429"/>
            <a:ext cx="2163020"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B805FE2-C1BE-481F-A435-69EBDB733FBB}"/>
              </a:ext>
            </a:extLst>
          </p:cNvPr>
          <p:cNvSpPr/>
          <p:nvPr/>
        </p:nvSpPr>
        <p:spPr>
          <a:xfrm>
            <a:off x="5663404" y="4719472"/>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915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 Frequentative verbs</a:t>
            </a:r>
          </a:p>
          <a:p>
            <a:pPr marL="0" indent="0">
              <a:buNone/>
            </a:pPr>
            <a:endParaRPr lang="en-GB" dirty="0"/>
          </a:p>
          <a:p>
            <a:pPr marL="0" indent="0">
              <a:buNone/>
            </a:pPr>
            <a:r>
              <a:rPr lang="en-GB" dirty="0"/>
              <a:t>d2) -</a:t>
            </a:r>
            <a:r>
              <a:rPr lang="en-GB" dirty="0" err="1"/>
              <a:t>ед</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3257382349"/>
              </p:ext>
            </p:extLst>
          </p:nvPr>
        </p:nvGraphicFramePr>
        <p:xfrm>
          <a:off x="1151680" y="3770143"/>
          <a:ext cx="9983873"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60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кошт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go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коштед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stroll, to wander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ли</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(‑ям)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be, to happen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лиед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be, to happen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ужал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sell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ужалед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sell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пу</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(‑эм)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give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пуэд</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distribute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Tree>
    <p:extLst>
      <p:ext uri="{BB962C8B-B14F-4D97-AF65-F5344CB8AC3E}">
        <p14:creationId xmlns:p14="http://schemas.microsoft.com/office/powerpoint/2010/main" val="2424127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 Frequentative verbs</a:t>
            </a:r>
          </a:p>
          <a:p>
            <a:pPr marL="0" indent="0">
              <a:buNone/>
            </a:pPr>
            <a:endParaRPr lang="en-GB" dirty="0"/>
          </a:p>
          <a:p>
            <a:pPr marL="0" indent="0">
              <a:buNone/>
            </a:pPr>
            <a:r>
              <a:rPr lang="en-GB" dirty="0"/>
              <a:t>d3) -</a:t>
            </a:r>
            <a:r>
              <a:rPr lang="en-GB" dirty="0" err="1"/>
              <a:t>кал</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1338521439"/>
              </p:ext>
            </p:extLst>
          </p:nvPr>
        </p:nvGraphicFramePr>
        <p:xfrm>
          <a:off x="1151680" y="3770143"/>
          <a:ext cx="9947873"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24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калас</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say, to speak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каласкал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talk, to tell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вис</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measure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вискал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measure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сов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clap, to applaud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Lucida Grande"/>
                        </a:rPr>
                        <a:t>совкал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72929"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7772400" y="3795543"/>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D38A4BF-458B-4E72-B2C1-F24AAE20FE9B}"/>
              </a:ext>
            </a:extLst>
          </p:cNvPr>
          <p:cNvSpPr/>
          <p:nvPr/>
        </p:nvSpPr>
        <p:spPr>
          <a:xfrm>
            <a:off x="5672929" y="41003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817D928-AF7A-4822-8A0C-740A0AB63978}"/>
              </a:ext>
            </a:extLst>
          </p:cNvPr>
          <p:cNvSpPr/>
          <p:nvPr/>
        </p:nvSpPr>
        <p:spPr>
          <a:xfrm>
            <a:off x="7772400" y="4100343"/>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927F09B-DFDC-4723-81B8-A573BD22DE52}"/>
              </a:ext>
            </a:extLst>
          </p:cNvPr>
          <p:cNvSpPr/>
          <p:nvPr/>
        </p:nvSpPr>
        <p:spPr>
          <a:xfrm>
            <a:off x="5672929" y="4414670"/>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56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26</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 Frequentative verbs</a:t>
            </a:r>
          </a:p>
          <a:p>
            <a:pPr marL="0" indent="0">
              <a:buNone/>
            </a:pPr>
            <a:endParaRPr lang="en-GB" dirty="0"/>
          </a:p>
          <a:p>
            <a:pPr marL="0" indent="0">
              <a:buNone/>
            </a:pPr>
            <a:r>
              <a:rPr lang="en-GB" dirty="0"/>
              <a:t>d3) -</a:t>
            </a:r>
            <a:r>
              <a:rPr lang="en-GB" dirty="0" err="1"/>
              <a:t>кал</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3970403055"/>
              </p:ext>
            </p:extLst>
          </p:nvPr>
        </p:nvGraphicFramePr>
        <p:xfrm>
          <a:off x="1151680" y="3770143"/>
          <a:ext cx="9947873"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24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калас</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say, to speak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каласкал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talk, to tell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вис</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measure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вискал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measure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сов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clap, to applaud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совкал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clap, to applaud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bl>
          </a:graphicData>
        </a:graphic>
      </p:graphicFrame>
    </p:spTree>
    <p:extLst>
      <p:ext uri="{BB962C8B-B14F-4D97-AF65-F5344CB8AC3E}">
        <p14:creationId xmlns:p14="http://schemas.microsoft.com/office/powerpoint/2010/main" val="708205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 Frequentative verbs</a:t>
            </a:r>
          </a:p>
          <a:p>
            <a:pPr marL="0" indent="0">
              <a:buNone/>
            </a:pPr>
            <a:endParaRPr lang="en-GB" dirty="0"/>
          </a:p>
          <a:p>
            <a:pPr marL="0" indent="0">
              <a:buNone/>
            </a:pPr>
            <a:r>
              <a:rPr lang="en-GB" dirty="0"/>
              <a:t>d4) -(е)</a:t>
            </a:r>
            <a:r>
              <a:rPr lang="en-GB" dirty="0" err="1"/>
              <a:t>шт</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1884834985"/>
              </p:ext>
            </p:extLst>
          </p:nvPr>
        </p:nvGraphicFramePr>
        <p:xfrm>
          <a:off x="1151680" y="3770143"/>
          <a:ext cx="9983873"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60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шел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break, to chop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шелышт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cleave, to chop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кол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hear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колышт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listen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лӱҥг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rock, to shake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лӱҥгешт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stagger, to reel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шу</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sharpen, to whittle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Lucida Grande"/>
                        </a:rPr>
                        <a:t>шуэшт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63404"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7800975" y="3795544"/>
            <a:ext cx="24987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6ECDD2-7C67-4CA9-A045-9204EBCCCAF7}"/>
              </a:ext>
            </a:extLst>
          </p:cNvPr>
          <p:cNvSpPr/>
          <p:nvPr/>
        </p:nvSpPr>
        <p:spPr>
          <a:xfrm>
            <a:off x="5663404" y="4100344"/>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148AB45-FF8B-4003-8D71-90D8F3C22C94}"/>
              </a:ext>
            </a:extLst>
          </p:cNvPr>
          <p:cNvSpPr/>
          <p:nvPr/>
        </p:nvSpPr>
        <p:spPr>
          <a:xfrm>
            <a:off x="7800975" y="4100345"/>
            <a:ext cx="24987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D3F9C28-9C75-4978-BB6F-5C5B126DF658}"/>
              </a:ext>
            </a:extLst>
          </p:cNvPr>
          <p:cNvSpPr/>
          <p:nvPr/>
        </p:nvSpPr>
        <p:spPr>
          <a:xfrm>
            <a:off x="5663404" y="4405145"/>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837BBC7-DE22-4931-AE34-C6AF177B84F8}"/>
              </a:ext>
            </a:extLst>
          </p:cNvPr>
          <p:cNvSpPr/>
          <p:nvPr/>
        </p:nvSpPr>
        <p:spPr>
          <a:xfrm>
            <a:off x="7800975" y="4405146"/>
            <a:ext cx="24987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D259017-8ABA-4D22-A6CC-CC5FC392562B}"/>
              </a:ext>
            </a:extLst>
          </p:cNvPr>
          <p:cNvSpPr/>
          <p:nvPr/>
        </p:nvSpPr>
        <p:spPr>
          <a:xfrm>
            <a:off x="5676104" y="4716917"/>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840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28</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 Frequentative verbs</a:t>
            </a:r>
          </a:p>
          <a:p>
            <a:pPr marL="0" indent="0">
              <a:buNone/>
            </a:pPr>
            <a:endParaRPr lang="en-GB" dirty="0"/>
          </a:p>
          <a:p>
            <a:pPr marL="0" indent="0">
              <a:buNone/>
            </a:pPr>
            <a:r>
              <a:rPr lang="en-GB" dirty="0"/>
              <a:t>d4) -(е)</a:t>
            </a:r>
            <a:r>
              <a:rPr lang="en-GB" dirty="0" err="1"/>
              <a:t>шт</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1251031430"/>
              </p:ext>
            </p:extLst>
          </p:nvPr>
        </p:nvGraphicFramePr>
        <p:xfrm>
          <a:off x="1151680" y="3770143"/>
          <a:ext cx="9983873"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60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шел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break, to chop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шелышт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cleave, to chop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кол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hear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колышт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listen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лӱҥг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rock, to shake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лӱҥгешт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stagger, to reel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шу</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sharpen, to whittle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шуэшт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sharpen, to whittle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Tree>
    <p:extLst>
      <p:ext uri="{BB962C8B-B14F-4D97-AF65-F5344CB8AC3E}">
        <p14:creationId xmlns:p14="http://schemas.microsoft.com/office/powerpoint/2010/main" val="2549616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29</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e) Reflexive verbs</a:t>
            </a:r>
          </a:p>
          <a:p>
            <a:pPr marL="0" indent="0">
              <a:buNone/>
            </a:pPr>
            <a:endParaRPr lang="en-GB" dirty="0"/>
          </a:p>
          <a:p>
            <a:pPr marL="0" indent="0">
              <a:buNone/>
            </a:pPr>
            <a:r>
              <a:rPr lang="en-GB" dirty="0"/>
              <a:t>e1) -(а)</a:t>
            </a:r>
            <a:r>
              <a:rPr lang="en-GB" dirty="0" err="1"/>
              <a:t>лт</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3719443828"/>
              </p:ext>
            </p:extLst>
          </p:nvPr>
        </p:nvGraphicFramePr>
        <p:xfrm>
          <a:off x="1151680" y="3770143"/>
          <a:ext cx="9983873"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60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кылд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connect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кылдалт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be connected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воз</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write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возалт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be written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поч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open (tr.)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почылт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be opened, to open (intr.)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мушк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wash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Lucida Grande"/>
                        </a:rPr>
                        <a:t>мушкылт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63404"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7800975" y="3795544"/>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3E79B22-8E6B-4671-B729-D6598CDF391C}"/>
              </a:ext>
            </a:extLst>
          </p:cNvPr>
          <p:cNvSpPr/>
          <p:nvPr/>
        </p:nvSpPr>
        <p:spPr>
          <a:xfrm>
            <a:off x="5663404" y="4100344"/>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D9A75EA-2FF1-4C03-9E50-5AD4AB1B25F2}"/>
              </a:ext>
            </a:extLst>
          </p:cNvPr>
          <p:cNvSpPr/>
          <p:nvPr/>
        </p:nvSpPr>
        <p:spPr>
          <a:xfrm>
            <a:off x="7800975" y="4100345"/>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C73EF0A-0E54-42AA-9FCE-757AF090E7A8}"/>
              </a:ext>
            </a:extLst>
          </p:cNvPr>
          <p:cNvSpPr/>
          <p:nvPr/>
        </p:nvSpPr>
        <p:spPr>
          <a:xfrm>
            <a:off x="5663404" y="4419428"/>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0685D7C-EC40-4FF4-98D8-3E56F97AAB89}"/>
              </a:ext>
            </a:extLst>
          </p:cNvPr>
          <p:cNvSpPr/>
          <p:nvPr/>
        </p:nvSpPr>
        <p:spPr>
          <a:xfrm>
            <a:off x="7800975" y="4419429"/>
            <a:ext cx="30448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3195249-A5E6-4577-BFCC-871854B3D81F}"/>
              </a:ext>
            </a:extLst>
          </p:cNvPr>
          <p:cNvSpPr/>
          <p:nvPr/>
        </p:nvSpPr>
        <p:spPr>
          <a:xfrm>
            <a:off x="5703108" y="4724229"/>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08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dirty="0"/>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30</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e) Reflexive verbs</a:t>
            </a:r>
          </a:p>
          <a:p>
            <a:pPr marL="0" indent="0">
              <a:buNone/>
            </a:pPr>
            <a:endParaRPr lang="en-GB" dirty="0"/>
          </a:p>
          <a:p>
            <a:pPr marL="0" indent="0">
              <a:buNone/>
            </a:pPr>
            <a:r>
              <a:rPr lang="en-GB" dirty="0"/>
              <a:t>e1) -(а)</a:t>
            </a:r>
            <a:r>
              <a:rPr lang="en-GB" dirty="0" err="1"/>
              <a:t>лт</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2817238916"/>
              </p:ext>
            </p:extLst>
          </p:nvPr>
        </p:nvGraphicFramePr>
        <p:xfrm>
          <a:off x="1151680" y="3770143"/>
          <a:ext cx="9983873"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60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кылд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connect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кылдалт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be connected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воз</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write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возалт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be written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поч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open (tr.)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почылт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be opened, to open (intr.)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мушк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wash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мушкылт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wash oneself</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Tree>
    <p:extLst>
      <p:ext uri="{BB962C8B-B14F-4D97-AF65-F5344CB8AC3E}">
        <p14:creationId xmlns:p14="http://schemas.microsoft.com/office/powerpoint/2010/main" val="1418914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31</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f) Causative verbs</a:t>
            </a:r>
          </a:p>
          <a:p>
            <a:pPr marL="0" indent="0">
              <a:buNone/>
            </a:pPr>
            <a:endParaRPr lang="en-GB" dirty="0"/>
          </a:p>
          <a:p>
            <a:pPr marL="0" indent="0">
              <a:buNone/>
            </a:pPr>
            <a:r>
              <a:rPr lang="en-GB" dirty="0"/>
              <a:t>f1) -</a:t>
            </a:r>
            <a:r>
              <a:rPr lang="en-GB" dirty="0" err="1"/>
              <a:t>кт</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2156709965"/>
              </p:ext>
            </p:extLst>
          </p:nvPr>
        </p:nvGraphicFramePr>
        <p:xfrm>
          <a:off x="1151680" y="3770143"/>
          <a:ext cx="9947873"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24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ыр</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warm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ырыкт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warm up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онч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look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ончыкт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show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шон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think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Calibri" panose="020F0502020204030204" pitchFamily="34" charset="0"/>
                        </a:rPr>
                        <a:t>шоныкт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69577918"/>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72929"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7797800" y="3795544"/>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93BE140-BD1E-4A9A-99CE-91A1B3E73075}"/>
              </a:ext>
            </a:extLst>
          </p:cNvPr>
          <p:cNvSpPr/>
          <p:nvPr/>
        </p:nvSpPr>
        <p:spPr>
          <a:xfrm>
            <a:off x="5672929" y="4100344"/>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075CAA1-3AC9-4850-8DDC-720F3F29EB96}"/>
              </a:ext>
            </a:extLst>
          </p:cNvPr>
          <p:cNvSpPr/>
          <p:nvPr/>
        </p:nvSpPr>
        <p:spPr>
          <a:xfrm>
            <a:off x="7797800" y="4100345"/>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918A68B-C45B-4250-8587-76DA3EE38BC2}"/>
              </a:ext>
            </a:extLst>
          </p:cNvPr>
          <p:cNvSpPr/>
          <p:nvPr/>
        </p:nvSpPr>
        <p:spPr>
          <a:xfrm>
            <a:off x="5672929" y="4417761"/>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655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32</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f) Causative verbs</a:t>
            </a:r>
          </a:p>
          <a:p>
            <a:pPr marL="0" indent="0">
              <a:buNone/>
            </a:pPr>
            <a:endParaRPr lang="en-GB" dirty="0"/>
          </a:p>
          <a:p>
            <a:pPr marL="0" indent="0">
              <a:buNone/>
            </a:pPr>
            <a:r>
              <a:rPr lang="en-GB" dirty="0"/>
              <a:t>f1) -</a:t>
            </a:r>
            <a:r>
              <a:rPr lang="en-GB" dirty="0" err="1"/>
              <a:t>кт</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3878264349"/>
              </p:ext>
            </p:extLst>
          </p:nvPr>
        </p:nvGraphicFramePr>
        <p:xfrm>
          <a:off x="1151680" y="3770143"/>
          <a:ext cx="9947873"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24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ыр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warm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ырыкт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warm up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онч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look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ончыкт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show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шон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think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шоныкт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make (someone) think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69577918"/>
                  </a:ext>
                </a:extLst>
              </a:tr>
            </a:tbl>
          </a:graphicData>
        </a:graphic>
      </p:graphicFrame>
    </p:spTree>
    <p:extLst>
      <p:ext uri="{BB962C8B-B14F-4D97-AF65-F5344CB8AC3E}">
        <p14:creationId xmlns:p14="http://schemas.microsoft.com/office/powerpoint/2010/main" val="1624464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33</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f) Causative verbs</a:t>
            </a:r>
          </a:p>
          <a:p>
            <a:pPr marL="0" indent="0">
              <a:buNone/>
            </a:pPr>
            <a:endParaRPr lang="en-GB" dirty="0"/>
          </a:p>
          <a:p>
            <a:pPr marL="0" indent="0">
              <a:buNone/>
            </a:pPr>
            <a:r>
              <a:rPr lang="en-GB" dirty="0"/>
              <a:t>f2) -</a:t>
            </a:r>
            <a:r>
              <a:rPr lang="en-GB" dirty="0" err="1"/>
              <a:t>д</a:t>
            </a:r>
            <a:r>
              <a:rPr lang="en-GB" baseline="30000" dirty="0" err="1"/>
              <a:t>II</a:t>
            </a:r>
            <a:r>
              <a:rPr lang="en-GB" dirty="0"/>
              <a:t> ~ -</a:t>
            </a:r>
            <a:r>
              <a:rPr lang="en-GB" dirty="0" err="1"/>
              <a:t>т</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1171133342"/>
              </p:ext>
            </p:extLst>
          </p:nvPr>
        </p:nvGraphicFramePr>
        <p:xfrm>
          <a:off x="1151680" y="3770143"/>
          <a:ext cx="9888640" cy="18288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шол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boil (intr.)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шолт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boil (tran.)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пур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enter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пурт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bring in, to lead into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лопкаҥ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wider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лопкаҥд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widen, to make wider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вияҥ</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become stronger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вияҥд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make stronger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нелем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grow heavy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нелемд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make heavier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саем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get better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Lucida Grande"/>
                        </a:rPr>
                        <a:t>саемд</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65347168"/>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72929"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5664200" y="4109868"/>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7220EB0-A7EA-4BED-BBFB-44A769F583EE}"/>
              </a:ext>
            </a:extLst>
          </p:cNvPr>
          <p:cNvSpPr/>
          <p:nvPr/>
        </p:nvSpPr>
        <p:spPr>
          <a:xfrm>
            <a:off x="5679279" y="4405147"/>
            <a:ext cx="19502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9502D82-88DB-4E4B-A149-DD5C3D7A12A2}"/>
              </a:ext>
            </a:extLst>
          </p:cNvPr>
          <p:cNvSpPr/>
          <p:nvPr/>
        </p:nvSpPr>
        <p:spPr>
          <a:xfrm>
            <a:off x="5665388" y="4709941"/>
            <a:ext cx="188158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3764825-1AB4-467D-A7B6-79A9C1DA8C18}"/>
              </a:ext>
            </a:extLst>
          </p:cNvPr>
          <p:cNvSpPr/>
          <p:nvPr/>
        </p:nvSpPr>
        <p:spPr>
          <a:xfrm>
            <a:off x="5664200" y="5018754"/>
            <a:ext cx="188158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929C9EA-61F6-4F57-B2C5-A904C0C3396A}"/>
              </a:ext>
            </a:extLst>
          </p:cNvPr>
          <p:cNvSpPr/>
          <p:nvPr/>
        </p:nvSpPr>
        <p:spPr>
          <a:xfrm>
            <a:off x="5664199" y="5323555"/>
            <a:ext cx="188158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749E3CC-FA66-48A8-B9DB-1CF70E9287AB}"/>
              </a:ext>
            </a:extLst>
          </p:cNvPr>
          <p:cNvSpPr/>
          <p:nvPr/>
        </p:nvSpPr>
        <p:spPr>
          <a:xfrm>
            <a:off x="7749379"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EF33143-DB7F-49B2-B56A-F8343A2DBACB}"/>
              </a:ext>
            </a:extLst>
          </p:cNvPr>
          <p:cNvSpPr/>
          <p:nvPr/>
        </p:nvSpPr>
        <p:spPr>
          <a:xfrm>
            <a:off x="7740650" y="4109863"/>
            <a:ext cx="2476500"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B2096B1-62E1-44E4-9BF8-5C214CED4545}"/>
              </a:ext>
            </a:extLst>
          </p:cNvPr>
          <p:cNvSpPr/>
          <p:nvPr/>
        </p:nvSpPr>
        <p:spPr>
          <a:xfrm>
            <a:off x="7755728" y="4405147"/>
            <a:ext cx="2569371"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93799B9-EECC-453A-95D5-7C7867EC3631}"/>
              </a:ext>
            </a:extLst>
          </p:cNvPr>
          <p:cNvSpPr/>
          <p:nvPr/>
        </p:nvSpPr>
        <p:spPr>
          <a:xfrm>
            <a:off x="7741838" y="4709941"/>
            <a:ext cx="188158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3B0E66E-C0FE-4C16-A8B8-1C2442055767}"/>
              </a:ext>
            </a:extLst>
          </p:cNvPr>
          <p:cNvSpPr/>
          <p:nvPr/>
        </p:nvSpPr>
        <p:spPr>
          <a:xfrm>
            <a:off x="7740650" y="5018754"/>
            <a:ext cx="188158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884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34</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f) Causative verbs</a:t>
            </a:r>
          </a:p>
          <a:p>
            <a:pPr marL="0" indent="0">
              <a:buNone/>
            </a:pPr>
            <a:endParaRPr lang="en-GB" dirty="0"/>
          </a:p>
          <a:p>
            <a:pPr marL="0" indent="0">
              <a:buNone/>
            </a:pPr>
            <a:r>
              <a:rPr lang="en-GB" dirty="0"/>
              <a:t>f2) -</a:t>
            </a:r>
            <a:r>
              <a:rPr lang="en-GB" dirty="0" err="1"/>
              <a:t>д</a:t>
            </a:r>
            <a:r>
              <a:rPr lang="en-GB" baseline="30000" dirty="0" err="1"/>
              <a:t>II</a:t>
            </a:r>
            <a:r>
              <a:rPr lang="en-GB" dirty="0"/>
              <a:t> ~ -</a:t>
            </a:r>
            <a:r>
              <a:rPr lang="en-GB" dirty="0" err="1"/>
              <a:t>т</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3630809199"/>
              </p:ext>
            </p:extLst>
          </p:nvPr>
        </p:nvGraphicFramePr>
        <p:xfrm>
          <a:off x="1151680" y="3770143"/>
          <a:ext cx="9888640" cy="18288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шол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boil (intr.)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шолт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boil (tran.)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пур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enter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пурт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bring in, to lead into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лопкаҥ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wider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лопкаҥд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widen, to make wider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вияҥ</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become stronger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вияҥд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make stronger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нелем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grow heavy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нелемд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make heavier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саем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get better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саемд</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make better, to improve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31484"/>
                  </a:ext>
                </a:extLst>
              </a:tr>
            </a:tbl>
          </a:graphicData>
        </a:graphic>
      </p:graphicFrame>
    </p:spTree>
    <p:extLst>
      <p:ext uri="{BB962C8B-B14F-4D97-AF65-F5344CB8AC3E}">
        <p14:creationId xmlns:p14="http://schemas.microsoft.com/office/powerpoint/2010/main" val="3463670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35</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f) Causative verbs</a:t>
            </a:r>
          </a:p>
          <a:p>
            <a:pPr marL="0" indent="0">
              <a:buNone/>
            </a:pPr>
            <a:endParaRPr lang="en-GB" dirty="0"/>
          </a:p>
          <a:p>
            <a:pPr marL="0" indent="0">
              <a:buNone/>
            </a:pPr>
            <a:r>
              <a:rPr lang="en-GB" dirty="0"/>
              <a:t>f3) -</a:t>
            </a:r>
            <a:r>
              <a:rPr lang="en-GB" dirty="0" err="1"/>
              <a:t>дар</a:t>
            </a:r>
            <a:r>
              <a:rPr lang="en-GB" baseline="30000" dirty="0" err="1"/>
              <a:t>II</a:t>
            </a:r>
            <a:r>
              <a:rPr lang="en-GB" baseline="30000" dirty="0"/>
              <a:t> </a:t>
            </a:r>
            <a:r>
              <a:rPr lang="en-GB" dirty="0"/>
              <a:t>~ -</a:t>
            </a:r>
            <a:r>
              <a:rPr lang="en-GB" dirty="0" err="1"/>
              <a:t>тар</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634474601"/>
              </p:ext>
            </p:extLst>
          </p:nvPr>
        </p:nvGraphicFramePr>
        <p:xfrm>
          <a:off x="1151680" y="3770143"/>
          <a:ext cx="10055873"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232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йом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lost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йомдар</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lose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чаплан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enjoy fame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чапландар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glorify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куан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 happy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Times New Roman" panose="02020603050405020304" pitchFamily="18" charset="0"/>
                        </a:rPr>
                        <a:t>куандар</a:t>
                      </a:r>
                      <a:r>
                        <a:rPr lang="en-US" sz="2000" b="1">
                          <a:effectLst/>
                          <a:latin typeface="Calibri" panose="020F0502020204030204" pitchFamily="34" charset="0"/>
                          <a:ea typeface="PMingLiU" panose="02020500000000000000" pitchFamily="18" charset="-120"/>
                          <a:cs typeface="Times New Roman" panose="02020603050405020304" pitchFamily="18" charset="0"/>
                        </a:rPr>
                        <a:t>а</a:t>
                      </a:r>
                      <a:r>
                        <a:rPr lang="en-US" sz="2000">
                          <a:effectLst/>
                          <a:latin typeface="Calibri" panose="020F0502020204030204" pitchFamily="34" charset="0"/>
                          <a:ea typeface="PMingLiU" panose="02020500000000000000" pitchFamily="18" charset="-120"/>
                          <a:cs typeface="Times New Roman" panose="02020603050405020304" pitchFamily="18"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Times New Roman" panose="02020603050405020304" pitchFamily="18" charset="0"/>
                        </a:rPr>
                        <a:t>to make happy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шиж</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feel, to sense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шижтар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notify, to inform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умыл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understand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умылтар</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72929"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5664200" y="4116218"/>
            <a:ext cx="213388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7220EB0-A7EA-4BED-BBFB-44A769F583EE}"/>
              </a:ext>
            </a:extLst>
          </p:cNvPr>
          <p:cNvSpPr/>
          <p:nvPr/>
        </p:nvSpPr>
        <p:spPr>
          <a:xfrm>
            <a:off x="5679279" y="4405147"/>
            <a:ext cx="19502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9502D82-88DB-4E4B-A149-DD5C3D7A12A2}"/>
              </a:ext>
            </a:extLst>
          </p:cNvPr>
          <p:cNvSpPr/>
          <p:nvPr/>
        </p:nvSpPr>
        <p:spPr>
          <a:xfrm>
            <a:off x="5665388" y="4709941"/>
            <a:ext cx="188158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A832761-87E5-41B7-A6DC-76EF4E2F185E}"/>
              </a:ext>
            </a:extLst>
          </p:cNvPr>
          <p:cNvSpPr/>
          <p:nvPr/>
        </p:nvSpPr>
        <p:spPr>
          <a:xfrm>
            <a:off x="5664200" y="5019334"/>
            <a:ext cx="188158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7BC50FA-DAC5-4CDF-9A0C-0AE77796BB32}"/>
              </a:ext>
            </a:extLst>
          </p:cNvPr>
          <p:cNvSpPr/>
          <p:nvPr/>
        </p:nvSpPr>
        <p:spPr>
          <a:xfrm>
            <a:off x="7921050" y="3792030"/>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71B7797-79F8-4102-8D0D-C519ED5B4ABA}"/>
              </a:ext>
            </a:extLst>
          </p:cNvPr>
          <p:cNvSpPr/>
          <p:nvPr/>
        </p:nvSpPr>
        <p:spPr>
          <a:xfrm>
            <a:off x="7912321" y="4112705"/>
            <a:ext cx="213388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DB504F3-8F0E-4ADA-9C50-7516C7068E01}"/>
              </a:ext>
            </a:extLst>
          </p:cNvPr>
          <p:cNvSpPr/>
          <p:nvPr/>
        </p:nvSpPr>
        <p:spPr>
          <a:xfrm>
            <a:off x="7927400" y="4401634"/>
            <a:ext cx="19502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E463E52-7C81-48BA-B447-41C9DCE13FE6}"/>
              </a:ext>
            </a:extLst>
          </p:cNvPr>
          <p:cNvSpPr/>
          <p:nvPr/>
        </p:nvSpPr>
        <p:spPr>
          <a:xfrm>
            <a:off x="7913509" y="4706428"/>
            <a:ext cx="213269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661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36</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f) Causative verbs</a:t>
            </a:r>
          </a:p>
          <a:p>
            <a:pPr marL="0" indent="0">
              <a:buNone/>
            </a:pPr>
            <a:endParaRPr lang="en-GB" dirty="0"/>
          </a:p>
          <a:p>
            <a:pPr marL="0" indent="0">
              <a:buNone/>
            </a:pPr>
            <a:r>
              <a:rPr lang="en-GB" dirty="0"/>
              <a:t>f3) -</a:t>
            </a:r>
            <a:r>
              <a:rPr lang="en-GB" dirty="0" err="1"/>
              <a:t>дар</a:t>
            </a:r>
            <a:r>
              <a:rPr lang="en-GB" baseline="30000" dirty="0" err="1"/>
              <a:t>II</a:t>
            </a:r>
            <a:r>
              <a:rPr lang="en-GB" baseline="30000" dirty="0"/>
              <a:t> </a:t>
            </a:r>
            <a:r>
              <a:rPr lang="en-GB" dirty="0"/>
              <a:t>~ -</a:t>
            </a:r>
            <a:r>
              <a:rPr lang="en-GB" dirty="0" err="1"/>
              <a:t>тар</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736754669"/>
              </p:ext>
            </p:extLst>
          </p:nvPr>
        </p:nvGraphicFramePr>
        <p:xfrm>
          <a:off x="1151680" y="3770143"/>
          <a:ext cx="10055873"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232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йом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lost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йомдар</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lose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чаплан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enjoy fame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чапландар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glorify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куан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 happy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Times New Roman" panose="02020603050405020304" pitchFamily="18" charset="0"/>
                        </a:rPr>
                        <a:t>куандар</a:t>
                      </a:r>
                      <a:r>
                        <a:rPr lang="en-US" sz="2000" b="1">
                          <a:effectLst/>
                          <a:latin typeface="Calibri" panose="020F0502020204030204" pitchFamily="34" charset="0"/>
                          <a:ea typeface="PMingLiU" panose="02020500000000000000" pitchFamily="18" charset="-120"/>
                          <a:cs typeface="Times New Roman" panose="02020603050405020304" pitchFamily="18" charset="0"/>
                        </a:rPr>
                        <a:t>а</a:t>
                      </a:r>
                      <a:r>
                        <a:rPr lang="en-US" sz="2000">
                          <a:effectLst/>
                          <a:latin typeface="Calibri" panose="020F0502020204030204" pitchFamily="34" charset="0"/>
                          <a:ea typeface="PMingLiU" panose="02020500000000000000" pitchFamily="18" charset="-120"/>
                          <a:cs typeface="Times New Roman" panose="02020603050405020304" pitchFamily="18"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Times New Roman" panose="02020603050405020304" pitchFamily="18" charset="0"/>
                        </a:rPr>
                        <a:t>to make happy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шиж</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feel, to sense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шижтар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notify, to inform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умыл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understand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умылтар</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explain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bl>
          </a:graphicData>
        </a:graphic>
      </p:graphicFrame>
    </p:spTree>
    <p:extLst>
      <p:ext uri="{BB962C8B-B14F-4D97-AF65-F5344CB8AC3E}">
        <p14:creationId xmlns:p14="http://schemas.microsoft.com/office/powerpoint/2010/main" val="1853101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37</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g) Momentary verbs</a:t>
            </a:r>
          </a:p>
          <a:p>
            <a:pPr marL="0" indent="0">
              <a:buNone/>
            </a:pPr>
            <a:endParaRPr lang="en-GB" dirty="0"/>
          </a:p>
          <a:p>
            <a:pPr marL="0" indent="0">
              <a:buNone/>
            </a:pPr>
            <a:r>
              <a:rPr lang="en-GB" dirty="0"/>
              <a:t>g1) -</a:t>
            </a:r>
            <a:r>
              <a:rPr lang="en-GB" dirty="0" err="1"/>
              <a:t>алт</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2507019656"/>
              </p:ext>
            </p:extLst>
          </p:nvPr>
        </p:nvGraphicFramePr>
        <p:xfrm>
          <a:off x="1151680" y="3770143"/>
          <a:ext cx="9947873"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24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кан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rest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каналт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rest, to relax</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28992776"/>
                  </a:ext>
                </a:extLst>
              </a:tr>
              <a:tr h="103357">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шон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think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шоналт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think, to consider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91781318"/>
                  </a:ext>
                </a:extLst>
              </a:tr>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вуч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wait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Calibri" panose="020F0502020204030204" pitchFamily="34" charset="0"/>
                        </a:rPr>
                        <a:t>вучалт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69577918"/>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72929"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7791450" y="3795543"/>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7C59D9D-3B04-4810-BC55-8E93B17B0006}"/>
              </a:ext>
            </a:extLst>
          </p:cNvPr>
          <p:cNvSpPr/>
          <p:nvPr/>
        </p:nvSpPr>
        <p:spPr>
          <a:xfrm>
            <a:off x="5672929" y="4114627"/>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2BA9203-D0A4-48F7-A9C1-21130D2E6C0B}"/>
              </a:ext>
            </a:extLst>
          </p:cNvPr>
          <p:cNvSpPr/>
          <p:nvPr/>
        </p:nvSpPr>
        <p:spPr>
          <a:xfrm>
            <a:off x="7791450" y="4114627"/>
            <a:ext cx="2387600"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DDCF8D9-BCD4-4ADF-ABB0-FE9E8593C116}"/>
              </a:ext>
            </a:extLst>
          </p:cNvPr>
          <p:cNvSpPr/>
          <p:nvPr/>
        </p:nvSpPr>
        <p:spPr>
          <a:xfrm>
            <a:off x="5672929" y="4419428"/>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583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38</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g) Momentary verbs</a:t>
            </a:r>
          </a:p>
          <a:p>
            <a:pPr marL="0" indent="0">
              <a:buNone/>
            </a:pPr>
            <a:endParaRPr lang="en-GB" dirty="0"/>
          </a:p>
          <a:p>
            <a:pPr marL="0" indent="0">
              <a:buNone/>
            </a:pPr>
            <a:r>
              <a:rPr lang="en-GB" dirty="0"/>
              <a:t>g1) -</a:t>
            </a:r>
            <a:r>
              <a:rPr lang="en-GB" dirty="0" err="1"/>
              <a:t>алт</a:t>
            </a:r>
            <a:r>
              <a:rPr lang="en-GB" baseline="30000" dirty="0" err="1"/>
              <a:t>II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1922313630"/>
              </p:ext>
            </p:extLst>
          </p:nvPr>
        </p:nvGraphicFramePr>
        <p:xfrm>
          <a:off x="1151680" y="3770143"/>
          <a:ext cx="9947873"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24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кан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rest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каналт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rest, to relax</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28992776"/>
                  </a:ext>
                </a:extLst>
              </a:tr>
              <a:tr h="103357">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шон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think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шоналт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think, to consider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91781318"/>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вуч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wait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вучалт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wait (a little)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69577918"/>
                  </a:ext>
                </a:extLst>
              </a:tr>
            </a:tbl>
          </a:graphicData>
        </a:graphic>
      </p:graphicFrame>
    </p:spTree>
    <p:extLst>
      <p:ext uri="{BB962C8B-B14F-4D97-AF65-F5344CB8AC3E}">
        <p14:creationId xmlns:p14="http://schemas.microsoft.com/office/powerpoint/2010/main" val="3692260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39</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g) Momentary verbs</a:t>
            </a:r>
          </a:p>
          <a:p>
            <a:pPr marL="0" indent="0">
              <a:buNone/>
            </a:pPr>
            <a:endParaRPr lang="en-GB" dirty="0"/>
          </a:p>
          <a:p>
            <a:pPr marL="0" indent="0">
              <a:buNone/>
            </a:pPr>
            <a:r>
              <a:rPr lang="en-GB" dirty="0"/>
              <a:t>g2) -</a:t>
            </a:r>
            <a:r>
              <a:rPr lang="en-GB" dirty="0" err="1"/>
              <a:t>ал</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1640274372"/>
              </p:ext>
            </p:extLst>
          </p:nvPr>
        </p:nvGraphicFramePr>
        <p:xfrm>
          <a:off x="1151680" y="3770143"/>
          <a:ext cx="9947873"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24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мур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мурал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sing (a bit)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шог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stand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шогал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stand up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онч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look, to see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Calibri" panose="020F0502020204030204" pitchFamily="34" charset="0"/>
                        </a:rPr>
                        <a:t>ончал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72929"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7785100" y="3795544"/>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E208662-DCF7-4D5F-8554-077E4AC1C08D}"/>
              </a:ext>
            </a:extLst>
          </p:cNvPr>
          <p:cNvSpPr/>
          <p:nvPr/>
        </p:nvSpPr>
        <p:spPr>
          <a:xfrm>
            <a:off x="5672929" y="4114628"/>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E383928-CC8E-4B8E-8D69-A96B4FF37D15}"/>
              </a:ext>
            </a:extLst>
          </p:cNvPr>
          <p:cNvSpPr/>
          <p:nvPr/>
        </p:nvSpPr>
        <p:spPr>
          <a:xfrm>
            <a:off x="7785100" y="4114629"/>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378AE28-450E-4EC1-B6C0-F1E3A17CECAB}"/>
              </a:ext>
            </a:extLst>
          </p:cNvPr>
          <p:cNvSpPr/>
          <p:nvPr/>
        </p:nvSpPr>
        <p:spPr>
          <a:xfrm>
            <a:off x="5672929" y="4411328"/>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196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The clitic -</a:t>
            </a:r>
            <a:r>
              <a:rPr lang="en-GB" sz="3600" u="sng" dirty="0" err="1">
                <a:latin typeface="Calibri" panose="020F0502020204030204" pitchFamily="34" charset="0"/>
                <a:ea typeface="Times New Roman" panose="02020603050405020304" pitchFamily="18" charset="0"/>
                <a:cs typeface="Calibri" panose="020F0502020204030204" pitchFamily="34" charset="0"/>
              </a:rPr>
              <a:t>ат</a:t>
            </a:r>
            <a:r>
              <a:rPr lang="en-GB" sz="3600" u="sng" dirty="0">
                <a:latin typeface="Calibri" panose="020F0502020204030204" pitchFamily="34" charset="0"/>
                <a:ea typeface="Times New Roman" panose="02020603050405020304" pitchFamily="18" charset="0"/>
                <a:cs typeface="Calibri" panose="020F0502020204030204" pitchFamily="34" charset="0"/>
              </a:rPr>
              <a:t> linking clauses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2" name="Table 1">
            <a:extLst>
              <a:ext uri="{FF2B5EF4-FFF2-40B4-BE49-F238E27FC236}">
                <a16:creationId xmlns:a16="http://schemas.microsoft.com/office/drawing/2014/main" id="{79E410BE-B187-4724-BAD4-957C81AD537F}"/>
              </a:ext>
            </a:extLst>
          </p:cNvPr>
          <p:cNvGraphicFramePr>
            <a:graphicFrameLocks noGrp="1"/>
          </p:cNvGraphicFramePr>
          <p:nvPr>
            <p:extLst>
              <p:ext uri="{D42A27DB-BD31-4B8C-83A1-F6EECF244321}">
                <p14:modId xmlns:p14="http://schemas.microsoft.com/office/powerpoint/2010/main" val="1946203225"/>
              </p:ext>
            </p:extLst>
          </p:nvPr>
        </p:nvGraphicFramePr>
        <p:xfrm>
          <a:off x="341086" y="1655265"/>
          <a:ext cx="8628743" cy="4663440"/>
        </p:xfrm>
        <a:graphic>
          <a:graphicData uri="http://schemas.openxmlformats.org/drawingml/2006/table">
            <a:tbl>
              <a:tblPr firstRow="1" firstCol="1" bandRow="1">
                <a:tableStyleId>{5940675A-B579-460E-94D1-54222C63F5DA}</a:tableStyleId>
              </a:tblPr>
              <a:tblGrid>
                <a:gridCol w="4322524">
                  <a:extLst>
                    <a:ext uri="{9D8B030D-6E8A-4147-A177-3AD203B41FA5}">
                      <a16:colId xmlns:a16="http://schemas.microsoft.com/office/drawing/2014/main" val="1867518440"/>
                    </a:ext>
                  </a:extLst>
                </a:gridCol>
                <a:gridCol w="4306219">
                  <a:extLst>
                    <a:ext uri="{9D8B030D-6E8A-4147-A177-3AD203B41FA5}">
                      <a16:colId xmlns:a16="http://schemas.microsoft.com/office/drawing/2014/main" val="1414289972"/>
                    </a:ext>
                  </a:extLst>
                </a:gridCol>
              </a:tblGrid>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Паш</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гыч </a:t>
                      </a:r>
                      <a:r>
                        <a:rPr lang="en-US" sz="1800" u="sng">
                          <a:effectLst/>
                          <a:latin typeface="Calibri" panose="020F0502020204030204" pitchFamily="34" charset="0"/>
                          <a:ea typeface="PMingLiU" panose="02020500000000000000" pitchFamily="18" charset="-120"/>
                          <a:cs typeface="Calibri" panose="020F0502020204030204" pitchFamily="34" charset="0"/>
                        </a:rPr>
                        <a:t>толам</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чыл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ышт</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As soon as I get back from work, I’ll do it all.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61017603"/>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Йыв</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 паш</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л</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ктын </a:t>
                      </a:r>
                      <a:r>
                        <a:rPr lang="en-US" sz="1800" u="sng">
                          <a:effectLst/>
                          <a:latin typeface="Calibri" panose="020F0502020204030204" pitchFamily="34" charset="0"/>
                          <a:ea typeface="PMingLiU" panose="02020500000000000000" pitchFamily="18" charset="-120"/>
                          <a:cs typeface="Calibri" panose="020F0502020204030204" pitchFamily="34" charset="0"/>
                        </a:rPr>
                        <a:t>ка</a:t>
                      </a:r>
                      <a:r>
                        <a:rPr lang="en-US" sz="1800" b="1" u="sng">
                          <a:effectLst/>
                          <a:latin typeface="Calibri" panose="020F0502020204030204" pitchFamily="34" charset="0"/>
                          <a:ea typeface="PMingLiU" panose="02020500000000000000" pitchFamily="18" charset="-120"/>
                          <a:cs typeface="Calibri" panose="020F0502020204030204" pitchFamily="34" charset="0"/>
                        </a:rPr>
                        <a:t>я</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ватыж</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т погын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тӱҥал</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ш.</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As soon as Yyvan leaves for work, his wife starts getting ready too.</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171573004"/>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Ан</a:t>
                      </a:r>
                      <a:r>
                        <a:rPr lang="en-US" sz="1800" b="1">
                          <a:effectLst/>
                          <a:latin typeface="Calibri" panose="020F0502020204030204" pitchFamily="34" charset="0"/>
                          <a:ea typeface="PMingLiU" panose="02020500000000000000" pitchFamily="18" charset="-120"/>
                          <a:cs typeface="Calibri" panose="020F0502020204030204" pitchFamily="34" charset="0"/>
                        </a:rPr>
                        <a:t>я</a:t>
                      </a:r>
                      <a:r>
                        <a:rPr lang="en-US" sz="1800">
                          <a:effectLst/>
                          <a:latin typeface="Calibri" panose="020F0502020204030204" pitchFamily="34" charset="0"/>
                          <a:ea typeface="PMingLiU" panose="02020500000000000000" pitchFamily="18" charset="-120"/>
                          <a:cs typeface="Calibri" panose="020F0502020204030204" pitchFamily="34" charset="0"/>
                        </a:rPr>
                        <a:t> Светал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 книг</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м </a:t>
                      </a:r>
                      <a:r>
                        <a:rPr lang="en-US" sz="1800" u="sng">
                          <a:effectLst/>
                          <a:latin typeface="Calibri" panose="020F0502020204030204" pitchFamily="34" charset="0"/>
                          <a:ea typeface="PMingLiU" panose="02020500000000000000" pitchFamily="18" charset="-120"/>
                          <a:cs typeface="Calibri" panose="020F0502020204030204" pitchFamily="34" charset="0"/>
                        </a:rPr>
                        <a:t>пуыш</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шке с</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мылжо д</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не умб</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ке к</a:t>
                      </a:r>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ржо. </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Anya gave Sveta the book and ran off to take care of her own tasks.</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63859494"/>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Кл</a:t>
                      </a:r>
                      <a:r>
                        <a:rPr lang="en-US" sz="1800" b="1">
                          <a:effectLst/>
                          <a:latin typeface="Calibri" panose="020F0502020204030204" pitchFamily="34" charset="0"/>
                          <a:ea typeface="PMingLiU" panose="02020500000000000000" pitchFamily="18" charset="-120"/>
                          <a:cs typeface="Calibri" panose="020F0502020204030204" pitchFamily="34" charset="0"/>
                        </a:rPr>
                        <a:t>ю</a:t>
                      </a:r>
                      <a:r>
                        <a:rPr lang="en-US" sz="1800">
                          <a:effectLst/>
                          <a:latin typeface="Calibri" panose="020F0502020204030204" pitchFamily="34" charset="0"/>
                          <a:ea typeface="PMingLiU" panose="02020500000000000000" pitchFamily="18" charset="-120"/>
                          <a:cs typeface="Calibri" panose="020F0502020204030204" pitchFamily="34" charset="0"/>
                        </a:rPr>
                        <a:t>чников с</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рыш </a:t>
                      </a:r>
                      <a:r>
                        <a:rPr lang="en-US" sz="1800" u="sng">
                          <a:effectLst/>
                          <a:latin typeface="Calibri" panose="020F0502020204030204" pitchFamily="34" charset="0"/>
                          <a:ea typeface="PMingLiU" panose="02020500000000000000" pitchFamily="18" charset="-120"/>
                          <a:cs typeface="Calibri" panose="020F0502020204030204" pitchFamily="34" charset="0"/>
                        </a:rPr>
                        <a:t>лект</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саламлалт</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т</a:t>
                      </a:r>
                      <a:r>
                        <a:rPr lang="en-US" sz="1800">
                          <a:effectLst/>
                          <a:latin typeface="Calibri" panose="020F0502020204030204" pitchFamily="34" charset="0"/>
                          <a:ea typeface="MS Mincho" panose="02020609040205080304" pitchFamily="49" charset="-128"/>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Klyuchnikov stepped onto the shore and started greeting people.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427178025"/>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Из</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м </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рмий гыч </a:t>
                      </a:r>
                      <a:r>
                        <a:rPr lang="en-US" sz="1800" u="sng">
                          <a:effectLst/>
                          <a:latin typeface="Calibri" panose="020F0502020204030204" pitchFamily="34" charset="0"/>
                          <a:ea typeface="PMingLiU" panose="02020500000000000000" pitchFamily="18" charset="-120"/>
                          <a:cs typeface="Calibri" panose="020F0502020204030204" pitchFamily="34" charset="0"/>
                        </a:rPr>
                        <a:t>тол</a:t>
                      </a:r>
                      <a:r>
                        <a:rPr lang="en-US" sz="1800" b="1" u="sng">
                          <a:effectLst/>
                          <a:latin typeface="Calibri" panose="020F0502020204030204" pitchFamily="34" charset="0"/>
                          <a:ea typeface="PMingLiU" panose="02020500000000000000" pitchFamily="18" charset="-120"/>
                          <a:cs typeface="Calibri" panose="020F0502020204030204" pitchFamily="34" charset="0"/>
                        </a:rPr>
                        <a:t>я</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университ</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тыш тунем</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п</a:t>
                      </a:r>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рыш.</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As soon as my brother returned from the army, he entered university.</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22233826"/>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Окн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г</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чын м</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дшо йоч</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-влакым </a:t>
                      </a:r>
                      <a:r>
                        <a:rPr lang="en-US" sz="1800" u="sng">
                          <a:effectLst/>
                          <a:latin typeface="Calibri" panose="020F0502020204030204" pitchFamily="34" charset="0"/>
                          <a:ea typeface="PMingLiU" panose="02020500000000000000" pitchFamily="18" charset="-120"/>
                          <a:cs typeface="Calibri" panose="020F0502020204030204" pitchFamily="34" charset="0"/>
                        </a:rPr>
                        <a:t>онченам</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мы</a:t>
                      </a:r>
                      <a:r>
                        <a:rPr lang="en-US" sz="1800" b="1">
                          <a:effectLst/>
                          <a:latin typeface="Calibri" panose="020F0502020204030204" pitchFamily="34" charset="0"/>
                          <a:ea typeface="PMingLiU" panose="02020500000000000000" pitchFamily="18" charset="-120"/>
                          <a:cs typeface="Calibri" panose="020F0502020204030204" pitchFamily="34" charset="0"/>
                        </a:rPr>
                        <a:t>я</a:t>
                      </a:r>
                      <a:r>
                        <a:rPr lang="en-US" sz="1800">
                          <a:effectLst/>
                          <a:latin typeface="Calibri" panose="020F0502020204030204" pitchFamily="34" charset="0"/>
                          <a:ea typeface="PMingLiU" panose="02020500000000000000" pitchFamily="18" charset="-120"/>
                          <a:cs typeface="Calibri" panose="020F0502020204030204" pitchFamily="34" charset="0"/>
                        </a:rPr>
                        <a:t>т ур</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мыш мод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л</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ктым.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When I saw the children playing through the window, I went outside to play too.</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5459709"/>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Вас</a:t>
                      </a:r>
                      <a:r>
                        <a:rPr lang="en-US" sz="1800" b="1">
                          <a:effectLst/>
                          <a:latin typeface="Calibri" panose="020F0502020204030204" pitchFamily="34" charset="0"/>
                          <a:ea typeface="PMingLiU" panose="02020500000000000000" pitchFamily="18" charset="-120"/>
                          <a:cs typeface="Calibri" panose="020F0502020204030204" pitchFamily="34" charset="0"/>
                        </a:rPr>
                        <a:t>я</a:t>
                      </a:r>
                      <a:r>
                        <a:rPr lang="en-US" sz="1800">
                          <a:effectLst/>
                          <a:latin typeface="Calibri" panose="020F0502020204030204" pitchFamily="34" charset="0"/>
                          <a:ea typeface="PMingLiU" panose="02020500000000000000" pitchFamily="18" charset="-120"/>
                          <a:cs typeface="Calibri" panose="020F0502020204030204" pitchFamily="34" charset="0"/>
                        </a:rPr>
                        <a:t> филос</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фий нерг</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 книг</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м </a:t>
                      </a:r>
                      <a:r>
                        <a:rPr lang="en-US" sz="1800" u="sng">
                          <a:effectLst/>
                          <a:latin typeface="Calibri" panose="020F0502020204030204" pitchFamily="34" charset="0"/>
                          <a:ea typeface="PMingLiU" panose="02020500000000000000" pitchFamily="18" charset="-120"/>
                          <a:cs typeface="Calibri" panose="020F0502020204030204" pitchFamily="34" charset="0"/>
                        </a:rPr>
                        <a:t>лудын</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мал</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 колт</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err="1">
                          <a:effectLst/>
                          <a:latin typeface="Calibri" panose="020F0502020204030204" pitchFamily="34" charset="0"/>
                          <a:ea typeface="PMingLiU" panose="02020500000000000000" pitchFamily="18" charset="-120"/>
                          <a:cs typeface="Calibri" panose="020F0502020204030204" pitchFamily="34" charset="0"/>
                        </a:rPr>
                        <a:t>Vasya</a:t>
                      </a:r>
                      <a:r>
                        <a:rPr lang="en-US" sz="1800" dirty="0">
                          <a:effectLst/>
                          <a:latin typeface="Calibri" panose="020F0502020204030204" pitchFamily="34" charset="0"/>
                          <a:ea typeface="PMingLiU" panose="02020500000000000000" pitchFamily="18" charset="-120"/>
                          <a:cs typeface="Calibri" panose="020F0502020204030204" pitchFamily="34" charset="0"/>
                        </a:rPr>
                        <a:t> read a book about philosophy and fell asleep.</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07642118"/>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Ш</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льым шк</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лым пытар</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 </a:t>
                      </a:r>
                      <a:r>
                        <a:rPr lang="en-US" sz="1800" u="sng">
                          <a:effectLst/>
                          <a:latin typeface="Calibri" panose="020F0502020204030204" pitchFamily="34" charset="0"/>
                          <a:ea typeface="PMingLiU" panose="02020500000000000000" pitchFamily="18" charset="-120"/>
                          <a:cs typeface="Calibri" panose="020F0502020204030204" pitchFamily="34" charset="0"/>
                        </a:rPr>
                        <a:t>ыл</a:t>
                      </a:r>
                      <a:r>
                        <a:rPr lang="en-US" sz="1800" b="1" u="sng">
                          <a:effectLst/>
                          <a:latin typeface="Calibri" panose="020F0502020204030204" pitchFamily="34" charset="0"/>
                          <a:ea typeface="PMingLiU" panose="02020500000000000000" pitchFamily="18" charset="-120"/>
                          <a:cs typeface="Calibri" panose="020F0502020204030204" pitchFamily="34" charset="0"/>
                        </a:rPr>
                        <a:t>я</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рмийыш 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льыч.</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My brother had just finished school and was drafted to the army.</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85339065"/>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Вал</a:t>
                      </a:r>
                      <a:r>
                        <a:rPr lang="en-US" sz="1800" b="1">
                          <a:effectLst/>
                          <a:latin typeface="Calibri" panose="020F0502020204030204" pitchFamily="34" charset="0"/>
                          <a:ea typeface="PMingLiU" panose="02020500000000000000" pitchFamily="18" charset="-120"/>
                          <a:cs typeface="Calibri" panose="020F0502020204030204" pitchFamily="34" charset="0"/>
                        </a:rPr>
                        <a:t>я</a:t>
                      </a:r>
                      <a:r>
                        <a:rPr lang="en-US" sz="1800">
                          <a:effectLst/>
                          <a:latin typeface="Calibri" panose="020F0502020204030204" pitchFamily="34" charset="0"/>
                          <a:ea typeface="PMingLiU" panose="02020500000000000000" pitchFamily="18" charset="-120"/>
                          <a:cs typeface="Calibri" panose="020F0502020204030204" pitchFamily="34" charset="0"/>
                        </a:rPr>
                        <a:t> пеш но</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 </a:t>
                      </a:r>
                      <a:r>
                        <a:rPr lang="en-US" sz="1800" u="sng">
                          <a:effectLst/>
                          <a:latin typeface="Calibri" panose="020F0502020204030204" pitchFamily="34" charset="0"/>
                          <a:ea typeface="PMingLiU" panose="02020500000000000000" pitchFamily="18" charset="-120"/>
                          <a:cs typeface="Calibri" panose="020F0502020204030204" pitchFamily="34" charset="0"/>
                        </a:rPr>
                        <a:t>улмаш</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паш</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жым пытарыд</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 код</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err="1">
                          <a:effectLst/>
                          <a:latin typeface="Calibri" panose="020F0502020204030204" pitchFamily="34" charset="0"/>
                          <a:ea typeface="PMingLiU" panose="02020500000000000000" pitchFamily="18" charset="-120"/>
                          <a:cs typeface="Calibri" panose="020F0502020204030204" pitchFamily="34" charset="0"/>
                        </a:rPr>
                        <a:t>Valya</a:t>
                      </a:r>
                      <a:r>
                        <a:rPr lang="en-US" sz="1800" dirty="0">
                          <a:effectLst/>
                          <a:latin typeface="Calibri" panose="020F0502020204030204" pitchFamily="34" charset="0"/>
                          <a:ea typeface="PMingLiU" panose="02020500000000000000" pitchFamily="18" charset="-120"/>
                          <a:cs typeface="Calibri" panose="020F0502020204030204" pitchFamily="34" charset="0"/>
                        </a:rPr>
                        <a:t> was very tired, so her work was left undone.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17939609"/>
                  </a:ext>
                </a:extLst>
              </a:tr>
            </a:tbl>
          </a:graphicData>
        </a:graphic>
      </p:graphicFrame>
      <p:sp>
        <p:nvSpPr>
          <p:cNvPr id="9" name="TextBox 8">
            <a:extLst>
              <a:ext uri="{FF2B5EF4-FFF2-40B4-BE49-F238E27FC236}">
                <a16:creationId xmlns:a16="http://schemas.microsoft.com/office/drawing/2014/main" id="{C623FE5F-DE24-453B-BA33-0A8740142326}"/>
              </a:ext>
            </a:extLst>
          </p:cNvPr>
          <p:cNvSpPr txBox="1"/>
          <p:nvPr/>
        </p:nvSpPr>
        <p:spPr>
          <a:xfrm>
            <a:off x="10058400" y="1655265"/>
            <a:ext cx="885371" cy="369332"/>
          </a:xfrm>
          <a:prstGeom prst="rect">
            <a:avLst/>
          </a:prstGeom>
          <a:noFill/>
        </p:spPr>
        <p:txBody>
          <a:bodyPr wrap="square">
            <a:spAutoFit/>
          </a:bodyPr>
          <a:lstStyle/>
          <a:p>
            <a:pPr marL="0" indent="0">
              <a:buNone/>
            </a:pPr>
            <a:r>
              <a:rPr lang="mi-NZ" dirty="0"/>
              <a:t>-меке:</a:t>
            </a:r>
          </a:p>
        </p:txBody>
      </p:sp>
      <p:sp>
        <p:nvSpPr>
          <p:cNvPr id="11" name="TextBox 10">
            <a:extLst>
              <a:ext uri="{FF2B5EF4-FFF2-40B4-BE49-F238E27FC236}">
                <a16:creationId xmlns:a16="http://schemas.microsoft.com/office/drawing/2014/main" id="{B3A92027-C429-4977-BD6B-141FB7FEDCE6}"/>
              </a:ext>
            </a:extLst>
          </p:cNvPr>
          <p:cNvSpPr txBox="1"/>
          <p:nvPr/>
        </p:nvSpPr>
        <p:spPr>
          <a:xfrm>
            <a:off x="9713685" y="3429000"/>
            <a:ext cx="1683657" cy="369332"/>
          </a:xfrm>
          <a:prstGeom prst="rect">
            <a:avLst/>
          </a:prstGeom>
          <a:noFill/>
        </p:spPr>
        <p:txBody>
          <a:bodyPr wrap="square">
            <a:spAutoFit/>
          </a:bodyPr>
          <a:lstStyle/>
          <a:p>
            <a:pPr marL="0" indent="0" algn="ctr">
              <a:buNone/>
            </a:pPr>
            <a:r>
              <a:rPr lang="mi-NZ" dirty="0"/>
              <a:t>-ат, </a:t>
            </a:r>
            <a:r>
              <a:rPr lang="en-GB" dirty="0"/>
              <a:t>…</a:t>
            </a:r>
            <a:r>
              <a:rPr lang="mi-NZ" dirty="0"/>
              <a:t>:</a:t>
            </a:r>
            <a:endParaRPr lang="en-GB" dirty="0"/>
          </a:p>
        </p:txBody>
      </p:sp>
      <p:cxnSp>
        <p:nvCxnSpPr>
          <p:cNvPr id="10" name="Straight Arrow Connector 9">
            <a:extLst>
              <a:ext uri="{FF2B5EF4-FFF2-40B4-BE49-F238E27FC236}">
                <a16:creationId xmlns:a16="http://schemas.microsoft.com/office/drawing/2014/main" id="{E34EF65B-9C25-44CC-A2A9-C403B4A2002C}"/>
              </a:ext>
            </a:extLst>
          </p:cNvPr>
          <p:cNvCxnSpPr/>
          <p:nvPr/>
        </p:nvCxnSpPr>
        <p:spPr>
          <a:xfrm>
            <a:off x="9539514" y="2757714"/>
            <a:ext cx="88537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1B911C6-AD46-4872-9836-97B055FB947A}"/>
              </a:ext>
            </a:extLst>
          </p:cNvPr>
          <p:cNvCxnSpPr/>
          <p:nvPr/>
        </p:nvCxnSpPr>
        <p:spPr>
          <a:xfrm>
            <a:off x="10704286" y="2757714"/>
            <a:ext cx="88537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9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40</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g) Momentary verbs</a:t>
            </a:r>
          </a:p>
          <a:p>
            <a:pPr marL="0" indent="0">
              <a:buNone/>
            </a:pPr>
            <a:endParaRPr lang="en-GB" dirty="0"/>
          </a:p>
          <a:p>
            <a:pPr marL="0" indent="0">
              <a:buNone/>
            </a:pPr>
            <a:r>
              <a:rPr lang="en-GB" dirty="0"/>
              <a:t>g2) -</a:t>
            </a:r>
            <a:r>
              <a:rPr lang="en-GB" dirty="0" err="1"/>
              <a:t>ал</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4107818612"/>
              </p:ext>
            </p:extLst>
          </p:nvPr>
        </p:nvGraphicFramePr>
        <p:xfrm>
          <a:off x="1151680" y="3770143"/>
          <a:ext cx="9947873"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124000">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мур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мурал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sing (a bit)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шог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stand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шогал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stand up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онч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look, to see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ончал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look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bl>
          </a:graphicData>
        </a:graphic>
      </p:graphicFrame>
    </p:spTree>
    <p:extLst>
      <p:ext uri="{BB962C8B-B14F-4D97-AF65-F5344CB8AC3E}">
        <p14:creationId xmlns:p14="http://schemas.microsoft.com/office/powerpoint/2010/main" val="1419701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41</a:t>
            </a:fld>
            <a:endParaRPr lang="en-GB"/>
          </a:p>
        </p:txBody>
      </p:sp>
    </p:spTree>
    <p:extLst>
      <p:ext uri="{BB962C8B-B14F-4D97-AF65-F5344CB8AC3E}">
        <p14:creationId xmlns:p14="http://schemas.microsoft.com/office/powerpoint/2010/main" val="1120362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err="1">
                <a:latin typeface="Calibri" panose="020F0502020204030204" pitchFamily="34" charset="0"/>
                <a:ea typeface="Times New Roman" panose="02020603050405020304" pitchFamily="18" charset="0"/>
                <a:cs typeface="Calibri" panose="020F0502020204030204" pitchFamily="34" charset="0"/>
              </a:rPr>
              <a:t>С</a:t>
            </a:r>
            <a:r>
              <a:rPr lang="en-GB" sz="3600" b="1" u="sng" dirty="0" err="1">
                <a:latin typeface="Calibri" panose="020F0502020204030204" pitchFamily="34" charset="0"/>
                <a:ea typeface="Times New Roman" panose="02020603050405020304" pitchFamily="18" charset="0"/>
                <a:cs typeface="Calibri" panose="020F0502020204030204" pitchFamily="34" charset="0"/>
              </a:rPr>
              <a:t>у</a:t>
            </a:r>
            <a:r>
              <a:rPr lang="en-GB" sz="3600" u="sng" dirty="0" err="1">
                <a:latin typeface="Calibri" panose="020F0502020204030204" pitchFamily="34" charset="0"/>
                <a:ea typeface="Times New Roman" panose="02020603050405020304" pitchFamily="18" charset="0"/>
                <a:cs typeface="Calibri" panose="020F0502020204030204" pitchFamily="34" charset="0"/>
              </a:rPr>
              <a:t>оми</a:t>
            </a:r>
            <a:r>
              <a:rPr lang="en-GB" sz="3600" u="sng" dirty="0">
                <a:latin typeface="Calibri" panose="020F0502020204030204" pitchFamily="34" charset="0"/>
                <a:ea typeface="Times New Roman" panose="02020603050405020304" pitchFamily="18" charset="0"/>
                <a:cs typeface="Calibri" panose="020F0502020204030204" pitchFamily="34" charset="0"/>
              </a:rPr>
              <a:t> ‘Finland’ and other European countries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42</a:t>
            </a:fld>
            <a:endParaRPr lang="en-GB"/>
          </a:p>
        </p:txBody>
      </p:sp>
      <p:pic>
        <p:nvPicPr>
          <p:cNvPr id="13" name="Picture 12">
            <a:extLst>
              <a:ext uri="{FF2B5EF4-FFF2-40B4-BE49-F238E27FC236}">
                <a16:creationId xmlns:a16="http://schemas.microsoft.com/office/drawing/2014/main" id="{A33CED8C-A212-4A89-B22E-6BDFF7CC0E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855" y="1457325"/>
            <a:ext cx="6312716" cy="4735761"/>
          </a:xfrm>
          <a:prstGeom prst="rect">
            <a:avLst/>
          </a:prstGeom>
          <a:noFill/>
          <a:ln>
            <a:noFill/>
          </a:ln>
        </p:spPr>
      </p:pic>
      <p:sp>
        <p:nvSpPr>
          <p:cNvPr id="15" name="TextBox 14">
            <a:extLst>
              <a:ext uri="{FF2B5EF4-FFF2-40B4-BE49-F238E27FC236}">
                <a16:creationId xmlns:a16="http://schemas.microsoft.com/office/drawing/2014/main" id="{D73EC3E6-1068-4E43-AFC8-4DC45ECBF25E}"/>
              </a:ext>
            </a:extLst>
          </p:cNvPr>
          <p:cNvSpPr txBox="1"/>
          <p:nvPr/>
        </p:nvSpPr>
        <p:spPr>
          <a:xfrm>
            <a:off x="8411029" y="2667390"/>
            <a:ext cx="6139542" cy="2246769"/>
          </a:xfrm>
          <a:prstGeom prst="rect">
            <a:avLst/>
          </a:prstGeom>
          <a:noFill/>
        </p:spPr>
        <p:txBody>
          <a:bodyPr wrap="square">
            <a:spAutoFit/>
          </a:bodyPr>
          <a:lstStyle/>
          <a:p>
            <a:r>
              <a:rPr lang="en-GB" sz="2000" dirty="0" err="1"/>
              <a:t>П</a:t>
            </a:r>
            <a:r>
              <a:rPr lang="en-GB" sz="2000" b="1" dirty="0" err="1"/>
              <a:t>о</a:t>
            </a:r>
            <a:r>
              <a:rPr lang="en-GB" sz="2000" dirty="0" err="1"/>
              <a:t>льша</a:t>
            </a:r>
            <a:endParaRPr lang="en-GB" sz="2000" dirty="0"/>
          </a:p>
          <a:p>
            <a:r>
              <a:rPr lang="en-GB" sz="2000" dirty="0"/>
              <a:t>‘Poland’</a:t>
            </a:r>
          </a:p>
          <a:p>
            <a:endParaRPr lang="en-GB" sz="2000" dirty="0"/>
          </a:p>
          <a:p>
            <a:r>
              <a:rPr lang="en-GB" sz="2000" dirty="0"/>
              <a:t>&gt; </a:t>
            </a:r>
          </a:p>
          <a:p>
            <a:endParaRPr lang="en-GB" sz="2000" dirty="0"/>
          </a:p>
          <a:p>
            <a:r>
              <a:rPr lang="en-GB" sz="2000" dirty="0" err="1"/>
              <a:t>П</a:t>
            </a:r>
            <a:r>
              <a:rPr lang="en-GB" sz="2000" b="1" dirty="0" err="1"/>
              <a:t>о</a:t>
            </a:r>
            <a:r>
              <a:rPr lang="en-GB" sz="2000" dirty="0" err="1"/>
              <a:t>льшышто</a:t>
            </a:r>
            <a:endParaRPr lang="en-GB" sz="2000" dirty="0"/>
          </a:p>
          <a:p>
            <a:r>
              <a:rPr lang="en-GB" sz="2000" dirty="0"/>
              <a:t>‘in Poland’</a:t>
            </a:r>
          </a:p>
        </p:txBody>
      </p:sp>
    </p:spTree>
    <p:extLst>
      <p:ext uri="{BB962C8B-B14F-4D97-AF65-F5344CB8AC3E}">
        <p14:creationId xmlns:p14="http://schemas.microsoft.com/office/powerpoint/2010/main" val="40956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az-Cyrl-AZ" sz="3600" u="sng" dirty="0">
                <a:latin typeface="Calibri" panose="020F0502020204030204" pitchFamily="34" charset="0"/>
                <a:ea typeface="Times New Roman" panose="02020603050405020304" pitchFamily="18" charset="0"/>
                <a:cs typeface="Calibri" panose="020F0502020204030204" pitchFamily="34" charset="0"/>
              </a:rPr>
              <a:t>я ‘</a:t>
            </a:r>
            <a:r>
              <a:rPr lang="en-GB" sz="3600" u="sng" dirty="0">
                <a:latin typeface="Calibri" panose="020F0502020204030204" pitchFamily="34" charset="0"/>
                <a:ea typeface="Times New Roman" panose="02020603050405020304" pitchFamily="18" charset="0"/>
                <a:cs typeface="Calibri" panose="020F0502020204030204" pitchFamily="34" charset="0"/>
              </a:rPr>
              <a:t>or’</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43</a:t>
            </a:fld>
            <a:endParaRPr lang="en-GB"/>
          </a:p>
        </p:txBody>
      </p:sp>
      <p:graphicFrame>
        <p:nvGraphicFramePr>
          <p:cNvPr id="6" name="Table 5">
            <a:extLst>
              <a:ext uri="{FF2B5EF4-FFF2-40B4-BE49-F238E27FC236}">
                <a16:creationId xmlns:a16="http://schemas.microsoft.com/office/drawing/2014/main" id="{479FA1DA-A651-47A7-A5EC-E73917E1CF2A}"/>
              </a:ext>
            </a:extLst>
          </p:cNvPr>
          <p:cNvGraphicFramePr>
            <a:graphicFrameLocks noGrp="1"/>
          </p:cNvGraphicFramePr>
          <p:nvPr>
            <p:extLst>
              <p:ext uri="{D42A27DB-BD31-4B8C-83A1-F6EECF244321}">
                <p14:modId xmlns:p14="http://schemas.microsoft.com/office/powerpoint/2010/main" val="2383393600"/>
              </p:ext>
            </p:extLst>
          </p:nvPr>
        </p:nvGraphicFramePr>
        <p:xfrm>
          <a:off x="838200" y="2901111"/>
          <a:ext cx="10515600" cy="1886041"/>
        </p:xfrm>
        <a:graphic>
          <a:graphicData uri="http://schemas.openxmlformats.org/drawingml/2006/table">
            <a:tbl>
              <a:tblPr firstRow="1" firstCol="1" bandRow="1" bandCol="1">
                <a:tableStyleId>{5940675A-B579-460E-94D1-54222C63F5DA}</a:tableStyleId>
              </a:tblPr>
              <a:tblGrid>
                <a:gridCol w="5257800">
                  <a:extLst>
                    <a:ext uri="{9D8B030D-6E8A-4147-A177-3AD203B41FA5}">
                      <a16:colId xmlns:a16="http://schemas.microsoft.com/office/drawing/2014/main" val="2881770067"/>
                    </a:ext>
                  </a:extLst>
                </a:gridCol>
                <a:gridCol w="5257800">
                  <a:extLst>
                    <a:ext uri="{9D8B030D-6E8A-4147-A177-3AD203B41FA5}">
                      <a16:colId xmlns:a16="http://schemas.microsoft.com/office/drawing/2014/main" val="8599921"/>
                    </a:ext>
                  </a:extLst>
                </a:gridCol>
              </a:tblGrid>
              <a:tr h="377208">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Вуйш</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вычым </a:t>
                      </a:r>
                      <a:r>
                        <a:rPr lang="en-US" sz="2000" u="sng">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 к</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дыштым нуныл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р</a:t>
                      </a:r>
                      <a:r>
                        <a:rPr lang="en-US" sz="2000">
                          <a:effectLst/>
                          <a:latin typeface="Calibri" panose="020F0502020204030204" pitchFamily="34" charset="0"/>
                          <a:ea typeface="MS Mincho" panose="02020609040205080304" pitchFamily="49" charset="-128"/>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з</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They wave at them with their scarfs or hands.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03368892"/>
                  </a:ext>
                </a:extLst>
              </a:tr>
              <a:tr h="377208">
                <a:tc>
                  <a:txBody>
                    <a:bodyPr/>
                    <a:lstStyle/>
                    <a:p>
                      <a:pPr algn="l"/>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Я</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тол</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т,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я</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от тол.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Either you come or you don’t.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13623531"/>
                  </a:ext>
                </a:extLst>
              </a:tr>
              <a:tr h="1131625">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Р</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диом 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че ш</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ко вер</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к</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лыштыт: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я</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м</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ӧ</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ҥгыштӧ, я паш</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ште, я к</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рнышто,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я</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ст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дионышто.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People listen to the radio in many places today: at home, at work, on the road, in a stadium.</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43994814"/>
                  </a:ext>
                </a:extLst>
              </a:tr>
            </a:tbl>
          </a:graphicData>
        </a:graphic>
      </p:graphicFrame>
    </p:spTree>
    <p:extLst>
      <p:ext uri="{BB962C8B-B14F-4D97-AF65-F5344CB8AC3E}">
        <p14:creationId xmlns:p14="http://schemas.microsoft.com/office/powerpoint/2010/main" val="396169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az-Cyrl-AZ" sz="3600" u="sng" dirty="0">
                <a:latin typeface="Calibri" panose="020F0502020204030204" pitchFamily="34" charset="0"/>
                <a:ea typeface="Times New Roman" panose="02020603050405020304" pitchFamily="18" charset="0"/>
                <a:cs typeface="Calibri" panose="020F0502020204030204" pitchFamily="34" charset="0"/>
              </a:rPr>
              <a:t>кӧ … кӧ ‘</a:t>
            </a:r>
            <a:r>
              <a:rPr lang="en-GB" sz="3600" u="sng" dirty="0">
                <a:latin typeface="Calibri" panose="020F0502020204030204" pitchFamily="34" charset="0"/>
                <a:ea typeface="Times New Roman" panose="02020603050405020304" pitchFamily="18" charset="0"/>
                <a:cs typeface="Calibri" panose="020F0502020204030204" pitchFamily="34" charset="0"/>
              </a:rPr>
              <a:t>some … others’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44</a:t>
            </a:fld>
            <a:endParaRPr lang="en-GB"/>
          </a:p>
        </p:txBody>
      </p:sp>
      <p:graphicFrame>
        <p:nvGraphicFramePr>
          <p:cNvPr id="6" name="Table 5">
            <a:extLst>
              <a:ext uri="{FF2B5EF4-FFF2-40B4-BE49-F238E27FC236}">
                <a16:creationId xmlns:a16="http://schemas.microsoft.com/office/drawing/2014/main" id="{479FA1DA-A651-47A7-A5EC-E73917E1CF2A}"/>
              </a:ext>
            </a:extLst>
          </p:cNvPr>
          <p:cNvGraphicFramePr>
            <a:graphicFrameLocks noGrp="1"/>
          </p:cNvGraphicFramePr>
          <p:nvPr>
            <p:extLst>
              <p:ext uri="{D42A27DB-BD31-4B8C-83A1-F6EECF244321}">
                <p14:modId xmlns:p14="http://schemas.microsoft.com/office/powerpoint/2010/main" val="590392919"/>
              </p:ext>
            </p:extLst>
          </p:nvPr>
        </p:nvGraphicFramePr>
        <p:xfrm>
          <a:off x="838200" y="2901111"/>
          <a:ext cx="10515600" cy="1903119"/>
        </p:xfrm>
        <a:graphic>
          <a:graphicData uri="http://schemas.openxmlformats.org/drawingml/2006/table">
            <a:tbl>
              <a:tblPr firstRow="1" firstCol="1" bandRow="1" bandCol="1">
                <a:tableStyleId>{5940675A-B579-460E-94D1-54222C63F5DA}</a:tableStyleId>
              </a:tblPr>
              <a:tblGrid>
                <a:gridCol w="5257800">
                  <a:extLst>
                    <a:ext uri="{9D8B030D-6E8A-4147-A177-3AD203B41FA5}">
                      <a16:colId xmlns:a16="http://schemas.microsoft.com/office/drawing/2014/main" val="2881770067"/>
                    </a:ext>
                  </a:extLst>
                </a:gridCol>
                <a:gridCol w="5257800">
                  <a:extLst>
                    <a:ext uri="{9D8B030D-6E8A-4147-A177-3AD203B41FA5}">
                      <a16:colId xmlns:a16="http://schemas.microsoft.com/office/drawing/2014/main" val="8599921"/>
                    </a:ext>
                  </a:extLst>
                </a:gridCol>
              </a:tblGrid>
              <a:tr h="475780">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Кӧ</a:t>
                      </a:r>
                      <a:r>
                        <a:rPr lang="en-US" sz="2000">
                          <a:effectLst/>
                          <a:latin typeface="Calibri" panose="020F0502020204030204" pitchFamily="34" charset="0"/>
                          <a:ea typeface="PMingLiU" panose="02020500000000000000" pitchFamily="18" charset="-120"/>
                          <a:cs typeface="Calibri" panose="020F0502020204030204" pitchFamily="34" charset="0"/>
                        </a:rPr>
                        <a:t> келш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u="sng">
                          <a:effectLst/>
                          <a:latin typeface="Calibri" panose="020F0502020204030204" pitchFamily="34" charset="0"/>
                          <a:ea typeface="PMingLiU" panose="02020500000000000000" pitchFamily="18" charset="-120"/>
                          <a:cs typeface="Calibri" panose="020F0502020204030204" pitchFamily="34" charset="0"/>
                        </a:rPr>
                        <a:t>кӧ</a:t>
                      </a:r>
                      <a:r>
                        <a:rPr lang="en-US" sz="2000">
                          <a:effectLst/>
                          <a:latin typeface="Calibri" panose="020F0502020204030204" pitchFamily="34" charset="0"/>
                          <a:ea typeface="PMingLiU" panose="02020500000000000000" pitchFamily="18" charset="-120"/>
                          <a:cs typeface="Calibri" panose="020F0502020204030204" pitchFamily="34" charset="0"/>
                        </a:rPr>
                        <a:t> ваштар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 are for, others are against.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03368892"/>
                  </a:ext>
                </a:extLst>
              </a:tr>
              <a:tr h="1427339">
                <a:tc>
                  <a:txBody>
                    <a:bodyPr/>
                    <a:lstStyle/>
                    <a:p>
                      <a:pPr algn="just"/>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Кӧ</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кл</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ссик сын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ным,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кӧ</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к</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штылго м</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нмым, </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л’е поп-м</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зыкым, йӧрат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а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кӧм</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к</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лык сем кумылаҥд</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Some love classical (music), some like what you could call light (music), or pop music, and others find pleasure in folk melodies.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43994814"/>
                  </a:ext>
                </a:extLst>
              </a:tr>
            </a:tbl>
          </a:graphicData>
        </a:graphic>
      </p:graphicFrame>
    </p:spTree>
    <p:extLst>
      <p:ext uri="{BB962C8B-B14F-4D97-AF65-F5344CB8AC3E}">
        <p14:creationId xmlns:p14="http://schemas.microsoft.com/office/powerpoint/2010/main" val="17313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mi-NZ" sz="3600" u="sng" dirty="0">
                <a:latin typeface="Calibri" panose="020F0502020204030204" pitchFamily="34" charset="0"/>
                <a:ea typeface="Times New Roman" panose="02020603050405020304" pitchFamily="18" charset="0"/>
                <a:cs typeface="Calibri" panose="020F0502020204030204" pitchFamily="34" charset="0"/>
              </a:rPr>
              <a:t>вер</a:t>
            </a:r>
            <a:r>
              <a:rPr lang="mi-NZ" sz="3600" b="1" u="sng" dirty="0">
                <a:latin typeface="Calibri" panose="020F0502020204030204" pitchFamily="34" charset="0"/>
                <a:ea typeface="Times New Roman" panose="02020603050405020304" pitchFamily="18" charset="0"/>
                <a:cs typeface="Calibri" panose="020F0502020204030204" pitchFamily="34" charset="0"/>
              </a:rPr>
              <a:t>е</a:t>
            </a:r>
            <a:endParaRPr lang="en-US" sz="3600" b="1"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45</a:t>
            </a:fld>
            <a:endParaRPr lang="en-GB"/>
          </a:p>
        </p:txBody>
      </p:sp>
      <p:graphicFrame>
        <p:nvGraphicFramePr>
          <p:cNvPr id="2" name="Table 1">
            <a:extLst>
              <a:ext uri="{FF2B5EF4-FFF2-40B4-BE49-F238E27FC236}">
                <a16:creationId xmlns:a16="http://schemas.microsoft.com/office/drawing/2014/main" id="{1480FCE5-BA3B-459F-821A-34D8B6EAB87A}"/>
              </a:ext>
            </a:extLst>
          </p:cNvPr>
          <p:cNvGraphicFramePr>
            <a:graphicFrameLocks noGrp="1"/>
          </p:cNvGraphicFramePr>
          <p:nvPr>
            <p:extLst>
              <p:ext uri="{D42A27DB-BD31-4B8C-83A1-F6EECF244321}">
                <p14:modId xmlns:p14="http://schemas.microsoft.com/office/powerpoint/2010/main" val="2901742158"/>
              </p:ext>
            </p:extLst>
          </p:nvPr>
        </p:nvGraphicFramePr>
        <p:xfrm>
          <a:off x="2300514" y="2380049"/>
          <a:ext cx="7590972" cy="2743200"/>
        </p:xfrm>
        <a:graphic>
          <a:graphicData uri="http://schemas.openxmlformats.org/drawingml/2006/table">
            <a:tbl>
              <a:tblPr firstRow="1" firstCol="1" bandRow="1">
                <a:tableStyleId>{5940675A-B579-460E-94D1-54222C63F5DA}</a:tableStyleId>
              </a:tblPr>
              <a:tblGrid>
                <a:gridCol w="1838707">
                  <a:extLst>
                    <a:ext uri="{9D8B030D-6E8A-4147-A177-3AD203B41FA5}">
                      <a16:colId xmlns:a16="http://schemas.microsoft.com/office/drawing/2014/main" val="2666504262"/>
                    </a:ext>
                  </a:extLst>
                </a:gridCol>
                <a:gridCol w="5752265">
                  <a:extLst>
                    <a:ext uri="{9D8B030D-6E8A-4147-A177-3AD203B41FA5}">
                      <a16:colId xmlns:a16="http://schemas.microsoft.com/office/drawing/2014/main" val="1790169922"/>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вес вер</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another place, somewhere else, elsewhere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584341491"/>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рлӧ вер</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different places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9080496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чыл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вер</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everywhere, anywhere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08214940"/>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шаг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 вер</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few places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905925631"/>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ко вер</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many places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39666012"/>
                  </a:ext>
                </a:extLst>
              </a:tr>
              <a:tr h="0">
                <a:tc>
                  <a:txBody>
                    <a:bodyPr/>
                    <a:lstStyle/>
                    <a:p>
                      <a:pPr algn="just"/>
                      <a:r>
                        <a:rPr lang="en-US" sz="2000" b="1">
                          <a:effectLst/>
                          <a:latin typeface="Calibri" panose="020F0502020204030204" pitchFamily="34" charset="0"/>
                          <a:ea typeface="PMingLiU" panose="02020500000000000000" pitchFamily="18" charset="-120"/>
                          <a:cs typeface="Lucida Grande"/>
                        </a:rPr>
                        <a:t>ю</a:t>
                      </a:r>
                      <a:r>
                        <a:rPr lang="en-US" sz="2000">
                          <a:effectLst/>
                          <a:latin typeface="Calibri" panose="020F0502020204030204" pitchFamily="34" charset="0"/>
                          <a:ea typeface="PMingLiU" panose="02020500000000000000" pitchFamily="18" charset="-120"/>
                          <a:cs typeface="Lucida Grande"/>
                        </a:rPr>
                        <a:t>жо вер</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some places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13271362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ик вер</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one place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14589613"/>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кок вер</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two places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548868697"/>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кум вер</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in three places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91743353"/>
                  </a:ext>
                </a:extLst>
              </a:tr>
            </a:tbl>
          </a:graphicData>
        </a:graphic>
      </p:graphicFrame>
    </p:spTree>
    <p:extLst>
      <p:ext uri="{BB962C8B-B14F-4D97-AF65-F5344CB8AC3E}">
        <p14:creationId xmlns:p14="http://schemas.microsoft.com/office/powerpoint/2010/main" val="273256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5.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Directional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46</a:t>
            </a:fld>
            <a:endParaRPr lang="en-GB"/>
          </a:p>
        </p:txBody>
      </p:sp>
      <p:graphicFrame>
        <p:nvGraphicFramePr>
          <p:cNvPr id="6" name="Table 5">
            <a:extLst>
              <a:ext uri="{FF2B5EF4-FFF2-40B4-BE49-F238E27FC236}">
                <a16:creationId xmlns:a16="http://schemas.microsoft.com/office/drawing/2014/main" id="{052978B5-7CA3-4297-8255-4F49D94512AF}"/>
              </a:ext>
            </a:extLst>
          </p:cNvPr>
          <p:cNvGraphicFramePr>
            <a:graphicFrameLocks noGrp="1"/>
          </p:cNvGraphicFramePr>
          <p:nvPr>
            <p:extLst>
              <p:ext uri="{D42A27DB-BD31-4B8C-83A1-F6EECF244321}">
                <p14:modId xmlns:p14="http://schemas.microsoft.com/office/powerpoint/2010/main" val="1201298514"/>
              </p:ext>
            </p:extLst>
          </p:nvPr>
        </p:nvGraphicFramePr>
        <p:xfrm>
          <a:off x="1654629" y="3370708"/>
          <a:ext cx="8592456" cy="2985642"/>
        </p:xfrm>
        <a:graphic>
          <a:graphicData uri="http://schemas.openxmlformats.org/drawingml/2006/table">
            <a:tbl>
              <a:tblPr firstRow="1" firstCol="1" bandRow="1">
                <a:tableStyleId>{5940675A-B579-460E-94D1-54222C63F5DA}</a:tableStyleId>
              </a:tblPr>
              <a:tblGrid>
                <a:gridCol w="2864152">
                  <a:extLst>
                    <a:ext uri="{9D8B030D-6E8A-4147-A177-3AD203B41FA5}">
                      <a16:colId xmlns:a16="http://schemas.microsoft.com/office/drawing/2014/main" val="1525179107"/>
                    </a:ext>
                  </a:extLst>
                </a:gridCol>
                <a:gridCol w="2864152">
                  <a:extLst>
                    <a:ext uri="{9D8B030D-6E8A-4147-A177-3AD203B41FA5}">
                      <a16:colId xmlns:a16="http://schemas.microsoft.com/office/drawing/2014/main" val="1305672726"/>
                    </a:ext>
                  </a:extLst>
                </a:gridCol>
                <a:gridCol w="2864152">
                  <a:extLst>
                    <a:ext uri="{9D8B030D-6E8A-4147-A177-3AD203B41FA5}">
                      <a16:colId xmlns:a16="http://schemas.microsoft.com/office/drawing/2014/main" val="3100648691"/>
                    </a:ext>
                  </a:extLst>
                </a:gridCol>
              </a:tblGrid>
              <a:tr h="331738">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Verbal pairing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Literal translation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Factual translation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194613815"/>
                  </a:ext>
                </a:extLst>
              </a:tr>
              <a:tr h="331738">
                <a:tc>
                  <a:txBody>
                    <a:bodyPr/>
                    <a:lstStyle/>
                    <a:p>
                      <a:pPr algn="l"/>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йын лект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swimming leave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swim out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73516778"/>
                  </a:ext>
                </a:extLst>
              </a:tr>
              <a:tr h="331738">
                <a:tc>
                  <a:txBody>
                    <a:bodyPr/>
                    <a:lstStyle/>
                    <a:p>
                      <a:pPr algn="l"/>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йын пур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swimming enter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swim in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70799393"/>
                  </a:ext>
                </a:extLst>
              </a:tr>
              <a:tr h="331738">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чоҥешт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лект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flying leave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fly out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42370365"/>
                  </a:ext>
                </a:extLst>
              </a:tr>
              <a:tr h="331738">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чоҥешт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пур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flying enter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fly in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526248215"/>
                  </a:ext>
                </a:extLst>
              </a:tr>
              <a:tr h="331738">
                <a:tc>
                  <a:txBody>
                    <a:bodyPr/>
                    <a:lstStyle/>
                    <a:p>
                      <a:pPr algn="l"/>
                      <a:r>
                        <a:rPr lang="en-US" sz="2000">
                          <a:effectLst/>
                          <a:latin typeface="Calibri" panose="020F0502020204030204" pitchFamily="34" charset="0"/>
                          <a:ea typeface="PMingLiU" panose="02020500000000000000" pitchFamily="18" charset="-120"/>
                          <a:cs typeface="Lucida Grande"/>
                        </a:rPr>
                        <a:t>шӱдыр</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 </a:t>
                      </a:r>
                      <a:r>
                        <a:rPr lang="en-US" sz="2000">
                          <a:effectLst/>
                          <a:latin typeface="Calibri" panose="020F0502020204030204" pitchFamily="34" charset="0"/>
                          <a:ea typeface="PMingLiU" panose="02020500000000000000" pitchFamily="18" charset="-120"/>
                          <a:cs typeface="Calibri" panose="020F0502020204030204" pitchFamily="34" charset="0"/>
                        </a:rPr>
                        <a:t>лукт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dragging remove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drag out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292743941"/>
                  </a:ext>
                </a:extLst>
              </a:tr>
              <a:tr h="331738">
                <a:tc>
                  <a:txBody>
                    <a:bodyPr/>
                    <a:lstStyle/>
                    <a:p>
                      <a:pPr algn="l"/>
                      <a:r>
                        <a:rPr lang="en-US" sz="2000">
                          <a:effectLst/>
                          <a:latin typeface="Calibri" panose="020F0502020204030204" pitchFamily="34" charset="0"/>
                          <a:ea typeface="PMingLiU" panose="02020500000000000000" pitchFamily="18" charset="-120"/>
                          <a:cs typeface="Lucida Grande"/>
                        </a:rPr>
                        <a:t>шӱдыр</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 </a:t>
                      </a:r>
                      <a:r>
                        <a:rPr lang="en-US" sz="2000">
                          <a:effectLst/>
                          <a:latin typeface="Calibri" panose="020F0502020204030204" pitchFamily="34" charset="0"/>
                          <a:ea typeface="PMingLiU" panose="02020500000000000000" pitchFamily="18" charset="-120"/>
                          <a:cs typeface="Calibri" panose="020F0502020204030204" pitchFamily="34" charset="0"/>
                        </a:rPr>
                        <a:t>пурт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dragging bring in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drag in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73561504"/>
                  </a:ext>
                </a:extLst>
              </a:tr>
              <a:tr h="331738">
                <a:tc>
                  <a:txBody>
                    <a:bodyPr/>
                    <a:lstStyle/>
                    <a:p>
                      <a:pPr algn="l"/>
                      <a:r>
                        <a:rPr lang="en-US" sz="2000">
                          <a:effectLst/>
                          <a:latin typeface="Calibri" panose="020F0502020204030204" pitchFamily="34" charset="0"/>
                          <a:ea typeface="PMingLiU" panose="02020500000000000000" pitchFamily="18" charset="-120"/>
                          <a:cs typeface="Lucida Grande"/>
                        </a:rPr>
                        <a:t>покт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 </a:t>
                      </a:r>
                      <a:r>
                        <a:rPr lang="en-US" sz="2000">
                          <a:effectLst/>
                          <a:latin typeface="Calibri" panose="020F0502020204030204" pitchFamily="34" charset="0"/>
                          <a:ea typeface="PMingLiU" panose="02020500000000000000" pitchFamily="18" charset="-120"/>
                          <a:cs typeface="Calibri" panose="020F0502020204030204" pitchFamily="34" charset="0"/>
                        </a:rPr>
                        <a:t>лукт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driving remove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drive out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103226860"/>
                  </a:ext>
                </a:extLst>
              </a:tr>
              <a:tr h="331738">
                <a:tc>
                  <a:txBody>
                    <a:bodyPr/>
                    <a:lstStyle/>
                    <a:p>
                      <a:pPr algn="l"/>
                      <a:r>
                        <a:rPr lang="en-US" sz="2000">
                          <a:effectLst/>
                          <a:latin typeface="Calibri" panose="020F0502020204030204" pitchFamily="34" charset="0"/>
                          <a:ea typeface="PMingLiU" panose="02020500000000000000" pitchFamily="18" charset="-120"/>
                          <a:cs typeface="Lucida Grande"/>
                        </a:rPr>
                        <a:t>покт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 </a:t>
                      </a:r>
                      <a:r>
                        <a:rPr lang="en-US" sz="2000">
                          <a:effectLst/>
                          <a:latin typeface="Calibri" panose="020F0502020204030204" pitchFamily="34" charset="0"/>
                          <a:ea typeface="PMingLiU" panose="02020500000000000000" pitchFamily="18" charset="-120"/>
                          <a:cs typeface="Calibri" panose="020F0502020204030204" pitchFamily="34" charset="0"/>
                        </a:rPr>
                        <a:t>пурт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driving bring in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drive in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27679178"/>
                  </a:ext>
                </a:extLst>
              </a:tr>
            </a:tbl>
          </a:graphicData>
        </a:graphic>
      </p:graphicFrame>
      <p:sp>
        <p:nvSpPr>
          <p:cNvPr id="7" name="TextBox 6">
            <a:extLst>
              <a:ext uri="{FF2B5EF4-FFF2-40B4-BE49-F238E27FC236}">
                <a16:creationId xmlns:a16="http://schemas.microsoft.com/office/drawing/2014/main" id="{77090DCB-8813-411C-9094-E182468B5935}"/>
              </a:ext>
            </a:extLst>
          </p:cNvPr>
          <p:cNvSpPr txBox="1"/>
          <p:nvPr/>
        </p:nvSpPr>
        <p:spPr>
          <a:xfrm>
            <a:off x="6270171" y="315171"/>
            <a:ext cx="6094140" cy="3154710"/>
          </a:xfrm>
          <a:prstGeom prst="rect">
            <a:avLst/>
          </a:prstGeom>
          <a:noFill/>
        </p:spPr>
        <p:txBody>
          <a:bodyPr wrap="square">
            <a:spAutoFit/>
          </a:bodyPr>
          <a:lstStyle/>
          <a:p>
            <a:r>
              <a:rPr lang="en-GB" sz="19900" dirty="0"/>
              <a:t>🌲</a:t>
            </a:r>
          </a:p>
        </p:txBody>
      </p:sp>
      <p:sp>
        <p:nvSpPr>
          <p:cNvPr id="8" name="Content Placeholder 2">
            <a:extLst>
              <a:ext uri="{FF2B5EF4-FFF2-40B4-BE49-F238E27FC236}">
                <a16:creationId xmlns:a16="http://schemas.microsoft.com/office/drawing/2014/main" id="{D3D7995E-EC7B-4F6D-AE5A-794CAF6A5953}"/>
              </a:ext>
            </a:extLst>
          </p:cNvPr>
          <p:cNvSpPr txBox="1">
            <a:spLocks/>
          </p:cNvSpPr>
          <p:nvPr/>
        </p:nvSpPr>
        <p:spPr>
          <a:xfrm>
            <a:off x="9788379" y="2590703"/>
            <a:ext cx="700668" cy="538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a:t>
            </a:r>
            <a:endParaRPr lang="en-GB" dirty="0"/>
          </a:p>
        </p:txBody>
      </p:sp>
    </p:spTree>
    <p:extLst>
      <p:ext uri="{BB962C8B-B14F-4D97-AF65-F5344CB8AC3E}">
        <p14:creationId xmlns:p14="http://schemas.microsoft.com/office/powerpoint/2010/main" val="364634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grpId="0" nodeType="clickEffect">
                                  <p:stCondLst>
                                    <p:cond delay="0"/>
                                  </p:stCondLst>
                                  <p:childTnLst>
                                    <p:animMotion origin="layout" path="M -3.95833E-6 0 L -3.95833E-6 -0.15903 C -3.95833E-6 -0.23032 -0.04166 -0.31782 -0.07539 -0.31782 L -0.15052 -0.31782 " pathEditMode="relative" rAng="0" ptsTypes="AAAA">
                                      <p:cBhvr>
                                        <p:cTn id="6" dur="2000" fill="hold"/>
                                        <p:tgtEl>
                                          <p:spTgt spid="8">
                                            <p:txEl>
                                              <p:pRg st="0" end="0"/>
                                            </p:txEl>
                                          </p:spTgt>
                                        </p:tgtEl>
                                        <p:attrNameLst>
                                          <p:attrName>ppt_x</p:attrName>
                                          <p:attrName>ppt_y</p:attrName>
                                        </p:attrNameLst>
                                      </p:cBhvr>
                                      <p:rCtr x="-7526" y="-1590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5.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Directional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47</a:t>
            </a:fld>
            <a:endParaRPr lang="en-GB"/>
          </a:p>
        </p:txBody>
      </p:sp>
      <p:graphicFrame>
        <p:nvGraphicFramePr>
          <p:cNvPr id="2" name="Table 1">
            <a:extLst>
              <a:ext uri="{FF2B5EF4-FFF2-40B4-BE49-F238E27FC236}">
                <a16:creationId xmlns:a16="http://schemas.microsoft.com/office/drawing/2014/main" id="{DF325A09-B4C2-4714-AE03-1DB47E220347}"/>
              </a:ext>
            </a:extLst>
          </p:cNvPr>
          <p:cNvGraphicFramePr>
            <a:graphicFrameLocks noGrp="1"/>
          </p:cNvGraphicFramePr>
          <p:nvPr>
            <p:extLst>
              <p:ext uri="{D42A27DB-BD31-4B8C-83A1-F6EECF244321}">
                <p14:modId xmlns:p14="http://schemas.microsoft.com/office/powerpoint/2010/main" val="3742871040"/>
              </p:ext>
            </p:extLst>
          </p:nvPr>
        </p:nvGraphicFramePr>
        <p:xfrm>
          <a:off x="1429657" y="1946071"/>
          <a:ext cx="9332685" cy="3657600"/>
        </p:xfrm>
        <a:graphic>
          <a:graphicData uri="http://schemas.openxmlformats.org/drawingml/2006/table">
            <a:tbl>
              <a:tblPr firstRow="1" firstCol="1" bandRow="1">
                <a:tableStyleId>{5940675A-B579-460E-94D1-54222C63F5DA}</a:tableStyleId>
              </a:tblPr>
              <a:tblGrid>
                <a:gridCol w="3120231">
                  <a:extLst>
                    <a:ext uri="{9D8B030D-6E8A-4147-A177-3AD203B41FA5}">
                      <a16:colId xmlns:a16="http://schemas.microsoft.com/office/drawing/2014/main" val="2084434314"/>
                    </a:ext>
                  </a:extLst>
                </a:gridCol>
                <a:gridCol w="3109858">
                  <a:extLst>
                    <a:ext uri="{9D8B030D-6E8A-4147-A177-3AD203B41FA5}">
                      <a16:colId xmlns:a16="http://schemas.microsoft.com/office/drawing/2014/main" val="1184932627"/>
                    </a:ext>
                  </a:extLst>
                </a:gridCol>
                <a:gridCol w="3102596">
                  <a:extLst>
                    <a:ext uri="{9D8B030D-6E8A-4147-A177-3AD203B41FA5}">
                      <a16:colId xmlns:a16="http://schemas.microsoft.com/office/drawing/2014/main" val="2650318742"/>
                    </a:ext>
                  </a:extLst>
                </a:gridCol>
              </a:tblGrid>
              <a:tr h="0">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Directionality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Intransitive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Transitive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01607143"/>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in, into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пур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пурт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5051662"/>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away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ка</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наҥга</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72427585"/>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out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лект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лукт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93552806"/>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down, downwards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вол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волт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48768964"/>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up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кӱз</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кӱзыкт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04125285"/>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across, over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вонч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32009395"/>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apart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ойырл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ойыр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97148841"/>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past, by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эрт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8632994"/>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(coming)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конд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932506526"/>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up 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ми</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нами</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81465443"/>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through (perforating)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шӱт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Lucida Grande"/>
                        </a:rPr>
                        <a:t>шӱтл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939546736"/>
                  </a:ext>
                </a:extLst>
              </a:tr>
            </a:tbl>
          </a:graphicData>
        </a:graphic>
      </p:graphicFrame>
    </p:spTree>
    <p:extLst>
      <p:ext uri="{BB962C8B-B14F-4D97-AF65-F5344CB8AC3E}">
        <p14:creationId xmlns:p14="http://schemas.microsoft.com/office/powerpoint/2010/main" val="1273872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5.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Directional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48</a:t>
            </a:fld>
            <a:endParaRPr lang="en-GB"/>
          </a:p>
        </p:txBody>
      </p:sp>
      <p:graphicFrame>
        <p:nvGraphicFramePr>
          <p:cNvPr id="6" name="Table 5">
            <a:extLst>
              <a:ext uri="{FF2B5EF4-FFF2-40B4-BE49-F238E27FC236}">
                <a16:creationId xmlns:a16="http://schemas.microsoft.com/office/drawing/2014/main" id="{B31D5B1D-184A-47EF-B6C3-8E2B043D73F1}"/>
              </a:ext>
            </a:extLst>
          </p:cNvPr>
          <p:cNvGraphicFramePr>
            <a:graphicFrameLocks noGrp="1"/>
          </p:cNvGraphicFramePr>
          <p:nvPr>
            <p:extLst>
              <p:ext uri="{D42A27DB-BD31-4B8C-83A1-F6EECF244321}">
                <p14:modId xmlns:p14="http://schemas.microsoft.com/office/powerpoint/2010/main" val="3048274380"/>
              </p:ext>
            </p:extLst>
          </p:nvPr>
        </p:nvGraphicFramePr>
        <p:xfrm>
          <a:off x="1435100" y="1773238"/>
          <a:ext cx="9664700" cy="2133600"/>
        </p:xfrm>
        <a:graphic>
          <a:graphicData uri="http://schemas.openxmlformats.org/drawingml/2006/table">
            <a:tbl>
              <a:tblPr firstRow="1" firstCol="1" bandRow="1">
                <a:tableStyleId>{5940675A-B579-460E-94D1-54222C63F5DA}</a:tableStyleId>
              </a:tblPr>
              <a:tblGrid>
                <a:gridCol w="3222641">
                  <a:extLst>
                    <a:ext uri="{9D8B030D-6E8A-4147-A177-3AD203B41FA5}">
                      <a16:colId xmlns:a16="http://schemas.microsoft.com/office/drawing/2014/main" val="1543057962"/>
                    </a:ext>
                  </a:extLst>
                </a:gridCol>
                <a:gridCol w="2655456">
                  <a:extLst>
                    <a:ext uri="{9D8B030D-6E8A-4147-A177-3AD203B41FA5}">
                      <a16:colId xmlns:a16="http://schemas.microsoft.com/office/drawing/2014/main" val="4179353857"/>
                    </a:ext>
                  </a:extLst>
                </a:gridCol>
                <a:gridCol w="3786603">
                  <a:extLst>
                    <a:ext uri="{9D8B030D-6E8A-4147-A177-3AD203B41FA5}">
                      <a16:colId xmlns:a16="http://schemas.microsoft.com/office/drawing/2014/main" val="4090701856"/>
                    </a:ext>
                  </a:extLst>
                </a:gridCol>
              </a:tblGrid>
              <a:tr h="0">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Verbal pairing</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Literal translation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Factual translation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27142845"/>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лын шу</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coming arrive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arrive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89842409"/>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ктын ка</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leaving go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go out, to go away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958811"/>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ми</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тол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going come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visit, to drop in, to drop by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17014603"/>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ми</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пур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coming enter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visit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46688007"/>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лын пур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coming enter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come in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37934816"/>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пур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лект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i="1">
                          <a:effectLst/>
                          <a:latin typeface="Calibri" panose="020F0502020204030204" pitchFamily="34" charset="0"/>
                          <a:ea typeface="PMingLiU" panose="02020500000000000000" pitchFamily="18" charset="-120"/>
                          <a:cs typeface="Calibri" panose="020F0502020204030204" pitchFamily="34" charset="0"/>
                        </a:rPr>
                        <a:t>to entering leave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drop in, to visit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9729240"/>
                  </a:ext>
                </a:extLst>
              </a:tr>
            </a:tbl>
          </a:graphicData>
        </a:graphic>
      </p:graphicFrame>
      <p:sp>
        <p:nvSpPr>
          <p:cNvPr id="7" name="Content Placeholder 2">
            <a:extLst>
              <a:ext uri="{FF2B5EF4-FFF2-40B4-BE49-F238E27FC236}">
                <a16:creationId xmlns:a16="http://schemas.microsoft.com/office/drawing/2014/main" id="{3595D8DC-F60D-4A9F-90FA-81119CE93DD8}"/>
              </a:ext>
            </a:extLst>
          </p:cNvPr>
          <p:cNvSpPr txBox="1">
            <a:spLocks/>
          </p:cNvSpPr>
          <p:nvPr/>
        </p:nvSpPr>
        <p:spPr>
          <a:xfrm>
            <a:off x="10160000" y="1208088"/>
            <a:ext cx="9398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dirty="0"/>
              <a:t>???</a:t>
            </a:r>
          </a:p>
        </p:txBody>
      </p:sp>
      <p:graphicFrame>
        <p:nvGraphicFramePr>
          <p:cNvPr id="8" name="Table 7">
            <a:extLst>
              <a:ext uri="{FF2B5EF4-FFF2-40B4-BE49-F238E27FC236}">
                <a16:creationId xmlns:a16="http://schemas.microsoft.com/office/drawing/2014/main" id="{C755EA10-B731-4DBB-9C84-61F9AF9DB345}"/>
              </a:ext>
            </a:extLst>
          </p:cNvPr>
          <p:cNvGraphicFramePr>
            <a:graphicFrameLocks noGrp="1"/>
          </p:cNvGraphicFramePr>
          <p:nvPr>
            <p:extLst>
              <p:ext uri="{D42A27DB-BD31-4B8C-83A1-F6EECF244321}">
                <p14:modId xmlns:p14="http://schemas.microsoft.com/office/powerpoint/2010/main" val="3934581212"/>
              </p:ext>
            </p:extLst>
          </p:nvPr>
        </p:nvGraphicFramePr>
        <p:xfrm>
          <a:off x="1435100" y="4085908"/>
          <a:ext cx="9664700" cy="2270443"/>
        </p:xfrm>
        <a:graphic>
          <a:graphicData uri="http://schemas.openxmlformats.org/drawingml/2006/table">
            <a:tbl>
              <a:tblPr firstRow="1" firstCol="1" bandRow="1">
                <a:tableStyleId>{5940675A-B579-460E-94D1-54222C63F5DA}</a:tableStyleId>
              </a:tblPr>
              <a:tblGrid>
                <a:gridCol w="4838258">
                  <a:extLst>
                    <a:ext uri="{9D8B030D-6E8A-4147-A177-3AD203B41FA5}">
                      <a16:colId xmlns:a16="http://schemas.microsoft.com/office/drawing/2014/main" val="2315171442"/>
                    </a:ext>
                  </a:extLst>
                </a:gridCol>
                <a:gridCol w="4826442">
                  <a:extLst>
                    <a:ext uri="{9D8B030D-6E8A-4147-A177-3AD203B41FA5}">
                      <a16:colId xmlns:a16="http://schemas.microsoft.com/office/drawing/2014/main" val="267023883"/>
                    </a:ext>
                  </a:extLst>
                </a:gridCol>
              </a:tblGrid>
              <a:tr h="32434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Кечывалл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лын шу</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a:effectLst/>
                          <a:latin typeface="Calibri" panose="020F0502020204030204" pitchFamily="34" charset="0"/>
                          <a:ea typeface="PMingLiU" panose="02020500000000000000" pitchFamily="18" charset="-120"/>
                          <a:cs typeface="Calibri" panose="020F0502020204030204" pitchFamily="34" charset="0"/>
                        </a:rPr>
                        <a:t> мо?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Will you make it here by noon?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485132841"/>
                  </a:ext>
                </a:extLst>
              </a:tr>
              <a:tr h="648698">
                <a:tc>
                  <a:txBody>
                    <a:bodyPr/>
                    <a:lstStyle/>
                    <a:p>
                      <a:pPr algn="l"/>
                      <a:r>
                        <a:rPr lang="en-US" sz="2000">
                          <a:effectLst/>
                          <a:latin typeface="Calibri" panose="020F0502020204030204" pitchFamily="34" charset="0"/>
                          <a:ea typeface="PMingLiU" panose="02020500000000000000" pitchFamily="18" charset="-120"/>
                          <a:cs typeface="Lucida Grande"/>
                        </a:rPr>
                        <a:t>Ан</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 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сыр</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 чеверласыд</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a:t>
                      </a:r>
                      <a:r>
                        <a:rPr lang="en-US" sz="2000" u="sng">
                          <a:effectLst/>
                          <a:latin typeface="Calibri" panose="020F0502020204030204" pitchFamily="34" charset="0"/>
                          <a:ea typeface="PMingLiU" panose="02020500000000000000" pitchFamily="18" charset="-120"/>
                          <a:cs typeface="Lucida Grande"/>
                        </a:rPr>
                        <a:t>л</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ктын к</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йыш</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Anya got angry for some reason; she left without saying good-bye.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341476978"/>
                  </a:ext>
                </a:extLst>
              </a:tr>
              <a:tr h="648698">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Теҥг</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че Иван</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вмыт 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ке унал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u="sng">
                          <a:effectLst/>
                          <a:latin typeface="Calibri" panose="020F0502020204030204" pitchFamily="34" charset="0"/>
                          <a:ea typeface="PMingLiU" panose="02020500000000000000" pitchFamily="18" charset="-120"/>
                          <a:cs typeface="Calibri" panose="020F0502020204030204" pitchFamily="34" charset="0"/>
                        </a:rPr>
                        <a:t>ми</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толынн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We visited the Ivanovs yesterday.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506544477"/>
                  </a:ext>
                </a:extLst>
              </a:tr>
              <a:tr h="648698">
                <a:tc>
                  <a:txBody>
                    <a:bodyPr/>
                    <a:lstStyle/>
                    <a:p>
                      <a:pPr algn="l"/>
                      <a:r>
                        <a:rPr lang="en-US" sz="2000" dirty="0" err="1">
                          <a:effectLst/>
                          <a:latin typeface="Calibri" panose="020F0502020204030204" pitchFamily="34" charset="0"/>
                          <a:ea typeface="PMingLiU" panose="02020500000000000000" pitchFamily="18" charset="-120"/>
                          <a:cs typeface="Lucida Grande"/>
                        </a:rPr>
                        <a:t>П</a:t>
                      </a:r>
                      <a:r>
                        <a:rPr lang="en-US" sz="2000" b="1" dirty="0" err="1">
                          <a:effectLst/>
                          <a:latin typeface="Calibri" panose="020F0502020204030204" pitchFamily="34" charset="0"/>
                          <a:ea typeface="PMingLiU" panose="02020500000000000000" pitchFamily="18" charset="-120"/>
                          <a:cs typeface="Lucida Grande"/>
                        </a:rPr>
                        <a:t>ӧ</a:t>
                      </a:r>
                      <a:r>
                        <a:rPr lang="en-US" sz="2000" dirty="0" err="1">
                          <a:effectLst/>
                          <a:latin typeface="Calibri" panose="020F0502020204030204" pitchFamily="34" charset="0"/>
                          <a:ea typeface="PMingLiU" panose="02020500000000000000" pitchFamily="18" charset="-120"/>
                          <a:cs typeface="Lucida Grande"/>
                        </a:rPr>
                        <a:t>ртышкӧ</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т</a:t>
                      </a:r>
                      <a:r>
                        <a:rPr lang="en-US" sz="2000" b="1" u="sng" dirty="0" err="1">
                          <a:effectLst/>
                          <a:latin typeface="Calibri" panose="020F0502020204030204" pitchFamily="34" charset="0"/>
                          <a:ea typeface="PMingLiU" panose="02020500000000000000" pitchFamily="18" charset="-120"/>
                          <a:cs typeface="Lucida Grande"/>
                        </a:rPr>
                        <a:t>о</a:t>
                      </a:r>
                      <a:r>
                        <a:rPr lang="en-US" sz="2000" u="sng" dirty="0" err="1">
                          <a:effectLst/>
                          <a:latin typeface="Calibri" panose="020F0502020204030204" pitchFamily="34" charset="0"/>
                          <a:ea typeface="PMingLiU" panose="02020500000000000000" pitchFamily="18" charset="-120"/>
                          <a:cs typeface="Lucida Grande"/>
                        </a:rPr>
                        <a:t>лын</a:t>
                      </a:r>
                      <a:r>
                        <a:rPr lang="en-US" sz="2000" u="sng"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пурышн</a:t>
                      </a:r>
                      <a:r>
                        <a:rPr lang="en-US" sz="2000" b="1" u="sng" dirty="0" err="1">
                          <a:effectLst/>
                          <a:latin typeface="Calibri" panose="020F0502020204030204" pitchFamily="34" charset="0"/>
                          <a:ea typeface="PMingLiU" panose="02020500000000000000" pitchFamily="18" charset="-120"/>
                          <a:cs typeface="Lucida Grande"/>
                        </a:rPr>
                        <a:t>а</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гын</a:t>
                      </a:r>
                      <a:r>
                        <a:rPr lang="en-US" sz="2000" b="1" dirty="0" err="1">
                          <a:effectLst/>
                          <a:latin typeface="Calibri" panose="020F0502020204030204" pitchFamily="34" charset="0"/>
                          <a:ea typeface="PMingLiU" panose="02020500000000000000" pitchFamily="18" charset="-120"/>
                          <a:cs typeface="Lucida Grande"/>
                        </a:rPr>
                        <a:t>а</a:t>
                      </a:r>
                      <a:r>
                        <a:rPr lang="en-US" sz="2000" dirty="0">
                          <a:effectLst/>
                          <a:latin typeface="Calibri" panose="020F0502020204030204" pitchFamily="34" charset="0"/>
                          <a:ea typeface="PMingLiU" panose="02020500000000000000" pitchFamily="18" charset="-120"/>
                          <a:cs typeface="Lucida Grande"/>
                        </a:rPr>
                        <a:t> – </a:t>
                      </a:r>
                      <a:r>
                        <a:rPr lang="en-US" sz="2000" dirty="0" err="1">
                          <a:effectLst/>
                          <a:latin typeface="Calibri" panose="020F0502020204030204" pitchFamily="34" charset="0"/>
                          <a:ea typeface="PMingLiU" panose="02020500000000000000" pitchFamily="18" charset="-120"/>
                          <a:cs typeface="Lucida Grande"/>
                        </a:rPr>
                        <a:t>ур</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мыште</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йӱр</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тӱҥ</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л’е</a:t>
                      </a:r>
                      <a:r>
                        <a:rPr lang="en-US" sz="2000" dirty="0">
                          <a:effectLst/>
                          <a:latin typeface="Calibri" panose="020F0502020204030204" pitchFamily="34" charset="0"/>
                          <a:ea typeface="PMingLiU" panose="02020500000000000000" pitchFamily="18" charset="-120"/>
                          <a:cs typeface="Lucida Grande"/>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We had just entered the house; outside, it began to rain.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13614635"/>
                  </a:ext>
                </a:extLst>
              </a:tr>
            </a:tbl>
          </a:graphicData>
        </a:graphic>
      </p:graphicFrame>
    </p:spTree>
    <p:extLst>
      <p:ext uri="{BB962C8B-B14F-4D97-AF65-F5344CB8AC3E}">
        <p14:creationId xmlns:p14="http://schemas.microsoft.com/office/powerpoint/2010/main" val="1109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49</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923330"/>
          </a:xfrm>
          <a:prstGeom prst="rect">
            <a:avLst/>
          </a:prstGeom>
          <a:noFill/>
        </p:spPr>
        <p:txBody>
          <a:bodyPr wrap="square">
            <a:spAutoFit/>
          </a:bodyPr>
          <a:lstStyle/>
          <a:p>
            <a:pPr>
              <a:tabLst>
                <a:tab pos="533400" algn="l"/>
              </a:tabLst>
            </a:pPr>
            <a:r>
              <a:rPr lang="en-GB" dirty="0"/>
              <a:t>a)	</a:t>
            </a:r>
            <a:r>
              <a:rPr lang="en-US" dirty="0" err="1"/>
              <a:t>шогалт</a:t>
            </a:r>
            <a:r>
              <a:rPr lang="en-US" b="1" dirty="0" err="1"/>
              <a:t>а</a:t>
            </a:r>
            <a:r>
              <a:rPr lang="en-US" dirty="0" err="1"/>
              <a:t>ш</a:t>
            </a:r>
            <a:r>
              <a:rPr lang="en-US" dirty="0"/>
              <a:t> (‑</a:t>
            </a:r>
            <a:r>
              <a:rPr lang="en-US" dirty="0" err="1"/>
              <a:t>ем</a:t>
            </a:r>
            <a:r>
              <a:rPr lang="en-US" dirty="0"/>
              <a:t>) ‘to place, to stand’</a:t>
            </a:r>
            <a:br>
              <a:rPr lang="en-US" dirty="0"/>
            </a:br>
            <a:r>
              <a:rPr lang="en-US" dirty="0"/>
              <a:t>b)	</a:t>
            </a:r>
            <a:r>
              <a:rPr lang="en-US" dirty="0" err="1"/>
              <a:t>пышт</a:t>
            </a:r>
            <a:r>
              <a:rPr lang="en-US" b="1" dirty="0" err="1"/>
              <a:t>а</a:t>
            </a:r>
            <a:r>
              <a:rPr lang="en-US" dirty="0" err="1"/>
              <a:t>ш</a:t>
            </a:r>
            <a:r>
              <a:rPr lang="en-US" dirty="0"/>
              <a:t> (‑</a:t>
            </a:r>
            <a:r>
              <a:rPr lang="en-US" dirty="0" err="1"/>
              <a:t>ем</a:t>
            </a:r>
            <a:r>
              <a:rPr lang="en-US" dirty="0"/>
              <a:t>) ‘to put, to place, to lay’</a:t>
            </a:r>
            <a:br>
              <a:rPr lang="en-US" dirty="0"/>
            </a:br>
            <a:r>
              <a:rPr lang="en-US" dirty="0"/>
              <a:t>d)	</a:t>
            </a:r>
            <a:r>
              <a:rPr lang="en-US" dirty="0" err="1"/>
              <a:t>шынд</a:t>
            </a:r>
            <a:r>
              <a:rPr lang="en-US" b="1" dirty="0" err="1"/>
              <a:t>а</a:t>
            </a:r>
            <a:r>
              <a:rPr lang="en-US" dirty="0" err="1"/>
              <a:t>ш</a:t>
            </a:r>
            <a:r>
              <a:rPr lang="en-US" dirty="0"/>
              <a:t> (‑</a:t>
            </a:r>
            <a:r>
              <a:rPr lang="en-US" dirty="0" err="1"/>
              <a:t>ем</a:t>
            </a:r>
            <a:r>
              <a:rPr lang="en-US" dirty="0"/>
              <a:t>) ‘to put, to place, to set’</a:t>
            </a:r>
            <a:endParaRPr lang="en-GB" dirty="0"/>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976743759"/>
              </p:ext>
            </p:extLst>
          </p:nvPr>
        </p:nvGraphicFramePr>
        <p:xfrm>
          <a:off x="838199" y="2605504"/>
          <a:ext cx="10731499" cy="1121361"/>
        </p:xfrm>
        <a:graphic>
          <a:graphicData uri="http://schemas.openxmlformats.org/drawingml/2006/table">
            <a:tbl>
              <a:tblPr firstRow="1" firstCol="1" bandRow="1">
                <a:tableStyleId>{5940675A-B579-460E-94D1-54222C63F5DA}</a:tableStyleId>
              </a:tblPr>
              <a:tblGrid>
                <a:gridCol w="5365169">
                  <a:extLst>
                    <a:ext uri="{9D8B030D-6E8A-4147-A177-3AD203B41FA5}">
                      <a16:colId xmlns:a16="http://schemas.microsoft.com/office/drawing/2014/main" val="3080579691"/>
                    </a:ext>
                  </a:extLst>
                </a:gridCol>
                <a:gridCol w="5366330">
                  <a:extLst>
                    <a:ext uri="{9D8B030D-6E8A-4147-A177-3AD203B41FA5}">
                      <a16:colId xmlns:a16="http://schemas.microsoft.com/office/drawing/2014/main" val="9804554"/>
                    </a:ext>
                  </a:extLst>
                </a:gridCol>
              </a:tblGrid>
              <a:tr h="560681">
                <a:tc>
                  <a:txBody>
                    <a:bodyPr/>
                    <a:lstStyle/>
                    <a:p>
                      <a:pPr algn="l"/>
                      <a:r>
                        <a:rPr lang="en-US" sz="1600" dirty="0" err="1">
                          <a:effectLst/>
                          <a:latin typeface="Calibri" panose="020F0502020204030204" pitchFamily="34" charset="0"/>
                          <a:ea typeface="PMingLiU" panose="02020500000000000000" pitchFamily="18" charset="-120"/>
                          <a:cs typeface="Calibri" panose="020F0502020204030204" pitchFamily="34" charset="0"/>
                        </a:rPr>
                        <a:t>Иван</a:t>
                      </a:r>
                      <a:r>
                        <a:rPr lang="en-US" sz="16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600" dirty="0" err="1">
                          <a:effectLst/>
                          <a:latin typeface="Calibri" panose="020F0502020204030204" pitchFamily="34" charset="0"/>
                          <a:ea typeface="PMingLiU" panose="02020500000000000000" pitchFamily="18" charset="-120"/>
                          <a:cs typeface="Calibri" panose="020F0502020204030204" pitchFamily="34" charset="0"/>
                        </a:rPr>
                        <a:t>вым</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dirty="0" err="1">
                          <a:effectLst/>
                          <a:latin typeface="Calibri" panose="020F0502020204030204" pitchFamily="34" charset="0"/>
                          <a:ea typeface="PMingLiU" panose="02020500000000000000" pitchFamily="18" charset="-120"/>
                          <a:cs typeface="Calibri" panose="020F0502020204030204" pitchFamily="34" charset="0"/>
                        </a:rPr>
                        <a:t>ад</a:t>
                      </a:r>
                      <a:r>
                        <a:rPr lang="en-US" sz="16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600" dirty="0" err="1">
                          <a:effectLst/>
                          <a:latin typeface="Calibri" panose="020F0502020204030204" pitchFamily="34" charset="0"/>
                          <a:ea typeface="PMingLiU" panose="02020500000000000000" pitchFamily="18" charset="-120"/>
                          <a:cs typeface="Calibri" panose="020F0502020204030204" pitchFamily="34" charset="0"/>
                        </a:rPr>
                        <a:t>к</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dirty="0" err="1">
                          <a:effectLst/>
                          <a:latin typeface="Calibri" panose="020F0502020204030204" pitchFamily="34" charset="0"/>
                          <a:ea typeface="PMingLiU" panose="02020500000000000000" pitchFamily="18" charset="-120"/>
                          <a:cs typeface="Calibri" panose="020F0502020204030204" pitchFamily="34" charset="0"/>
                        </a:rPr>
                        <a:t>школ</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dirty="0" err="1">
                          <a:effectLst/>
                          <a:latin typeface="Calibri" panose="020F0502020204030204" pitchFamily="34" charset="0"/>
                          <a:ea typeface="PMingLiU" panose="02020500000000000000" pitchFamily="18" charset="-120"/>
                          <a:cs typeface="Calibri" panose="020F0502020204030204" pitchFamily="34" charset="0"/>
                        </a:rPr>
                        <a:t>дир</a:t>
                      </a:r>
                      <a:r>
                        <a:rPr lang="en-US" sz="16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600" dirty="0" err="1">
                          <a:effectLst/>
                          <a:latin typeface="Calibri" panose="020F0502020204030204" pitchFamily="34" charset="0"/>
                          <a:ea typeface="PMingLiU" panose="02020500000000000000" pitchFamily="18" charset="-120"/>
                          <a:cs typeface="Calibri" panose="020F0502020204030204" pitchFamily="34" charset="0"/>
                        </a:rPr>
                        <a:t>кторын</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dirty="0" err="1">
                          <a:effectLst/>
                          <a:latin typeface="Calibri" panose="020F0502020204030204" pitchFamily="34" charset="0"/>
                          <a:ea typeface="PMingLiU" panose="02020500000000000000" pitchFamily="18" charset="-120"/>
                          <a:cs typeface="Calibri" panose="020F0502020204030204" pitchFamily="34" charset="0"/>
                        </a:rPr>
                        <a:t>кабин</a:t>
                      </a:r>
                      <a:r>
                        <a:rPr lang="en-US" sz="16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600" dirty="0" err="1">
                          <a:effectLst/>
                          <a:latin typeface="Calibri" panose="020F0502020204030204" pitchFamily="34" charset="0"/>
                          <a:ea typeface="PMingLiU" panose="02020500000000000000" pitchFamily="18" charset="-120"/>
                          <a:cs typeface="Calibri" panose="020F0502020204030204" pitchFamily="34" charset="0"/>
                        </a:rPr>
                        <a:t>тышкыже</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u="sng" dirty="0" err="1">
                          <a:effectLst/>
                          <a:latin typeface="Calibri" panose="020F0502020204030204" pitchFamily="34" charset="0"/>
                          <a:ea typeface="PMingLiU" panose="02020500000000000000" pitchFamily="18" charset="-120"/>
                          <a:cs typeface="Calibri" panose="020F0502020204030204" pitchFamily="34" charset="0"/>
                        </a:rPr>
                        <a:t>пурт</a:t>
                      </a:r>
                      <a:r>
                        <a:rPr lang="en-US" sz="16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6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1600" u="sng" dirty="0">
                          <a:effectLst/>
                          <a:latin typeface="Calibri" panose="020F0502020204030204" pitchFamily="34" charset="0"/>
                          <a:ea typeface="PMingLiU" panose="02020500000000000000" pitchFamily="18" charset="-120"/>
                          <a:cs typeface="Calibri" panose="020F0502020204030204" pitchFamily="34" charset="0"/>
                        </a:rPr>
                        <a:t> </a:t>
                      </a:r>
                      <a:r>
                        <a:rPr lang="en-US" sz="1600" u="sng" dirty="0" err="1">
                          <a:effectLst/>
                          <a:latin typeface="Calibri" panose="020F0502020204030204" pitchFamily="34" charset="0"/>
                          <a:ea typeface="PMingLiU" panose="02020500000000000000" pitchFamily="18" charset="-120"/>
                          <a:cs typeface="Calibri" panose="020F0502020204030204" pitchFamily="34" charset="0"/>
                        </a:rPr>
                        <a:t>шогалт</a:t>
                      </a:r>
                      <a:r>
                        <a:rPr lang="en-US" sz="16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600" u="sng" dirty="0" err="1">
                          <a:effectLst/>
                          <a:latin typeface="Calibri" panose="020F0502020204030204" pitchFamily="34" charset="0"/>
                          <a:ea typeface="PMingLiU" panose="02020500000000000000" pitchFamily="18" charset="-120"/>
                          <a:cs typeface="Calibri" panose="020F0502020204030204" pitchFamily="34" charset="0"/>
                        </a:rPr>
                        <a:t>ныт</a:t>
                      </a:r>
                      <a:r>
                        <a:rPr lang="en-US" sz="1600" dirty="0">
                          <a:effectLst/>
                          <a:latin typeface="Calibri" panose="020F0502020204030204" pitchFamily="34" charset="0"/>
                          <a:ea typeface="PMingLiU" panose="02020500000000000000" pitchFamily="18" charset="-120"/>
                          <a:cs typeface="Calibri" panose="020F0502020204030204" pitchFamily="34" charset="0"/>
                        </a:rPr>
                        <a:t>. </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1600">
                          <a:effectLst/>
                          <a:latin typeface="Calibri" panose="020F0502020204030204" pitchFamily="34" charset="0"/>
                          <a:ea typeface="PMingLiU" panose="02020500000000000000" pitchFamily="18" charset="-120"/>
                          <a:cs typeface="Calibri" panose="020F0502020204030204" pitchFamily="34" charset="0"/>
                        </a:rPr>
                        <a:t>Ivanov was sent to the principal’s office again.</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280340">
                <a:tc>
                  <a:txBody>
                    <a:bodyPr/>
                    <a:lstStyle/>
                    <a:p>
                      <a:pPr algn="l"/>
                      <a:r>
                        <a:rPr lang="en-US" sz="1600">
                          <a:effectLst/>
                          <a:latin typeface="Calibri" panose="020F0502020204030204" pitchFamily="34" charset="0"/>
                          <a:ea typeface="PMingLiU" panose="02020500000000000000" pitchFamily="18" charset="-120"/>
                          <a:cs typeface="Lucida Grande"/>
                        </a:rPr>
                        <a:t>Уш</a:t>
                      </a:r>
                      <a:r>
                        <a:rPr lang="en-US" sz="1600" b="1">
                          <a:effectLst/>
                          <a:latin typeface="Calibri" panose="020F0502020204030204" pitchFamily="34" charset="0"/>
                          <a:ea typeface="PMingLiU" panose="02020500000000000000" pitchFamily="18" charset="-120"/>
                          <a:cs typeface="Lucida Grande"/>
                        </a:rPr>
                        <a:t>е</a:t>
                      </a:r>
                      <a:r>
                        <a:rPr lang="en-US" sz="1600">
                          <a:effectLst/>
                          <a:latin typeface="Calibri" panose="020F0502020204030204" pitchFamily="34" charset="0"/>
                          <a:ea typeface="PMingLiU" panose="02020500000000000000" pitchFamily="18" charset="-120"/>
                          <a:cs typeface="Lucida Grande"/>
                        </a:rPr>
                        <a:t>м вуйлатышыл</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н Петр</a:t>
                      </a:r>
                      <a:r>
                        <a:rPr lang="en-US" sz="1600" b="1">
                          <a:effectLst/>
                          <a:latin typeface="Calibri" panose="020F0502020204030204" pitchFamily="34" charset="0"/>
                          <a:ea typeface="PMingLiU" panose="02020500000000000000" pitchFamily="18" charset="-120"/>
                          <a:cs typeface="Lucida Grande"/>
                        </a:rPr>
                        <a:t>о</a:t>
                      </a:r>
                      <a:r>
                        <a:rPr lang="en-US" sz="1600">
                          <a:effectLst/>
                          <a:latin typeface="Calibri" panose="020F0502020204030204" pitchFamily="34" charset="0"/>
                          <a:ea typeface="PMingLiU" panose="02020500000000000000" pitchFamily="18" charset="-120"/>
                          <a:cs typeface="Lucida Grande"/>
                        </a:rPr>
                        <a:t>вым </a:t>
                      </a:r>
                      <a:r>
                        <a:rPr lang="en-US" sz="1600" u="sng">
                          <a:effectLst/>
                          <a:latin typeface="Calibri" panose="020F0502020204030204" pitchFamily="34" charset="0"/>
                          <a:ea typeface="PMingLiU" panose="02020500000000000000" pitchFamily="18" charset="-120"/>
                          <a:cs typeface="Lucida Grande"/>
                        </a:rPr>
                        <a:t>сайл</a:t>
                      </a:r>
                      <a:r>
                        <a:rPr lang="en-US" sz="1600" b="1" u="sng">
                          <a:effectLst/>
                          <a:latin typeface="Calibri" panose="020F0502020204030204" pitchFamily="34" charset="0"/>
                          <a:ea typeface="PMingLiU" panose="02020500000000000000" pitchFamily="18" charset="-120"/>
                          <a:cs typeface="Lucida Grande"/>
                        </a:rPr>
                        <a:t>е</a:t>
                      </a:r>
                      <a:r>
                        <a:rPr lang="en-US" sz="1600" u="sng">
                          <a:effectLst/>
                          <a:latin typeface="Calibri" panose="020F0502020204030204" pitchFamily="34" charset="0"/>
                          <a:ea typeface="PMingLiU" panose="02020500000000000000" pitchFamily="18" charset="-120"/>
                          <a:cs typeface="Lucida Grande"/>
                        </a:rPr>
                        <a:t>н шогалт</a:t>
                      </a:r>
                      <a:r>
                        <a:rPr lang="en-US" sz="1600" b="1" u="sng">
                          <a:effectLst/>
                          <a:latin typeface="Calibri" panose="020F0502020204030204" pitchFamily="34" charset="0"/>
                          <a:ea typeface="PMingLiU" panose="02020500000000000000" pitchFamily="18" charset="-120"/>
                          <a:cs typeface="Lucida Grande"/>
                        </a:rPr>
                        <a:t>е</a:t>
                      </a:r>
                      <a:r>
                        <a:rPr lang="en-US" sz="1600" u="sng">
                          <a:effectLst/>
                          <a:latin typeface="Calibri" panose="020F0502020204030204" pitchFamily="34" charset="0"/>
                          <a:ea typeface="PMingLiU" panose="02020500000000000000" pitchFamily="18" charset="-120"/>
                          <a:cs typeface="Lucida Grande"/>
                        </a:rPr>
                        <a:t>ныт</a:t>
                      </a:r>
                      <a:r>
                        <a:rPr lang="en-US" sz="1600">
                          <a:effectLst/>
                          <a:latin typeface="Calibri" panose="020F0502020204030204" pitchFamily="34" charset="0"/>
                          <a:ea typeface="PMingLiU" panose="02020500000000000000" pitchFamily="18" charset="-120"/>
                          <a:cs typeface="Lucida Grande"/>
                        </a:rPr>
                        <a:t>.</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1600" dirty="0">
                          <a:effectLst/>
                          <a:latin typeface="Calibri" panose="020F0502020204030204" pitchFamily="34" charset="0"/>
                          <a:ea typeface="PMingLiU" panose="02020500000000000000" pitchFamily="18" charset="-120"/>
                          <a:cs typeface="Calibri" panose="020F0502020204030204" pitchFamily="34" charset="0"/>
                        </a:rPr>
                        <a:t>Petrov was elected director of the society.</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36812754"/>
                  </a:ext>
                </a:extLst>
              </a:tr>
              <a:tr h="280340">
                <a:tc>
                  <a:txBody>
                    <a:bodyPr/>
                    <a:lstStyle/>
                    <a:p>
                      <a:pPr algn="l"/>
                      <a:r>
                        <a:rPr lang="en-US" sz="1600">
                          <a:effectLst/>
                          <a:latin typeface="Calibri" panose="020F0502020204030204" pitchFamily="34" charset="0"/>
                          <a:ea typeface="PMingLiU" panose="02020500000000000000" pitchFamily="18" charset="-120"/>
                          <a:cs typeface="Calibri" panose="020F0502020204030204" pitchFamily="34" charset="0"/>
                        </a:rPr>
                        <a:t>Онч</a:t>
                      </a:r>
                      <a:r>
                        <a:rPr lang="en-US" sz="1600" b="1">
                          <a:effectLst/>
                          <a:latin typeface="Calibri" panose="020F0502020204030204" pitchFamily="34" charset="0"/>
                          <a:ea typeface="PMingLiU" panose="02020500000000000000" pitchFamily="18" charset="-120"/>
                          <a:cs typeface="Calibri" panose="020F0502020204030204" pitchFamily="34" charset="0"/>
                        </a:rPr>
                        <a:t>а</a:t>
                      </a:r>
                      <a:r>
                        <a:rPr lang="en-US" sz="1600">
                          <a:effectLst/>
                          <a:latin typeface="Calibri" panose="020F0502020204030204" pitchFamily="34" charset="0"/>
                          <a:ea typeface="PMingLiU" panose="02020500000000000000" pitchFamily="18" charset="-120"/>
                          <a:cs typeface="Calibri" panose="020F0502020204030204" pitchFamily="34" charset="0"/>
                        </a:rPr>
                        <a:t>л, мог</a:t>
                      </a:r>
                      <a:r>
                        <a:rPr lang="en-US" sz="1600" b="1">
                          <a:effectLst/>
                          <a:latin typeface="Calibri" panose="020F0502020204030204" pitchFamily="34" charset="0"/>
                          <a:ea typeface="PMingLiU" panose="02020500000000000000" pitchFamily="18" charset="-120"/>
                          <a:cs typeface="Calibri" panose="020F0502020204030204" pitchFamily="34" charset="0"/>
                        </a:rPr>
                        <a:t>а</a:t>
                      </a:r>
                      <a:r>
                        <a:rPr lang="en-US" sz="1600">
                          <a:effectLst/>
                          <a:latin typeface="Calibri" panose="020F0502020204030204" pitchFamily="34" charset="0"/>
                          <a:ea typeface="PMingLiU" panose="02020500000000000000" pitchFamily="18" charset="-120"/>
                          <a:cs typeface="Calibri" panose="020F0502020204030204" pitchFamily="34" charset="0"/>
                        </a:rPr>
                        <a:t>й пол</a:t>
                      </a:r>
                      <a:r>
                        <a:rPr lang="en-US" sz="1600" b="1">
                          <a:effectLst/>
                          <a:latin typeface="Calibri" panose="020F0502020204030204" pitchFamily="34" charset="0"/>
                          <a:ea typeface="PMingLiU" panose="02020500000000000000" pitchFamily="18" charset="-120"/>
                          <a:cs typeface="Calibri" panose="020F0502020204030204" pitchFamily="34" charset="0"/>
                        </a:rPr>
                        <a:t>а</a:t>
                      </a:r>
                      <a:r>
                        <a:rPr lang="en-US" sz="1600">
                          <a:effectLst/>
                          <a:latin typeface="Calibri" panose="020F0502020204030204" pitchFamily="34" charset="0"/>
                          <a:ea typeface="PMingLiU" panose="02020500000000000000" pitchFamily="18" charset="-120"/>
                          <a:cs typeface="Calibri" panose="020F0502020204030204" pitchFamily="34" charset="0"/>
                        </a:rPr>
                        <a:t>тым </a:t>
                      </a:r>
                      <a:r>
                        <a:rPr lang="en-US" sz="1600" u="sng">
                          <a:effectLst/>
                          <a:latin typeface="Calibri" panose="020F0502020204030204" pitchFamily="34" charset="0"/>
                          <a:ea typeface="PMingLiU" panose="02020500000000000000" pitchFamily="18" charset="-120"/>
                          <a:cs typeface="Calibri" panose="020F0502020204030204" pitchFamily="34" charset="0"/>
                        </a:rPr>
                        <a:t>чоҥ</a:t>
                      </a:r>
                      <a:r>
                        <a:rPr lang="en-US" sz="1600" b="1" u="sng">
                          <a:effectLst/>
                          <a:latin typeface="Calibri" panose="020F0502020204030204" pitchFamily="34" charset="0"/>
                          <a:ea typeface="PMingLiU" panose="02020500000000000000" pitchFamily="18" charset="-120"/>
                          <a:cs typeface="Calibri" panose="020F0502020204030204" pitchFamily="34" charset="0"/>
                        </a:rPr>
                        <a:t>е</a:t>
                      </a:r>
                      <a:r>
                        <a:rPr lang="en-US" sz="1600" u="sng">
                          <a:effectLst/>
                          <a:latin typeface="Calibri" panose="020F0502020204030204" pitchFamily="34" charset="0"/>
                          <a:ea typeface="PMingLiU" panose="02020500000000000000" pitchFamily="18" charset="-120"/>
                          <a:cs typeface="Calibri" panose="020F0502020204030204" pitchFamily="34" charset="0"/>
                        </a:rPr>
                        <a:t>н шогалт</a:t>
                      </a:r>
                      <a:r>
                        <a:rPr lang="en-US" sz="1600" b="1" u="sng">
                          <a:effectLst/>
                          <a:latin typeface="Calibri" panose="020F0502020204030204" pitchFamily="34" charset="0"/>
                          <a:ea typeface="PMingLiU" panose="02020500000000000000" pitchFamily="18" charset="-120"/>
                          <a:cs typeface="Calibri" panose="020F0502020204030204" pitchFamily="34" charset="0"/>
                        </a:rPr>
                        <a:t>е</a:t>
                      </a:r>
                      <a:r>
                        <a:rPr lang="en-US" sz="1600" u="sng">
                          <a:effectLst/>
                          <a:latin typeface="Calibri" panose="020F0502020204030204" pitchFamily="34" charset="0"/>
                          <a:ea typeface="PMingLiU" panose="02020500000000000000" pitchFamily="18" charset="-120"/>
                          <a:cs typeface="Calibri" panose="020F0502020204030204" pitchFamily="34" charset="0"/>
                        </a:rPr>
                        <a:t>ныт</a:t>
                      </a:r>
                      <a:r>
                        <a:rPr lang="en-US" sz="1600">
                          <a:effectLst/>
                          <a:latin typeface="Calibri" panose="020F0502020204030204" pitchFamily="34" charset="0"/>
                          <a:ea typeface="PMingLiU" panose="02020500000000000000" pitchFamily="18" charset="-120"/>
                          <a:cs typeface="Calibri" panose="020F0502020204030204" pitchFamily="34" charset="0"/>
                        </a:rPr>
                        <a:t>!</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1600" dirty="0">
                          <a:effectLst/>
                          <a:latin typeface="Calibri" panose="020F0502020204030204" pitchFamily="34" charset="0"/>
                          <a:ea typeface="PMingLiU" panose="02020500000000000000" pitchFamily="18" charset="-120"/>
                          <a:cs typeface="Calibri" panose="020F0502020204030204" pitchFamily="34" charset="0"/>
                        </a:rPr>
                        <a:t>Look what a mansion they’ve built!</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bl>
          </a:graphicData>
        </a:graphic>
      </p:graphicFrame>
      <p:graphicFrame>
        <p:nvGraphicFramePr>
          <p:cNvPr id="7" name="Table 6">
            <a:extLst>
              <a:ext uri="{FF2B5EF4-FFF2-40B4-BE49-F238E27FC236}">
                <a16:creationId xmlns:a16="http://schemas.microsoft.com/office/drawing/2014/main" id="{D2EB2DFB-BC48-4D15-96C8-DE405CB03F60}"/>
              </a:ext>
            </a:extLst>
          </p:cNvPr>
          <p:cNvGraphicFramePr>
            <a:graphicFrameLocks noGrp="1"/>
          </p:cNvGraphicFramePr>
          <p:nvPr>
            <p:extLst>
              <p:ext uri="{D42A27DB-BD31-4B8C-83A1-F6EECF244321}">
                <p14:modId xmlns:p14="http://schemas.microsoft.com/office/powerpoint/2010/main" val="2933145145"/>
              </p:ext>
            </p:extLst>
          </p:nvPr>
        </p:nvGraphicFramePr>
        <p:xfrm>
          <a:off x="838201" y="3894614"/>
          <a:ext cx="10731498" cy="975360"/>
        </p:xfrm>
        <a:graphic>
          <a:graphicData uri="http://schemas.openxmlformats.org/drawingml/2006/table">
            <a:tbl>
              <a:tblPr firstRow="1" firstCol="1" bandRow="1">
                <a:tableStyleId>{5940675A-B579-460E-94D1-54222C63F5DA}</a:tableStyleId>
              </a:tblPr>
              <a:tblGrid>
                <a:gridCol w="5365168">
                  <a:extLst>
                    <a:ext uri="{9D8B030D-6E8A-4147-A177-3AD203B41FA5}">
                      <a16:colId xmlns:a16="http://schemas.microsoft.com/office/drawing/2014/main" val="3276540282"/>
                    </a:ext>
                  </a:extLst>
                </a:gridCol>
                <a:gridCol w="5366330">
                  <a:extLst>
                    <a:ext uri="{9D8B030D-6E8A-4147-A177-3AD203B41FA5}">
                      <a16:colId xmlns:a16="http://schemas.microsoft.com/office/drawing/2014/main" val="3008170794"/>
                    </a:ext>
                  </a:extLst>
                </a:gridCol>
              </a:tblGrid>
              <a:tr h="325120">
                <a:tc>
                  <a:txBody>
                    <a:bodyPr/>
                    <a:lstStyle/>
                    <a:p>
                      <a:pPr algn="l"/>
                      <a:r>
                        <a:rPr lang="en-US" sz="1600">
                          <a:effectLst/>
                          <a:latin typeface="Calibri" panose="020F0502020204030204" pitchFamily="34" charset="0"/>
                          <a:ea typeface="PMingLiU" panose="02020500000000000000" pitchFamily="18" charset="-120"/>
                          <a:cs typeface="Lucida Grande"/>
                        </a:rPr>
                        <a:t>Чыл</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 докум</a:t>
                      </a:r>
                      <a:r>
                        <a:rPr lang="en-US" sz="1600" b="1">
                          <a:effectLst/>
                          <a:latin typeface="Calibri" panose="020F0502020204030204" pitchFamily="34" charset="0"/>
                          <a:ea typeface="PMingLiU" panose="02020500000000000000" pitchFamily="18" charset="-120"/>
                          <a:cs typeface="Lucida Grande"/>
                        </a:rPr>
                        <a:t>е</a:t>
                      </a:r>
                      <a:r>
                        <a:rPr lang="en-US" sz="1600">
                          <a:effectLst/>
                          <a:latin typeface="Calibri" panose="020F0502020204030204" pitchFamily="34" charset="0"/>
                          <a:ea typeface="PMingLiU" panose="02020500000000000000" pitchFamily="18" charset="-120"/>
                          <a:cs typeface="Lucida Grande"/>
                        </a:rPr>
                        <a:t>нтым ик п</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пкыш </a:t>
                      </a:r>
                      <a:r>
                        <a:rPr lang="en-US" sz="1600" u="sng">
                          <a:effectLst/>
                          <a:latin typeface="Calibri" panose="020F0502020204030204" pitchFamily="34" charset="0"/>
                          <a:ea typeface="PMingLiU" panose="02020500000000000000" pitchFamily="18" charset="-120"/>
                          <a:cs typeface="Lucida Grande"/>
                        </a:rPr>
                        <a:t>пог</a:t>
                      </a:r>
                      <a:r>
                        <a:rPr lang="en-US" sz="1600" b="1" u="sng">
                          <a:effectLst/>
                          <a:latin typeface="Calibri" panose="020F0502020204030204" pitchFamily="34" charset="0"/>
                          <a:ea typeface="PMingLiU" panose="02020500000000000000" pitchFamily="18" charset="-120"/>
                          <a:cs typeface="Lucida Grande"/>
                        </a:rPr>
                        <a:t>е</a:t>
                      </a:r>
                      <a:r>
                        <a:rPr lang="en-US" sz="1600" u="sng">
                          <a:effectLst/>
                          <a:latin typeface="Calibri" panose="020F0502020204030204" pitchFamily="34" charset="0"/>
                          <a:ea typeface="PMingLiU" panose="02020500000000000000" pitchFamily="18" charset="-120"/>
                          <a:cs typeface="Lucida Grande"/>
                        </a:rPr>
                        <a:t>н п</a:t>
                      </a:r>
                      <a:r>
                        <a:rPr lang="en-US" sz="1600" b="1" u="sng">
                          <a:effectLst/>
                          <a:latin typeface="Calibri" panose="020F0502020204030204" pitchFamily="34" charset="0"/>
                          <a:ea typeface="PMingLiU" panose="02020500000000000000" pitchFamily="18" charset="-120"/>
                          <a:cs typeface="Lucida Grande"/>
                        </a:rPr>
                        <a:t>ы</a:t>
                      </a:r>
                      <a:r>
                        <a:rPr lang="en-US" sz="1600" u="sng">
                          <a:effectLst/>
                          <a:latin typeface="Calibri" panose="020F0502020204030204" pitchFamily="34" charset="0"/>
                          <a:ea typeface="PMingLiU" panose="02020500000000000000" pitchFamily="18" charset="-120"/>
                          <a:cs typeface="Lucida Grande"/>
                        </a:rPr>
                        <a:t>ште</a:t>
                      </a:r>
                      <a:r>
                        <a:rPr lang="en-US" sz="1600">
                          <a:effectLst/>
                          <a:latin typeface="Calibri" panose="020F0502020204030204" pitchFamily="34" charset="0"/>
                          <a:ea typeface="PMingLiU" panose="02020500000000000000" pitchFamily="18" charset="-120"/>
                          <a:cs typeface="Lucida Grande"/>
                        </a:rPr>
                        <a:t>.</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1600">
                          <a:effectLst/>
                          <a:latin typeface="Calibri" panose="020F0502020204030204" pitchFamily="34" charset="0"/>
                          <a:ea typeface="PMingLiU" panose="02020500000000000000" pitchFamily="18" charset="-120"/>
                          <a:cs typeface="Calibri" panose="020F0502020204030204" pitchFamily="34" charset="0"/>
                        </a:rPr>
                        <a:t>Put all the documents into one folder.</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7593066"/>
                  </a:ext>
                </a:extLst>
              </a:tr>
              <a:tr h="325120">
                <a:tc>
                  <a:txBody>
                    <a:bodyPr/>
                    <a:lstStyle/>
                    <a:p>
                      <a:pPr algn="l"/>
                      <a:r>
                        <a:rPr lang="en-US" sz="1600" dirty="0" err="1">
                          <a:effectLst/>
                          <a:latin typeface="Calibri" panose="020F0502020204030204" pitchFamily="34" charset="0"/>
                          <a:ea typeface="PMingLiU" panose="02020500000000000000" pitchFamily="18" charset="-120"/>
                          <a:cs typeface="Calibri" panose="020F0502020204030204" pitchFamily="34" charset="0"/>
                        </a:rPr>
                        <a:t>Срав</a:t>
                      </a:r>
                      <a:r>
                        <a:rPr lang="en-US" sz="16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600" dirty="0" err="1">
                          <a:effectLst/>
                          <a:latin typeface="Calibri" panose="020F0502020204030204" pitchFamily="34" charset="0"/>
                          <a:ea typeface="PMingLiU" panose="02020500000000000000" pitchFamily="18" charset="-120"/>
                          <a:cs typeface="Calibri" panose="020F0502020204030204" pitchFamily="34" charset="0"/>
                        </a:rPr>
                        <a:t>чым</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dirty="0" err="1">
                          <a:effectLst/>
                          <a:latin typeface="Calibri" panose="020F0502020204030204" pitchFamily="34" charset="0"/>
                          <a:ea typeface="PMingLiU" panose="02020500000000000000" pitchFamily="18" charset="-120"/>
                          <a:cs typeface="Calibri" panose="020F0502020204030204" pitchFamily="34" charset="0"/>
                        </a:rPr>
                        <a:t>к</a:t>
                      </a:r>
                      <a:r>
                        <a:rPr lang="en-US" sz="16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600" dirty="0" err="1">
                          <a:effectLst/>
                          <a:latin typeface="Calibri" panose="020F0502020204030204" pitchFamily="34" charset="0"/>
                          <a:ea typeface="PMingLiU" panose="02020500000000000000" pitchFamily="18" charset="-120"/>
                          <a:cs typeface="Calibri" panose="020F0502020204030204" pitchFamily="34" charset="0"/>
                        </a:rPr>
                        <a:t>шко</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u="sng" dirty="0" err="1">
                          <a:effectLst/>
                          <a:latin typeface="Calibri" panose="020F0502020204030204" pitchFamily="34" charset="0"/>
                          <a:ea typeface="PMingLiU" panose="02020500000000000000" pitchFamily="18" charset="-120"/>
                          <a:cs typeface="Calibri" panose="020F0502020204030204" pitchFamily="34" charset="0"/>
                        </a:rPr>
                        <a:t>шылт</a:t>
                      </a:r>
                      <a:r>
                        <a:rPr lang="en-US" sz="16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6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1600" u="sng" dirty="0">
                          <a:effectLst/>
                          <a:latin typeface="Calibri" panose="020F0502020204030204" pitchFamily="34" charset="0"/>
                          <a:ea typeface="PMingLiU" panose="02020500000000000000" pitchFamily="18" charset="-120"/>
                          <a:cs typeface="Calibri" panose="020F0502020204030204" pitchFamily="34" charset="0"/>
                        </a:rPr>
                        <a:t> </a:t>
                      </a:r>
                      <a:r>
                        <a:rPr lang="en-US" sz="1600" u="sng" dirty="0" err="1">
                          <a:effectLst/>
                          <a:latin typeface="Calibri" panose="020F0502020204030204" pitchFamily="34" charset="0"/>
                          <a:ea typeface="PMingLiU" panose="02020500000000000000" pitchFamily="18" charset="-120"/>
                          <a:cs typeface="Calibri" panose="020F0502020204030204" pitchFamily="34" charset="0"/>
                        </a:rPr>
                        <a:t>пыштен</a:t>
                      </a:r>
                      <a:r>
                        <a:rPr lang="en-US" sz="16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6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dirty="0" err="1">
                          <a:effectLst/>
                          <a:latin typeface="Calibri" panose="020F0502020204030204" pitchFamily="34" charset="0"/>
                          <a:ea typeface="PMingLiU" panose="02020500000000000000" pitchFamily="18" charset="-120"/>
                          <a:cs typeface="Calibri" panose="020F0502020204030204" pitchFamily="34" charset="0"/>
                        </a:rPr>
                        <a:t>Мыл</a:t>
                      </a:r>
                      <a:r>
                        <a:rPr lang="en-US" sz="16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600" dirty="0" err="1">
                          <a:effectLst/>
                          <a:latin typeface="Calibri" panose="020F0502020204030204" pitchFamily="34" charset="0"/>
                          <a:ea typeface="PMingLiU" panose="02020500000000000000" pitchFamily="18" charset="-120"/>
                          <a:cs typeface="Calibri" panose="020F0502020204030204" pitchFamily="34" charset="0"/>
                        </a:rPr>
                        <a:t>м</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dirty="0" err="1">
                          <a:effectLst/>
                          <a:latin typeface="Calibri" panose="020F0502020204030204" pitchFamily="34" charset="0"/>
                          <a:ea typeface="PMingLiU" panose="02020500000000000000" pitchFamily="18" charset="-120"/>
                          <a:cs typeface="Calibri" panose="020F0502020204030204" pitchFamily="34" charset="0"/>
                        </a:rPr>
                        <a:t>ка</a:t>
                      </a:r>
                      <a:r>
                        <a:rPr lang="en-US" sz="1600" b="1" dirty="0" err="1">
                          <a:effectLst/>
                          <a:latin typeface="Calibri" panose="020F0502020204030204" pitchFamily="34" charset="0"/>
                          <a:ea typeface="PMingLiU" panose="02020500000000000000" pitchFamily="18" charset="-120"/>
                          <a:cs typeface="Calibri" panose="020F0502020204030204" pitchFamily="34" charset="0"/>
                        </a:rPr>
                        <a:t>я</a:t>
                      </a:r>
                      <a:r>
                        <a:rPr lang="en-US" sz="1600" dirty="0" err="1">
                          <a:effectLst/>
                          <a:latin typeface="Calibri" panose="020F0502020204030204" pitchFamily="34" charset="0"/>
                          <a:ea typeface="PMingLiU" panose="02020500000000000000" pitchFamily="18" charset="-120"/>
                          <a:cs typeface="Calibri" panose="020F0502020204030204" pitchFamily="34" charset="0"/>
                        </a:rPr>
                        <a:t>ш</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dirty="0" err="1">
                          <a:effectLst/>
                          <a:latin typeface="Calibri" panose="020F0502020204030204" pitchFamily="34" charset="0"/>
                          <a:ea typeface="PMingLiU" panose="02020500000000000000" pitchFamily="18" charset="-120"/>
                          <a:cs typeface="Calibri" panose="020F0502020204030204" pitchFamily="34" charset="0"/>
                        </a:rPr>
                        <a:t>кӱл</a:t>
                      </a:r>
                      <a:r>
                        <a:rPr lang="en-US" sz="16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600" dirty="0" err="1">
                          <a:effectLst/>
                          <a:latin typeface="Calibri" panose="020F0502020204030204" pitchFamily="34" charset="0"/>
                          <a:ea typeface="PMingLiU" panose="02020500000000000000" pitchFamily="18" charset="-120"/>
                          <a:cs typeface="Calibri" panose="020F0502020204030204" pitchFamily="34" charset="0"/>
                        </a:rPr>
                        <a:t>ш</a:t>
                      </a:r>
                      <a:r>
                        <a:rPr lang="en-US" sz="1600" dirty="0">
                          <a:effectLst/>
                          <a:latin typeface="Calibri" panose="020F0502020204030204" pitchFamily="34" charset="0"/>
                          <a:ea typeface="PMingLiU" panose="02020500000000000000" pitchFamily="18" charset="-120"/>
                          <a:cs typeface="Calibri" panose="020F0502020204030204" pitchFamily="34" charset="0"/>
                        </a:rPr>
                        <a:t>. </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1600">
                          <a:effectLst/>
                          <a:latin typeface="Calibri" panose="020F0502020204030204" pitchFamily="34" charset="0"/>
                          <a:ea typeface="PMingLiU" panose="02020500000000000000" pitchFamily="18" charset="-120"/>
                          <a:cs typeface="Calibri" panose="020F0502020204030204" pitchFamily="34" charset="0"/>
                        </a:rPr>
                        <a:t>Where did you hide the key? I need to leave.</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73581882"/>
                  </a:ext>
                </a:extLst>
              </a:tr>
              <a:tr h="325120">
                <a:tc>
                  <a:txBody>
                    <a:bodyPr/>
                    <a:lstStyle/>
                    <a:p>
                      <a:pPr algn="l"/>
                      <a:r>
                        <a:rPr lang="en-US" sz="1600">
                          <a:effectLst/>
                          <a:latin typeface="Calibri" panose="020F0502020204030204" pitchFamily="34" charset="0"/>
                          <a:ea typeface="PMingLiU" panose="02020500000000000000" pitchFamily="18" charset="-120"/>
                          <a:cs typeface="Calibri" panose="020F0502020204030204" pitchFamily="34" charset="0"/>
                        </a:rPr>
                        <a:t>Т</a:t>
                      </a:r>
                      <a:r>
                        <a:rPr lang="en-US" sz="1600" b="1">
                          <a:effectLst/>
                          <a:latin typeface="Calibri" panose="020F0502020204030204" pitchFamily="34" charset="0"/>
                          <a:ea typeface="PMingLiU" panose="02020500000000000000" pitchFamily="18" charset="-120"/>
                          <a:cs typeface="Calibri" panose="020F0502020204030204" pitchFamily="34" charset="0"/>
                        </a:rPr>
                        <a:t>у</a:t>
                      </a:r>
                      <a:r>
                        <a:rPr lang="en-US" sz="1600">
                          <a:effectLst/>
                          <a:latin typeface="Calibri" panose="020F0502020204030204" pitchFamily="34" charset="0"/>
                          <a:ea typeface="PMingLiU" panose="02020500000000000000" pitchFamily="18" charset="-120"/>
                          <a:cs typeface="Calibri" panose="020F0502020204030204" pitchFamily="34" charset="0"/>
                        </a:rPr>
                        <a:t>до мар</a:t>
                      </a:r>
                      <a:r>
                        <a:rPr lang="en-US" sz="1600" b="1">
                          <a:effectLst/>
                          <a:latin typeface="Calibri" panose="020F0502020204030204" pitchFamily="34" charset="0"/>
                          <a:ea typeface="PMingLiU" panose="02020500000000000000" pitchFamily="18" charset="-120"/>
                          <a:cs typeface="Calibri" panose="020F0502020204030204" pitchFamily="34" charset="0"/>
                        </a:rPr>
                        <a:t>и</a:t>
                      </a:r>
                      <a:r>
                        <a:rPr lang="en-US" sz="1600">
                          <a:effectLst/>
                          <a:latin typeface="Calibri" panose="020F0502020204030204" pitchFamily="34" charset="0"/>
                          <a:ea typeface="PMingLiU" panose="02020500000000000000" pitchFamily="18" charset="-120"/>
                          <a:cs typeface="Calibri" panose="020F0502020204030204" pitchFamily="34" charset="0"/>
                        </a:rPr>
                        <a:t>й й</a:t>
                      </a:r>
                      <a:r>
                        <a:rPr lang="en-US" sz="1600" b="1">
                          <a:effectLst/>
                          <a:latin typeface="Calibri" panose="020F0502020204030204" pitchFamily="34" charset="0"/>
                          <a:ea typeface="PMingLiU" panose="02020500000000000000" pitchFamily="18" charset="-120"/>
                          <a:cs typeface="Calibri" panose="020F0502020204030204" pitchFamily="34" charset="0"/>
                        </a:rPr>
                        <a:t>ы</a:t>
                      </a:r>
                      <a:r>
                        <a:rPr lang="en-US" sz="1600">
                          <a:effectLst/>
                          <a:latin typeface="Calibri" panose="020F0502020204030204" pitchFamily="34" charset="0"/>
                          <a:ea typeface="PMingLiU" panose="02020500000000000000" pitchFamily="18" charset="-120"/>
                          <a:cs typeface="Calibri" panose="020F0502020204030204" pitchFamily="34" charset="0"/>
                        </a:rPr>
                        <a:t>лмым к</a:t>
                      </a:r>
                      <a:r>
                        <a:rPr lang="en-US" sz="1600" b="1">
                          <a:effectLst/>
                          <a:latin typeface="Calibri" panose="020F0502020204030204" pitchFamily="34" charset="0"/>
                          <a:ea typeface="PMingLiU" panose="02020500000000000000" pitchFamily="18" charset="-120"/>
                          <a:cs typeface="Calibri" panose="020F0502020204030204" pitchFamily="34" charset="0"/>
                        </a:rPr>
                        <a:t>е</a:t>
                      </a:r>
                      <a:r>
                        <a:rPr lang="en-US" sz="1600">
                          <a:effectLst/>
                          <a:latin typeface="Calibri" panose="020F0502020204030204" pitchFamily="34" charset="0"/>
                          <a:ea typeface="PMingLiU" panose="02020500000000000000" pitchFamily="18" charset="-120"/>
                          <a:cs typeface="Calibri" panose="020F0502020204030204" pitchFamily="34" charset="0"/>
                        </a:rPr>
                        <a:t>лгын тунем</a:t>
                      </a:r>
                      <a:r>
                        <a:rPr lang="en-US" sz="1600" b="1">
                          <a:effectLst/>
                          <a:latin typeface="Calibri" panose="020F0502020204030204" pitchFamily="34" charset="0"/>
                          <a:ea typeface="PMingLiU" panose="02020500000000000000" pitchFamily="18" charset="-120"/>
                          <a:cs typeface="Calibri" panose="020F0502020204030204" pitchFamily="34" charset="0"/>
                        </a:rPr>
                        <a:t>а</a:t>
                      </a:r>
                      <a:r>
                        <a:rPr lang="en-US" sz="1600">
                          <a:effectLst/>
                          <a:latin typeface="Calibri" panose="020F0502020204030204" pitchFamily="34" charset="0"/>
                          <a:ea typeface="PMingLiU" panose="02020500000000000000" pitchFamily="18" charset="-120"/>
                          <a:cs typeface="Calibri" panose="020F0502020204030204" pitchFamily="34" charset="0"/>
                        </a:rPr>
                        <a:t>ш </a:t>
                      </a:r>
                      <a:r>
                        <a:rPr lang="en-US" sz="1600" u="sng">
                          <a:effectLst/>
                          <a:latin typeface="Calibri" panose="020F0502020204030204" pitchFamily="34" charset="0"/>
                          <a:ea typeface="PMingLiU" panose="02020500000000000000" pitchFamily="18" charset="-120"/>
                          <a:cs typeface="Calibri" panose="020F0502020204030204" pitchFamily="34" charset="0"/>
                        </a:rPr>
                        <a:t>шон</a:t>
                      </a:r>
                      <a:r>
                        <a:rPr lang="en-US" sz="1600" b="1" u="sng">
                          <a:effectLst/>
                          <a:latin typeface="Calibri" panose="020F0502020204030204" pitchFamily="34" charset="0"/>
                          <a:ea typeface="PMingLiU" panose="02020500000000000000" pitchFamily="18" charset="-120"/>
                          <a:cs typeface="Calibri" panose="020F0502020204030204" pitchFamily="34" charset="0"/>
                        </a:rPr>
                        <a:t>е</a:t>
                      </a:r>
                      <a:r>
                        <a:rPr lang="en-US" sz="1600" u="sng">
                          <a:effectLst/>
                          <a:latin typeface="Calibri" panose="020F0502020204030204" pitchFamily="34" charset="0"/>
                          <a:ea typeface="PMingLiU" panose="02020500000000000000" pitchFamily="18" charset="-120"/>
                          <a:cs typeface="Calibri" panose="020F0502020204030204" pitchFamily="34" charset="0"/>
                        </a:rPr>
                        <a:t>н пышт</a:t>
                      </a:r>
                      <a:r>
                        <a:rPr lang="en-US" sz="1600" b="1" u="sng">
                          <a:effectLst/>
                          <a:latin typeface="Calibri" panose="020F0502020204030204" pitchFamily="34" charset="0"/>
                          <a:ea typeface="PMingLiU" panose="02020500000000000000" pitchFamily="18" charset="-120"/>
                          <a:cs typeface="Calibri" panose="020F0502020204030204" pitchFamily="34" charset="0"/>
                        </a:rPr>
                        <a:t>е</a:t>
                      </a:r>
                      <a:r>
                        <a:rPr lang="en-US" sz="1600" u="sng">
                          <a:effectLst/>
                          <a:latin typeface="Calibri" panose="020F0502020204030204" pitchFamily="34" charset="0"/>
                          <a:ea typeface="PMingLiU" panose="02020500000000000000" pitchFamily="18" charset="-120"/>
                          <a:cs typeface="Calibri" panose="020F0502020204030204" pitchFamily="34" charset="0"/>
                        </a:rPr>
                        <a:t>н</a:t>
                      </a:r>
                      <a:r>
                        <a:rPr lang="de-AT" sz="1600">
                          <a:effectLst/>
                          <a:latin typeface="Calibri" panose="020F0502020204030204" pitchFamily="34" charset="0"/>
                          <a:ea typeface="PMingLiU" panose="02020500000000000000" pitchFamily="18" charset="-120"/>
                          <a:cs typeface="Calibri" panose="020F0502020204030204" pitchFamily="34" charset="0"/>
                        </a:rPr>
                        <a:t>. </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1600" dirty="0">
                          <a:effectLst/>
                          <a:latin typeface="Calibri" panose="020F0502020204030204" pitchFamily="34" charset="0"/>
                          <a:ea typeface="PMingLiU" panose="02020500000000000000" pitchFamily="18" charset="-120"/>
                          <a:cs typeface="Calibri" panose="020F0502020204030204" pitchFamily="34" charset="0"/>
                        </a:rPr>
                        <a:t>(S)he decided to study Mari properly.</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50544953"/>
                  </a:ext>
                </a:extLst>
              </a:tr>
            </a:tbl>
          </a:graphicData>
        </a:graphic>
      </p:graphicFrame>
      <p:graphicFrame>
        <p:nvGraphicFramePr>
          <p:cNvPr id="8" name="Table 7">
            <a:extLst>
              <a:ext uri="{FF2B5EF4-FFF2-40B4-BE49-F238E27FC236}">
                <a16:creationId xmlns:a16="http://schemas.microsoft.com/office/drawing/2014/main" id="{9AFD793F-8755-4263-801E-2CF02F8B7DEA}"/>
              </a:ext>
            </a:extLst>
          </p:cNvPr>
          <p:cNvGraphicFramePr>
            <a:graphicFrameLocks noGrp="1"/>
          </p:cNvGraphicFramePr>
          <p:nvPr>
            <p:extLst>
              <p:ext uri="{D42A27DB-BD31-4B8C-83A1-F6EECF244321}">
                <p14:modId xmlns:p14="http://schemas.microsoft.com/office/powerpoint/2010/main" val="263175534"/>
              </p:ext>
            </p:extLst>
          </p:nvPr>
        </p:nvGraphicFramePr>
        <p:xfrm>
          <a:off x="838200" y="5010140"/>
          <a:ext cx="10731498" cy="1346210"/>
        </p:xfrm>
        <a:graphic>
          <a:graphicData uri="http://schemas.openxmlformats.org/drawingml/2006/table">
            <a:tbl>
              <a:tblPr firstRow="1" firstCol="1" bandRow="1">
                <a:tableStyleId>{5940675A-B579-460E-94D1-54222C63F5DA}</a:tableStyleId>
              </a:tblPr>
              <a:tblGrid>
                <a:gridCol w="5372309">
                  <a:extLst>
                    <a:ext uri="{9D8B030D-6E8A-4147-A177-3AD203B41FA5}">
                      <a16:colId xmlns:a16="http://schemas.microsoft.com/office/drawing/2014/main" val="3673908270"/>
                    </a:ext>
                  </a:extLst>
                </a:gridCol>
                <a:gridCol w="5359189">
                  <a:extLst>
                    <a:ext uri="{9D8B030D-6E8A-4147-A177-3AD203B41FA5}">
                      <a16:colId xmlns:a16="http://schemas.microsoft.com/office/drawing/2014/main" val="2869379312"/>
                    </a:ext>
                  </a:extLst>
                </a:gridCol>
              </a:tblGrid>
              <a:tr h="538484">
                <a:tc>
                  <a:txBody>
                    <a:bodyPr/>
                    <a:lstStyle/>
                    <a:p>
                      <a:pPr algn="just"/>
                      <a:r>
                        <a:rPr lang="en-US" sz="1600">
                          <a:effectLst/>
                          <a:latin typeface="Calibri" panose="020F0502020204030204" pitchFamily="34" charset="0"/>
                          <a:ea typeface="PMingLiU" panose="02020500000000000000" pitchFamily="18" charset="-120"/>
                          <a:cs typeface="Lucida Grande"/>
                        </a:rPr>
                        <a:t>Т</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че шк</a:t>
                      </a:r>
                      <a:r>
                        <a:rPr lang="en-US" sz="1600" b="1">
                          <a:effectLst/>
                          <a:latin typeface="Calibri" panose="020F0502020204030204" pitchFamily="34" charset="0"/>
                          <a:ea typeface="PMingLiU" panose="02020500000000000000" pitchFamily="18" charset="-120"/>
                          <a:cs typeface="Lucida Grande"/>
                        </a:rPr>
                        <a:t>о</a:t>
                      </a:r>
                      <a:r>
                        <a:rPr lang="en-US" sz="1600">
                          <a:effectLst/>
                          <a:latin typeface="Calibri" panose="020F0502020204030204" pitchFamily="34" charset="0"/>
                          <a:ea typeface="PMingLiU" panose="02020500000000000000" pitchFamily="18" charset="-120"/>
                          <a:cs typeface="Lucida Grande"/>
                        </a:rPr>
                        <a:t>лышто мален</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м: м</a:t>
                      </a:r>
                      <a:r>
                        <a:rPr lang="en-US" sz="1600" b="1">
                          <a:effectLst/>
                          <a:latin typeface="Calibri" panose="020F0502020204030204" pitchFamily="34" charset="0"/>
                          <a:ea typeface="PMingLiU" panose="02020500000000000000" pitchFamily="18" charset="-120"/>
                          <a:cs typeface="Lucida Grande"/>
                        </a:rPr>
                        <a:t>ы</a:t>
                      </a:r>
                      <a:r>
                        <a:rPr lang="en-US" sz="1600">
                          <a:effectLst/>
                          <a:latin typeface="Calibri" panose="020F0502020204030204" pitchFamily="34" charset="0"/>
                          <a:ea typeface="PMingLiU" panose="02020500000000000000" pitchFamily="18" charset="-120"/>
                          <a:cs typeface="Lucida Grande"/>
                        </a:rPr>
                        <a:t>йым туш</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кын й</a:t>
                      </a:r>
                      <a:r>
                        <a:rPr lang="en-US" sz="1600" b="1">
                          <a:effectLst/>
                          <a:latin typeface="Calibri" panose="020F0502020204030204" pitchFamily="34" charset="0"/>
                          <a:ea typeface="PMingLiU" panose="02020500000000000000" pitchFamily="18" charset="-120"/>
                          <a:cs typeface="Lucida Grande"/>
                        </a:rPr>
                        <a:t>о</a:t>
                      </a:r>
                      <a:r>
                        <a:rPr lang="en-US" sz="1600">
                          <a:effectLst/>
                          <a:latin typeface="Calibri" panose="020F0502020204030204" pitchFamily="34" charset="0"/>
                          <a:ea typeface="PMingLiU" panose="02020500000000000000" pitchFamily="18" charset="-120"/>
                          <a:cs typeface="Lucida Grande"/>
                        </a:rPr>
                        <a:t>ҥылыш </a:t>
                      </a:r>
                      <a:r>
                        <a:rPr lang="en-US" sz="1600" u="sng">
                          <a:effectLst/>
                          <a:latin typeface="Calibri" panose="020F0502020204030204" pitchFamily="34" charset="0"/>
                          <a:ea typeface="PMingLiU" panose="02020500000000000000" pitchFamily="18" charset="-120"/>
                          <a:cs typeface="Lucida Grande"/>
                        </a:rPr>
                        <a:t>петыр</a:t>
                      </a:r>
                      <a:r>
                        <a:rPr lang="en-US" sz="1600" b="1" u="sng">
                          <a:effectLst/>
                          <a:latin typeface="Calibri" panose="020F0502020204030204" pitchFamily="34" charset="0"/>
                          <a:ea typeface="PMingLiU" panose="02020500000000000000" pitchFamily="18" charset="-120"/>
                          <a:cs typeface="Lucida Grande"/>
                        </a:rPr>
                        <a:t>е</a:t>
                      </a:r>
                      <a:r>
                        <a:rPr lang="en-US" sz="1600" u="sng">
                          <a:effectLst/>
                          <a:latin typeface="Calibri" panose="020F0502020204030204" pitchFamily="34" charset="0"/>
                          <a:ea typeface="PMingLiU" panose="02020500000000000000" pitchFamily="18" charset="-120"/>
                          <a:cs typeface="Lucida Grande"/>
                        </a:rPr>
                        <a:t>н шынд</a:t>
                      </a:r>
                      <a:r>
                        <a:rPr lang="en-US" sz="1600" b="1" u="sng">
                          <a:effectLst/>
                          <a:latin typeface="Calibri" panose="020F0502020204030204" pitchFamily="34" charset="0"/>
                          <a:ea typeface="PMingLiU" panose="02020500000000000000" pitchFamily="18" charset="-120"/>
                          <a:cs typeface="Lucida Grande"/>
                        </a:rPr>
                        <a:t>е</a:t>
                      </a:r>
                      <a:r>
                        <a:rPr lang="en-US" sz="1600" u="sng">
                          <a:effectLst/>
                          <a:latin typeface="Calibri" panose="020F0502020204030204" pitchFamily="34" charset="0"/>
                          <a:ea typeface="PMingLiU" panose="02020500000000000000" pitchFamily="18" charset="-120"/>
                          <a:cs typeface="Lucida Grande"/>
                        </a:rPr>
                        <a:t>ныт</a:t>
                      </a:r>
                      <a:r>
                        <a:rPr lang="en-US" sz="1600">
                          <a:effectLst/>
                          <a:latin typeface="Calibri" panose="020F0502020204030204" pitchFamily="34" charset="0"/>
                          <a:ea typeface="PMingLiU" panose="02020500000000000000" pitchFamily="18" charset="-120"/>
                          <a:cs typeface="Lucida Grande"/>
                        </a:rPr>
                        <a:t>.</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1600">
                          <a:effectLst/>
                          <a:latin typeface="Calibri" panose="020F0502020204030204" pitchFamily="34" charset="0"/>
                          <a:ea typeface="PMingLiU" panose="02020500000000000000" pitchFamily="18" charset="-120"/>
                          <a:cs typeface="Calibri" panose="020F0502020204030204" pitchFamily="34" charset="0"/>
                        </a:rPr>
                        <a:t>I slept at school tonight; I got locked in by mistake.</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78949128"/>
                  </a:ext>
                </a:extLst>
              </a:tr>
              <a:tr h="538484">
                <a:tc>
                  <a:txBody>
                    <a:bodyPr/>
                    <a:lstStyle/>
                    <a:p>
                      <a:pPr algn="just"/>
                      <a:r>
                        <a:rPr lang="en-US" sz="1600" dirty="0" err="1">
                          <a:effectLst/>
                          <a:latin typeface="Calibri" panose="020F0502020204030204" pitchFamily="34" charset="0"/>
                          <a:ea typeface="PMingLiU" panose="02020500000000000000" pitchFamily="18" charset="-120"/>
                          <a:cs typeface="Lucida Grande"/>
                        </a:rPr>
                        <a:t>Рв</a:t>
                      </a:r>
                      <a:r>
                        <a:rPr lang="en-US" sz="1600" b="1" dirty="0" err="1">
                          <a:effectLst/>
                          <a:latin typeface="Calibri" panose="020F0502020204030204" pitchFamily="34" charset="0"/>
                          <a:ea typeface="PMingLiU" panose="02020500000000000000" pitchFamily="18" charset="-120"/>
                          <a:cs typeface="Lucida Grande"/>
                        </a:rPr>
                        <a:t>е</a:t>
                      </a:r>
                      <a:r>
                        <a:rPr lang="en-US" sz="1600" dirty="0" err="1">
                          <a:effectLst/>
                          <a:latin typeface="Calibri" panose="020F0502020204030204" pitchFamily="34" charset="0"/>
                          <a:ea typeface="PMingLiU" panose="02020500000000000000" pitchFamily="18" charset="-120"/>
                          <a:cs typeface="Lucida Grande"/>
                        </a:rPr>
                        <a:t>зе-влак</a:t>
                      </a:r>
                      <a:r>
                        <a:rPr lang="en-US" sz="1600" dirty="0">
                          <a:effectLst/>
                          <a:latin typeface="Calibri" panose="020F0502020204030204" pitchFamily="34" charset="0"/>
                          <a:ea typeface="PMingLiU" panose="02020500000000000000" pitchFamily="18" charset="-120"/>
                          <a:cs typeface="Lucida Grande"/>
                        </a:rPr>
                        <a:t> 8-ше </a:t>
                      </a:r>
                      <a:r>
                        <a:rPr lang="en-US" sz="1600" dirty="0" err="1">
                          <a:effectLst/>
                          <a:latin typeface="Calibri" panose="020F0502020204030204" pitchFamily="34" charset="0"/>
                          <a:ea typeface="PMingLiU" panose="02020500000000000000" pitchFamily="18" charset="-120"/>
                          <a:cs typeface="Lucida Grande"/>
                        </a:rPr>
                        <a:t>мартл</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н</a:t>
                      </a:r>
                      <a:r>
                        <a:rPr lang="en-US" sz="1600" dirty="0">
                          <a:effectLst/>
                          <a:latin typeface="Calibri" panose="020F0502020204030204" pitchFamily="34" charset="0"/>
                          <a:ea typeface="PMingLiU" panose="02020500000000000000" pitchFamily="18" charset="-120"/>
                          <a:cs typeface="Lucida Grande"/>
                        </a:rPr>
                        <a:t> </a:t>
                      </a:r>
                      <a:r>
                        <a:rPr lang="en-US" sz="1600" dirty="0" err="1">
                          <a:effectLst/>
                          <a:latin typeface="Calibri" panose="020F0502020204030204" pitchFamily="34" charset="0"/>
                          <a:ea typeface="PMingLiU" panose="02020500000000000000" pitchFamily="18" charset="-120"/>
                          <a:cs typeface="Lucida Grande"/>
                        </a:rPr>
                        <a:t>ч</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пле</a:t>
                      </a:r>
                      <a:r>
                        <a:rPr lang="en-US" sz="1600" dirty="0">
                          <a:effectLst/>
                          <a:latin typeface="Calibri" panose="020F0502020204030204" pitchFamily="34" charset="0"/>
                          <a:ea typeface="PMingLiU" panose="02020500000000000000" pitchFamily="18" charset="-120"/>
                          <a:cs typeface="Lucida Grande"/>
                        </a:rPr>
                        <a:t> </a:t>
                      </a:r>
                      <a:r>
                        <a:rPr lang="en-US" sz="1600" dirty="0" err="1">
                          <a:effectLst/>
                          <a:latin typeface="Calibri" panose="020F0502020204030204" pitchFamily="34" charset="0"/>
                          <a:ea typeface="PMingLiU" panose="02020500000000000000" pitchFamily="18" charset="-120"/>
                          <a:cs typeface="Lucida Grande"/>
                        </a:rPr>
                        <a:t>пӧл</a:t>
                      </a:r>
                      <a:r>
                        <a:rPr lang="en-US" sz="1600" b="1" dirty="0" err="1">
                          <a:effectLst/>
                          <a:latin typeface="Calibri" panose="020F0502020204030204" pitchFamily="34" charset="0"/>
                          <a:ea typeface="PMingLiU" panose="02020500000000000000" pitchFamily="18" charset="-120"/>
                          <a:cs typeface="Lucida Grande"/>
                        </a:rPr>
                        <a:t>е</a:t>
                      </a:r>
                      <a:r>
                        <a:rPr lang="en-US" sz="1600" dirty="0" err="1">
                          <a:effectLst/>
                          <a:latin typeface="Calibri" panose="020F0502020204030204" pitchFamily="34" charset="0"/>
                          <a:ea typeface="PMingLiU" panose="02020500000000000000" pitchFamily="18" charset="-120"/>
                          <a:cs typeface="Lucida Grande"/>
                        </a:rPr>
                        <a:t>кым</a:t>
                      </a:r>
                      <a:r>
                        <a:rPr lang="en-US" sz="1600" dirty="0">
                          <a:effectLst/>
                          <a:latin typeface="Calibri" panose="020F0502020204030204" pitchFamily="34" charset="0"/>
                          <a:ea typeface="PMingLiU" panose="02020500000000000000" pitchFamily="18" charset="-120"/>
                          <a:cs typeface="Lucida Grande"/>
                        </a:rPr>
                        <a:t> </a:t>
                      </a:r>
                      <a:r>
                        <a:rPr lang="en-US" sz="1600" u="sng" dirty="0" err="1">
                          <a:effectLst/>
                          <a:latin typeface="Calibri" panose="020F0502020204030204" pitchFamily="34" charset="0"/>
                          <a:ea typeface="PMingLiU" panose="02020500000000000000" pitchFamily="18" charset="-120"/>
                          <a:cs typeface="Lucida Grande"/>
                        </a:rPr>
                        <a:t>ямдыл</a:t>
                      </a:r>
                      <a:r>
                        <a:rPr lang="en-US" sz="1600" b="1" u="sng" dirty="0" err="1">
                          <a:effectLst/>
                          <a:latin typeface="Calibri" panose="020F0502020204030204" pitchFamily="34" charset="0"/>
                          <a:ea typeface="PMingLiU" panose="02020500000000000000" pitchFamily="18" charset="-120"/>
                          <a:cs typeface="Lucida Grande"/>
                        </a:rPr>
                        <a:t>е</a:t>
                      </a:r>
                      <a:r>
                        <a:rPr lang="en-US" sz="1600" u="sng" dirty="0" err="1">
                          <a:effectLst/>
                          <a:latin typeface="Calibri" panose="020F0502020204030204" pitchFamily="34" charset="0"/>
                          <a:ea typeface="PMingLiU" panose="02020500000000000000" pitchFamily="18" charset="-120"/>
                          <a:cs typeface="Lucida Grande"/>
                        </a:rPr>
                        <a:t>н</a:t>
                      </a:r>
                      <a:r>
                        <a:rPr lang="en-US" sz="1600" u="sng" dirty="0">
                          <a:effectLst/>
                          <a:latin typeface="Calibri" panose="020F0502020204030204" pitchFamily="34" charset="0"/>
                          <a:ea typeface="PMingLiU" panose="02020500000000000000" pitchFamily="18" charset="-120"/>
                          <a:cs typeface="Lucida Grande"/>
                        </a:rPr>
                        <a:t> </a:t>
                      </a:r>
                      <a:r>
                        <a:rPr lang="en-US" sz="1600" u="sng" dirty="0" err="1">
                          <a:effectLst/>
                          <a:latin typeface="Calibri" panose="020F0502020204030204" pitchFamily="34" charset="0"/>
                          <a:ea typeface="PMingLiU" panose="02020500000000000000" pitchFamily="18" charset="-120"/>
                          <a:cs typeface="Lucida Grande"/>
                        </a:rPr>
                        <a:t>шынд</a:t>
                      </a:r>
                      <a:r>
                        <a:rPr lang="en-US" sz="1600" b="1" u="sng" dirty="0" err="1">
                          <a:effectLst/>
                          <a:latin typeface="Calibri" panose="020F0502020204030204" pitchFamily="34" charset="0"/>
                          <a:ea typeface="PMingLiU" panose="02020500000000000000" pitchFamily="18" charset="-120"/>
                          <a:cs typeface="Lucida Grande"/>
                        </a:rPr>
                        <a:t>е</a:t>
                      </a:r>
                      <a:r>
                        <a:rPr lang="en-US" sz="1600" u="sng" dirty="0" err="1">
                          <a:effectLst/>
                          <a:latin typeface="Calibri" panose="020F0502020204030204" pitchFamily="34" charset="0"/>
                          <a:ea typeface="PMingLiU" panose="02020500000000000000" pitchFamily="18" charset="-120"/>
                          <a:cs typeface="Lucida Grande"/>
                        </a:rPr>
                        <a:t>ныт</a:t>
                      </a:r>
                      <a:r>
                        <a:rPr lang="en-US" sz="1600" dirty="0">
                          <a:effectLst/>
                          <a:latin typeface="Calibri" panose="020F0502020204030204" pitchFamily="34" charset="0"/>
                          <a:ea typeface="PMingLiU" panose="02020500000000000000" pitchFamily="18" charset="-120"/>
                          <a:cs typeface="Lucida Grande"/>
                        </a:rPr>
                        <a:t>. </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1600" dirty="0">
                          <a:effectLst/>
                          <a:latin typeface="Calibri" panose="020F0502020204030204" pitchFamily="34" charset="0"/>
                          <a:ea typeface="PMingLiU" panose="02020500000000000000" pitchFamily="18" charset="-120"/>
                          <a:cs typeface="Calibri" panose="020F0502020204030204" pitchFamily="34" charset="0"/>
                        </a:rPr>
                        <a:t>The boys made a very nice present for the 8</a:t>
                      </a:r>
                      <a:r>
                        <a:rPr lang="en-US" sz="1600" baseline="30000" dirty="0">
                          <a:effectLst/>
                          <a:latin typeface="Calibri" panose="020F0502020204030204" pitchFamily="34" charset="0"/>
                          <a:ea typeface="PMingLiU" panose="02020500000000000000" pitchFamily="18" charset="-120"/>
                          <a:cs typeface="Calibri" panose="020F0502020204030204" pitchFamily="34" charset="0"/>
                        </a:rPr>
                        <a:t>th</a:t>
                      </a:r>
                      <a:r>
                        <a:rPr lang="en-US" sz="1600" dirty="0">
                          <a:effectLst/>
                          <a:latin typeface="Calibri" panose="020F0502020204030204" pitchFamily="34" charset="0"/>
                          <a:ea typeface="PMingLiU" panose="02020500000000000000" pitchFamily="18" charset="-120"/>
                          <a:cs typeface="Calibri" panose="020F0502020204030204" pitchFamily="34" charset="0"/>
                        </a:rPr>
                        <a:t> of March.</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116557782"/>
                  </a:ext>
                </a:extLst>
              </a:tr>
              <a:tr h="269242">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Эч</a:t>
                      </a:r>
                      <a:r>
                        <a:rPr lang="en-US" sz="1600" b="1">
                          <a:effectLst/>
                          <a:latin typeface="Calibri" panose="020F0502020204030204" pitchFamily="34" charset="0"/>
                          <a:ea typeface="PMingLiU" panose="02020500000000000000" pitchFamily="18" charset="-120"/>
                          <a:cs typeface="Calibri" panose="020F0502020204030204" pitchFamily="34" charset="0"/>
                        </a:rPr>
                        <a:t>а</a:t>
                      </a:r>
                      <a:r>
                        <a:rPr lang="en-US" sz="1600">
                          <a:effectLst/>
                          <a:latin typeface="Calibri" panose="020F0502020204030204" pitchFamily="34" charset="0"/>
                          <a:ea typeface="PMingLiU" panose="02020500000000000000" pitchFamily="18" charset="-120"/>
                          <a:cs typeface="Calibri" panose="020F0502020204030204" pitchFamily="34" charset="0"/>
                        </a:rPr>
                        <a:t>н Эвик</a:t>
                      </a:r>
                      <a:r>
                        <a:rPr lang="en-US" sz="1600" b="1">
                          <a:effectLst/>
                          <a:latin typeface="Calibri" panose="020F0502020204030204" pitchFamily="34" charset="0"/>
                          <a:ea typeface="PMingLiU" panose="02020500000000000000" pitchFamily="18" charset="-120"/>
                          <a:cs typeface="Calibri" panose="020F0502020204030204" pitchFamily="34" charset="0"/>
                        </a:rPr>
                        <a:t>а</a:t>
                      </a:r>
                      <a:r>
                        <a:rPr lang="en-US" sz="1600">
                          <a:effectLst/>
                          <a:latin typeface="Calibri" panose="020F0502020204030204" pitchFamily="34" charset="0"/>
                          <a:ea typeface="PMingLiU" panose="02020500000000000000" pitchFamily="18" charset="-120"/>
                          <a:cs typeface="Calibri" panose="020F0502020204030204" pitchFamily="34" charset="0"/>
                        </a:rPr>
                        <a:t>м </a:t>
                      </a:r>
                      <a:r>
                        <a:rPr lang="en-US" sz="1600" b="1">
                          <a:effectLst/>
                          <a:latin typeface="Calibri" panose="020F0502020204030204" pitchFamily="34" charset="0"/>
                          <a:ea typeface="PMingLiU" panose="02020500000000000000" pitchFamily="18" charset="-120"/>
                          <a:cs typeface="Calibri" panose="020F0502020204030204" pitchFamily="34" charset="0"/>
                        </a:rPr>
                        <a:t>и</a:t>
                      </a:r>
                      <a:r>
                        <a:rPr lang="en-US" sz="1600">
                          <a:effectLst/>
                          <a:latin typeface="Calibri" panose="020F0502020204030204" pitchFamily="34" charset="0"/>
                          <a:ea typeface="PMingLiU" panose="02020500000000000000" pitchFamily="18" charset="-120"/>
                          <a:cs typeface="Calibri" panose="020F0502020204030204" pitchFamily="34" charset="0"/>
                        </a:rPr>
                        <a:t>кымше онч</a:t>
                      </a:r>
                      <a:r>
                        <a:rPr lang="en-US" sz="1600" b="1">
                          <a:effectLst/>
                          <a:latin typeface="Calibri" panose="020F0502020204030204" pitchFamily="34" charset="0"/>
                          <a:ea typeface="PMingLiU" panose="02020500000000000000" pitchFamily="18" charset="-120"/>
                          <a:cs typeface="Calibri" panose="020F0502020204030204" pitchFamily="34" charset="0"/>
                        </a:rPr>
                        <a:t>а</a:t>
                      </a:r>
                      <a:r>
                        <a:rPr lang="en-US" sz="1600">
                          <a:effectLst/>
                          <a:latin typeface="Calibri" panose="020F0502020204030204" pitchFamily="34" charset="0"/>
                          <a:ea typeface="PMingLiU" panose="02020500000000000000" pitchFamily="18" charset="-120"/>
                          <a:cs typeface="Calibri" panose="020F0502020204030204" pitchFamily="34" charset="0"/>
                        </a:rPr>
                        <a:t>лтыш гыч </a:t>
                      </a:r>
                      <a:r>
                        <a:rPr lang="en-US" sz="1600" u="sng">
                          <a:effectLst/>
                          <a:latin typeface="Calibri" panose="020F0502020204030204" pitchFamily="34" charset="0"/>
                          <a:ea typeface="PMingLiU" panose="02020500000000000000" pitchFamily="18" charset="-120"/>
                          <a:cs typeface="Calibri" panose="020F0502020204030204" pitchFamily="34" charset="0"/>
                        </a:rPr>
                        <a:t>йӧрат</a:t>
                      </a:r>
                      <a:r>
                        <a:rPr lang="en-US" sz="1600" b="1" u="sng">
                          <a:effectLst/>
                          <a:latin typeface="Calibri" panose="020F0502020204030204" pitchFamily="34" charset="0"/>
                          <a:ea typeface="PMingLiU" panose="02020500000000000000" pitchFamily="18" charset="-120"/>
                          <a:cs typeface="Calibri" panose="020F0502020204030204" pitchFamily="34" charset="0"/>
                        </a:rPr>
                        <a:t>е</a:t>
                      </a:r>
                      <a:r>
                        <a:rPr lang="en-US" sz="1600" u="sng">
                          <a:effectLst/>
                          <a:latin typeface="Calibri" panose="020F0502020204030204" pitchFamily="34" charset="0"/>
                          <a:ea typeface="PMingLiU" panose="02020500000000000000" pitchFamily="18" charset="-120"/>
                          <a:cs typeface="Calibri" panose="020F0502020204030204" pitchFamily="34" charset="0"/>
                        </a:rPr>
                        <a:t>н шынд</a:t>
                      </a:r>
                      <a:r>
                        <a:rPr lang="en-US" sz="1600" b="1" u="sng">
                          <a:effectLst/>
                          <a:latin typeface="Calibri" panose="020F0502020204030204" pitchFamily="34" charset="0"/>
                          <a:ea typeface="PMingLiU" panose="02020500000000000000" pitchFamily="18" charset="-120"/>
                          <a:cs typeface="Calibri" panose="020F0502020204030204" pitchFamily="34" charset="0"/>
                        </a:rPr>
                        <a:t>е</a:t>
                      </a:r>
                      <a:r>
                        <a:rPr lang="en-US" sz="1600" u="sng">
                          <a:effectLst/>
                          <a:latin typeface="Calibri" panose="020F0502020204030204" pitchFamily="34" charset="0"/>
                          <a:ea typeface="PMingLiU" panose="02020500000000000000" pitchFamily="18" charset="-120"/>
                          <a:cs typeface="Calibri" panose="020F0502020204030204" pitchFamily="34" charset="0"/>
                        </a:rPr>
                        <a:t>н</a:t>
                      </a:r>
                      <a:r>
                        <a:rPr lang="en-US" sz="1600">
                          <a:effectLst/>
                          <a:latin typeface="Calibri" panose="020F0502020204030204" pitchFamily="34" charset="0"/>
                          <a:ea typeface="PMingLiU" panose="02020500000000000000" pitchFamily="18" charset="-120"/>
                          <a:cs typeface="Calibri" panose="020F0502020204030204" pitchFamily="34" charset="0"/>
                        </a:rPr>
                        <a:t>. </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1600" dirty="0" err="1">
                          <a:effectLst/>
                          <a:latin typeface="Calibri" panose="020F0502020204030204" pitchFamily="34" charset="0"/>
                          <a:ea typeface="PMingLiU" panose="02020500000000000000" pitchFamily="18" charset="-120"/>
                          <a:cs typeface="Calibri" panose="020F0502020204030204" pitchFamily="34" charset="0"/>
                        </a:rPr>
                        <a:t>Echan</a:t>
                      </a:r>
                      <a:r>
                        <a:rPr lang="en-US" sz="1600" dirty="0">
                          <a:effectLst/>
                          <a:latin typeface="Calibri" panose="020F0502020204030204" pitchFamily="34" charset="0"/>
                          <a:ea typeface="PMingLiU" panose="02020500000000000000" pitchFamily="18" charset="-120"/>
                          <a:cs typeface="Calibri" panose="020F0502020204030204" pitchFamily="34" charset="0"/>
                        </a:rPr>
                        <a:t> fell in love with </a:t>
                      </a:r>
                      <a:r>
                        <a:rPr lang="en-US" sz="1600" dirty="0" err="1">
                          <a:effectLst/>
                          <a:latin typeface="Calibri" panose="020F0502020204030204" pitchFamily="34" charset="0"/>
                          <a:ea typeface="PMingLiU" panose="02020500000000000000" pitchFamily="18" charset="-120"/>
                          <a:cs typeface="Calibri" panose="020F0502020204030204" pitchFamily="34" charset="0"/>
                        </a:rPr>
                        <a:t>Evika</a:t>
                      </a:r>
                      <a:r>
                        <a:rPr lang="en-US" sz="1600" dirty="0">
                          <a:effectLst/>
                          <a:latin typeface="Calibri" panose="020F0502020204030204" pitchFamily="34" charset="0"/>
                          <a:ea typeface="PMingLiU" panose="02020500000000000000" pitchFamily="18" charset="-120"/>
                          <a:cs typeface="Calibri" panose="020F0502020204030204" pitchFamily="34" charset="0"/>
                        </a:rPr>
                        <a:t> on first sight.</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501381524"/>
                  </a:ext>
                </a:extLst>
              </a:tr>
            </a:tbl>
          </a:graphicData>
        </a:graphic>
      </p:graphicFrame>
    </p:spTree>
    <p:extLst>
      <p:ext uri="{BB962C8B-B14F-4D97-AF65-F5344CB8AC3E}">
        <p14:creationId xmlns:p14="http://schemas.microsoft.com/office/powerpoint/2010/main" val="407494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The clitic -</a:t>
            </a:r>
            <a:r>
              <a:rPr lang="en-GB" sz="3600" u="sng" dirty="0" err="1">
                <a:latin typeface="Calibri" panose="020F0502020204030204" pitchFamily="34" charset="0"/>
                <a:ea typeface="Times New Roman" panose="02020603050405020304" pitchFamily="18" charset="0"/>
                <a:cs typeface="Calibri" panose="020F0502020204030204" pitchFamily="34" charset="0"/>
              </a:rPr>
              <a:t>ат</a:t>
            </a:r>
            <a:r>
              <a:rPr lang="en-GB" sz="3600" u="sng" dirty="0">
                <a:latin typeface="Calibri" panose="020F0502020204030204" pitchFamily="34" charset="0"/>
                <a:ea typeface="Times New Roman" panose="02020603050405020304" pitchFamily="18" charset="0"/>
                <a:cs typeface="Calibri" panose="020F0502020204030204" pitchFamily="34" charset="0"/>
              </a:rPr>
              <a:t> linking clauses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2" name="Table 1">
            <a:extLst>
              <a:ext uri="{FF2B5EF4-FFF2-40B4-BE49-F238E27FC236}">
                <a16:creationId xmlns:a16="http://schemas.microsoft.com/office/drawing/2014/main" id="{79E410BE-B187-4724-BAD4-957C81AD537F}"/>
              </a:ext>
            </a:extLst>
          </p:cNvPr>
          <p:cNvGraphicFramePr>
            <a:graphicFrameLocks noGrp="1"/>
          </p:cNvGraphicFramePr>
          <p:nvPr/>
        </p:nvGraphicFramePr>
        <p:xfrm>
          <a:off x="341086" y="1655265"/>
          <a:ext cx="8628743" cy="4663440"/>
        </p:xfrm>
        <a:graphic>
          <a:graphicData uri="http://schemas.openxmlformats.org/drawingml/2006/table">
            <a:tbl>
              <a:tblPr firstRow="1" firstCol="1" bandRow="1">
                <a:tableStyleId>{5940675A-B579-460E-94D1-54222C63F5DA}</a:tableStyleId>
              </a:tblPr>
              <a:tblGrid>
                <a:gridCol w="4322524">
                  <a:extLst>
                    <a:ext uri="{9D8B030D-6E8A-4147-A177-3AD203B41FA5}">
                      <a16:colId xmlns:a16="http://schemas.microsoft.com/office/drawing/2014/main" val="1867518440"/>
                    </a:ext>
                  </a:extLst>
                </a:gridCol>
                <a:gridCol w="4306219">
                  <a:extLst>
                    <a:ext uri="{9D8B030D-6E8A-4147-A177-3AD203B41FA5}">
                      <a16:colId xmlns:a16="http://schemas.microsoft.com/office/drawing/2014/main" val="1414289972"/>
                    </a:ext>
                  </a:extLst>
                </a:gridCol>
              </a:tblGrid>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Паш</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гыч </a:t>
                      </a:r>
                      <a:r>
                        <a:rPr lang="en-US" sz="1800" u="sng">
                          <a:effectLst/>
                          <a:latin typeface="Calibri" panose="020F0502020204030204" pitchFamily="34" charset="0"/>
                          <a:ea typeface="PMingLiU" panose="02020500000000000000" pitchFamily="18" charset="-120"/>
                          <a:cs typeface="Calibri" panose="020F0502020204030204" pitchFamily="34" charset="0"/>
                        </a:rPr>
                        <a:t>толам</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чыл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ышт</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As soon as I get back from work, I’ll do it all.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61017603"/>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Йыв</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 паш</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л</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ктын </a:t>
                      </a:r>
                      <a:r>
                        <a:rPr lang="en-US" sz="1800" u="sng">
                          <a:effectLst/>
                          <a:latin typeface="Calibri" panose="020F0502020204030204" pitchFamily="34" charset="0"/>
                          <a:ea typeface="PMingLiU" panose="02020500000000000000" pitchFamily="18" charset="-120"/>
                          <a:cs typeface="Calibri" panose="020F0502020204030204" pitchFamily="34" charset="0"/>
                        </a:rPr>
                        <a:t>ка</a:t>
                      </a:r>
                      <a:r>
                        <a:rPr lang="en-US" sz="1800" b="1" u="sng">
                          <a:effectLst/>
                          <a:latin typeface="Calibri" panose="020F0502020204030204" pitchFamily="34" charset="0"/>
                          <a:ea typeface="PMingLiU" panose="02020500000000000000" pitchFamily="18" charset="-120"/>
                          <a:cs typeface="Calibri" panose="020F0502020204030204" pitchFamily="34" charset="0"/>
                        </a:rPr>
                        <a:t>я</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ватыж</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т погын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тӱҥал</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ш.</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As soon as Yyvan leaves for work, his wife starts getting ready too.</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171573004"/>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Ан</a:t>
                      </a:r>
                      <a:r>
                        <a:rPr lang="en-US" sz="1800" b="1">
                          <a:effectLst/>
                          <a:latin typeface="Calibri" panose="020F0502020204030204" pitchFamily="34" charset="0"/>
                          <a:ea typeface="PMingLiU" panose="02020500000000000000" pitchFamily="18" charset="-120"/>
                          <a:cs typeface="Calibri" panose="020F0502020204030204" pitchFamily="34" charset="0"/>
                        </a:rPr>
                        <a:t>я</a:t>
                      </a:r>
                      <a:r>
                        <a:rPr lang="en-US" sz="1800">
                          <a:effectLst/>
                          <a:latin typeface="Calibri" panose="020F0502020204030204" pitchFamily="34" charset="0"/>
                          <a:ea typeface="PMingLiU" panose="02020500000000000000" pitchFamily="18" charset="-120"/>
                          <a:cs typeface="Calibri" panose="020F0502020204030204" pitchFamily="34" charset="0"/>
                        </a:rPr>
                        <a:t> Светал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 книг</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м </a:t>
                      </a:r>
                      <a:r>
                        <a:rPr lang="en-US" sz="1800" u="sng">
                          <a:effectLst/>
                          <a:latin typeface="Calibri" panose="020F0502020204030204" pitchFamily="34" charset="0"/>
                          <a:ea typeface="PMingLiU" panose="02020500000000000000" pitchFamily="18" charset="-120"/>
                          <a:cs typeface="Calibri" panose="020F0502020204030204" pitchFamily="34" charset="0"/>
                        </a:rPr>
                        <a:t>пуыш</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шке с</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мылжо д</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не умб</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ке к</a:t>
                      </a:r>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ржо. </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Anya gave Sveta the book and ran off to take care of her own tasks.</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63859494"/>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Кл</a:t>
                      </a:r>
                      <a:r>
                        <a:rPr lang="en-US" sz="1800" b="1">
                          <a:effectLst/>
                          <a:latin typeface="Calibri" panose="020F0502020204030204" pitchFamily="34" charset="0"/>
                          <a:ea typeface="PMingLiU" panose="02020500000000000000" pitchFamily="18" charset="-120"/>
                          <a:cs typeface="Calibri" panose="020F0502020204030204" pitchFamily="34" charset="0"/>
                        </a:rPr>
                        <a:t>ю</a:t>
                      </a:r>
                      <a:r>
                        <a:rPr lang="en-US" sz="1800">
                          <a:effectLst/>
                          <a:latin typeface="Calibri" panose="020F0502020204030204" pitchFamily="34" charset="0"/>
                          <a:ea typeface="PMingLiU" panose="02020500000000000000" pitchFamily="18" charset="-120"/>
                          <a:cs typeface="Calibri" panose="020F0502020204030204" pitchFamily="34" charset="0"/>
                        </a:rPr>
                        <a:t>чников с</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рыш </a:t>
                      </a:r>
                      <a:r>
                        <a:rPr lang="en-US" sz="1800" u="sng">
                          <a:effectLst/>
                          <a:latin typeface="Calibri" panose="020F0502020204030204" pitchFamily="34" charset="0"/>
                          <a:ea typeface="PMingLiU" panose="02020500000000000000" pitchFamily="18" charset="-120"/>
                          <a:cs typeface="Calibri" panose="020F0502020204030204" pitchFamily="34" charset="0"/>
                        </a:rPr>
                        <a:t>лект</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саламлалт</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т</a:t>
                      </a:r>
                      <a:r>
                        <a:rPr lang="en-US" sz="1800">
                          <a:effectLst/>
                          <a:latin typeface="Calibri" panose="020F0502020204030204" pitchFamily="34" charset="0"/>
                          <a:ea typeface="MS Mincho" panose="02020609040205080304" pitchFamily="49" charset="-128"/>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Klyuchnikov stepped onto the shore and started greeting people.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427178025"/>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Из</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м </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рмий гыч </a:t>
                      </a:r>
                      <a:r>
                        <a:rPr lang="en-US" sz="1800" u="sng">
                          <a:effectLst/>
                          <a:latin typeface="Calibri" panose="020F0502020204030204" pitchFamily="34" charset="0"/>
                          <a:ea typeface="PMingLiU" panose="02020500000000000000" pitchFamily="18" charset="-120"/>
                          <a:cs typeface="Calibri" panose="020F0502020204030204" pitchFamily="34" charset="0"/>
                        </a:rPr>
                        <a:t>тол</a:t>
                      </a:r>
                      <a:r>
                        <a:rPr lang="en-US" sz="1800" b="1" u="sng">
                          <a:effectLst/>
                          <a:latin typeface="Calibri" panose="020F0502020204030204" pitchFamily="34" charset="0"/>
                          <a:ea typeface="PMingLiU" panose="02020500000000000000" pitchFamily="18" charset="-120"/>
                          <a:cs typeface="Calibri" panose="020F0502020204030204" pitchFamily="34" charset="0"/>
                        </a:rPr>
                        <a:t>я</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университ</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тыш тунем</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п</a:t>
                      </a:r>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рыш.</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As soon as my brother returned from the army, he entered university.</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22233826"/>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Окн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г</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чын м</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дшо йоч</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-влакым </a:t>
                      </a:r>
                      <a:r>
                        <a:rPr lang="en-US" sz="1800" u="sng">
                          <a:effectLst/>
                          <a:latin typeface="Calibri" panose="020F0502020204030204" pitchFamily="34" charset="0"/>
                          <a:ea typeface="PMingLiU" panose="02020500000000000000" pitchFamily="18" charset="-120"/>
                          <a:cs typeface="Calibri" panose="020F0502020204030204" pitchFamily="34" charset="0"/>
                        </a:rPr>
                        <a:t>онченам</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мы</a:t>
                      </a:r>
                      <a:r>
                        <a:rPr lang="en-US" sz="1800" b="1">
                          <a:effectLst/>
                          <a:latin typeface="Calibri" panose="020F0502020204030204" pitchFamily="34" charset="0"/>
                          <a:ea typeface="PMingLiU" panose="02020500000000000000" pitchFamily="18" charset="-120"/>
                          <a:cs typeface="Calibri" panose="020F0502020204030204" pitchFamily="34" charset="0"/>
                        </a:rPr>
                        <a:t>я</a:t>
                      </a:r>
                      <a:r>
                        <a:rPr lang="en-US" sz="1800">
                          <a:effectLst/>
                          <a:latin typeface="Calibri" panose="020F0502020204030204" pitchFamily="34" charset="0"/>
                          <a:ea typeface="PMingLiU" panose="02020500000000000000" pitchFamily="18" charset="-120"/>
                          <a:cs typeface="Calibri" panose="020F0502020204030204" pitchFamily="34" charset="0"/>
                        </a:rPr>
                        <a:t>т ур</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мыш мод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л</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ктым.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When I saw the children playing through the window, I went outside to play too.</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5459709"/>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Вас</a:t>
                      </a:r>
                      <a:r>
                        <a:rPr lang="en-US" sz="1800" b="1">
                          <a:effectLst/>
                          <a:latin typeface="Calibri" panose="020F0502020204030204" pitchFamily="34" charset="0"/>
                          <a:ea typeface="PMingLiU" panose="02020500000000000000" pitchFamily="18" charset="-120"/>
                          <a:cs typeface="Calibri" panose="020F0502020204030204" pitchFamily="34" charset="0"/>
                        </a:rPr>
                        <a:t>я</a:t>
                      </a:r>
                      <a:r>
                        <a:rPr lang="en-US" sz="1800">
                          <a:effectLst/>
                          <a:latin typeface="Calibri" panose="020F0502020204030204" pitchFamily="34" charset="0"/>
                          <a:ea typeface="PMingLiU" panose="02020500000000000000" pitchFamily="18" charset="-120"/>
                          <a:cs typeface="Calibri" panose="020F0502020204030204" pitchFamily="34" charset="0"/>
                        </a:rPr>
                        <a:t> филос</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фий нерг</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 книг</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м </a:t>
                      </a:r>
                      <a:r>
                        <a:rPr lang="en-US" sz="1800" u="sng">
                          <a:effectLst/>
                          <a:latin typeface="Calibri" panose="020F0502020204030204" pitchFamily="34" charset="0"/>
                          <a:ea typeface="PMingLiU" panose="02020500000000000000" pitchFamily="18" charset="-120"/>
                          <a:cs typeface="Calibri" panose="020F0502020204030204" pitchFamily="34" charset="0"/>
                        </a:rPr>
                        <a:t>лудын</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мал</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 колт</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err="1">
                          <a:effectLst/>
                          <a:latin typeface="Calibri" panose="020F0502020204030204" pitchFamily="34" charset="0"/>
                          <a:ea typeface="PMingLiU" panose="02020500000000000000" pitchFamily="18" charset="-120"/>
                          <a:cs typeface="Calibri" panose="020F0502020204030204" pitchFamily="34" charset="0"/>
                        </a:rPr>
                        <a:t>Vasya</a:t>
                      </a:r>
                      <a:r>
                        <a:rPr lang="en-US" sz="1800" dirty="0">
                          <a:effectLst/>
                          <a:latin typeface="Calibri" panose="020F0502020204030204" pitchFamily="34" charset="0"/>
                          <a:ea typeface="PMingLiU" panose="02020500000000000000" pitchFamily="18" charset="-120"/>
                          <a:cs typeface="Calibri" panose="020F0502020204030204" pitchFamily="34" charset="0"/>
                        </a:rPr>
                        <a:t> read a book about philosophy and fell asleep.</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07642118"/>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Ш</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льым шк</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лым пытар</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 </a:t>
                      </a:r>
                      <a:r>
                        <a:rPr lang="en-US" sz="1800" u="sng">
                          <a:effectLst/>
                          <a:latin typeface="Calibri" panose="020F0502020204030204" pitchFamily="34" charset="0"/>
                          <a:ea typeface="PMingLiU" panose="02020500000000000000" pitchFamily="18" charset="-120"/>
                          <a:cs typeface="Calibri" panose="020F0502020204030204" pitchFamily="34" charset="0"/>
                        </a:rPr>
                        <a:t>ыл</a:t>
                      </a:r>
                      <a:r>
                        <a:rPr lang="en-US" sz="1800" b="1" u="sng">
                          <a:effectLst/>
                          <a:latin typeface="Calibri" panose="020F0502020204030204" pitchFamily="34" charset="0"/>
                          <a:ea typeface="PMingLiU" panose="02020500000000000000" pitchFamily="18" charset="-120"/>
                          <a:cs typeface="Calibri" panose="020F0502020204030204" pitchFamily="34" charset="0"/>
                        </a:rPr>
                        <a:t>я</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рмийыш 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льыч.</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My brother had just finished school and was drafted to the army.</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85339065"/>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Вал</a:t>
                      </a:r>
                      <a:r>
                        <a:rPr lang="en-US" sz="1800" b="1">
                          <a:effectLst/>
                          <a:latin typeface="Calibri" panose="020F0502020204030204" pitchFamily="34" charset="0"/>
                          <a:ea typeface="PMingLiU" panose="02020500000000000000" pitchFamily="18" charset="-120"/>
                          <a:cs typeface="Calibri" panose="020F0502020204030204" pitchFamily="34" charset="0"/>
                        </a:rPr>
                        <a:t>я</a:t>
                      </a:r>
                      <a:r>
                        <a:rPr lang="en-US" sz="1800">
                          <a:effectLst/>
                          <a:latin typeface="Calibri" panose="020F0502020204030204" pitchFamily="34" charset="0"/>
                          <a:ea typeface="PMingLiU" panose="02020500000000000000" pitchFamily="18" charset="-120"/>
                          <a:cs typeface="Calibri" panose="020F0502020204030204" pitchFamily="34" charset="0"/>
                        </a:rPr>
                        <a:t> пеш но</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 </a:t>
                      </a:r>
                      <a:r>
                        <a:rPr lang="en-US" sz="1800" u="sng">
                          <a:effectLst/>
                          <a:latin typeface="Calibri" panose="020F0502020204030204" pitchFamily="34" charset="0"/>
                          <a:ea typeface="PMingLiU" panose="02020500000000000000" pitchFamily="18" charset="-120"/>
                          <a:cs typeface="Calibri" panose="020F0502020204030204" pitchFamily="34" charset="0"/>
                        </a:rPr>
                        <a:t>улмаш</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т</a:t>
                      </a:r>
                      <a:r>
                        <a:rPr lang="en-US" sz="1800">
                          <a:effectLst/>
                          <a:latin typeface="Calibri" panose="020F0502020204030204" pitchFamily="34" charset="0"/>
                          <a:ea typeface="PMingLiU" panose="02020500000000000000" pitchFamily="18" charset="-120"/>
                          <a:cs typeface="Calibri" panose="020F0502020204030204" pitchFamily="34" charset="0"/>
                        </a:rPr>
                        <a:t>, паш</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жым пытарыд</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 код</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err="1">
                          <a:effectLst/>
                          <a:latin typeface="Calibri" panose="020F0502020204030204" pitchFamily="34" charset="0"/>
                          <a:ea typeface="PMingLiU" panose="02020500000000000000" pitchFamily="18" charset="-120"/>
                          <a:cs typeface="Calibri" panose="020F0502020204030204" pitchFamily="34" charset="0"/>
                        </a:rPr>
                        <a:t>Valya</a:t>
                      </a:r>
                      <a:r>
                        <a:rPr lang="en-US" sz="1800" dirty="0">
                          <a:effectLst/>
                          <a:latin typeface="Calibri" panose="020F0502020204030204" pitchFamily="34" charset="0"/>
                          <a:ea typeface="PMingLiU" panose="02020500000000000000" pitchFamily="18" charset="-120"/>
                          <a:cs typeface="Calibri" panose="020F0502020204030204" pitchFamily="34" charset="0"/>
                        </a:rPr>
                        <a:t> was very tired, so her work was left undone.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17939609"/>
                  </a:ext>
                </a:extLst>
              </a:tr>
            </a:tbl>
          </a:graphicData>
        </a:graphic>
      </p:graphicFrame>
      <p:sp>
        <p:nvSpPr>
          <p:cNvPr id="9" name="TextBox 8">
            <a:extLst>
              <a:ext uri="{FF2B5EF4-FFF2-40B4-BE49-F238E27FC236}">
                <a16:creationId xmlns:a16="http://schemas.microsoft.com/office/drawing/2014/main" id="{C623FE5F-DE24-453B-BA33-0A8740142326}"/>
              </a:ext>
            </a:extLst>
          </p:cNvPr>
          <p:cNvSpPr txBox="1"/>
          <p:nvPr/>
        </p:nvSpPr>
        <p:spPr>
          <a:xfrm>
            <a:off x="10058400" y="1655265"/>
            <a:ext cx="885371" cy="369332"/>
          </a:xfrm>
          <a:prstGeom prst="rect">
            <a:avLst/>
          </a:prstGeom>
          <a:noFill/>
        </p:spPr>
        <p:txBody>
          <a:bodyPr wrap="square">
            <a:spAutoFit/>
          </a:bodyPr>
          <a:lstStyle/>
          <a:p>
            <a:pPr marL="0" indent="0">
              <a:buNone/>
            </a:pPr>
            <a:r>
              <a:rPr lang="mi-NZ" dirty="0"/>
              <a:t>-меке:</a:t>
            </a:r>
          </a:p>
        </p:txBody>
      </p:sp>
      <p:sp>
        <p:nvSpPr>
          <p:cNvPr id="11" name="TextBox 10">
            <a:extLst>
              <a:ext uri="{FF2B5EF4-FFF2-40B4-BE49-F238E27FC236}">
                <a16:creationId xmlns:a16="http://schemas.microsoft.com/office/drawing/2014/main" id="{B3A92027-C429-4977-BD6B-141FB7FEDCE6}"/>
              </a:ext>
            </a:extLst>
          </p:cNvPr>
          <p:cNvSpPr txBox="1"/>
          <p:nvPr/>
        </p:nvSpPr>
        <p:spPr>
          <a:xfrm>
            <a:off x="9713685" y="3429000"/>
            <a:ext cx="1683657" cy="369332"/>
          </a:xfrm>
          <a:prstGeom prst="rect">
            <a:avLst/>
          </a:prstGeom>
          <a:noFill/>
        </p:spPr>
        <p:txBody>
          <a:bodyPr wrap="square">
            <a:spAutoFit/>
          </a:bodyPr>
          <a:lstStyle/>
          <a:p>
            <a:pPr marL="0" indent="0" algn="ctr">
              <a:buNone/>
            </a:pPr>
            <a:r>
              <a:rPr lang="mi-NZ" dirty="0"/>
              <a:t>-ат, </a:t>
            </a:r>
            <a:r>
              <a:rPr lang="en-GB" dirty="0"/>
              <a:t>…</a:t>
            </a:r>
            <a:r>
              <a:rPr lang="mi-NZ" dirty="0"/>
              <a:t>:</a:t>
            </a:r>
            <a:endParaRPr lang="en-GB" dirty="0"/>
          </a:p>
        </p:txBody>
      </p:sp>
      <p:cxnSp>
        <p:nvCxnSpPr>
          <p:cNvPr id="10" name="Straight Arrow Connector 9">
            <a:extLst>
              <a:ext uri="{FF2B5EF4-FFF2-40B4-BE49-F238E27FC236}">
                <a16:creationId xmlns:a16="http://schemas.microsoft.com/office/drawing/2014/main" id="{E34EF65B-9C25-44CC-A2A9-C403B4A2002C}"/>
              </a:ext>
            </a:extLst>
          </p:cNvPr>
          <p:cNvCxnSpPr/>
          <p:nvPr/>
        </p:nvCxnSpPr>
        <p:spPr>
          <a:xfrm>
            <a:off x="9539514" y="2757714"/>
            <a:ext cx="88537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1B911C6-AD46-4872-9836-97B055FB947A}"/>
              </a:ext>
            </a:extLst>
          </p:cNvPr>
          <p:cNvCxnSpPr/>
          <p:nvPr/>
        </p:nvCxnSpPr>
        <p:spPr>
          <a:xfrm>
            <a:off x="10704286" y="2757714"/>
            <a:ext cx="88537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DCA4CA-8CA6-4CDD-AA32-EEAD88C886DC}"/>
              </a:ext>
            </a:extLst>
          </p:cNvPr>
          <p:cNvCxnSpPr/>
          <p:nvPr/>
        </p:nvCxnSpPr>
        <p:spPr>
          <a:xfrm>
            <a:off x="10424885" y="3986985"/>
            <a:ext cx="0" cy="17461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80C102B-5BFD-4165-B3BC-B4C4DD1F5B9E}"/>
              </a:ext>
            </a:extLst>
          </p:cNvPr>
          <p:cNvSpPr/>
          <p:nvPr/>
        </p:nvSpPr>
        <p:spPr>
          <a:xfrm>
            <a:off x="10109199" y="4708864"/>
            <a:ext cx="301170" cy="30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3280E69-67F9-4012-AB8C-ED3C8D652F19}"/>
              </a:ext>
            </a:extLst>
          </p:cNvPr>
          <p:cNvSpPr/>
          <p:nvPr/>
        </p:nvSpPr>
        <p:spPr>
          <a:xfrm>
            <a:off x="10424885" y="4708864"/>
            <a:ext cx="301170" cy="30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735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xit" presetSubtype="2" fill="hold" grpId="0" nodeType="afterEffect">
                                  <p:stCondLst>
                                    <p:cond delay="0"/>
                                  </p:stCondLst>
                                  <p:childTnLst>
                                    <p:anim calcmode="lin" valueType="num">
                                      <p:cBhvr additive="base">
                                        <p:cTn id="11" dur="500"/>
                                        <p:tgtEl>
                                          <p:spTgt spid="18"/>
                                        </p:tgtEl>
                                        <p:attrNameLst>
                                          <p:attrName>ppt_x</p:attrName>
                                        </p:attrNameLst>
                                      </p:cBhvr>
                                      <p:tavLst>
                                        <p:tav tm="0">
                                          <p:val>
                                            <p:strVal val="ppt_x"/>
                                          </p:val>
                                        </p:tav>
                                        <p:tav tm="100000">
                                          <p:val>
                                            <p:strVal val="1+ppt_w/2"/>
                                          </p:val>
                                        </p:tav>
                                      </p:tavLst>
                                    </p:anim>
                                    <p:anim calcmode="lin" valueType="num">
                                      <p:cBhvr additive="base">
                                        <p:cTn id="12" dur="500"/>
                                        <p:tgtEl>
                                          <p:spTgt spid="18"/>
                                        </p:tgtEl>
                                        <p:attrNameLst>
                                          <p:attrName>ppt_y</p:attrName>
                                        </p:attrNameLst>
                                      </p:cBhvr>
                                      <p:tavLst>
                                        <p:tav tm="0">
                                          <p:val>
                                            <p:strVal val="ppt_y"/>
                                          </p:val>
                                        </p:tav>
                                        <p:tav tm="100000">
                                          <p:val>
                                            <p:strVal val="ppt_y"/>
                                          </p:val>
                                        </p:tav>
                                      </p:tavLst>
                                    </p:anim>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50</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c)	</a:t>
            </a:r>
            <a:r>
              <a:rPr lang="en-US" dirty="0" err="1"/>
              <a:t>опт</a:t>
            </a:r>
            <a:r>
              <a:rPr lang="en-US" b="1" dirty="0" err="1"/>
              <a:t>а</a:t>
            </a:r>
            <a:r>
              <a:rPr lang="en-US" dirty="0" err="1"/>
              <a:t>ш</a:t>
            </a:r>
            <a:r>
              <a:rPr lang="en-US" dirty="0"/>
              <a:t> (‑</a:t>
            </a:r>
            <a:r>
              <a:rPr lang="en-US" dirty="0" err="1"/>
              <a:t>ем</a:t>
            </a:r>
            <a:r>
              <a:rPr lang="en-US" dirty="0"/>
              <a:t>) ‘</a:t>
            </a:r>
            <a:r>
              <a:rPr lang="en-GB" dirty="0"/>
              <a:t>to put, to place, to lay (several items)</a:t>
            </a:r>
            <a:r>
              <a:rPr lang="en-US" dirty="0"/>
              <a:t>’</a:t>
            </a:r>
            <a:endParaRPr lang="en-GB" dirty="0"/>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3191707587"/>
              </p:ext>
            </p:extLst>
          </p:nvPr>
        </p:nvGraphicFramePr>
        <p:xfrm>
          <a:off x="838200" y="2589960"/>
          <a:ext cx="10731499" cy="2224503"/>
        </p:xfrm>
        <a:graphic>
          <a:graphicData uri="http://schemas.openxmlformats.org/drawingml/2006/table">
            <a:tbl>
              <a:tblPr firstRow="1" firstCol="1" bandRow="1">
                <a:tableStyleId>{5940675A-B579-460E-94D1-54222C63F5DA}</a:tableStyleId>
              </a:tblPr>
              <a:tblGrid>
                <a:gridCol w="5365169">
                  <a:extLst>
                    <a:ext uri="{9D8B030D-6E8A-4147-A177-3AD203B41FA5}">
                      <a16:colId xmlns:a16="http://schemas.microsoft.com/office/drawing/2014/main" val="3080579691"/>
                    </a:ext>
                  </a:extLst>
                </a:gridCol>
                <a:gridCol w="5366330">
                  <a:extLst>
                    <a:ext uri="{9D8B030D-6E8A-4147-A177-3AD203B41FA5}">
                      <a16:colId xmlns:a16="http://schemas.microsoft.com/office/drawing/2014/main" val="9804554"/>
                    </a:ext>
                  </a:extLst>
                </a:gridCol>
              </a:tblGrid>
              <a:tr h="741501">
                <a:tc>
                  <a:txBody>
                    <a:bodyPr/>
                    <a:lstStyle/>
                    <a:p>
                      <a:pPr algn="l"/>
                      <a:r>
                        <a:rPr lang="en-US" sz="2000" dirty="0" err="1">
                          <a:effectLst/>
                          <a:latin typeface="Calibri" panose="020F0502020204030204" pitchFamily="34" charset="0"/>
                          <a:ea typeface="PMingLiU" panose="02020500000000000000" pitchFamily="18" charset="-120"/>
                          <a:cs typeface="Lucida Grande"/>
                        </a:rPr>
                        <a:t>Тын</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р</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чкышым</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мол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ышт</a:t>
                      </a:r>
                      <a:r>
                        <a:rPr lang="en-US" sz="2000" b="1" u="sng" dirty="0" err="1">
                          <a:effectLst/>
                          <a:latin typeface="Calibri" panose="020F0502020204030204" pitchFamily="34" charset="0"/>
                          <a:ea typeface="PMingLiU" panose="02020500000000000000" pitchFamily="18" charset="-120"/>
                          <a:cs typeface="Lucida Grande"/>
                        </a:rPr>
                        <a:t>е</a:t>
                      </a:r>
                      <a:r>
                        <a:rPr lang="en-US" sz="2000" u="sng" dirty="0" err="1">
                          <a:effectLst/>
                          <a:latin typeface="Calibri" panose="020F0502020204030204" pitchFamily="34" charset="0"/>
                          <a:ea typeface="PMingLiU" panose="02020500000000000000" pitchFamily="18" charset="-120"/>
                          <a:cs typeface="Lucida Grande"/>
                        </a:rPr>
                        <a:t>н</a:t>
                      </a:r>
                      <a:r>
                        <a:rPr lang="en-US" sz="2000" u="sng"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оптен</a:t>
                      </a:r>
                      <a:r>
                        <a:rPr lang="en-US" sz="2000" b="1" u="sng" dirty="0" err="1">
                          <a:effectLst/>
                          <a:latin typeface="Calibri" panose="020F0502020204030204" pitchFamily="34" charset="0"/>
                          <a:ea typeface="PMingLiU" panose="02020500000000000000" pitchFamily="18" charset="-120"/>
                          <a:cs typeface="Lucida Grande"/>
                        </a:rPr>
                        <a:t>а</a:t>
                      </a:r>
                      <a:r>
                        <a:rPr lang="en-US" sz="2000" u="sng" dirty="0" err="1">
                          <a:effectLst/>
                          <a:latin typeface="Calibri" panose="020F0502020204030204" pitchFamily="34" charset="0"/>
                          <a:ea typeface="PMingLiU" panose="02020500000000000000" pitchFamily="18" charset="-120"/>
                          <a:cs typeface="Lucida Grande"/>
                        </a:rPr>
                        <a:t>т</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Каст</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не</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шаг</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л</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кочм</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Why did you make so much food? In the evening, you should only eat a little.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l"/>
                      <a:r>
                        <a:rPr lang="en-US" sz="2000">
                          <a:effectLst/>
                          <a:latin typeface="Calibri" panose="020F0502020204030204" pitchFamily="34" charset="0"/>
                          <a:ea typeface="PMingLiU" panose="02020500000000000000" pitchFamily="18" charset="-120"/>
                          <a:cs typeface="Lucida Grande"/>
                        </a:rPr>
                        <a:t>Иван</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вым банд</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т-влак </a:t>
                      </a:r>
                      <a:r>
                        <a:rPr lang="en-US" sz="2000" u="sng">
                          <a:effectLst/>
                          <a:latin typeface="Calibri" panose="020F0502020204030204" pitchFamily="34" charset="0"/>
                          <a:ea typeface="PMingLiU" panose="02020500000000000000" pitchFamily="18" charset="-120"/>
                          <a:cs typeface="Lucida Grande"/>
                        </a:rPr>
                        <a:t>кыр</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 опт</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ныт</a:t>
                      </a:r>
                      <a:r>
                        <a:rPr lang="en-US" sz="2000">
                          <a:effectLst/>
                          <a:latin typeface="Calibri" panose="020F0502020204030204" pitchFamily="34" charset="0"/>
                          <a:ea typeface="PMingLiU" panose="02020500000000000000" pitchFamily="18" charset="-120"/>
                          <a:cs typeface="Lucida Grande"/>
                        </a:rPr>
                        <a:t> – ынд</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эмлымв</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рыште ки</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bandits beat up Ivanov; now he’s lying in the hospital.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36812754"/>
                  </a:ext>
                </a:extLst>
              </a:tr>
              <a:tr h="74150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Кудывечышкын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йоча-влакл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мод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ошм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a:t>
                      </a:r>
                      <a:r>
                        <a:rPr lang="en-US" sz="2000" u="sng">
                          <a:effectLst/>
                          <a:latin typeface="Calibri" panose="020F0502020204030204" pitchFamily="34" charset="0"/>
                          <a:ea typeface="PMingLiU" panose="02020500000000000000" pitchFamily="18" charset="-120"/>
                          <a:cs typeface="Calibri" panose="020F0502020204030204" pitchFamily="34" charset="0"/>
                        </a:rPr>
                        <a:t>конд</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опт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ныт</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They brought sand into our yard for the children to play in.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bl>
          </a:graphicData>
        </a:graphic>
      </p:graphicFrame>
    </p:spTree>
    <p:extLst>
      <p:ext uri="{BB962C8B-B14F-4D97-AF65-F5344CB8AC3E}">
        <p14:creationId xmlns:p14="http://schemas.microsoft.com/office/powerpoint/2010/main" val="348622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38200"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51</a:t>
            </a:fld>
            <a:endParaRPr lang="en-GB"/>
          </a:p>
        </p:txBody>
      </p:sp>
    </p:spTree>
    <p:extLst>
      <p:ext uri="{BB962C8B-B14F-4D97-AF65-F5344CB8AC3E}">
        <p14:creationId xmlns:p14="http://schemas.microsoft.com/office/powerpoint/2010/main" val="3676685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52</a:t>
            </a:fld>
            <a:endParaRPr lang="en-GB"/>
          </a:p>
        </p:txBody>
      </p:sp>
      <p:pic>
        <p:nvPicPr>
          <p:cNvPr id="18" name="Picture 17">
            <a:extLst>
              <a:ext uri="{FF2B5EF4-FFF2-40B4-BE49-F238E27FC236}">
                <a16:creationId xmlns:a16="http://schemas.microsoft.com/office/drawing/2014/main" id="{916C7F73-1A04-4F7F-8202-0D7F300D5998}"/>
              </a:ext>
            </a:extLst>
          </p:cNvPr>
          <p:cNvPicPr>
            <a:picLocks noChangeAspect="1"/>
          </p:cNvPicPr>
          <p:nvPr/>
        </p:nvPicPr>
        <p:blipFill>
          <a:blip r:embed="rId2"/>
          <a:stretch>
            <a:fillRect/>
          </a:stretch>
        </p:blipFill>
        <p:spPr>
          <a:xfrm>
            <a:off x="276225" y="604837"/>
            <a:ext cx="8334375" cy="5648325"/>
          </a:xfrm>
          <a:prstGeom prst="rect">
            <a:avLst/>
          </a:prstGeom>
        </p:spPr>
      </p:pic>
      <p:pic>
        <p:nvPicPr>
          <p:cNvPr id="19" name="Picture 18">
            <a:extLst>
              <a:ext uri="{FF2B5EF4-FFF2-40B4-BE49-F238E27FC236}">
                <a16:creationId xmlns:a16="http://schemas.microsoft.com/office/drawing/2014/main" id="{6BB07979-6170-4934-818F-EF03160C72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5415" y="1251267"/>
            <a:ext cx="3130360" cy="1758633"/>
          </a:xfrm>
          <a:prstGeom prst="rect">
            <a:avLst/>
          </a:prstGeom>
          <a:noFill/>
          <a:ln>
            <a:noFill/>
          </a:ln>
        </p:spPr>
      </p:pic>
    </p:spTree>
    <p:extLst>
      <p:ext uri="{BB962C8B-B14F-4D97-AF65-F5344CB8AC3E}">
        <p14:creationId xmlns:p14="http://schemas.microsoft.com/office/powerpoint/2010/main" val="3522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53</a:t>
            </a:fld>
            <a:endParaRPr lang="en-GB"/>
          </a:p>
        </p:txBody>
      </p:sp>
      <p:pic>
        <p:nvPicPr>
          <p:cNvPr id="7" name="Picture 6">
            <a:extLst>
              <a:ext uri="{FF2B5EF4-FFF2-40B4-BE49-F238E27FC236}">
                <a16:creationId xmlns:a16="http://schemas.microsoft.com/office/drawing/2014/main" id="{82E4B6C0-BE94-4648-9D44-FED325669A06}"/>
              </a:ext>
            </a:extLst>
          </p:cNvPr>
          <p:cNvPicPr>
            <a:picLocks noChangeAspect="1"/>
          </p:cNvPicPr>
          <p:nvPr/>
        </p:nvPicPr>
        <p:blipFill>
          <a:blip r:embed="rId3"/>
          <a:stretch>
            <a:fillRect/>
          </a:stretch>
        </p:blipFill>
        <p:spPr>
          <a:xfrm>
            <a:off x="1976437" y="690562"/>
            <a:ext cx="8239125" cy="5476875"/>
          </a:xfrm>
          <a:prstGeom prst="rect">
            <a:avLst/>
          </a:prstGeom>
        </p:spPr>
      </p:pic>
    </p:spTree>
    <p:extLst>
      <p:ext uri="{BB962C8B-B14F-4D97-AF65-F5344CB8AC3E}">
        <p14:creationId xmlns:p14="http://schemas.microsoft.com/office/powerpoint/2010/main" val="1774755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54</a:t>
            </a:fld>
            <a:endParaRPr lang="en-GB"/>
          </a:p>
        </p:txBody>
      </p:sp>
      <p:pic>
        <p:nvPicPr>
          <p:cNvPr id="3" name="Picture 2">
            <a:extLst>
              <a:ext uri="{FF2B5EF4-FFF2-40B4-BE49-F238E27FC236}">
                <a16:creationId xmlns:a16="http://schemas.microsoft.com/office/drawing/2014/main" id="{65B7B7C7-0A15-4278-8862-69A73695B1B7}"/>
              </a:ext>
            </a:extLst>
          </p:cNvPr>
          <p:cNvPicPr>
            <a:picLocks noChangeAspect="1"/>
          </p:cNvPicPr>
          <p:nvPr/>
        </p:nvPicPr>
        <p:blipFill>
          <a:blip r:embed="rId3"/>
          <a:stretch>
            <a:fillRect/>
          </a:stretch>
        </p:blipFill>
        <p:spPr>
          <a:xfrm>
            <a:off x="1742896" y="414338"/>
            <a:ext cx="8706208" cy="5942012"/>
          </a:xfrm>
          <a:prstGeom prst="rect">
            <a:avLst/>
          </a:prstGeom>
        </p:spPr>
      </p:pic>
    </p:spTree>
    <p:extLst>
      <p:ext uri="{BB962C8B-B14F-4D97-AF65-F5344CB8AC3E}">
        <p14:creationId xmlns:p14="http://schemas.microsoft.com/office/powerpoint/2010/main" val="2824590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55</a:t>
            </a:fld>
            <a:endParaRPr lang="en-GB"/>
          </a:p>
        </p:txBody>
      </p:sp>
    </p:spTree>
    <p:extLst>
      <p:ext uri="{BB962C8B-B14F-4D97-AF65-F5344CB8AC3E}">
        <p14:creationId xmlns:p14="http://schemas.microsoft.com/office/powerpoint/2010/main" val="3801195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56</a:t>
            </a:fld>
            <a:endParaRPr lang="en-GB"/>
          </a:p>
        </p:txBody>
      </p:sp>
      <p:sp>
        <p:nvSpPr>
          <p:cNvPr id="7" name="TextBox 6">
            <a:extLst>
              <a:ext uri="{FF2B5EF4-FFF2-40B4-BE49-F238E27FC236}">
                <a16:creationId xmlns:a16="http://schemas.microsoft.com/office/drawing/2014/main" id="{64E0F80B-8AFE-414F-BFD3-E1FD6DB34110}"/>
              </a:ext>
            </a:extLst>
          </p:cNvPr>
          <p:cNvSpPr txBox="1"/>
          <p:nvPr/>
        </p:nvSpPr>
        <p:spPr>
          <a:xfrm>
            <a:off x="5776686" y="5767685"/>
            <a:ext cx="5577114" cy="369332"/>
          </a:xfrm>
          <a:prstGeom prst="rect">
            <a:avLst/>
          </a:prstGeom>
          <a:noFill/>
        </p:spPr>
        <p:txBody>
          <a:bodyPr wrap="square">
            <a:spAutoFit/>
          </a:bodyPr>
          <a:lstStyle/>
          <a:p>
            <a:pPr algn="r">
              <a:spcAft>
                <a:spcPts val="1200"/>
              </a:spcAft>
            </a:pPr>
            <a:r>
              <a:rPr lang="en-US" sz="1800" u="sng" dirty="0">
                <a:solidFill>
                  <a:srgbClr val="0000FF"/>
                </a:solidFill>
                <a:effectLst/>
                <a:latin typeface="Calibri" panose="020F0502020204030204" pitchFamily="34" charset="0"/>
                <a:ea typeface="PMingLiU" panose="02020500000000000000" pitchFamily="18" charset="-120"/>
                <a:cs typeface="Calibri" panose="020F0502020204030204" pitchFamily="34" charset="0"/>
                <a:hlinkClick r:id="rId3"/>
              </a:rPr>
              <a:t>www.youtube.com/watch?v=6dJsRL_N9FM</a:t>
            </a:r>
            <a:endParaRPr lang="en-GB" sz="1800" dirty="0">
              <a:effectLst/>
              <a:latin typeface="Calibri" panose="020F0502020204030204" pitchFamily="34" charset="0"/>
              <a:ea typeface="PMingLiU" panose="02020500000000000000" pitchFamily="18" charset="-120"/>
              <a:cs typeface="Lucida Grande"/>
            </a:endParaRPr>
          </a:p>
        </p:txBody>
      </p:sp>
      <p:sp>
        <p:nvSpPr>
          <p:cNvPr id="8" name="Content Placeholder 2">
            <a:extLst>
              <a:ext uri="{FF2B5EF4-FFF2-40B4-BE49-F238E27FC236}">
                <a16:creationId xmlns:a16="http://schemas.microsoft.com/office/drawing/2014/main" id="{CA59DA42-AFBE-400D-8A88-9CAAC2ED35E8}"/>
              </a:ext>
            </a:extLst>
          </p:cNvPr>
          <p:cNvSpPr>
            <a:spLocks noGrp="1"/>
          </p:cNvSpPr>
          <p:nvPr>
            <p:ph idx="1"/>
          </p:nvPr>
        </p:nvSpPr>
        <p:spPr>
          <a:xfrm>
            <a:off x="838200" y="365125"/>
            <a:ext cx="10515600" cy="782856"/>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15.</a:t>
            </a:r>
          </a:p>
          <a:p>
            <a:pPr marL="0" indent="0">
              <a:buNone/>
            </a:pP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GB" sz="3000" dirty="0"/>
          </a:p>
          <a:p>
            <a:pPr marL="0" indent="0">
              <a:buNone/>
            </a:pPr>
            <a:endParaRPr lang="en-GB" sz="3000" dirty="0"/>
          </a:p>
        </p:txBody>
      </p:sp>
      <p:pic>
        <p:nvPicPr>
          <p:cNvPr id="10" name="Online Media 9" title="Mari El Radio / Марий Эл Радио">
            <a:hlinkClick r:id="" action="ppaction://media"/>
            <a:extLst>
              <a:ext uri="{FF2B5EF4-FFF2-40B4-BE49-F238E27FC236}">
                <a16:creationId xmlns:a16="http://schemas.microsoft.com/office/drawing/2014/main" id="{324376AE-9ECD-4FE8-A4F3-A47F01BA7FD9}"/>
              </a:ext>
            </a:extLst>
          </p:cNvPr>
          <p:cNvPicPr>
            <a:picLocks noRot="1" noChangeAspect="1"/>
          </p:cNvPicPr>
          <p:nvPr>
            <a:videoFile r:link="rId1"/>
          </p:nvPr>
        </p:nvPicPr>
        <p:blipFill>
          <a:blip r:embed="rId4"/>
          <a:stretch>
            <a:fillRect/>
          </a:stretch>
        </p:blipFill>
        <p:spPr>
          <a:xfrm>
            <a:off x="3022600" y="938252"/>
            <a:ext cx="6146800" cy="4610100"/>
          </a:xfrm>
          <a:prstGeom prst="rect">
            <a:avLst/>
          </a:prstGeom>
        </p:spPr>
      </p:pic>
    </p:spTree>
    <p:extLst>
      <p:ext uri="{BB962C8B-B14F-4D97-AF65-F5344CB8AC3E}">
        <p14:creationId xmlns:p14="http://schemas.microsoft.com/office/powerpoint/2010/main" val="34047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51D84B-6E81-4780-A892-848D046DED7C}"/>
              </a:ext>
            </a:extLst>
          </p:cNvPr>
          <p:cNvPicPr>
            <a:picLocks noChangeAspect="1"/>
          </p:cNvPicPr>
          <p:nvPr/>
        </p:nvPicPr>
        <p:blipFill>
          <a:blip r:embed="rId3"/>
          <a:stretch>
            <a:fillRect/>
          </a:stretch>
        </p:blipFill>
        <p:spPr>
          <a:xfrm>
            <a:off x="2528887" y="214312"/>
            <a:ext cx="7134225" cy="6429375"/>
          </a:xfrm>
          <a:prstGeom prst="rect">
            <a:avLst/>
          </a:prstGeom>
        </p:spPr>
      </p:pic>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57</a:t>
            </a:fld>
            <a:endParaRPr lang="en-GB"/>
          </a:p>
        </p:txBody>
      </p:sp>
    </p:spTree>
    <p:extLst>
      <p:ext uri="{BB962C8B-B14F-4D97-AF65-F5344CB8AC3E}">
        <p14:creationId xmlns:p14="http://schemas.microsoft.com/office/powerpoint/2010/main" val="294511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lphaLcParenR"/>
            </a:pPr>
            <a:r>
              <a:rPr lang="en-GB" dirty="0"/>
              <a:t>‘to perform an action involving N’</a:t>
            </a:r>
          </a:p>
          <a:p>
            <a:pPr marL="514350" indent="-514350">
              <a:buFont typeface="Arial" panose="020B0604020202020204" pitchFamily="34" charset="0"/>
              <a:buAutoNum type="alphaLcParenR"/>
            </a:pPr>
            <a:r>
              <a:rPr lang="en-GB" dirty="0"/>
              <a:t>Translative verbs</a:t>
            </a:r>
          </a:p>
          <a:p>
            <a:pPr marL="514350" indent="-514350">
              <a:buFont typeface="Arial" panose="020B0604020202020204" pitchFamily="34" charset="0"/>
              <a:buAutoNum type="alphaLcParenR"/>
            </a:pPr>
            <a:r>
              <a:rPr lang="en-GB" dirty="0"/>
              <a:t>Factitive verbs</a:t>
            </a:r>
          </a:p>
          <a:p>
            <a:pPr marL="514350" indent="-514350">
              <a:buFont typeface="Arial" panose="020B0604020202020204" pitchFamily="34" charset="0"/>
              <a:buAutoNum type="alphaLcParenR"/>
            </a:pPr>
            <a:r>
              <a:rPr lang="en-GB" dirty="0"/>
              <a:t>Frequentative verbs</a:t>
            </a:r>
          </a:p>
          <a:p>
            <a:pPr marL="514350" indent="-514350">
              <a:buFont typeface="Arial" panose="020B0604020202020204" pitchFamily="34" charset="0"/>
              <a:buAutoNum type="alphaLcParenR"/>
            </a:pPr>
            <a:r>
              <a:rPr lang="en-GB" dirty="0"/>
              <a:t>Reflexive verbs</a:t>
            </a:r>
          </a:p>
          <a:p>
            <a:pPr marL="514350" indent="-514350">
              <a:buFont typeface="Arial" panose="020B0604020202020204" pitchFamily="34" charset="0"/>
              <a:buAutoNum type="alphaLcParenR"/>
            </a:pPr>
            <a:r>
              <a:rPr lang="en-GB" dirty="0"/>
              <a:t>Causative verbs</a:t>
            </a:r>
          </a:p>
          <a:p>
            <a:pPr marL="514350" indent="-514350">
              <a:buFont typeface="Arial" panose="020B0604020202020204" pitchFamily="34" charset="0"/>
              <a:buAutoNum type="alphaLcParenR"/>
            </a:pPr>
            <a:r>
              <a:rPr lang="en-GB" dirty="0"/>
              <a:t>Momentary verbs</a:t>
            </a:r>
          </a:p>
        </p:txBody>
      </p:sp>
    </p:spTree>
    <p:extLst>
      <p:ext uri="{BB962C8B-B14F-4D97-AF65-F5344CB8AC3E}">
        <p14:creationId xmlns:p14="http://schemas.microsoft.com/office/powerpoint/2010/main" val="185533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295C42F6-10F8-44D0-9D99-293CC9FDC97A}"/>
              </a:ext>
            </a:extLst>
          </p:cNvPr>
          <p:cNvGraphicFramePr>
            <a:graphicFrameLocks noGrp="1"/>
          </p:cNvGraphicFramePr>
          <p:nvPr>
            <p:extLst>
              <p:ext uri="{D42A27DB-BD31-4B8C-83A1-F6EECF244321}">
                <p14:modId xmlns:p14="http://schemas.microsoft.com/office/powerpoint/2010/main" val="860879838"/>
              </p:ext>
            </p:extLst>
          </p:nvPr>
        </p:nvGraphicFramePr>
        <p:xfrm>
          <a:off x="1966913" y="3528843"/>
          <a:ext cx="8893407"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700000">
                  <a:extLst>
                    <a:ext uri="{9D8B030D-6E8A-4147-A177-3AD203B41FA5}">
                      <a16:colId xmlns:a16="http://schemas.microsoft.com/office/drawing/2014/main" val="2140818299"/>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там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taste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тамл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taste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ак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price; value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акл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assess, to grade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сӱр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picture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сӱретл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to draw, to paint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greeting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саламл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greet; to congratulate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r h="0">
                <a:tc>
                  <a:txBody>
                    <a:bodyPr/>
                    <a:lstStyle/>
                    <a:p>
                      <a:pPr algn="just"/>
                      <a:r>
                        <a:rPr lang="en-US" sz="2000" b="1" dirty="0" err="1">
                          <a:effectLst/>
                          <a:latin typeface="Calibri" panose="020F0502020204030204" pitchFamily="34" charset="0"/>
                          <a:ea typeface="PMingLiU" panose="02020500000000000000" pitchFamily="18" charset="-120"/>
                          <a:cs typeface="Lucida Grande"/>
                        </a:rPr>
                        <a:t>я</a:t>
                      </a:r>
                      <a:r>
                        <a:rPr lang="en-US" sz="2000" dirty="0" err="1">
                          <a:effectLst/>
                          <a:latin typeface="Calibri" panose="020F0502020204030204" pitchFamily="34" charset="0"/>
                          <a:ea typeface="PMingLiU" panose="02020500000000000000" pitchFamily="18" charset="-120"/>
                          <a:cs typeface="Lucida Grande"/>
                        </a:rPr>
                        <a:t>мде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ready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ямдыл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prepare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bl>
          </a:graphicData>
        </a:graphic>
      </p:graphicFrame>
      <p:graphicFrame>
        <p:nvGraphicFramePr>
          <p:cNvPr id="18" name="Table 17">
            <a:extLst>
              <a:ext uri="{FF2B5EF4-FFF2-40B4-BE49-F238E27FC236}">
                <a16:creationId xmlns:a16="http://schemas.microsoft.com/office/drawing/2014/main" id="{C15B1076-292A-414E-A1D4-531896CD9AD9}"/>
              </a:ext>
            </a:extLst>
          </p:cNvPr>
          <p:cNvGraphicFramePr>
            <a:graphicFrameLocks noGrp="1"/>
          </p:cNvGraphicFramePr>
          <p:nvPr>
            <p:extLst>
              <p:ext uri="{D42A27DB-BD31-4B8C-83A1-F6EECF244321}">
                <p14:modId xmlns:p14="http://schemas.microsoft.com/office/powerpoint/2010/main" val="1419918438"/>
              </p:ext>
            </p:extLst>
          </p:nvPr>
        </p:nvGraphicFramePr>
        <p:xfrm>
          <a:off x="1966913" y="5549561"/>
          <a:ext cx="8893407" cy="609600"/>
        </p:xfrm>
        <a:graphic>
          <a:graphicData uri="http://schemas.openxmlformats.org/drawingml/2006/table">
            <a:tbl>
              <a:tblPr firstRow="1" firstCol="1" bandRow="1">
                <a:tableStyleId>{5940675A-B579-460E-94D1-54222C63F5DA}</a:tableStyleId>
              </a:tblPr>
              <a:tblGrid>
                <a:gridCol w="2963613">
                  <a:extLst>
                    <a:ext uri="{9D8B030D-6E8A-4147-A177-3AD203B41FA5}">
                      <a16:colId xmlns:a16="http://schemas.microsoft.com/office/drawing/2014/main" val="1825632789"/>
                    </a:ext>
                  </a:extLst>
                </a:gridCol>
                <a:gridCol w="1863974">
                  <a:extLst>
                    <a:ext uri="{9D8B030D-6E8A-4147-A177-3AD203B41FA5}">
                      <a16:colId xmlns:a16="http://schemas.microsoft.com/office/drawing/2014/main" val="3033223057"/>
                    </a:ext>
                  </a:extLst>
                </a:gridCol>
                <a:gridCol w="4065820">
                  <a:extLst>
                    <a:ext uri="{9D8B030D-6E8A-4147-A177-3AD203B41FA5}">
                      <a16:colId xmlns:a16="http://schemas.microsoft.com/office/drawing/2014/main" val="2604147490"/>
                    </a:ext>
                  </a:extLst>
                </a:gridCol>
              </a:tblGrid>
              <a:tr h="0">
                <a:tc>
                  <a:txBody>
                    <a:bodyPr/>
                    <a:lstStyle/>
                    <a:p>
                      <a:pPr algn="just"/>
                      <a:r>
                        <a:rPr lang="en-US" sz="2000" i="0" kern="1200" dirty="0" err="1">
                          <a:solidFill>
                            <a:schemeClr val="tx1"/>
                          </a:solidFill>
                          <a:effectLst/>
                          <a:latin typeface="+mn-lt"/>
                          <a:ea typeface="+mn-ea"/>
                          <a:cs typeface="+mn-cs"/>
                        </a:rPr>
                        <a:t>организов</a:t>
                      </a:r>
                      <a:r>
                        <a:rPr lang="en-US" sz="2000" b="1" i="0" kern="1200" dirty="0" err="1">
                          <a:solidFill>
                            <a:schemeClr val="tx1"/>
                          </a:solidFill>
                          <a:effectLst/>
                          <a:latin typeface="+mn-lt"/>
                          <a:ea typeface="+mn-ea"/>
                          <a:cs typeface="+mn-cs"/>
                        </a:rPr>
                        <a:t>а</a:t>
                      </a:r>
                      <a:r>
                        <a:rPr lang="en-US" sz="2000" i="0" kern="1200" dirty="0" err="1">
                          <a:solidFill>
                            <a:schemeClr val="tx1"/>
                          </a:solidFill>
                          <a:effectLst/>
                          <a:latin typeface="+mn-lt"/>
                          <a:ea typeface="+mn-ea"/>
                          <a:cs typeface="+mn-cs"/>
                        </a:rPr>
                        <a:t>ть</a:t>
                      </a:r>
                      <a:endParaRPr lang="en-GB" sz="2000" b="0" i="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i="0" dirty="0">
                          <a:effectLst/>
                          <a:latin typeface="Calibri" panose="020F0502020204030204" pitchFamily="34" charset="0"/>
                          <a:ea typeface="PMingLiU" panose="02020500000000000000" pitchFamily="18" charset="-120"/>
                          <a:cs typeface="Lucida Grande"/>
                        </a:rPr>
                        <a:t>to organize</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i="0" kern="1200" dirty="0" err="1">
                          <a:solidFill>
                            <a:schemeClr val="tx1"/>
                          </a:solidFill>
                          <a:effectLst/>
                          <a:latin typeface="+mn-lt"/>
                          <a:ea typeface="+mn-ea"/>
                          <a:cs typeface="+mn-cs"/>
                        </a:rPr>
                        <a:t>организоватл</a:t>
                      </a:r>
                      <a:r>
                        <a:rPr lang="en-US" sz="2000" b="1" i="0" kern="1200" dirty="0" err="1">
                          <a:solidFill>
                            <a:schemeClr val="tx1"/>
                          </a:solidFill>
                          <a:effectLst/>
                          <a:latin typeface="+mn-lt"/>
                          <a:ea typeface="+mn-ea"/>
                          <a:cs typeface="+mn-cs"/>
                        </a:rPr>
                        <a:t>а</a:t>
                      </a:r>
                      <a:r>
                        <a:rPr lang="en-US" sz="2000" i="0" kern="1200" dirty="0" err="1">
                          <a:solidFill>
                            <a:schemeClr val="tx1"/>
                          </a:solidFill>
                          <a:effectLst/>
                          <a:latin typeface="+mn-lt"/>
                          <a:ea typeface="+mn-ea"/>
                          <a:cs typeface="+mn-cs"/>
                        </a:rPr>
                        <a:t>ш</a:t>
                      </a:r>
                      <a:r>
                        <a:rPr lang="en-US" sz="2000" i="0" kern="1200" dirty="0">
                          <a:solidFill>
                            <a:schemeClr val="tx1"/>
                          </a:solidFill>
                          <a:effectLst/>
                          <a:latin typeface="+mn-lt"/>
                          <a:ea typeface="+mn-ea"/>
                          <a:cs typeface="+mn-cs"/>
                        </a:rPr>
                        <a:t> (‑</a:t>
                      </a:r>
                      <a:r>
                        <a:rPr lang="en-US" sz="2000" i="0" kern="1200" dirty="0" err="1">
                          <a:solidFill>
                            <a:schemeClr val="tx1"/>
                          </a:solidFill>
                          <a:effectLst/>
                          <a:latin typeface="+mn-lt"/>
                          <a:ea typeface="+mn-ea"/>
                          <a:cs typeface="+mn-cs"/>
                        </a:rPr>
                        <a:t>ем</a:t>
                      </a:r>
                      <a:r>
                        <a:rPr lang="en-US" sz="2000" i="0" kern="1200" dirty="0">
                          <a:solidFill>
                            <a:schemeClr val="tx1"/>
                          </a:solidFill>
                          <a:effectLst/>
                          <a:latin typeface="+mn-lt"/>
                          <a:ea typeface="+mn-ea"/>
                          <a:cs typeface="+mn-cs"/>
                        </a:rPr>
                        <a:t>) </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az-Cyrl-AZ" sz="2000" b="0" i="0" dirty="0">
                          <a:effectLst/>
                          <a:latin typeface="Calibri" panose="020F0502020204030204" pitchFamily="34" charset="0"/>
                          <a:ea typeface="PMingLiU" panose="02020500000000000000" pitchFamily="18" charset="-120"/>
                          <a:cs typeface="Lucida Grande"/>
                        </a:rPr>
                        <a:t>транскриб</a:t>
                      </a:r>
                      <a:r>
                        <a:rPr lang="az-Cyrl-AZ" sz="2000" b="1" i="0" dirty="0">
                          <a:effectLst/>
                          <a:latin typeface="Calibri" panose="020F0502020204030204" pitchFamily="34" charset="0"/>
                          <a:ea typeface="PMingLiU" panose="02020500000000000000" pitchFamily="18" charset="-120"/>
                          <a:cs typeface="Lucida Grande"/>
                        </a:rPr>
                        <a:t>и</a:t>
                      </a:r>
                      <a:r>
                        <a:rPr lang="az-Cyrl-AZ" sz="2000" b="0" i="0" dirty="0">
                          <a:effectLst/>
                          <a:latin typeface="Calibri" panose="020F0502020204030204" pitchFamily="34" charset="0"/>
                          <a:ea typeface="PMingLiU" panose="02020500000000000000" pitchFamily="18" charset="-120"/>
                          <a:cs typeface="Lucida Grande"/>
                        </a:rPr>
                        <a:t>ровать</a:t>
                      </a:r>
                      <a:endParaRPr lang="en-GB" sz="2000" b="0" i="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i="0" dirty="0">
                          <a:effectLst/>
                          <a:latin typeface="Calibri" panose="020F0502020204030204" pitchFamily="34" charset="0"/>
                          <a:ea typeface="PMingLiU" panose="02020500000000000000" pitchFamily="18" charset="-120"/>
                          <a:cs typeface="Lucida Grande"/>
                        </a:rPr>
                        <a:t>to transcribe</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bl>
          </a:graphicData>
        </a:graphic>
      </p:graphicFrame>
      <p:sp>
        <p:nvSpPr>
          <p:cNvPr id="19" name="TextBox 18">
            <a:extLst>
              <a:ext uri="{FF2B5EF4-FFF2-40B4-BE49-F238E27FC236}">
                <a16:creationId xmlns:a16="http://schemas.microsoft.com/office/drawing/2014/main" id="{19239282-51A7-4565-83D7-C1FDDA655BBA}"/>
              </a:ext>
            </a:extLst>
          </p:cNvPr>
          <p:cNvSpPr txBox="1"/>
          <p:nvPr/>
        </p:nvSpPr>
        <p:spPr>
          <a:xfrm>
            <a:off x="1905233" y="5180229"/>
            <a:ext cx="1295400" cy="369332"/>
          </a:xfrm>
          <a:prstGeom prst="rect">
            <a:avLst/>
          </a:prstGeom>
          <a:noFill/>
        </p:spPr>
        <p:txBody>
          <a:bodyPr wrap="square">
            <a:spAutoFit/>
          </a:bodyPr>
          <a:lstStyle/>
          <a:p>
            <a:pPr marL="0" indent="0">
              <a:buNone/>
            </a:pPr>
            <a:r>
              <a:rPr lang="mi-NZ" dirty="0"/>
              <a:t>(Russian)</a:t>
            </a:r>
          </a:p>
        </p:txBody>
      </p:sp>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1503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‘to perform an action involving N’</a:t>
            </a:r>
          </a:p>
          <a:p>
            <a:pPr marL="0" indent="0">
              <a:buNone/>
            </a:pPr>
            <a:endParaRPr lang="en-GB" dirty="0"/>
          </a:p>
          <a:p>
            <a:pPr marL="0" indent="0">
              <a:buNone/>
            </a:pPr>
            <a:r>
              <a:rPr lang="en-GB" dirty="0"/>
              <a:t>a1) -</a:t>
            </a:r>
            <a:r>
              <a:rPr lang="en-GB" dirty="0" err="1"/>
              <a:t>л</a:t>
            </a:r>
            <a:r>
              <a:rPr lang="en-GB" baseline="30000" dirty="0" err="1"/>
              <a:t>II</a:t>
            </a:r>
            <a:endParaRPr lang="en-GB" dirty="0"/>
          </a:p>
          <a:p>
            <a:pPr marL="0" indent="0">
              <a:buNone/>
            </a:pPr>
            <a:endParaRPr lang="en-GB" dirty="0"/>
          </a:p>
        </p:txBody>
      </p:sp>
      <p:sp>
        <p:nvSpPr>
          <p:cNvPr id="11" name="Rectangle 10">
            <a:extLst>
              <a:ext uri="{FF2B5EF4-FFF2-40B4-BE49-F238E27FC236}">
                <a16:creationId xmlns:a16="http://schemas.microsoft.com/office/drawing/2014/main" id="{0DB4FE6F-8246-45E9-9F9E-BC8C1FF62BDE}"/>
              </a:ext>
            </a:extLst>
          </p:cNvPr>
          <p:cNvSpPr/>
          <p:nvPr/>
        </p:nvSpPr>
        <p:spPr>
          <a:xfrm>
            <a:off x="6165054" y="3557418"/>
            <a:ext cx="16073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698AA42-AA2F-4FD3-85DB-FDF0D5AEE2D3}"/>
              </a:ext>
            </a:extLst>
          </p:cNvPr>
          <p:cNvSpPr/>
          <p:nvPr/>
        </p:nvSpPr>
        <p:spPr>
          <a:xfrm>
            <a:off x="6143625" y="3859043"/>
            <a:ext cx="133667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EA313FD-0AD0-4C71-9C30-DFB9ADA9D019}"/>
              </a:ext>
            </a:extLst>
          </p:cNvPr>
          <p:cNvSpPr/>
          <p:nvPr/>
        </p:nvSpPr>
        <p:spPr>
          <a:xfrm>
            <a:off x="6165054" y="4173372"/>
            <a:ext cx="1747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B6495D3-CE2B-4408-BE6A-F43B82EED2F6}"/>
              </a:ext>
            </a:extLst>
          </p:cNvPr>
          <p:cNvSpPr/>
          <p:nvPr/>
        </p:nvSpPr>
        <p:spPr>
          <a:xfrm>
            <a:off x="6144813" y="4471816"/>
            <a:ext cx="185618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0AF4927-6161-429C-8CFD-8F70A2C1D2C5}"/>
              </a:ext>
            </a:extLst>
          </p:cNvPr>
          <p:cNvSpPr/>
          <p:nvPr/>
        </p:nvSpPr>
        <p:spPr>
          <a:xfrm>
            <a:off x="6110483" y="4778392"/>
            <a:ext cx="185618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8779A33-1ECE-4856-B248-016BDD4835B2}"/>
              </a:ext>
            </a:extLst>
          </p:cNvPr>
          <p:cNvSpPr/>
          <p:nvPr/>
        </p:nvSpPr>
        <p:spPr>
          <a:xfrm>
            <a:off x="6844306" y="5584658"/>
            <a:ext cx="2426694" cy="244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156FAF0-B06B-4C8F-AEA7-29986570A65D}"/>
              </a:ext>
            </a:extLst>
          </p:cNvPr>
          <p:cNvSpPr/>
          <p:nvPr/>
        </p:nvSpPr>
        <p:spPr>
          <a:xfrm>
            <a:off x="8232315" y="3561283"/>
            <a:ext cx="16073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E54C1F3-BB66-40FA-A4A0-2F277C8E119A}"/>
              </a:ext>
            </a:extLst>
          </p:cNvPr>
          <p:cNvSpPr/>
          <p:nvPr/>
        </p:nvSpPr>
        <p:spPr>
          <a:xfrm>
            <a:off x="8232315" y="3857978"/>
            <a:ext cx="206738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57A5506-065E-4E91-9913-ADDD340369AB}"/>
              </a:ext>
            </a:extLst>
          </p:cNvPr>
          <p:cNvSpPr/>
          <p:nvPr/>
        </p:nvSpPr>
        <p:spPr>
          <a:xfrm>
            <a:off x="8223929" y="4176319"/>
            <a:ext cx="1747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9463A09-F1E1-42D5-80AA-00DA5D3AE53A}"/>
              </a:ext>
            </a:extLst>
          </p:cNvPr>
          <p:cNvSpPr/>
          <p:nvPr/>
        </p:nvSpPr>
        <p:spPr>
          <a:xfrm>
            <a:off x="8232315" y="4467408"/>
            <a:ext cx="251188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A6A49C3-EC1F-41BA-A89E-A600EBCD21C0}"/>
              </a:ext>
            </a:extLst>
          </p:cNvPr>
          <p:cNvSpPr/>
          <p:nvPr/>
        </p:nvSpPr>
        <p:spPr>
          <a:xfrm>
            <a:off x="8223929" y="4779547"/>
            <a:ext cx="185618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988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animBg="1"/>
      <p:bldP spid="12" grpId="0" animBg="1"/>
      <p:bldP spid="13" grpId="0" animBg="1"/>
      <p:bldP spid="14" grpId="0" animBg="1"/>
      <p:bldP spid="20" grpId="0" animBg="1"/>
      <p:bldP spid="21" grpId="0" animBg="1"/>
      <p:bldP spid="16"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‘to perform an action involving N’</a:t>
            </a:r>
          </a:p>
          <a:p>
            <a:pPr marL="0" indent="0">
              <a:buNone/>
            </a:pPr>
            <a:endParaRPr lang="en-GB" dirty="0"/>
          </a:p>
          <a:p>
            <a:pPr marL="0" indent="0">
              <a:buNone/>
            </a:pPr>
            <a:r>
              <a:rPr lang="en-GB" dirty="0"/>
              <a:t>a1) -</a:t>
            </a:r>
            <a:r>
              <a:rPr lang="en-GB" dirty="0" err="1"/>
              <a:t>л</a:t>
            </a:r>
            <a:r>
              <a:rPr lang="en-GB" baseline="30000" dirty="0" err="1"/>
              <a:t>II</a:t>
            </a:r>
            <a:endParaRPr lang="en-GB" baseline="300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2953653274"/>
              </p:ext>
            </p:extLst>
          </p:nvPr>
        </p:nvGraphicFramePr>
        <p:xfrm>
          <a:off x="1966913" y="3528843"/>
          <a:ext cx="8893407"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700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там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taste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тамл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taste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ак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price; value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акл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assess, to grade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сӱр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picture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сӱретл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to draw, to paint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greeting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саламл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greet; to congratulate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r h="0">
                <a:tc>
                  <a:txBody>
                    <a:bodyPr/>
                    <a:lstStyle/>
                    <a:p>
                      <a:pPr algn="just"/>
                      <a:r>
                        <a:rPr lang="en-US" sz="2000" b="1" dirty="0" err="1">
                          <a:effectLst/>
                          <a:latin typeface="Calibri" panose="020F0502020204030204" pitchFamily="34" charset="0"/>
                          <a:ea typeface="PMingLiU" panose="02020500000000000000" pitchFamily="18" charset="-120"/>
                          <a:cs typeface="Lucida Grande"/>
                        </a:rPr>
                        <a:t>я</a:t>
                      </a:r>
                      <a:r>
                        <a:rPr lang="en-US" sz="2000" dirty="0" err="1">
                          <a:effectLst/>
                          <a:latin typeface="Calibri" panose="020F0502020204030204" pitchFamily="34" charset="0"/>
                          <a:ea typeface="PMingLiU" panose="02020500000000000000" pitchFamily="18" charset="-120"/>
                          <a:cs typeface="Lucida Grande"/>
                        </a:rPr>
                        <a:t>мде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ready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ямдыл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prepare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bl>
          </a:graphicData>
        </a:graphic>
      </p:graphicFrame>
      <p:graphicFrame>
        <p:nvGraphicFramePr>
          <p:cNvPr id="11" name="Table 10">
            <a:extLst>
              <a:ext uri="{FF2B5EF4-FFF2-40B4-BE49-F238E27FC236}">
                <a16:creationId xmlns:a16="http://schemas.microsoft.com/office/drawing/2014/main" id="{95B691C9-7437-4D8B-B412-A61A3EA30092}"/>
              </a:ext>
            </a:extLst>
          </p:cNvPr>
          <p:cNvGraphicFramePr>
            <a:graphicFrameLocks noGrp="1"/>
          </p:cNvGraphicFramePr>
          <p:nvPr>
            <p:extLst>
              <p:ext uri="{D42A27DB-BD31-4B8C-83A1-F6EECF244321}">
                <p14:modId xmlns:p14="http://schemas.microsoft.com/office/powerpoint/2010/main" val="2177346799"/>
              </p:ext>
            </p:extLst>
          </p:nvPr>
        </p:nvGraphicFramePr>
        <p:xfrm>
          <a:off x="1966913" y="5549561"/>
          <a:ext cx="8893407" cy="609600"/>
        </p:xfrm>
        <a:graphic>
          <a:graphicData uri="http://schemas.openxmlformats.org/drawingml/2006/table">
            <a:tbl>
              <a:tblPr firstRow="1" firstCol="1" bandRow="1">
                <a:tableStyleId>{5940675A-B579-460E-94D1-54222C63F5DA}</a:tableStyleId>
              </a:tblPr>
              <a:tblGrid>
                <a:gridCol w="2963613">
                  <a:extLst>
                    <a:ext uri="{9D8B030D-6E8A-4147-A177-3AD203B41FA5}">
                      <a16:colId xmlns:a16="http://schemas.microsoft.com/office/drawing/2014/main" val="1825632789"/>
                    </a:ext>
                  </a:extLst>
                </a:gridCol>
                <a:gridCol w="1863974">
                  <a:extLst>
                    <a:ext uri="{9D8B030D-6E8A-4147-A177-3AD203B41FA5}">
                      <a16:colId xmlns:a16="http://schemas.microsoft.com/office/drawing/2014/main" val="3033223057"/>
                    </a:ext>
                  </a:extLst>
                </a:gridCol>
                <a:gridCol w="4065820">
                  <a:extLst>
                    <a:ext uri="{9D8B030D-6E8A-4147-A177-3AD203B41FA5}">
                      <a16:colId xmlns:a16="http://schemas.microsoft.com/office/drawing/2014/main" val="2604147490"/>
                    </a:ext>
                  </a:extLst>
                </a:gridCol>
              </a:tblGrid>
              <a:tr h="0">
                <a:tc>
                  <a:txBody>
                    <a:bodyPr/>
                    <a:lstStyle/>
                    <a:p>
                      <a:pPr algn="just"/>
                      <a:r>
                        <a:rPr lang="en-US" sz="2000" i="0" kern="1200" dirty="0" err="1">
                          <a:solidFill>
                            <a:schemeClr val="tx1"/>
                          </a:solidFill>
                          <a:effectLst/>
                          <a:latin typeface="+mn-lt"/>
                          <a:ea typeface="+mn-ea"/>
                          <a:cs typeface="+mn-cs"/>
                        </a:rPr>
                        <a:t>организов</a:t>
                      </a:r>
                      <a:r>
                        <a:rPr lang="en-US" sz="2000" b="1" i="0" kern="1200" dirty="0" err="1">
                          <a:solidFill>
                            <a:schemeClr val="tx1"/>
                          </a:solidFill>
                          <a:effectLst/>
                          <a:latin typeface="+mn-lt"/>
                          <a:ea typeface="+mn-ea"/>
                          <a:cs typeface="+mn-cs"/>
                        </a:rPr>
                        <a:t>а</a:t>
                      </a:r>
                      <a:r>
                        <a:rPr lang="en-US" sz="2000" i="0" kern="1200" dirty="0" err="1">
                          <a:solidFill>
                            <a:schemeClr val="tx1"/>
                          </a:solidFill>
                          <a:effectLst/>
                          <a:latin typeface="+mn-lt"/>
                          <a:ea typeface="+mn-ea"/>
                          <a:cs typeface="+mn-cs"/>
                        </a:rPr>
                        <a:t>ть</a:t>
                      </a:r>
                      <a:endParaRPr lang="en-GB" sz="2000" b="0" i="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i="0" dirty="0">
                          <a:effectLst/>
                          <a:latin typeface="Calibri" panose="020F0502020204030204" pitchFamily="34" charset="0"/>
                          <a:ea typeface="PMingLiU" panose="02020500000000000000" pitchFamily="18" charset="-120"/>
                          <a:cs typeface="Lucida Grande"/>
                        </a:rPr>
                        <a:t>to organize</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i="0" kern="1200" dirty="0" err="1">
                          <a:solidFill>
                            <a:schemeClr val="tx1"/>
                          </a:solidFill>
                          <a:effectLst/>
                          <a:latin typeface="+mn-lt"/>
                          <a:ea typeface="+mn-ea"/>
                          <a:cs typeface="+mn-cs"/>
                        </a:rPr>
                        <a:t>организоватл</a:t>
                      </a:r>
                      <a:r>
                        <a:rPr lang="en-US" sz="2000" b="1" i="0" kern="1200" dirty="0" err="1">
                          <a:solidFill>
                            <a:schemeClr val="tx1"/>
                          </a:solidFill>
                          <a:effectLst/>
                          <a:latin typeface="+mn-lt"/>
                          <a:ea typeface="+mn-ea"/>
                          <a:cs typeface="+mn-cs"/>
                        </a:rPr>
                        <a:t>а</a:t>
                      </a:r>
                      <a:r>
                        <a:rPr lang="en-US" sz="2000" i="0" kern="1200" dirty="0" err="1">
                          <a:solidFill>
                            <a:schemeClr val="tx1"/>
                          </a:solidFill>
                          <a:effectLst/>
                          <a:latin typeface="+mn-lt"/>
                          <a:ea typeface="+mn-ea"/>
                          <a:cs typeface="+mn-cs"/>
                        </a:rPr>
                        <a:t>ш</a:t>
                      </a:r>
                      <a:r>
                        <a:rPr lang="en-US" sz="2000" i="0" kern="1200" dirty="0">
                          <a:solidFill>
                            <a:schemeClr val="tx1"/>
                          </a:solidFill>
                          <a:effectLst/>
                          <a:latin typeface="+mn-lt"/>
                          <a:ea typeface="+mn-ea"/>
                          <a:cs typeface="+mn-cs"/>
                        </a:rPr>
                        <a:t> (‑</a:t>
                      </a:r>
                      <a:r>
                        <a:rPr lang="en-US" sz="2000" i="0" kern="1200" dirty="0" err="1">
                          <a:solidFill>
                            <a:schemeClr val="tx1"/>
                          </a:solidFill>
                          <a:effectLst/>
                          <a:latin typeface="+mn-lt"/>
                          <a:ea typeface="+mn-ea"/>
                          <a:cs typeface="+mn-cs"/>
                        </a:rPr>
                        <a:t>ем</a:t>
                      </a:r>
                      <a:r>
                        <a:rPr lang="en-US" sz="2000" i="0" kern="1200" dirty="0">
                          <a:solidFill>
                            <a:schemeClr val="tx1"/>
                          </a:solidFill>
                          <a:effectLst/>
                          <a:latin typeface="+mn-lt"/>
                          <a:ea typeface="+mn-ea"/>
                          <a:cs typeface="+mn-cs"/>
                        </a:rPr>
                        <a:t>) </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az-Cyrl-AZ" sz="2000" b="0" i="0" dirty="0">
                          <a:effectLst/>
                          <a:latin typeface="Calibri" panose="020F0502020204030204" pitchFamily="34" charset="0"/>
                          <a:ea typeface="PMingLiU" panose="02020500000000000000" pitchFamily="18" charset="-120"/>
                          <a:cs typeface="Lucida Grande"/>
                        </a:rPr>
                        <a:t>транскриб</a:t>
                      </a:r>
                      <a:r>
                        <a:rPr lang="az-Cyrl-AZ" sz="2000" b="1" i="0" dirty="0">
                          <a:effectLst/>
                          <a:latin typeface="Calibri" panose="020F0502020204030204" pitchFamily="34" charset="0"/>
                          <a:ea typeface="PMingLiU" panose="02020500000000000000" pitchFamily="18" charset="-120"/>
                          <a:cs typeface="Lucida Grande"/>
                        </a:rPr>
                        <a:t>и</a:t>
                      </a:r>
                      <a:r>
                        <a:rPr lang="az-Cyrl-AZ" sz="2000" b="0" i="0" dirty="0">
                          <a:effectLst/>
                          <a:latin typeface="Calibri" panose="020F0502020204030204" pitchFamily="34" charset="0"/>
                          <a:ea typeface="PMingLiU" panose="02020500000000000000" pitchFamily="18" charset="-120"/>
                          <a:cs typeface="Lucida Grande"/>
                        </a:rPr>
                        <a:t>ровать</a:t>
                      </a:r>
                      <a:endParaRPr lang="en-GB" sz="2000" b="0" i="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i="0" dirty="0">
                          <a:effectLst/>
                          <a:latin typeface="Calibri" panose="020F0502020204030204" pitchFamily="34" charset="0"/>
                          <a:ea typeface="PMingLiU" panose="02020500000000000000" pitchFamily="18" charset="-120"/>
                          <a:cs typeface="Lucida Grande"/>
                        </a:rPr>
                        <a:t>to transcribe</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i="0" kern="1200" dirty="0" err="1">
                          <a:solidFill>
                            <a:schemeClr val="tx1"/>
                          </a:solidFill>
                          <a:effectLst/>
                          <a:latin typeface="+mn-lt"/>
                          <a:ea typeface="+mn-ea"/>
                          <a:cs typeface="+mn-cs"/>
                        </a:rPr>
                        <a:t>транскрибироватл</a:t>
                      </a:r>
                      <a:r>
                        <a:rPr lang="en-US" sz="2000" b="1" i="0" kern="1200" dirty="0" err="1">
                          <a:solidFill>
                            <a:schemeClr val="tx1"/>
                          </a:solidFill>
                          <a:effectLst/>
                          <a:latin typeface="+mn-lt"/>
                          <a:ea typeface="+mn-ea"/>
                          <a:cs typeface="+mn-cs"/>
                        </a:rPr>
                        <a:t>а</a:t>
                      </a:r>
                      <a:r>
                        <a:rPr lang="en-US" sz="2000" i="0" kern="1200" dirty="0" err="1">
                          <a:solidFill>
                            <a:schemeClr val="tx1"/>
                          </a:solidFill>
                          <a:effectLst/>
                          <a:latin typeface="+mn-lt"/>
                          <a:ea typeface="+mn-ea"/>
                          <a:cs typeface="+mn-cs"/>
                        </a:rPr>
                        <a:t>ш</a:t>
                      </a:r>
                      <a:r>
                        <a:rPr lang="en-US" sz="2000" i="0" kern="1200" dirty="0">
                          <a:solidFill>
                            <a:schemeClr val="tx1"/>
                          </a:solidFill>
                          <a:effectLst/>
                          <a:latin typeface="+mn-lt"/>
                          <a:ea typeface="+mn-ea"/>
                          <a:cs typeface="+mn-cs"/>
                        </a:rPr>
                        <a:t> (‑</a:t>
                      </a:r>
                      <a:r>
                        <a:rPr lang="en-US" sz="2000" i="0" kern="1200" dirty="0" err="1">
                          <a:solidFill>
                            <a:schemeClr val="tx1"/>
                          </a:solidFill>
                          <a:effectLst/>
                          <a:latin typeface="+mn-lt"/>
                          <a:ea typeface="+mn-ea"/>
                          <a:cs typeface="+mn-cs"/>
                        </a:rPr>
                        <a:t>ем</a:t>
                      </a:r>
                      <a:r>
                        <a:rPr lang="en-US" sz="2000" i="0" kern="1200" dirty="0">
                          <a:solidFill>
                            <a:schemeClr val="tx1"/>
                          </a:solidFill>
                          <a:effectLst/>
                          <a:latin typeface="+mn-lt"/>
                          <a:ea typeface="+mn-ea"/>
                          <a:cs typeface="+mn-cs"/>
                        </a:rPr>
                        <a:t>) </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bl>
          </a:graphicData>
        </a:graphic>
      </p:graphicFrame>
      <p:sp>
        <p:nvSpPr>
          <p:cNvPr id="12" name="TextBox 11">
            <a:extLst>
              <a:ext uri="{FF2B5EF4-FFF2-40B4-BE49-F238E27FC236}">
                <a16:creationId xmlns:a16="http://schemas.microsoft.com/office/drawing/2014/main" id="{13A3EB9B-E728-4404-9738-38CAAB0EDF67}"/>
              </a:ext>
            </a:extLst>
          </p:cNvPr>
          <p:cNvSpPr txBox="1"/>
          <p:nvPr/>
        </p:nvSpPr>
        <p:spPr>
          <a:xfrm>
            <a:off x="1905233" y="5180229"/>
            <a:ext cx="1295400" cy="369332"/>
          </a:xfrm>
          <a:prstGeom prst="rect">
            <a:avLst/>
          </a:prstGeom>
          <a:noFill/>
        </p:spPr>
        <p:txBody>
          <a:bodyPr wrap="square">
            <a:spAutoFit/>
          </a:bodyPr>
          <a:lstStyle/>
          <a:p>
            <a:pPr marL="0" indent="0">
              <a:buNone/>
            </a:pPr>
            <a:r>
              <a:rPr lang="mi-NZ" dirty="0"/>
              <a:t>(Russian)</a:t>
            </a:r>
          </a:p>
        </p:txBody>
      </p:sp>
    </p:spTree>
    <p:extLst>
      <p:ext uri="{BB962C8B-B14F-4D97-AF65-F5344CB8AC3E}">
        <p14:creationId xmlns:p14="http://schemas.microsoft.com/office/powerpoint/2010/main" val="228874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 Verbal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Translative verbs</a:t>
            </a:r>
          </a:p>
          <a:p>
            <a:pPr marL="0" indent="0">
              <a:buNone/>
            </a:pPr>
            <a:endParaRPr lang="en-GB" dirty="0"/>
          </a:p>
          <a:p>
            <a:pPr marL="0" indent="0">
              <a:buNone/>
            </a:pPr>
            <a:r>
              <a:rPr lang="en-GB" dirty="0"/>
              <a:t>b1) -</a:t>
            </a:r>
            <a:r>
              <a:rPr lang="en-GB" dirty="0" err="1"/>
              <a:t>аҥ</a:t>
            </a:r>
            <a:r>
              <a:rPr lang="en-GB" baseline="30000" dirty="0" err="1"/>
              <a:t>I</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DA0CA5A2-86C2-440F-898D-17745759F90F}"/>
              </a:ext>
            </a:extLst>
          </p:cNvPr>
          <p:cNvGraphicFramePr>
            <a:graphicFrameLocks noGrp="1"/>
          </p:cNvGraphicFramePr>
          <p:nvPr>
            <p:extLst>
              <p:ext uri="{D42A27DB-BD31-4B8C-83A1-F6EECF244321}">
                <p14:modId xmlns:p14="http://schemas.microsoft.com/office/powerpoint/2010/main" val="2528256673"/>
              </p:ext>
            </p:extLst>
          </p:nvPr>
        </p:nvGraphicFramePr>
        <p:xfrm>
          <a:off x="1151680" y="3770143"/>
          <a:ext cx="9888640"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412000">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33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кӱ</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stone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кӱаҥ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turn to stone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103357">
                <a:tc>
                  <a:txBody>
                    <a:bodyPr/>
                    <a:lstStyle/>
                    <a:p>
                      <a:pPr algn="just"/>
                      <a:r>
                        <a:rPr lang="en-US" sz="2000">
                          <a:effectLst/>
                          <a:latin typeface="Calibri" panose="020F0502020204030204" pitchFamily="34" charset="0"/>
                          <a:ea typeface="PMingLiU" panose="02020500000000000000" pitchFamily="18" charset="-120"/>
                          <a:cs typeface="Lucida Grande"/>
                        </a:rPr>
                        <a:t>лопк</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wide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лопкаҥ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become wider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вий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force, power, strength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вияҥ</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to become stronger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окс</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money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оксаҥ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become rich, to earn money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шке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daughter-in-law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шешкаҥ</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12921"/>
                  </a:ext>
                </a:extLst>
              </a:tr>
            </a:tbl>
          </a:graphicData>
        </a:graphic>
      </p:graphicFrame>
      <p:sp>
        <p:nvSpPr>
          <p:cNvPr id="7" name="Rectangle 6">
            <a:extLst>
              <a:ext uri="{FF2B5EF4-FFF2-40B4-BE49-F238E27FC236}">
                <a16:creationId xmlns:a16="http://schemas.microsoft.com/office/drawing/2014/main" id="{FD48AF9E-858E-41D8-85E3-49D5AADB0EB8}"/>
              </a:ext>
            </a:extLst>
          </p:cNvPr>
          <p:cNvSpPr/>
          <p:nvPr/>
        </p:nvSpPr>
        <p:spPr>
          <a:xfrm>
            <a:off x="5663404" y="3795543"/>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80471D1-5EDB-41BB-B619-2FEFE43CF5C1}"/>
              </a:ext>
            </a:extLst>
          </p:cNvPr>
          <p:cNvSpPr/>
          <p:nvPr/>
        </p:nvSpPr>
        <p:spPr>
          <a:xfrm>
            <a:off x="5654675" y="4106693"/>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7220EB0-A7EA-4BED-BBFB-44A769F583EE}"/>
              </a:ext>
            </a:extLst>
          </p:cNvPr>
          <p:cNvSpPr/>
          <p:nvPr/>
        </p:nvSpPr>
        <p:spPr>
          <a:xfrm>
            <a:off x="5669754" y="4405147"/>
            <a:ext cx="19502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9502D82-88DB-4E4B-A149-DD5C3D7A12A2}"/>
              </a:ext>
            </a:extLst>
          </p:cNvPr>
          <p:cNvSpPr/>
          <p:nvPr/>
        </p:nvSpPr>
        <p:spPr>
          <a:xfrm>
            <a:off x="5655863" y="4709941"/>
            <a:ext cx="196413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D246415-9243-420E-B347-122E5D46E284}"/>
              </a:ext>
            </a:extLst>
          </p:cNvPr>
          <p:cNvSpPr/>
          <p:nvPr/>
        </p:nvSpPr>
        <p:spPr>
          <a:xfrm>
            <a:off x="5669754" y="5014742"/>
            <a:ext cx="196413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5F7E723-DD44-4380-AB4B-F1BD8CC239B6}"/>
              </a:ext>
            </a:extLst>
          </p:cNvPr>
          <p:cNvSpPr/>
          <p:nvPr/>
        </p:nvSpPr>
        <p:spPr>
          <a:xfrm>
            <a:off x="7739854" y="3796965"/>
            <a:ext cx="18740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BA1EDFF-F6AE-4269-86C7-ADB92D5B4B69}"/>
              </a:ext>
            </a:extLst>
          </p:cNvPr>
          <p:cNvSpPr/>
          <p:nvPr/>
        </p:nvSpPr>
        <p:spPr>
          <a:xfrm>
            <a:off x="7731125" y="4108115"/>
            <a:ext cx="1965325"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EDBA0FA-4118-45A0-B9C0-C41B47D38121}"/>
              </a:ext>
            </a:extLst>
          </p:cNvPr>
          <p:cNvSpPr/>
          <p:nvPr/>
        </p:nvSpPr>
        <p:spPr>
          <a:xfrm>
            <a:off x="7746204" y="4406569"/>
            <a:ext cx="2648746" cy="2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AF6DF4D-9707-4362-923E-38C920CDA358}"/>
              </a:ext>
            </a:extLst>
          </p:cNvPr>
          <p:cNvSpPr/>
          <p:nvPr/>
        </p:nvSpPr>
        <p:spPr>
          <a:xfrm>
            <a:off x="7732313" y="4711363"/>
            <a:ext cx="3234137" cy="250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422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4166</Words>
  <Application>Microsoft Office PowerPoint</Application>
  <PresentationFormat>Widescreen</PresentationFormat>
  <Paragraphs>1129</Paragraphs>
  <Slides>57</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Times New Roman</vt:lpstr>
      <vt:lpstr>Office Theme</vt:lpstr>
      <vt:lpstr>Chapter 34</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PowerPoint Presentation</vt:lpstr>
      <vt:lpstr>Exercises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34</dc:title>
  <dc:creator>Jeremy Bradley</dc:creator>
  <cp:lastModifiedBy>Jeremy moss Bradley</cp:lastModifiedBy>
  <cp:revision>203</cp:revision>
  <dcterms:created xsi:type="dcterms:W3CDTF">2021-01-22T02:35:08Z</dcterms:created>
  <dcterms:modified xsi:type="dcterms:W3CDTF">2024-03-15T14:04:07Z</dcterms:modified>
</cp:coreProperties>
</file>