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83" r:id="rId2"/>
    <p:sldId id="761" r:id="rId3"/>
    <p:sldId id="596" r:id="rId4"/>
    <p:sldId id="854" r:id="rId5"/>
    <p:sldId id="1152" r:id="rId6"/>
    <p:sldId id="1153" r:id="rId7"/>
    <p:sldId id="1154" r:id="rId8"/>
    <p:sldId id="1127" r:id="rId9"/>
    <p:sldId id="1128" r:id="rId10"/>
    <p:sldId id="1131" r:id="rId11"/>
    <p:sldId id="1129" r:id="rId12"/>
    <p:sldId id="1132" r:id="rId13"/>
    <p:sldId id="1163" r:id="rId14"/>
    <p:sldId id="1164" r:id="rId15"/>
    <p:sldId id="1161" r:id="rId16"/>
    <p:sldId id="1162" r:id="rId17"/>
    <p:sldId id="1159" r:id="rId18"/>
    <p:sldId id="1160" r:id="rId19"/>
    <p:sldId id="1157" r:id="rId20"/>
    <p:sldId id="1158" r:id="rId21"/>
    <p:sldId id="1155" r:id="rId22"/>
    <p:sldId id="1156" r:id="rId23"/>
    <p:sldId id="643" r:id="rId24"/>
    <p:sldId id="1147" r:id="rId25"/>
    <p:sldId id="1165" r:id="rId26"/>
    <p:sldId id="1166" r:id="rId27"/>
    <p:sldId id="1167" r:id="rId28"/>
    <p:sldId id="1148" r:id="rId29"/>
    <p:sldId id="1145" r:id="rId30"/>
    <p:sldId id="1146" r:id="rId31"/>
    <p:sldId id="1168" r:id="rId32"/>
    <p:sldId id="1171" r:id="rId33"/>
    <p:sldId id="1170" r:id="rId34"/>
    <p:sldId id="1115" r:id="rId35"/>
    <p:sldId id="1172" r:id="rId36"/>
    <p:sldId id="653" r:id="rId37"/>
    <p:sldId id="1073" r:id="rId38"/>
    <p:sldId id="1173" r:id="rId39"/>
    <p:sldId id="655" r:id="rId40"/>
    <p:sldId id="1049" r:id="rId41"/>
    <p:sldId id="10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6359" autoAdjust="0"/>
  </p:normalViewPr>
  <p:slideViewPr>
    <p:cSldViewPr snapToGrid="0">
      <p:cViewPr varScale="1">
        <p:scale>
          <a:sx n="88" d="100"/>
          <a:sy n="88" d="100"/>
        </p:scale>
        <p:origin x="1716"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142930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30398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32</a:t>
            </a:fld>
            <a:endParaRPr lang="en-GB"/>
          </a:p>
        </p:txBody>
      </p:sp>
    </p:spTree>
    <p:extLst>
      <p:ext uri="{BB962C8B-B14F-4D97-AF65-F5344CB8AC3E}">
        <p14:creationId xmlns:p14="http://schemas.microsoft.com/office/powerpoint/2010/main" val="8684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33</a:t>
            </a:fld>
            <a:endParaRPr lang="en-GB"/>
          </a:p>
        </p:txBody>
      </p:sp>
    </p:spTree>
    <p:extLst>
      <p:ext uri="{BB962C8B-B14F-4D97-AF65-F5344CB8AC3E}">
        <p14:creationId xmlns:p14="http://schemas.microsoft.com/office/powerpoint/2010/main" val="339560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41</a:t>
            </a:fld>
            <a:endParaRPr lang="en-GB"/>
          </a:p>
        </p:txBody>
      </p:sp>
    </p:spTree>
    <p:extLst>
      <p:ext uri="{BB962C8B-B14F-4D97-AF65-F5344CB8AC3E}">
        <p14:creationId xmlns:p14="http://schemas.microsoft.com/office/powerpoint/2010/main" val="50557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39240273-B42A-4DD2-B93E-AC145B16FEC6}"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BA3C71F5-4235-4B75-B949-32229399AA35}"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E8DE7152-6A12-451E-B49D-438140DD3364}"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BBBE1794-DE4C-48DC-A7F8-2128E5C77EE4}"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E60FD105-EFCC-4B59-958B-84BE8B9C5EF7}"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6FA2CEDA-296F-41DC-8696-9AFD53A40063}"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33</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EBBE57E5-947C-4D19-BDA9-19E75D0F6E45}"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33</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CF1F9269-F575-4C7E-8DA7-E47DCB16B49F}"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E0545F04-38EC-4BB6-82C0-4A7CF421DAD9}"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33</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D423D299-F8A5-46C4-A422-0D53F64A7FD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33</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9DFFE0F3-ABBE-4AF6-AADF-4BBBE4BFB3B4}"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33</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E251E-EB40-487C-B7C4-B486ED30F61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33</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AMMyc1wz6Y" TargetMode="External"/><Relationship Id="rId2" Type="http://schemas.openxmlformats.org/officeDocument/2006/relationships/slideLayout" Target="../slideLayouts/slideLayout2.xml"/><Relationship Id="rId1" Type="http://schemas.openxmlformats.org/officeDocument/2006/relationships/video" Target="https://www.youtube.com/embed/CAMMyc1wz6Y?feature=oembed" TargetMode="Externa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33</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13 May 2022</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
        <p:nvSpPr>
          <p:cNvPr id="4" name="Footer Placeholder 3">
            <a:extLst>
              <a:ext uri="{FF2B5EF4-FFF2-40B4-BE49-F238E27FC236}">
                <a16:creationId xmlns:a16="http://schemas.microsoft.com/office/drawing/2014/main" id="{B954E8BF-24FA-4F97-91E4-BDA92B6A2F9C}"/>
              </a:ext>
            </a:extLst>
          </p:cNvPr>
          <p:cNvSpPr>
            <a:spLocks noGrp="1"/>
          </p:cNvSpPr>
          <p:nvPr>
            <p:ph type="ftr" sz="quarter" idx="11"/>
          </p:nvPr>
        </p:nvSpPr>
        <p:spPr/>
        <p:txBody>
          <a:bodyPr/>
          <a:lstStyle/>
          <a:p>
            <a:r>
              <a:rPr lang="en-US"/>
              <a:t>COPIUS – Introduction to Mari – Chapter 33</a:t>
            </a:r>
            <a:endParaRPr lang="en-GB" dirty="0"/>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Possessive adjectives</a:t>
            </a:r>
          </a:p>
          <a:p>
            <a:pPr marL="0" indent="0">
              <a:buNone/>
            </a:pPr>
            <a:endParaRPr lang="en-GB" dirty="0"/>
          </a:p>
          <a:p>
            <a:pPr marL="0" indent="0">
              <a:buNone/>
            </a:pPr>
            <a:r>
              <a:rPr lang="en-GB" dirty="0"/>
              <a:t>a1) -</a:t>
            </a:r>
            <a:r>
              <a:rPr lang="en-GB" dirty="0" err="1"/>
              <a:t>ан</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2680830446"/>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пыл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cloud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cloudy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пел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пеледыш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пи</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happiness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пиал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кеч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sunny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ӱй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butter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ӱ</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buttery, greasy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28874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E26D522-A095-4AD0-872D-E92FF5AF0148}"/>
              </a:ext>
            </a:extLst>
          </p:cNvPr>
          <p:cNvGraphicFramePr>
            <a:graphicFrameLocks noGrp="1"/>
          </p:cNvGraphicFramePr>
          <p:nvPr>
            <p:extLst>
              <p:ext uri="{D42A27DB-BD31-4B8C-83A1-F6EECF244321}">
                <p14:modId xmlns:p14="http://schemas.microsoft.com/office/powerpoint/2010/main" val="1855361402"/>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там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disease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sick, 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strength, power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strong, powerful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гер</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гер</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heroic</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тӱс</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color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ӱ</a:t>
                      </a:r>
                      <a:r>
                        <a:rPr lang="en-US" sz="2000" dirty="0" err="1">
                          <a:effectLst/>
                          <a:latin typeface="Calibri" panose="020F0502020204030204" pitchFamily="34" charset="0"/>
                          <a:ea typeface="PMingLiU" panose="02020500000000000000" pitchFamily="18" charset="-120"/>
                          <a:cs typeface="Lucida Grande"/>
                        </a:rPr>
                        <a:t>слӧ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Possessive adjectives</a:t>
            </a:r>
          </a:p>
          <a:p>
            <a:pPr marL="0" indent="0">
              <a:buNone/>
            </a:pPr>
            <a:endParaRPr lang="en-GB" dirty="0"/>
          </a:p>
          <a:p>
            <a:pPr marL="0" indent="0">
              <a:buNone/>
            </a:pPr>
            <a:r>
              <a:rPr lang="en-GB" dirty="0"/>
              <a:t>a2) -</a:t>
            </a:r>
            <a:r>
              <a:rPr lang="en-GB" dirty="0" err="1"/>
              <a:t>лЕ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3" name="Rectangle 12">
            <a:extLst>
              <a:ext uri="{FF2B5EF4-FFF2-40B4-BE49-F238E27FC236}">
                <a16:creationId xmlns:a16="http://schemas.microsoft.com/office/drawing/2014/main" id="{C95500AF-661F-4A98-974D-D7794FA1F692}"/>
              </a:ext>
            </a:extLst>
          </p:cNvPr>
          <p:cNvSpPr/>
          <p:nvPr/>
        </p:nvSpPr>
        <p:spPr>
          <a:xfrm>
            <a:off x="6165054"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8D57B7-809D-4BAC-A26C-AA6B50F73355}"/>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5F7C24F-7233-4D5B-8260-B0F99FC9651B}"/>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0DA1DB5-178A-49ED-8130-04800CC7E02A}"/>
              </a:ext>
            </a:extLst>
          </p:cNvPr>
          <p:cNvSpPr/>
          <p:nvPr/>
        </p:nvSpPr>
        <p:spPr>
          <a:xfrm>
            <a:off x="6135288"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13E2B00-32CA-4196-AEB3-49F18748D134}"/>
              </a:ext>
            </a:extLst>
          </p:cNvPr>
          <p:cNvSpPr/>
          <p:nvPr/>
        </p:nvSpPr>
        <p:spPr>
          <a:xfrm>
            <a:off x="8214597"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317794-3DDA-4542-86F8-1176C743DE8A}"/>
              </a:ext>
            </a:extLst>
          </p:cNvPr>
          <p:cNvSpPr/>
          <p:nvPr/>
        </p:nvSpPr>
        <p:spPr>
          <a:xfrm>
            <a:off x="8193168"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61C3369-9AC2-448C-966B-52B85AB88EAA}"/>
              </a:ext>
            </a:extLst>
          </p:cNvPr>
          <p:cNvSpPr/>
          <p:nvPr/>
        </p:nvSpPr>
        <p:spPr>
          <a:xfrm>
            <a:off x="8184831" y="4163843"/>
            <a:ext cx="1776750"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7BCDFF-0130-4EA3-836F-470C17078D6F}"/>
              </a:ext>
            </a:extLst>
          </p:cNvPr>
          <p:cNvSpPr/>
          <p:nvPr/>
        </p:nvSpPr>
        <p:spPr>
          <a:xfrm>
            <a:off x="8184831"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51F333D-0E0F-4928-98D0-8566763BCCAC}"/>
              </a:ext>
            </a:extLst>
          </p:cNvPr>
          <p:cNvSpPr/>
          <p:nvPr/>
        </p:nvSpPr>
        <p:spPr>
          <a:xfrm>
            <a:off x="6117100" y="4774948"/>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7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Possessive adjectives</a:t>
            </a:r>
          </a:p>
          <a:p>
            <a:pPr marL="0" indent="0">
              <a:buNone/>
            </a:pPr>
            <a:endParaRPr lang="en-GB" dirty="0"/>
          </a:p>
          <a:p>
            <a:pPr marL="0" indent="0">
              <a:buNone/>
            </a:pPr>
            <a:r>
              <a:rPr lang="en-GB" dirty="0"/>
              <a:t>a2) -</a:t>
            </a:r>
            <a:r>
              <a:rPr lang="en-GB" dirty="0" err="1"/>
              <a:t>лЕ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284594412"/>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там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tasty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disease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sick, 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strength, power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strong, powerful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гер</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гер</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heroic</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тӱс</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color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ӱ</a:t>
                      </a:r>
                      <a:r>
                        <a:rPr lang="en-US" sz="2000" dirty="0" err="1">
                          <a:effectLst/>
                          <a:latin typeface="Calibri" panose="020F0502020204030204" pitchFamily="34" charset="0"/>
                          <a:ea typeface="PMingLiU" panose="02020500000000000000" pitchFamily="18" charset="-120"/>
                          <a:cs typeface="Lucida Grande"/>
                        </a:rPr>
                        <a:t>слӧ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colorful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40066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Relational adjectives</a:t>
            </a:r>
          </a:p>
          <a:p>
            <a:pPr marL="0" indent="0">
              <a:buNone/>
            </a:pPr>
            <a:endParaRPr lang="en-GB" dirty="0"/>
          </a:p>
          <a:p>
            <a:pPr marL="0" indent="0">
              <a:buNone/>
            </a:pPr>
            <a:r>
              <a:rPr lang="en-GB" dirty="0"/>
              <a:t>b1) -</a:t>
            </a:r>
            <a:r>
              <a:rPr lang="en-GB" dirty="0" err="1"/>
              <a:t>сЕ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149AE297-96A0-43F1-9503-1771AEDCBC82}"/>
              </a:ext>
            </a:extLst>
          </p:cNvPr>
          <p:cNvGraphicFramePr>
            <a:graphicFrameLocks noGrp="1"/>
          </p:cNvGraphicFramePr>
          <p:nvPr>
            <p:extLst>
              <p:ext uri="{D42A27DB-BD31-4B8C-83A1-F6EECF244321}">
                <p14:modId xmlns:p14="http://schemas.microsoft.com/office/powerpoint/2010/main" val="3214945828"/>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1701445">
                  <a:extLst>
                    <a:ext uri="{9D8B030D-6E8A-4147-A177-3AD203B41FA5}">
                      <a16:colId xmlns:a16="http://schemas.microsoft.com/office/drawing/2014/main" val="1825632789"/>
                    </a:ext>
                  </a:extLst>
                </a:gridCol>
                <a:gridCol w="2427195">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лыкысо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рысе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local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чысе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today’s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лнӧ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below, at the bottom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лнысӧ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lower, bottom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зыт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now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зытсе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14" name="Rectangle 13">
            <a:extLst>
              <a:ext uri="{FF2B5EF4-FFF2-40B4-BE49-F238E27FC236}">
                <a16:creationId xmlns:a16="http://schemas.microsoft.com/office/drawing/2014/main" id="{3E6EE214-4986-4965-890C-9EF6CCCBD93F}"/>
              </a:ext>
            </a:extLst>
          </p:cNvPr>
          <p:cNvSpPr/>
          <p:nvPr/>
        </p:nvSpPr>
        <p:spPr>
          <a:xfrm>
            <a:off x="6165054" y="3557418"/>
            <a:ext cx="1118396"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52AE6DC-8498-47CB-BE65-3D9EDDDB2725}"/>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DEAD3E3-2031-455C-8813-4BB6B39C8CBC}"/>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3CBF66F-8889-48B1-A8A4-86C064A8DC23}"/>
              </a:ext>
            </a:extLst>
          </p:cNvPr>
          <p:cNvSpPr/>
          <p:nvPr/>
        </p:nvSpPr>
        <p:spPr>
          <a:xfrm>
            <a:off x="6135288"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7FE3289-2818-4EA7-A147-4D98B9A4D371}"/>
              </a:ext>
            </a:extLst>
          </p:cNvPr>
          <p:cNvSpPr/>
          <p:nvPr/>
        </p:nvSpPr>
        <p:spPr>
          <a:xfrm>
            <a:off x="8214597" y="3557418"/>
            <a:ext cx="1208803"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B734C9-2E4E-43AD-B5D2-1F589E8395A4}"/>
              </a:ext>
            </a:extLst>
          </p:cNvPr>
          <p:cNvSpPr/>
          <p:nvPr/>
        </p:nvSpPr>
        <p:spPr>
          <a:xfrm>
            <a:off x="8193168"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CAC6B5B-3797-497E-9A90-262EFFAC59A9}"/>
              </a:ext>
            </a:extLst>
          </p:cNvPr>
          <p:cNvSpPr/>
          <p:nvPr/>
        </p:nvSpPr>
        <p:spPr>
          <a:xfrm>
            <a:off x="8184831"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9350743-05CE-49C9-8FE6-57E4567CCA46}"/>
              </a:ext>
            </a:extLst>
          </p:cNvPr>
          <p:cNvSpPr/>
          <p:nvPr/>
        </p:nvSpPr>
        <p:spPr>
          <a:xfrm>
            <a:off x="8184831" y="4468644"/>
            <a:ext cx="1702119"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55F52DE-6627-4960-8334-E3655B24EE49}"/>
              </a:ext>
            </a:extLst>
          </p:cNvPr>
          <p:cNvSpPr/>
          <p:nvPr/>
        </p:nvSpPr>
        <p:spPr>
          <a:xfrm>
            <a:off x="6117100" y="4764190"/>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87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Relational adjectives</a:t>
            </a:r>
          </a:p>
          <a:p>
            <a:pPr marL="0" indent="0">
              <a:buNone/>
            </a:pPr>
            <a:endParaRPr lang="en-GB" dirty="0"/>
          </a:p>
          <a:p>
            <a:pPr marL="0" indent="0">
              <a:buNone/>
            </a:pPr>
            <a:r>
              <a:rPr lang="en-GB" dirty="0"/>
              <a:t>b1) -</a:t>
            </a:r>
            <a:r>
              <a:rPr lang="en-GB" dirty="0" err="1"/>
              <a:t>сЕ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3381262428"/>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1701445">
                  <a:extLst>
                    <a:ext uri="{9D8B030D-6E8A-4147-A177-3AD203B41FA5}">
                      <a16:colId xmlns:a16="http://schemas.microsoft.com/office/drawing/2014/main" val="1825632789"/>
                    </a:ext>
                  </a:extLst>
                </a:gridCol>
                <a:gridCol w="2427195">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лыкысо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рысе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local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чысе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today’s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лнӧ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below, at the bottom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лнысӧ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lower, bottom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зыт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now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зытсе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contemporary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6969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Relational adjectives</a:t>
            </a:r>
          </a:p>
          <a:p>
            <a:pPr marL="0" indent="0">
              <a:buNone/>
            </a:pPr>
            <a:endParaRPr lang="en-GB" dirty="0"/>
          </a:p>
          <a:p>
            <a:pPr marL="0" indent="0">
              <a:buNone/>
            </a:pPr>
            <a:r>
              <a:rPr lang="en-GB" dirty="0"/>
              <a:t>b2) -</a:t>
            </a:r>
            <a:r>
              <a:rPr lang="en-GB" dirty="0" err="1"/>
              <a:t>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1E29F89C-6144-4D1D-B1A4-FFFE6ED1A46B}"/>
              </a:ext>
            </a:extLst>
          </p:cNvPr>
          <p:cNvGraphicFramePr>
            <a:graphicFrameLocks noGrp="1"/>
          </p:cNvGraphicFramePr>
          <p:nvPr>
            <p:extLst>
              <p:ext uri="{D42A27DB-BD31-4B8C-83A1-F6EECF244321}">
                <p14:modId xmlns:p14="http://schemas.microsoft.com/office/powerpoint/2010/main" val="1611334598"/>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725256">
                  <a:extLst>
                    <a:ext uri="{9D8B030D-6E8A-4147-A177-3AD203B41FA5}">
                      <a16:colId xmlns:a16="http://schemas.microsoft.com/office/drawing/2014/main" val="2604147490"/>
                    </a:ext>
                  </a:extLst>
                </a:gridCol>
                <a:gridCol w="2404278">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кыдал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moon; month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тылз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monthly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ак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price; value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ак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of the value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annual; … years old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янв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January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январ</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14" name="Rectangle 13">
            <a:extLst>
              <a:ext uri="{FF2B5EF4-FFF2-40B4-BE49-F238E27FC236}">
                <a16:creationId xmlns:a16="http://schemas.microsoft.com/office/drawing/2014/main" id="{E264F337-88C4-4BA9-8110-7B07FCAC9023}"/>
              </a:ext>
            </a:extLst>
          </p:cNvPr>
          <p:cNvSpPr/>
          <p:nvPr/>
        </p:nvSpPr>
        <p:spPr>
          <a:xfrm>
            <a:off x="6165054" y="3557418"/>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8B6EC10-793D-4488-8497-037DF7A008C2}"/>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889E7A-04CC-43CB-8686-A48795101EC8}"/>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BC90E67-06A5-45D8-87B5-8D322BF05DF3}"/>
              </a:ext>
            </a:extLst>
          </p:cNvPr>
          <p:cNvSpPr/>
          <p:nvPr/>
        </p:nvSpPr>
        <p:spPr>
          <a:xfrm>
            <a:off x="6135288"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BA343AE-1029-401D-9E77-ACF2FC64D883}"/>
              </a:ext>
            </a:extLst>
          </p:cNvPr>
          <p:cNvSpPr/>
          <p:nvPr/>
        </p:nvSpPr>
        <p:spPr>
          <a:xfrm>
            <a:off x="7890747"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AF35533-2D3B-4662-90CD-C861B65AD0F7}"/>
              </a:ext>
            </a:extLst>
          </p:cNvPr>
          <p:cNvSpPr/>
          <p:nvPr/>
        </p:nvSpPr>
        <p:spPr>
          <a:xfrm>
            <a:off x="7869318"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DF4C4D1-BE11-44DB-A976-6E88D8899796}"/>
              </a:ext>
            </a:extLst>
          </p:cNvPr>
          <p:cNvSpPr/>
          <p:nvPr/>
        </p:nvSpPr>
        <p:spPr>
          <a:xfrm>
            <a:off x="7860981" y="4163843"/>
            <a:ext cx="171164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639A553-9F67-4EAB-A001-488657E155A0}"/>
              </a:ext>
            </a:extLst>
          </p:cNvPr>
          <p:cNvSpPr/>
          <p:nvPr/>
        </p:nvSpPr>
        <p:spPr>
          <a:xfrm>
            <a:off x="7860981" y="4468644"/>
            <a:ext cx="213074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EC20830-8DC2-47EB-979B-0254FEECD55A}"/>
              </a:ext>
            </a:extLst>
          </p:cNvPr>
          <p:cNvSpPr/>
          <p:nvPr/>
        </p:nvSpPr>
        <p:spPr>
          <a:xfrm>
            <a:off x="6117100" y="4774948"/>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91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Relational adjectives</a:t>
            </a:r>
          </a:p>
          <a:p>
            <a:pPr marL="0" indent="0">
              <a:buNone/>
            </a:pPr>
            <a:endParaRPr lang="en-GB" dirty="0"/>
          </a:p>
          <a:p>
            <a:pPr marL="0" indent="0">
              <a:buNone/>
            </a:pPr>
            <a:r>
              <a:rPr lang="en-GB" dirty="0"/>
              <a:t>b2) -</a:t>
            </a:r>
            <a:r>
              <a:rPr lang="en-GB" dirty="0" err="1"/>
              <a:t>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1021947202"/>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725256">
                  <a:extLst>
                    <a:ext uri="{9D8B030D-6E8A-4147-A177-3AD203B41FA5}">
                      <a16:colId xmlns:a16="http://schemas.microsoft.com/office/drawing/2014/main" val="2604147490"/>
                    </a:ext>
                  </a:extLst>
                </a:gridCol>
                <a:gridCol w="2404278">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кыдал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moon; month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тылз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monthly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ак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price; value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ак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of the value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annual; … years old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янв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January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январ</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for January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347002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Privative adjectives</a:t>
            </a:r>
          </a:p>
          <a:p>
            <a:pPr marL="0" indent="0">
              <a:buNone/>
            </a:pPr>
            <a:endParaRPr lang="en-GB" dirty="0"/>
          </a:p>
          <a:p>
            <a:pPr marL="0" indent="0">
              <a:buNone/>
            </a:pPr>
            <a:r>
              <a:rPr lang="en-GB" dirty="0"/>
              <a:t>c1) -</a:t>
            </a:r>
            <a:r>
              <a:rPr lang="en-GB" dirty="0" err="1"/>
              <a:t>дымЕ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91BD6314-B38D-40E1-AA27-25BC65FFC522}"/>
              </a:ext>
            </a:extLst>
          </p:cNvPr>
          <p:cNvGraphicFramePr>
            <a:graphicFrameLocks noGrp="1"/>
          </p:cNvGraphicFramePr>
          <p:nvPr>
            <p:extLst>
              <p:ext uri="{D42A27DB-BD31-4B8C-83A1-F6EECF244321}">
                <p14:modId xmlns:p14="http://schemas.microsoft.com/office/powerpoint/2010/main" val="2299137495"/>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649953">
                  <a:extLst>
                    <a:ext uri="{9D8B030D-6E8A-4147-A177-3AD203B41FA5}">
                      <a16:colId xmlns:a16="http://schemas.microsoft.com/office/drawing/2014/main" val="2604147490"/>
                    </a:ext>
                  </a:extLst>
                </a:gridCol>
                <a:gridCol w="2479581">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йоч</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child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childless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йго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grief, sorrow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йгыдымо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carefree, light-hearted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пӱй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tooth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йдымӧ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toothless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135929">
                <a:tc>
                  <a:txBody>
                    <a:bodyPr/>
                    <a:lstStyle/>
                    <a:p>
                      <a:pPr algn="just"/>
                      <a:r>
                        <a:rPr lang="mi-NZ" sz="2000" dirty="0">
                          <a:effectLst/>
                          <a:latin typeface="Calibri" panose="020F0502020204030204" pitchFamily="34" charset="0"/>
                          <a:ea typeface="PMingLiU" panose="02020500000000000000" pitchFamily="18" charset="-120"/>
                          <a:cs typeface="Lucida Grande"/>
                        </a:rPr>
                        <a:t>лӱм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name</a:t>
                      </a:r>
                    </a:p>
                  </a:txBody>
                  <a:tcPr marL="68580" marR="68580" marT="0" marB="0"/>
                </a:tc>
                <a:tc>
                  <a:txBody>
                    <a:bodyPr/>
                    <a:lstStyle/>
                    <a:p>
                      <a:pPr algn="just"/>
                      <a:r>
                        <a:rPr lang="mi-NZ" sz="2000" dirty="0">
                          <a:effectLst/>
                          <a:latin typeface="Calibri" panose="020F0502020204030204" pitchFamily="34" charset="0"/>
                          <a:ea typeface="PMingLiU" panose="02020500000000000000" pitchFamily="18" charset="-120"/>
                          <a:cs typeface="Lucida Grande"/>
                        </a:rPr>
                        <a:t>л</a:t>
                      </a:r>
                      <a:r>
                        <a:rPr lang="mi-NZ" sz="2000" b="1" dirty="0">
                          <a:effectLst/>
                          <a:latin typeface="Calibri" panose="020F0502020204030204" pitchFamily="34" charset="0"/>
                          <a:ea typeface="PMingLiU" panose="02020500000000000000" pitchFamily="18" charset="-120"/>
                          <a:cs typeface="Lucida Grande"/>
                        </a:rPr>
                        <a:t>ӱ</a:t>
                      </a:r>
                      <a:r>
                        <a:rPr lang="mi-NZ" sz="2000" dirty="0">
                          <a:effectLst/>
                          <a:latin typeface="Calibri" panose="020F0502020204030204" pitchFamily="34" charset="0"/>
                          <a:ea typeface="PMingLiU" panose="02020500000000000000" pitchFamily="18" charset="-120"/>
                          <a:cs typeface="Lucida Grande"/>
                        </a:rPr>
                        <a:t>мдымӧ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nameless</a:t>
                      </a:r>
                    </a:p>
                  </a:txBody>
                  <a:tcPr marL="68580" marR="68580" marT="0" marB="0"/>
                </a:tc>
                <a:extLst>
                  <a:ext uri="{0D108BD9-81ED-4DB2-BD59-A6C34878D82A}">
                    <a16:rowId xmlns:a16="http://schemas.microsoft.com/office/drawing/2014/main" val="1764952842"/>
                  </a:ext>
                </a:extLst>
              </a:tr>
              <a:tr h="0">
                <a:tc>
                  <a:txBody>
                    <a:bodyPr/>
                    <a:lstStyle/>
                    <a:p>
                      <a:pPr algn="just"/>
                      <a:r>
                        <a:rPr lang="mi-NZ" sz="2000" dirty="0">
                          <a:effectLst/>
                          <a:latin typeface="Calibri" panose="020F0502020204030204" pitchFamily="34" charset="0"/>
                          <a:ea typeface="PMingLiU" panose="02020500000000000000" pitchFamily="18" charset="-120"/>
                          <a:cs typeface="Lucida Grande"/>
                        </a:rPr>
                        <a:t>лум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snow</a:t>
                      </a:r>
                    </a:p>
                  </a:txBody>
                  <a:tcPr marL="68580" marR="68580" marT="0" marB="0"/>
                </a:tc>
                <a:tc>
                  <a:txBody>
                    <a:bodyPr/>
                    <a:lstStyle/>
                    <a:p>
                      <a:pPr algn="just"/>
                      <a:r>
                        <a:rPr lang="mi-NZ" sz="2000" dirty="0">
                          <a:effectLst/>
                          <a:latin typeface="Calibri" panose="020F0502020204030204" pitchFamily="34" charset="0"/>
                          <a:ea typeface="PMingLiU" panose="02020500000000000000" pitchFamily="18" charset="-120"/>
                          <a:cs typeface="Lucida Grande"/>
                        </a:rPr>
                        <a:t>л</a:t>
                      </a:r>
                      <a:r>
                        <a:rPr lang="mi-NZ" sz="2000" b="1" dirty="0">
                          <a:effectLst/>
                          <a:latin typeface="Calibri" panose="020F0502020204030204" pitchFamily="34" charset="0"/>
                          <a:ea typeface="PMingLiU" panose="02020500000000000000" pitchFamily="18" charset="-120"/>
                          <a:cs typeface="Lucida Grande"/>
                        </a:rPr>
                        <a:t>у</a:t>
                      </a:r>
                      <a:r>
                        <a:rPr lang="mi-NZ" sz="2000" dirty="0">
                          <a:effectLst/>
                          <a:latin typeface="Calibri" panose="020F0502020204030204" pitchFamily="34" charset="0"/>
                          <a:ea typeface="PMingLiU" panose="02020500000000000000" pitchFamily="18" charset="-120"/>
                          <a:cs typeface="Lucida Grande"/>
                        </a:rPr>
                        <a:t>мдымо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14" name="Rectangle 13">
            <a:extLst>
              <a:ext uri="{FF2B5EF4-FFF2-40B4-BE49-F238E27FC236}">
                <a16:creationId xmlns:a16="http://schemas.microsoft.com/office/drawing/2014/main" id="{A3FFC1F3-84DA-4ABF-BAC7-08598603D7F9}"/>
              </a:ext>
            </a:extLst>
          </p:cNvPr>
          <p:cNvSpPr/>
          <p:nvPr/>
        </p:nvSpPr>
        <p:spPr>
          <a:xfrm>
            <a:off x="6165054" y="3557418"/>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0AC9FF0-94BA-45A1-A2F4-40D85D8BD7BE}"/>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08D4B96-7D00-4139-891E-20DDF1DAA7BA}"/>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161570A-9C13-4522-AC59-BEB46781BCF4}"/>
              </a:ext>
            </a:extLst>
          </p:cNvPr>
          <p:cNvSpPr/>
          <p:nvPr/>
        </p:nvSpPr>
        <p:spPr>
          <a:xfrm>
            <a:off x="6135288" y="4468644"/>
            <a:ext cx="13994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3A6E3E9-1383-4D70-BA1A-C31769F7BBBE}"/>
              </a:ext>
            </a:extLst>
          </p:cNvPr>
          <p:cNvSpPr/>
          <p:nvPr/>
        </p:nvSpPr>
        <p:spPr>
          <a:xfrm>
            <a:off x="7814547" y="3557418"/>
            <a:ext cx="1215153"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3295391-D770-4B68-A7AC-B2B5EDA8F976}"/>
              </a:ext>
            </a:extLst>
          </p:cNvPr>
          <p:cNvSpPr/>
          <p:nvPr/>
        </p:nvSpPr>
        <p:spPr>
          <a:xfrm>
            <a:off x="7793119" y="3859042"/>
            <a:ext cx="234783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4B598FE-1E6D-4AA1-9555-2658C21A8F28}"/>
              </a:ext>
            </a:extLst>
          </p:cNvPr>
          <p:cNvSpPr/>
          <p:nvPr/>
        </p:nvSpPr>
        <p:spPr>
          <a:xfrm>
            <a:off x="7784781" y="4163843"/>
            <a:ext cx="171164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66B22BB-835C-4989-BE6B-13C07E93AA2B}"/>
              </a:ext>
            </a:extLst>
          </p:cNvPr>
          <p:cNvSpPr/>
          <p:nvPr/>
        </p:nvSpPr>
        <p:spPr>
          <a:xfrm>
            <a:off x="7784781" y="4468644"/>
            <a:ext cx="213074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900CE6C-4862-4B85-9DAA-EDE301605379}"/>
              </a:ext>
            </a:extLst>
          </p:cNvPr>
          <p:cNvSpPr/>
          <p:nvPr/>
        </p:nvSpPr>
        <p:spPr>
          <a:xfrm>
            <a:off x="6117100" y="4774948"/>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07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Privative adjectives</a:t>
            </a:r>
          </a:p>
          <a:p>
            <a:pPr marL="0" indent="0">
              <a:buNone/>
            </a:pPr>
            <a:endParaRPr lang="en-GB" dirty="0"/>
          </a:p>
          <a:p>
            <a:pPr marL="0" indent="0">
              <a:buNone/>
            </a:pPr>
            <a:r>
              <a:rPr lang="en-GB" dirty="0"/>
              <a:t>c1) -</a:t>
            </a:r>
            <a:r>
              <a:rPr lang="en-GB" dirty="0" err="1"/>
              <a:t>дымЕ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4147202359"/>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649953">
                  <a:extLst>
                    <a:ext uri="{9D8B030D-6E8A-4147-A177-3AD203B41FA5}">
                      <a16:colId xmlns:a16="http://schemas.microsoft.com/office/drawing/2014/main" val="2604147490"/>
                    </a:ext>
                  </a:extLst>
                </a:gridCol>
                <a:gridCol w="2479581">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йоч</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child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childless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йго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grief, sorrow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йгыдымо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carefree, light-hearted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пӱй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tooth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йдымӧ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toothless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135929">
                <a:tc>
                  <a:txBody>
                    <a:bodyPr/>
                    <a:lstStyle/>
                    <a:p>
                      <a:pPr algn="just"/>
                      <a:r>
                        <a:rPr lang="mi-NZ" sz="2000" dirty="0">
                          <a:effectLst/>
                          <a:latin typeface="Calibri" panose="020F0502020204030204" pitchFamily="34" charset="0"/>
                          <a:ea typeface="PMingLiU" panose="02020500000000000000" pitchFamily="18" charset="-120"/>
                          <a:cs typeface="Lucida Grande"/>
                        </a:rPr>
                        <a:t>лӱм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name</a:t>
                      </a:r>
                    </a:p>
                  </a:txBody>
                  <a:tcPr marL="68580" marR="68580" marT="0" marB="0"/>
                </a:tc>
                <a:tc>
                  <a:txBody>
                    <a:bodyPr/>
                    <a:lstStyle/>
                    <a:p>
                      <a:pPr algn="just"/>
                      <a:r>
                        <a:rPr lang="mi-NZ" sz="2000" dirty="0">
                          <a:effectLst/>
                          <a:latin typeface="Calibri" panose="020F0502020204030204" pitchFamily="34" charset="0"/>
                          <a:ea typeface="PMingLiU" panose="02020500000000000000" pitchFamily="18" charset="-120"/>
                          <a:cs typeface="Lucida Grande"/>
                        </a:rPr>
                        <a:t>л</a:t>
                      </a:r>
                      <a:r>
                        <a:rPr lang="mi-NZ" sz="2000" b="1" dirty="0">
                          <a:effectLst/>
                          <a:latin typeface="Calibri" panose="020F0502020204030204" pitchFamily="34" charset="0"/>
                          <a:ea typeface="PMingLiU" panose="02020500000000000000" pitchFamily="18" charset="-120"/>
                          <a:cs typeface="Lucida Grande"/>
                        </a:rPr>
                        <a:t>ӱ</a:t>
                      </a:r>
                      <a:r>
                        <a:rPr lang="mi-NZ" sz="2000" dirty="0">
                          <a:effectLst/>
                          <a:latin typeface="Calibri" panose="020F0502020204030204" pitchFamily="34" charset="0"/>
                          <a:ea typeface="PMingLiU" panose="02020500000000000000" pitchFamily="18" charset="-120"/>
                          <a:cs typeface="Lucida Grande"/>
                        </a:rPr>
                        <a:t>мдымӧ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nameless</a:t>
                      </a:r>
                    </a:p>
                  </a:txBody>
                  <a:tcPr marL="68580" marR="68580" marT="0" marB="0"/>
                </a:tc>
                <a:extLst>
                  <a:ext uri="{0D108BD9-81ED-4DB2-BD59-A6C34878D82A}">
                    <a16:rowId xmlns:a16="http://schemas.microsoft.com/office/drawing/2014/main" val="1764952842"/>
                  </a:ext>
                </a:extLst>
              </a:tr>
              <a:tr h="0">
                <a:tc>
                  <a:txBody>
                    <a:bodyPr/>
                    <a:lstStyle/>
                    <a:p>
                      <a:pPr algn="just"/>
                      <a:r>
                        <a:rPr lang="mi-NZ" sz="2000" dirty="0">
                          <a:effectLst/>
                          <a:latin typeface="Calibri" panose="020F0502020204030204" pitchFamily="34" charset="0"/>
                          <a:ea typeface="PMingLiU" panose="02020500000000000000" pitchFamily="18" charset="-120"/>
                          <a:cs typeface="Lucida Grande"/>
                        </a:rPr>
                        <a:t>лум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snow</a:t>
                      </a:r>
                    </a:p>
                  </a:txBody>
                  <a:tcPr marL="68580" marR="68580" marT="0" marB="0"/>
                </a:tc>
                <a:tc>
                  <a:txBody>
                    <a:bodyPr/>
                    <a:lstStyle/>
                    <a:p>
                      <a:pPr algn="just"/>
                      <a:r>
                        <a:rPr lang="mi-NZ" sz="2000" dirty="0">
                          <a:effectLst/>
                          <a:latin typeface="Calibri" panose="020F0502020204030204" pitchFamily="34" charset="0"/>
                          <a:ea typeface="PMingLiU" panose="02020500000000000000" pitchFamily="18" charset="-120"/>
                          <a:cs typeface="Lucida Grande"/>
                        </a:rPr>
                        <a:t>л</a:t>
                      </a:r>
                      <a:r>
                        <a:rPr lang="mi-NZ" sz="2000" b="1" dirty="0">
                          <a:effectLst/>
                          <a:latin typeface="Calibri" panose="020F0502020204030204" pitchFamily="34" charset="0"/>
                          <a:ea typeface="PMingLiU" panose="02020500000000000000" pitchFamily="18" charset="-120"/>
                          <a:cs typeface="Lucida Grande"/>
                        </a:rPr>
                        <a:t>у</a:t>
                      </a:r>
                      <a:r>
                        <a:rPr lang="mi-NZ" sz="2000" dirty="0">
                          <a:effectLst/>
                          <a:latin typeface="Calibri" panose="020F0502020204030204" pitchFamily="34" charset="0"/>
                          <a:ea typeface="PMingLiU" panose="02020500000000000000" pitchFamily="18" charset="-120"/>
                          <a:cs typeface="Lucida Grande"/>
                        </a:rPr>
                        <a:t>мдымо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effectLst/>
                          <a:latin typeface="Calibri" panose="020F0502020204030204" pitchFamily="34" charset="0"/>
                          <a:ea typeface="PMingLiU" panose="02020500000000000000" pitchFamily="18" charset="-120"/>
                          <a:cs typeface="Lucida Grande"/>
                        </a:rPr>
                        <a:t>snow-free</a:t>
                      </a: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158084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Purposive adjectives</a:t>
            </a:r>
          </a:p>
          <a:p>
            <a:pPr marL="0" indent="0">
              <a:buNone/>
            </a:pPr>
            <a:endParaRPr lang="en-GB" dirty="0"/>
          </a:p>
          <a:p>
            <a:pPr marL="0" indent="0">
              <a:buNone/>
            </a:pPr>
            <a:r>
              <a:rPr lang="en-GB" dirty="0"/>
              <a:t>d1) -</a:t>
            </a:r>
            <a:r>
              <a:rPr lang="mi-NZ" dirty="0"/>
              <a:t>лык</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08900593-0E84-4749-B667-475C86C9798D}"/>
              </a:ext>
            </a:extLst>
          </p:cNvPr>
          <p:cNvGraphicFramePr>
            <a:graphicFrameLocks noGrp="1"/>
          </p:cNvGraphicFramePr>
          <p:nvPr>
            <p:extLst>
              <p:ext uri="{D42A27DB-BD31-4B8C-83A1-F6EECF244321}">
                <p14:modId xmlns:p14="http://schemas.microsoft.com/office/powerpoint/2010/main" val="3140483721"/>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456315">
                  <a:extLst>
                    <a:ext uri="{9D8B030D-6E8A-4147-A177-3AD203B41FA5}">
                      <a16:colId xmlns:a16="http://schemas.microsoft.com/office/drawing/2014/main" val="2604147490"/>
                    </a:ext>
                  </a:extLst>
                </a:gridCol>
                <a:gridCol w="2673219">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рно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way; journey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рнылык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for the way/journey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йын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meant for you</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tomorrow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intended for tomorrow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кмыр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hangover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кмырлык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against a hangover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мытлык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14" name="Rectangle 13">
            <a:extLst>
              <a:ext uri="{FF2B5EF4-FFF2-40B4-BE49-F238E27FC236}">
                <a16:creationId xmlns:a16="http://schemas.microsoft.com/office/drawing/2014/main" id="{C5EA4776-AA6C-40F8-A9AC-B49B32099179}"/>
              </a:ext>
            </a:extLst>
          </p:cNvPr>
          <p:cNvSpPr/>
          <p:nvPr/>
        </p:nvSpPr>
        <p:spPr>
          <a:xfrm>
            <a:off x="6165054" y="3557418"/>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A370503-EE7C-467E-82A0-D2B09C5C9195}"/>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FE5731A-613A-4E6C-9453-76349FD50DDD}"/>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B44372D-C4A5-430B-8969-942A6D0EF2C9}"/>
              </a:ext>
            </a:extLst>
          </p:cNvPr>
          <p:cNvSpPr/>
          <p:nvPr/>
        </p:nvSpPr>
        <p:spPr>
          <a:xfrm>
            <a:off x="6135288" y="4468644"/>
            <a:ext cx="13994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5835AF2-C734-4D3C-8C51-68738984369C}"/>
              </a:ext>
            </a:extLst>
          </p:cNvPr>
          <p:cNvSpPr/>
          <p:nvPr/>
        </p:nvSpPr>
        <p:spPr>
          <a:xfrm>
            <a:off x="7611347" y="3557418"/>
            <a:ext cx="2148603"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5D846DC-2ADF-4559-985E-C82F8616947E}"/>
              </a:ext>
            </a:extLst>
          </p:cNvPr>
          <p:cNvSpPr/>
          <p:nvPr/>
        </p:nvSpPr>
        <p:spPr>
          <a:xfrm>
            <a:off x="7589918" y="3859042"/>
            <a:ext cx="168108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E8E9FB9-6BF0-4B55-BDC7-867A6A9D40F3}"/>
              </a:ext>
            </a:extLst>
          </p:cNvPr>
          <p:cNvSpPr/>
          <p:nvPr/>
        </p:nvSpPr>
        <p:spPr>
          <a:xfrm>
            <a:off x="7581580" y="4163843"/>
            <a:ext cx="2470469"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CD17B37-81A0-4D33-AD70-3F350E67512E}"/>
              </a:ext>
            </a:extLst>
          </p:cNvPr>
          <p:cNvSpPr/>
          <p:nvPr/>
        </p:nvSpPr>
        <p:spPr>
          <a:xfrm>
            <a:off x="7581581" y="4468644"/>
            <a:ext cx="213074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E3E5C3A-7B3E-4DBC-B3D3-382BB18E58EA}"/>
              </a:ext>
            </a:extLst>
          </p:cNvPr>
          <p:cNvSpPr/>
          <p:nvPr/>
        </p:nvSpPr>
        <p:spPr>
          <a:xfrm>
            <a:off x="6117100" y="4770540"/>
            <a:ext cx="1255250"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489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
        <p:nvSpPr>
          <p:cNvPr id="2" name="Footer Placeholder 1">
            <a:extLst>
              <a:ext uri="{FF2B5EF4-FFF2-40B4-BE49-F238E27FC236}">
                <a16:creationId xmlns:a16="http://schemas.microsoft.com/office/drawing/2014/main" id="{EB79D49E-005E-4B96-AC07-A7FA5836D60A}"/>
              </a:ext>
            </a:extLst>
          </p:cNvPr>
          <p:cNvSpPr>
            <a:spLocks noGrp="1"/>
          </p:cNvSpPr>
          <p:nvPr>
            <p:ph type="ftr" sz="quarter" idx="11"/>
          </p:nvPr>
        </p:nvSpPr>
        <p:spPr/>
        <p:txBody>
          <a:bodyPr/>
          <a:lstStyle/>
          <a:p>
            <a:r>
              <a:rPr lang="en-US"/>
              <a:t>COPIUS – Introduction to Mari – Chapter 33</a:t>
            </a:r>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Purposive adjectives</a:t>
            </a:r>
          </a:p>
          <a:p>
            <a:pPr marL="0" indent="0">
              <a:buNone/>
            </a:pPr>
            <a:endParaRPr lang="en-GB" dirty="0"/>
          </a:p>
          <a:p>
            <a:pPr marL="0" indent="0">
              <a:buNone/>
            </a:pPr>
            <a:r>
              <a:rPr lang="en-GB" dirty="0"/>
              <a:t>d1) -</a:t>
            </a:r>
            <a:r>
              <a:rPr lang="mi-NZ" dirty="0"/>
              <a:t>лык</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150283961"/>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1456315">
                  <a:extLst>
                    <a:ext uri="{9D8B030D-6E8A-4147-A177-3AD203B41FA5}">
                      <a16:colId xmlns:a16="http://schemas.microsoft.com/office/drawing/2014/main" val="2604147490"/>
                    </a:ext>
                  </a:extLst>
                </a:gridCol>
                <a:gridCol w="2673219">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рно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way; journey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рнылык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for the way/journey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йын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meant for you</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tomorrow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intended for tomorrow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кмыр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hangover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кмырлык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against a hangover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мытлык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for 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375085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E26D522-A095-4AD0-872D-E92FF5AF0148}"/>
              </a:ext>
            </a:extLst>
          </p:cNvPr>
          <p:cNvGraphicFramePr>
            <a:graphicFrameLocks noGrp="1"/>
          </p:cNvGraphicFramePr>
          <p:nvPr>
            <p:extLst>
              <p:ext uri="{D42A27DB-BD31-4B8C-83A1-F6EECF244321}">
                <p14:modId xmlns:p14="http://schemas.microsoft.com/office/powerpoint/2010/main" val="2552044976"/>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black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blackish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нде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канд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bluish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silver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лге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silvery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чо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bitter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коч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bitterish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ве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warm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лев</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Approximative adjectives</a:t>
            </a:r>
          </a:p>
          <a:p>
            <a:pPr marL="0" indent="0">
              <a:buNone/>
            </a:pPr>
            <a:endParaRPr lang="en-GB" dirty="0"/>
          </a:p>
          <a:p>
            <a:pPr marL="0" indent="0">
              <a:buNone/>
            </a:pPr>
            <a:r>
              <a:rPr lang="en-GB" dirty="0"/>
              <a:t>e1) -</a:t>
            </a:r>
            <a:r>
              <a:rPr lang="mi-NZ" dirty="0"/>
              <a:t>алге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3" name="Rectangle 12">
            <a:extLst>
              <a:ext uri="{FF2B5EF4-FFF2-40B4-BE49-F238E27FC236}">
                <a16:creationId xmlns:a16="http://schemas.microsoft.com/office/drawing/2014/main" id="{4D24B1A5-226B-4BD4-B13A-F8870A670B6E}"/>
              </a:ext>
            </a:extLst>
          </p:cNvPr>
          <p:cNvSpPr/>
          <p:nvPr/>
        </p:nvSpPr>
        <p:spPr>
          <a:xfrm>
            <a:off x="6165054" y="3557418"/>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30066B5-A500-4D09-9D01-018CC8086E52}"/>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B86E392-FB1F-457E-8CE2-B9E0A6F98BB2}"/>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931C70-57C0-48D5-B0C5-DBD68C27C6D6}"/>
              </a:ext>
            </a:extLst>
          </p:cNvPr>
          <p:cNvSpPr/>
          <p:nvPr/>
        </p:nvSpPr>
        <p:spPr>
          <a:xfrm>
            <a:off x="6135288"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4052F06-0713-4C87-9CB0-87EA04901056}"/>
              </a:ext>
            </a:extLst>
          </p:cNvPr>
          <p:cNvSpPr/>
          <p:nvPr/>
        </p:nvSpPr>
        <p:spPr>
          <a:xfrm>
            <a:off x="8202929" y="3546135"/>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DEA5F0-69A1-4D45-8904-143E14DD3570}"/>
              </a:ext>
            </a:extLst>
          </p:cNvPr>
          <p:cNvSpPr/>
          <p:nvPr/>
        </p:nvSpPr>
        <p:spPr>
          <a:xfrm>
            <a:off x="8241979" y="3859042"/>
            <a:ext cx="99703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2684480-BB52-4A61-BA99-E7BDCF0BA38F}"/>
              </a:ext>
            </a:extLst>
          </p:cNvPr>
          <p:cNvSpPr/>
          <p:nvPr/>
        </p:nvSpPr>
        <p:spPr>
          <a:xfrm>
            <a:off x="8202929" y="4163843"/>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945CD2A-D143-49CF-9DA1-A2F2C7CDF502}"/>
              </a:ext>
            </a:extLst>
          </p:cNvPr>
          <p:cNvSpPr/>
          <p:nvPr/>
        </p:nvSpPr>
        <p:spPr>
          <a:xfrm>
            <a:off x="8241979" y="4468644"/>
            <a:ext cx="171164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08A0BBA-7C02-4B93-81A4-F003C8C9DC3D}"/>
              </a:ext>
            </a:extLst>
          </p:cNvPr>
          <p:cNvSpPr/>
          <p:nvPr/>
        </p:nvSpPr>
        <p:spPr>
          <a:xfrm>
            <a:off x="6117100" y="4764190"/>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18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Approximative adjectives</a:t>
            </a:r>
          </a:p>
          <a:p>
            <a:pPr marL="0" indent="0">
              <a:buNone/>
            </a:pPr>
            <a:endParaRPr lang="en-GB" dirty="0"/>
          </a:p>
          <a:p>
            <a:pPr marL="0" indent="0">
              <a:buNone/>
            </a:pPr>
            <a:r>
              <a:rPr lang="en-GB" dirty="0"/>
              <a:t>e1) -</a:t>
            </a:r>
            <a:r>
              <a:rPr lang="mi-NZ" dirty="0"/>
              <a:t>алге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a:extLst>
              <a:ext uri="{FF2B5EF4-FFF2-40B4-BE49-F238E27FC236}">
                <a16:creationId xmlns:a16="http://schemas.microsoft.com/office/drawing/2014/main" id="{96963C16-FE4B-41A7-A3B1-2B51D6B5E988}"/>
              </a:ext>
            </a:extLst>
          </p:cNvPr>
          <p:cNvGraphicFramePr>
            <a:graphicFrameLocks noGrp="1"/>
          </p:cNvGraphicFramePr>
          <p:nvPr>
            <p:extLst>
              <p:ext uri="{D42A27DB-BD31-4B8C-83A1-F6EECF244321}">
                <p14:modId xmlns:p14="http://schemas.microsoft.com/office/powerpoint/2010/main" val="1053861689"/>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black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blackish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нде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blue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канд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bluish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silver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лге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silvery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чо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bitter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коч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bitterish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ве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warm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лев</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GB" sz="2000" dirty="0"/>
                        <a:t>lukewarm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427363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23</a:t>
            </a:fld>
            <a:endParaRPr lang="en-GB"/>
          </a:p>
        </p:txBody>
      </p:sp>
    </p:spTree>
    <p:extLst>
      <p:ext uri="{BB962C8B-B14F-4D97-AF65-F5344CB8AC3E}">
        <p14:creationId xmlns:p14="http://schemas.microsoft.com/office/powerpoint/2010/main" val="112036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гай</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like</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graphicFrame>
        <p:nvGraphicFramePr>
          <p:cNvPr id="6" name="Table 5">
            <a:extLst>
              <a:ext uri="{FF2B5EF4-FFF2-40B4-BE49-F238E27FC236}">
                <a16:creationId xmlns:a16="http://schemas.microsoft.com/office/drawing/2014/main" id="{F3D8E727-B675-42D3-90CD-3CB8296B8624}"/>
              </a:ext>
            </a:extLst>
          </p:cNvPr>
          <p:cNvGraphicFramePr>
            <a:graphicFrameLocks noGrp="1"/>
          </p:cNvGraphicFramePr>
          <p:nvPr>
            <p:extLst>
              <p:ext uri="{D42A27DB-BD31-4B8C-83A1-F6EECF244321}">
                <p14:modId xmlns:p14="http://schemas.microsoft.com/office/powerpoint/2010/main" val="3696586740"/>
              </p:ext>
            </p:extLst>
          </p:nvPr>
        </p:nvGraphicFramePr>
        <p:xfrm>
          <a:off x="1023769" y="2276167"/>
          <a:ext cx="10144462" cy="3261342"/>
        </p:xfrm>
        <a:graphic>
          <a:graphicData uri="http://schemas.openxmlformats.org/drawingml/2006/table">
            <a:tbl>
              <a:tblPr firstRow="1" firstCol="1" bandRow="1">
                <a:tableStyleId>{5940675A-B579-460E-94D1-54222C63F5DA}</a:tableStyleId>
              </a:tblPr>
              <a:tblGrid>
                <a:gridCol w="5072231">
                  <a:extLst>
                    <a:ext uri="{9D8B030D-6E8A-4147-A177-3AD203B41FA5}">
                      <a16:colId xmlns:a16="http://schemas.microsoft.com/office/drawing/2014/main" val="1174157230"/>
                    </a:ext>
                  </a:extLst>
                </a:gridCol>
                <a:gridCol w="5072231">
                  <a:extLst>
                    <a:ext uri="{9D8B030D-6E8A-4147-A177-3AD203B41FA5}">
                      <a16:colId xmlns:a16="http://schemas.microsoft.com/office/drawing/2014/main" val="2101637573"/>
                    </a:ext>
                  </a:extLst>
                </a:gridCol>
              </a:tblGrid>
              <a:tr h="1630671">
                <a:tc>
                  <a:txBody>
                    <a:bodyPr/>
                    <a:lstStyle/>
                    <a:p>
                      <a:pPr algn="l"/>
                      <a:r>
                        <a:rPr lang="en-US" sz="2800" u="sng" dirty="0" err="1">
                          <a:effectLst/>
                          <a:latin typeface="Calibri" panose="020F0502020204030204" pitchFamily="34" charset="0"/>
                          <a:ea typeface="PMingLiU" panose="02020500000000000000" pitchFamily="18" charset="-120"/>
                          <a:cs typeface="Lucida Grande"/>
                        </a:rPr>
                        <a:t>Ав</a:t>
                      </a:r>
                      <a:r>
                        <a:rPr lang="en-US" sz="2800" b="1" u="sng" dirty="0" err="1">
                          <a:effectLst/>
                          <a:latin typeface="Calibri" panose="020F0502020204030204" pitchFamily="34" charset="0"/>
                          <a:ea typeface="PMingLiU" panose="02020500000000000000" pitchFamily="18" charset="-120"/>
                          <a:cs typeface="Lucida Grande"/>
                        </a:rPr>
                        <a:t>а</a:t>
                      </a:r>
                      <a:r>
                        <a:rPr lang="en-US" sz="2800" u="sng" dirty="0" err="1">
                          <a:effectLst/>
                          <a:latin typeface="Calibri" panose="020F0502020204030204" pitchFamily="34" charset="0"/>
                          <a:ea typeface="PMingLiU" panose="02020500000000000000" pitchFamily="18" charset="-120"/>
                          <a:cs typeface="Lucida Grande"/>
                        </a:rPr>
                        <a:t>т</a:t>
                      </a:r>
                      <a:r>
                        <a:rPr lang="en-US" sz="2800" u="sng"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гай</a:t>
                      </a:r>
                      <a:r>
                        <a:rPr lang="en-US" sz="2800" dirty="0">
                          <a:effectLst/>
                          <a:latin typeface="Calibri" panose="020F0502020204030204" pitchFamily="34" charset="0"/>
                          <a:ea typeface="PMingLiU" panose="02020500000000000000" pitchFamily="18" charset="-120"/>
                          <a:cs typeface="Lucida Grande"/>
                        </a:rPr>
                        <a:t> </a:t>
                      </a:r>
                      <a:r>
                        <a:rPr lang="en-US" sz="2800" dirty="0" err="1">
                          <a:effectLst/>
                          <a:latin typeface="Calibri" panose="020F0502020204030204" pitchFamily="34" charset="0"/>
                          <a:ea typeface="PMingLiU" panose="02020500000000000000" pitchFamily="18" charset="-120"/>
                          <a:cs typeface="Lucida Grande"/>
                        </a:rPr>
                        <a:t>ко</a:t>
                      </a:r>
                      <a:r>
                        <a:rPr lang="en-US" sz="2800" b="1" dirty="0" err="1">
                          <a:effectLst/>
                          <a:latin typeface="Calibri" panose="020F0502020204030204" pitchFamily="34" charset="0"/>
                          <a:ea typeface="PMingLiU" panose="02020500000000000000" pitchFamily="18" charset="-120"/>
                          <a:cs typeface="Lucida Grande"/>
                        </a:rPr>
                        <a:t>я</a:t>
                      </a:r>
                      <a:r>
                        <a:rPr lang="en-US" sz="2800" dirty="0" err="1">
                          <a:effectLst/>
                          <a:latin typeface="Calibri" panose="020F0502020204030204" pitchFamily="34" charset="0"/>
                          <a:ea typeface="PMingLiU" panose="02020500000000000000" pitchFamily="18" charset="-120"/>
                          <a:cs typeface="Lucida Grande"/>
                        </a:rPr>
                        <a:t>т</a:t>
                      </a:r>
                      <a:r>
                        <a:rPr lang="en-US" sz="2800" dirty="0">
                          <a:effectLst/>
                          <a:latin typeface="Calibri" panose="020F0502020204030204" pitchFamily="34" charset="0"/>
                          <a:ea typeface="PMingLiU" panose="02020500000000000000" pitchFamily="18" charset="-120"/>
                          <a:cs typeface="Lucida Grande"/>
                        </a:rPr>
                        <a:t>. ~</a:t>
                      </a:r>
                      <a:endParaRPr lang="en-GB" sz="2800" dirty="0">
                        <a:effectLst/>
                        <a:latin typeface="Calibri" panose="020F0502020204030204" pitchFamily="34" charset="0"/>
                        <a:ea typeface="PMingLiU" panose="02020500000000000000" pitchFamily="18" charset="-120"/>
                        <a:cs typeface="Lucida Grande"/>
                      </a:endParaRPr>
                    </a:p>
                    <a:p>
                      <a:pPr algn="l"/>
                      <a:r>
                        <a:rPr lang="en-US" sz="2800" u="sng" dirty="0" err="1">
                          <a:effectLst/>
                          <a:latin typeface="Calibri" panose="020F0502020204030204" pitchFamily="34" charset="0"/>
                          <a:ea typeface="PMingLiU" panose="02020500000000000000" pitchFamily="18" charset="-120"/>
                          <a:cs typeface="Lucida Grande"/>
                        </a:rPr>
                        <a:t>Ав</a:t>
                      </a:r>
                      <a:r>
                        <a:rPr lang="en-US" sz="2800" b="1" u="sng" dirty="0" err="1">
                          <a:effectLst/>
                          <a:latin typeface="Calibri" panose="020F0502020204030204" pitchFamily="34" charset="0"/>
                          <a:ea typeface="PMingLiU" panose="02020500000000000000" pitchFamily="18" charset="-120"/>
                          <a:cs typeface="Lucida Grande"/>
                        </a:rPr>
                        <a:t>а</a:t>
                      </a:r>
                      <a:r>
                        <a:rPr lang="en-US" sz="2800" u="sng" dirty="0" err="1">
                          <a:effectLst/>
                          <a:latin typeface="Calibri" panose="020F0502020204030204" pitchFamily="34" charset="0"/>
                          <a:ea typeface="PMingLiU" panose="02020500000000000000" pitchFamily="18" charset="-120"/>
                          <a:cs typeface="Lucida Grande"/>
                        </a:rPr>
                        <a:t>тла</a:t>
                      </a:r>
                      <a:r>
                        <a:rPr lang="en-US" sz="2800" dirty="0">
                          <a:effectLst/>
                          <a:latin typeface="Calibri" panose="020F0502020204030204" pitchFamily="34" charset="0"/>
                          <a:ea typeface="PMingLiU" panose="02020500000000000000" pitchFamily="18" charset="-120"/>
                          <a:cs typeface="Lucida Grande"/>
                        </a:rPr>
                        <a:t> </a:t>
                      </a:r>
                      <a:r>
                        <a:rPr lang="en-US" sz="2800" dirty="0" err="1">
                          <a:effectLst/>
                          <a:latin typeface="Calibri" panose="020F0502020204030204" pitchFamily="34" charset="0"/>
                          <a:ea typeface="PMingLiU" panose="02020500000000000000" pitchFamily="18" charset="-120"/>
                          <a:cs typeface="Lucida Grande"/>
                        </a:rPr>
                        <a:t>ко</a:t>
                      </a:r>
                      <a:r>
                        <a:rPr lang="en-US" sz="2800" b="1" dirty="0" err="1">
                          <a:effectLst/>
                          <a:latin typeface="Calibri" panose="020F0502020204030204" pitchFamily="34" charset="0"/>
                          <a:ea typeface="PMingLiU" panose="02020500000000000000" pitchFamily="18" charset="-120"/>
                          <a:cs typeface="Lucida Grande"/>
                        </a:rPr>
                        <a:t>я</a:t>
                      </a:r>
                      <a:r>
                        <a:rPr lang="en-US" sz="2800" dirty="0" err="1">
                          <a:effectLst/>
                          <a:latin typeface="Calibri" panose="020F0502020204030204" pitchFamily="34" charset="0"/>
                          <a:ea typeface="PMingLiU" panose="02020500000000000000" pitchFamily="18" charset="-120"/>
                          <a:cs typeface="Lucida Grande"/>
                        </a:rPr>
                        <a:t>т</a:t>
                      </a:r>
                      <a:r>
                        <a:rPr lang="en-US" sz="2800" dirty="0">
                          <a:effectLst/>
                          <a:latin typeface="Calibri" panose="020F0502020204030204" pitchFamily="34" charset="0"/>
                          <a:ea typeface="PMingLiU" panose="02020500000000000000" pitchFamily="18" charset="-120"/>
                          <a:cs typeface="Lucida Grande"/>
                        </a:rPr>
                        <a:t>. ~</a:t>
                      </a:r>
                      <a:endParaRPr lang="en-GB" sz="2800" dirty="0">
                        <a:effectLst/>
                        <a:latin typeface="Calibri" panose="020F0502020204030204" pitchFamily="34" charset="0"/>
                        <a:ea typeface="PMingLiU" panose="02020500000000000000" pitchFamily="18" charset="-120"/>
                        <a:cs typeface="Lucida Grande"/>
                      </a:endParaRPr>
                    </a:p>
                    <a:p>
                      <a:pPr algn="l"/>
                      <a:r>
                        <a:rPr lang="en-US" sz="2800" u="sng" dirty="0" err="1">
                          <a:effectLst/>
                          <a:latin typeface="Calibri" panose="020F0502020204030204" pitchFamily="34" charset="0"/>
                          <a:ea typeface="PMingLiU" panose="02020500000000000000" pitchFamily="18" charset="-120"/>
                          <a:cs typeface="Lucida Grande"/>
                        </a:rPr>
                        <a:t>Ав</a:t>
                      </a:r>
                      <a:r>
                        <a:rPr lang="en-US" sz="2800" b="1" u="sng" dirty="0" err="1">
                          <a:effectLst/>
                          <a:latin typeface="Calibri" panose="020F0502020204030204" pitchFamily="34" charset="0"/>
                          <a:ea typeface="PMingLiU" panose="02020500000000000000" pitchFamily="18" charset="-120"/>
                          <a:cs typeface="Lucida Grande"/>
                        </a:rPr>
                        <a:t>а</a:t>
                      </a:r>
                      <a:r>
                        <a:rPr lang="en-US" sz="2800" u="sng" dirty="0" err="1">
                          <a:effectLst/>
                          <a:latin typeface="Calibri" panose="020F0502020204030204" pitchFamily="34" charset="0"/>
                          <a:ea typeface="PMingLiU" panose="02020500000000000000" pitchFamily="18" charset="-120"/>
                          <a:cs typeface="Lucida Grande"/>
                        </a:rPr>
                        <a:t>т</a:t>
                      </a:r>
                      <a:r>
                        <a:rPr lang="en-US" sz="2800" u="sng"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с</a:t>
                      </a:r>
                      <a:r>
                        <a:rPr lang="en-US" sz="2800" b="1" u="sng" dirty="0" err="1">
                          <a:effectLst/>
                          <a:latin typeface="Calibri" panose="020F0502020204030204" pitchFamily="34" charset="0"/>
                          <a:ea typeface="PMingLiU" panose="02020500000000000000" pitchFamily="18" charset="-120"/>
                          <a:cs typeface="Lucida Grande"/>
                        </a:rPr>
                        <a:t>е</a:t>
                      </a:r>
                      <a:r>
                        <a:rPr lang="en-US" sz="2800" u="sng" dirty="0" err="1">
                          <a:effectLst/>
                          <a:latin typeface="Calibri" panose="020F0502020204030204" pitchFamily="34" charset="0"/>
                          <a:ea typeface="PMingLiU" panose="02020500000000000000" pitchFamily="18" charset="-120"/>
                          <a:cs typeface="Lucida Grande"/>
                        </a:rPr>
                        <a:t>мын</a:t>
                      </a:r>
                      <a:r>
                        <a:rPr lang="en-US" sz="2800" dirty="0">
                          <a:effectLst/>
                          <a:latin typeface="Calibri" panose="020F0502020204030204" pitchFamily="34" charset="0"/>
                          <a:ea typeface="PMingLiU" panose="02020500000000000000" pitchFamily="18" charset="-120"/>
                          <a:cs typeface="Lucida Grande"/>
                        </a:rPr>
                        <a:t> </a:t>
                      </a:r>
                      <a:r>
                        <a:rPr lang="en-US" sz="2800" dirty="0" err="1">
                          <a:effectLst/>
                          <a:latin typeface="Calibri" panose="020F0502020204030204" pitchFamily="34" charset="0"/>
                          <a:ea typeface="PMingLiU" panose="02020500000000000000" pitchFamily="18" charset="-120"/>
                          <a:cs typeface="Lucida Grande"/>
                        </a:rPr>
                        <a:t>ко</a:t>
                      </a:r>
                      <a:r>
                        <a:rPr lang="en-US" sz="2800" b="1" dirty="0" err="1">
                          <a:effectLst/>
                          <a:latin typeface="Calibri" panose="020F0502020204030204" pitchFamily="34" charset="0"/>
                          <a:ea typeface="PMingLiU" panose="02020500000000000000" pitchFamily="18" charset="-120"/>
                          <a:cs typeface="Lucida Grande"/>
                        </a:rPr>
                        <a:t>я</a:t>
                      </a:r>
                      <a:r>
                        <a:rPr lang="en-US" sz="2800" dirty="0" err="1">
                          <a:effectLst/>
                          <a:latin typeface="Calibri" panose="020F0502020204030204" pitchFamily="34" charset="0"/>
                          <a:ea typeface="PMingLiU" panose="02020500000000000000" pitchFamily="18" charset="-120"/>
                          <a:cs typeface="Lucida Grande"/>
                        </a:rPr>
                        <a:t>т</a:t>
                      </a:r>
                      <a:r>
                        <a:rPr lang="en-US" sz="2800" dirty="0">
                          <a:effectLst/>
                          <a:latin typeface="Calibri" panose="020F0502020204030204" pitchFamily="34" charset="0"/>
                          <a:ea typeface="PMingLiU" panose="02020500000000000000" pitchFamily="18" charset="-120"/>
                          <a:cs typeface="Lucida Grande"/>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Lucida Grande"/>
                        </a:rPr>
                        <a:t>You look like </a:t>
                      </a:r>
                      <a:r>
                        <a:rPr lang="en-US" sz="2800">
                          <a:effectLst/>
                          <a:latin typeface="Calibri" panose="020F0502020204030204" pitchFamily="34" charset="0"/>
                          <a:ea typeface="PMingLiU" panose="02020500000000000000" pitchFamily="18" charset="-120"/>
                          <a:cs typeface="Lucida Grande"/>
                        </a:rPr>
                        <a:t>your mother.</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6188"/>
                  </a:ext>
                </a:extLst>
              </a:tr>
              <a:tr h="1630671">
                <a:tc>
                  <a:txBody>
                    <a:bodyPr/>
                    <a:lstStyle/>
                    <a:p>
                      <a:pPr algn="just"/>
                      <a:r>
                        <a:rPr lang="en-US" sz="2800" u="sng">
                          <a:effectLst/>
                          <a:latin typeface="Calibri" panose="020F0502020204030204" pitchFamily="34" charset="0"/>
                          <a:ea typeface="PMingLiU" panose="02020500000000000000" pitchFamily="18" charset="-120"/>
                          <a:cs typeface="Lucida Grande"/>
                        </a:rPr>
                        <a:t>Мад</a:t>
                      </a:r>
                      <a:r>
                        <a:rPr lang="en-US" sz="2800" b="1" u="sng">
                          <a:effectLst/>
                          <a:latin typeface="Calibri" panose="020F0502020204030204" pitchFamily="34" charset="0"/>
                          <a:ea typeface="PMingLiU" panose="02020500000000000000" pitchFamily="18" charset="-120"/>
                          <a:cs typeface="Lucida Grande"/>
                        </a:rPr>
                        <a:t>о</a:t>
                      </a:r>
                      <a:r>
                        <a:rPr lang="en-US" sz="2800" u="sng">
                          <a:effectLst/>
                          <a:latin typeface="Calibri" panose="020F0502020204030204" pitchFamily="34" charset="0"/>
                          <a:ea typeface="PMingLiU" panose="02020500000000000000" pitchFamily="18" charset="-120"/>
                          <a:cs typeface="Lucida Grande"/>
                        </a:rPr>
                        <a:t>нна гай</a:t>
                      </a:r>
                      <a:r>
                        <a:rPr lang="en-US" sz="2800">
                          <a:effectLst/>
                          <a:latin typeface="Calibri" panose="020F0502020204030204" pitchFamily="34" charset="0"/>
                          <a:ea typeface="PMingLiU" panose="02020500000000000000" pitchFamily="18" charset="-120"/>
                          <a:cs typeface="Lucida Grande"/>
                        </a:rPr>
                        <a:t> мур</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т. ~</a:t>
                      </a:r>
                      <a:endParaRPr lang="en-GB" sz="2800">
                        <a:effectLst/>
                        <a:latin typeface="Calibri" panose="020F0502020204030204" pitchFamily="34" charset="0"/>
                        <a:ea typeface="PMingLiU" panose="02020500000000000000" pitchFamily="18" charset="-120"/>
                        <a:cs typeface="Lucida Grande"/>
                      </a:endParaRPr>
                    </a:p>
                    <a:p>
                      <a:pPr algn="just"/>
                      <a:r>
                        <a:rPr lang="en-US" sz="2800" u="sng">
                          <a:effectLst/>
                          <a:latin typeface="Calibri" panose="020F0502020204030204" pitchFamily="34" charset="0"/>
                          <a:ea typeface="PMingLiU" panose="02020500000000000000" pitchFamily="18" charset="-120"/>
                          <a:cs typeface="Lucida Grande"/>
                        </a:rPr>
                        <a:t>Мад</a:t>
                      </a:r>
                      <a:r>
                        <a:rPr lang="en-US" sz="2800" b="1" u="sng">
                          <a:effectLst/>
                          <a:latin typeface="Calibri" panose="020F0502020204030204" pitchFamily="34" charset="0"/>
                          <a:ea typeface="PMingLiU" panose="02020500000000000000" pitchFamily="18" charset="-120"/>
                          <a:cs typeface="Lucida Grande"/>
                        </a:rPr>
                        <a:t>о</a:t>
                      </a:r>
                      <a:r>
                        <a:rPr lang="en-US" sz="2800" u="sng">
                          <a:effectLst/>
                          <a:latin typeface="Calibri" panose="020F0502020204030204" pitchFamily="34" charset="0"/>
                          <a:ea typeface="PMingLiU" panose="02020500000000000000" pitchFamily="18" charset="-120"/>
                          <a:cs typeface="Lucida Grande"/>
                        </a:rPr>
                        <a:t>нна с</a:t>
                      </a:r>
                      <a:r>
                        <a:rPr lang="en-US" sz="2800" b="1" u="sng">
                          <a:effectLst/>
                          <a:latin typeface="Calibri" panose="020F0502020204030204" pitchFamily="34" charset="0"/>
                          <a:ea typeface="PMingLiU" panose="02020500000000000000" pitchFamily="18" charset="-120"/>
                          <a:cs typeface="Lucida Grande"/>
                        </a:rPr>
                        <a:t>е</a:t>
                      </a:r>
                      <a:r>
                        <a:rPr lang="en-US" sz="2800" u="sng">
                          <a:effectLst/>
                          <a:latin typeface="Calibri" panose="020F0502020204030204" pitchFamily="34" charset="0"/>
                          <a:ea typeface="PMingLiU" panose="02020500000000000000" pitchFamily="18" charset="-120"/>
                          <a:cs typeface="Lucida Grande"/>
                        </a:rPr>
                        <a:t>мын</a:t>
                      </a:r>
                      <a:r>
                        <a:rPr lang="en-US" sz="2800">
                          <a:effectLst/>
                          <a:latin typeface="Calibri" panose="020F0502020204030204" pitchFamily="34" charset="0"/>
                          <a:ea typeface="PMingLiU" panose="02020500000000000000" pitchFamily="18" charset="-120"/>
                          <a:cs typeface="Lucida Grande"/>
                        </a:rPr>
                        <a:t> мур</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т. ~</a:t>
                      </a:r>
                      <a:endParaRPr lang="en-GB" sz="2800">
                        <a:effectLst/>
                        <a:latin typeface="Calibri" panose="020F0502020204030204" pitchFamily="34" charset="0"/>
                        <a:ea typeface="PMingLiU" panose="02020500000000000000" pitchFamily="18" charset="-120"/>
                        <a:cs typeface="Lucida Grande"/>
                      </a:endParaRPr>
                    </a:p>
                    <a:p>
                      <a:pPr algn="l"/>
                      <a:r>
                        <a:rPr lang="en-US" sz="2800" u="sng">
                          <a:effectLst/>
                          <a:latin typeface="Calibri" panose="020F0502020204030204" pitchFamily="34" charset="0"/>
                          <a:ea typeface="PMingLiU" panose="02020500000000000000" pitchFamily="18" charset="-120"/>
                          <a:cs typeface="Lucida Grande"/>
                        </a:rPr>
                        <a:t>Мад</a:t>
                      </a:r>
                      <a:r>
                        <a:rPr lang="en-US" sz="2800" b="1" u="sng">
                          <a:effectLst/>
                          <a:latin typeface="Calibri" panose="020F0502020204030204" pitchFamily="34" charset="0"/>
                          <a:ea typeface="PMingLiU" panose="02020500000000000000" pitchFamily="18" charset="-120"/>
                          <a:cs typeface="Lucida Grande"/>
                        </a:rPr>
                        <a:t>о</a:t>
                      </a:r>
                      <a:r>
                        <a:rPr lang="en-US" sz="2800" u="sng">
                          <a:effectLst/>
                          <a:latin typeface="Calibri" panose="020F0502020204030204" pitchFamily="34" charset="0"/>
                          <a:ea typeface="PMingLiU" panose="02020500000000000000" pitchFamily="18" charset="-120"/>
                          <a:cs typeface="Lucida Grande"/>
                        </a:rPr>
                        <a:t>ннала</a:t>
                      </a:r>
                      <a:r>
                        <a:rPr lang="en-US" sz="2800">
                          <a:effectLst/>
                          <a:latin typeface="Calibri" panose="020F0502020204030204" pitchFamily="34" charset="0"/>
                          <a:ea typeface="PMingLiU" panose="02020500000000000000" pitchFamily="18" charset="-120"/>
                          <a:cs typeface="Lucida Grande"/>
                        </a:rPr>
                        <a:t> мур</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т.</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Lucida Grande"/>
                        </a:rPr>
                        <a:t>You sing like Madonna.</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18195317"/>
                  </a:ext>
                </a:extLst>
              </a:tr>
            </a:tbl>
          </a:graphicData>
        </a:graphic>
      </p:graphicFrame>
      <p:sp>
        <p:nvSpPr>
          <p:cNvPr id="7" name="TextBox 6">
            <a:extLst>
              <a:ext uri="{FF2B5EF4-FFF2-40B4-BE49-F238E27FC236}">
                <a16:creationId xmlns:a16="http://schemas.microsoft.com/office/drawing/2014/main" id="{6E2114D4-D2C5-4AC7-9188-1DFFF698D5F0}"/>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Modifying verbs</a:t>
            </a:r>
            <a:endParaRPr lang="en-GB" dirty="0"/>
          </a:p>
        </p:txBody>
      </p:sp>
    </p:spTree>
    <p:extLst>
      <p:ext uri="{BB962C8B-B14F-4D97-AF65-F5344CB8AC3E}">
        <p14:creationId xmlns:p14="http://schemas.microsoft.com/office/powerpoint/2010/main" val="40956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гай</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like</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6" name="Table 5">
            <a:extLst>
              <a:ext uri="{FF2B5EF4-FFF2-40B4-BE49-F238E27FC236}">
                <a16:creationId xmlns:a16="http://schemas.microsoft.com/office/drawing/2014/main" id="{F3D8E727-B675-42D3-90CD-3CB8296B8624}"/>
              </a:ext>
            </a:extLst>
          </p:cNvPr>
          <p:cNvGraphicFramePr>
            <a:graphicFrameLocks noGrp="1"/>
          </p:cNvGraphicFramePr>
          <p:nvPr>
            <p:extLst>
              <p:ext uri="{D42A27DB-BD31-4B8C-83A1-F6EECF244321}">
                <p14:modId xmlns:p14="http://schemas.microsoft.com/office/powerpoint/2010/main" val="3472365194"/>
              </p:ext>
            </p:extLst>
          </p:nvPr>
        </p:nvGraphicFramePr>
        <p:xfrm>
          <a:off x="1023769" y="2276167"/>
          <a:ext cx="10144462" cy="2918133"/>
        </p:xfrm>
        <a:graphic>
          <a:graphicData uri="http://schemas.openxmlformats.org/drawingml/2006/table">
            <a:tbl>
              <a:tblPr firstRow="1" firstCol="1" bandRow="1">
                <a:tableStyleId>{5940675A-B579-460E-94D1-54222C63F5DA}</a:tableStyleId>
              </a:tblPr>
              <a:tblGrid>
                <a:gridCol w="5072231">
                  <a:extLst>
                    <a:ext uri="{9D8B030D-6E8A-4147-A177-3AD203B41FA5}">
                      <a16:colId xmlns:a16="http://schemas.microsoft.com/office/drawing/2014/main" val="1174157230"/>
                    </a:ext>
                  </a:extLst>
                </a:gridCol>
                <a:gridCol w="5072231">
                  <a:extLst>
                    <a:ext uri="{9D8B030D-6E8A-4147-A177-3AD203B41FA5}">
                      <a16:colId xmlns:a16="http://schemas.microsoft.com/office/drawing/2014/main" val="2101637573"/>
                    </a:ext>
                  </a:extLst>
                </a:gridCol>
              </a:tblGrid>
              <a:tr h="972711">
                <a:tc>
                  <a:txBody>
                    <a:bodyPr/>
                    <a:lstStyle/>
                    <a:p>
                      <a:pPr algn="l"/>
                      <a:r>
                        <a:rPr lang="en-US" sz="2800" dirty="0" err="1">
                          <a:effectLst/>
                          <a:latin typeface="Calibri" panose="020F0502020204030204" pitchFamily="34" charset="0"/>
                          <a:ea typeface="PMingLiU" panose="02020500000000000000" pitchFamily="18" charset="-120"/>
                          <a:cs typeface="Lucida Grande"/>
                        </a:rPr>
                        <a:t>Т</a:t>
                      </a:r>
                      <a:r>
                        <a:rPr lang="en-US" sz="2800" b="1" dirty="0" err="1">
                          <a:effectLst/>
                          <a:latin typeface="Calibri" panose="020F0502020204030204" pitchFamily="34" charset="0"/>
                          <a:ea typeface="PMingLiU" panose="02020500000000000000" pitchFamily="18" charset="-120"/>
                          <a:cs typeface="Lucida Grande"/>
                        </a:rPr>
                        <a:t>у</a:t>
                      </a:r>
                      <a:r>
                        <a:rPr lang="en-US" sz="2800" dirty="0" err="1">
                          <a:effectLst/>
                          <a:latin typeface="Calibri" panose="020F0502020204030204" pitchFamily="34" charset="0"/>
                          <a:ea typeface="PMingLiU" panose="02020500000000000000" pitchFamily="18" charset="-120"/>
                          <a:cs typeface="Lucida Grande"/>
                        </a:rPr>
                        <a:t>до</a:t>
                      </a:r>
                      <a:r>
                        <a:rPr lang="en-US" sz="2800"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маск</a:t>
                      </a:r>
                      <a:r>
                        <a:rPr lang="en-US" sz="2800" b="1" u="sng" dirty="0" err="1">
                          <a:effectLst/>
                          <a:latin typeface="Calibri" panose="020F0502020204030204" pitchFamily="34" charset="0"/>
                          <a:ea typeface="PMingLiU" panose="02020500000000000000" pitchFamily="18" charset="-120"/>
                          <a:cs typeface="Lucida Grande"/>
                        </a:rPr>
                        <a:t>а</a:t>
                      </a:r>
                      <a:r>
                        <a:rPr lang="en-US" sz="2800" u="sng"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гай</a:t>
                      </a:r>
                      <a:r>
                        <a:rPr lang="en-US" sz="2800" dirty="0">
                          <a:effectLst/>
                          <a:latin typeface="Calibri" panose="020F0502020204030204" pitchFamily="34" charset="0"/>
                          <a:ea typeface="PMingLiU" panose="02020500000000000000" pitchFamily="18" charset="-120"/>
                          <a:cs typeface="Lucida Grande"/>
                        </a:rPr>
                        <a:t> </a:t>
                      </a:r>
                      <a:r>
                        <a:rPr lang="en-US" sz="2800" dirty="0" err="1">
                          <a:effectLst/>
                          <a:latin typeface="Calibri" panose="020F0502020204030204" pitchFamily="34" charset="0"/>
                          <a:ea typeface="PMingLiU" panose="02020500000000000000" pitchFamily="18" charset="-120"/>
                          <a:cs typeface="Lucida Grande"/>
                        </a:rPr>
                        <a:t>ви</a:t>
                      </a:r>
                      <a:r>
                        <a:rPr lang="en-US" sz="2800" b="1" dirty="0" err="1">
                          <a:effectLst/>
                          <a:latin typeface="Calibri" panose="020F0502020204030204" pitchFamily="34" charset="0"/>
                          <a:ea typeface="PMingLiU" panose="02020500000000000000" pitchFamily="18" charset="-120"/>
                          <a:cs typeface="Lucida Grande"/>
                        </a:rPr>
                        <a:t>я</a:t>
                      </a:r>
                      <a:r>
                        <a:rPr lang="en-US" sz="2800" dirty="0" err="1">
                          <a:effectLst/>
                          <a:latin typeface="Calibri" panose="020F0502020204030204" pitchFamily="34" charset="0"/>
                          <a:ea typeface="PMingLiU" panose="02020500000000000000" pitchFamily="18" charset="-120"/>
                          <a:cs typeface="Lucida Grande"/>
                        </a:rPr>
                        <a:t>н</a:t>
                      </a:r>
                      <a:r>
                        <a:rPr lang="en-US" sz="2800" dirty="0">
                          <a:effectLst/>
                          <a:latin typeface="Calibri" panose="020F0502020204030204" pitchFamily="34" charset="0"/>
                          <a:ea typeface="PMingLiU" panose="02020500000000000000" pitchFamily="18" charset="-120"/>
                          <a:cs typeface="Lucida Grande"/>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(S)he is strong as a bear.</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6188"/>
                  </a:ext>
                </a:extLst>
              </a:tr>
              <a:tr h="972711">
                <a:tc>
                  <a:txBody>
                    <a:bodyPr/>
                    <a:lstStyle/>
                    <a:p>
                      <a:pPr algn="just"/>
                      <a:r>
                        <a:rPr lang="en-US" sz="2800" u="sng">
                          <a:effectLst/>
                          <a:latin typeface="Calibri" panose="020F0502020204030204" pitchFamily="34" charset="0"/>
                          <a:ea typeface="PMingLiU" panose="02020500000000000000" pitchFamily="18" charset="-120"/>
                          <a:cs typeface="Lucida Grande"/>
                        </a:rPr>
                        <a:t>Билл Гейтс гай</a:t>
                      </a:r>
                      <a:r>
                        <a:rPr lang="en-US" sz="2800">
                          <a:effectLst/>
                          <a:latin typeface="Calibri" panose="020F0502020204030204" pitchFamily="34" charset="0"/>
                          <a:ea typeface="PMingLiU" panose="02020500000000000000" pitchFamily="18" charset="-120"/>
                          <a:cs typeface="Lucida Grande"/>
                        </a:rPr>
                        <a:t> по</a:t>
                      </a:r>
                      <a:r>
                        <a:rPr lang="en-US" sz="2800" b="1">
                          <a:effectLst/>
                          <a:latin typeface="Calibri" panose="020F0502020204030204" pitchFamily="34" charset="0"/>
                          <a:ea typeface="PMingLiU" panose="02020500000000000000" pitchFamily="18" charset="-120"/>
                          <a:cs typeface="Lucida Grande"/>
                        </a:rPr>
                        <a:t>я</a:t>
                      </a:r>
                      <a:r>
                        <a:rPr lang="en-US" sz="2800">
                          <a:effectLst/>
                          <a:latin typeface="Calibri" panose="020F0502020204030204" pitchFamily="34" charset="0"/>
                          <a:ea typeface="PMingLiU" panose="02020500000000000000" pitchFamily="18" charset="-120"/>
                          <a:cs typeface="Lucida Grande"/>
                        </a:rPr>
                        <a:t>н ул</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т.</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You are as rich as Bill Gates.</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18195317"/>
                  </a:ext>
                </a:extLst>
              </a:tr>
              <a:tr h="972711">
                <a:tc>
                  <a:txBody>
                    <a:bodyPr/>
                    <a:lstStyle/>
                    <a:p>
                      <a:pPr algn="just"/>
                      <a:r>
                        <a:rPr lang="en-US" sz="2800" u="sng">
                          <a:effectLst/>
                          <a:latin typeface="Calibri" panose="020F0502020204030204" pitchFamily="34" charset="0"/>
                          <a:ea typeface="PMingLiU" panose="02020500000000000000" pitchFamily="18" charset="-120"/>
                          <a:cs typeface="Lucida Grande"/>
                        </a:rPr>
                        <a:t>Мый га</a:t>
                      </a:r>
                      <a:r>
                        <a:rPr lang="en-US" sz="2800" b="1" u="sng">
                          <a:effectLst/>
                          <a:latin typeface="Calibri" panose="020F0502020204030204" pitchFamily="34" charset="0"/>
                          <a:ea typeface="PMingLiU" panose="02020500000000000000" pitchFamily="18" charset="-120"/>
                          <a:cs typeface="Lucida Grande"/>
                        </a:rPr>
                        <a:t>е</a:t>
                      </a:r>
                      <a:r>
                        <a:rPr lang="en-US" sz="2800" u="sng">
                          <a:effectLst/>
                          <a:latin typeface="Calibri" panose="020F0502020204030204" pitchFamily="34" charset="0"/>
                          <a:ea typeface="PMingLiU" panose="02020500000000000000" pitchFamily="18" charset="-120"/>
                          <a:cs typeface="Lucida Grande"/>
                        </a:rPr>
                        <a:t>м</a:t>
                      </a:r>
                      <a:r>
                        <a:rPr lang="en-US" sz="2800">
                          <a:effectLst/>
                          <a:latin typeface="Calibri" panose="020F0502020204030204" pitchFamily="34" charset="0"/>
                          <a:ea typeface="PMingLiU" panose="02020500000000000000" pitchFamily="18" charset="-120"/>
                          <a:cs typeface="Lucida Grande"/>
                        </a:rPr>
                        <a:t> уш</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н айд</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ме ук</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 </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800" dirty="0">
                          <a:effectLst/>
                          <a:latin typeface="Calibri" panose="020F0502020204030204" pitchFamily="34" charset="0"/>
                          <a:ea typeface="PMingLiU" panose="02020500000000000000" pitchFamily="18" charset="-120"/>
                          <a:cs typeface="Lucida Grande"/>
                        </a:rPr>
                        <a:t>There is nobody as clever as me. </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45692511"/>
                  </a:ext>
                </a:extLst>
              </a:tr>
            </a:tbl>
          </a:graphicData>
        </a:graphic>
      </p:graphicFrame>
      <p:sp>
        <p:nvSpPr>
          <p:cNvPr id="7" name="TextBox 6">
            <a:extLst>
              <a:ext uri="{FF2B5EF4-FFF2-40B4-BE49-F238E27FC236}">
                <a16:creationId xmlns:a16="http://schemas.microsoft.com/office/drawing/2014/main" id="{6E2114D4-D2C5-4AC7-9188-1DFFF698D5F0}"/>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Modifying adjectives</a:t>
            </a:r>
            <a:endParaRPr lang="en-GB" dirty="0"/>
          </a:p>
        </p:txBody>
      </p:sp>
    </p:spTree>
    <p:extLst>
      <p:ext uri="{BB962C8B-B14F-4D97-AF65-F5344CB8AC3E}">
        <p14:creationId xmlns:p14="http://schemas.microsoft.com/office/powerpoint/2010/main" val="8580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гай</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like</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6" name="Table 5">
            <a:extLst>
              <a:ext uri="{FF2B5EF4-FFF2-40B4-BE49-F238E27FC236}">
                <a16:creationId xmlns:a16="http://schemas.microsoft.com/office/drawing/2014/main" id="{F3D8E727-B675-42D3-90CD-3CB8296B8624}"/>
              </a:ext>
            </a:extLst>
          </p:cNvPr>
          <p:cNvGraphicFramePr>
            <a:graphicFrameLocks noGrp="1"/>
          </p:cNvGraphicFramePr>
          <p:nvPr>
            <p:extLst>
              <p:ext uri="{D42A27DB-BD31-4B8C-83A1-F6EECF244321}">
                <p14:modId xmlns:p14="http://schemas.microsoft.com/office/powerpoint/2010/main" val="2653561521"/>
              </p:ext>
            </p:extLst>
          </p:nvPr>
        </p:nvGraphicFramePr>
        <p:xfrm>
          <a:off x="1023769" y="2276167"/>
          <a:ext cx="10144462" cy="3890844"/>
        </p:xfrm>
        <a:graphic>
          <a:graphicData uri="http://schemas.openxmlformats.org/drawingml/2006/table">
            <a:tbl>
              <a:tblPr firstRow="1" firstCol="1" bandRow="1">
                <a:tableStyleId>{5940675A-B579-460E-94D1-54222C63F5DA}</a:tableStyleId>
              </a:tblPr>
              <a:tblGrid>
                <a:gridCol w="5072231">
                  <a:extLst>
                    <a:ext uri="{9D8B030D-6E8A-4147-A177-3AD203B41FA5}">
                      <a16:colId xmlns:a16="http://schemas.microsoft.com/office/drawing/2014/main" val="1174157230"/>
                    </a:ext>
                  </a:extLst>
                </a:gridCol>
                <a:gridCol w="5072231">
                  <a:extLst>
                    <a:ext uri="{9D8B030D-6E8A-4147-A177-3AD203B41FA5}">
                      <a16:colId xmlns:a16="http://schemas.microsoft.com/office/drawing/2014/main" val="2101637573"/>
                    </a:ext>
                  </a:extLst>
                </a:gridCol>
              </a:tblGrid>
              <a:tr h="972711">
                <a:tc>
                  <a:txBody>
                    <a:bodyPr/>
                    <a:lstStyle/>
                    <a:p>
                      <a:pPr algn="l"/>
                      <a:r>
                        <a:rPr lang="en-US" sz="2800">
                          <a:effectLst/>
                          <a:latin typeface="Calibri" panose="020F0502020204030204" pitchFamily="34" charset="0"/>
                          <a:ea typeface="PMingLiU" panose="02020500000000000000" pitchFamily="18" charset="-120"/>
                          <a:cs typeface="Lucida Grande"/>
                        </a:rPr>
                        <a:t>Т</a:t>
                      </a:r>
                      <a:r>
                        <a:rPr lang="en-US" sz="2800" b="1">
                          <a:effectLst/>
                          <a:latin typeface="Calibri" panose="020F0502020204030204" pitchFamily="34" charset="0"/>
                          <a:ea typeface="PMingLiU" panose="02020500000000000000" pitchFamily="18" charset="-120"/>
                          <a:cs typeface="Lucida Grande"/>
                        </a:rPr>
                        <a:t>у</a:t>
                      </a:r>
                      <a:r>
                        <a:rPr lang="en-US" sz="2800">
                          <a:effectLst/>
                          <a:latin typeface="Calibri" panose="020F0502020204030204" pitchFamily="34" charset="0"/>
                          <a:ea typeface="PMingLiU" panose="02020500000000000000" pitchFamily="18" charset="-120"/>
                          <a:cs typeface="Lucida Grande"/>
                        </a:rPr>
                        <a:t>дын </a:t>
                      </a:r>
                      <a:r>
                        <a:rPr lang="en-US" sz="2800" u="sng">
                          <a:effectLst/>
                          <a:latin typeface="Calibri" panose="020F0502020204030204" pitchFamily="34" charset="0"/>
                          <a:ea typeface="PMingLiU" panose="02020500000000000000" pitchFamily="18" charset="-120"/>
                          <a:cs typeface="Lucida Grande"/>
                        </a:rPr>
                        <a:t>к</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нде кав</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 гай</a:t>
                      </a:r>
                      <a:r>
                        <a:rPr lang="en-US" sz="2800">
                          <a:effectLst/>
                          <a:latin typeface="Calibri" panose="020F0502020204030204" pitchFamily="34" charset="0"/>
                          <a:ea typeface="PMingLiU" panose="02020500000000000000" pitchFamily="18" charset="-120"/>
                          <a:cs typeface="Lucida Grande"/>
                        </a:rPr>
                        <a:t> шинч</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же.</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(S)he has eyes like the blue sky.</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6188"/>
                  </a:ext>
                </a:extLst>
              </a:tr>
              <a:tr h="972711">
                <a:tc>
                  <a:txBody>
                    <a:bodyPr/>
                    <a:lstStyle/>
                    <a:p>
                      <a:pPr algn="l"/>
                      <a:r>
                        <a:rPr lang="en-US" sz="2800" b="1">
                          <a:effectLst/>
                          <a:latin typeface="Calibri" panose="020F0502020204030204" pitchFamily="34" charset="0"/>
                          <a:ea typeface="PMingLiU" panose="02020500000000000000" pitchFamily="18" charset="-120"/>
                          <a:cs typeface="Lucida Grande"/>
                        </a:rPr>
                        <a:t>О</a:t>
                      </a:r>
                      <a:r>
                        <a:rPr lang="en-US" sz="2800">
                          <a:effectLst/>
                          <a:latin typeface="Calibri" panose="020F0502020204030204" pitchFamily="34" charset="0"/>
                          <a:ea typeface="PMingLiU" panose="02020500000000000000" pitchFamily="18" charset="-120"/>
                          <a:cs typeface="Lucida Grande"/>
                        </a:rPr>
                        <a:t>нчыко ошкыл</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ш мыланн</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 </a:t>
                      </a:r>
                      <a:r>
                        <a:rPr lang="en-US" sz="2800" u="sng">
                          <a:effectLst/>
                          <a:latin typeface="Calibri" panose="020F0502020204030204" pitchFamily="34" charset="0"/>
                          <a:ea typeface="PMingLiU" panose="02020500000000000000" pitchFamily="18" charset="-120"/>
                          <a:cs typeface="Lucida Grande"/>
                        </a:rPr>
                        <a:t>Эч</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н гай</a:t>
                      </a:r>
                      <a:r>
                        <a:rPr lang="en-US" sz="2800">
                          <a:effectLst/>
                          <a:latin typeface="Calibri" panose="020F0502020204030204" pitchFamily="34" charset="0"/>
                          <a:ea typeface="PMingLiU" panose="02020500000000000000" pitchFamily="18" charset="-120"/>
                          <a:cs typeface="Lucida Grande"/>
                        </a:rPr>
                        <a:t> рв</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зе-влак к</a:t>
                      </a:r>
                      <a:r>
                        <a:rPr lang="en-US" sz="2800" b="1">
                          <a:effectLst/>
                          <a:latin typeface="Calibri" panose="020F0502020204030204" pitchFamily="34" charset="0"/>
                          <a:ea typeface="PMingLiU" panose="02020500000000000000" pitchFamily="18" charset="-120"/>
                          <a:cs typeface="Lucida Grande"/>
                        </a:rPr>
                        <a:t>ӱ</a:t>
                      </a:r>
                      <a:r>
                        <a:rPr lang="en-US" sz="2800">
                          <a:effectLst/>
                          <a:latin typeface="Calibri" panose="020F0502020204030204" pitchFamily="34" charset="0"/>
                          <a:ea typeface="PMingLiU" panose="02020500000000000000" pitchFamily="18" charset="-120"/>
                          <a:cs typeface="Lucida Grande"/>
                        </a:rPr>
                        <a:t>лыт.</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We need young men like Echan if we want to move forward.</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18195317"/>
                  </a:ext>
                </a:extLst>
              </a:tr>
              <a:tr h="972711">
                <a:tc>
                  <a:txBody>
                    <a:bodyPr/>
                    <a:lstStyle/>
                    <a:p>
                      <a:pPr algn="l"/>
                      <a:r>
                        <a:rPr lang="en-US" sz="2800">
                          <a:effectLst/>
                          <a:latin typeface="Calibri" panose="020F0502020204030204" pitchFamily="34" charset="0"/>
                          <a:ea typeface="PMingLiU" panose="02020500000000000000" pitchFamily="18" charset="-120"/>
                          <a:cs typeface="Lucida Grande"/>
                        </a:rPr>
                        <a:t>Сак</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р </a:t>
                      </a:r>
                      <a:r>
                        <a:rPr lang="en-US" sz="2800" u="sng">
                          <a:effectLst/>
                          <a:latin typeface="Calibri" panose="020F0502020204030204" pitchFamily="34" charset="0"/>
                          <a:ea typeface="PMingLiU" panose="02020500000000000000" pitchFamily="18" charset="-120"/>
                          <a:cs typeface="Lucida Grande"/>
                        </a:rPr>
                        <a:t>ал</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-мог</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й п</a:t>
                      </a:r>
                      <a:r>
                        <a:rPr lang="en-US" sz="2800" b="1" u="sng">
                          <a:effectLst/>
                          <a:latin typeface="Calibri" panose="020F0502020204030204" pitchFamily="34" charset="0"/>
                          <a:ea typeface="PMingLiU" panose="02020500000000000000" pitchFamily="18" charset="-120"/>
                          <a:cs typeface="Lucida Grande"/>
                        </a:rPr>
                        <a:t>ы</a:t>
                      </a:r>
                      <a:r>
                        <a:rPr lang="en-US" sz="2800" u="sng">
                          <a:effectLst/>
                          <a:latin typeface="Calibri" panose="020F0502020204030204" pitchFamily="34" charset="0"/>
                          <a:ea typeface="PMingLiU" panose="02020500000000000000" pitchFamily="18" charset="-120"/>
                          <a:cs typeface="Lucida Grande"/>
                        </a:rPr>
                        <a:t>рыс гай</a:t>
                      </a:r>
                      <a:r>
                        <a:rPr lang="en-US" sz="2800">
                          <a:effectLst/>
                          <a:latin typeface="Calibri" panose="020F0502020204030204" pitchFamily="34" charset="0"/>
                          <a:ea typeface="PMingLiU" panose="02020500000000000000" pitchFamily="18" charset="-120"/>
                          <a:cs typeface="Lucida Grande"/>
                        </a:rPr>
                        <a:t> </a:t>
                      </a:r>
                      <a:r>
                        <a:rPr lang="en-US" sz="2800" b="1">
                          <a:effectLst/>
                          <a:latin typeface="Calibri" panose="020F0502020204030204" pitchFamily="34" charset="0"/>
                          <a:ea typeface="PMingLiU" panose="02020500000000000000" pitchFamily="18" charset="-120"/>
                          <a:cs typeface="Lucida Grande"/>
                        </a:rPr>
                        <a:t>я</a:t>
                      </a:r>
                      <a:r>
                        <a:rPr lang="en-US" sz="2800">
                          <a:effectLst/>
                          <a:latin typeface="Calibri" panose="020F0502020204030204" pitchFamily="34" charset="0"/>
                          <a:ea typeface="PMingLiU" panose="02020500000000000000" pitchFamily="18" charset="-120"/>
                          <a:cs typeface="Lucida Grande"/>
                        </a:rPr>
                        <a:t>нлык поч</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ш к</a:t>
                      </a:r>
                      <a:r>
                        <a:rPr lang="en-US" sz="2800" b="1">
                          <a:effectLst/>
                          <a:latin typeface="Calibri" panose="020F0502020204030204" pitchFamily="34" charset="0"/>
                          <a:ea typeface="PMingLiU" panose="02020500000000000000" pitchFamily="18" charset="-120"/>
                          <a:cs typeface="Lucida Grande"/>
                        </a:rPr>
                        <a:t>у</a:t>
                      </a:r>
                      <a:r>
                        <a:rPr lang="en-US" sz="2800">
                          <a:effectLst/>
                          <a:latin typeface="Calibri" panose="020F0502020204030204" pitchFamily="34" charset="0"/>
                          <a:ea typeface="PMingLiU" panose="02020500000000000000" pitchFamily="18" charset="-120"/>
                          <a:cs typeface="Lucida Grande"/>
                        </a:rPr>
                        <a:t>ржо.</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Sakar ran after some kind of cat-like animal.</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45692511"/>
                  </a:ext>
                </a:extLst>
              </a:tr>
              <a:tr h="972711">
                <a:tc>
                  <a:txBody>
                    <a:bodyPr/>
                    <a:lstStyle/>
                    <a:p>
                      <a:pPr algn="l"/>
                      <a:r>
                        <a:rPr lang="en-US" sz="2800" dirty="0" err="1">
                          <a:effectLst/>
                          <a:latin typeface="Calibri" panose="020F0502020204030204" pitchFamily="34" charset="0"/>
                          <a:ea typeface="PMingLiU" panose="02020500000000000000" pitchFamily="18" charset="-120"/>
                          <a:cs typeface="Lucida Grande"/>
                        </a:rPr>
                        <a:t>Мыл</a:t>
                      </a:r>
                      <a:r>
                        <a:rPr lang="en-US" sz="2800" b="1" dirty="0" err="1">
                          <a:effectLst/>
                          <a:latin typeface="Calibri" panose="020F0502020204030204" pitchFamily="34" charset="0"/>
                          <a:ea typeface="PMingLiU" panose="02020500000000000000" pitchFamily="18" charset="-120"/>
                          <a:cs typeface="Lucida Grande"/>
                        </a:rPr>
                        <a:t>а</a:t>
                      </a:r>
                      <a:r>
                        <a:rPr lang="en-US" sz="2800" dirty="0" err="1">
                          <a:effectLst/>
                          <a:latin typeface="Calibri" panose="020F0502020204030204" pitchFamily="34" charset="0"/>
                          <a:ea typeface="PMingLiU" panose="02020500000000000000" pitchFamily="18" charset="-120"/>
                          <a:cs typeface="Lucida Grande"/>
                        </a:rPr>
                        <a:t>м</a:t>
                      </a:r>
                      <a:r>
                        <a:rPr lang="en-US" sz="2800"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т</a:t>
                      </a:r>
                      <a:r>
                        <a:rPr lang="en-US" sz="2800" b="1" u="sng" dirty="0" err="1">
                          <a:effectLst/>
                          <a:latin typeface="Calibri" panose="020F0502020204030204" pitchFamily="34" charset="0"/>
                          <a:ea typeface="PMingLiU" panose="02020500000000000000" pitchFamily="18" charset="-120"/>
                          <a:cs typeface="Lucida Grande"/>
                        </a:rPr>
                        <a:t>ы</a:t>
                      </a:r>
                      <a:r>
                        <a:rPr lang="en-US" sz="2800" u="sng" dirty="0" err="1">
                          <a:effectLst/>
                          <a:latin typeface="Calibri" panose="020F0502020204030204" pitchFamily="34" charset="0"/>
                          <a:ea typeface="PMingLiU" panose="02020500000000000000" pitchFamily="18" charset="-120"/>
                          <a:cs typeface="Lucida Grande"/>
                        </a:rPr>
                        <a:t>йын</a:t>
                      </a:r>
                      <a:r>
                        <a:rPr lang="en-US" sz="2800" u="sng" dirty="0">
                          <a:effectLst/>
                          <a:latin typeface="Calibri" panose="020F0502020204030204" pitchFamily="34" charset="0"/>
                          <a:ea typeface="PMingLiU" panose="02020500000000000000" pitchFamily="18" charset="-120"/>
                          <a:cs typeface="Lucida Grande"/>
                        </a:rPr>
                        <a:t> </a:t>
                      </a:r>
                      <a:r>
                        <a:rPr lang="en-US" sz="2800" u="sng" dirty="0" err="1">
                          <a:effectLst/>
                          <a:latin typeface="Calibri" panose="020F0502020204030204" pitchFamily="34" charset="0"/>
                          <a:ea typeface="PMingLiU" panose="02020500000000000000" pitchFamily="18" charset="-120"/>
                          <a:cs typeface="Lucida Grande"/>
                        </a:rPr>
                        <a:t>гай</a:t>
                      </a:r>
                      <a:r>
                        <a:rPr lang="en-US" sz="2800" dirty="0">
                          <a:effectLst/>
                          <a:latin typeface="Calibri" panose="020F0502020204030204" pitchFamily="34" charset="0"/>
                          <a:ea typeface="PMingLiU" panose="02020500000000000000" pitchFamily="18" charset="-120"/>
                          <a:cs typeface="Lucida Grande"/>
                        </a:rPr>
                        <a:t> </a:t>
                      </a:r>
                      <a:r>
                        <a:rPr lang="en-US" sz="2800" b="1" dirty="0" err="1">
                          <a:effectLst/>
                          <a:latin typeface="Calibri" panose="020F0502020204030204" pitchFamily="34" charset="0"/>
                          <a:ea typeface="PMingLiU" panose="02020500000000000000" pitchFamily="18" charset="-120"/>
                          <a:cs typeface="Lucida Grande"/>
                        </a:rPr>
                        <a:t>ӱ</a:t>
                      </a:r>
                      <a:r>
                        <a:rPr lang="en-US" sz="2800" dirty="0" err="1">
                          <a:effectLst/>
                          <a:latin typeface="Calibri" panose="020F0502020204030204" pitchFamily="34" charset="0"/>
                          <a:ea typeface="PMingLiU" panose="02020500000000000000" pitchFamily="18" charset="-120"/>
                          <a:cs typeface="Lucida Grande"/>
                        </a:rPr>
                        <a:t>дыр-влак</a:t>
                      </a:r>
                      <a:r>
                        <a:rPr lang="en-US" sz="2800" dirty="0">
                          <a:effectLst/>
                          <a:latin typeface="Calibri" panose="020F0502020204030204" pitchFamily="34" charset="0"/>
                          <a:ea typeface="PMingLiU" panose="02020500000000000000" pitchFamily="18" charset="-120"/>
                          <a:cs typeface="Lucida Grande"/>
                        </a:rPr>
                        <a:t> </a:t>
                      </a:r>
                      <a:r>
                        <a:rPr lang="en-US" sz="2800" dirty="0" err="1">
                          <a:effectLst/>
                          <a:latin typeface="Calibri" panose="020F0502020204030204" pitchFamily="34" charset="0"/>
                          <a:ea typeface="PMingLiU" panose="02020500000000000000" pitchFamily="18" charset="-120"/>
                          <a:cs typeface="Lucida Grande"/>
                        </a:rPr>
                        <a:t>келш</a:t>
                      </a:r>
                      <a:r>
                        <a:rPr lang="en-US" sz="2800" b="1" dirty="0" err="1">
                          <a:effectLst/>
                          <a:latin typeface="Calibri" panose="020F0502020204030204" pitchFamily="34" charset="0"/>
                          <a:ea typeface="PMingLiU" panose="02020500000000000000" pitchFamily="18" charset="-120"/>
                          <a:cs typeface="Lucida Grande"/>
                        </a:rPr>
                        <a:t>а</a:t>
                      </a:r>
                      <a:r>
                        <a:rPr lang="en-US" sz="2800" dirty="0" err="1">
                          <a:effectLst/>
                          <a:latin typeface="Calibri" panose="020F0502020204030204" pitchFamily="34" charset="0"/>
                          <a:ea typeface="PMingLiU" panose="02020500000000000000" pitchFamily="18" charset="-120"/>
                          <a:cs typeface="Lucida Grande"/>
                        </a:rPr>
                        <a:t>т</a:t>
                      </a:r>
                      <a:r>
                        <a:rPr lang="en-US" sz="2800" dirty="0">
                          <a:effectLst/>
                          <a:latin typeface="Calibri" panose="020F0502020204030204" pitchFamily="34" charset="0"/>
                          <a:ea typeface="PMingLiU" panose="02020500000000000000" pitchFamily="18" charset="-120"/>
                          <a:cs typeface="Lucida Grande"/>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Lucida Grande"/>
                        </a:rPr>
                        <a:t>I like girls like you.</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98363144"/>
                  </a:ext>
                </a:extLst>
              </a:tr>
            </a:tbl>
          </a:graphicData>
        </a:graphic>
      </p:graphicFrame>
      <p:sp>
        <p:nvSpPr>
          <p:cNvPr id="7" name="TextBox 6">
            <a:extLst>
              <a:ext uri="{FF2B5EF4-FFF2-40B4-BE49-F238E27FC236}">
                <a16:creationId xmlns:a16="http://schemas.microsoft.com/office/drawing/2014/main" id="{6E2114D4-D2C5-4AC7-9188-1DFFF698D5F0}"/>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Modifying nouns</a:t>
            </a:r>
            <a:endParaRPr lang="en-GB" dirty="0"/>
          </a:p>
        </p:txBody>
      </p:sp>
    </p:spTree>
    <p:extLst>
      <p:ext uri="{BB962C8B-B14F-4D97-AF65-F5344CB8AC3E}">
        <p14:creationId xmlns:p14="http://schemas.microsoft.com/office/powerpoint/2010/main" val="31874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гай</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like</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6" name="Table 5">
            <a:extLst>
              <a:ext uri="{FF2B5EF4-FFF2-40B4-BE49-F238E27FC236}">
                <a16:creationId xmlns:a16="http://schemas.microsoft.com/office/drawing/2014/main" id="{F3D8E727-B675-42D3-90CD-3CB8296B8624}"/>
              </a:ext>
            </a:extLst>
          </p:cNvPr>
          <p:cNvGraphicFramePr>
            <a:graphicFrameLocks noGrp="1"/>
          </p:cNvGraphicFramePr>
          <p:nvPr>
            <p:extLst>
              <p:ext uri="{D42A27DB-BD31-4B8C-83A1-F6EECF244321}">
                <p14:modId xmlns:p14="http://schemas.microsoft.com/office/powerpoint/2010/main" val="2394489141"/>
              </p:ext>
            </p:extLst>
          </p:nvPr>
        </p:nvGraphicFramePr>
        <p:xfrm>
          <a:off x="1023769" y="2276167"/>
          <a:ext cx="10144462" cy="2918133"/>
        </p:xfrm>
        <a:graphic>
          <a:graphicData uri="http://schemas.openxmlformats.org/drawingml/2006/table">
            <a:tbl>
              <a:tblPr firstRow="1" firstCol="1" bandRow="1">
                <a:tableStyleId>{5940675A-B579-460E-94D1-54222C63F5DA}</a:tableStyleId>
              </a:tblPr>
              <a:tblGrid>
                <a:gridCol w="5072231">
                  <a:extLst>
                    <a:ext uri="{9D8B030D-6E8A-4147-A177-3AD203B41FA5}">
                      <a16:colId xmlns:a16="http://schemas.microsoft.com/office/drawing/2014/main" val="1174157230"/>
                    </a:ext>
                  </a:extLst>
                </a:gridCol>
                <a:gridCol w="5072231">
                  <a:extLst>
                    <a:ext uri="{9D8B030D-6E8A-4147-A177-3AD203B41FA5}">
                      <a16:colId xmlns:a16="http://schemas.microsoft.com/office/drawing/2014/main" val="2101637573"/>
                    </a:ext>
                  </a:extLst>
                </a:gridCol>
              </a:tblGrid>
              <a:tr h="972711">
                <a:tc>
                  <a:txBody>
                    <a:bodyPr/>
                    <a:lstStyle/>
                    <a:p>
                      <a:pPr algn="l"/>
                      <a:r>
                        <a:rPr lang="en-US" sz="2800">
                          <a:effectLst/>
                          <a:latin typeface="Calibri" panose="020F0502020204030204" pitchFamily="34" charset="0"/>
                          <a:ea typeface="PMingLiU" panose="02020500000000000000" pitchFamily="18" charset="-120"/>
                          <a:cs typeface="Lucida Grande"/>
                        </a:rPr>
                        <a:t>Мый лач</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к </a:t>
                      </a:r>
                      <a:r>
                        <a:rPr lang="en-US" sz="2800" u="sng">
                          <a:effectLst/>
                          <a:latin typeface="Calibri" panose="020F0502020204030204" pitchFamily="34" charset="0"/>
                          <a:ea typeface="PMingLiU" panose="02020500000000000000" pitchFamily="18" charset="-120"/>
                          <a:cs typeface="Lucida Grande"/>
                        </a:rPr>
                        <a:t>т</a:t>
                      </a:r>
                      <a:r>
                        <a:rPr lang="en-US" sz="2800" b="1" u="sng">
                          <a:effectLst/>
                          <a:latin typeface="Calibri" panose="020F0502020204030204" pitchFamily="34" charset="0"/>
                          <a:ea typeface="PMingLiU" panose="02020500000000000000" pitchFamily="18" charset="-120"/>
                          <a:cs typeface="Lucida Grande"/>
                        </a:rPr>
                        <a:t>ы</a:t>
                      </a:r>
                      <a:r>
                        <a:rPr lang="en-US" sz="2800" u="sng">
                          <a:effectLst/>
                          <a:latin typeface="Calibri" panose="020F0502020204030204" pitchFamily="34" charset="0"/>
                          <a:ea typeface="PMingLiU" panose="02020500000000000000" pitchFamily="18" charset="-120"/>
                          <a:cs typeface="Lucida Grande"/>
                        </a:rPr>
                        <a:t>йын г</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йым</a:t>
                      </a:r>
                      <a:r>
                        <a:rPr lang="en-US" sz="2800">
                          <a:effectLst/>
                          <a:latin typeface="Calibri" panose="020F0502020204030204" pitchFamily="34" charset="0"/>
                          <a:ea typeface="PMingLiU" panose="02020500000000000000" pitchFamily="18" charset="-120"/>
                          <a:cs typeface="Lucida Grande"/>
                        </a:rPr>
                        <a:t> мун</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м.</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I want to find someone exactly like you.</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6188"/>
                  </a:ext>
                </a:extLst>
              </a:tr>
              <a:tr h="972711">
                <a:tc>
                  <a:txBody>
                    <a:bodyPr/>
                    <a:lstStyle/>
                    <a:p>
                      <a:pPr algn="l"/>
                      <a:r>
                        <a:rPr lang="en-US" sz="2800">
                          <a:effectLst/>
                          <a:latin typeface="Calibri" panose="020F0502020204030204" pitchFamily="34" charset="0"/>
                          <a:ea typeface="PMingLiU" panose="02020500000000000000" pitchFamily="18" charset="-120"/>
                          <a:cs typeface="Lucida Grande"/>
                        </a:rPr>
                        <a:t>Кӧ </a:t>
                      </a:r>
                      <a:r>
                        <a:rPr lang="en-US" sz="2800" u="sng">
                          <a:effectLst/>
                          <a:latin typeface="Calibri" panose="020F0502020204030204" pitchFamily="34" charset="0"/>
                          <a:ea typeface="PMingLiU" panose="02020500000000000000" pitchFamily="18" charset="-120"/>
                          <a:cs typeface="Lucida Grande"/>
                        </a:rPr>
                        <a:t>мемн</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н гай-влакл</a:t>
                      </a:r>
                      <a:r>
                        <a:rPr lang="en-US" sz="2800" b="1" u="sng">
                          <a:effectLst/>
                          <a:latin typeface="Calibri" panose="020F0502020204030204" pitchFamily="34" charset="0"/>
                          <a:ea typeface="PMingLiU" panose="02020500000000000000" pitchFamily="18" charset="-120"/>
                          <a:cs typeface="Lucida Grande"/>
                        </a:rPr>
                        <a:t>а</a:t>
                      </a:r>
                      <a:r>
                        <a:rPr lang="en-US" sz="2800" u="sng">
                          <a:effectLst/>
                          <a:latin typeface="Calibri" panose="020F0502020204030204" pitchFamily="34" charset="0"/>
                          <a:ea typeface="PMingLiU" panose="02020500000000000000" pitchFamily="18" charset="-120"/>
                          <a:cs typeface="Lucida Grande"/>
                        </a:rPr>
                        <a:t>н</a:t>
                      </a:r>
                      <a:r>
                        <a:rPr lang="en-US" sz="2800">
                          <a:effectLst/>
                          <a:latin typeface="Calibri" panose="020F0502020204030204" pitchFamily="34" charset="0"/>
                          <a:ea typeface="PMingLiU" panose="02020500000000000000" pitchFamily="18" charset="-120"/>
                          <a:cs typeface="Lucida Grande"/>
                        </a:rPr>
                        <a:t> полш</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ш тӱҥал</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ш?</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Who will help people like us?</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18195317"/>
                  </a:ext>
                </a:extLst>
              </a:tr>
              <a:tr h="972711">
                <a:tc>
                  <a:txBody>
                    <a:bodyPr/>
                    <a:lstStyle/>
                    <a:p>
                      <a:pPr algn="l"/>
                      <a:r>
                        <a:rPr lang="en-US" sz="2800" u="sng">
                          <a:effectLst/>
                          <a:latin typeface="Calibri" panose="020F0502020204030204" pitchFamily="34" charset="0"/>
                          <a:ea typeface="PMingLiU" panose="02020500000000000000" pitchFamily="18" charset="-120"/>
                          <a:cs typeface="Lucida Grande"/>
                        </a:rPr>
                        <a:t>Серг</a:t>
                      </a:r>
                      <a:r>
                        <a:rPr lang="en-US" sz="2800" b="1" u="sng">
                          <a:effectLst/>
                          <a:latin typeface="Calibri" panose="020F0502020204030204" pitchFamily="34" charset="0"/>
                          <a:ea typeface="PMingLiU" panose="02020500000000000000" pitchFamily="18" charset="-120"/>
                          <a:cs typeface="Lucida Grande"/>
                        </a:rPr>
                        <a:t>е</a:t>
                      </a:r>
                      <a:r>
                        <a:rPr lang="en-US" sz="2800" u="sng">
                          <a:effectLst/>
                          <a:latin typeface="Calibri" panose="020F0502020204030204" pitchFamily="34" charset="0"/>
                          <a:ea typeface="PMingLiU" panose="02020500000000000000" pitchFamily="18" charset="-120"/>
                          <a:cs typeface="Lucida Grande"/>
                        </a:rPr>
                        <a:t> гай</a:t>
                      </a:r>
                      <a:r>
                        <a:rPr lang="en-US" sz="2800">
                          <a:effectLst/>
                          <a:latin typeface="Calibri" panose="020F0502020204030204" pitchFamily="34" charset="0"/>
                          <a:ea typeface="PMingLiU" panose="02020500000000000000" pitchFamily="18" charset="-120"/>
                          <a:cs typeface="Lucida Grande"/>
                        </a:rPr>
                        <a:t> д</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не кугешным</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н.</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Lucida Grande"/>
                        </a:rPr>
                        <a:t>One must take pride in people like Serge.</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45692511"/>
                  </a:ext>
                </a:extLst>
              </a:tr>
            </a:tbl>
          </a:graphicData>
        </a:graphic>
      </p:graphicFrame>
      <p:sp>
        <p:nvSpPr>
          <p:cNvPr id="7" name="TextBox 6">
            <a:extLst>
              <a:ext uri="{FF2B5EF4-FFF2-40B4-BE49-F238E27FC236}">
                <a16:creationId xmlns:a16="http://schemas.microsoft.com/office/drawing/2014/main" id="{6E2114D4-D2C5-4AC7-9188-1DFFF698D5F0}"/>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d) Serving as nouns</a:t>
            </a:r>
            <a:endParaRPr lang="en-GB" dirty="0"/>
          </a:p>
        </p:txBody>
      </p:sp>
    </p:spTree>
    <p:extLst>
      <p:ext uri="{BB962C8B-B14F-4D97-AF65-F5344CB8AC3E}">
        <p14:creationId xmlns:p14="http://schemas.microsoft.com/office/powerpoint/2010/main" val="31368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шокт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ем)</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‘to be heard; to play (an instrument)’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2" name="Table 1">
            <a:extLst>
              <a:ext uri="{FF2B5EF4-FFF2-40B4-BE49-F238E27FC236}">
                <a16:creationId xmlns:a16="http://schemas.microsoft.com/office/drawing/2014/main" id="{B9E1FB98-B5CF-43FD-A29A-043DDE58F1D0}"/>
              </a:ext>
            </a:extLst>
          </p:cNvPr>
          <p:cNvGraphicFramePr>
            <a:graphicFrameLocks noGrp="1"/>
          </p:cNvGraphicFramePr>
          <p:nvPr>
            <p:extLst>
              <p:ext uri="{D42A27DB-BD31-4B8C-83A1-F6EECF244321}">
                <p14:modId xmlns:p14="http://schemas.microsoft.com/office/powerpoint/2010/main" val="404245364"/>
              </p:ext>
            </p:extLst>
          </p:nvPr>
        </p:nvGraphicFramePr>
        <p:xfrm>
          <a:off x="2247900" y="2741454"/>
          <a:ext cx="7696199" cy="2287746"/>
        </p:xfrm>
        <a:graphic>
          <a:graphicData uri="http://schemas.openxmlformats.org/drawingml/2006/table">
            <a:tbl>
              <a:tblPr firstRow="1" firstCol="1" bandRow="1">
                <a:tableStyleId>{5940675A-B579-460E-94D1-54222C63F5DA}</a:tableStyleId>
              </a:tblPr>
              <a:tblGrid>
                <a:gridCol w="3847683">
                  <a:extLst>
                    <a:ext uri="{9D8B030D-6E8A-4147-A177-3AD203B41FA5}">
                      <a16:colId xmlns:a16="http://schemas.microsoft.com/office/drawing/2014/main" val="765165414"/>
                    </a:ext>
                  </a:extLst>
                </a:gridCol>
                <a:gridCol w="3848516">
                  <a:extLst>
                    <a:ext uri="{9D8B030D-6E8A-4147-A177-3AD203B41FA5}">
                      <a16:colId xmlns:a16="http://schemas.microsoft.com/office/drawing/2014/main" val="47828056"/>
                    </a:ext>
                  </a:extLst>
                </a:gridCol>
              </a:tblGrid>
              <a:tr h="1143873">
                <a:tc>
                  <a:txBody>
                    <a:bodyPr/>
                    <a:lstStyle/>
                    <a:p>
                      <a:pPr algn="l"/>
                      <a:r>
                        <a:rPr lang="en-US" sz="2800">
                          <a:effectLst/>
                          <a:latin typeface="Calibri" panose="020F0502020204030204" pitchFamily="34" charset="0"/>
                          <a:ea typeface="PMingLiU" panose="02020500000000000000" pitchFamily="18" charset="-120"/>
                          <a:cs typeface="Calibri" panose="020F0502020204030204" pitchFamily="34" charset="0"/>
                        </a:rPr>
                        <a:t>Йырв</a:t>
                      </a:r>
                      <a:r>
                        <a:rPr lang="en-US" sz="2800" b="1">
                          <a:effectLst/>
                          <a:latin typeface="Calibri" panose="020F0502020204030204" pitchFamily="34" charset="0"/>
                          <a:ea typeface="PMingLiU" panose="02020500000000000000" pitchFamily="18" charset="-120"/>
                          <a:cs typeface="Calibri" panose="020F0502020204030204" pitchFamily="34" charset="0"/>
                        </a:rPr>
                        <a:t>а</a:t>
                      </a:r>
                      <a:r>
                        <a:rPr lang="en-US" sz="2800">
                          <a:effectLst/>
                          <a:latin typeface="Calibri" panose="020F0502020204030204" pitchFamily="34" charset="0"/>
                          <a:ea typeface="PMingLiU" panose="02020500000000000000" pitchFamily="18" charset="-120"/>
                          <a:cs typeface="Calibri" panose="020F0502020204030204" pitchFamily="34" charset="0"/>
                        </a:rPr>
                        <a:t>ш й</a:t>
                      </a:r>
                      <a:r>
                        <a:rPr lang="en-US" sz="2800">
                          <a:effectLst/>
                          <a:latin typeface="Calibri" panose="020F0502020204030204" pitchFamily="34" charset="0"/>
                          <a:ea typeface="MS Mincho" panose="02020609040205080304" pitchFamily="49" charset="-128"/>
                          <a:cs typeface="Calibri" panose="020F0502020204030204" pitchFamily="34" charset="0"/>
                        </a:rPr>
                        <a:t>ӱ</a:t>
                      </a:r>
                      <a:r>
                        <a:rPr lang="en-US" sz="2800">
                          <a:effectLst/>
                          <a:latin typeface="Calibri" panose="020F0502020204030204" pitchFamily="34" charset="0"/>
                          <a:ea typeface="PMingLiU" panose="02020500000000000000" pitchFamily="18" charset="-120"/>
                          <a:cs typeface="Calibri" panose="020F0502020204030204" pitchFamily="34" charset="0"/>
                        </a:rPr>
                        <a:t>к-й</a:t>
                      </a:r>
                      <a:r>
                        <a:rPr lang="en-US" sz="2800">
                          <a:effectLst/>
                          <a:latin typeface="Calibri" panose="020F0502020204030204" pitchFamily="34" charset="0"/>
                          <a:ea typeface="MS Mincho" panose="02020609040205080304" pitchFamily="49" charset="-128"/>
                          <a:cs typeface="Calibri" panose="020F0502020204030204" pitchFamily="34" charset="0"/>
                        </a:rPr>
                        <a:t>ӱ</a:t>
                      </a:r>
                      <a:r>
                        <a:rPr lang="en-US" sz="2800" b="1">
                          <a:effectLst/>
                          <a:latin typeface="Calibri" panose="020F0502020204030204" pitchFamily="34" charset="0"/>
                          <a:ea typeface="PMingLiU" panose="02020500000000000000" pitchFamily="18" charset="-120"/>
                          <a:cs typeface="Calibri" panose="020F0502020204030204" pitchFamily="34" charset="0"/>
                        </a:rPr>
                        <a:t>а</a:t>
                      </a:r>
                      <a:r>
                        <a:rPr lang="en-US" sz="2800">
                          <a:effectLst/>
                          <a:latin typeface="Calibri" panose="020F0502020204030204" pitchFamily="34" charset="0"/>
                          <a:ea typeface="PMingLiU" panose="02020500000000000000" pitchFamily="18" charset="-120"/>
                          <a:cs typeface="Calibri" panose="020F0502020204030204" pitchFamily="34" charset="0"/>
                        </a:rPr>
                        <a:t>н </a:t>
                      </a:r>
                      <a:r>
                        <a:rPr lang="en-US" sz="2800" u="sng">
                          <a:effectLst/>
                          <a:latin typeface="Calibri" panose="020F0502020204030204" pitchFamily="34" charset="0"/>
                          <a:ea typeface="PMingLiU" panose="02020500000000000000" pitchFamily="18" charset="-120"/>
                          <a:cs typeface="Calibri" panose="020F0502020204030204" pitchFamily="34" charset="0"/>
                        </a:rPr>
                        <a:t>шокт</a:t>
                      </a:r>
                      <a:r>
                        <a:rPr lang="en-US" sz="2800" b="1" u="sng">
                          <a:effectLst/>
                          <a:latin typeface="Calibri" panose="020F0502020204030204" pitchFamily="34" charset="0"/>
                          <a:ea typeface="PMingLiU" panose="02020500000000000000" pitchFamily="18" charset="-120"/>
                          <a:cs typeface="Calibri" panose="020F0502020204030204" pitchFamily="34" charset="0"/>
                        </a:rPr>
                        <a:t>а</a:t>
                      </a:r>
                      <a:r>
                        <a:rPr lang="en-US" sz="2800">
                          <a:effectLst/>
                          <a:latin typeface="Calibri" panose="020F0502020204030204" pitchFamily="34" charset="0"/>
                          <a:ea typeface="PMingLiU" panose="02020500000000000000" pitchFamily="18" charset="-120"/>
                          <a:cs typeface="Calibri" panose="020F0502020204030204" pitchFamily="34" charset="0"/>
                        </a:rPr>
                        <a:t>.</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Lucida Grande"/>
                        </a:rPr>
                        <a:t>Noise can be heard all around.</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84960610"/>
                  </a:ext>
                </a:extLst>
              </a:tr>
              <a:tr h="1143873">
                <a:tc>
                  <a:txBody>
                    <a:bodyPr/>
                    <a:lstStyle/>
                    <a:p>
                      <a:pPr algn="l"/>
                      <a:r>
                        <a:rPr lang="en-US" sz="2800">
                          <a:effectLst/>
                          <a:latin typeface="Calibri" panose="020F0502020204030204" pitchFamily="34" charset="0"/>
                          <a:ea typeface="PMingLiU" panose="02020500000000000000" pitchFamily="18" charset="-120"/>
                          <a:cs typeface="Lucida Grande"/>
                        </a:rPr>
                        <a:t>Гит</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рым </a:t>
                      </a:r>
                      <a:r>
                        <a:rPr lang="en-US" sz="2800" u="sng">
                          <a:effectLst/>
                          <a:latin typeface="Calibri" panose="020F0502020204030204" pitchFamily="34" charset="0"/>
                          <a:ea typeface="PMingLiU" panose="02020500000000000000" pitchFamily="18" charset="-120"/>
                          <a:cs typeface="Lucida Grande"/>
                        </a:rPr>
                        <a:t>шокт</a:t>
                      </a:r>
                      <a:r>
                        <a:rPr lang="en-US" sz="2800" b="1" u="sng">
                          <a:effectLst/>
                          <a:latin typeface="Calibri" panose="020F0502020204030204" pitchFamily="34" charset="0"/>
                          <a:ea typeface="PMingLiU" panose="02020500000000000000" pitchFamily="18" charset="-120"/>
                          <a:cs typeface="Lucida Grande"/>
                        </a:rPr>
                        <a:t>е</a:t>
                      </a:r>
                      <a:r>
                        <a:rPr lang="en-US" sz="2800" u="sng">
                          <a:effectLst/>
                          <a:latin typeface="Calibri" panose="020F0502020204030204" pitchFamily="34" charset="0"/>
                          <a:ea typeface="PMingLiU" panose="02020500000000000000" pitchFamily="18" charset="-120"/>
                          <a:cs typeface="Lucida Grande"/>
                        </a:rPr>
                        <a:t>м</a:t>
                      </a:r>
                      <a:r>
                        <a:rPr lang="en-US" sz="2800">
                          <a:effectLst/>
                          <a:latin typeface="Calibri" panose="020F0502020204030204" pitchFamily="34" charset="0"/>
                          <a:ea typeface="PMingLiU" panose="02020500000000000000" pitchFamily="18" charset="-120"/>
                          <a:cs typeface="Lucida Grande"/>
                        </a:rPr>
                        <a:t>. ~</a:t>
                      </a:r>
                      <a:endParaRPr lang="en-GB" sz="2800">
                        <a:effectLst/>
                        <a:latin typeface="Calibri" panose="020F0502020204030204" pitchFamily="34" charset="0"/>
                        <a:ea typeface="PMingLiU" panose="02020500000000000000" pitchFamily="18" charset="-120"/>
                        <a:cs typeface="Lucida Grande"/>
                      </a:endParaRPr>
                    </a:p>
                    <a:p>
                      <a:pPr algn="l"/>
                      <a:r>
                        <a:rPr lang="en-US" sz="2800">
                          <a:effectLst/>
                          <a:latin typeface="Calibri" panose="020F0502020204030204" pitchFamily="34" charset="0"/>
                          <a:ea typeface="PMingLiU" panose="02020500000000000000" pitchFamily="18" charset="-120"/>
                          <a:cs typeface="Lucida Grande"/>
                        </a:rPr>
                        <a:t>Гит</a:t>
                      </a:r>
                      <a:r>
                        <a:rPr lang="en-US" sz="2800" b="1">
                          <a:effectLst/>
                          <a:latin typeface="Calibri" panose="020F0502020204030204" pitchFamily="34" charset="0"/>
                          <a:ea typeface="PMingLiU" panose="02020500000000000000" pitchFamily="18" charset="-120"/>
                          <a:cs typeface="Lucida Grande"/>
                        </a:rPr>
                        <a:t>а</a:t>
                      </a:r>
                      <a:r>
                        <a:rPr lang="en-US" sz="2800">
                          <a:effectLst/>
                          <a:latin typeface="Calibri" panose="020F0502020204030204" pitchFamily="34" charset="0"/>
                          <a:ea typeface="PMingLiU" panose="02020500000000000000" pitchFamily="18" charset="-120"/>
                          <a:cs typeface="Lucida Grande"/>
                        </a:rPr>
                        <a:t>р д</a:t>
                      </a:r>
                      <a:r>
                        <a:rPr lang="en-US" sz="2800" b="1">
                          <a:effectLst/>
                          <a:latin typeface="Calibri" panose="020F0502020204030204" pitchFamily="34" charset="0"/>
                          <a:ea typeface="PMingLiU" panose="02020500000000000000" pitchFamily="18" charset="-120"/>
                          <a:cs typeface="Lucida Grande"/>
                        </a:rPr>
                        <a:t>е</a:t>
                      </a:r>
                      <a:r>
                        <a:rPr lang="en-US" sz="2800">
                          <a:effectLst/>
                          <a:latin typeface="Calibri" panose="020F0502020204030204" pitchFamily="34" charset="0"/>
                          <a:ea typeface="PMingLiU" panose="02020500000000000000" pitchFamily="18" charset="-120"/>
                          <a:cs typeface="Lucida Grande"/>
                        </a:rPr>
                        <a:t>не </a:t>
                      </a:r>
                      <a:r>
                        <a:rPr lang="en-US" sz="2800" u="sng">
                          <a:effectLst/>
                          <a:latin typeface="Calibri" panose="020F0502020204030204" pitchFamily="34" charset="0"/>
                          <a:ea typeface="PMingLiU" panose="02020500000000000000" pitchFamily="18" charset="-120"/>
                          <a:cs typeface="Lucida Grande"/>
                        </a:rPr>
                        <a:t>шокт</a:t>
                      </a:r>
                      <a:r>
                        <a:rPr lang="en-US" sz="2800" b="1" u="sng">
                          <a:effectLst/>
                          <a:latin typeface="Calibri" panose="020F0502020204030204" pitchFamily="34" charset="0"/>
                          <a:ea typeface="PMingLiU" panose="02020500000000000000" pitchFamily="18" charset="-120"/>
                          <a:cs typeface="Lucida Grande"/>
                        </a:rPr>
                        <a:t>е</a:t>
                      </a:r>
                      <a:r>
                        <a:rPr lang="en-US" sz="2800" u="sng">
                          <a:effectLst/>
                          <a:latin typeface="Calibri" panose="020F0502020204030204" pitchFamily="34" charset="0"/>
                          <a:ea typeface="PMingLiU" panose="02020500000000000000" pitchFamily="18" charset="-120"/>
                          <a:cs typeface="Lucida Grande"/>
                        </a:rPr>
                        <a:t>м</a:t>
                      </a:r>
                      <a:r>
                        <a:rPr lang="en-US" sz="2800">
                          <a:effectLst/>
                          <a:latin typeface="Calibri" panose="020F0502020204030204" pitchFamily="34" charset="0"/>
                          <a:ea typeface="PMingLiU" panose="02020500000000000000" pitchFamily="18" charset="-120"/>
                          <a:cs typeface="Lucida Grande"/>
                        </a:rPr>
                        <a:t>.</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Lucida Grande"/>
                        </a:rPr>
                        <a:t>I play the guitar.</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23591628"/>
                  </a:ext>
                </a:extLst>
              </a:tr>
            </a:tbl>
          </a:graphicData>
        </a:graphic>
      </p:graphicFrame>
    </p:spTree>
    <p:extLst>
      <p:ext uri="{BB962C8B-B14F-4D97-AF65-F5344CB8AC3E}">
        <p14:creationId xmlns:p14="http://schemas.microsoft.com/office/powerpoint/2010/main" val="355266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a:t>
            </a:r>
            <a:r>
              <a:rPr lang="en-GB" dirty="0" err="1">
                <a:latin typeface="Calibri" panose="020F0502020204030204" pitchFamily="34" charset="0"/>
                <a:ea typeface="PMingLiU" panose="02020500000000000000" pitchFamily="18" charset="-120"/>
              </a:rPr>
              <a:t>шогал</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en-GB" dirty="0">
                <a:latin typeface="Calibri" panose="020F0502020204030204" pitchFamily="34" charset="0"/>
                <a:ea typeface="PMingLiU" panose="02020500000000000000" pitchFamily="18" charset="-120"/>
              </a:rPr>
              <a:t> (-</a:t>
            </a:r>
            <a:r>
              <a:rPr lang="en-GB" dirty="0" err="1">
                <a:latin typeface="Calibri" panose="020F0502020204030204" pitchFamily="34" charset="0"/>
                <a:ea typeface="PMingLiU" panose="02020500000000000000" pitchFamily="18" charset="-120"/>
              </a:rPr>
              <a:t>ам</a:t>
            </a:r>
            <a:r>
              <a:rPr lang="en-GB" dirty="0">
                <a:latin typeface="Calibri" panose="020F0502020204030204" pitchFamily="34" charset="0"/>
                <a:ea typeface="PMingLiU" panose="02020500000000000000" pitchFamily="18" charset="-120"/>
              </a:rPr>
              <a:t>) ‘to stand up’</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2455694208"/>
              </p:ext>
            </p:extLst>
          </p:nvPr>
        </p:nvGraphicFramePr>
        <p:xfrm>
          <a:off x="704850" y="2097317"/>
          <a:ext cx="10648950" cy="2518225"/>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жын, Йыв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b="1" u="sng">
                          <a:effectLst/>
                          <a:latin typeface="Calibri" panose="020F0502020204030204" pitchFamily="34" charset="0"/>
                          <a:ea typeface="PMingLiU" panose="02020500000000000000" pitchFamily="18" charset="-120"/>
                          <a:cs typeface="Calibri" panose="020F0502020204030204" pitchFamily="34" charset="0"/>
                        </a:rPr>
                        <a:t>ӧ</a:t>
                      </a:r>
                      <a:r>
                        <a:rPr lang="en-US" sz="2000" u="sng">
                          <a:effectLst/>
                          <a:latin typeface="Calibri" panose="020F0502020204030204" pitchFamily="34" charset="0"/>
                          <a:ea typeface="PMingLiU" panose="02020500000000000000" pitchFamily="18" charset="-120"/>
                          <a:cs typeface="Calibri" panose="020F0502020204030204" pitchFamily="34" charset="0"/>
                        </a:rPr>
                        <a:t>рын шог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л’е</a:t>
                      </a:r>
                      <a:r>
                        <a:rPr lang="en-US" sz="2000">
                          <a:effectLst/>
                          <a:latin typeface="Calibri" panose="020F0502020204030204" pitchFamily="34" charset="0"/>
                          <a:ea typeface="PMingLiU" panose="02020500000000000000" pitchFamily="18" charset="-120"/>
                          <a:cs typeface="Calibri" panose="020F0502020204030204" pitchFamily="34" charset="0"/>
                        </a:rPr>
                        <a:t>: мом пелешташ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ок п</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 he saw me, Yyvan was surprised, and didn’t even know what to say.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Р</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заже 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мот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рын </a:t>
                      </a:r>
                      <a:r>
                        <a:rPr lang="en-US" sz="2000" u="sng">
                          <a:effectLst/>
                          <a:latin typeface="Calibri" panose="020F0502020204030204" pitchFamily="34" charset="0"/>
                          <a:ea typeface="PMingLiU" panose="02020500000000000000" pitchFamily="18" charset="-120"/>
                          <a:cs typeface="Calibri" panose="020F0502020204030204" pitchFamily="34" charset="0"/>
                        </a:rPr>
                        <a:t>пел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д шог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 nicely the roses have blossomed!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Lucida Grande"/>
                        </a:rPr>
                        <a:t>Пайремл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кын 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 вург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мым </a:t>
                      </a:r>
                      <a:r>
                        <a:rPr lang="en-US" sz="2000" u="sng">
                          <a:effectLst/>
                          <a:latin typeface="Calibri" panose="020F0502020204030204" pitchFamily="34" charset="0"/>
                          <a:ea typeface="PMingLiU" panose="02020500000000000000" pitchFamily="18" charset="-120"/>
                          <a:cs typeface="Lucida Grande"/>
                        </a:rPr>
                        <a:t>чи</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шог</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лыныт</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 lot of people dressed in Mari clothing for the celebration.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
        <p:nvSpPr>
          <p:cNvPr id="10" name="Arrow: Bent 9">
            <a:extLst>
              <a:ext uri="{FF2B5EF4-FFF2-40B4-BE49-F238E27FC236}">
                <a16:creationId xmlns:a16="http://schemas.microsoft.com/office/drawing/2014/main" id="{FC4DB16A-BF84-4645-A6FC-E52823E7C288}"/>
              </a:ext>
            </a:extLst>
          </p:cNvPr>
          <p:cNvSpPr/>
          <p:nvPr/>
        </p:nvSpPr>
        <p:spPr>
          <a:xfrm rot="2418376">
            <a:off x="10080991" y="1541135"/>
            <a:ext cx="714375" cy="567623"/>
          </a:xfrm>
          <a:prstGeom prst="bentArrow">
            <a:avLst>
              <a:gd name="adj1" fmla="val 752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25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a:t>
            </a:r>
            <a:r>
              <a:rPr lang="en-GB" dirty="0" err="1">
                <a:latin typeface="Calibri" panose="020F0502020204030204" pitchFamily="34" charset="0"/>
                <a:ea typeface="PMingLiU" panose="02020500000000000000" pitchFamily="18" charset="-120"/>
              </a:rPr>
              <a:t>ки</a:t>
            </a:r>
            <a:r>
              <a:rPr lang="en-GB" b="1" dirty="0" err="1">
                <a:latin typeface="Calibri" panose="020F0502020204030204" pitchFamily="34" charset="0"/>
                <a:ea typeface="PMingLiU" panose="02020500000000000000" pitchFamily="18" charset="-120"/>
              </a:rPr>
              <a:t>я</a:t>
            </a:r>
            <a:r>
              <a:rPr lang="en-GB" dirty="0" err="1">
                <a:latin typeface="Calibri" panose="020F0502020204030204" pitchFamily="34" charset="0"/>
                <a:ea typeface="PMingLiU" panose="02020500000000000000" pitchFamily="18" charset="-120"/>
              </a:rPr>
              <a:t>ш</a:t>
            </a:r>
            <a:r>
              <a:rPr lang="az-Cyrl-AZ" dirty="0">
                <a:latin typeface="Calibri" panose="020F0502020204030204" pitchFamily="34" charset="0"/>
                <a:ea typeface="PMingLiU" panose="02020500000000000000" pitchFamily="18" charset="-120"/>
              </a:rPr>
              <a:t> (</a:t>
            </a:r>
            <a:r>
              <a:rPr lang="en-GB" dirty="0">
                <a:latin typeface="Calibri" panose="020F0502020204030204" pitchFamily="34" charset="0"/>
                <a:ea typeface="PMingLiU" panose="02020500000000000000" pitchFamily="18" charset="-120"/>
              </a:rPr>
              <a:t>-</a:t>
            </a:r>
            <a:r>
              <a:rPr lang="az-Cyrl-AZ" dirty="0">
                <a:latin typeface="Calibri" panose="020F0502020204030204" pitchFamily="34" charset="0"/>
                <a:ea typeface="PMingLiU" panose="02020500000000000000" pitchFamily="18" charset="-120"/>
              </a:rPr>
              <a:t>ем) ‘</a:t>
            </a:r>
            <a:r>
              <a:rPr lang="en-GB" dirty="0">
                <a:latin typeface="Calibri" panose="020F0502020204030204" pitchFamily="34" charset="0"/>
                <a:ea typeface="PMingLiU" panose="02020500000000000000" pitchFamily="18" charset="-120"/>
              </a:rPr>
              <a:t>to lie’</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2158285060"/>
              </p:ext>
            </p:extLst>
          </p:nvPr>
        </p:nvGraphicFramePr>
        <p:xfrm>
          <a:off x="704850" y="2097317"/>
          <a:ext cx="10648950" cy="2624180"/>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Lucida Grande"/>
                        </a:rPr>
                        <a:t>Пошкудын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-влак эрт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a:t>
                      </a:r>
                      <a:r>
                        <a:rPr lang="en-US" sz="2000" u="sng">
                          <a:effectLst/>
                          <a:latin typeface="Calibri" panose="020F0502020204030204" pitchFamily="34" charset="0"/>
                          <a:ea typeface="PMingLiU" panose="02020500000000000000" pitchFamily="18" charset="-120"/>
                          <a:cs typeface="Lucida Grande"/>
                        </a:rPr>
                        <a:t>вурс</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дыл ки</a:t>
                      </a:r>
                      <a:r>
                        <a:rPr lang="en-US" sz="2000" b="1" u="sng">
                          <a:effectLst/>
                          <a:latin typeface="Calibri" panose="020F0502020204030204" pitchFamily="34" charset="0"/>
                          <a:ea typeface="PMingLiU" panose="02020500000000000000" pitchFamily="18" charset="-120"/>
                          <a:cs typeface="Lucida Grande"/>
                        </a:rPr>
                        <a:t>я</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Our neighbors are always arguing.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Lucida Grande"/>
                        </a:rPr>
                        <a:t>Сай </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лышым </a:t>
                      </a:r>
                      <a:r>
                        <a:rPr lang="en-US" sz="2000" u="sng">
                          <a:effectLst/>
                          <a:latin typeface="Calibri" panose="020F0502020204030204" pitchFamily="34" charset="0"/>
                          <a:ea typeface="PMingLiU" panose="02020500000000000000" pitchFamily="18" charset="-120"/>
                          <a:cs typeface="Lucida Grande"/>
                        </a:rPr>
                        <a:t>вуч</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ит кий</a:t>
                      </a:r>
                      <a:r>
                        <a:rPr lang="en-US" sz="2000">
                          <a:effectLst/>
                          <a:latin typeface="Calibri" panose="020F0502020204030204" pitchFamily="34" charset="0"/>
                          <a:ea typeface="PMingLiU" panose="02020500000000000000" pitchFamily="18" charset="-120"/>
                          <a:cs typeface="Lucida Grande"/>
                        </a:rPr>
                        <a:t>,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кай!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Don’t lie around waiting for the good life, go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Байк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мшо 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 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езд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a:t>
                      </a:r>
                      <a:r>
                        <a:rPr lang="en-US" sz="2000" u="sng">
                          <a:effectLst/>
                          <a:latin typeface="Calibri" panose="020F0502020204030204" pitchFamily="34" charset="0"/>
                          <a:ea typeface="PMingLiU" panose="02020500000000000000" pitchFamily="18" charset="-120"/>
                          <a:cs typeface="Calibri" panose="020F0502020204030204" pitchFamily="34" charset="0"/>
                        </a:rPr>
                        <a:t>куд</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 ки</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This is my third day on the train to Lake Baikal.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
        <p:nvSpPr>
          <p:cNvPr id="10" name="TextBox 9">
            <a:extLst>
              <a:ext uri="{FF2B5EF4-FFF2-40B4-BE49-F238E27FC236}">
                <a16:creationId xmlns:a16="http://schemas.microsoft.com/office/drawing/2014/main" id="{8AFDAE77-A171-40E8-B464-63BEB28D584F}"/>
              </a:ext>
            </a:extLst>
          </p:cNvPr>
          <p:cNvSpPr txBox="1"/>
          <p:nvPr/>
        </p:nvSpPr>
        <p:spPr>
          <a:xfrm>
            <a:off x="10863262" y="1444626"/>
            <a:ext cx="317500" cy="369332"/>
          </a:xfrm>
          <a:prstGeom prst="rect">
            <a:avLst/>
          </a:prstGeom>
          <a:noFill/>
        </p:spPr>
        <p:txBody>
          <a:bodyPr wrap="square">
            <a:spAutoFit/>
          </a:bodyPr>
          <a:lstStyle/>
          <a:p>
            <a:r>
              <a:rPr lang="en-GB" b="1" dirty="0">
                <a:solidFill>
                  <a:schemeClr val="accent1"/>
                </a:solidFill>
                <a:latin typeface="Calibri" panose="020F0502020204030204" pitchFamily="34" charset="0"/>
                <a:ea typeface="PMingLiU" panose="02020500000000000000" pitchFamily="18" charset="-120"/>
              </a:rPr>
              <a:t>X</a:t>
            </a:r>
            <a:endParaRPr lang="en-GB" b="1" dirty="0">
              <a:solidFill>
                <a:schemeClr val="accent1"/>
              </a:solidFill>
            </a:endParaRPr>
          </a:p>
        </p:txBody>
      </p:sp>
    </p:spTree>
    <p:extLst>
      <p:ext uri="{BB962C8B-B14F-4D97-AF65-F5344CB8AC3E}">
        <p14:creationId xmlns:p14="http://schemas.microsoft.com/office/powerpoint/2010/main" val="33956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a:t>
            </a:r>
            <a:r>
              <a:rPr lang="en-GB" dirty="0" err="1">
                <a:latin typeface="Calibri" panose="020F0502020204030204" pitchFamily="34" charset="0"/>
                <a:ea typeface="PMingLiU" panose="02020500000000000000" pitchFamily="18" charset="-120"/>
              </a:rPr>
              <a:t>воз</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az-Cyrl-AZ" dirty="0">
                <a:latin typeface="Calibri" panose="020F0502020204030204" pitchFamily="34" charset="0"/>
                <a:ea typeface="PMingLiU" panose="02020500000000000000" pitchFamily="18" charset="-120"/>
              </a:rPr>
              <a:t> (</a:t>
            </a:r>
            <a:r>
              <a:rPr lang="en-GB" dirty="0">
                <a:latin typeface="Calibri" panose="020F0502020204030204" pitchFamily="34" charset="0"/>
                <a:ea typeface="PMingLiU" panose="02020500000000000000" pitchFamily="18" charset="-120"/>
              </a:rPr>
              <a:t>-</a:t>
            </a:r>
            <a:r>
              <a:rPr lang="mi-NZ" dirty="0">
                <a:latin typeface="Calibri" panose="020F0502020204030204" pitchFamily="34" charset="0"/>
                <a:ea typeface="PMingLiU" panose="02020500000000000000" pitchFamily="18" charset="-120"/>
              </a:rPr>
              <a:t>а</a:t>
            </a:r>
            <a:r>
              <a:rPr lang="az-Cyrl-AZ" dirty="0">
                <a:latin typeface="Calibri" panose="020F0502020204030204" pitchFamily="34" charset="0"/>
                <a:ea typeface="PMingLiU" panose="02020500000000000000" pitchFamily="18" charset="-120"/>
              </a:rPr>
              <a:t>м) ‘</a:t>
            </a:r>
            <a:r>
              <a:rPr lang="en-GB" dirty="0">
                <a:latin typeface="Calibri" panose="020F0502020204030204" pitchFamily="34" charset="0"/>
                <a:ea typeface="PMingLiU" panose="02020500000000000000" pitchFamily="18" charset="-120"/>
              </a:rPr>
              <a:t>to lie down’</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322060701"/>
              </p:ext>
            </p:extLst>
          </p:nvPr>
        </p:nvGraphicFramePr>
        <p:xfrm>
          <a:off x="704850" y="2097317"/>
          <a:ext cx="10648950" cy="2518225"/>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Тен</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шо 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кшо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чыл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пеш п</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сын </a:t>
                      </a:r>
                      <a:r>
                        <a:rPr lang="en-US" sz="2000" u="sng">
                          <a:effectLst/>
                          <a:latin typeface="Calibri" panose="020F0502020204030204" pitchFamily="34" charset="0"/>
                          <a:ea typeface="PMingLiU" panose="02020500000000000000" pitchFamily="18" charset="-120"/>
                          <a:cs typeface="Calibri" panose="020F0502020204030204" pitchFamily="34" charset="0"/>
                        </a:rPr>
                        <a:t>ужарг</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в</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зын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Spring was warm this year, everything turned green very quickly.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че мо пеш онд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a:t>
                      </a:r>
                      <a:r>
                        <a:rPr lang="en-US" sz="2000" u="sng">
                          <a:effectLst/>
                          <a:latin typeface="Calibri" panose="020F0502020204030204" pitchFamily="34" charset="0"/>
                          <a:ea typeface="PMingLiU" panose="02020500000000000000" pitchFamily="18" charset="-120"/>
                          <a:cs typeface="Calibri" panose="020F0502020204030204" pitchFamily="34" charset="0"/>
                        </a:rPr>
                        <a:t>помыж</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лт возын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Why did you get up so early today?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Иван</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в </a:t>
                      </a:r>
                      <a:r>
                        <a:rPr lang="en-US" sz="2000" u="sng">
                          <a:effectLst/>
                          <a:latin typeface="Calibri" panose="020F0502020204030204" pitchFamily="34" charset="0"/>
                          <a:ea typeface="PMingLiU" panose="02020500000000000000" pitchFamily="18" charset="-120"/>
                          <a:cs typeface="Calibri" panose="020F0502020204030204" pitchFamily="34" charset="0"/>
                        </a:rPr>
                        <a:t>черлан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в</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зын</a:t>
                      </a:r>
                      <a:r>
                        <a:rPr lang="en-US" sz="2000">
                          <a:effectLst/>
                          <a:latin typeface="Calibri" panose="020F0502020204030204" pitchFamily="34" charset="0"/>
                          <a:ea typeface="PMingLiU" panose="02020500000000000000" pitchFamily="18" charset="-120"/>
                          <a:cs typeface="Calibri" panose="020F0502020204030204" pitchFamily="34" charset="0"/>
                        </a:rPr>
                        <a:t> –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 ок лек.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Ivanov fell ill; he’s not going to work.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
        <p:nvSpPr>
          <p:cNvPr id="9" name="Arrow: Bent 8">
            <a:extLst>
              <a:ext uri="{FF2B5EF4-FFF2-40B4-BE49-F238E27FC236}">
                <a16:creationId xmlns:a16="http://schemas.microsoft.com/office/drawing/2014/main" id="{F8EAA350-4BCD-42D3-9FA1-674FFF86FF85}"/>
              </a:ext>
            </a:extLst>
          </p:cNvPr>
          <p:cNvSpPr/>
          <p:nvPr/>
        </p:nvSpPr>
        <p:spPr>
          <a:xfrm rot="2418376">
            <a:off x="10282237" y="1249604"/>
            <a:ext cx="714375" cy="567623"/>
          </a:xfrm>
          <a:prstGeom prst="bentArrow">
            <a:avLst>
              <a:gd name="adj1" fmla="val 752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0532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graphicFrame>
        <p:nvGraphicFramePr>
          <p:cNvPr id="6" name="Table 9">
            <a:extLst>
              <a:ext uri="{FF2B5EF4-FFF2-40B4-BE49-F238E27FC236}">
                <a16:creationId xmlns:a16="http://schemas.microsoft.com/office/drawing/2014/main" id="{924D1E04-F5DC-43FC-82B8-4C89B423B3CE}"/>
              </a:ext>
            </a:extLst>
          </p:cNvPr>
          <p:cNvGraphicFramePr>
            <a:graphicFrameLocks noGrp="1"/>
          </p:cNvGraphicFramePr>
          <p:nvPr>
            <p:extLst>
              <p:ext uri="{D42A27DB-BD31-4B8C-83A1-F6EECF244321}">
                <p14:modId xmlns:p14="http://schemas.microsoft.com/office/powerpoint/2010/main" val="3591310193"/>
              </p:ext>
            </p:extLst>
          </p:nvPr>
        </p:nvGraphicFramePr>
        <p:xfrm>
          <a:off x="749300" y="1457326"/>
          <a:ext cx="10693400" cy="4846656"/>
        </p:xfrm>
        <a:graphic>
          <a:graphicData uri="http://schemas.openxmlformats.org/drawingml/2006/table">
            <a:tbl>
              <a:tblPr firstRow="1" bandRow="1">
                <a:tableStyleId>{5940675A-B579-460E-94D1-54222C63F5DA}</a:tableStyleId>
              </a:tblPr>
              <a:tblGrid>
                <a:gridCol w="2673350">
                  <a:extLst>
                    <a:ext uri="{9D8B030D-6E8A-4147-A177-3AD203B41FA5}">
                      <a16:colId xmlns:a16="http://schemas.microsoft.com/office/drawing/2014/main" val="208408496"/>
                    </a:ext>
                  </a:extLst>
                </a:gridCol>
                <a:gridCol w="2673350">
                  <a:extLst>
                    <a:ext uri="{9D8B030D-6E8A-4147-A177-3AD203B41FA5}">
                      <a16:colId xmlns:a16="http://schemas.microsoft.com/office/drawing/2014/main" val="306834290"/>
                    </a:ext>
                  </a:extLst>
                </a:gridCol>
                <a:gridCol w="2673350">
                  <a:extLst>
                    <a:ext uri="{9D8B030D-6E8A-4147-A177-3AD203B41FA5}">
                      <a16:colId xmlns:a16="http://schemas.microsoft.com/office/drawing/2014/main" val="3915614015"/>
                    </a:ext>
                  </a:extLst>
                </a:gridCol>
                <a:gridCol w="2673350">
                  <a:extLst>
                    <a:ext uri="{9D8B030D-6E8A-4147-A177-3AD203B41FA5}">
                      <a16:colId xmlns:a16="http://schemas.microsoft.com/office/drawing/2014/main" val="3361538740"/>
                    </a:ext>
                  </a:extLst>
                </a:gridCol>
              </a:tblGrid>
              <a:tr h="0">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Be in position</a:t>
                      </a:r>
                    </a:p>
                  </a:txBody>
                  <a:tcPr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Go into position</a:t>
                      </a:r>
                    </a:p>
                  </a:txBody>
                  <a:tcPr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Put into position</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386510"/>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az-Cyrl-AZ" sz="2800" dirty="0"/>
                        <a:t>шог</a:t>
                      </a:r>
                      <a:r>
                        <a:rPr lang="az-Cyrl-AZ" sz="2800" b="1" dirty="0"/>
                        <a:t>а</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az-Cyrl-AZ" sz="2800" dirty="0"/>
                        <a:t>шогал</a:t>
                      </a:r>
                      <a:r>
                        <a:rPr lang="az-Cyrl-AZ" sz="2800" b="1" dirty="0"/>
                        <a:t>а</a:t>
                      </a:r>
                      <a:r>
                        <a:rPr lang="az-Cyrl-AZ" sz="2800" dirty="0"/>
                        <a:t>ш (-ам)</a:t>
                      </a:r>
                      <a:endParaRPr lang="en-GB" sz="2800" dirty="0"/>
                    </a:p>
                  </a:txBody>
                  <a:tcPr anchor="ctr">
                    <a:lnT w="38100" cap="flat" cmpd="sng" algn="ctr">
                      <a:solidFill>
                        <a:schemeClr val="tx1"/>
                      </a:solidFill>
                      <a:prstDash val="solid"/>
                      <a:round/>
                      <a:headEnd type="none" w="med" len="med"/>
                      <a:tailEnd type="none" w="med" len="med"/>
                    </a:lnT>
                  </a:tcPr>
                </a:tc>
                <a:tc>
                  <a:txBody>
                    <a:bodyPr/>
                    <a:lstStyle/>
                    <a:p>
                      <a:pPr algn="ctr"/>
                      <a:r>
                        <a:rPr lang="az-Cyrl-AZ" sz="2800" dirty="0"/>
                        <a:t>шогалт</a:t>
                      </a:r>
                      <a:r>
                        <a:rPr lang="az-Cyrl-AZ" sz="2800" b="1" dirty="0"/>
                        <a:t>а</a:t>
                      </a:r>
                      <a:r>
                        <a:rPr lang="az-Cyrl-AZ" sz="2800" dirty="0"/>
                        <a:t>ш (-ем)</a:t>
                      </a:r>
                      <a:endParaRPr lang="en-GB" sz="2800" dirty="0"/>
                    </a:p>
                  </a:txBody>
                  <a:tcPr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958017"/>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az-Cyrl-AZ" sz="2800" dirty="0"/>
                        <a:t>ки</a:t>
                      </a:r>
                      <a:r>
                        <a:rPr lang="az-Cyrl-AZ" sz="2800" b="1" dirty="0"/>
                        <a:t>я</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tcPr>
                </a:tc>
                <a:tc>
                  <a:txBody>
                    <a:bodyPr/>
                    <a:lstStyle/>
                    <a:p>
                      <a:pPr algn="ctr"/>
                      <a:r>
                        <a:rPr lang="az-Cyrl-AZ" sz="2800" dirty="0"/>
                        <a:t>воз</a:t>
                      </a:r>
                      <a:r>
                        <a:rPr lang="az-Cyrl-AZ" sz="2800" b="1" dirty="0"/>
                        <a:t>а</a:t>
                      </a:r>
                      <a:r>
                        <a:rPr lang="az-Cyrl-AZ" sz="2800" dirty="0"/>
                        <a:t>ш (-ам)</a:t>
                      </a:r>
                      <a:endParaRPr lang="en-GB" sz="2800" dirty="0"/>
                    </a:p>
                  </a:txBody>
                  <a:tcPr anchor="ctr"/>
                </a:tc>
                <a:tc>
                  <a:txBody>
                    <a:bodyPr/>
                    <a:lstStyle/>
                    <a:p>
                      <a:pPr algn="ctr"/>
                      <a:r>
                        <a:rPr lang="az-Cyrl-AZ" sz="2800" dirty="0"/>
                        <a:t>пышт</a:t>
                      </a:r>
                      <a:r>
                        <a:rPr lang="az-Cyrl-AZ" sz="2800" b="1" dirty="0"/>
                        <a:t>а</a:t>
                      </a:r>
                      <a:r>
                        <a:rPr lang="az-Cyrl-AZ" sz="2800" dirty="0"/>
                        <a:t>ш (-ем)</a:t>
                      </a:r>
                      <a:endParaRPr lang="en-GB" sz="2800" dirty="0"/>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1268348947"/>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pPr algn="ctr"/>
                      <a:r>
                        <a:rPr lang="az-Cyrl-AZ" sz="2800" dirty="0"/>
                        <a:t>шинч</a:t>
                      </a:r>
                      <a:r>
                        <a:rPr lang="az-Cyrl-AZ" sz="2800" b="1" dirty="0"/>
                        <a:t>а</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ctr"/>
                      <a:r>
                        <a:rPr lang="az-Cyrl-AZ" sz="2800" dirty="0"/>
                        <a:t>шинч</a:t>
                      </a:r>
                      <a:r>
                        <a:rPr lang="az-Cyrl-AZ" sz="2800" b="1" dirty="0"/>
                        <a:t>а</a:t>
                      </a:r>
                      <a:r>
                        <a:rPr lang="az-Cyrl-AZ" sz="2800" dirty="0"/>
                        <a:t>ш (-ам)</a:t>
                      </a:r>
                      <a:endParaRPr lang="en-GB" sz="2800" dirty="0"/>
                    </a:p>
                  </a:txBody>
                  <a:tcPr anchor="ctr">
                    <a:lnB w="38100" cap="flat" cmpd="sng" algn="ctr">
                      <a:noFill/>
                      <a:prstDash val="solid"/>
                      <a:round/>
                      <a:headEnd type="none" w="med" len="med"/>
                      <a:tailEnd type="none" w="med" len="med"/>
                    </a:lnB>
                  </a:tcPr>
                </a:tc>
                <a:tc>
                  <a:txBody>
                    <a:bodyPr/>
                    <a:lstStyle/>
                    <a:p>
                      <a:pPr algn="ctr"/>
                      <a:endParaRPr lang="en-GB" sz="2800" dirty="0"/>
                    </a:p>
                  </a:txBody>
                  <a:tcPr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426535150"/>
                  </a:ext>
                </a:extLst>
              </a:tr>
            </a:tbl>
          </a:graphicData>
        </a:graphic>
      </p:graphicFrame>
      <p:pic>
        <p:nvPicPr>
          <p:cNvPr id="11" name="Picture 10">
            <a:extLst>
              <a:ext uri="{FF2B5EF4-FFF2-40B4-BE49-F238E27FC236}">
                <a16:creationId xmlns:a16="http://schemas.microsoft.com/office/drawing/2014/main" id="{840473C8-DE19-4688-A301-332FA24AD64F}"/>
              </a:ext>
            </a:extLst>
          </p:cNvPr>
          <p:cNvPicPr>
            <a:picLocks noChangeAspect="1"/>
          </p:cNvPicPr>
          <p:nvPr/>
        </p:nvPicPr>
        <p:blipFill>
          <a:blip r:embed="rId3"/>
          <a:stretch>
            <a:fillRect/>
          </a:stretch>
        </p:blipFill>
        <p:spPr>
          <a:xfrm>
            <a:off x="1481137" y="2043731"/>
            <a:ext cx="1228725" cy="1209675"/>
          </a:xfrm>
          <a:prstGeom prst="rect">
            <a:avLst/>
          </a:prstGeom>
        </p:spPr>
      </p:pic>
      <p:pic>
        <p:nvPicPr>
          <p:cNvPr id="13" name="Picture 12">
            <a:extLst>
              <a:ext uri="{FF2B5EF4-FFF2-40B4-BE49-F238E27FC236}">
                <a16:creationId xmlns:a16="http://schemas.microsoft.com/office/drawing/2014/main" id="{1E14AB44-ED72-4726-9AE6-3144A18012D7}"/>
              </a:ext>
            </a:extLst>
          </p:cNvPr>
          <p:cNvPicPr>
            <a:picLocks noChangeAspect="1"/>
          </p:cNvPicPr>
          <p:nvPr/>
        </p:nvPicPr>
        <p:blipFill>
          <a:blip r:embed="rId4"/>
          <a:stretch>
            <a:fillRect/>
          </a:stretch>
        </p:blipFill>
        <p:spPr>
          <a:xfrm>
            <a:off x="1290636" y="3472032"/>
            <a:ext cx="1609725" cy="1171575"/>
          </a:xfrm>
          <a:prstGeom prst="rect">
            <a:avLst/>
          </a:prstGeom>
        </p:spPr>
      </p:pic>
      <p:pic>
        <p:nvPicPr>
          <p:cNvPr id="15" name="Picture 14">
            <a:extLst>
              <a:ext uri="{FF2B5EF4-FFF2-40B4-BE49-F238E27FC236}">
                <a16:creationId xmlns:a16="http://schemas.microsoft.com/office/drawing/2014/main" id="{BFE3D604-408B-4B32-8808-EB31006E019B}"/>
              </a:ext>
            </a:extLst>
          </p:cNvPr>
          <p:cNvPicPr>
            <a:picLocks noChangeAspect="1"/>
          </p:cNvPicPr>
          <p:nvPr/>
        </p:nvPicPr>
        <p:blipFill>
          <a:blip r:embed="rId5"/>
          <a:stretch>
            <a:fillRect/>
          </a:stretch>
        </p:blipFill>
        <p:spPr>
          <a:xfrm>
            <a:off x="1200148" y="4971131"/>
            <a:ext cx="1790700" cy="1333500"/>
          </a:xfrm>
          <a:prstGeom prst="rect">
            <a:avLst/>
          </a:prstGeom>
        </p:spPr>
      </p:pic>
      <p:sp>
        <p:nvSpPr>
          <p:cNvPr id="9" name="Rectangle 8">
            <a:extLst>
              <a:ext uri="{FF2B5EF4-FFF2-40B4-BE49-F238E27FC236}">
                <a16:creationId xmlns:a16="http://schemas.microsoft.com/office/drawing/2014/main" id="{76644065-6C0A-48AD-A41D-9A1CDADB5F58}"/>
              </a:ext>
            </a:extLst>
          </p:cNvPr>
          <p:cNvSpPr/>
          <p:nvPr/>
        </p:nvSpPr>
        <p:spPr>
          <a:xfrm>
            <a:off x="3593977" y="2337679"/>
            <a:ext cx="2182879"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EFEF1DA-6056-4435-B787-3BAA2485B800}"/>
              </a:ext>
            </a:extLst>
          </p:cNvPr>
          <p:cNvSpPr/>
          <p:nvPr/>
        </p:nvSpPr>
        <p:spPr>
          <a:xfrm>
            <a:off x="6252909" y="2300579"/>
            <a:ext cx="2357691"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3C9F25-C25B-47BD-B719-CDAA8C3E2C01}"/>
              </a:ext>
            </a:extLst>
          </p:cNvPr>
          <p:cNvSpPr/>
          <p:nvPr/>
        </p:nvSpPr>
        <p:spPr>
          <a:xfrm>
            <a:off x="8971879" y="2300579"/>
            <a:ext cx="2439632"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147795-B31E-4E2A-84EE-D6F9AFDD2474}"/>
              </a:ext>
            </a:extLst>
          </p:cNvPr>
          <p:cNvSpPr/>
          <p:nvPr/>
        </p:nvSpPr>
        <p:spPr>
          <a:xfrm>
            <a:off x="3625166" y="3914009"/>
            <a:ext cx="2182879"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6DC5C98-0D94-4052-84ED-D802B2BC6B64}"/>
              </a:ext>
            </a:extLst>
          </p:cNvPr>
          <p:cNvSpPr/>
          <p:nvPr/>
        </p:nvSpPr>
        <p:spPr>
          <a:xfrm>
            <a:off x="6284098" y="3876909"/>
            <a:ext cx="2357691"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D163C6A-FCA3-44F1-B55E-A50BBD744A25}"/>
              </a:ext>
            </a:extLst>
          </p:cNvPr>
          <p:cNvSpPr/>
          <p:nvPr/>
        </p:nvSpPr>
        <p:spPr>
          <a:xfrm>
            <a:off x="9003068" y="3876909"/>
            <a:ext cx="2439632"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DF5DB87-A4B9-471E-87C4-32FED977205E}"/>
              </a:ext>
            </a:extLst>
          </p:cNvPr>
          <p:cNvSpPr/>
          <p:nvPr/>
        </p:nvSpPr>
        <p:spPr>
          <a:xfrm>
            <a:off x="3625166" y="5304751"/>
            <a:ext cx="2182879"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B7CCE13-2762-47DF-B63B-64BEE70AA576}"/>
              </a:ext>
            </a:extLst>
          </p:cNvPr>
          <p:cNvSpPr/>
          <p:nvPr/>
        </p:nvSpPr>
        <p:spPr>
          <a:xfrm>
            <a:off x="6284098" y="5267651"/>
            <a:ext cx="2357691" cy="69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11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graphicFrame>
        <p:nvGraphicFramePr>
          <p:cNvPr id="6" name="Table 9">
            <a:extLst>
              <a:ext uri="{FF2B5EF4-FFF2-40B4-BE49-F238E27FC236}">
                <a16:creationId xmlns:a16="http://schemas.microsoft.com/office/drawing/2014/main" id="{924D1E04-F5DC-43FC-82B8-4C89B423B3CE}"/>
              </a:ext>
            </a:extLst>
          </p:cNvPr>
          <p:cNvGraphicFramePr>
            <a:graphicFrameLocks noGrp="1"/>
          </p:cNvGraphicFramePr>
          <p:nvPr>
            <p:extLst>
              <p:ext uri="{D42A27DB-BD31-4B8C-83A1-F6EECF244321}">
                <p14:modId xmlns:p14="http://schemas.microsoft.com/office/powerpoint/2010/main" val="3447982560"/>
              </p:ext>
            </p:extLst>
          </p:nvPr>
        </p:nvGraphicFramePr>
        <p:xfrm>
          <a:off x="749300" y="1457326"/>
          <a:ext cx="10693400" cy="4846656"/>
        </p:xfrm>
        <a:graphic>
          <a:graphicData uri="http://schemas.openxmlformats.org/drawingml/2006/table">
            <a:tbl>
              <a:tblPr firstRow="1" bandRow="1">
                <a:tableStyleId>{5940675A-B579-460E-94D1-54222C63F5DA}</a:tableStyleId>
              </a:tblPr>
              <a:tblGrid>
                <a:gridCol w="2673350">
                  <a:extLst>
                    <a:ext uri="{9D8B030D-6E8A-4147-A177-3AD203B41FA5}">
                      <a16:colId xmlns:a16="http://schemas.microsoft.com/office/drawing/2014/main" val="208408496"/>
                    </a:ext>
                  </a:extLst>
                </a:gridCol>
                <a:gridCol w="2673350">
                  <a:extLst>
                    <a:ext uri="{9D8B030D-6E8A-4147-A177-3AD203B41FA5}">
                      <a16:colId xmlns:a16="http://schemas.microsoft.com/office/drawing/2014/main" val="306834290"/>
                    </a:ext>
                  </a:extLst>
                </a:gridCol>
                <a:gridCol w="2673350">
                  <a:extLst>
                    <a:ext uri="{9D8B030D-6E8A-4147-A177-3AD203B41FA5}">
                      <a16:colId xmlns:a16="http://schemas.microsoft.com/office/drawing/2014/main" val="3915614015"/>
                    </a:ext>
                  </a:extLst>
                </a:gridCol>
                <a:gridCol w="2673350">
                  <a:extLst>
                    <a:ext uri="{9D8B030D-6E8A-4147-A177-3AD203B41FA5}">
                      <a16:colId xmlns:a16="http://schemas.microsoft.com/office/drawing/2014/main" val="3361538740"/>
                    </a:ext>
                  </a:extLst>
                </a:gridCol>
              </a:tblGrid>
              <a:tr h="0">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Be in position</a:t>
                      </a:r>
                    </a:p>
                  </a:txBody>
                  <a:tcPr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Go into position</a:t>
                      </a:r>
                    </a:p>
                  </a:txBody>
                  <a:tcPr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800" b="1" dirty="0"/>
                        <a:t>Put into position</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386510"/>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az-Cyrl-AZ" sz="2800" dirty="0"/>
                        <a:t>шог</a:t>
                      </a:r>
                      <a:r>
                        <a:rPr lang="az-Cyrl-AZ" sz="2800" b="1" dirty="0"/>
                        <a:t>а</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az-Cyrl-AZ" sz="2800" dirty="0"/>
                        <a:t>шогал</a:t>
                      </a:r>
                      <a:r>
                        <a:rPr lang="az-Cyrl-AZ" sz="2800" b="1" dirty="0"/>
                        <a:t>а</a:t>
                      </a:r>
                      <a:r>
                        <a:rPr lang="az-Cyrl-AZ" sz="2800" dirty="0"/>
                        <a:t>ш (-ам)</a:t>
                      </a:r>
                      <a:endParaRPr lang="en-GB" sz="2800" dirty="0"/>
                    </a:p>
                  </a:txBody>
                  <a:tcPr anchor="ctr">
                    <a:lnT w="38100" cap="flat" cmpd="sng" algn="ctr">
                      <a:solidFill>
                        <a:schemeClr val="tx1"/>
                      </a:solidFill>
                      <a:prstDash val="solid"/>
                      <a:round/>
                      <a:headEnd type="none" w="med" len="med"/>
                      <a:tailEnd type="none" w="med" len="med"/>
                    </a:lnT>
                  </a:tcPr>
                </a:tc>
                <a:tc>
                  <a:txBody>
                    <a:bodyPr/>
                    <a:lstStyle/>
                    <a:p>
                      <a:pPr algn="ctr"/>
                      <a:r>
                        <a:rPr lang="az-Cyrl-AZ" sz="2800" dirty="0"/>
                        <a:t>шогалт</a:t>
                      </a:r>
                      <a:r>
                        <a:rPr lang="az-Cyrl-AZ" sz="2800" b="1" dirty="0"/>
                        <a:t>а</a:t>
                      </a:r>
                      <a:r>
                        <a:rPr lang="az-Cyrl-AZ" sz="2800" dirty="0"/>
                        <a:t>ш (-ем)</a:t>
                      </a:r>
                      <a:endParaRPr lang="en-GB" sz="2800" dirty="0"/>
                    </a:p>
                  </a:txBody>
                  <a:tcPr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958017"/>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az-Cyrl-AZ" sz="2800" dirty="0"/>
                        <a:t>ки</a:t>
                      </a:r>
                      <a:r>
                        <a:rPr lang="az-Cyrl-AZ" sz="2800" b="1" dirty="0"/>
                        <a:t>я</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tcPr>
                </a:tc>
                <a:tc>
                  <a:txBody>
                    <a:bodyPr/>
                    <a:lstStyle/>
                    <a:p>
                      <a:pPr algn="ctr"/>
                      <a:r>
                        <a:rPr lang="az-Cyrl-AZ" sz="2800" dirty="0"/>
                        <a:t>воз</a:t>
                      </a:r>
                      <a:r>
                        <a:rPr lang="az-Cyrl-AZ" sz="2800" b="1" dirty="0"/>
                        <a:t>а</a:t>
                      </a:r>
                      <a:r>
                        <a:rPr lang="az-Cyrl-AZ" sz="2800" dirty="0"/>
                        <a:t>ш (-ам)</a:t>
                      </a:r>
                      <a:endParaRPr lang="en-GB" sz="2800" dirty="0"/>
                    </a:p>
                  </a:txBody>
                  <a:tcPr anchor="ctr"/>
                </a:tc>
                <a:tc>
                  <a:txBody>
                    <a:bodyPr/>
                    <a:lstStyle/>
                    <a:p>
                      <a:pPr algn="ctr"/>
                      <a:r>
                        <a:rPr lang="az-Cyrl-AZ" sz="2800" dirty="0"/>
                        <a:t>пышт</a:t>
                      </a:r>
                      <a:r>
                        <a:rPr lang="az-Cyrl-AZ" sz="2800" b="1" dirty="0"/>
                        <a:t>а</a:t>
                      </a:r>
                      <a:r>
                        <a:rPr lang="az-Cyrl-AZ" sz="2800" dirty="0"/>
                        <a:t>ш (-ем)</a:t>
                      </a:r>
                      <a:endParaRPr lang="en-GB" sz="2800" dirty="0"/>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1268348947"/>
                  </a:ext>
                </a:extLst>
              </a:tr>
              <a:tr h="1442832">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pPr algn="ctr"/>
                      <a:r>
                        <a:rPr lang="az-Cyrl-AZ" sz="2800" dirty="0"/>
                        <a:t>шинч</a:t>
                      </a:r>
                      <a:r>
                        <a:rPr lang="az-Cyrl-AZ" sz="2800" b="1" dirty="0"/>
                        <a:t>а</a:t>
                      </a:r>
                      <a:r>
                        <a:rPr lang="az-Cyrl-AZ" sz="2800" dirty="0"/>
                        <a:t>ш (-ем)</a:t>
                      </a:r>
                      <a:endParaRPr lang="en-GB" sz="2800" dirty="0"/>
                    </a:p>
                  </a:txBody>
                  <a:tcPr anchor="ctr">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ctr"/>
                      <a:r>
                        <a:rPr lang="az-Cyrl-AZ" sz="2800" dirty="0"/>
                        <a:t>шинч</a:t>
                      </a:r>
                      <a:r>
                        <a:rPr lang="az-Cyrl-AZ" sz="2800" b="1" dirty="0"/>
                        <a:t>а</a:t>
                      </a:r>
                      <a:r>
                        <a:rPr lang="az-Cyrl-AZ" sz="2800" dirty="0"/>
                        <a:t>ш (-ам)</a:t>
                      </a:r>
                      <a:endParaRPr lang="en-GB" sz="2800" dirty="0"/>
                    </a:p>
                  </a:txBody>
                  <a:tcPr anchor="ctr">
                    <a:lnB w="38100" cap="flat" cmpd="sng" algn="ctr">
                      <a:noFill/>
                      <a:prstDash val="solid"/>
                      <a:round/>
                      <a:headEnd type="none" w="med" len="med"/>
                      <a:tailEnd type="none" w="med" len="med"/>
                    </a:lnB>
                  </a:tcPr>
                </a:tc>
                <a:tc>
                  <a:txBody>
                    <a:bodyPr/>
                    <a:lstStyle/>
                    <a:p>
                      <a:pPr algn="ctr"/>
                      <a:r>
                        <a:rPr lang="az-Cyrl-AZ" sz="2800" dirty="0"/>
                        <a:t>шынд</a:t>
                      </a:r>
                      <a:r>
                        <a:rPr lang="az-Cyrl-AZ" sz="2800" b="1" dirty="0"/>
                        <a:t>а</a:t>
                      </a:r>
                      <a:r>
                        <a:rPr lang="az-Cyrl-AZ" sz="2800" dirty="0"/>
                        <a:t>ш (-ем)</a:t>
                      </a:r>
                      <a:endParaRPr lang="en-GB" sz="2800" dirty="0"/>
                    </a:p>
                  </a:txBody>
                  <a:tcPr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426535150"/>
                  </a:ext>
                </a:extLst>
              </a:tr>
            </a:tbl>
          </a:graphicData>
        </a:graphic>
      </p:graphicFrame>
      <p:pic>
        <p:nvPicPr>
          <p:cNvPr id="11" name="Picture 10">
            <a:extLst>
              <a:ext uri="{FF2B5EF4-FFF2-40B4-BE49-F238E27FC236}">
                <a16:creationId xmlns:a16="http://schemas.microsoft.com/office/drawing/2014/main" id="{840473C8-DE19-4688-A301-332FA24AD64F}"/>
              </a:ext>
            </a:extLst>
          </p:cNvPr>
          <p:cNvPicPr>
            <a:picLocks noChangeAspect="1"/>
          </p:cNvPicPr>
          <p:nvPr/>
        </p:nvPicPr>
        <p:blipFill>
          <a:blip r:embed="rId3"/>
          <a:stretch>
            <a:fillRect/>
          </a:stretch>
        </p:blipFill>
        <p:spPr>
          <a:xfrm>
            <a:off x="1481137" y="2043731"/>
            <a:ext cx="1228725" cy="1209675"/>
          </a:xfrm>
          <a:prstGeom prst="rect">
            <a:avLst/>
          </a:prstGeom>
        </p:spPr>
      </p:pic>
      <p:pic>
        <p:nvPicPr>
          <p:cNvPr id="13" name="Picture 12">
            <a:extLst>
              <a:ext uri="{FF2B5EF4-FFF2-40B4-BE49-F238E27FC236}">
                <a16:creationId xmlns:a16="http://schemas.microsoft.com/office/drawing/2014/main" id="{1E14AB44-ED72-4726-9AE6-3144A18012D7}"/>
              </a:ext>
            </a:extLst>
          </p:cNvPr>
          <p:cNvPicPr>
            <a:picLocks noChangeAspect="1"/>
          </p:cNvPicPr>
          <p:nvPr/>
        </p:nvPicPr>
        <p:blipFill>
          <a:blip r:embed="rId4"/>
          <a:stretch>
            <a:fillRect/>
          </a:stretch>
        </p:blipFill>
        <p:spPr>
          <a:xfrm>
            <a:off x="1290636" y="3472032"/>
            <a:ext cx="1609725" cy="1171575"/>
          </a:xfrm>
          <a:prstGeom prst="rect">
            <a:avLst/>
          </a:prstGeom>
        </p:spPr>
      </p:pic>
      <p:pic>
        <p:nvPicPr>
          <p:cNvPr id="15" name="Picture 14">
            <a:extLst>
              <a:ext uri="{FF2B5EF4-FFF2-40B4-BE49-F238E27FC236}">
                <a16:creationId xmlns:a16="http://schemas.microsoft.com/office/drawing/2014/main" id="{BFE3D604-408B-4B32-8808-EB31006E019B}"/>
              </a:ext>
            </a:extLst>
          </p:cNvPr>
          <p:cNvPicPr>
            <a:picLocks noChangeAspect="1"/>
          </p:cNvPicPr>
          <p:nvPr/>
        </p:nvPicPr>
        <p:blipFill>
          <a:blip r:embed="rId5"/>
          <a:stretch>
            <a:fillRect/>
          </a:stretch>
        </p:blipFill>
        <p:spPr>
          <a:xfrm>
            <a:off x="1200148" y="4971131"/>
            <a:ext cx="1790700" cy="1333500"/>
          </a:xfrm>
          <a:prstGeom prst="rect">
            <a:avLst/>
          </a:prstGeom>
        </p:spPr>
      </p:pic>
    </p:spTree>
    <p:extLst>
      <p:ext uri="{BB962C8B-B14F-4D97-AF65-F5344CB8AC3E}">
        <p14:creationId xmlns:p14="http://schemas.microsoft.com/office/powerpoint/2010/main" val="82454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d) </a:t>
            </a:r>
            <a:r>
              <a:rPr lang="en-GB" dirty="0" err="1">
                <a:latin typeface="Calibri" panose="020F0502020204030204" pitchFamily="34" charset="0"/>
                <a:ea typeface="PMingLiU" panose="02020500000000000000" pitchFamily="18" charset="-120"/>
              </a:rPr>
              <a:t>тем</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en-GB" dirty="0">
                <a:latin typeface="Calibri" panose="020F0502020204030204" pitchFamily="34" charset="0"/>
                <a:ea typeface="PMingLiU" panose="02020500000000000000" pitchFamily="18" charset="-120"/>
              </a:rPr>
              <a:t> (-</a:t>
            </a:r>
            <a:r>
              <a:rPr lang="en-GB" dirty="0" err="1">
                <a:latin typeface="Calibri" panose="020F0502020204030204" pitchFamily="34" charset="0"/>
                <a:ea typeface="PMingLiU" panose="02020500000000000000" pitchFamily="18" charset="-120"/>
              </a:rPr>
              <a:t>ам</a:t>
            </a:r>
            <a:r>
              <a:rPr lang="en-GB" dirty="0">
                <a:latin typeface="Calibri" panose="020F0502020204030204" pitchFamily="34" charset="0"/>
                <a:ea typeface="PMingLiU" panose="02020500000000000000" pitchFamily="18" charset="-120"/>
              </a:rPr>
              <a:t>) ‘to fill up, to become full’ </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1552777463"/>
              </p:ext>
            </p:extLst>
          </p:nvPr>
        </p:nvGraphicFramePr>
        <p:xfrm>
          <a:off x="704850" y="2097317"/>
          <a:ext cx="10648950" cy="2624180"/>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чкын 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мыч</a:t>
                      </a:r>
                      <a:r>
                        <a:rPr lang="en-US" sz="2000">
                          <a:effectLst/>
                          <a:latin typeface="Calibri" panose="020F0502020204030204" pitchFamily="34" charset="0"/>
                          <a:ea typeface="PMingLiU" panose="02020500000000000000" pitchFamily="18" charset="-120"/>
                          <a:cs typeface="Calibri" panose="020F0502020204030204" pitchFamily="34" charset="0"/>
                        </a:rPr>
                        <a:t> мо? Эш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ик мелн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пу</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Are you full? I’ll give you another pancake.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Lucida Grande"/>
                        </a:rPr>
                        <a:t>Й</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дым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 ган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помыжалтын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 </a:t>
                      </a:r>
                      <a:r>
                        <a:rPr lang="en-US" sz="2000" u="sng">
                          <a:effectLst/>
                          <a:latin typeface="Calibri" panose="020F0502020204030204" pitchFamily="34" charset="0"/>
                          <a:ea typeface="PMingLiU" panose="02020500000000000000" pitchFamily="18" charset="-120"/>
                          <a:cs typeface="Lucida Grande"/>
                        </a:rPr>
                        <a:t>мал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т</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мын</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woke up several times during the night, I didn’t get a good night’s sleep.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дын темын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гын, ур</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кым 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шич!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If you’ve had enough of playing, sit down and do your homework!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9" name="TextBox 8">
            <a:extLst>
              <a:ext uri="{FF2B5EF4-FFF2-40B4-BE49-F238E27FC236}">
                <a16:creationId xmlns:a16="http://schemas.microsoft.com/office/drawing/2014/main" id="{0656A1DA-4DD3-463A-9EAC-C235EBEBB0BE}"/>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Tree>
    <p:extLst>
      <p:ext uri="{BB962C8B-B14F-4D97-AF65-F5344CB8AC3E}">
        <p14:creationId xmlns:p14="http://schemas.microsoft.com/office/powerpoint/2010/main" val="2872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Musical instruments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35</a:t>
            </a:fld>
            <a:endParaRPr lang="en-GB"/>
          </a:p>
        </p:txBody>
      </p:sp>
      <p:pic>
        <p:nvPicPr>
          <p:cNvPr id="8" name="Picture 7">
            <a:extLst>
              <a:ext uri="{FF2B5EF4-FFF2-40B4-BE49-F238E27FC236}">
                <a16:creationId xmlns:a16="http://schemas.microsoft.com/office/drawing/2014/main" id="{4EC68D5A-692D-4579-AD8B-29EEBBB8F811}"/>
              </a:ext>
            </a:extLst>
          </p:cNvPr>
          <p:cNvPicPr>
            <a:picLocks noChangeAspect="1"/>
          </p:cNvPicPr>
          <p:nvPr/>
        </p:nvPicPr>
        <p:blipFill>
          <a:blip r:embed="rId2"/>
          <a:stretch>
            <a:fillRect/>
          </a:stretch>
        </p:blipFill>
        <p:spPr>
          <a:xfrm>
            <a:off x="2533650" y="1289050"/>
            <a:ext cx="7124700" cy="5067300"/>
          </a:xfrm>
          <a:prstGeom prst="rect">
            <a:avLst/>
          </a:prstGeom>
        </p:spPr>
      </p:pic>
    </p:spTree>
    <p:extLst>
      <p:ext uri="{BB962C8B-B14F-4D97-AF65-F5344CB8AC3E}">
        <p14:creationId xmlns:p14="http://schemas.microsoft.com/office/powerpoint/2010/main" val="4122016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36</a:t>
            </a:fld>
            <a:endParaRPr lang="en-GB"/>
          </a:p>
        </p:txBody>
      </p:sp>
    </p:spTree>
    <p:extLst>
      <p:ext uri="{BB962C8B-B14F-4D97-AF65-F5344CB8AC3E}">
        <p14:creationId xmlns:p14="http://schemas.microsoft.com/office/powerpoint/2010/main" val="367668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BCD37-D1CA-423E-B8F8-34C98B700F58}"/>
              </a:ext>
            </a:extLst>
          </p:cNvPr>
          <p:cNvPicPr>
            <a:picLocks noChangeAspect="1"/>
          </p:cNvPicPr>
          <p:nvPr/>
        </p:nvPicPr>
        <p:blipFill>
          <a:blip r:embed="rId2"/>
          <a:stretch>
            <a:fillRect/>
          </a:stretch>
        </p:blipFill>
        <p:spPr>
          <a:xfrm>
            <a:off x="1490134" y="164054"/>
            <a:ext cx="9381931" cy="6529892"/>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37</a:t>
            </a:fld>
            <a:endParaRPr lang="en-GB"/>
          </a:p>
        </p:txBody>
      </p:sp>
    </p:spTree>
    <p:extLst>
      <p:ext uri="{BB962C8B-B14F-4D97-AF65-F5344CB8AC3E}">
        <p14:creationId xmlns:p14="http://schemas.microsoft.com/office/powerpoint/2010/main" val="3522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B4091B-8F85-44F9-AE7D-2F0FA013571A}"/>
              </a:ext>
            </a:extLst>
          </p:cNvPr>
          <p:cNvPicPr>
            <a:picLocks noChangeAspect="1"/>
          </p:cNvPicPr>
          <p:nvPr/>
        </p:nvPicPr>
        <p:blipFill>
          <a:blip r:embed="rId2"/>
          <a:stretch>
            <a:fillRect/>
          </a:stretch>
        </p:blipFill>
        <p:spPr>
          <a:xfrm>
            <a:off x="336910" y="136525"/>
            <a:ext cx="9348879" cy="6721475"/>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38</a:t>
            </a:fld>
            <a:endParaRPr lang="en-GB"/>
          </a:p>
        </p:txBody>
      </p:sp>
      <p:pic>
        <p:nvPicPr>
          <p:cNvPr id="7" name="Picture 6" descr="A picture containing text&#10;&#10;Description automatically generated">
            <a:extLst>
              <a:ext uri="{FF2B5EF4-FFF2-40B4-BE49-F238E27FC236}">
                <a16:creationId xmlns:a16="http://schemas.microsoft.com/office/drawing/2014/main" id="{3872F9EA-4A75-40FC-857A-FD1886B2F9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0232" y="250160"/>
            <a:ext cx="2074858" cy="1546366"/>
          </a:xfrm>
          <a:prstGeom prst="rect">
            <a:avLst/>
          </a:prstGeom>
          <a:noFill/>
          <a:ln>
            <a:noFill/>
          </a:ln>
        </p:spPr>
      </p:pic>
    </p:spTree>
    <p:extLst>
      <p:ext uri="{BB962C8B-B14F-4D97-AF65-F5344CB8AC3E}">
        <p14:creationId xmlns:p14="http://schemas.microsoft.com/office/powerpoint/2010/main" val="2979419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38011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Indefinite pronouns/adverbs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керек</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and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кеч</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6" name="Table 5">
            <a:extLst>
              <a:ext uri="{FF2B5EF4-FFF2-40B4-BE49-F238E27FC236}">
                <a16:creationId xmlns:a16="http://schemas.microsoft.com/office/drawing/2014/main" id="{619605DE-0248-478B-A2E7-13A837222950}"/>
              </a:ext>
            </a:extLst>
          </p:cNvPr>
          <p:cNvGraphicFramePr>
            <a:graphicFrameLocks noGrp="1"/>
          </p:cNvGraphicFramePr>
          <p:nvPr>
            <p:extLst>
              <p:ext uri="{D42A27DB-BD31-4B8C-83A1-F6EECF244321}">
                <p14:modId xmlns:p14="http://schemas.microsoft.com/office/powerpoint/2010/main" val="1632277673"/>
              </p:ext>
            </p:extLst>
          </p:nvPr>
        </p:nvGraphicFramePr>
        <p:xfrm>
          <a:off x="475578" y="2085418"/>
          <a:ext cx="11037601" cy="3773758"/>
        </p:xfrm>
        <a:graphic>
          <a:graphicData uri="http://schemas.openxmlformats.org/drawingml/2006/table">
            <a:tbl>
              <a:tblPr firstRow="1" firstCol="1" bandRow="1" bandCol="1">
                <a:tableStyleId>{5940675A-B579-460E-94D1-54222C63F5DA}</a:tableStyleId>
              </a:tblPr>
              <a:tblGrid>
                <a:gridCol w="1981167">
                  <a:extLst>
                    <a:ext uri="{9D8B030D-6E8A-4147-A177-3AD203B41FA5}">
                      <a16:colId xmlns:a16="http://schemas.microsoft.com/office/drawing/2014/main" val="1262171650"/>
                    </a:ext>
                  </a:extLst>
                </a:gridCol>
                <a:gridCol w="2970799">
                  <a:extLst>
                    <a:ext uri="{9D8B030D-6E8A-4147-A177-3AD203B41FA5}">
                      <a16:colId xmlns:a16="http://schemas.microsoft.com/office/drawing/2014/main" val="3233083216"/>
                    </a:ext>
                  </a:extLst>
                </a:gridCol>
                <a:gridCol w="2754740">
                  <a:extLst>
                    <a:ext uri="{9D8B030D-6E8A-4147-A177-3AD203B41FA5}">
                      <a16:colId xmlns:a16="http://schemas.microsoft.com/office/drawing/2014/main" val="4062511749"/>
                    </a:ext>
                  </a:extLst>
                </a:gridCol>
                <a:gridCol w="3330895">
                  <a:extLst>
                    <a:ext uri="{9D8B030D-6E8A-4147-A177-3AD203B41FA5}">
                      <a16:colId xmlns:a16="http://schemas.microsoft.com/office/drawing/2014/main" val="3635898650"/>
                    </a:ext>
                  </a:extLst>
                </a:gridCol>
              </a:tblGrid>
              <a:tr h="324160">
                <a:tc gridSpan="2">
                  <a:txBody>
                    <a:bodyPr/>
                    <a:lstStyle/>
                    <a:p>
                      <a:pPr algn="ctr"/>
                      <a:r>
                        <a:rPr lang="en-US" sz="2400" b="1" dirty="0">
                          <a:effectLst/>
                          <a:latin typeface="Calibri" panose="020F0502020204030204" pitchFamily="34" charset="0"/>
                          <a:ea typeface="PMingLiU" panose="02020500000000000000" pitchFamily="18" charset="-120"/>
                          <a:cs typeface="Calibri" panose="020F0502020204030204" pitchFamily="34" charset="0"/>
                        </a:rPr>
                        <a:t>Interrogative pronoun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Indefinite pronoun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1946097155"/>
                  </a:ext>
                </a:extLst>
              </a:tr>
              <a:tr h="48623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кӧ</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who?</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к-кӧ,</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кеч-кӧ</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whoever, anyone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86170951"/>
                  </a:ext>
                </a:extLst>
              </a:tr>
              <a:tr h="648319">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кер</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к-мо</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кеч-мо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whatever, anything</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65878033"/>
                  </a:ext>
                </a:extLst>
              </a:tr>
              <a:tr h="97247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what kind of?</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of whatever sort,</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of whatever kind</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12945722"/>
                  </a:ext>
                </a:extLst>
              </a:tr>
              <a:tr h="97247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мын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р(е)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how many/much?</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к-мын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р(е),</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кеч-мын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р(е)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however many, however much</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32126001"/>
                  </a:ext>
                </a:extLst>
              </a:tr>
            </a:tbl>
          </a:graphicData>
        </a:graphic>
      </p:graphicFrame>
    </p:spTree>
    <p:extLst>
      <p:ext uri="{BB962C8B-B14F-4D97-AF65-F5344CB8AC3E}">
        <p14:creationId xmlns:p14="http://schemas.microsoft.com/office/powerpoint/2010/main" val="914154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40</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www.youtube.com/watch?v=CAMMyc1wz6Y</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16.</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2" name="Online Media 1" title="ПЕЛЕДЫШ ПАЙРЕМ - 2013. &quot;ОЙ,ЛУЙ МОДЕШ&quot;.  ПОЕТ ИВАН СМИРНОВ.">
            <a:hlinkClick r:id="" action="ppaction://media"/>
            <a:extLst>
              <a:ext uri="{FF2B5EF4-FFF2-40B4-BE49-F238E27FC236}">
                <a16:creationId xmlns:a16="http://schemas.microsoft.com/office/drawing/2014/main" id="{1C3A16C7-EDCF-4DE1-A49E-AB5E41E9000B}"/>
              </a:ext>
            </a:extLst>
          </p:cNvPr>
          <p:cNvPicPr>
            <a:picLocks noRot="1" noChangeAspect="1"/>
          </p:cNvPicPr>
          <p:nvPr>
            <a:videoFile r:link="rId1"/>
          </p:nvPr>
        </p:nvPicPr>
        <p:blipFill>
          <a:blip r:embed="rId4"/>
          <a:stretch>
            <a:fillRect/>
          </a:stretch>
        </p:blipFill>
        <p:spPr>
          <a:xfrm>
            <a:off x="3042770" y="1703925"/>
            <a:ext cx="6106459" cy="3450149"/>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EA2B0B-1A8E-43FD-9417-98441ED5E40E}"/>
              </a:ext>
            </a:extLst>
          </p:cNvPr>
          <p:cNvPicPr>
            <a:picLocks noChangeAspect="1"/>
          </p:cNvPicPr>
          <p:nvPr/>
        </p:nvPicPr>
        <p:blipFill>
          <a:blip r:embed="rId3"/>
          <a:stretch>
            <a:fillRect/>
          </a:stretch>
        </p:blipFill>
        <p:spPr>
          <a:xfrm>
            <a:off x="2836624" y="320469"/>
            <a:ext cx="6518751" cy="6035881"/>
          </a:xfrm>
          <a:prstGeom prst="rect">
            <a:avLst/>
          </a:prstGeom>
        </p:spPr>
      </p:pic>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41</a:t>
            </a:fld>
            <a:endParaRPr lang="en-GB"/>
          </a:p>
        </p:txBody>
      </p:sp>
    </p:spTree>
    <p:extLst>
      <p:ext uri="{BB962C8B-B14F-4D97-AF65-F5344CB8AC3E}">
        <p14:creationId xmlns:p14="http://schemas.microsoft.com/office/powerpoint/2010/main" val="294511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Indefinite pronouns/adverbs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керек</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and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кеч</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2" name="Table 1">
            <a:extLst>
              <a:ext uri="{FF2B5EF4-FFF2-40B4-BE49-F238E27FC236}">
                <a16:creationId xmlns:a16="http://schemas.microsoft.com/office/drawing/2014/main" id="{3D2F9A6B-96DA-4980-8695-1134CD1348F9}"/>
              </a:ext>
            </a:extLst>
          </p:cNvPr>
          <p:cNvGraphicFramePr>
            <a:graphicFrameLocks noGrp="1"/>
          </p:cNvGraphicFramePr>
          <p:nvPr>
            <p:extLst>
              <p:ext uri="{D42A27DB-BD31-4B8C-83A1-F6EECF244321}">
                <p14:modId xmlns:p14="http://schemas.microsoft.com/office/powerpoint/2010/main" val="1217324014"/>
              </p:ext>
            </p:extLst>
          </p:nvPr>
        </p:nvGraphicFramePr>
        <p:xfrm>
          <a:off x="577851" y="1529398"/>
          <a:ext cx="11036298" cy="4754880"/>
        </p:xfrm>
        <a:graphic>
          <a:graphicData uri="http://schemas.openxmlformats.org/drawingml/2006/table">
            <a:tbl>
              <a:tblPr firstRow="1" firstCol="1" bandRow="1" bandCol="1">
                <a:tableStyleId>{5940675A-B579-460E-94D1-54222C63F5DA}</a:tableStyleId>
              </a:tblPr>
              <a:tblGrid>
                <a:gridCol w="2758179">
                  <a:extLst>
                    <a:ext uri="{9D8B030D-6E8A-4147-A177-3AD203B41FA5}">
                      <a16:colId xmlns:a16="http://schemas.microsoft.com/office/drawing/2014/main" val="3949170922"/>
                    </a:ext>
                  </a:extLst>
                </a:gridCol>
                <a:gridCol w="2759373">
                  <a:extLst>
                    <a:ext uri="{9D8B030D-6E8A-4147-A177-3AD203B41FA5}">
                      <a16:colId xmlns:a16="http://schemas.microsoft.com/office/drawing/2014/main" val="4141451825"/>
                    </a:ext>
                  </a:extLst>
                </a:gridCol>
                <a:gridCol w="2759373">
                  <a:extLst>
                    <a:ext uri="{9D8B030D-6E8A-4147-A177-3AD203B41FA5}">
                      <a16:colId xmlns:a16="http://schemas.microsoft.com/office/drawing/2014/main" val="1371275840"/>
                    </a:ext>
                  </a:extLst>
                </a:gridCol>
                <a:gridCol w="2759373">
                  <a:extLst>
                    <a:ext uri="{9D8B030D-6E8A-4147-A177-3AD203B41FA5}">
                      <a16:colId xmlns:a16="http://schemas.microsoft.com/office/drawing/2014/main" val="1337615028"/>
                    </a:ext>
                  </a:extLst>
                </a:gridCol>
              </a:tblGrid>
              <a:tr h="100171">
                <a:tc gridSpan="2">
                  <a:txBody>
                    <a:bodyPr/>
                    <a:lstStyle/>
                    <a:p>
                      <a:pPr algn="ctr"/>
                      <a:r>
                        <a:rPr lang="en-US" sz="2400" b="1" dirty="0">
                          <a:effectLst/>
                          <a:latin typeface="Calibri" panose="020F0502020204030204" pitchFamily="34" charset="0"/>
                          <a:ea typeface="PMingLiU" panose="02020500000000000000" pitchFamily="18" charset="-120"/>
                          <a:cs typeface="Calibri" panose="020F0502020204030204" pitchFamily="34" charset="0"/>
                        </a:rPr>
                        <a:t>Interrogative adverb</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Indefinite adverb</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2759068031"/>
                  </a:ext>
                </a:extLst>
              </a:tr>
              <a:tr h="200342">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куз</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how?</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к-куз</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кеч-куз</a:t>
                      </a:r>
                      <a:r>
                        <a:rPr lang="en-US" sz="2400" b="1">
                          <a:effectLst/>
                          <a:latin typeface="Calibri" panose="020F0502020204030204" pitchFamily="34" charset="0"/>
                          <a:ea typeface="PMingLiU" panose="02020500000000000000" pitchFamily="18" charset="-120"/>
                          <a:cs typeface="Calibri" panose="020F0502020204030204" pitchFamily="34" charset="0"/>
                        </a:rPr>
                        <a:t>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however, any way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72656573"/>
                  </a:ext>
                </a:extLst>
              </a:tr>
              <a:tr h="200342">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кун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к-кун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кеч-кун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whenever, anytime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85219508"/>
                  </a:ext>
                </a:extLst>
              </a:tr>
              <a:tr h="200342">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ш(ко)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where (to)?</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кер</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к-к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кеч-к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wherever,</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no matter 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3841341"/>
                  </a:ext>
                </a:extLst>
              </a:tr>
              <a:tr h="200342">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што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што,</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што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wherever,</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no matter 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06250516"/>
                  </a:ext>
                </a:extLst>
              </a:tr>
              <a:tr h="200342">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к-куш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кеч-куш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wherever,</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no matter 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17337305"/>
                  </a:ext>
                </a:extLst>
              </a:tr>
              <a:tr h="200342">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куш</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from 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кер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к-куш</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ч(ын),</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кеч-куш</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from wherever, no matter from where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38151911"/>
                  </a:ext>
                </a:extLst>
              </a:tr>
            </a:tbl>
          </a:graphicData>
        </a:graphic>
      </p:graphicFrame>
    </p:spTree>
    <p:extLst>
      <p:ext uri="{BB962C8B-B14F-4D97-AF65-F5344CB8AC3E}">
        <p14:creationId xmlns:p14="http://schemas.microsoft.com/office/powerpoint/2010/main" val="167863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Indefinite pronouns/adverbs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керек</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and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кеч</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6" name="Table 5">
            <a:extLst>
              <a:ext uri="{FF2B5EF4-FFF2-40B4-BE49-F238E27FC236}">
                <a16:creationId xmlns:a16="http://schemas.microsoft.com/office/drawing/2014/main" id="{AC9C3487-1AF1-4F43-9E8B-A4477A568FD3}"/>
              </a:ext>
            </a:extLst>
          </p:cNvPr>
          <p:cNvGraphicFramePr>
            <a:graphicFrameLocks noGrp="1"/>
          </p:cNvGraphicFramePr>
          <p:nvPr>
            <p:extLst>
              <p:ext uri="{D42A27DB-BD31-4B8C-83A1-F6EECF244321}">
                <p14:modId xmlns:p14="http://schemas.microsoft.com/office/powerpoint/2010/main" val="3101706080"/>
              </p:ext>
            </p:extLst>
          </p:nvPr>
        </p:nvGraphicFramePr>
        <p:xfrm>
          <a:off x="1098550" y="1925638"/>
          <a:ext cx="9994899" cy="3484563"/>
        </p:xfrm>
        <a:graphic>
          <a:graphicData uri="http://schemas.openxmlformats.org/drawingml/2006/table">
            <a:tbl>
              <a:tblPr firstRow="1" firstCol="1" bandRow="1">
                <a:tableStyleId>{5940675A-B579-460E-94D1-54222C63F5DA}</a:tableStyleId>
              </a:tblPr>
              <a:tblGrid>
                <a:gridCol w="4996908">
                  <a:extLst>
                    <a:ext uri="{9D8B030D-6E8A-4147-A177-3AD203B41FA5}">
                      <a16:colId xmlns:a16="http://schemas.microsoft.com/office/drawing/2014/main" val="3620447528"/>
                    </a:ext>
                  </a:extLst>
                </a:gridCol>
                <a:gridCol w="4997991">
                  <a:extLst>
                    <a:ext uri="{9D8B030D-6E8A-4147-A177-3AD203B41FA5}">
                      <a16:colId xmlns:a16="http://schemas.microsoft.com/office/drawing/2014/main" val="3634047864"/>
                    </a:ext>
                  </a:extLst>
                </a:gridCol>
              </a:tblGrid>
              <a:tr h="798383">
                <a:tc>
                  <a:txBody>
                    <a:bodyPr/>
                    <a:lstStyle/>
                    <a:p>
                      <a:pPr algn="l"/>
                      <a:r>
                        <a:rPr lang="en-US" sz="2000" u="sng">
                          <a:effectLst/>
                          <a:latin typeface="Calibri" panose="020F0502020204030204" pitchFamily="34" charset="0"/>
                          <a:ea typeface="PMingLiU" panose="02020500000000000000" pitchFamily="18" charset="-120"/>
                          <a:cs typeface="Lucida Grande"/>
                        </a:rPr>
                        <a:t>Кеч-куз</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штыза: 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ойырт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 ук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Do it however you want, it makes no difference to 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27080277"/>
                  </a:ext>
                </a:extLst>
              </a:tr>
              <a:tr h="798383">
                <a:tc>
                  <a:txBody>
                    <a:bodyPr/>
                    <a:lstStyle/>
                    <a:p>
                      <a:pPr algn="l"/>
                      <a:r>
                        <a:rPr lang="en-US" sz="2000" u="sng">
                          <a:effectLst/>
                          <a:latin typeface="Calibri" panose="020F0502020204030204" pitchFamily="34" charset="0"/>
                          <a:ea typeface="PMingLiU" panose="02020500000000000000" pitchFamily="18" charset="-120"/>
                          <a:cs typeface="Lucida Grande"/>
                        </a:rPr>
                        <a:t>Кер</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к-кун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лын кертыд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r>
                        <a:rPr lang="en-US" sz="2000" b="1">
                          <a:effectLst/>
                          <a:latin typeface="Calibri" panose="020F0502020204030204" pitchFamily="34" charset="0"/>
                          <a:ea typeface="PMingLiU" panose="02020500000000000000" pitchFamily="18" charset="-120"/>
                          <a:cs typeface="Lucida Grande"/>
                        </a:rPr>
                        <a:t> </a:t>
                      </a:r>
                      <a:r>
                        <a:rPr lang="en-US" sz="2000">
                          <a:effectLst/>
                          <a:latin typeface="Calibri" panose="020F0502020204030204" pitchFamily="34" charset="0"/>
                          <a:ea typeface="PMingLiU" panose="02020500000000000000" pitchFamily="18" charset="-120"/>
                          <a:cs typeface="Lucida Grande"/>
                        </a:rPr>
                        <a:t>тыланд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эр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куан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You can come any time, I’m always happy to see you.</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7461202"/>
                  </a:ext>
                </a:extLst>
              </a:tr>
              <a:tr h="399191">
                <a:tc>
                  <a:txBody>
                    <a:bodyPr/>
                    <a:lstStyle/>
                    <a:p>
                      <a:pPr algn="l"/>
                      <a:r>
                        <a:rPr lang="en-US" sz="2000" u="sng">
                          <a:effectLst/>
                          <a:latin typeface="Calibri" panose="020F0502020204030204" pitchFamily="34" charset="0"/>
                          <a:ea typeface="PMingLiU" panose="02020500000000000000" pitchFamily="18" charset="-120"/>
                          <a:cs typeface="Lucida Grande"/>
                        </a:rPr>
                        <a:t>Кеч-к</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шко</a:t>
                      </a:r>
                      <a:r>
                        <a:rPr lang="en-US" sz="2000">
                          <a:effectLst/>
                          <a:latin typeface="Calibri" panose="020F0502020204030204" pitchFamily="34" charset="0"/>
                          <a:ea typeface="PMingLiU" panose="02020500000000000000" pitchFamily="18" charset="-120"/>
                          <a:cs typeface="Lucida Grande"/>
                        </a:rPr>
                        <a:t> кай: сад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йым му</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Wherever you go, I’m going to find you.</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12116908"/>
                  </a:ext>
                </a:extLst>
              </a:tr>
              <a:tr h="798383">
                <a:tc>
                  <a:txBody>
                    <a:bodyPr/>
                    <a:lstStyle/>
                    <a:p>
                      <a:pPr algn="l"/>
                      <a:r>
                        <a:rPr lang="en-US" sz="2000" u="sng">
                          <a:effectLst/>
                          <a:latin typeface="Calibri" panose="020F0502020204030204" pitchFamily="34" charset="0"/>
                          <a:ea typeface="PMingLiU" panose="02020500000000000000" pitchFamily="18" charset="-120"/>
                          <a:cs typeface="Lucida Grande"/>
                        </a:rPr>
                        <a:t>Кер</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к-к</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што </a:t>
                      </a:r>
                      <a:r>
                        <a:rPr lang="en-US" sz="2000">
                          <a:effectLst/>
                          <a:latin typeface="Calibri" panose="020F0502020204030204" pitchFamily="34" charset="0"/>
                          <a:ea typeface="PMingLiU" panose="02020500000000000000" pitchFamily="18" charset="-120"/>
                          <a:cs typeface="Lucida Grande"/>
                        </a:rPr>
                        <a:t>ли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м – ш</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чмо мл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ндым ом м</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ндо.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Wherever I might be, I won’t forget my native land.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31786062"/>
                  </a:ext>
                </a:extLst>
              </a:tr>
              <a:tr h="690223">
                <a:tc>
                  <a:txBody>
                    <a:bodyPr/>
                    <a:lstStyle/>
                    <a:p>
                      <a:pPr algn="l"/>
                      <a:r>
                        <a:rPr lang="en-US" sz="2000" u="sng">
                          <a:effectLst/>
                          <a:latin typeface="Calibri" panose="020F0502020204030204" pitchFamily="34" charset="0"/>
                          <a:ea typeface="PMingLiU" panose="02020500000000000000" pitchFamily="18" charset="-120"/>
                          <a:cs typeface="Lucida Grande"/>
                        </a:rPr>
                        <a:t>Кеч-куш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ш</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чса: вер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Sit wherever you want, there are a lot of seats.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39861306"/>
                  </a:ext>
                </a:extLst>
              </a:tr>
            </a:tbl>
          </a:graphicData>
        </a:graphic>
      </p:graphicFrame>
    </p:spTree>
    <p:extLst>
      <p:ext uri="{BB962C8B-B14F-4D97-AF65-F5344CB8AC3E}">
        <p14:creationId xmlns:p14="http://schemas.microsoft.com/office/powerpoint/2010/main" val="91236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Secondary usages of possessive suffix 2Sg</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6" name="Table 5">
            <a:extLst>
              <a:ext uri="{FF2B5EF4-FFF2-40B4-BE49-F238E27FC236}">
                <a16:creationId xmlns:a16="http://schemas.microsoft.com/office/drawing/2014/main" id="{AC9C3487-1AF1-4F43-9E8B-A4477A568FD3}"/>
              </a:ext>
            </a:extLst>
          </p:cNvPr>
          <p:cNvGraphicFramePr>
            <a:graphicFrameLocks noGrp="1"/>
          </p:cNvGraphicFramePr>
          <p:nvPr>
            <p:extLst>
              <p:ext uri="{D42A27DB-BD31-4B8C-83A1-F6EECF244321}">
                <p14:modId xmlns:p14="http://schemas.microsoft.com/office/powerpoint/2010/main" val="3565899687"/>
              </p:ext>
            </p:extLst>
          </p:nvPr>
        </p:nvGraphicFramePr>
        <p:xfrm>
          <a:off x="1098550" y="1457326"/>
          <a:ext cx="9994899" cy="3362430"/>
        </p:xfrm>
        <a:graphic>
          <a:graphicData uri="http://schemas.openxmlformats.org/drawingml/2006/table">
            <a:tbl>
              <a:tblPr firstRow="1" firstCol="1" bandRow="1">
                <a:tableStyleId>{5940675A-B579-460E-94D1-54222C63F5DA}</a:tableStyleId>
              </a:tblPr>
              <a:tblGrid>
                <a:gridCol w="4996908">
                  <a:extLst>
                    <a:ext uri="{9D8B030D-6E8A-4147-A177-3AD203B41FA5}">
                      <a16:colId xmlns:a16="http://schemas.microsoft.com/office/drawing/2014/main" val="3620447528"/>
                    </a:ext>
                  </a:extLst>
                </a:gridCol>
                <a:gridCol w="4997991">
                  <a:extLst>
                    <a:ext uri="{9D8B030D-6E8A-4147-A177-3AD203B41FA5}">
                      <a16:colId xmlns:a16="http://schemas.microsoft.com/office/drawing/2014/main" val="3634047864"/>
                    </a:ext>
                  </a:extLst>
                </a:gridCol>
              </a:tblGrid>
              <a:tr h="727600">
                <a:tc>
                  <a:txBody>
                    <a:bodyPr/>
                    <a:lstStyle/>
                    <a:p>
                      <a:pPr algn="l"/>
                      <a:r>
                        <a:rPr lang="en-US" sz="2000" dirty="0" err="1">
                          <a:effectLst/>
                          <a:latin typeface="Calibri" panose="020F0502020204030204" pitchFamily="34" charset="0"/>
                          <a:ea typeface="PMingLiU" panose="02020500000000000000" pitchFamily="18" charset="-120"/>
                          <a:cs typeface="Lucida Grande"/>
                        </a:rPr>
                        <a:t>Из</a:t>
                      </a:r>
                      <a:r>
                        <a:rPr lang="en-US" sz="2000" b="1" dirty="0" err="1">
                          <a:effectLst/>
                          <a:latin typeface="Calibri" panose="020F0502020204030204" pitchFamily="34" charset="0"/>
                          <a:ea typeface="PMingLiU" panose="02020500000000000000" pitchFamily="18" charset="-120"/>
                          <a:cs typeface="Lucida Grande"/>
                        </a:rPr>
                        <a:t>и</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вӱд</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йогал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 little river is flowing.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27080277"/>
                  </a:ext>
                </a:extLst>
              </a:tr>
              <a:tr h="833332">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Ой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мӧр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мӧр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чев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лапышт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Oh, the strawberries are ripening, the strawberries are ripening, in the (lit. your) beautiful lowlands.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7461202"/>
                  </a:ext>
                </a:extLst>
              </a:tr>
              <a:tr h="363800">
                <a:tc>
                  <a:txBody>
                    <a:bodyPr/>
                    <a:lstStyle/>
                    <a:p>
                      <a:pPr algn="l"/>
                      <a:r>
                        <a:rPr lang="en-US" sz="2000" dirty="0" err="1">
                          <a:effectLst/>
                          <a:latin typeface="Calibri" panose="020F0502020204030204" pitchFamily="34" charset="0"/>
                          <a:ea typeface="PMingLiU" panose="02020500000000000000" pitchFamily="18" charset="-120"/>
                          <a:cs typeface="Lucida Grande"/>
                        </a:rPr>
                        <a:t>Кугыж</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ӱдыр</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дым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пал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The czar’s daughter recognized him/her.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12116908"/>
                  </a:ext>
                </a:extLst>
              </a:tr>
              <a:tr h="72760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 </a:t>
                      </a:r>
                      <a:r>
                        <a:rPr lang="en-US" sz="2000" u="sng">
                          <a:effectLst/>
                          <a:latin typeface="Calibri" panose="020F0502020204030204" pitchFamily="34" charset="0"/>
                          <a:ea typeface="PMingLiU" panose="02020500000000000000" pitchFamily="18" charset="-120"/>
                          <a:cs typeface="Lucida Grande"/>
                        </a:rPr>
                        <a:t>эргыч</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вуйлат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Your son is directing things.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31786062"/>
                  </a:ext>
                </a:extLst>
              </a:tr>
              <a:tr h="629030">
                <a:tc>
                  <a:txBody>
                    <a:bodyPr/>
                    <a:lstStyle/>
                    <a:p>
                      <a:pPr algn="l"/>
                      <a:r>
                        <a:rPr lang="en-US" sz="2000">
                          <a:effectLst/>
                          <a:latin typeface="Calibri" panose="020F0502020204030204" pitchFamily="34" charset="0"/>
                          <a:ea typeface="Calibri" panose="020F0502020204030204" pitchFamily="34" charset="0"/>
                          <a:cs typeface="Times New Roman" panose="02020603050405020304" pitchFamily="18" charset="0"/>
                        </a:rPr>
                        <a:t>Н</a:t>
                      </a:r>
                      <a:r>
                        <a:rPr lang="en-US" sz="2000" b="1">
                          <a:effectLst/>
                          <a:latin typeface="Calibri" panose="020F0502020204030204" pitchFamily="34" charset="0"/>
                          <a:ea typeface="Calibri" panose="020F0502020204030204" pitchFamily="34" charset="0"/>
                          <a:cs typeface="Times New Roman" panose="02020603050405020304" pitchFamily="18" charset="0"/>
                        </a:rPr>
                        <a:t>а</a:t>
                      </a:r>
                      <a:r>
                        <a:rPr lang="en-US" sz="2000">
                          <a:effectLst/>
                          <a:latin typeface="Calibri" panose="020F0502020204030204" pitchFamily="34" charset="0"/>
                          <a:ea typeface="Calibri" panose="020F0502020204030204" pitchFamily="34" charset="0"/>
                          <a:cs typeface="Times New Roman" panose="02020603050405020304" pitchFamily="18" charset="0"/>
                        </a:rPr>
                        <a:t>стя, мӧр </a:t>
                      </a:r>
                      <a:r>
                        <a:rPr lang="en-US" sz="2000" u="sng">
                          <a:effectLst/>
                          <a:latin typeface="Calibri" panose="020F0502020204030204" pitchFamily="34" charset="0"/>
                          <a:ea typeface="Calibri" panose="020F0502020204030204" pitchFamily="34" charset="0"/>
                          <a:cs typeface="Times New Roman" panose="02020603050405020304" pitchFamily="18" charset="0"/>
                        </a:rPr>
                        <a:t>погаш</a:t>
                      </a:r>
                      <a:r>
                        <a:rPr lang="en-US" sz="2000" b="1" u="sng">
                          <a:effectLst/>
                          <a:latin typeface="Calibri" panose="020F0502020204030204" pitchFamily="34" charset="0"/>
                          <a:ea typeface="Calibri" panose="020F0502020204030204" pitchFamily="34" charset="0"/>
                          <a:cs typeface="Times New Roman" panose="02020603050405020304" pitchFamily="18" charset="0"/>
                        </a:rPr>
                        <a:t>е</a:t>
                      </a:r>
                      <a:r>
                        <a:rPr lang="en-US" sz="2000" u="sng">
                          <a:effectLst/>
                          <a:latin typeface="Calibri" panose="020F0502020204030204" pitchFamily="34" charset="0"/>
                          <a:ea typeface="Calibri" panose="020F0502020204030204" pitchFamily="34" charset="0"/>
                          <a:cs typeface="Times New Roman" panose="02020603050405020304" pitchFamily="18" charset="0"/>
                        </a:rPr>
                        <a:t>т</a:t>
                      </a:r>
                      <a:r>
                        <a:rPr lang="en-US" sz="2000">
                          <a:effectLst/>
                          <a:latin typeface="Calibri" panose="020F0502020204030204" pitchFamily="34" charset="0"/>
                          <a:ea typeface="Calibri" panose="020F0502020204030204" pitchFamily="34" charset="0"/>
                          <a:cs typeface="Times New Roman" panose="02020603050405020304" pitchFamily="18" charset="0"/>
                        </a:rPr>
                        <a:t> ми</a:t>
                      </a:r>
                      <a:r>
                        <a:rPr lang="en-US" sz="2000" b="1">
                          <a:effectLst/>
                          <a:latin typeface="Calibri" panose="020F0502020204030204" pitchFamily="34" charset="0"/>
                          <a:ea typeface="Calibri" panose="020F0502020204030204" pitchFamily="34" charset="0"/>
                          <a:cs typeface="Times New Roman" panose="02020603050405020304" pitchFamily="18" charset="0"/>
                        </a:rPr>
                        <a:t>е</a:t>
                      </a:r>
                      <a:r>
                        <a:rPr lang="en-US" sz="2000">
                          <a:effectLst/>
                          <a:latin typeface="Calibri" panose="020F0502020204030204" pitchFamily="34" charset="0"/>
                          <a:ea typeface="Calibri" panose="020F0502020204030204" pitchFamily="34" charset="0"/>
                          <a:cs typeface="Times New Roman" panose="02020603050405020304" pitchFamily="18" charset="0"/>
                        </a:rPr>
                        <a:t>т 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Nastya</a:t>
                      </a:r>
                      <a:r>
                        <a:rPr lang="en-US" sz="2000" dirty="0">
                          <a:effectLst/>
                          <a:latin typeface="Calibri" panose="020F0502020204030204" pitchFamily="34" charset="0"/>
                          <a:ea typeface="PMingLiU" panose="02020500000000000000" pitchFamily="18" charset="-120"/>
                          <a:cs typeface="Lucida Grande"/>
                        </a:rPr>
                        <a:t>, are you off to pick your berries?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39861306"/>
                  </a:ext>
                </a:extLst>
              </a:tr>
            </a:tbl>
          </a:graphicData>
        </a:graphic>
      </p:graphicFrame>
      <p:graphicFrame>
        <p:nvGraphicFramePr>
          <p:cNvPr id="2" name="Table 1">
            <a:extLst>
              <a:ext uri="{FF2B5EF4-FFF2-40B4-BE49-F238E27FC236}">
                <a16:creationId xmlns:a16="http://schemas.microsoft.com/office/drawing/2014/main" id="{6EFA7D7A-E347-4ECB-9A87-6ADEF7981B34}"/>
              </a:ext>
            </a:extLst>
          </p:cNvPr>
          <p:cNvGraphicFramePr>
            <a:graphicFrameLocks noGrp="1"/>
          </p:cNvGraphicFramePr>
          <p:nvPr>
            <p:extLst>
              <p:ext uri="{D42A27DB-BD31-4B8C-83A1-F6EECF244321}">
                <p14:modId xmlns:p14="http://schemas.microsoft.com/office/powerpoint/2010/main" val="987551625"/>
              </p:ext>
            </p:extLst>
          </p:nvPr>
        </p:nvGraphicFramePr>
        <p:xfrm>
          <a:off x="1098550" y="5085884"/>
          <a:ext cx="9994899" cy="1078092"/>
        </p:xfrm>
        <a:graphic>
          <a:graphicData uri="http://schemas.openxmlformats.org/drawingml/2006/table">
            <a:tbl>
              <a:tblPr firstRow="1" firstCol="1" bandRow="1">
                <a:tableStyleId>{5940675A-B579-460E-94D1-54222C63F5DA}</a:tableStyleId>
              </a:tblPr>
              <a:tblGrid>
                <a:gridCol w="4996908">
                  <a:extLst>
                    <a:ext uri="{9D8B030D-6E8A-4147-A177-3AD203B41FA5}">
                      <a16:colId xmlns:a16="http://schemas.microsoft.com/office/drawing/2014/main" val="3555255315"/>
                    </a:ext>
                  </a:extLst>
                </a:gridCol>
                <a:gridCol w="4997991">
                  <a:extLst>
                    <a:ext uri="{9D8B030D-6E8A-4147-A177-3AD203B41FA5}">
                      <a16:colId xmlns:a16="http://schemas.microsoft.com/office/drawing/2014/main" val="1277870292"/>
                    </a:ext>
                  </a:extLst>
                </a:gridCol>
              </a:tblGrid>
              <a:tr h="539046">
                <a:tc>
                  <a:txBody>
                    <a:bodyPr/>
                    <a:lstStyle/>
                    <a:p>
                      <a:pPr algn="l"/>
                      <a:r>
                        <a:rPr lang="en-US" sz="2000">
                          <a:effectLst/>
                          <a:latin typeface="Calibri" panose="020F0502020204030204" pitchFamily="34" charset="0"/>
                          <a:ea typeface="Calibri" panose="020F0502020204030204" pitchFamily="34" charset="0"/>
                          <a:cs typeface="Times New Roman" panose="02020603050405020304" pitchFamily="18" charset="0"/>
                        </a:rPr>
                        <a:t>Эх, т</a:t>
                      </a:r>
                      <a:r>
                        <a:rPr lang="en-US" sz="2000" b="1">
                          <a:effectLst/>
                          <a:latin typeface="Calibri" panose="020F0502020204030204" pitchFamily="34" charset="0"/>
                          <a:ea typeface="Calibri" panose="020F0502020204030204" pitchFamily="34" charset="0"/>
                          <a:cs typeface="Times New Roman" panose="02020603050405020304" pitchFamily="18" charset="0"/>
                        </a:rPr>
                        <a:t>у</a:t>
                      </a:r>
                      <a:r>
                        <a:rPr lang="en-US" sz="2000">
                          <a:effectLst/>
                          <a:latin typeface="Calibri" panose="020F0502020204030204" pitchFamily="34" charset="0"/>
                          <a:ea typeface="Calibri" panose="020F0502020204030204" pitchFamily="34" charset="0"/>
                          <a:cs typeface="Times New Roman" panose="02020603050405020304" pitchFamily="18" charset="0"/>
                        </a:rPr>
                        <a:t>шко </a:t>
                      </a:r>
                      <a:r>
                        <a:rPr lang="en-US" sz="2000" u="sng">
                          <a:effectLst/>
                          <a:latin typeface="Calibri" panose="020F0502020204030204" pitchFamily="34" charset="0"/>
                          <a:ea typeface="Calibri" panose="020F0502020204030204" pitchFamily="34" charset="0"/>
                          <a:cs typeface="Times New Roman" panose="02020603050405020304" pitchFamily="18" charset="0"/>
                        </a:rPr>
                        <a:t>каяш</a:t>
                      </a:r>
                      <a:r>
                        <a:rPr lang="en-US" sz="2000" b="1" u="sng">
                          <a:effectLst/>
                          <a:latin typeface="Calibri" panose="020F0502020204030204" pitchFamily="34" charset="0"/>
                          <a:ea typeface="Calibri" panose="020F0502020204030204" pitchFamily="34" charset="0"/>
                          <a:cs typeface="Times New Roman" panose="02020603050405020304" pitchFamily="18" charset="0"/>
                        </a:rPr>
                        <a:t>е</a:t>
                      </a:r>
                      <a:r>
                        <a:rPr lang="en-US" sz="2000" u="sng">
                          <a:effectLst/>
                          <a:latin typeface="Calibri" panose="020F0502020204030204" pitchFamily="34" charset="0"/>
                          <a:ea typeface="Calibri" panose="020F0502020204030204" pitchFamily="34" charset="0"/>
                          <a:cs typeface="Times New Roman" panose="02020603050405020304" pitchFamily="18" charset="0"/>
                        </a:rPr>
                        <a:t>т</a:t>
                      </a:r>
                      <a:r>
                        <a:rPr lang="en-US" sz="2000">
                          <a:effectLst/>
                          <a:latin typeface="Calibri" panose="020F0502020204030204" pitchFamily="34" charset="0"/>
                          <a:ea typeface="Calibri" panose="020F0502020204030204" pitchFamily="34" charset="0"/>
                          <a:cs typeface="Times New Roman" panose="02020603050405020304" pitchFamily="18"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Oh, to go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33867976"/>
                  </a:ext>
                </a:extLst>
              </a:tr>
              <a:tr h="539046">
                <a:tc>
                  <a:txBody>
                    <a:bodyPr/>
                    <a:lstStyle/>
                    <a:p>
                      <a:pPr algn="l"/>
                      <a:r>
                        <a:rPr lang="en-US" sz="2000">
                          <a:effectLst/>
                          <a:latin typeface="Calibri" panose="020F0502020204030204" pitchFamily="34" charset="0"/>
                          <a:ea typeface="Calibri" panose="020F0502020204030204" pitchFamily="34" charset="0"/>
                          <a:cs typeface="Times New Roman" panose="02020603050405020304" pitchFamily="18" charset="0"/>
                        </a:rPr>
                        <a:t>Ӱмыр</a:t>
                      </a:r>
                      <a:r>
                        <a:rPr lang="en-US" sz="2000" b="1">
                          <a:effectLst/>
                          <a:latin typeface="Calibri" panose="020F0502020204030204" pitchFamily="34" charset="0"/>
                          <a:ea typeface="Calibri" panose="020F0502020204030204" pitchFamily="34" charset="0"/>
                          <a:cs typeface="Times New Roman" panose="02020603050405020304" pitchFamily="18" charset="0"/>
                        </a:rPr>
                        <a:t>е</a:t>
                      </a:r>
                      <a:r>
                        <a:rPr lang="en-US" sz="2000">
                          <a:effectLst/>
                          <a:latin typeface="Calibri" panose="020F0502020204030204" pitchFamily="34" charset="0"/>
                          <a:ea typeface="Calibri" panose="020F0502020204030204" pitchFamily="34" charset="0"/>
                          <a:cs typeface="Times New Roman" panose="02020603050405020304" pitchFamily="18" charset="0"/>
                        </a:rPr>
                        <a:t>ш </a:t>
                      </a:r>
                      <a:r>
                        <a:rPr lang="en-US" sz="2000" u="sng">
                          <a:effectLst/>
                          <a:latin typeface="Calibri" panose="020F0502020204030204" pitchFamily="34" charset="0"/>
                          <a:ea typeface="Calibri" panose="020F0502020204030204" pitchFamily="34" charset="0"/>
                          <a:cs typeface="Times New Roman" panose="02020603050405020304" pitchFamily="18" charset="0"/>
                        </a:rPr>
                        <a:t>лияш</a:t>
                      </a:r>
                      <a:r>
                        <a:rPr lang="en-US" sz="2000" b="1" u="sng">
                          <a:effectLst/>
                          <a:latin typeface="Calibri" panose="020F0502020204030204" pitchFamily="34" charset="0"/>
                          <a:ea typeface="Calibri" panose="020F0502020204030204" pitchFamily="34" charset="0"/>
                          <a:cs typeface="Times New Roman" panose="02020603050405020304" pitchFamily="18" charset="0"/>
                        </a:rPr>
                        <a:t>е</a:t>
                      </a:r>
                      <a:r>
                        <a:rPr lang="en-US" sz="2000" u="sng">
                          <a:effectLst/>
                          <a:latin typeface="Calibri" panose="020F0502020204030204" pitchFamily="34" charset="0"/>
                          <a:ea typeface="Calibri" panose="020F0502020204030204" pitchFamily="34" charset="0"/>
                          <a:cs typeface="Times New Roman" panose="02020603050405020304" pitchFamily="18" charset="0"/>
                        </a:rPr>
                        <a:t>т</a:t>
                      </a:r>
                      <a:r>
                        <a:rPr lang="en-US" sz="2000">
                          <a:effectLst/>
                          <a:latin typeface="Calibri" panose="020F0502020204030204" pitchFamily="34" charset="0"/>
                          <a:ea typeface="Calibri" panose="020F0502020204030204" pitchFamily="34" charset="0"/>
                          <a:cs typeface="Times New Roman" panose="02020603050405020304" pitchFamily="18" charset="0"/>
                        </a:rPr>
                        <a:t> пелен</a:t>
                      </a:r>
                      <a:r>
                        <a:rPr lang="en-US" sz="2000" b="1">
                          <a:effectLst/>
                          <a:latin typeface="Calibri" panose="020F0502020204030204" pitchFamily="34" charset="0"/>
                          <a:ea typeface="Calibri" panose="020F0502020204030204" pitchFamily="34" charset="0"/>
                          <a:cs typeface="Times New Roman" panose="02020603050405020304" pitchFamily="18" charset="0"/>
                        </a:rPr>
                        <a:t>е</a:t>
                      </a:r>
                      <a:r>
                        <a:rPr lang="en-US" sz="2000">
                          <a:effectLst/>
                          <a:latin typeface="Calibri" panose="020F0502020204030204" pitchFamily="34" charset="0"/>
                          <a:ea typeface="Calibri" panose="020F0502020204030204" pitchFamily="34" charset="0"/>
                          <a:cs typeface="Times New Roman" panose="02020603050405020304" pitchFamily="18"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Oh, if you’d spend your life with 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46678880"/>
                  </a:ext>
                </a:extLst>
              </a:tr>
            </a:tbl>
          </a:graphicData>
        </a:graphic>
      </p:graphicFrame>
    </p:spTree>
    <p:extLst>
      <p:ext uri="{BB962C8B-B14F-4D97-AF65-F5344CB8AC3E}">
        <p14:creationId xmlns:p14="http://schemas.microsoft.com/office/powerpoint/2010/main" val="15983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Adjective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arenR"/>
            </a:pPr>
            <a:r>
              <a:rPr lang="en-GB" dirty="0"/>
              <a:t>Possessive adjectives</a:t>
            </a:r>
          </a:p>
          <a:p>
            <a:pPr marL="514350" indent="-514350">
              <a:buFont typeface="Arial" panose="020B0604020202020204" pitchFamily="34" charset="0"/>
              <a:buAutoNum type="alphaLcParenR"/>
            </a:pPr>
            <a:r>
              <a:rPr lang="en-GB" dirty="0"/>
              <a:t>Relational adjectives</a:t>
            </a:r>
          </a:p>
          <a:p>
            <a:pPr marL="514350" indent="-514350">
              <a:buFont typeface="Arial" panose="020B0604020202020204" pitchFamily="34" charset="0"/>
              <a:buAutoNum type="alphaLcParenR"/>
            </a:pPr>
            <a:r>
              <a:rPr lang="en-GB" dirty="0"/>
              <a:t>Privative adjectives</a:t>
            </a:r>
          </a:p>
          <a:p>
            <a:pPr marL="514350" indent="-514350">
              <a:buFont typeface="Arial" panose="020B0604020202020204" pitchFamily="34" charset="0"/>
              <a:buAutoNum type="alphaLcParenR"/>
            </a:pPr>
            <a:r>
              <a:rPr lang="en-GB" dirty="0"/>
              <a:t>Purposive adjectives</a:t>
            </a:r>
          </a:p>
          <a:p>
            <a:pPr marL="514350" indent="-514350">
              <a:buFont typeface="Arial" panose="020B0604020202020204" pitchFamily="34" charset="0"/>
              <a:buAutoNum type="alphaLcParenR"/>
            </a:pPr>
            <a:r>
              <a:rPr lang="en-GB" dirty="0"/>
              <a:t>Approximative adjectives</a:t>
            </a:r>
          </a:p>
        </p:txBody>
      </p:sp>
    </p:spTree>
    <p:extLst>
      <p:ext uri="{BB962C8B-B14F-4D97-AF65-F5344CB8AC3E}">
        <p14:creationId xmlns:p14="http://schemas.microsoft.com/office/powerpoint/2010/main" val="18553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Possessive adjectives</a:t>
            </a:r>
          </a:p>
          <a:p>
            <a:pPr marL="0" indent="0">
              <a:buNone/>
            </a:pPr>
            <a:endParaRPr lang="en-GB" dirty="0"/>
          </a:p>
          <a:p>
            <a:pPr marL="0" indent="0">
              <a:buNone/>
            </a:pPr>
            <a:r>
              <a:rPr lang="en-GB" dirty="0"/>
              <a:t>a1) -</a:t>
            </a:r>
            <a:r>
              <a:rPr lang="en-GB" dirty="0" err="1"/>
              <a:t>ан</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7" name="Table 16">
            <a:extLst>
              <a:ext uri="{FF2B5EF4-FFF2-40B4-BE49-F238E27FC236}">
                <a16:creationId xmlns:a16="http://schemas.microsoft.com/office/drawing/2014/main" id="{52431668-241A-489F-A1E0-411790F924F8}"/>
              </a:ext>
            </a:extLst>
          </p:cNvPr>
          <p:cNvGraphicFramePr>
            <a:graphicFrameLocks noGrp="1"/>
          </p:cNvGraphicFramePr>
          <p:nvPr>
            <p:extLst>
              <p:ext uri="{D42A27DB-BD31-4B8C-83A1-F6EECF244321}">
                <p14:modId xmlns:p14="http://schemas.microsoft.com/office/powerpoint/2010/main" val="1392375883"/>
              </p:ext>
            </p:extLst>
          </p:nvPr>
        </p:nvGraphicFramePr>
        <p:xfrm>
          <a:off x="1966913" y="3528843"/>
          <a:ext cx="8258174" cy="15240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пыл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cloud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cloudy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пел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пеледыш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пи</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happiness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пиал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happy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кеч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sunny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6495284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ӱй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butter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mi-NZ" sz="2000" dirty="0">
                          <a:effectLst/>
                          <a:latin typeface="Calibri" panose="020F0502020204030204" pitchFamily="34" charset="0"/>
                          <a:ea typeface="PMingLiU" panose="02020500000000000000" pitchFamily="18" charset="-120"/>
                          <a:cs typeface="Lucida Grande"/>
                        </a:rPr>
                        <a:t>ӱ</a:t>
                      </a:r>
                      <a:r>
                        <a:rPr lang="mi-NZ" sz="2000" b="1" dirty="0">
                          <a:effectLst/>
                          <a:latin typeface="Calibri" panose="020F0502020204030204" pitchFamily="34" charset="0"/>
                          <a:ea typeface="PMingLiU" panose="02020500000000000000" pitchFamily="18" charset="-120"/>
                          <a:cs typeface="Lucida Grande"/>
                        </a:rPr>
                        <a:t>я</a:t>
                      </a:r>
                      <a:r>
                        <a:rPr lang="mi-NZ" sz="2000" dirty="0">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 Adjective derivation</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11" name="Rectangle 10">
            <a:extLst>
              <a:ext uri="{FF2B5EF4-FFF2-40B4-BE49-F238E27FC236}">
                <a16:creationId xmlns:a16="http://schemas.microsoft.com/office/drawing/2014/main" id="{0DB4FE6F-8246-45E9-9F9E-BC8C1FF62BDE}"/>
              </a:ext>
            </a:extLst>
          </p:cNvPr>
          <p:cNvSpPr/>
          <p:nvPr/>
        </p:nvSpPr>
        <p:spPr>
          <a:xfrm>
            <a:off x="6165054"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698AA42-AA2F-4FD3-85DB-FDF0D5AEE2D3}"/>
              </a:ext>
            </a:extLst>
          </p:cNvPr>
          <p:cNvSpPr/>
          <p:nvPr/>
        </p:nvSpPr>
        <p:spPr>
          <a:xfrm>
            <a:off x="6143625"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A313FD-0AD0-4C71-9C30-DFB9ADA9D019}"/>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6DE5B91-EEB5-41ED-B25E-069111D22D07}"/>
              </a:ext>
            </a:extLst>
          </p:cNvPr>
          <p:cNvSpPr/>
          <p:nvPr/>
        </p:nvSpPr>
        <p:spPr>
          <a:xfrm>
            <a:off x="6135288"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F91F4BB-6595-499F-BEF3-768E0D95801B}"/>
              </a:ext>
            </a:extLst>
          </p:cNvPr>
          <p:cNvSpPr/>
          <p:nvPr/>
        </p:nvSpPr>
        <p:spPr>
          <a:xfrm>
            <a:off x="8214597"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84ECCA4-E78B-4482-97C4-095112082DE7}"/>
              </a:ext>
            </a:extLst>
          </p:cNvPr>
          <p:cNvSpPr/>
          <p:nvPr/>
        </p:nvSpPr>
        <p:spPr>
          <a:xfrm>
            <a:off x="8193168" y="3859042"/>
            <a:ext cx="136969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7040DC8-3FD8-41F8-8454-EC2B87911689}"/>
              </a:ext>
            </a:extLst>
          </p:cNvPr>
          <p:cNvSpPr/>
          <p:nvPr/>
        </p:nvSpPr>
        <p:spPr>
          <a:xfrm>
            <a:off x="8184831"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F94E37-08FB-4CEA-8204-0D0E9746B408}"/>
              </a:ext>
            </a:extLst>
          </p:cNvPr>
          <p:cNvSpPr/>
          <p:nvPr/>
        </p:nvSpPr>
        <p:spPr>
          <a:xfrm>
            <a:off x="8184831" y="4468644"/>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625D7D9-3EB4-4F7B-9D15-3EA24FD876DD}"/>
              </a:ext>
            </a:extLst>
          </p:cNvPr>
          <p:cNvSpPr/>
          <p:nvPr/>
        </p:nvSpPr>
        <p:spPr>
          <a:xfrm>
            <a:off x="6117100" y="4774948"/>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8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Widescreen</PresentationFormat>
  <Paragraphs>670</Paragraphs>
  <Slides>41</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Chapter 33</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33</dc:title>
  <dc:creator>Jeremy Bradley</dc:creator>
  <cp:lastModifiedBy>Jeremy moss Bradley</cp:lastModifiedBy>
  <cp:revision>201</cp:revision>
  <dcterms:created xsi:type="dcterms:W3CDTF">2021-01-22T02:35:08Z</dcterms:created>
  <dcterms:modified xsi:type="dcterms:W3CDTF">2024-03-15T14:04:34Z</dcterms:modified>
</cp:coreProperties>
</file>