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83" r:id="rId2"/>
    <p:sldId id="761" r:id="rId3"/>
    <p:sldId id="596" r:id="rId4"/>
    <p:sldId id="854" r:id="rId5"/>
    <p:sldId id="1126" r:id="rId6"/>
    <p:sldId id="1086" r:id="rId7"/>
    <p:sldId id="1127" r:id="rId8"/>
    <p:sldId id="1128" r:id="rId9"/>
    <p:sldId id="1131" r:id="rId10"/>
    <p:sldId id="1129" r:id="rId11"/>
    <p:sldId id="1132" r:id="rId12"/>
    <p:sldId id="1130" r:id="rId13"/>
    <p:sldId id="1133" r:id="rId14"/>
    <p:sldId id="1134" r:id="rId15"/>
    <p:sldId id="1135" r:id="rId16"/>
    <p:sldId id="1136" r:id="rId17"/>
    <p:sldId id="1137" r:id="rId18"/>
    <p:sldId id="1138" r:id="rId19"/>
    <p:sldId id="1139" r:id="rId20"/>
    <p:sldId id="1141" r:id="rId21"/>
    <p:sldId id="1140" r:id="rId22"/>
    <p:sldId id="1142" r:id="rId23"/>
    <p:sldId id="1143" r:id="rId24"/>
    <p:sldId id="1144" r:id="rId25"/>
    <p:sldId id="1110" r:id="rId26"/>
    <p:sldId id="643" r:id="rId27"/>
    <p:sldId id="1147" r:id="rId28"/>
    <p:sldId id="1148" r:id="rId29"/>
    <p:sldId id="1149" r:id="rId30"/>
    <p:sldId id="1150" r:id="rId31"/>
    <p:sldId id="1151" r:id="rId32"/>
    <p:sldId id="1145" r:id="rId33"/>
    <p:sldId id="1146" r:id="rId34"/>
    <p:sldId id="1115" r:id="rId35"/>
    <p:sldId id="653" r:id="rId36"/>
    <p:sldId id="1073" r:id="rId37"/>
    <p:sldId id="655" r:id="rId38"/>
    <p:sldId id="1049" r:id="rId39"/>
    <p:sldId id="105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359" autoAdjust="0"/>
  </p:normalViewPr>
  <p:slideViewPr>
    <p:cSldViewPr snapToGrid="0">
      <p:cViewPr varScale="1">
        <p:scale>
          <a:sx n="88" d="100"/>
          <a:sy n="88" d="100"/>
        </p:scale>
        <p:origin x="1278" y="9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F81B75E3-19E2-4CBE-A7AC-EAA1E4490CD0}"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dirty="0"/>
              <a:t>COPIUS – Introduction to Mari – Chapter 32</a:t>
            </a:r>
            <a:endParaRPr lang="en-GB" dirty="0"/>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03FC8090-9573-493B-B275-BA68331076C2}"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dirty="0"/>
              <a:t>COPIUS – Introduction to Mari – Chapter 32</a:t>
            </a:r>
            <a:endParaRPr lang="en-GB" dirty="0"/>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1C2A8BD8-FD04-4B45-8B61-FCA57BB4F909}"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dirty="0"/>
              <a:t>COPIUS – Introduction to Mari – Chapter 32</a:t>
            </a:r>
            <a:endParaRPr lang="en-GB" dirty="0"/>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1EF2EA9-1973-4B3E-A8EC-097AD8B74A13}"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dirty="0"/>
              <a:t>COPIUS – Introduction to Mari – Chapter 32</a:t>
            </a:r>
            <a:endParaRPr lang="en-GB" dirty="0"/>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C18EE2DF-4B0E-4F56-BB70-9B3A4F399534}"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dirty="0"/>
              <a:t>COPIUS – Introduction to Mari – Chapter 32</a:t>
            </a:r>
            <a:endParaRPr lang="en-GB" dirty="0"/>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2C61763B-2B4B-4780-9F47-D18A7D78D7C2}"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dirty="0"/>
              <a:t>COPIUS – Introduction to Mari – Chapter 32</a:t>
            </a:r>
            <a:endParaRPr lang="en-GB" dirty="0"/>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21863690-5282-4050-A5AD-4E95AAFCEF47}"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dirty="0"/>
              <a:t>COPIUS – Introduction to Mari – Chapter 32</a:t>
            </a:r>
            <a:endParaRPr lang="en-GB" dirty="0"/>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D01CF2D9-2E2B-47B3-9705-0CC32E8FCA5D}"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5E1F799E-EB98-4784-B262-36BFDD75A507}"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dirty="0"/>
              <a:t>COPIUS – Introduction to Mari – Chapter 32</a:t>
            </a:r>
            <a:endParaRPr lang="en-GB" dirty="0"/>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0CE92C92-946C-40AE-AAE8-C30DBAB01FA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dirty="0"/>
              <a:t>COPIUS – Introduction to Mari – Chapter 32</a:t>
            </a:r>
            <a:endParaRPr lang="en-GB" dirty="0"/>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58E03422-EF6D-4661-9C98-1FF81947B3AC}"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dirty="0"/>
              <a:t>COPIUS – Introduction to Mari – Chapter 32</a:t>
            </a:r>
            <a:endParaRPr lang="en-GB" dirty="0"/>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43332-515C-49D0-B1FA-CD2D13E0D370}"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COPIUS – Introduction to Mari – Chapter 32</a:t>
            </a:r>
            <a:endParaRPr lang="en-GB" dirty="0"/>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LNNYOJeUA3w" TargetMode="External"/><Relationship Id="rId2" Type="http://schemas.openxmlformats.org/officeDocument/2006/relationships/slideLayout" Target="../slideLayouts/slideLayout2.xml"/><Relationship Id="rId1" Type="http://schemas.openxmlformats.org/officeDocument/2006/relationships/video" Target="https://www.youtube.com/embed/LNNYOJeUA3w?feature=oembed" TargetMode="Externa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32</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23 January 2022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Agent nouns</a:t>
            </a:r>
          </a:p>
          <a:p>
            <a:pPr marL="0" indent="0">
              <a:buNone/>
            </a:pPr>
            <a:endParaRPr lang="en-GB" dirty="0"/>
          </a:p>
          <a:p>
            <a:pPr marL="0" indent="0">
              <a:buNone/>
            </a:pPr>
            <a:r>
              <a:rPr lang="en-GB" dirty="0"/>
              <a:t>a2) -</a:t>
            </a:r>
            <a:r>
              <a:rPr lang="en-GB" dirty="0" err="1"/>
              <a:t>чЕ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7" name="Table 6">
            <a:extLst>
              <a:ext uri="{FF2B5EF4-FFF2-40B4-BE49-F238E27FC236}">
                <a16:creationId xmlns:a16="http://schemas.microsoft.com/office/drawing/2014/main" id="{D0693380-6D4F-4B5B-B96B-31D3F5423FAD}"/>
              </a:ext>
            </a:extLst>
          </p:cNvPr>
          <p:cNvGraphicFramePr>
            <a:graphicFrameLocks noGrp="1"/>
          </p:cNvGraphicFramePr>
          <p:nvPr>
            <p:extLst>
              <p:ext uri="{D42A27DB-BD31-4B8C-83A1-F6EECF244321}">
                <p14:modId xmlns:p14="http://schemas.microsoft.com/office/powerpoint/2010/main" val="468343255"/>
              </p:ext>
            </p:extLst>
          </p:nvPr>
        </p:nvGraphicFramePr>
        <p:xfrm>
          <a:off x="1966913" y="3528843"/>
          <a:ext cx="8258174"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шо</a:t>
                      </a:r>
                      <a:r>
                        <a:rPr lang="en-US" sz="2000" b="1">
                          <a:effectLst/>
                          <a:latin typeface="Calibri" panose="020F0502020204030204" pitchFamily="34" charset="0"/>
                          <a:ea typeface="PMingLiU" panose="02020500000000000000" pitchFamily="18" charset="-120"/>
                          <a:cs typeface="Lucida Grande"/>
                        </a:rPr>
                        <a:t>я</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lie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liar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мыл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work, activity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с</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мылчо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hard worker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кӱт</a:t>
                      </a:r>
                      <a:r>
                        <a:rPr lang="en-US" sz="2000" b="1">
                          <a:effectLst/>
                          <a:latin typeface="Calibri" panose="020F0502020204030204" pitchFamily="34" charset="0"/>
                          <a:ea typeface="PMingLiU" panose="02020500000000000000" pitchFamily="18" charset="-120"/>
                          <a:cs typeface="Lucida Grande"/>
                        </a:rPr>
                        <a:t>ӱ</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кӱт</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чӧ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shepherd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выт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shop, store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seller, vendor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
        <p:nvSpPr>
          <p:cNvPr id="8" name="Rectangle 7">
            <a:extLst>
              <a:ext uri="{FF2B5EF4-FFF2-40B4-BE49-F238E27FC236}">
                <a16:creationId xmlns:a16="http://schemas.microsoft.com/office/drawing/2014/main" id="{6D124887-F47C-4AD2-A149-C65B41D79FE8}"/>
              </a:ext>
            </a:extLst>
          </p:cNvPr>
          <p:cNvSpPr/>
          <p:nvPr/>
        </p:nvSpPr>
        <p:spPr>
          <a:xfrm>
            <a:off x="6174579"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D327CCE-468D-464F-ABAA-57B0A11770ED}"/>
              </a:ext>
            </a:extLst>
          </p:cNvPr>
          <p:cNvSpPr/>
          <p:nvPr/>
        </p:nvSpPr>
        <p:spPr>
          <a:xfrm>
            <a:off x="6153150" y="3859042"/>
            <a:ext cx="113347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3A732EE-CD58-4F3D-BC85-2F7F04A78989}"/>
              </a:ext>
            </a:extLst>
          </p:cNvPr>
          <p:cNvSpPr/>
          <p:nvPr/>
        </p:nvSpPr>
        <p:spPr>
          <a:xfrm>
            <a:off x="6144814" y="4163843"/>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47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Agent nouns</a:t>
            </a:r>
          </a:p>
          <a:p>
            <a:pPr marL="0" indent="0">
              <a:buNone/>
            </a:pPr>
            <a:endParaRPr lang="en-GB" dirty="0"/>
          </a:p>
          <a:p>
            <a:pPr marL="0" indent="0">
              <a:buNone/>
            </a:pPr>
            <a:r>
              <a:rPr lang="en-GB" dirty="0"/>
              <a:t>a2) -</a:t>
            </a:r>
            <a:r>
              <a:rPr lang="en-GB" dirty="0" err="1"/>
              <a:t>чЕ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7" name="Table 6">
            <a:extLst>
              <a:ext uri="{FF2B5EF4-FFF2-40B4-BE49-F238E27FC236}">
                <a16:creationId xmlns:a16="http://schemas.microsoft.com/office/drawing/2014/main" id="{D0693380-6D4F-4B5B-B96B-31D3F5423FAD}"/>
              </a:ext>
            </a:extLst>
          </p:cNvPr>
          <p:cNvGraphicFramePr>
            <a:graphicFrameLocks noGrp="1"/>
          </p:cNvGraphicFramePr>
          <p:nvPr/>
        </p:nvGraphicFramePr>
        <p:xfrm>
          <a:off x="1966913" y="3528843"/>
          <a:ext cx="8258174"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шо</a:t>
                      </a:r>
                      <a:r>
                        <a:rPr lang="en-US" sz="2000" b="1">
                          <a:effectLst/>
                          <a:latin typeface="Calibri" panose="020F0502020204030204" pitchFamily="34" charset="0"/>
                          <a:ea typeface="PMingLiU" panose="02020500000000000000" pitchFamily="18" charset="-120"/>
                          <a:cs typeface="Lucida Grande"/>
                        </a:rPr>
                        <a:t>я</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lie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liar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мыл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work, activity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с</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мылчо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hard worker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кӱт</a:t>
                      </a:r>
                      <a:r>
                        <a:rPr lang="en-US" sz="2000" b="1">
                          <a:effectLst/>
                          <a:latin typeface="Calibri" panose="020F0502020204030204" pitchFamily="34" charset="0"/>
                          <a:ea typeface="PMingLiU" panose="02020500000000000000" pitchFamily="18" charset="-120"/>
                          <a:cs typeface="Lucida Grande"/>
                        </a:rPr>
                        <a:t>ӱ</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кӱт</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чӧ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shepherd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выт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shop, store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вытче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seller, vendor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spTree>
    <p:extLst>
      <p:ext uri="{BB962C8B-B14F-4D97-AF65-F5344CB8AC3E}">
        <p14:creationId xmlns:p14="http://schemas.microsoft.com/office/powerpoint/2010/main" val="240066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Agent nouns</a:t>
            </a:r>
          </a:p>
          <a:p>
            <a:pPr marL="0" indent="0">
              <a:buNone/>
            </a:pPr>
            <a:endParaRPr lang="en-GB" dirty="0"/>
          </a:p>
          <a:p>
            <a:pPr marL="0" indent="0">
              <a:buNone/>
            </a:pPr>
            <a:r>
              <a:rPr lang="en-GB" dirty="0">
                <a:solidFill>
                  <a:schemeClr val="bg1">
                    <a:lumMod val="75000"/>
                  </a:schemeClr>
                </a:solidFill>
              </a:rPr>
              <a:t>[a3) -</a:t>
            </a:r>
            <a:r>
              <a:rPr lang="en-GB" dirty="0" err="1">
                <a:solidFill>
                  <a:schemeClr val="bg1">
                    <a:lumMod val="75000"/>
                  </a:schemeClr>
                </a:solidFill>
              </a:rPr>
              <a:t>шЕ</a:t>
            </a:r>
            <a:r>
              <a:rPr lang="en-GB" dirty="0">
                <a:solidFill>
                  <a:schemeClr val="bg1">
                    <a:lumMod val="75000"/>
                  </a:schemeClr>
                </a:solidFill>
              </a:rPr>
              <a:t> &gt; Conversion]</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8024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Purposive nouns</a:t>
            </a:r>
          </a:p>
          <a:p>
            <a:pPr marL="0" indent="0">
              <a:buNone/>
            </a:pPr>
            <a:endParaRPr lang="en-GB" dirty="0"/>
          </a:p>
          <a:p>
            <a:pPr marL="0" indent="0">
              <a:buNone/>
            </a:pPr>
            <a:r>
              <a:rPr lang="en-GB" dirty="0"/>
              <a:t>b1) -</a:t>
            </a:r>
            <a:r>
              <a:rPr lang="en-GB" dirty="0" err="1"/>
              <a:t>лык</a:t>
            </a:r>
            <a:endParaRPr lang="en-GB" dirty="0"/>
          </a:p>
          <a:p>
            <a:pPr marL="0" indent="0">
              <a:buNone/>
            </a:pPr>
            <a:endParaRPr lang="en-GB" dirty="0"/>
          </a:p>
          <a:p>
            <a:pPr marL="0" indent="0">
              <a:buNone/>
            </a:pPr>
            <a:endParaRPr lang="en-GB" dirty="0"/>
          </a:p>
          <a:p>
            <a:pPr marL="0" indent="0">
              <a:buNone/>
            </a:pPr>
            <a:r>
              <a:rPr lang="en-GB" dirty="0"/>
              <a:t>b2) -</a:t>
            </a:r>
            <a:r>
              <a:rPr lang="en-GB" dirty="0" err="1"/>
              <a:t>аш</a:t>
            </a: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extLst>
              <p:ext uri="{D42A27DB-BD31-4B8C-83A1-F6EECF244321}">
                <p14:modId xmlns:p14="http://schemas.microsoft.com/office/powerpoint/2010/main" val="565240094"/>
              </p:ext>
            </p:extLst>
          </p:nvPr>
        </p:nvGraphicFramePr>
        <p:xfrm>
          <a:off x="1966913" y="3528843"/>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шинч</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eye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шинч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glasses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нер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nose, snout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muzzle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bl>
          </a:graphicData>
        </a:graphic>
      </p:graphicFrame>
      <p:graphicFrame>
        <p:nvGraphicFramePr>
          <p:cNvPr id="10" name="Table 9">
            <a:extLst>
              <a:ext uri="{FF2B5EF4-FFF2-40B4-BE49-F238E27FC236}">
                <a16:creationId xmlns:a16="http://schemas.microsoft.com/office/drawing/2014/main" id="{82DC76A4-4EB6-4E76-B8E3-99AF172D279E}"/>
              </a:ext>
            </a:extLst>
          </p:cNvPr>
          <p:cNvGraphicFramePr>
            <a:graphicFrameLocks noGrp="1"/>
          </p:cNvGraphicFramePr>
          <p:nvPr>
            <p:extLst>
              <p:ext uri="{D42A27DB-BD31-4B8C-83A1-F6EECF244321}">
                <p14:modId xmlns:p14="http://schemas.microsoft.com/office/powerpoint/2010/main" val="1552306365"/>
              </p:ext>
            </p:extLst>
          </p:nvPr>
        </p:nvGraphicFramePr>
        <p:xfrm>
          <a:off x="1966912" y="4927430"/>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leg, foot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йол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trousers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парн</a:t>
                      </a:r>
                      <a:r>
                        <a:rPr lang="en-US" sz="2000" b="1">
                          <a:effectLst/>
                          <a:latin typeface="Calibri" panose="020F0502020204030204" pitchFamily="34" charset="0"/>
                          <a:ea typeface="PMingLiU" panose="02020500000000000000" pitchFamily="18" charset="-120"/>
                          <a:cs typeface="Lucida Grande"/>
                        </a:rPr>
                        <a:t>я</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thimble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bl>
          </a:graphicData>
        </a:graphic>
      </p:graphicFrame>
      <p:sp>
        <p:nvSpPr>
          <p:cNvPr id="11" name="Rectangle 10">
            <a:extLst>
              <a:ext uri="{FF2B5EF4-FFF2-40B4-BE49-F238E27FC236}">
                <a16:creationId xmlns:a16="http://schemas.microsoft.com/office/drawing/2014/main" id="{0DB4FE6F-8246-45E9-9F9E-BC8C1FF62BDE}"/>
              </a:ext>
            </a:extLst>
          </p:cNvPr>
          <p:cNvSpPr/>
          <p:nvPr/>
        </p:nvSpPr>
        <p:spPr>
          <a:xfrm>
            <a:off x="6165054" y="3557418"/>
            <a:ext cx="1245396"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698AA42-AA2F-4FD3-85DB-FDF0D5AEE2D3}"/>
              </a:ext>
            </a:extLst>
          </p:cNvPr>
          <p:cNvSpPr/>
          <p:nvPr/>
        </p:nvSpPr>
        <p:spPr>
          <a:xfrm>
            <a:off x="6143625" y="3859042"/>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E7CAFA4-0BEF-4A04-89C4-4B7489970736}"/>
              </a:ext>
            </a:extLst>
          </p:cNvPr>
          <p:cNvSpPr/>
          <p:nvPr/>
        </p:nvSpPr>
        <p:spPr>
          <a:xfrm>
            <a:off x="6156718" y="4947104"/>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16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Purposive nouns</a:t>
            </a:r>
          </a:p>
          <a:p>
            <a:pPr marL="0" indent="0">
              <a:buNone/>
            </a:pPr>
            <a:endParaRPr lang="en-GB" dirty="0"/>
          </a:p>
          <a:p>
            <a:pPr marL="0" indent="0">
              <a:buNone/>
            </a:pPr>
            <a:r>
              <a:rPr lang="en-GB" dirty="0"/>
              <a:t>b1) -</a:t>
            </a:r>
            <a:r>
              <a:rPr lang="en-GB" dirty="0" err="1"/>
              <a:t>лык</a:t>
            </a:r>
            <a:endParaRPr lang="en-GB" dirty="0"/>
          </a:p>
          <a:p>
            <a:pPr marL="0" indent="0">
              <a:buNone/>
            </a:pPr>
            <a:endParaRPr lang="en-GB" dirty="0"/>
          </a:p>
          <a:p>
            <a:pPr marL="0" indent="0">
              <a:buNone/>
            </a:pPr>
            <a:endParaRPr lang="en-GB" dirty="0"/>
          </a:p>
          <a:p>
            <a:pPr marL="0" indent="0">
              <a:buNone/>
            </a:pPr>
            <a:r>
              <a:rPr lang="en-GB" dirty="0"/>
              <a:t>b2) -</a:t>
            </a:r>
            <a:r>
              <a:rPr lang="en-GB" dirty="0" err="1"/>
              <a:t>аш</a:t>
            </a: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nvGraphicFramePr>
        <p:xfrm>
          <a:off x="1966913" y="3528843"/>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шинч</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eye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шинч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glasses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нер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nose, snout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muzzle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bl>
          </a:graphicData>
        </a:graphic>
      </p:graphicFrame>
      <p:graphicFrame>
        <p:nvGraphicFramePr>
          <p:cNvPr id="10" name="Table 9">
            <a:extLst>
              <a:ext uri="{FF2B5EF4-FFF2-40B4-BE49-F238E27FC236}">
                <a16:creationId xmlns:a16="http://schemas.microsoft.com/office/drawing/2014/main" id="{82DC76A4-4EB6-4E76-B8E3-99AF172D279E}"/>
              </a:ext>
            </a:extLst>
          </p:cNvPr>
          <p:cNvGraphicFramePr>
            <a:graphicFrameLocks noGrp="1"/>
          </p:cNvGraphicFramePr>
          <p:nvPr/>
        </p:nvGraphicFramePr>
        <p:xfrm>
          <a:off x="1966912" y="4927430"/>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leg, foot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йол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trousers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парн</a:t>
                      </a:r>
                      <a:r>
                        <a:rPr lang="en-US" sz="2000" b="1">
                          <a:effectLst/>
                          <a:latin typeface="Calibri" panose="020F0502020204030204" pitchFamily="34" charset="0"/>
                          <a:ea typeface="PMingLiU" panose="02020500000000000000" pitchFamily="18" charset="-120"/>
                          <a:cs typeface="Lucida Grande"/>
                        </a:rPr>
                        <a:t>я</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finger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парн</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thimble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bl>
          </a:graphicData>
        </a:graphic>
      </p:graphicFrame>
    </p:spTree>
    <p:extLst>
      <p:ext uri="{BB962C8B-B14F-4D97-AF65-F5344CB8AC3E}">
        <p14:creationId xmlns:p14="http://schemas.microsoft.com/office/powerpoint/2010/main" val="356755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Collective nouns</a:t>
            </a:r>
          </a:p>
          <a:p>
            <a:pPr marL="0" indent="0">
              <a:buNone/>
            </a:pPr>
            <a:endParaRPr lang="en-GB" dirty="0"/>
          </a:p>
          <a:p>
            <a:pPr marL="0" indent="0">
              <a:buNone/>
            </a:pPr>
            <a:r>
              <a:rPr lang="en-GB" dirty="0"/>
              <a:t>c1) -</a:t>
            </a:r>
            <a:r>
              <a:rPr lang="en-GB" dirty="0" err="1"/>
              <a:t>ер</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F039C6A9-35D7-49A5-89FF-6A3090757F51}"/>
              </a:ext>
            </a:extLst>
          </p:cNvPr>
          <p:cNvGraphicFramePr>
            <a:graphicFrameLocks noGrp="1"/>
          </p:cNvGraphicFramePr>
          <p:nvPr>
            <p:extLst>
              <p:ext uri="{D42A27DB-BD31-4B8C-83A1-F6EECF244321}">
                <p14:modId xmlns:p14="http://schemas.microsoft.com/office/powerpoint/2010/main" val="1687616935"/>
              </p:ext>
            </p:extLst>
          </p:nvPr>
        </p:nvGraphicFramePr>
        <p:xfrm>
          <a:off x="1966913" y="3528843"/>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кож</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кож</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fir grove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ку</a:t>
                      </a:r>
                      <a:r>
                        <a:rPr lang="en-US" sz="2000" b="1">
                          <a:effectLst/>
                          <a:latin typeface="Calibri" panose="020F0502020204030204" pitchFamily="34" charset="0"/>
                          <a:ea typeface="PMingLiU" panose="02020500000000000000" pitchFamily="18" charset="-120"/>
                          <a:cs typeface="Lucida Grande"/>
                        </a:rPr>
                        <a:t>э</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birch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ку</a:t>
                      </a:r>
                      <a:r>
                        <a:rPr lang="en-US" sz="2000" b="1">
                          <a:effectLst/>
                          <a:latin typeface="Calibri" panose="020F0502020204030204" pitchFamily="34" charset="0"/>
                          <a:ea typeface="PMingLiU" panose="02020500000000000000" pitchFamily="18" charset="-120"/>
                          <a:cs typeface="Lucida Grande"/>
                        </a:rPr>
                        <a:t>э</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birch wood/ forest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укш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branch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укш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brushwood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graphicFrame>
        <p:nvGraphicFramePr>
          <p:cNvPr id="14" name="Table 13">
            <a:extLst>
              <a:ext uri="{FF2B5EF4-FFF2-40B4-BE49-F238E27FC236}">
                <a16:creationId xmlns:a16="http://schemas.microsoft.com/office/drawing/2014/main" id="{833BC487-2596-485B-94A5-5172F570FDA6}"/>
              </a:ext>
            </a:extLst>
          </p:cNvPr>
          <p:cNvGraphicFramePr>
            <a:graphicFrameLocks noGrp="1"/>
          </p:cNvGraphicFramePr>
          <p:nvPr>
            <p:extLst>
              <p:ext uri="{D42A27DB-BD31-4B8C-83A1-F6EECF244321}">
                <p14:modId xmlns:p14="http://schemas.microsoft.com/office/powerpoint/2010/main" val="190233823"/>
              </p:ext>
            </p:extLst>
          </p:nvPr>
        </p:nvGraphicFramePr>
        <p:xfrm>
          <a:off x="1966912" y="4927430"/>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мут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мут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dictionary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гыде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small, fine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тыгыд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bushes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old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museum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04015228"/>
                  </a:ext>
                </a:extLst>
              </a:tr>
            </a:tbl>
          </a:graphicData>
        </a:graphic>
      </p:graphicFrame>
      <p:sp>
        <p:nvSpPr>
          <p:cNvPr id="16" name="Rectangle 15">
            <a:extLst>
              <a:ext uri="{FF2B5EF4-FFF2-40B4-BE49-F238E27FC236}">
                <a16:creationId xmlns:a16="http://schemas.microsoft.com/office/drawing/2014/main" id="{FE2D4DB2-FA4F-46AF-87CC-AB30A32B9B27}"/>
              </a:ext>
            </a:extLst>
          </p:cNvPr>
          <p:cNvSpPr/>
          <p:nvPr/>
        </p:nvSpPr>
        <p:spPr>
          <a:xfrm>
            <a:off x="6165054"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7005DEE-4F3B-4E76-A22F-18B3371171B3}"/>
              </a:ext>
            </a:extLst>
          </p:cNvPr>
          <p:cNvSpPr/>
          <p:nvPr/>
        </p:nvSpPr>
        <p:spPr>
          <a:xfrm>
            <a:off x="6143625" y="3859042"/>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2957C46-2E6C-4151-A18F-FB651ABC6F47}"/>
              </a:ext>
            </a:extLst>
          </p:cNvPr>
          <p:cNvSpPr/>
          <p:nvPr/>
        </p:nvSpPr>
        <p:spPr>
          <a:xfrm>
            <a:off x="6135288" y="41765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DD4B534-4319-443D-8E9A-14EE61447B4F}"/>
              </a:ext>
            </a:extLst>
          </p:cNvPr>
          <p:cNvSpPr/>
          <p:nvPr/>
        </p:nvSpPr>
        <p:spPr>
          <a:xfrm>
            <a:off x="6156718" y="4947104"/>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D6D66EB-D298-4C4E-A5E9-D020DF402C5E}"/>
              </a:ext>
            </a:extLst>
          </p:cNvPr>
          <p:cNvSpPr/>
          <p:nvPr/>
        </p:nvSpPr>
        <p:spPr>
          <a:xfrm>
            <a:off x="6135288" y="5253490"/>
            <a:ext cx="1456137"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08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Collective nouns</a:t>
            </a:r>
          </a:p>
          <a:p>
            <a:pPr marL="0" indent="0">
              <a:buNone/>
            </a:pPr>
            <a:endParaRPr lang="en-GB" dirty="0"/>
          </a:p>
          <a:p>
            <a:pPr marL="0" indent="0">
              <a:buNone/>
            </a:pPr>
            <a:r>
              <a:rPr lang="en-GB" dirty="0"/>
              <a:t>c1) -</a:t>
            </a:r>
            <a:r>
              <a:rPr lang="en-GB" dirty="0" err="1"/>
              <a:t>ер</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F039C6A9-35D7-49A5-89FF-6A3090757F51}"/>
              </a:ext>
            </a:extLst>
          </p:cNvPr>
          <p:cNvGraphicFramePr>
            <a:graphicFrameLocks noGrp="1"/>
          </p:cNvGraphicFramePr>
          <p:nvPr>
            <p:extLst>
              <p:ext uri="{D42A27DB-BD31-4B8C-83A1-F6EECF244321}">
                <p14:modId xmlns:p14="http://schemas.microsoft.com/office/powerpoint/2010/main" val="364275586"/>
              </p:ext>
            </p:extLst>
          </p:nvPr>
        </p:nvGraphicFramePr>
        <p:xfrm>
          <a:off x="1966913" y="3528843"/>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кож</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кож</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fir grove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ку</a:t>
                      </a:r>
                      <a:r>
                        <a:rPr lang="en-US" sz="2000" b="1">
                          <a:effectLst/>
                          <a:latin typeface="Calibri" panose="020F0502020204030204" pitchFamily="34" charset="0"/>
                          <a:ea typeface="PMingLiU" panose="02020500000000000000" pitchFamily="18" charset="-120"/>
                          <a:cs typeface="Lucida Grande"/>
                        </a:rPr>
                        <a:t>э</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birch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ку</a:t>
                      </a:r>
                      <a:r>
                        <a:rPr lang="en-US" sz="2000" b="1">
                          <a:effectLst/>
                          <a:latin typeface="Calibri" panose="020F0502020204030204" pitchFamily="34" charset="0"/>
                          <a:ea typeface="PMingLiU" panose="02020500000000000000" pitchFamily="18" charset="-120"/>
                          <a:cs typeface="Lucida Grande"/>
                        </a:rPr>
                        <a:t>э</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birch wood/ forest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укш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branch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укш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brushwood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graphicFrame>
        <p:nvGraphicFramePr>
          <p:cNvPr id="14" name="Table 13">
            <a:extLst>
              <a:ext uri="{FF2B5EF4-FFF2-40B4-BE49-F238E27FC236}">
                <a16:creationId xmlns:a16="http://schemas.microsoft.com/office/drawing/2014/main" id="{833BC487-2596-485B-94A5-5172F570FDA6}"/>
              </a:ext>
            </a:extLst>
          </p:cNvPr>
          <p:cNvGraphicFramePr>
            <a:graphicFrameLocks noGrp="1"/>
          </p:cNvGraphicFramePr>
          <p:nvPr>
            <p:extLst>
              <p:ext uri="{D42A27DB-BD31-4B8C-83A1-F6EECF244321}">
                <p14:modId xmlns:p14="http://schemas.microsoft.com/office/powerpoint/2010/main" val="3699749333"/>
              </p:ext>
            </p:extLst>
          </p:nvPr>
        </p:nvGraphicFramePr>
        <p:xfrm>
          <a:off x="1966912" y="4928400"/>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мут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мут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dictionary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гыде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small, fine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тыгыд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bushes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old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тошт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museum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04015228"/>
                  </a:ext>
                </a:extLst>
              </a:tr>
            </a:tbl>
          </a:graphicData>
        </a:graphic>
      </p:graphicFrame>
    </p:spTree>
    <p:extLst>
      <p:ext uri="{BB962C8B-B14F-4D97-AF65-F5344CB8AC3E}">
        <p14:creationId xmlns:p14="http://schemas.microsoft.com/office/powerpoint/2010/main" val="393588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Quality nouns</a:t>
            </a:r>
          </a:p>
          <a:p>
            <a:pPr marL="0" indent="0">
              <a:buNone/>
            </a:pPr>
            <a:endParaRPr lang="en-GB" dirty="0"/>
          </a:p>
          <a:p>
            <a:pPr marL="0" indent="0">
              <a:buNone/>
            </a:pPr>
            <a:r>
              <a:rPr lang="en-GB" dirty="0"/>
              <a:t>d1) -</a:t>
            </a:r>
            <a:r>
              <a:rPr lang="en-GB" dirty="0" err="1"/>
              <a:t>лык</a:t>
            </a: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d2) -т</a:t>
            </a:r>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F039C6A9-35D7-49A5-89FF-6A3090757F51}"/>
              </a:ext>
            </a:extLst>
          </p:cNvPr>
          <p:cNvGraphicFramePr>
            <a:graphicFrameLocks noGrp="1"/>
          </p:cNvGraphicFramePr>
          <p:nvPr>
            <p:extLst>
              <p:ext uri="{D42A27DB-BD31-4B8C-83A1-F6EECF244321}">
                <p14:modId xmlns:p14="http://schemas.microsoft.com/office/powerpoint/2010/main" val="1187644051"/>
              </p:ext>
            </p:extLst>
          </p:nvPr>
        </p:nvGraphicFramePr>
        <p:xfrm>
          <a:off x="1966913" y="3528843"/>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по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rich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riches, wealth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таз</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healthy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таз</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health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unemployed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дымылык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unemployment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graphicFrame>
        <p:nvGraphicFramePr>
          <p:cNvPr id="14" name="Table 13">
            <a:extLst>
              <a:ext uri="{FF2B5EF4-FFF2-40B4-BE49-F238E27FC236}">
                <a16:creationId xmlns:a16="http://schemas.microsoft.com/office/drawing/2014/main" id="{833BC487-2596-485B-94A5-5172F570FDA6}"/>
              </a:ext>
            </a:extLst>
          </p:cNvPr>
          <p:cNvGraphicFramePr>
            <a:graphicFrameLocks noGrp="1"/>
          </p:cNvGraphicFramePr>
          <p:nvPr>
            <p:extLst>
              <p:ext uri="{D42A27DB-BD31-4B8C-83A1-F6EECF244321}">
                <p14:modId xmlns:p14="http://schemas.microsoft.com/office/powerpoint/2010/main" val="3479490756"/>
              </p:ext>
            </p:extLst>
          </p:nvPr>
        </p:nvGraphicFramePr>
        <p:xfrm>
          <a:off x="1966912" y="5435430"/>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куж</a:t>
                      </a:r>
                      <a:r>
                        <a:rPr lang="en-US" sz="2000" b="1">
                          <a:effectLst/>
                          <a:latin typeface="Calibri" panose="020F0502020204030204" pitchFamily="34" charset="0"/>
                          <a:ea typeface="PMingLiU" panose="02020500000000000000" pitchFamily="18" charset="-120"/>
                          <a:cs typeface="Lucida Grande"/>
                        </a:rPr>
                        <a:t>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long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жыт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length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жгӧ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thick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жгыт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thickness, width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куг</a:t>
                      </a:r>
                      <a:r>
                        <a:rPr lang="en-US" sz="2000" b="1">
                          <a:effectLst/>
                          <a:latin typeface="Calibri" panose="020F0502020204030204" pitchFamily="34" charset="0"/>
                          <a:ea typeface="PMingLiU" panose="02020500000000000000" pitchFamily="18" charset="-120"/>
                          <a:cs typeface="Lucida Grande"/>
                        </a:rPr>
                        <a:t>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big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size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04015228"/>
                  </a:ext>
                </a:extLst>
              </a:tr>
            </a:tbl>
          </a:graphicData>
        </a:graphic>
      </p:graphicFrame>
      <p:sp>
        <p:nvSpPr>
          <p:cNvPr id="16" name="Rectangle 15">
            <a:extLst>
              <a:ext uri="{FF2B5EF4-FFF2-40B4-BE49-F238E27FC236}">
                <a16:creationId xmlns:a16="http://schemas.microsoft.com/office/drawing/2014/main" id="{FE2D4DB2-FA4F-46AF-87CC-AB30A32B9B27}"/>
              </a:ext>
            </a:extLst>
          </p:cNvPr>
          <p:cNvSpPr/>
          <p:nvPr/>
        </p:nvSpPr>
        <p:spPr>
          <a:xfrm>
            <a:off x="6165054" y="3541542"/>
            <a:ext cx="1108075"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7005DEE-4F3B-4E76-A22F-18B3371171B3}"/>
              </a:ext>
            </a:extLst>
          </p:cNvPr>
          <p:cNvSpPr/>
          <p:nvPr/>
        </p:nvSpPr>
        <p:spPr>
          <a:xfrm>
            <a:off x="6143625" y="3859043"/>
            <a:ext cx="1108075" cy="252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2957C46-2E6C-4151-A18F-FB651ABC6F47}"/>
              </a:ext>
            </a:extLst>
          </p:cNvPr>
          <p:cNvSpPr/>
          <p:nvPr/>
        </p:nvSpPr>
        <p:spPr>
          <a:xfrm>
            <a:off x="6135288" y="4163843"/>
            <a:ext cx="1738712"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DD4B534-4319-443D-8E9A-14EE61447B4F}"/>
              </a:ext>
            </a:extLst>
          </p:cNvPr>
          <p:cNvSpPr/>
          <p:nvPr/>
        </p:nvSpPr>
        <p:spPr>
          <a:xfrm>
            <a:off x="6156718" y="5455104"/>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D6D66EB-D298-4C4E-A5E9-D020DF402C5E}"/>
              </a:ext>
            </a:extLst>
          </p:cNvPr>
          <p:cNvSpPr/>
          <p:nvPr/>
        </p:nvSpPr>
        <p:spPr>
          <a:xfrm>
            <a:off x="6135288" y="5761490"/>
            <a:ext cx="1456137"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 Quality nouns</a:t>
            </a:r>
          </a:p>
          <a:p>
            <a:pPr marL="0" indent="0">
              <a:buNone/>
            </a:pPr>
            <a:endParaRPr lang="en-GB" dirty="0"/>
          </a:p>
          <a:p>
            <a:pPr marL="0" indent="0">
              <a:buNone/>
            </a:pPr>
            <a:r>
              <a:rPr lang="en-GB" dirty="0"/>
              <a:t>d1) -</a:t>
            </a:r>
            <a:r>
              <a:rPr lang="en-GB" dirty="0" err="1"/>
              <a:t>лык</a:t>
            </a: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d2) -т</a:t>
            </a:r>
          </a:p>
          <a:p>
            <a:pPr marL="0" indent="0">
              <a:buNone/>
            </a:pPr>
            <a:endParaRPr lang="en-GB" dirty="0"/>
          </a:p>
          <a:p>
            <a:pPr marL="0" indent="0">
              <a:buNone/>
            </a:pPr>
            <a:endParaRPr lang="en-GB" dirty="0"/>
          </a:p>
          <a:p>
            <a:pPr marL="0" indent="0">
              <a:buNone/>
            </a:pPr>
            <a:endParaRPr lang="en-GB" dirty="0"/>
          </a:p>
        </p:txBody>
      </p:sp>
      <p:graphicFrame>
        <p:nvGraphicFramePr>
          <p:cNvPr id="13" name="Table 12">
            <a:extLst>
              <a:ext uri="{FF2B5EF4-FFF2-40B4-BE49-F238E27FC236}">
                <a16:creationId xmlns:a16="http://schemas.microsoft.com/office/drawing/2014/main" id="{F039C6A9-35D7-49A5-89FF-6A3090757F51}"/>
              </a:ext>
            </a:extLst>
          </p:cNvPr>
          <p:cNvGraphicFramePr>
            <a:graphicFrameLocks noGrp="1"/>
          </p:cNvGraphicFramePr>
          <p:nvPr/>
        </p:nvGraphicFramePr>
        <p:xfrm>
          <a:off x="1966913" y="3528843"/>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по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rich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riches, wealth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таз</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healthy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таз</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health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дыме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unemployed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дымылык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unemployment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bl>
          </a:graphicData>
        </a:graphic>
      </p:graphicFrame>
      <p:graphicFrame>
        <p:nvGraphicFramePr>
          <p:cNvPr id="14" name="Table 13">
            <a:extLst>
              <a:ext uri="{FF2B5EF4-FFF2-40B4-BE49-F238E27FC236}">
                <a16:creationId xmlns:a16="http://schemas.microsoft.com/office/drawing/2014/main" id="{833BC487-2596-485B-94A5-5172F570FDA6}"/>
              </a:ext>
            </a:extLst>
          </p:cNvPr>
          <p:cNvGraphicFramePr>
            <a:graphicFrameLocks noGrp="1"/>
          </p:cNvGraphicFramePr>
          <p:nvPr/>
        </p:nvGraphicFramePr>
        <p:xfrm>
          <a:off x="1966912" y="5435430"/>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куж</a:t>
                      </a:r>
                      <a:r>
                        <a:rPr lang="en-US" sz="2000" b="1">
                          <a:effectLst/>
                          <a:latin typeface="Calibri" panose="020F0502020204030204" pitchFamily="34" charset="0"/>
                          <a:ea typeface="PMingLiU" panose="02020500000000000000" pitchFamily="18" charset="-120"/>
                          <a:cs typeface="Lucida Grande"/>
                        </a:rPr>
                        <a:t>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long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жыт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length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жгӧ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thick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жгыт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thickness, width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куг</a:t>
                      </a:r>
                      <a:r>
                        <a:rPr lang="en-US" sz="2000" b="1">
                          <a:effectLst/>
                          <a:latin typeface="Calibri" panose="020F0502020204030204" pitchFamily="34" charset="0"/>
                          <a:ea typeface="PMingLiU" panose="02020500000000000000" pitchFamily="18" charset="-120"/>
                          <a:cs typeface="Lucida Grande"/>
                        </a:rPr>
                        <a:t>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big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гыт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size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04015228"/>
                  </a:ext>
                </a:extLst>
              </a:tr>
            </a:tbl>
          </a:graphicData>
        </a:graphic>
      </p:graphicFrame>
    </p:spTree>
    <p:extLst>
      <p:ext uri="{BB962C8B-B14F-4D97-AF65-F5344CB8AC3E}">
        <p14:creationId xmlns:p14="http://schemas.microsoft.com/office/powerpoint/2010/main" val="318926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 Action nouns</a:t>
            </a:r>
          </a:p>
          <a:p>
            <a:pPr marL="0" indent="0">
              <a:buNone/>
            </a:pPr>
            <a:endParaRPr lang="en-GB" dirty="0"/>
          </a:p>
          <a:p>
            <a:pPr marL="0" indent="0">
              <a:buNone/>
            </a:pPr>
            <a:r>
              <a:rPr lang="en-GB" dirty="0"/>
              <a:t>e1) -</a:t>
            </a:r>
            <a:r>
              <a:rPr lang="en-GB" dirty="0" err="1"/>
              <a:t>маш</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extLst>
              <p:ext uri="{D42A27DB-BD31-4B8C-83A1-F6EECF244321}">
                <p14:modId xmlns:p14="http://schemas.microsoft.com/office/powerpoint/2010/main" val="1789718449"/>
              </p:ext>
            </p:extLst>
          </p:nvPr>
        </p:nvGraphicFramePr>
        <p:xfrm>
          <a:off x="1966913" y="3528843"/>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курж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run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куржм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running, race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ил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living, life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bl>
          </a:graphicData>
        </a:graphic>
      </p:graphicFrame>
      <p:sp>
        <p:nvSpPr>
          <p:cNvPr id="11" name="Rectangle 10">
            <a:extLst>
              <a:ext uri="{FF2B5EF4-FFF2-40B4-BE49-F238E27FC236}">
                <a16:creationId xmlns:a16="http://schemas.microsoft.com/office/drawing/2014/main" id="{0DB4FE6F-8246-45E9-9F9E-BC8C1FF62BDE}"/>
              </a:ext>
            </a:extLst>
          </p:cNvPr>
          <p:cNvSpPr/>
          <p:nvPr/>
        </p:nvSpPr>
        <p:spPr>
          <a:xfrm>
            <a:off x="6165054" y="3557418"/>
            <a:ext cx="1245396"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771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 Action nouns</a:t>
            </a:r>
          </a:p>
          <a:p>
            <a:pPr marL="0" indent="0">
              <a:buNone/>
            </a:pPr>
            <a:endParaRPr lang="en-GB" dirty="0"/>
          </a:p>
          <a:p>
            <a:pPr marL="0" indent="0">
              <a:buNone/>
            </a:pPr>
            <a:r>
              <a:rPr lang="en-GB" dirty="0"/>
              <a:t>e1) -</a:t>
            </a:r>
            <a:r>
              <a:rPr lang="en-GB" dirty="0" err="1"/>
              <a:t>маш</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nvGraphicFramePr>
        <p:xfrm>
          <a:off x="1966913" y="3528843"/>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курж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run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куржм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running, race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ил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илым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living, life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bl>
          </a:graphicData>
        </a:graphic>
      </p:graphicFrame>
    </p:spTree>
    <p:extLst>
      <p:ext uri="{BB962C8B-B14F-4D97-AF65-F5344CB8AC3E}">
        <p14:creationId xmlns:p14="http://schemas.microsoft.com/office/powerpoint/2010/main" val="197226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Resultative nouns</a:t>
            </a:r>
          </a:p>
          <a:p>
            <a:pPr marL="0" indent="0">
              <a:buNone/>
            </a:pPr>
            <a:endParaRPr lang="en-GB" dirty="0"/>
          </a:p>
          <a:p>
            <a:pPr marL="0" indent="0">
              <a:buNone/>
            </a:pPr>
            <a:r>
              <a:rPr lang="en-GB" dirty="0"/>
              <a:t>f1) -ш</a:t>
            </a:r>
          </a:p>
          <a:p>
            <a:pPr marL="0" indent="0">
              <a:buNone/>
            </a:pPr>
            <a:endParaRPr lang="en-GB" dirty="0"/>
          </a:p>
          <a:p>
            <a:pPr marL="0" indent="0">
              <a:buNone/>
            </a:pPr>
            <a:endParaRPr lang="en-GB" dirty="0"/>
          </a:p>
          <a:p>
            <a:pPr marL="0" indent="0">
              <a:buNone/>
            </a:pPr>
            <a:endParaRPr lang="en-GB" dirty="0"/>
          </a:p>
          <a:p>
            <a:pPr marL="0" indent="0">
              <a:buNone/>
            </a:pPr>
            <a:r>
              <a:rPr lang="en-GB" dirty="0"/>
              <a:t>f2) -</a:t>
            </a:r>
            <a:r>
              <a:rPr lang="en-GB" dirty="0" err="1"/>
              <a:t>тыш</a:t>
            </a: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extLst>
              <p:ext uri="{D42A27DB-BD31-4B8C-83A1-F6EECF244321}">
                <p14:modId xmlns:p14="http://schemas.microsoft.com/office/powerpoint/2010/main" val="159001616"/>
              </p:ext>
            </p:extLst>
          </p:nvPr>
        </p:nvGraphicFramePr>
        <p:xfrm>
          <a:off x="1966913" y="3528843"/>
          <a:ext cx="8258174"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ask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й</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question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мод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Lucida Grande"/>
                        </a:rPr>
                        <a:t>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play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game; toy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пелед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Lucida Grande"/>
                        </a:rPr>
                        <a:t>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bloom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пел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flower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647676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кочк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eat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чкыш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food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111843353"/>
                  </a:ext>
                </a:extLst>
              </a:tr>
            </a:tbl>
          </a:graphicData>
        </a:graphic>
      </p:graphicFrame>
      <p:graphicFrame>
        <p:nvGraphicFramePr>
          <p:cNvPr id="10" name="Table 9">
            <a:extLst>
              <a:ext uri="{FF2B5EF4-FFF2-40B4-BE49-F238E27FC236}">
                <a16:creationId xmlns:a16="http://schemas.microsoft.com/office/drawing/2014/main" id="{82DC76A4-4EB6-4E76-B8E3-99AF172D279E}"/>
              </a:ext>
            </a:extLst>
          </p:cNvPr>
          <p:cNvGraphicFramePr>
            <a:graphicFrameLocks noGrp="1"/>
          </p:cNvGraphicFramePr>
          <p:nvPr>
            <p:extLst>
              <p:ext uri="{D42A27DB-BD31-4B8C-83A1-F6EECF244321}">
                <p14:modId xmlns:p14="http://schemas.microsoft.com/office/powerpoint/2010/main" val="2814022366"/>
              </p:ext>
            </p:extLst>
          </p:nvPr>
        </p:nvGraphicFramePr>
        <p:xfrm>
          <a:off x="1966912" y="5435430"/>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кокыр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cough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кыртыш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cough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авыр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surround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barrier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bl>
          </a:graphicData>
        </a:graphic>
      </p:graphicFrame>
      <p:sp>
        <p:nvSpPr>
          <p:cNvPr id="8" name="Rectangle 7">
            <a:extLst>
              <a:ext uri="{FF2B5EF4-FFF2-40B4-BE49-F238E27FC236}">
                <a16:creationId xmlns:a16="http://schemas.microsoft.com/office/drawing/2014/main" id="{B9120306-09DA-4906-88E1-EF2672660B59}"/>
              </a:ext>
            </a:extLst>
          </p:cNvPr>
          <p:cNvSpPr/>
          <p:nvPr/>
        </p:nvSpPr>
        <p:spPr>
          <a:xfrm>
            <a:off x="6165054"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3022378-8EB2-4220-8298-3E73D5F2C1EF}"/>
              </a:ext>
            </a:extLst>
          </p:cNvPr>
          <p:cNvSpPr/>
          <p:nvPr/>
        </p:nvSpPr>
        <p:spPr>
          <a:xfrm>
            <a:off x="6143625" y="3859042"/>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DDFB019-EC22-40DC-97A5-D72CD04FC8C0}"/>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6CC1D76-A6C0-402D-9A60-84E2919FEC37}"/>
              </a:ext>
            </a:extLst>
          </p:cNvPr>
          <p:cNvSpPr/>
          <p:nvPr/>
        </p:nvSpPr>
        <p:spPr>
          <a:xfrm>
            <a:off x="6144813" y="4471815"/>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5973059-C0EA-464D-A005-1F682D48A050}"/>
              </a:ext>
            </a:extLst>
          </p:cNvPr>
          <p:cNvSpPr/>
          <p:nvPr/>
        </p:nvSpPr>
        <p:spPr>
          <a:xfrm>
            <a:off x="6143625" y="5509875"/>
            <a:ext cx="1362075" cy="205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245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 Resultative nouns</a:t>
            </a:r>
          </a:p>
          <a:p>
            <a:pPr marL="0" indent="0">
              <a:buNone/>
            </a:pPr>
            <a:endParaRPr lang="en-GB" dirty="0"/>
          </a:p>
          <a:p>
            <a:pPr marL="0" indent="0">
              <a:buNone/>
            </a:pPr>
            <a:r>
              <a:rPr lang="en-GB" dirty="0"/>
              <a:t>f1) -ш</a:t>
            </a:r>
          </a:p>
          <a:p>
            <a:pPr marL="0" indent="0">
              <a:buNone/>
            </a:pPr>
            <a:endParaRPr lang="en-GB" dirty="0"/>
          </a:p>
          <a:p>
            <a:pPr marL="0" indent="0">
              <a:buNone/>
            </a:pPr>
            <a:endParaRPr lang="en-GB" dirty="0"/>
          </a:p>
          <a:p>
            <a:pPr marL="0" indent="0">
              <a:buNone/>
            </a:pPr>
            <a:endParaRPr lang="en-GB" dirty="0"/>
          </a:p>
          <a:p>
            <a:pPr marL="0" indent="0">
              <a:buNone/>
            </a:pPr>
            <a:r>
              <a:rPr lang="en-GB" dirty="0"/>
              <a:t>f2) -</a:t>
            </a:r>
            <a:r>
              <a:rPr lang="en-GB" dirty="0" err="1"/>
              <a:t>тыш</a:t>
            </a: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nvGraphicFramePr>
        <p:xfrm>
          <a:off x="1966913" y="3528843"/>
          <a:ext cx="8258174"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йод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ask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й</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question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мод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Lucida Grande"/>
                        </a:rPr>
                        <a:t>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play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game; toy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пелед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Lucida Grande"/>
                        </a:rPr>
                        <a:t>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bloom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пел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дыш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flower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647676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кочк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eat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чкыш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food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111843353"/>
                  </a:ext>
                </a:extLst>
              </a:tr>
            </a:tbl>
          </a:graphicData>
        </a:graphic>
      </p:graphicFrame>
      <p:graphicFrame>
        <p:nvGraphicFramePr>
          <p:cNvPr id="10" name="Table 9">
            <a:extLst>
              <a:ext uri="{FF2B5EF4-FFF2-40B4-BE49-F238E27FC236}">
                <a16:creationId xmlns:a16="http://schemas.microsoft.com/office/drawing/2014/main" id="{82DC76A4-4EB6-4E76-B8E3-99AF172D279E}"/>
              </a:ext>
            </a:extLst>
          </p:cNvPr>
          <p:cNvGraphicFramePr>
            <a:graphicFrameLocks noGrp="1"/>
          </p:cNvGraphicFramePr>
          <p:nvPr/>
        </p:nvGraphicFramePr>
        <p:xfrm>
          <a:off x="1966912" y="5435430"/>
          <a:ext cx="8258174" cy="6096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кокыр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cough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кыртыш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cough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авыр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surround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выртыш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barrier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bl>
          </a:graphicData>
        </a:graphic>
      </p:graphicFrame>
    </p:spTree>
    <p:extLst>
      <p:ext uri="{BB962C8B-B14F-4D97-AF65-F5344CB8AC3E}">
        <p14:creationId xmlns:p14="http://schemas.microsoft.com/office/powerpoint/2010/main" val="8567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 Privative nouns</a:t>
            </a:r>
          </a:p>
          <a:p>
            <a:pPr marL="0" indent="0">
              <a:buNone/>
            </a:pPr>
            <a:endParaRPr lang="en-GB" dirty="0"/>
          </a:p>
          <a:p>
            <a:pPr marL="0" indent="0">
              <a:buNone/>
            </a:pPr>
            <a:r>
              <a:rPr lang="en-GB" dirty="0"/>
              <a:t>g1) -</a:t>
            </a:r>
            <a:r>
              <a:rPr lang="en-GB" dirty="0" err="1"/>
              <a:t>дымаш</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extLst>
              <p:ext uri="{D42A27DB-BD31-4B8C-83A1-F6EECF244321}">
                <p14:modId xmlns:p14="http://schemas.microsoft.com/office/powerpoint/2010/main" val="4198515595"/>
              </p:ext>
            </p:extLst>
          </p:nvPr>
        </p:nvGraphicFramePr>
        <p:xfrm>
          <a:off x="1966913" y="3528843"/>
          <a:ext cx="8641407"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4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керт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able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кертдым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inability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 (‑ям)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to become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лийдым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impossibility, absence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know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палыдым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ignorance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6478850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сит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suffice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insufficiency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80596023"/>
                  </a:ext>
                </a:extLst>
              </a:tr>
            </a:tbl>
          </a:graphicData>
        </a:graphic>
      </p:graphicFrame>
      <p:sp>
        <p:nvSpPr>
          <p:cNvPr id="11" name="Rectangle 10">
            <a:extLst>
              <a:ext uri="{FF2B5EF4-FFF2-40B4-BE49-F238E27FC236}">
                <a16:creationId xmlns:a16="http://schemas.microsoft.com/office/drawing/2014/main" id="{0DB4FE6F-8246-45E9-9F9E-BC8C1FF62BDE}"/>
              </a:ext>
            </a:extLst>
          </p:cNvPr>
          <p:cNvSpPr/>
          <p:nvPr/>
        </p:nvSpPr>
        <p:spPr>
          <a:xfrm>
            <a:off x="6165054" y="3557418"/>
            <a:ext cx="1245396"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C6FA80D-7A20-4121-9CF0-58B9F1D3D9CF}"/>
              </a:ext>
            </a:extLst>
          </p:cNvPr>
          <p:cNvSpPr/>
          <p:nvPr/>
        </p:nvSpPr>
        <p:spPr>
          <a:xfrm>
            <a:off x="6165054" y="3863634"/>
            <a:ext cx="1245396"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628BD65-ADDE-4C5B-9E84-C638F814D263}"/>
              </a:ext>
            </a:extLst>
          </p:cNvPr>
          <p:cNvSpPr/>
          <p:nvPr/>
        </p:nvSpPr>
        <p:spPr>
          <a:xfrm>
            <a:off x="6108700" y="4169850"/>
            <a:ext cx="1485900"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7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 Privative nouns</a:t>
            </a:r>
          </a:p>
          <a:p>
            <a:pPr marL="0" indent="0">
              <a:buNone/>
            </a:pPr>
            <a:endParaRPr lang="en-GB" dirty="0"/>
          </a:p>
          <a:p>
            <a:pPr marL="0" indent="0">
              <a:buNone/>
            </a:pPr>
            <a:r>
              <a:rPr lang="en-GB" dirty="0"/>
              <a:t>g1) -</a:t>
            </a:r>
            <a:r>
              <a:rPr lang="en-GB" dirty="0" err="1"/>
              <a:t>дымаш</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nvGraphicFramePr>
        <p:xfrm>
          <a:off x="1966913" y="3528843"/>
          <a:ext cx="8641407"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448000">
                  <a:extLst>
                    <a:ext uri="{9D8B030D-6E8A-4147-A177-3AD203B41FA5}">
                      <a16:colId xmlns:a16="http://schemas.microsoft.com/office/drawing/2014/main" val="2140818299"/>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керт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able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кертдым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inability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ли</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 (‑ям)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to become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лийдым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impossibility, absence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know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палыдым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ignorance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6478850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сит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suffice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ситыдым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insufficiency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80596023"/>
                  </a:ext>
                </a:extLst>
              </a:tr>
            </a:tbl>
          </a:graphicData>
        </a:graphic>
      </p:graphicFrame>
    </p:spTree>
    <p:extLst>
      <p:ext uri="{BB962C8B-B14F-4D97-AF65-F5344CB8AC3E}">
        <p14:creationId xmlns:p14="http://schemas.microsoft.com/office/powerpoint/2010/main" val="357952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Long forms of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6" name="Table 5">
            <a:extLst>
              <a:ext uri="{FF2B5EF4-FFF2-40B4-BE49-F238E27FC236}">
                <a16:creationId xmlns:a16="http://schemas.microsoft.com/office/drawing/2014/main" id="{B47A2AEC-BE38-47CF-9B02-2CC82D65CE71}"/>
              </a:ext>
            </a:extLst>
          </p:cNvPr>
          <p:cNvGraphicFramePr>
            <a:graphicFrameLocks noGrp="1"/>
          </p:cNvGraphicFramePr>
          <p:nvPr>
            <p:extLst>
              <p:ext uri="{D42A27DB-BD31-4B8C-83A1-F6EECF244321}">
                <p14:modId xmlns:p14="http://schemas.microsoft.com/office/powerpoint/2010/main" val="2673965314"/>
              </p:ext>
            </p:extLst>
          </p:nvPr>
        </p:nvGraphicFramePr>
        <p:xfrm>
          <a:off x="3644900" y="2667000"/>
          <a:ext cx="4902200" cy="1524000"/>
        </p:xfrm>
        <a:graphic>
          <a:graphicData uri="http://schemas.openxmlformats.org/drawingml/2006/table">
            <a:tbl>
              <a:tblPr firstRow="1" firstCol="1" bandRow="1">
                <a:tableStyleId>{5940675A-B579-460E-94D1-54222C63F5DA}</a:tableStyleId>
              </a:tblPr>
              <a:tblGrid>
                <a:gridCol w="1715377">
                  <a:extLst>
                    <a:ext uri="{9D8B030D-6E8A-4147-A177-3AD203B41FA5}">
                      <a16:colId xmlns:a16="http://schemas.microsoft.com/office/drawing/2014/main" val="3812722077"/>
                    </a:ext>
                  </a:extLst>
                </a:gridCol>
                <a:gridCol w="1592849">
                  <a:extLst>
                    <a:ext uri="{9D8B030D-6E8A-4147-A177-3AD203B41FA5}">
                      <a16:colId xmlns:a16="http://schemas.microsoft.com/office/drawing/2014/main" val="522272466"/>
                    </a:ext>
                  </a:extLst>
                </a:gridCol>
                <a:gridCol w="1593974">
                  <a:extLst>
                    <a:ext uri="{9D8B030D-6E8A-4147-A177-3AD203B41FA5}">
                      <a16:colId xmlns:a16="http://schemas.microsoft.com/office/drawing/2014/main" val="600773513"/>
                    </a:ext>
                  </a:extLst>
                </a:gridCol>
              </a:tblGrid>
              <a:tr h="0">
                <a:tc>
                  <a:txBody>
                    <a:bodyPr/>
                    <a:lstStyle/>
                    <a:p>
                      <a:pPr algn="just"/>
                      <a:r>
                        <a:rPr lang="en-US" sz="2000" b="1">
                          <a:effectLst/>
                          <a:latin typeface="Calibri" panose="020F0502020204030204" pitchFamily="34" charset="0"/>
                          <a:ea typeface="PMingLiU" panose="02020500000000000000" pitchFamily="18" charset="-120"/>
                          <a:cs typeface="Lucida Grande"/>
                        </a:rPr>
                        <a:t>Short form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Long form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Meaning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358907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гыч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г</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out of, from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65995605"/>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деч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from, of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000286319"/>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гоч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г</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through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3578432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верч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for; due to</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701721162"/>
                  </a:ext>
                </a:extLst>
              </a:tr>
            </a:tbl>
          </a:graphicData>
        </a:graphic>
      </p:graphicFrame>
    </p:spTree>
    <p:extLst>
      <p:ext uri="{BB962C8B-B14F-4D97-AF65-F5344CB8AC3E}">
        <p14:creationId xmlns:p14="http://schemas.microsoft.com/office/powerpoint/2010/main" val="29244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26</a:t>
            </a:fld>
            <a:endParaRPr lang="en-GB"/>
          </a:p>
        </p:txBody>
      </p:sp>
    </p:spTree>
    <p:extLst>
      <p:ext uri="{BB962C8B-B14F-4D97-AF65-F5344CB8AC3E}">
        <p14:creationId xmlns:p14="http://schemas.microsoft.com/office/powerpoint/2010/main" val="112036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жне, ед</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each, every’</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6" name="Table 5">
            <a:extLst>
              <a:ext uri="{FF2B5EF4-FFF2-40B4-BE49-F238E27FC236}">
                <a16:creationId xmlns:a16="http://schemas.microsoft.com/office/drawing/2014/main" id="{F3D8E727-B675-42D3-90CD-3CB8296B8624}"/>
              </a:ext>
            </a:extLst>
          </p:cNvPr>
          <p:cNvGraphicFramePr>
            <a:graphicFrameLocks noGrp="1"/>
          </p:cNvGraphicFramePr>
          <p:nvPr>
            <p:extLst>
              <p:ext uri="{D42A27DB-BD31-4B8C-83A1-F6EECF244321}">
                <p14:modId xmlns:p14="http://schemas.microsoft.com/office/powerpoint/2010/main" val="1076476774"/>
              </p:ext>
            </p:extLst>
          </p:nvPr>
        </p:nvGraphicFramePr>
        <p:xfrm>
          <a:off x="3429000" y="2687638"/>
          <a:ext cx="5334000" cy="2438400"/>
        </p:xfrm>
        <a:graphic>
          <a:graphicData uri="http://schemas.openxmlformats.org/drawingml/2006/table">
            <a:tbl>
              <a:tblPr firstRow="1" firstCol="1" bandRow="1">
                <a:tableStyleId>{5940675A-B579-460E-94D1-54222C63F5DA}</a:tableStyleId>
              </a:tblPr>
              <a:tblGrid>
                <a:gridCol w="2667000">
                  <a:extLst>
                    <a:ext uri="{9D8B030D-6E8A-4147-A177-3AD203B41FA5}">
                      <a16:colId xmlns:a16="http://schemas.microsoft.com/office/drawing/2014/main" val="1174157230"/>
                    </a:ext>
                  </a:extLst>
                </a:gridCol>
                <a:gridCol w="2667000">
                  <a:extLst>
                    <a:ext uri="{9D8B030D-6E8A-4147-A177-3AD203B41FA5}">
                      <a16:colId xmlns:a16="http://schemas.microsoft.com/office/drawing/2014/main" val="2101637573"/>
                    </a:ext>
                  </a:extLst>
                </a:gridCol>
              </a:tblGrid>
              <a:tr h="0">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жне 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чын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че ед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every 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66188"/>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жне ш</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жым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же ед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every fall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18195317"/>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жне п</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Lucida Grande"/>
                        </a:rPr>
                        <a:t>ртыштӧ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пӧрт ед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in every house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18473388"/>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жне п</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Lucida Grande"/>
                        </a:rPr>
                        <a:t>ртыш</a:t>
                      </a:r>
                      <a:r>
                        <a:rPr lang="de-AT" sz="2000">
                          <a:effectLst/>
                          <a:latin typeface="Calibri" panose="020F0502020204030204" pitchFamily="34" charset="0"/>
                          <a:ea typeface="PMingLiU" panose="02020500000000000000" pitchFamily="18" charset="-120"/>
                          <a:cs typeface="Lucida Grande"/>
                        </a:rPr>
                        <a:t>(</a:t>
                      </a:r>
                      <a:r>
                        <a:rPr lang="en-US" sz="2000">
                          <a:effectLst/>
                          <a:latin typeface="Calibri" panose="020F0502020204030204" pitchFamily="34" charset="0"/>
                          <a:ea typeface="PMingLiU" panose="02020500000000000000" pitchFamily="18" charset="-120"/>
                          <a:cs typeface="Lucida Grande"/>
                        </a:rPr>
                        <a:t>кӧ</a:t>
                      </a:r>
                      <a:r>
                        <a:rPr lang="de-AT"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пӧрт ед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to every house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69901908"/>
                  </a:ext>
                </a:extLst>
              </a:tr>
            </a:tbl>
          </a:graphicData>
        </a:graphic>
      </p:graphicFrame>
    </p:spTree>
    <p:extLst>
      <p:ext uri="{BB962C8B-B14F-4D97-AF65-F5344CB8AC3E}">
        <p14:creationId xmlns:p14="http://schemas.microsoft.com/office/powerpoint/2010/main" val="40956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жне, ед</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each, every’</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graphicFrame>
        <p:nvGraphicFramePr>
          <p:cNvPr id="2" name="Table 1">
            <a:extLst>
              <a:ext uri="{FF2B5EF4-FFF2-40B4-BE49-F238E27FC236}">
                <a16:creationId xmlns:a16="http://schemas.microsoft.com/office/drawing/2014/main" id="{B9E1FB98-B5CF-43FD-A29A-043DDE58F1D0}"/>
              </a:ext>
            </a:extLst>
          </p:cNvPr>
          <p:cNvGraphicFramePr>
            <a:graphicFrameLocks noGrp="1"/>
          </p:cNvGraphicFramePr>
          <p:nvPr>
            <p:extLst>
              <p:ext uri="{D42A27DB-BD31-4B8C-83A1-F6EECF244321}">
                <p14:modId xmlns:p14="http://schemas.microsoft.com/office/powerpoint/2010/main" val="1809989390"/>
              </p:ext>
            </p:extLst>
          </p:nvPr>
        </p:nvGraphicFramePr>
        <p:xfrm>
          <a:off x="2247900" y="2741454"/>
          <a:ext cx="7696199" cy="1828800"/>
        </p:xfrm>
        <a:graphic>
          <a:graphicData uri="http://schemas.openxmlformats.org/drawingml/2006/table">
            <a:tbl>
              <a:tblPr firstRow="1" firstCol="1" bandRow="1">
                <a:tableStyleId>{5940675A-B579-460E-94D1-54222C63F5DA}</a:tableStyleId>
              </a:tblPr>
              <a:tblGrid>
                <a:gridCol w="3847683">
                  <a:extLst>
                    <a:ext uri="{9D8B030D-6E8A-4147-A177-3AD203B41FA5}">
                      <a16:colId xmlns:a16="http://schemas.microsoft.com/office/drawing/2014/main" val="765165414"/>
                    </a:ext>
                  </a:extLst>
                </a:gridCol>
                <a:gridCol w="3848516">
                  <a:extLst>
                    <a:ext uri="{9D8B030D-6E8A-4147-A177-3AD203B41FA5}">
                      <a16:colId xmlns:a16="http://schemas.microsoft.com/office/drawing/2014/main" val="47828056"/>
                    </a:ext>
                  </a:extLst>
                </a:gridCol>
              </a:tblGrid>
              <a:tr h="0">
                <a:tc>
                  <a:txBody>
                    <a:bodyPr/>
                    <a:lstStyle/>
                    <a:p>
                      <a:pPr algn="l"/>
                      <a:r>
                        <a:rPr lang="en-US" sz="2000" u="sng">
                          <a:effectLst/>
                          <a:latin typeface="Calibri" panose="020F0502020204030204" pitchFamily="34" charset="0"/>
                          <a:ea typeface="PMingLiU" panose="02020500000000000000" pitchFamily="18" charset="-120"/>
                          <a:cs typeface="Lucida Grande"/>
                        </a:rPr>
                        <a:t>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жне шуматк</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чын</a:t>
                      </a:r>
                      <a:r>
                        <a:rPr lang="en-US" sz="2000">
                          <a:effectLst/>
                          <a:latin typeface="Calibri" panose="020F0502020204030204" pitchFamily="34" charset="0"/>
                          <a:ea typeface="PMingLiU" panose="02020500000000000000" pitchFamily="18" charset="-120"/>
                          <a:cs typeface="Lucida Grande"/>
                        </a:rPr>
                        <a:t> ме басс</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йныш коштын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We go to the pool every Saturday.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84960610"/>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арн</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школ ед</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ргыше ком</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ссий кошт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тӱҥал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An inspection committee will visit all the schools this week.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6213920"/>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У ий г</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дым Й</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штӧ Кугыз</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жне йочас</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дыш</a:t>
                      </a:r>
                      <a:r>
                        <a:rPr lang="en-US" sz="2000">
                          <a:effectLst/>
                          <a:latin typeface="Calibri" panose="020F0502020204030204" pitchFamily="34" charset="0"/>
                          <a:ea typeface="PMingLiU" panose="02020500000000000000" pitchFamily="18" charset="-120"/>
                          <a:cs typeface="Lucida Grande"/>
                        </a:rPr>
                        <a:t> ми</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пур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Grandfather Frost visits every kindergarten at New Year’s.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23591628"/>
                  </a:ext>
                </a:extLst>
              </a:tr>
            </a:tbl>
          </a:graphicData>
        </a:graphic>
      </p:graphicFrame>
    </p:spTree>
    <p:extLst>
      <p:ext uri="{BB962C8B-B14F-4D97-AF65-F5344CB8AC3E}">
        <p14:creationId xmlns:p14="http://schemas.microsoft.com/office/powerpoint/2010/main" val="355266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жне, ед</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each, every’</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2" name="Table 1">
            <a:extLst>
              <a:ext uri="{FF2B5EF4-FFF2-40B4-BE49-F238E27FC236}">
                <a16:creationId xmlns:a16="http://schemas.microsoft.com/office/drawing/2014/main" id="{B9E1FB98-B5CF-43FD-A29A-043DDE58F1D0}"/>
              </a:ext>
            </a:extLst>
          </p:cNvPr>
          <p:cNvGraphicFramePr>
            <a:graphicFrameLocks noGrp="1"/>
          </p:cNvGraphicFramePr>
          <p:nvPr>
            <p:extLst>
              <p:ext uri="{D42A27DB-BD31-4B8C-83A1-F6EECF244321}">
                <p14:modId xmlns:p14="http://schemas.microsoft.com/office/powerpoint/2010/main" val="2084699124"/>
              </p:ext>
            </p:extLst>
          </p:nvPr>
        </p:nvGraphicFramePr>
        <p:xfrm>
          <a:off x="2247900" y="2741454"/>
          <a:ext cx="7696199" cy="1828800"/>
        </p:xfrm>
        <a:graphic>
          <a:graphicData uri="http://schemas.openxmlformats.org/drawingml/2006/table">
            <a:tbl>
              <a:tblPr firstRow="1" firstCol="1" bandRow="1">
                <a:tableStyleId>{5940675A-B579-460E-94D1-54222C63F5DA}</a:tableStyleId>
              </a:tblPr>
              <a:tblGrid>
                <a:gridCol w="3847683">
                  <a:extLst>
                    <a:ext uri="{9D8B030D-6E8A-4147-A177-3AD203B41FA5}">
                      <a16:colId xmlns:a16="http://schemas.microsoft.com/office/drawing/2014/main" val="765165414"/>
                    </a:ext>
                  </a:extLst>
                </a:gridCol>
                <a:gridCol w="3848516">
                  <a:extLst>
                    <a:ext uri="{9D8B030D-6E8A-4147-A177-3AD203B41FA5}">
                      <a16:colId xmlns:a16="http://schemas.microsoft.com/office/drawing/2014/main" val="47828056"/>
                    </a:ext>
                  </a:extLst>
                </a:gridCol>
              </a:tblGrid>
              <a:tr h="0">
                <a:tc>
                  <a:txBody>
                    <a:bodyPr/>
                    <a:lstStyle/>
                    <a:p>
                      <a:pPr algn="l"/>
                      <a:r>
                        <a:rPr lang="en-US" sz="2000" u="sng">
                          <a:effectLst/>
                          <a:latin typeface="Calibri" panose="020F0502020204030204" pitchFamily="34" charset="0"/>
                          <a:ea typeface="PMingLiU" panose="02020500000000000000" pitchFamily="18" charset="-120"/>
                          <a:cs typeface="Lucida Grande"/>
                        </a:rPr>
                        <a:t>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жне к</a:t>
                      </a:r>
                      <a:r>
                        <a:rPr lang="en-US" sz="2000" b="1" u="sng">
                          <a:effectLst/>
                          <a:latin typeface="Calibri" panose="020F0502020204030204" pitchFamily="34" charset="0"/>
                          <a:ea typeface="PMingLiU" panose="02020500000000000000" pitchFamily="18" charset="-120"/>
                          <a:cs typeface="Lucida Grande"/>
                        </a:rPr>
                        <a:t>о</a:t>
                      </a:r>
                      <a:r>
                        <a:rPr lang="en-US" sz="2000" u="sng">
                          <a:effectLst/>
                          <a:latin typeface="Calibri" panose="020F0502020204030204" pitchFamily="34" charset="0"/>
                          <a:ea typeface="PMingLiU" panose="02020500000000000000" pitchFamily="18" charset="-120"/>
                          <a:cs typeface="Lucida Grande"/>
                        </a:rPr>
                        <a:t>кымшо йоч</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чер 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не орлан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Every second child suffered from this disease.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84960610"/>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Кыдалсол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ште </a:t>
                      </a:r>
                      <a:r>
                        <a:rPr lang="en-US" sz="2000" u="sng">
                          <a:effectLst/>
                          <a:latin typeface="Calibri" panose="020F0502020204030204" pitchFamily="34" charset="0"/>
                          <a:ea typeface="PMingLiU" panose="02020500000000000000" pitchFamily="18" charset="-120"/>
                          <a:cs typeface="Lucida Grande"/>
                        </a:rPr>
                        <a:t>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жне к</a:t>
                      </a:r>
                      <a:r>
                        <a:rPr lang="en-US" sz="2000" b="1" u="sng">
                          <a:effectLst/>
                          <a:latin typeface="Calibri" panose="020F0502020204030204" pitchFamily="34" charset="0"/>
                          <a:ea typeface="PMingLiU" panose="02020500000000000000" pitchFamily="18" charset="-120"/>
                          <a:cs typeface="Lucida Grande"/>
                        </a:rPr>
                        <a:t>о</a:t>
                      </a:r>
                      <a:r>
                        <a:rPr lang="en-US" sz="2000" u="sng">
                          <a:effectLst/>
                          <a:latin typeface="Calibri" panose="020F0502020204030204" pitchFamily="34" charset="0"/>
                          <a:ea typeface="PMingLiU" panose="02020500000000000000" pitchFamily="18" charset="-120"/>
                          <a:cs typeface="Lucida Grande"/>
                        </a:rPr>
                        <a:t>кымшо п</a:t>
                      </a:r>
                      <a:r>
                        <a:rPr lang="en-US" sz="2000" b="1" u="sng">
                          <a:effectLst/>
                          <a:latin typeface="Calibri" panose="020F0502020204030204" pitchFamily="34" charset="0"/>
                          <a:ea typeface="PMingLiU" panose="02020500000000000000" pitchFamily="18" charset="-120"/>
                          <a:cs typeface="Lucida Grande"/>
                        </a:rPr>
                        <a:t>ӧ</a:t>
                      </a:r>
                      <a:r>
                        <a:rPr lang="en-US" sz="2000" u="sng">
                          <a:effectLst/>
                          <a:latin typeface="Calibri" panose="020F0502020204030204" pitchFamily="34" charset="0"/>
                          <a:ea typeface="PMingLiU" panose="02020500000000000000" pitchFamily="18" charset="-120"/>
                          <a:cs typeface="Lucida Grande"/>
                        </a:rPr>
                        <a:t>ртыштӧ</a:t>
                      </a:r>
                      <a:r>
                        <a:rPr lang="en-US" sz="2000">
                          <a:effectLst/>
                          <a:latin typeface="Calibri" panose="020F0502020204030204" pitchFamily="34" charset="0"/>
                          <a:ea typeface="PMingLiU" panose="02020500000000000000" pitchFamily="18" charset="-120"/>
                          <a:cs typeface="Lucida Grande"/>
                        </a:rPr>
                        <a:t> п</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лыме еҥ ш</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A famous person was born in every second house in Kydalsola.</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6213920"/>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Авт</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бус Оз</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ҥыш </a:t>
                      </a:r>
                      <a:r>
                        <a:rPr lang="en-US" sz="2000" u="sng">
                          <a:effectLst/>
                          <a:latin typeface="Calibri" panose="020F0502020204030204" pitchFamily="34" charset="0"/>
                          <a:ea typeface="PMingLiU" panose="02020500000000000000" pitchFamily="18" charset="-120"/>
                          <a:cs typeface="Lucida Grande"/>
                        </a:rPr>
                        <a:t>кок шаг</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 ед</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кошт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There’s a bus to Kazan every two hours.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23591628"/>
                  </a:ext>
                </a:extLst>
              </a:tr>
            </a:tbl>
          </a:graphicData>
        </a:graphic>
      </p:graphicFrame>
    </p:spTree>
    <p:extLst>
      <p:ext uri="{BB962C8B-B14F-4D97-AF65-F5344CB8AC3E}">
        <p14:creationId xmlns:p14="http://schemas.microsoft.com/office/powerpoint/2010/main" val="249082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Phrases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шӱм</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‘heart’,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чон</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‘soul’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graphicFrame>
        <p:nvGraphicFramePr>
          <p:cNvPr id="6" name="Table 5">
            <a:extLst>
              <a:ext uri="{FF2B5EF4-FFF2-40B4-BE49-F238E27FC236}">
                <a16:creationId xmlns:a16="http://schemas.microsoft.com/office/drawing/2014/main" id="{95CDDF9E-2EC7-49A4-ADD8-C7BA6289BFAA}"/>
              </a:ext>
            </a:extLst>
          </p:cNvPr>
          <p:cNvGraphicFramePr>
            <a:graphicFrameLocks noGrp="1"/>
          </p:cNvGraphicFramePr>
          <p:nvPr>
            <p:extLst>
              <p:ext uri="{D42A27DB-BD31-4B8C-83A1-F6EECF244321}">
                <p14:modId xmlns:p14="http://schemas.microsoft.com/office/powerpoint/2010/main" val="1873890755"/>
              </p:ext>
            </p:extLst>
          </p:nvPr>
        </p:nvGraphicFramePr>
        <p:xfrm>
          <a:off x="711201" y="1418590"/>
          <a:ext cx="8192452" cy="4937760"/>
        </p:xfrm>
        <a:graphic>
          <a:graphicData uri="http://schemas.openxmlformats.org/drawingml/2006/table">
            <a:tbl>
              <a:tblPr firstRow="1" firstCol="1" bandRow="1">
                <a:tableStyleId>{5940675A-B579-460E-94D1-54222C63F5DA}</a:tableStyleId>
              </a:tblPr>
              <a:tblGrid>
                <a:gridCol w="3488639">
                  <a:extLst>
                    <a:ext uri="{9D8B030D-6E8A-4147-A177-3AD203B41FA5}">
                      <a16:colId xmlns:a16="http://schemas.microsoft.com/office/drawing/2014/main" val="2853485478"/>
                    </a:ext>
                  </a:extLst>
                </a:gridCol>
                <a:gridCol w="4703813">
                  <a:extLst>
                    <a:ext uri="{9D8B030D-6E8A-4147-A177-3AD203B41FA5}">
                      <a16:colId xmlns:a16="http://schemas.microsoft.com/office/drawing/2014/main" val="888011392"/>
                    </a:ext>
                  </a:extLst>
                </a:gridCol>
              </a:tblGrid>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мым тарват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ч</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ным тарват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to touch someone, to move someone (lit. to move someone’s heart/soul)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22308923"/>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мым ырыкт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ч</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ным ырыкт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to warm someone’s heart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65318766"/>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мым куандар</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a:t>
                      </a:r>
                      <a:r>
                        <a:rPr lang="de-AT" sz="1800">
                          <a:effectLst/>
                          <a:latin typeface="Calibri" panose="020F0502020204030204" pitchFamily="34" charset="0"/>
                          <a:ea typeface="PMingLiU" panose="02020500000000000000" pitchFamily="18" charset="-120"/>
                          <a:cs typeface="Calibri" panose="020F0502020204030204" pitchFamily="34" charset="0"/>
                        </a:rPr>
                        <a:t>(‑</a:t>
                      </a:r>
                      <a:r>
                        <a:rPr lang="en-US" sz="1800">
                          <a:effectLst/>
                          <a:latin typeface="Calibri" panose="020F0502020204030204" pitchFamily="34" charset="0"/>
                          <a:ea typeface="PMingLiU" panose="02020500000000000000" pitchFamily="18" charset="-120"/>
                          <a:cs typeface="Calibri" panose="020F0502020204030204" pitchFamily="34" charset="0"/>
                        </a:rPr>
                        <a:t>ем</a:t>
                      </a:r>
                      <a:r>
                        <a:rPr lang="de-AT"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ч</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ным куандар</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a:t>
                      </a:r>
                      <a:r>
                        <a:rPr lang="de-AT" sz="1800">
                          <a:effectLst/>
                          <a:latin typeface="Calibri" panose="020F0502020204030204" pitchFamily="34" charset="0"/>
                          <a:ea typeface="PMingLiU" panose="02020500000000000000" pitchFamily="18" charset="-120"/>
                          <a:cs typeface="Calibri" panose="020F0502020204030204" pitchFamily="34" charset="0"/>
                        </a:rPr>
                        <a:t>(‑</a:t>
                      </a:r>
                      <a:r>
                        <a:rPr lang="en-US" sz="1800">
                          <a:effectLst/>
                          <a:latin typeface="Calibri" panose="020F0502020204030204" pitchFamily="34" charset="0"/>
                          <a:ea typeface="PMingLiU" panose="02020500000000000000" pitchFamily="18" charset="-120"/>
                          <a:cs typeface="Calibri" panose="020F0502020204030204" pitchFamily="34" charset="0"/>
                        </a:rPr>
                        <a:t>ем</a:t>
                      </a:r>
                      <a:r>
                        <a:rPr lang="de-AT"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to warm someone’s heart (lit. to gladden the heart/soul)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95457134"/>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пышт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чон</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пышт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to take something to heart (lit. to put something in one’s heart/soul)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25736464"/>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перн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чон</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перн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(‑ем)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to touch someone, to move someone (lit. to strike against someone’s heart/soul)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68040977"/>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п</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ро ш</a:t>
                      </a:r>
                      <a:r>
                        <a:rPr lang="en-US" sz="1800">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п</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ро чон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Lucida Grande"/>
                        </a:rPr>
                        <a:t>good-hearted, good-spirited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0239240"/>
                  </a:ext>
                </a:extLst>
              </a:tr>
              <a:tr h="0">
                <a:tc>
                  <a:txBody>
                    <a:bodyPr/>
                    <a:lstStyle/>
                    <a:p>
                      <a:pPr algn="l"/>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ло шӱм 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не</a:t>
                      </a:r>
                      <a:endParaRPr lang="en-GB" sz="1800">
                        <a:effectLst/>
                        <a:latin typeface="Calibri" panose="020F0502020204030204" pitchFamily="34" charset="0"/>
                        <a:ea typeface="PMingLiU" panose="02020500000000000000" pitchFamily="18" charset="-120"/>
                        <a:cs typeface="Lucida Grande"/>
                      </a:endParaRPr>
                    </a:p>
                    <a:p>
                      <a:pPr algn="l"/>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ло чон 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with all one’s heart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66335473"/>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мжӧ коршт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Ч</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нжо коршт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(S)he is sick at heart. (lit. His/her heart/soul hurts.)</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45822723"/>
                  </a:ext>
                </a:extLst>
              </a:tr>
              <a:tr h="0">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мжӧ йӱл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Ч</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нжо йӱл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Lucida Grande"/>
                        </a:rPr>
                        <a:t>(S)he is worried/troubled. (lit. His/her heart/soul is burning.)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75127029"/>
                  </a:ext>
                </a:extLst>
              </a:tr>
            </a:tbl>
          </a:graphicData>
        </a:graphic>
      </p:graphicFrame>
      <p:pic>
        <p:nvPicPr>
          <p:cNvPr id="7" name="Picture 6">
            <a:extLst>
              <a:ext uri="{FF2B5EF4-FFF2-40B4-BE49-F238E27FC236}">
                <a16:creationId xmlns:a16="http://schemas.microsoft.com/office/drawing/2014/main" id="{8250FFD1-23B7-42E5-A638-C034ACB5C0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2306066"/>
            <a:ext cx="2743200" cy="3162808"/>
          </a:xfrm>
          <a:prstGeom prst="rect">
            <a:avLst/>
          </a:prstGeom>
          <a:noFill/>
          <a:ln>
            <a:noFill/>
          </a:ln>
        </p:spPr>
      </p:pic>
    </p:spTree>
    <p:extLst>
      <p:ext uri="{BB962C8B-B14F-4D97-AF65-F5344CB8AC3E}">
        <p14:creationId xmlns:p14="http://schemas.microsoft.com/office/powerpoint/2010/main" val="26376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Phrases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шӱм</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‘heart’,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чон</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‘soul’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pic>
        <p:nvPicPr>
          <p:cNvPr id="7" name="Picture 6">
            <a:extLst>
              <a:ext uri="{FF2B5EF4-FFF2-40B4-BE49-F238E27FC236}">
                <a16:creationId xmlns:a16="http://schemas.microsoft.com/office/drawing/2014/main" id="{8250FFD1-23B7-42E5-A638-C034ACB5C0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2306066"/>
            <a:ext cx="2743200" cy="3162808"/>
          </a:xfrm>
          <a:prstGeom prst="rect">
            <a:avLst/>
          </a:prstGeom>
          <a:noFill/>
          <a:ln>
            <a:noFill/>
          </a:ln>
        </p:spPr>
      </p:pic>
      <p:graphicFrame>
        <p:nvGraphicFramePr>
          <p:cNvPr id="2" name="Table 1">
            <a:extLst>
              <a:ext uri="{FF2B5EF4-FFF2-40B4-BE49-F238E27FC236}">
                <a16:creationId xmlns:a16="http://schemas.microsoft.com/office/drawing/2014/main" id="{81F46A30-61E7-48F2-A555-C4073EB62E7A}"/>
              </a:ext>
            </a:extLst>
          </p:cNvPr>
          <p:cNvGraphicFramePr>
            <a:graphicFrameLocks noGrp="1"/>
          </p:cNvGraphicFramePr>
          <p:nvPr>
            <p:extLst>
              <p:ext uri="{D42A27DB-BD31-4B8C-83A1-F6EECF244321}">
                <p14:modId xmlns:p14="http://schemas.microsoft.com/office/powerpoint/2010/main" val="2057312415"/>
              </p:ext>
            </p:extLst>
          </p:nvPr>
        </p:nvGraphicFramePr>
        <p:xfrm>
          <a:off x="838200" y="3277870"/>
          <a:ext cx="7887652" cy="1219200"/>
        </p:xfrm>
        <a:graphic>
          <a:graphicData uri="http://schemas.openxmlformats.org/drawingml/2006/table">
            <a:tbl>
              <a:tblPr firstRow="1" firstCol="1" bandRow="1">
                <a:tableStyleId>{5940675A-B579-460E-94D1-54222C63F5DA}</a:tableStyleId>
              </a:tblPr>
              <a:tblGrid>
                <a:gridCol w="4178299">
                  <a:extLst>
                    <a:ext uri="{9D8B030D-6E8A-4147-A177-3AD203B41FA5}">
                      <a16:colId xmlns:a16="http://schemas.microsoft.com/office/drawing/2014/main" val="1909543600"/>
                    </a:ext>
                  </a:extLst>
                </a:gridCol>
                <a:gridCol w="3709353">
                  <a:extLst>
                    <a:ext uri="{9D8B030D-6E8A-4147-A177-3AD203B41FA5}">
                      <a16:colId xmlns:a16="http://schemas.microsoft.com/office/drawing/2014/main" val="1160098885"/>
                    </a:ext>
                  </a:extLst>
                </a:gridCol>
              </a:tblGrid>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м-ч</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ным п</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чын пу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(‑эм)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to open one’s heart, </a:t>
                      </a:r>
                      <a:br>
                        <a:rPr lang="en-US" sz="2000" dirty="0">
                          <a:effectLst/>
                          <a:latin typeface="Calibri" panose="020F0502020204030204" pitchFamily="34" charset="0"/>
                          <a:ea typeface="PMingLiU" panose="02020500000000000000" pitchFamily="18" charset="-120"/>
                          <a:cs typeface="Lucida Grande"/>
                        </a:rPr>
                      </a:br>
                      <a:r>
                        <a:rPr lang="en-US" sz="2000" dirty="0">
                          <a:effectLst/>
                          <a:latin typeface="Calibri" panose="020F0502020204030204" pitchFamily="34" charset="0"/>
                          <a:ea typeface="PMingLiU" panose="02020500000000000000" pitchFamily="18" charset="-120"/>
                          <a:cs typeface="Lucida Grande"/>
                        </a:rPr>
                        <a:t>to bare one’s soul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78164190"/>
                  </a:ext>
                </a:extLst>
              </a:tr>
              <a:tr h="0">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ло шӱм-чон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не куан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to be glad from the bottom of one’s heart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39782100"/>
                  </a:ext>
                </a:extLst>
              </a:tr>
            </a:tbl>
          </a:graphicData>
        </a:graphic>
      </p:graphicFrame>
    </p:spTree>
    <p:extLst>
      <p:ext uri="{BB962C8B-B14F-4D97-AF65-F5344CB8AC3E}">
        <p14:creationId xmlns:p14="http://schemas.microsoft.com/office/powerpoint/2010/main" val="3126354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a) </a:t>
            </a:r>
            <a:r>
              <a:rPr lang="az-Cyrl-AZ" dirty="0">
                <a:latin typeface="Calibri" panose="020F0502020204030204" pitchFamily="34" charset="0"/>
                <a:ea typeface="PMingLiU" panose="02020500000000000000" pitchFamily="18" charset="-120"/>
              </a:rPr>
              <a:t>шинч</a:t>
            </a:r>
            <a:r>
              <a:rPr lang="az-Cyrl-AZ" b="1" dirty="0">
                <a:latin typeface="Calibri" panose="020F0502020204030204" pitchFamily="34" charset="0"/>
                <a:ea typeface="PMingLiU" panose="02020500000000000000" pitchFamily="18" charset="-120"/>
              </a:rPr>
              <a:t>а</a:t>
            </a:r>
            <a:r>
              <a:rPr lang="az-Cyrl-AZ" dirty="0">
                <a:latin typeface="Calibri" panose="020F0502020204030204" pitchFamily="34" charset="0"/>
                <a:ea typeface="PMingLiU" panose="02020500000000000000" pitchFamily="18" charset="-120"/>
              </a:rPr>
              <a:t>ш (</a:t>
            </a:r>
            <a:r>
              <a:rPr lang="en-GB" dirty="0">
                <a:latin typeface="Calibri" panose="020F0502020204030204" pitchFamily="34" charset="0"/>
                <a:ea typeface="PMingLiU" panose="02020500000000000000" pitchFamily="18" charset="-120"/>
              </a:rPr>
              <a:t>-а</a:t>
            </a:r>
            <a:r>
              <a:rPr lang="az-Cyrl-AZ" dirty="0">
                <a:latin typeface="Calibri" panose="020F0502020204030204" pitchFamily="34" charset="0"/>
                <a:ea typeface="PMingLiU" panose="02020500000000000000" pitchFamily="18" charset="-120"/>
              </a:rPr>
              <a:t>м) ‘</a:t>
            </a:r>
            <a:r>
              <a:rPr lang="en-GB" dirty="0">
                <a:latin typeface="Calibri" panose="020F0502020204030204" pitchFamily="34" charset="0"/>
                <a:ea typeface="PMingLiU" panose="02020500000000000000" pitchFamily="18" charset="-120"/>
              </a:rPr>
              <a:t>to sit down’</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482550924"/>
              </p:ext>
            </p:extLst>
          </p:nvPr>
        </p:nvGraphicFramePr>
        <p:xfrm>
          <a:off x="704850" y="2097317"/>
          <a:ext cx="10648950" cy="2518225"/>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a:effectLst/>
                          <a:latin typeface="Calibri" panose="020F0502020204030204" pitchFamily="34" charset="0"/>
                          <a:ea typeface="PMingLiU" panose="02020500000000000000" pitchFamily="18" charset="-120"/>
                          <a:cs typeface="Lucida Grande"/>
                        </a:rPr>
                        <a:t>Ковашт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 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чыште </a:t>
                      </a:r>
                      <a:r>
                        <a:rPr lang="en-US" sz="2000" u="sng">
                          <a:effectLst/>
                          <a:latin typeface="Calibri" panose="020F0502020204030204" pitchFamily="34" charset="0"/>
                          <a:ea typeface="PMingLiU" panose="02020500000000000000" pitchFamily="18" charset="-120"/>
                          <a:cs typeface="Lucida Grande"/>
                        </a:rPr>
                        <a:t>йошкарг</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ш</a:t>
                      </a:r>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нче</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skin went red in the sun.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Ик ий ж</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пыште Метр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 пеш </a:t>
                      </a:r>
                      <a:r>
                        <a:rPr lang="en-US" sz="2000" u="sng">
                          <a:effectLst/>
                          <a:latin typeface="Calibri" panose="020F0502020204030204" pitchFamily="34" charset="0"/>
                          <a:ea typeface="PMingLiU" panose="02020500000000000000" pitchFamily="18" charset="-120"/>
                          <a:cs typeface="Calibri" panose="020F0502020204030204" pitchFamily="34" charset="0"/>
                        </a:rPr>
                        <a:t>шоҥг</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ш</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нчын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Over the course of one year, Metri grew quite old.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рыште онд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н’им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л</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йын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гыл, а к</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зыт из</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 ер </a:t>
                      </a:r>
                      <a:r>
                        <a:rPr lang="en-US" sz="2000" u="sng">
                          <a:effectLst/>
                          <a:latin typeface="Calibri" panose="020F0502020204030204" pitchFamily="34" charset="0"/>
                          <a:ea typeface="PMingLiU" panose="02020500000000000000" pitchFamily="18" charset="-120"/>
                          <a:cs typeface="Lucida Grande"/>
                        </a:rPr>
                        <a:t>л</a:t>
                      </a:r>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йын ш</a:t>
                      </a:r>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нчын</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There was nothing at all at this place earlier; now, a small lake has formed.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8" name="TextBox 7">
            <a:extLst>
              <a:ext uri="{FF2B5EF4-FFF2-40B4-BE49-F238E27FC236}">
                <a16:creationId xmlns:a16="http://schemas.microsoft.com/office/drawing/2014/main" id="{B18BE3FB-568E-4C7D-A027-F1A31A0A531F}"/>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
        <p:nvSpPr>
          <p:cNvPr id="10" name="Arrow: Bent 9">
            <a:extLst>
              <a:ext uri="{FF2B5EF4-FFF2-40B4-BE49-F238E27FC236}">
                <a16:creationId xmlns:a16="http://schemas.microsoft.com/office/drawing/2014/main" id="{FC4DB16A-BF84-4645-A6FC-E52823E7C288}"/>
              </a:ext>
            </a:extLst>
          </p:cNvPr>
          <p:cNvSpPr/>
          <p:nvPr/>
        </p:nvSpPr>
        <p:spPr>
          <a:xfrm rot="2418376">
            <a:off x="10080992" y="1208921"/>
            <a:ext cx="714375" cy="567623"/>
          </a:xfrm>
          <a:prstGeom prst="bentArrow">
            <a:avLst>
              <a:gd name="adj1" fmla="val 752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525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33</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b) </a:t>
            </a:r>
            <a:r>
              <a:rPr lang="az-Cyrl-AZ" dirty="0">
                <a:latin typeface="Calibri" panose="020F0502020204030204" pitchFamily="34" charset="0"/>
                <a:ea typeface="PMingLiU" panose="02020500000000000000" pitchFamily="18" charset="-120"/>
              </a:rPr>
              <a:t>шинч</a:t>
            </a:r>
            <a:r>
              <a:rPr lang="az-Cyrl-AZ" b="1" dirty="0">
                <a:latin typeface="Calibri" panose="020F0502020204030204" pitchFamily="34" charset="0"/>
                <a:ea typeface="PMingLiU" panose="02020500000000000000" pitchFamily="18" charset="-120"/>
              </a:rPr>
              <a:t>а</a:t>
            </a:r>
            <a:r>
              <a:rPr lang="az-Cyrl-AZ" dirty="0">
                <a:latin typeface="Calibri" panose="020F0502020204030204" pitchFamily="34" charset="0"/>
                <a:ea typeface="PMingLiU" panose="02020500000000000000" pitchFamily="18" charset="-120"/>
              </a:rPr>
              <a:t>ш (</a:t>
            </a:r>
            <a:r>
              <a:rPr lang="en-GB" dirty="0">
                <a:latin typeface="Calibri" panose="020F0502020204030204" pitchFamily="34" charset="0"/>
                <a:ea typeface="PMingLiU" panose="02020500000000000000" pitchFamily="18" charset="-120"/>
              </a:rPr>
              <a:t>-</a:t>
            </a:r>
            <a:r>
              <a:rPr lang="az-Cyrl-AZ" dirty="0">
                <a:latin typeface="Calibri" panose="020F0502020204030204" pitchFamily="34" charset="0"/>
                <a:ea typeface="PMingLiU" panose="02020500000000000000" pitchFamily="18" charset="-120"/>
              </a:rPr>
              <a:t>ем) ‘</a:t>
            </a:r>
            <a:r>
              <a:rPr lang="en-GB" dirty="0">
                <a:latin typeface="Calibri" panose="020F0502020204030204" pitchFamily="34" charset="0"/>
                <a:ea typeface="PMingLiU" panose="02020500000000000000" pitchFamily="18" charset="-120"/>
              </a:rPr>
              <a:t>to sit’</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673260422"/>
              </p:ext>
            </p:extLst>
          </p:nvPr>
        </p:nvGraphicFramePr>
        <p:xfrm>
          <a:off x="704850" y="2097317"/>
          <a:ext cx="10648950" cy="2624180"/>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де экз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менлан кок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тун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шинчен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studied two weeks for this exam.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Lucida Grande"/>
                        </a:rPr>
                        <a:t>Кун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тол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йым мын</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р </a:t>
                      </a:r>
                      <a:r>
                        <a:rPr lang="en-US" sz="2000" u="sng">
                          <a:effectLst/>
                          <a:latin typeface="Calibri" panose="020F0502020204030204" pitchFamily="34" charset="0"/>
                          <a:ea typeface="PMingLiU" panose="02020500000000000000" pitchFamily="18" charset="-120"/>
                          <a:cs typeface="Lucida Grande"/>
                        </a:rPr>
                        <a:t>вуч</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шинч</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a:t>
                      </a:r>
                      <a:r>
                        <a:rPr lang="en-US" sz="2000">
                          <a:effectLst/>
                          <a:latin typeface="Calibri" panose="020F0502020204030204" pitchFamily="34" charset="0"/>
                          <a:ea typeface="PMingLiU" panose="02020500000000000000" pitchFamily="18" charset="-120"/>
                          <a:cs typeface="Lucida Grande"/>
                        </a:rPr>
                        <a:t> ли</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When are you coming? How much longer do I have to wait?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ште мол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вӱд </a:t>
                      </a:r>
                      <a:r>
                        <a:rPr lang="en-US" sz="2000" u="sng">
                          <a:effectLst/>
                          <a:latin typeface="Calibri" panose="020F0502020204030204" pitchFamily="34" charset="0"/>
                          <a:ea typeface="PMingLiU" panose="02020500000000000000" pitchFamily="18" charset="-120"/>
                          <a:cs typeface="Lucida Grande"/>
                        </a:rPr>
                        <a:t>йог</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шинч</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Кӧ кр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ным петыр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монд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Why is there water flowing here? Who forgot to turn off the faucet?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8" name="TextBox 7">
            <a:extLst>
              <a:ext uri="{FF2B5EF4-FFF2-40B4-BE49-F238E27FC236}">
                <a16:creationId xmlns:a16="http://schemas.microsoft.com/office/drawing/2014/main" id="{B18BE3FB-568E-4C7D-A027-F1A31A0A531F}"/>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
        <p:nvSpPr>
          <p:cNvPr id="10" name="TextBox 9">
            <a:extLst>
              <a:ext uri="{FF2B5EF4-FFF2-40B4-BE49-F238E27FC236}">
                <a16:creationId xmlns:a16="http://schemas.microsoft.com/office/drawing/2014/main" id="{8AFDAE77-A171-40E8-B464-63BEB28D584F}"/>
              </a:ext>
            </a:extLst>
          </p:cNvPr>
          <p:cNvSpPr txBox="1"/>
          <p:nvPr/>
        </p:nvSpPr>
        <p:spPr>
          <a:xfrm>
            <a:off x="10679112" y="1447175"/>
            <a:ext cx="317500" cy="369332"/>
          </a:xfrm>
          <a:prstGeom prst="rect">
            <a:avLst/>
          </a:prstGeom>
          <a:noFill/>
        </p:spPr>
        <p:txBody>
          <a:bodyPr wrap="square">
            <a:spAutoFit/>
          </a:bodyPr>
          <a:lstStyle/>
          <a:p>
            <a:r>
              <a:rPr lang="en-GB" b="1" dirty="0">
                <a:solidFill>
                  <a:schemeClr val="accent1"/>
                </a:solidFill>
                <a:latin typeface="Calibri" panose="020F0502020204030204" pitchFamily="34" charset="0"/>
                <a:ea typeface="PMingLiU" panose="02020500000000000000" pitchFamily="18" charset="-120"/>
              </a:rPr>
              <a:t>X</a:t>
            </a:r>
            <a:endParaRPr lang="en-GB" b="1" dirty="0">
              <a:solidFill>
                <a:schemeClr val="accent1"/>
              </a:solidFill>
            </a:endParaRPr>
          </a:p>
        </p:txBody>
      </p:sp>
    </p:spTree>
    <p:extLst>
      <p:ext uri="{BB962C8B-B14F-4D97-AF65-F5344CB8AC3E}">
        <p14:creationId xmlns:p14="http://schemas.microsoft.com/office/powerpoint/2010/main" val="339561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34</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c) </a:t>
            </a:r>
            <a:r>
              <a:rPr lang="en-GB" dirty="0" err="1">
                <a:latin typeface="Calibri" panose="020F0502020204030204" pitchFamily="34" charset="0"/>
                <a:ea typeface="PMingLiU" panose="02020500000000000000" pitchFamily="18" charset="-120"/>
              </a:rPr>
              <a:t>шу</a:t>
            </a:r>
            <a:r>
              <a:rPr lang="en-GB" b="1" dirty="0" err="1">
                <a:latin typeface="Calibri" panose="020F0502020204030204" pitchFamily="34" charset="0"/>
                <a:ea typeface="PMingLiU" panose="02020500000000000000" pitchFamily="18" charset="-120"/>
              </a:rPr>
              <a:t>а</a:t>
            </a:r>
            <a:r>
              <a:rPr lang="en-GB" dirty="0" err="1">
                <a:latin typeface="Calibri" panose="020F0502020204030204" pitchFamily="34" charset="0"/>
                <a:ea typeface="PMingLiU" panose="02020500000000000000" pitchFamily="18" charset="-120"/>
              </a:rPr>
              <a:t>ш</a:t>
            </a:r>
            <a:r>
              <a:rPr lang="en-GB" dirty="0">
                <a:latin typeface="Calibri" panose="020F0502020204030204" pitchFamily="34" charset="0"/>
                <a:ea typeface="PMingLiU" panose="02020500000000000000" pitchFamily="18" charset="-120"/>
              </a:rPr>
              <a:t> (-</a:t>
            </a:r>
            <a:r>
              <a:rPr lang="en-GB" dirty="0" err="1">
                <a:latin typeface="Calibri" panose="020F0502020204030204" pitchFamily="34" charset="0"/>
                <a:ea typeface="PMingLiU" panose="02020500000000000000" pitchFamily="18" charset="-120"/>
              </a:rPr>
              <a:t>ам</a:t>
            </a:r>
            <a:r>
              <a:rPr lang="en-GB" dirty="0">
                <a:latin typeface="Calibri" panose="020F0502020204030204" pitchFamily="34" charset="0"/>
                <a:ea typeface="PMingLiU" panose="02020500000000000000" pitchFamily="18" charset="-120"/>
              </a:rPr>
              <a:t>) ‘to arrive, to reach’ </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2568671458"/>
              </p:ext>
            </p:extLst>
          </p:nvPr>
        </p:nvGraphicFramePr>
        <p:xfrm>
          <a:off x="704850" y="2097317"/>
          <a:ext cx="10648950" cy="2518225"/>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йым ид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в</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чо: пр</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бкышто шог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лын шу</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 ом п</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Don’t wait for me. I’m stuck in a traffic jam; I don’t know when I’ll get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 </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лыме верл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ынд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тун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шуын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Have you gotten used to your new 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до 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че 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рте </a:t>
                      </a:r>
                      <a:r>
                        <a:rPr lang="en-US" sz="2000" u="sng">
                          <a:effectLst/>
                          <a:latin typeface="Calibri" panose="020F0502020204030204" pitchFamily="34" charset="0"/>
                          <a:ea typeface="PMingLiU" panose="02020500000000000000" pitchFamily="18" charset="-120"/>
                          <a:cs typeface="Lucida Grande"/>
                        </a:rPr>
                        <a:t>ил</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ш</a:t>
                      </a:r>
                      <a:r>
                        <a:rPr lang="en-US" sz="2000" b="1" u="sng">
                          <a:effectLst/>
                          <a:latin typeface="Calibri" panose="020F0502020204030204" pitchFamily="34" charset="0"/>
                          <a:ea typeface="PMingLiU" panose="02020500000000000000" pitchFamily="18" charset="-120"/>
                          <a:cs typeface="Lucida Grande"/>
                        </a:rPr>
                        <a:t>у</a:t>
                      </a:r>
                      <a:r>
                        <a:rPr lang="en-US" sz="2000" u="sng">
                          <a:effectLst/>
                          <a:latin typeface="Calibri" panose="020F0502020204030204" pitchFamily="34" charset="0"/>
                          <a:ea typeface="PMingLiU" panose="02020500000000000000" pitchFamily="18" charset="-120"/>
                          <a:cs typeface="Lucida Grande"/>
                        </a:rPr>
                        <a:t>ын </a:t>
                      </a:r>
                      <a:r>
                        <a:rPr lang="en-US" sz="2000" b="1" u="sng">
                          <a:effectLst/>
                          <a:latin typeface="Calibri" panose="020F0502020204030204" pitchFamily="34" charset="0"/>
                          <a:ea typeface="PMingLiU" panose="02020500000000000000" pitchFamily="18" charset="-120"/>
                          <a:cs typeface="Lucida Grande"/>
                        </a:rPr>
                        <a:t>о</a:t>
                      </a:r>
                      <a:r>
                        <a:rPr lang="en-US" sz="2000" u="sng">
                          <a:effectLst/>
                          <a:latin typeface="Calibri" panose="020F0502020204030204" pitchFamily="34" charset="0"/>
                          <a:ea typeface="PMingLiU" panose="02020500000000000000" pitchFamily="18" charset="-120"/>
                          <a:cs typeface="Lucida Grande"/>
                        </a:rPr>
                        <a:t>гыл</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(S)he did not live to see this 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9" name="TextBox 8">
            <a:extLst>
              <a:ext uri="{FF2B5EF4-FFF2-40B4-BE49-F238E27FC236}">
                <a16:creationId xmlns:a16="http://schemas.microsoft.com/office/drawing/2014/main" id="{0656A1DA-4DD3-463A-9EAC-C235EBEBB0BE}"/>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Tree>
    <p:extLst>
      <p:ext uri="{BB962C8B-B14F-4D97-AF65-F5344CB8AC3E}">
        <p14:creationId xmlns:p14="http://schemas.microsoft.com/office/powerpoint/2010/main" val="2872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35</a:t>
            </a:fld>
            <a:endParaRPr lang="en-GB"/>
          </a:p>
        </p:txBody>
      </p:sp>
    </p:spTree>
    <p:extLst>
      <p:ext uri="{BB962C8B-B14F-4D97-AF65-F5344CB8AC3E}">
        <p14:creationId xmlns:p14="http://schemas.microsoft.com/office/powerpoint/2010/main" val="367668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796E04-D18D-4CB3-AAD4-9156E1F2B8F7}"/>
              </a:ext>
            </a:extLst>
          </p:cNvPr>
          <p:cNvPicPr>
            <a:picLocks noChangeAspect="1"/>
          </p:cNvPicPr>
          <p:nvPr/>
        </p:nvPicPr>
        <p:blipFill>
          <a:blip r:embed="rId2"/>
          <a:stretch>
            <a:fillRect/>
          </a:stretch>
        </p:blipFill>
        <p:spPr>
          <a:xfrm>
            <a:off x="532962" y="416237"/>
            <a:ext cx="7189075" cy="6025526"/>
          </a:xfrm>
          <a:prstGeom prst="rect">
            <a:avLst/>
          </a:prstGeom>
        </p:spPr>
      </p:pic>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11" name="Picture 10">
            <a:extLst>
              <a:ext uri="{FF2B5EF4-FFF2-40B4-BE49-F238E27FC236}">
                <a16:creationId xmlns:a16="http://schemas.microsoft.com/office/drawing/2014/main" id="{2A1FC1A3-A00A-4B43-9161-2D3085F794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040335"/>
            <a:ext cx="3703105" cy="2777329"/>
          </a:xfrm>
          <a:prstGeom prst="rect">
            <a:avLst/>
          </a:prstGeom>
          <a:noFill/>
          <a:ln>
            <a:noFill/>
          </a:ln>
        </p:spPr>
      </p:pic>
    </p:spTree>
    <p:extLst>
      <p:ext uri="{BB962C8B-B14F-4D97-AF65-F5344CB8AC3E}">
        <p14:creationId xmlns:p14="http://schemas.microsoft.com/office/powerpoint/2010/main" val="3522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37</a:t>
            </a:fld>
            <a:endParaRPr lang="en-GB"/>
          </a:p>
        </p:txBody>
      </p:sp>
    </p:spTree>
    <p:extLst>
      <p:ext uri="{BB962C8B-B14F-4D97-AF65-F5344CB8AC3E}">
        <p14:creationId xmlns:p14="http://schemas.microsoft.com/office/powerpoint/2010/main" val="3801195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38</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776686" y="5767685"/>
            <a:ext cx="5577114" cy="369332"/>
          </a:xfrm>
          <a:prstGeom prst="rect">
            <a:avLst/>
          </a:prstGeom>
          <a:noFill/>
        </p:spPr>
        <p:txBody>
          <a:bodyPr wrap="square">
            <a:spAutoFit/>
          </a:bodyPr>
          <a:lstStyle/>
          <a:p>
            <a:pPr algn="r">
              <a:spcAft>
                <a:spcPts val="1200"/>
              </a:spcAft>
            </a:pPr>
            <a:r>
              <a:rPr lang="en-US" sz="18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3"/>
              </a:rPr>
              <a:t>www.youtube.com/watch?v=LNNYOJeUA3w</a:t>
            </a:r>
            <a:endParaRPr lang="en-GB" sz="1800" dirty="0">
              <a:effectLst/>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16.</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6" name="Online Media 5" title="Mari Shketan Theater - 90 years. Part 1.">
            <a:hlinkClick r:id="" action="ppaction://media"/>
            <a:extLst>
              <a:ext uri="{FF2B5EF4-FFF2-40B4-BE49-F238E27FC236}">
                <a16:creationId xmlns:a16="http://schemas.microsoft.com/office/drawing/2014/main" id="{90F7BB95-F516-45F9-8394-2209B6ED576D}"/>
              </a:ext>
            </a:extLst>
          </p:cNvPr>
          <p:cNvPicPr>
            <a:picLocks noRot="1" noChangeAspect="1"/>
          </p:cNvPicPr>
          <p:nvPr>
            <a:videoFile r:link="rId1"/>
          </p:nvPr>
        </p:nvPicPr>
        <p:blipFill>
          <a:blip r:embed="rId4"/>
          <a:stretch>
            <a:fillRect/>
          </a:stretch>
        </p:blipFill>
        <p:spPr>
          <a:xfrm>
            <a:off x="3200400" y="1147981"/>
            <a:ext cx="5791200" cy="4343400"/>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39</a:t>
            </a:fld>
            <a:endParaRPr lang="en-GB"/>
          </a:p>
        </p:txBody>
      </p:sp>
      <p:pic>
        <p:nvPicPr>
          <p:cNvPr id="8" name="Picture 7">
            <a:extLst>
              <a:ext uri="{FF2B5EF4-FFF2-40B4-BE49-F238E27FC236}">
                <a16:creationId xmlns:a16="http://schemas.microsoft.com/office/drawing/2014/main" id="{811E2105-0334-44CC-9C8C-DA3C388A9AA4}"/>
              </a:ext>
            </a:extLst>
          </p:cNvPr>
          <p:cNvPicPr>
            <a:picLocks noChangeAspect="1"/>
          </p:cNvPicPr>
          <p:nvPr/>
        </p:nvPicPr>
        <p:blipFill>
          <a:blip r:embed="rId2"/>
          <a:stretch>
            <a:fillRect/>
          </a:stretch>
        </p:blipFill>
        <p:spPr>
          <a:xfrm>
            <a:off x="2247900" y="823912"/>
            <a:ext cx="7696200" cy="5210175"/>
          </a:xfrm>
          <a:prstGeom prst="rect">
            <a:avLst/>
          </a:prstGeom>
        </p:spPr>
      </p:pic>
    </p:spTree>
    <p:extLst>
      <p:ext uri="{BB962C8B-B14F-4D97-AF65-F5344CB8AC3E}">
        <p14:creationId xmlns:p14="http://schemas.microsoft.com/office/powerpoint/2010/main" val="294511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Descriptive words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41" name="Table 40">
            <a:extLst>
              <a:ext uri="{FF2B5EF4-FFF2-40B4-BE49-F238E27FC236}">
                <a16:creationId xmlns:a16="http://schemas.microsoft.com/office/drawing/2014/main" id="{B6A0D50C-216F-4D23-93E4-8369E1C607EA}"/>
              </a:ext>
            </a:extLst>
          </p:cNvPr>
          <p:cNvGraphicFramePr>
            <a:graphicFrameLocks noGrp="1"/>
          </p:cNvGraphicFramePr>
          <p:nvPr>
            <p:extLst>
              <p:ext uri="{D42A27DB-BD31-4B8C-83A1-F6EECF244321}">
                <p14:modId xmlns:p14="http://schemas.microsoft.com/office/powerpoint/2010/main" val="791393964"/>
              </p:ext>
            </p:extLst>
          </p:nvPr>
        </p:nvGraphicFramePr>
        <p:xfrm>
          <a:off x="1291771" y="2078038"/>
          <a:ext cx="9608457" cy="3657600"/>
        </p:xfrm>
        <a:graphic>
          <a:graphicData uri="http://schemas.openxmlformats.org/drawingml/2006/table">
            <a:tbl>
              <a:tblPr firstRow="1" firstCol="1" bandRow="1">
                <a:tableStyleId>{5940675A-B579-460E-94D1-54222C63F5DA}</a:tableStyleId>
              </a:tblPr>
              <a:tblGrid>
                <a:gridCol w="4803709">
                  <a:extLst>
                    <a:ext uri="{9D8B030D-6E8A-4147-A177-3AD203B41FA5}">
                      <a16:colId xmlns:a16="http://schemas.microsoft.com/office/drawing/2014/main" val="2551706991"/>
                    </a:ext>
                  </a:extLst>
                </a:gridCol>
                <a:gridCol w="4804748">
                  <a:extLst>
                    <a:ext uri="{9D8B030D-6E8A-4147-A177-3AD203B41FA5}">
                      <a16:colId xmlns:a16="http://schemas.microsoft.com/office/drawing/2014/main" val="182421133"/>
                    </a:ext>
                  </a:extLst>
                </a:gridCol>
              </a:tblGrid>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мбо-влак </a:t>
                      </a:r>
                      <a:r>
                        <a:rPr lang="en-US" sz="2000" u="sng">
                          <a:effectLst/>
                          <a:latin typeface="Calibri" panose="020F0502020204030204" pitchFamily="34" charset="0"/>
                          <a:ea typeface="PMingLiU" panose="02020500000000000000" pitchFamily="18" charset="-120"/>
                          <a:cs typeface="Calibri" panose="020F0502020204030204" pitchFamily="34" charset="0"/>
                        </a:rPr>
                        <a:t>киг</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к-ког</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a:effectLst/>
                          <a:latin typeface="Calibri" panose="020F0502020204030204" pitchFamily="34" charset="0"/>
                          <a:ea typeface="PMingLiU" panose="02020500000000000000" pitchFamily="18" charset="-120"/>
                          <a:cs typeface="Calibri" panose="020F0502020204030204" pitchFamily="34" charset="0"/>
                        </a:rPr>
                        <a:t> кычкыр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чо</a:t>
                      </a:r>
                      <a:r>
                        <a:rPr lang="en-US" sz="2000">
                          <a:effectLst/>
                          <a:latin typeface="Calibri" panose="020F0502020204030204" pitchFamily="34" charset="0"/>
                          <a:ea typeface="MS Mincho" panose="02020609040205080304" pitchFamily="49" charset="-128"/>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ешт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geese flew off, going honk-honk.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7213934"/>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Кӱсл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кылт</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ҥ-кылт</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ҥ </a:t>
                      </a:r>
                      <a:r>
                        <a:rPr lang="en-US" sz="2000">
                          <a:effectLst/>
                          <a:latin typeface="Calibri" panose="020F0502020204030204" pitchFamily="34" charset="0"/>
                          <a:ea typeface="PMingLiU" panose="02020500000000000000" pitchFamily="18" charset="-120"/>
                          <a:cs typeface="Calibri" panose="020F0502020204030204" pitchFamily="34" charset="0"/>
                        </a:rPr>
                        <a:t>шокт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Someone is strumming a gusli. (lit. The gusli is going </a:t>
                      </a:r>
                      <a:r>
                        <a:rPr lang="en-US" sz="2000" i="1">
                          <a:effectLst/>
                          <a:latin typeface="Calibri" panose="020F0502020204030204" pitchFamily="34" charset="0"/>
                          <a:ea typeface="PMingLiU" panose="02020500000000000000" pitchFamily="18" charset="-120"/>
                          <a:cs typeface="Calibri" panose="020F0502020204030204" pitchFamily="34" charset="0"/>
                        </a:rPr>
                        <a:t>кылт</a:t>
                      </a:r>
                      <a:r>
                        <a:rPr lang="en-US" sz="2000" b="1" i="1">
                          <a:effectLst/>
                          <a:latin typeface="Calibri" panose="020F0502020204030204" pitchFamily="34" charset="0"/>
                          <a:ea typeface="PMingLiU" panose="02020500000000000000" pitchFamily="18" charset="-120"/>
                          <a:cs typeface="Calibri" panose="020F0502020204030204" pitchFamily="34" charset="0"/>
                        </a:rPr>
                        <a:t>и</a:t>
                      </a:r>
                      <a:r>
                        <a:rPr lang="en-US" sz="2000" i="1">
                          <a:effectLst/>
                          <a:latin typeface="Calibri" panose="020F0502020204030204" pitchFamily="34" charset="0"/>
                          <a:ea typeface="PMingLiU" panose="02020500000000000000" pitchFamily="18" charset="-120"/>
                          <a:cs typeface="Calibri" panose="020F0502020204030204" pitchFamily="34" charset="0"/>
                        </a:rPr>
                        <a:t>ҥ-кылт</a:t>
                      </a:r>
                      <a:r>
                        <a:rPr lang="en-US" sz="2000" b="1" i="1">
                          <a:effectLst/>
                          <a:latin typeface="Calibri" panose="020F0502020204030204" pitchFamily="34" charset="0"/>
                          <a:ea typeface="PMingLiU" panose="02020500000000000000" pitchFamily="18" charset="-120"/>
                          <a:cs typeface="Calibri" panose="020F0502020204030204" pitchFamily="34" charset="0"/>
                        </a:rPr>
                        <a:t>и</a:t>
                      </a:r>
                      <a:r>
                        <a:rPr lang="en-US" sz="2000" i="1">
                          <a:effectLst/>
                          <a:latin typeface="Calibri" panose="020F0502020204030204" pitchFamily="34" charset="0"/>
                          <a:ea typeface="PMingLiU" panose="02020500000000000000" pitchFamily="18" charset="-120"/>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19157802"/>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Из</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 мер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MS Mincho" panose="02020609040205080304" pitchFamily="49" charset="-128"/>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йырт-юрт</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a:effectLst/>
                          <a:latin typeface="Calibri" panose="020F0502020204030204" pitchFamily="34" charset="0"/>
                          <a:ea typeface="MS Mincho" panose="02020609040205080304" pitchFamily="49" charset="-128"/>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лтыш да п</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сын куд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bunny went hippity hop, and ran off quickly.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6763342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дыр-влак </a:t>
                      </a:r>
                      <a:r>
                        <a:rPr lang="en-US" sz="2000" u="sng">
                          <a:effectLst/>
                          <a:latin typeface="Calibri" panose="020F0502020204030204" pitchFamily="34" charset="0"/>
                          <a:ea typeface="PMingLiU" panose="02020500000000000000" pitchFamily="18" charset="-120"/>
                          <a:cs typeface="Calibri" panose="020F0502020204030204" pitchFamily="34" charset="0"/>
                        </a:rPr>
                        <a:t>чыл-чыл</a:t>
                      </a:r>
                      <a:r>
                        <a:rPr lang="en-US" sz="2000">
                          <a:effectLst/>
                          <a:latin typeface="Calibri" panose="020F0502020204030204" pitchFamily="34" charset="0"/>
                          <a:ea typeface="PMingLiU" panose="02020500000000000000" pitchFamily="18" charset="-120"/>
                          <a:cs typeface="Calibri" panose="020F0502020204030204" pitchFamily="34" charset="0"/>
                        </a:rPr>
                        <a:t> й</a:t>
                      </a:r>
                      <a:r>
                        <a:rPr lang="en-US" sz="2000">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stars are shining, twinkle-twinkle.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86921510"/>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Лышт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ш-влак мард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ж пу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лме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не </a:t>
                      </a:r>
                      <a:r>
                        <a:rPr lang="en-US" sz="2000" u="sng">
                          <a:effectLst/>
                          <a:latin typeface="Calibri" panose="020F0502020204030204" pitchFamily="34" charset="0"/>
                          <a:ea typeface="PMingLiU" panose="02020500000000000000" pitchFamily="18" charset="-120"/>
                          <a:cs typeface="Calibri" panose="020F0502020204030204" pitchFamily="34" charset="0"/>
                        </a:rPr>
                        <a:t>лыж-лыж</a:t>
                      </a:r>
                      <a:r>
                        <a:rPr lang="en-US" sz="2000">
                          <a:effectLst/>
                          <a:latin typeface="Calibri" panose="020F0502020204030204" pitchFamily="34" charset="0"/>
                          <a:ea typeface="PMingLiU" panose="02020500000000000000" pitchFamily="18" charset="-120"/>
                          <a:cs typeface="Calibri" panose="020F0502020204030204" pitchFamily="34" charset="0"/>
                        </a:rPr>
                        <a:t> тарван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leaves are rustling in the wind. (lit. The leaves are moving </a:t>
                      </a:r>
                      <a:r>
                        <a:rPr lang="en-US" sz="2000" i="1">
                          <a:effectLst/>
                          <a:latin typeface="Calibri" panose="020F0502020204030204" pitchFamily="34" charset="0"/>
                          <a:ea typeface="PMingLiU" panose="02020500000000000000" pitchFamily="18" charset="-120"/>
                          <a:cs typeface="Calibri" panose="020F0502020204030204" pitchFamily="34" charset="0"/>
                        </a:rPr>
                        <a:t>лыж-лыж</a:t>
                      </a:r>
                      <a:r>
                        <a:rPr lang="en-US" sz="2000">
                          <a:effectLst/>
                          <a:latin typeface="Calibri" panose="020F0502020204030204" pitchFamily="34" charset="0"/>
                          <a:ea typeface="PMingLiU" panose="02020500000000000000" pitchFamily="18" charset="-120"/>
                          <a:cs typeface="Calibri" panose="020F0502020204030204" pitchFamily="34" charset="0"/>
                        </a:rPr>
                        <a:t> with the blowing of the wind.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43987747"/>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дын т</a:t>
                      </a:r>
                      <a:r>
                        <a:rPr lang="en-US" sz="2000" b="1">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рвыж</a:t>
                      </a:r>
                      <a:r>
                        <a:rPr lang="en-US" sz="2000">
                          <a:effectLst/>
                          <a:latin typeface="Calibri" panose="020F0502020204030204" pitchFamily="34" charset="0"/>
                          <a:ea typeface="MS Mincho" panose="02020609040205080304" pitchFamily="49" charset="-128"/>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лыб-лыб</a:t>
                      </a:r>
                      <a:r>
                        <a:rPr lang="en-US" sz="2000">
                          <a:effectLst/>
                          <a:latin typeface="Calibri" panose="020F0502020204030204" pitchFamily="34" charset="0"/>
                          <a:ea typeface="PMingLiU" panose="02020500000000000000" pitchFamily="18" charset="-120"/>
                          <a:cs typeface="Calibri" panose="020F0502020204030204" pitchFamily="34" charset="0"/>
                        </a:rPr>
                        <a:t>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His/her lips shivered. (Lit. His/her lips went </a:t>
                      </a:r>
                      <a:r>
                        <a:rPr lang="en-US" sz="2000" i="1" dirty="0" err="1">
                          <a:effectLst/>
                          <a:latin typeface="Calibri" panose="020F0502020204030204" pitchFamily="34" charset="0"/>
                          <a:ea typeface="PMingLiU" panose="02020500000000000000" pitchFamily="18" charset="-120"/>
                          <a:cs typeface="Calibri" panose="020F0502020204030204" pitchFamily="34" charset="0"/>
                        </a:rPr>
                        <a:t>лыб-лыб</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02729890"/>
                  </a:ext>
                </a:extLst>
              </a:tr>
            </a:tbl>
          </a:graphicData>
        </a:graphic>
      </p:graphicFrame>
    </p:spTree>
    <p:extLst>
      <p:ext uri="{BB962C8B-B14F-4D97-AF65-F5344CB8AC3E}">
        <p14:creationId xmlns:p14="http://schemas.microsoft.com/office/powerpoint/2010/main" val="91415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BA16BD-1C60-42BA-B558-0379E3AF7A4C}"/>
              </a:ext>
            </a:extLst>
          </p:cNvPr>
          <p:cNvPicPr>
            <a:picLocks noChangeAspect="1"/>
          </p:cNvPicPr>
          <p:nvPr/>
        </p:nvPicPr>
        <p:blipFill>
          <a:blip r:embed="rId2"/>
          <a:stretch>
            <a:fillRect/>
          </a:stretch>
        </p:blipFill>
        <p:spPr>
          <a:xfrm>
            <a:off x="1645557" y="1457326"/>
            <a:ext cx="8900886" cy="4855618"/>
          </a:xfrm>
          <a:prstGeom prst="rect">
            <a:avLst/>
          </a:prstGeom>
        </p:spPr>
      </p:pic>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Descriptive words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Tree>
    <p:extLst>
      <p:ext uri="{BB962C8B-B14F-4D97-AF65-F5344CB8AC3E}">
        <p14:creationId xmlns:p14="http://schemas.microsoft.com/office/powerpoint/2010/main" val="72256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2</a:t>
            </a:r>
            <a:r>
              <a:rPr lang="en-US" sz="3600" u="sng" dirty="0">
                <a:effectLst/>
                <a:ea typeface="Times New Roman" panose="02020603050405020304" pitchFamily="18" charset="0"/>
                <a:cs typeface="Calibri" panose="020F0502020204030204" pitchFamily="34" charset="0"/>
              </a:rPr>
              <a:t>. </a:t>
            </a:r>
            <a:r>
              <a:rPr lang="en-US" sz="3600" u="sng" dirty="0" err="1"/>
              <a:t>Necessitive</a:t>
            </a:r>
            <a:r>
              <a:rPr lang="en-US" sz="3600" u="sng" dirty="0"/>
              <a:t> construction ‑</a:t>
            </a:r>
            <a:r>
              <a:rPr lang="en-US" sz="3600" u="sng" dirty="0" err="1"/>
              <a:t>шаш</a:t>
            </a:r>
            <a:r>
              <a:rPr lang="en-US" sz="3600" u="sng" dirty="0"/>
              <a:t> </a:t>
            </a:r>
            <a:r>
              <a:rPr lang="en-US" sz="3600" b="1" u="sng" dirty="0" err="1"/>
              <a:t>у</a:t>
            </a:r>
            <a:r>
              <a:rPr lang="en-US" sz="3600" u="sng" dirty="0" err="1"/>
              <a:t>ло</a:t>
            </a:r>
            <a:r>
              <a:rPr lang="en-US" sz="3600" u="sng" dirty="0"/>
              <a:t>/</a:t>
            </a:r>
            <a:r>
              <a:rPr lang="en-US" sz="3600" u="sng" dirty="0" err="1"/>
              <a:t>ук</a:t>
            </a:r>
            <a:r>
              <a:rPr lang="en-US" sz="3600" b="1" u="sng" dirty="0" err="1"/>
              <a:t>е</a:t>
            </a:r>
            <a:endParaRPr lang="en-US" sz="3600" u="sng" dirty="0">
              <a:effectLst/>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7" name="Table 6">
            <a:extLst>
              <a:ext uri="{FF2B5EF4-FFF2-40B4-BE49-F238E27FC236}">
                <a16:creationId xmlns:a16="http://schemas.microsoft.com/office/drawing/2014/main" id="{BDDA334D-59CF-4C7D-8AA5-3E721D5BD84E}"/>
              </a:ext>
            </a:extLst>
          </p:cNvPr>
          <p:cNvGraphicFramePr>
            <a:graphicFrameLocks noGrp="1"/>
          </p:cNvGraphicFramePr>
          <p:nvPr>
            <p:extLst>
              <p:ext uri="{D42A27DB-BD31-4B8C-83A1-F6EECF244321}">
                <p14:modId xmlns:p14="http://schemas.microsoft.com/office/powerpoint/2010/main" val="361802669"/>
              </p:ext>
            </p:extLst>
          </p:nvPr>
        </p:nvGraphicFramePr>
        <p:xfrm>
          <a:off x="838200" y="2467429"/>
          <a:ext cx="10515599" cy="3362664"/>
        </p:xfrm>
        <a:graphic>
          <a:graphicData uri="http://schemas.openxmlformats.org/drawingml/2006/table">
            <a:tbl>
              <a:tblPr firstRow="1" firstCol="1" bandRow="1">
                <a:tableStyleId>{5940675A-B579-460E-94D1-54222C63F5DA}</a:tableStyleId>
              </a:tblPr>
              <a:tblGrid>
                <a:gridCol w="5257231">
                  <a:extLst>
                    <a:ext uri="{9D8B030D-6E8A-4147-A177-3AD203B41FA5}">
                      <a16:colId xmlns:a16="http://schemas.microsoft.com/office/drawing/2014/main" val="2079366194"/>
                    </a:ext>
                  </a:extLst>
                </a:gridCol>
                <a:gridCol w="5258368">
                  <a:extLst>
                    <a:ext uri="{9D8B030D-6E8A-4147-A177-3AD203B41FA5}">
                      <a16:colId xmlns:a16="http://schemas.microsoft.com/office/drawing/2014/main" val="2635250495"/>
                    </a:ext>
                  </a:extLst>
                </a:gridCol>
              </a:tblGrid>
              <a:tr h="37362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Эш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ик с</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рышым </a:t>
                      </a:r>
                      <a:r>
                        <a:rPr lang="en-US" sz="2000" u="sng">
                          <a:effectLst/>
                          <a:latin typeface="Calibri" panose="020F0502020204030204" pitchFamily="34" charset="0"/>
                          <a:ea typeface="PMingLiU" panose="02020500000000000000" pitchFamily="18" charset="-120"/>
                          <a:cs typeface="Calibri" panose="020F0502020204030204" pitchFamily="34" charset="0"/>
                        </a:rPr>
                        <a:t>возышаш</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ло</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have one more letter to write.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97184527"/>
                  </a:ext>
                </a:extLst>
              </a:tr>
              <a:tr h="74725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Гуля</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кайымешк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 ур</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кым </a:t>
                      </a:r>
                      <a:r>
                        <a:rPr lang="en-US" sz="2000" u="sng">
                          <a:effectLst/>
                          <a:latin typeface="Calibri" panose="020F0502020204030204" pitchFamily="34" charset="0"/>
                          <a:ea typeface="PMingLiU" panose="02020500000000000000" pitchFamily="18" charset="-120"/>
                          <a:cs typeface="Calibri" panose="020F0502020204030204" pitchFamily="34" charset="0"/>
                        </a:rPr>
                        <a:t>ыштышаш</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 </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ло</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You shouldn’t be going on a walk, you have homework to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31298271"/>
                  </a:ext>
                </a:extLst>
              </a:tr>
              <a:tr h="373629">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Ойлышашд</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 </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ло</a:t>
                      </a:r>
                      <a:r>
                        <a:rPr lang="en-US" sz="2000">
                          <a:effectLst/>
                          <a:latin typeface="Calibri" panose="020F0502020204030204" pitchFamily="34" charset="0"/>
                          <a:ea typeface="PMingLiU" panose="02020500000000000000" pitchFamily="18" charset="-120"/>
                          <a:cs typeface="Calibri" panose="020F0502020204030204" pitchFamily="34" charset="0"/>
                        </a:rPr>
                        <a:t> гын,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йлыза.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If you’ve got something to say, say 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24958249"/>
                  </a:ext>
                </a:extLst>
              </a:tr>
              <a:tr h="37362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че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ныш 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че: н’иг</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 </a:t>
                      </a:r>
                      <a:r>
                        <a:rPr lang="en-US" sz="2000" u="sng">
                          <a:effectLst/>
                          <a:latin typeface="Calibri" panose="020F0502020204030204" pitchFamily="34" charset="0"/>
                          <a:ea typeface="PMingLiU" panose="02020500000000000000" pitchFamily="18" charset="-120"/>
                          <a:cs typeface="Calibri" panose="020F0502020204030204" pitchFamily="34" charset="0"/>
                        </a:rPr>
                        <a:t>кайышаш</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ук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It’s my day off, I don’t have to go anywhere.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18328819"/>
                  </a:ext>
                </a:extLst>
              </a:tr>
              <a:tr h="747259">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пий деч </a:t>
                      </a:r>
                      <a:r>
                        <a:rPr lang="en-US" sz="2000" u="sng">
                          <a:effectLst/>
                          <a:latin typeface="Calibri" panose="020F0502020204030204" pitchFamily="34" charset="0"/>
                          <a:ea typeface="PMingLiU" panose="02020500000000000000" pitchFamily="18" charset="-120"/>
                          <a:cs typeface="Lucida Grande"/>
                        </a:rPr>
                        <a:t>лӱдш</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 ук</a:t>
                      </a:r>
                      <a:r>
                        <a:rPr lang="en-US" sz="2000" b="1" u="sng">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до пеш п</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There’s no need to be afraid of this dog, he’s very tame.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84914017"/>
                  </a:ext>
                </a:extLst>
              </a:tr>
              <a:tr h="74725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ро, м</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ро: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ште н’иг</a:t>
                      </a:r>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 деч </a:t>
                      </a:r>
                      <a:r>
                        <a:rPr lang="en-US" sz="2000" u="sng">
                          <a:effectLst/>
                          <a:latin typeface="Calibri" panose="020F0502020204030204" pitchFamily="34" charset="0"/>
                          <a:ea typeface="PMingLiU" panose="02020500000000000000" pitchFamily="18" charset="-120"/>
                          <a:cs typeface="Calibri" panose="020F0502020204030204" pitchFamily="34" charset="0"/>
                        </a:rPr>
                        <a:t>вожылшаш</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 ук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Sing, sing, there’s nobody here you have to be shy in front of.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27163976"/>
                  </a:ext>
                </a:extLst>
              </a:tr>
            </a:tbl>
          </a:graphicData>
        </a:graphic>
      </p:graphicFrame>
    </p:spTree>
    <p:extLst>
      <p:ext uri="{BB962C8B-B14F-4D97-AF65-F5344CB8AC3E}">
        <p14:creationId xmlns:p14="http://schemas.microsoft.com/office/powerpoint/2010/main" val="39849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LcParenR"/>
            </a:pPr>
            <a:r>
              <a:rPr lang="en-GB" dirty="0"/>
              <a:t>Agent nouns</a:t>
            </a:r>
          </a:p>
          <a:p>
            <a:pPr marL="514350" indent="-514350">
              <a:buFont typeface="Arial" panose="020B0604020202020204" pitchFamily="34" charset="0"/>
              <a:buAutoNum type="alphaLcParenR"/>
            </a:pPr>
            <a:r>
              <a:rPr lang="en-GB" dirty="0"/>
              <a:t>Purposive nouns</a:t>
            </a:r>
          </a:p>
          <a:p>
            <a:pPr marL="514350" indent="-514350">
              <a:buFont typeface="Arial" panose="020B0604020202020204" pitchFamily="34" charset="0"/>
              <a:buAutoNum type="alphaLcParenR"/>
            </a:pPr>
            <a:r>
              <a:rPr lang="en-GB" dirty="0"/>
              <a:t>Collective nouns</a:t>
            </a:r>
          </a:p>
          <a:p>
            <a:pPr marL="514350" indent="-514350">
              <a:buFont typeface="Arial" panose="020B0604020202020204" pitchFamily="34" charset="0"/>
              <a:buAutoNum type="alphaLcParenR"/>
            </a:pPr>
            <a:r>
              <a:rPr lang="en-GB" dirty="0"/>
              <a:t>Quality nouns</a:t>
            </a:r>
          </a:p>
          <a:p>
            <a:pPr marL="514350" indent="-514350">
              <a:buFont typeface="Arial" panose="020B0604020202020204" pitchFamily="34" charset="0"/>
              <a:buAutoNum type="alphaLcParenR"/>
            </a:pPr>
            <a:r>
              <a:rPr lang="en-GB" dirty="0"/>
              <a:t>Action nouns</a:t>
            </a:r>
          </a:p>
          <a:p>
            <a:pPr marL="514350" indent="-514350">
              <a:buFont typeface="Arial" panose="020B0604020202020204" pitchFamily="34" charset="0"/>
              <a:buAutoNum type="alphaLcParenR"/>
            </a:pPr>
            <a:r>
              <a:rPr lang="en-GB" dirty="0"/>
              <a:t>Resultative nouns</a:t>
            </a:r>
          </a:p>
          <a:p>
            <a:pPr marL="514350" indent="-514350">
              <a:buFont typeface="Arial" panose="020B0604020202020204" pitchFamily="34" charset="0"/>
              <a:buAutoNum type="alphaLcParenR"/>
            </a:pPr>
            <a:r>
              <a:rPr lang="en-GB" dirty="0"/>
              <a:t>Privative nouns</a:t>
            </a:r>
          </a:p>
        </p:txBody>
      </p:sp>
    </p:spTree>
    <p:extLst>
      <p:ext uri="{BB962C8B-B14F-4D97-AF65-F5344CB8AC3E}">
        <p14:creationId xmlns:p14="http://schemas.microsoft.com/office/powerpoint/2010/main" val="18553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Agent nouns</a:t>
            </a:r>
          </a:p>
          <a:p>
            <a:pPr marL="0" indent="0">
              <a:buNone/>
            </a:pPr>
            <a:endParaRPr lang="en-GB" dirty="0"/>
          </a:p>
          <a:p>
            <a:pPr marL="0" indent="0">
              <a:buNone/>
            </a:pPr>
            <a:r>
              <a:rPr lang="en-GB" dirty="0"/>
              <a:t>a1) -</a:t>
            </a:r>
            <a:r>
              <a:rPr lang="en-GB" dirty="0" err="1"/>
              <a:t>зЕ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extLst>
              <p:ext uri="{D42A27DB-BD31-4B8C-83A1-F6EECF244321}">
                <p14:modId xmlns:p14="http://schemas.microsoft.com/office/powerpoint/2010/main" val="2320718012"/>
              </p:ext>
            </p:extLst>
          </p:nvPr>
        </p:nvGraphicFramePr>
        <p:xfrm>
          <a:off x="1966913" y="3528843"/>
          <a:ext cx="8258174"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паш</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worker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че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ski</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skier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сон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hunt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сон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рзе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hunter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кол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лызо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fisher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graphicFrame>
        <p:nvGraphicFramePr>
          <p:cNvPr id="10" name="Table 9">
            <a:extLst>
              <a:ext uri="{FF2B5EF4-FFF2-40B4-BE49-F238E27FC236}">
                <a16:creationId xmlns:a16="http://schemas.microsoft.com/office/drawing/2014/main" id="{82DC76A4-4EB6-4E76-B8E3-99AF172D279E}"/>
              </a:ext>
            </a:extLst>
          </p:cNvPr>
          <p:cNvGraphicFramePr>
            <a:graphicFrameLocks noGrp="1"/>
          </p:cNvGraphicFramePr>
          <p:nvPr>
            <p:extLst>
              <p:ext uri="{D42A27DB-BD31-4B8C-83A1-F6EECF244321}">
                <p14:modId xmlns:p14="http://schemas.microsoft.com/office/powerpoint/2010/main" val="2120282435"/>
              </p:ext>
            </p:extLst>
          </p:nvPr>
        </p:nvGraphicFramePr>
        <p:xfrm>
          <a:off x="1966912" y="4927430"/>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ург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sew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ргызо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tailor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тӱрл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embroider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рлызӧ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embroiderer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шымл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research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researcher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04015228"/>
                  </a:ext>
                </a:extLst>
              </a:tr>
            </a:tbl>
          </a:graphicData>
        </a:graphic>
      </p:graphicFrame>
      <p:sp>
        <p:nvSpPr>
          <p:cNvPr id="11" name="Rectangle 10">
            <a:extLst>
              <a:ext uri="{FF2B5EF4-FFF2-40B4-BE49-F238E27FC236}">
                <a16:creationId xmlns:a16="http://schemas.microsoft.com/office/drawing/2014/main" id="{0DB4FE6F-8246-45E9-9F9E-BC8C1FF62BDE}"/>
              </a:ext>
            </a:extLst>
          </p:cNvPr>
          <p:cNvSpPr/>
          <p:nvPr/>
        </p:nvSpPr>
        <p:spPr>
          <a:xfrm>
            <a:off x="6165054" y="3557418"/>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698AA42-AA2F-4FD3-85DB-FDF0D5AEE2D3}"/>
              </a:ext>
            </a:extLst>
          </p:cNvPr>
          <p:cNvSpPr/>
          <p:nvPr/>
        </p:nvSpPr>
        <p:spPr>
          <a:xfrm>
            <a:off x="6143625" y="3859042"/>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A313FD-0AD0-4C71-9C30-DFB9ADA9D019}"/>
              </a:ext>
            </a:extLst>
          </p:cNvPr>
          <p:cNvSpPr/>
          <p:nvPr/>
        </p:nvSpPr>
        <p:spPr>
          <a:xfrm>
            <a:off x="6135288" y="4163843"/>
            <a:ext cx="104656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6495D3-CE2B-4408-BE6A-F43B82EED2F6}"/>
              </a:ext>
            </a:extLst>
          </p:cNvPr>
          <p:cNvSpPr/>
          <p:nvPr/>
        </p:nvSpPr>
        <p:spPr>
          <a:xfrm>
            <a:off x="6144813" y="4471815"/>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E7CAFA4-0BEF-4A04-89C4-4B7489970736}"/>
              </a:ext>
            </a:extLst>
          </p:cNvPr>
          <p:cNvSpPr/>
          <p:nvPr/>
        </p:nvSpPr>
        <p:spPr>
          <a:xfrm>
            <a:off x="6156718" y="4947104"/>
            <a:ext cx="854871"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764A794-2B27-4DBF-9AC3-B947D4E30ABA}"/>
              </a:ext>
            </a:extLst>
          </p:cNvPr>
          <p:cNvSpPr/>
          <p:nvPr/>
        </p:nvSpPr>
        <p:spPr>
          <a:xfrm>
            <a:off x="6135288" y="5253490"/>
            <a:ext cx="1456137"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98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a typeface="Times New Roman" panose="02020603050405020304" pitchFamily="18" charset="0"/>
                <a:cs typeface="Calibri" panose="020F0502020204030204" pitchFamily="34" charset="0"/>
              </a:rPr>
              <a:t>3</a:t>
            </a:r>
            <a:r>
              <a:rPr lang="en-US" sz="3600" u="sng" dirty="0">
                <a:effectLst/>
                <a:ea typeface="Times New Roman" panose="02020603050405020304" pitchFamily="18" charset="0"/>
                <a:cs typeface="Calibri" panose="020F0502020204030204" pitchFamily="34" charset="0"/>
              </a:rPr>
              <a:t>. Noun derivation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6" name="Content Placeholder 2">
            <a:extLst>
              <a:ext uri="{FF2B5EF4-FFF2-40B4-BE49-F238E27FC236}">
                <a16:creationId xmlns:a16="http://schemas.microsoft.com/office/drawing/2014/main" id="{321A6D45-A9A2-4FF3-9AEF-833B63F7C05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Agent nouns</a:t>
            </a:r>
          </a:p>
          <a:p>
            <a:pPr marL="0" indent="0">
              <a:buNone/>
            </a:pPr>
            <a:endParaRPr lang="en-GB" dirty="0"/>
          </a:p>
          <a:p>
            <a:pPr marL="0" indent="0">
              <a:buNone/>
            </a:pPr>
            <a:r>
              <a:rPr lang="en-GB" dirty="0"/>
              <a:t>a1) -</a:t>
            </a:r>
            <a:r>
              <a:rPr lang="en-GB" dirty="0" err="1"/>
              <a:t>зЕ</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CC92493F-9BF4-4A5F-ADB0-2E5C3411FD13}"/>
              </a:ext>
            </a:extLst>
          </p:cNvPr>
          <p:cNvGraphicFramePr>
            <a:graphicFrameLocks noGrp="1"/>
          </p:cNvGraphicFramePr>
          <p:nvPr/>
        </p:nvGraphicFramePr>
        <p:xfrm>
          <a:off x="1966913" y="3528843"/>
          <a:ext cx="8258174" cy="12192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825632789"/>
                    </a:ext>
                  </a:extLst>
                </a:gridCol>
                <a:gridCol w="2064767">
                  <a:extLst>
                    <a:ext uri="{9D8B030D-6E8A-4147-A177-3AD203B41FA5}">
                      <a16:colId xmlns:a16="http://schemas.microsoft.com/office/drawing/2014/main" val="3033223057"/>
                    </a:ext>
                  </a:extLst>
                </a:gridCol>
                <a:gridCol w="2064767">
                  <a:extLst>
                    <a:ext uri="{9D8B030D-6E8A-4147-A177-3AD203B41FA5}">
                      <a16:colId xmlns:a16="http://schemas.microsoft.com/office/drawing/2014/main" val="2604147490"/>
                    </a:ext>
                  </a:extLst>
                </a:gridCol>
                <a:gridCol w="2064767">
                  <a:extLst>
                    <a:ext uri="{9D8B030D-6E8A-4147-A177-3AD203B41FA5}">
                      <a16:colId xmlns:a16="http://schemas.microsoft.com/office/drawing/2014/main" val="2140818299"/>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паш</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worker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28992776"/>
                  </a:ext>
                </a:extLst>
              </a:tr>
              <a:tr h="0">
                <a:tc>
                  <a:txBody>
                    <a:bodyPr/>
                    <a:lstStyle/>
                    <a:p>
                      <a:pPr algn="just"/>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че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ski</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skier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917813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сон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hunt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сон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рзе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hunter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95779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кол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лызо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fisher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83246800"/>
                  </a:ext>
                </a:extLst>
              </a:tr>
            </a:tbl>
          </a:graphicData>
        </a:graphic>
      </p:graphicFrame>
      <p:graphicFrame>
        <p:nvGraphicFramePr>
          <p:cNvPr id="10" name="Table 9">
            <a:extLst>
              <a:ext uri="{FF2B5EF4-FFF2-40B4-BE49-F238E27FC236}">
                <a16:creationId xmlns:a16="http://schemas.microsoft.com/office/drawing/2014/main" id="{82DC76A4-4EB6-4E76-B8E3-99AF172D279E}"/>
              </a:ext>
            </a:extLst>
          </p:cNvPr>
          <p:cNvGraphicFramePr>
            <a:graphicFrameLocks noGrp="1"/>
          </p:cNvGraphicFramePr>
          <p:nvPr/>
        </p:nvGraphicFramePr>
        <p:xfrm>
          <a:off x="1966912" y="4927430"/>
          <a:ext cx="8258174" cy="914400"/>
        </p:xfrm>
        <a:graphic>
          <a:graphicData uri="http://schemas.openxmlformats.org/drawingml/2006/table">
            <a:tbl>
              <a:tblPr firstRow="1" firstCol="1" bandRow="1">
                <a:tableStyleId>{5940675A-B579-460E-94D1-54222C63F5DA}</a:tableStyleId>
              </a:tblPr>
              <a:tblGrid>
                <a:gridCol w="2063873">
                  <a:extLst>
                    <a:ext uri="{9D8B030D-6E8A-4147-A177-3AD203B41FA5}">
                      <a16:colId xmlns:a16="http://schemas.microsoft.com/office/drawing/2014/main" val="1664271636"/>
                    </a:ext>
                  </a:extLst>
                </a:gridCol>
                <a:gridCol w="2064767">
                  <a:extLst>
                    <a:ext uri="{9D8B030D-6E8A-4147-A177-3AD203B41FA5}">
                      <a16:colId xmlns:a16="http://schemas.microsoft.com/office/drawing/2014/main" val="3236097390"/>
                    </a:ext>
                  </a:extLst>
                </a:gridCol>
                <a:gridCol w="2064767">
                  <a:extLst>
                    <a:ext uri="{9D8B030D-6E8A-4147-A177-3AD203B41FA5}">
                      <a16:colId xmlns:a16="http://schemas.microsoft.com/office/drawing/2014/main" val="4087569239"/>
                    </a:ext>
                  </a:extLst>
                </a:gridCol>
                <a:gridCol w="2064767">
                  <a:extLst>
                    <a:ext uri="{9D8B030D-6E8A-4147-A177-3AD203B41FA5}">
                      <a16:colId xmlns:a16="http://schemas.microsoft.com/office/drawing/2014/main" val="3565131321"/>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ург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sew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ргызо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tailor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2439250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тӱрл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embroider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рлызӧ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embroiderer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0252912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шымл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research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млызе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researcher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04015228"/>
                  </a:ext>
                </a:extLst>
              </a:tr>
            </a:tbl>
          </a:graphicData>
        </a:graphic>
      </p:graphicFrame>
    </p:spTree>
    <p:extLst>
      <p:ext uri="{BB962C8B-B14F-4D97-AF65-F5344CB8AC3E}">
        <p14:creationId xmlns:p14="http://schemas.microsoft.com/office/powerpoint/2010/main" val="2288749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Widescreen</PresentationFormat>
  <Paragraphs>662</Paragraphs>
  <Slides>39</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Chapter 32</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32</dc:title>
  <dc:creator>Jeremy Bradley</dc:creator>
  <cp:lastModifiedBy>Jeremy moss Bradley</cp:lastModifiedBy>
  <cp:revision>196</cp:revision>
  <dcterms:created xsi:type="dcterms:W3CDTF">2021-01-22T02:35:08Z</dcterms:created>
  <dcterms:modified xsi:type="dcterms:W3CDTF">2024-03-15T14:04:25Z</dcterms:modified>
</cp:coreProperties>
</file>