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83" r:id="rId2"/>
    <p:sldId id="761" r:id="rId3"/>
    <p:sldId id="596" r:id="rId4"/>
    <p:sldId id="854" r:id="rId5"/>
    <p:sldId id="1084" r:id="rId6"/>
    <p:sldId id="1086" r:id="rId7"/>
    <p:sldId id="1087" r:id="rId8"/>
    <p:sldId id="1088" r:id="rId9"/>
    <p:sldId id="1089" r:id="rId10"/>
    <p:sldId id="1090" r:id="rId11"/>
    <p:sldId id="1091" r:id="rId12"/>
    <p:sldId id="1092" r:id="rId13"/>
    <p:sldId id="1093" r:id="rId14"/>
    <p:sldId id="1094" r:id="rId15"/>
    <p:sldId id="1095" r:id="rId16"/>
    <p:sldId id="1097" r:id="rId17"/>
    <p:sldId id="1106" r:id="rId18"/>
    <p:sldId id="1099" r:id="rId19"/>
    <p:sldId id="1096" r:id="rId20"/>
    <p:sldId id="1098" r:id="rId21"/>
    <p:sldId id="643" r:id="rId22"/>
    <p:sldId id="1079" r:id="rId23"/>
    <p:sldId id="1100" r:id="rId24"/>
    <p:sldId id="1101" r:id="rId25"/>
    <p:sldId id="1102" r:id="rId26"/>
    <p:sldId id="1103" r:id="rId27"/>
    <p:sldId id="1104" r:id="rId28"/>
    <p:sldId id="1105" r:id="rId29"/>
    <p:sldId id="653" r:id="rId30"/>
    <p:sldId id="1073" r:id="rId31"/>
    <p:sldId id="906" r:id="rId32"/>
    <p:sldId id="1048" r:id="rId33"/>
    <p:sldId id="655" r:id="rId34"/>
    <p:sldId id="1049" r:id="rId35"/>
    <p:sldId id="105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6359" autoAdjust="0"/>
  </p:normalViewPr>
  <p:slideViewPr>
    <p:cSldViewPr snapToGrid="0">
      <p:cViewPr varScale="1">
        <p:scale>
          <a:sx n="103" d="100"/>
          <a:sy n="103" d="100"/>
        </p:scale>
        <p:origin x="714" y="102"/>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7498FBEA-3B17-4745-886E-62DD8F277C71}"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29</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F2B39C7B-E310-47ED-BFBE-FA75BBF72FA0}"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29</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46CC8DDE-E737-4864-8377-CE15B688362D}"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29</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7084E655-317C-425F-AABE-1CCD49494C6C}"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29</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36D6F699-A2C2-45AB-960B-4A7339431342}"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29</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372C08C6-F11F-4FF9-91DD-AA09EF3FC63F}"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29</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7A57A7E8-4E90-457F-B01E-D67FA75BF92B}"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29</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EC5B5289-1FB1-48C4-BE45-D48263F11933}"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89EFAACB-7A53-486F-BD55-5C0CCCF9F711}"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29</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693BC91C-A1FC-499D-A450-22EC702CBAEB}"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29</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BF141B41-6A4C-4A97-9E09-B4A9F6A24443}"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29</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79B3D-A51A-49A3-921B-5F3E2FD2D633}"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29</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bedlan.net/urali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0Bi1o4J_Qpo" TargetMode="External"/><Relationship Id="rId2" Type="http://schemas.openxmlformats.org/officeDocument/2006/relationships/slideLayout" Target="../slideLayouts/slideLayout2.xml"/><Relationship Id="rId1" Type="http://schemas.openxmlformats.org/officeDocument/2006/relationships/video" Target="https://www.youtube.com/embed/0Bi1o4J_Qpo?feature=oembed" TargetMode="Externa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29</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dirty="0">
                <a:latin typeface="Calibri" panose="020F0502020204030204" pitchFamily="34" charset="0"/>
                <a:ea typeface="PMingLiU" panose="02020500000000000000" pitchFamily="18" charset="-120"/>
              </a:rPr>
              <a:t>d</a:t>
            </a:r>
            <a:r>
              <a:rPr lang="en-US" sz="1800" dirty="0">
                <a:effectLst/>
                <a:latin typeface="Calibri" panose="020F0502020204030204" pitchFamily="34" charset="0"/>
                <a:ea typeface="PMingLiU" panose="02020500000000000000" pitchFamily="18" charset="-120"/>
              </a:rPr>
              <a:t>) Negative participle as verbal noun</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2131192271"/>
              </p:ext>
            </p:extLst>
          </p:nvPr>
        </p:nvGraphicFramePr>
        <p:xfrm>
          <a:off x="1254991" y="2434898"/>
          <a:ext cx="9682018" cy="2362382"/>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1051091">
                <a:tc>
                  <a:txBody>
                    <a:bodyPr/>
                    <a:lstStyle/>
                    <a:p>
                      <a:pPr algn="l"/>
                      <a:r>
                        <a:rPr lang="en-US" sz="2400" dirty="0" err="1">
                          <a:effectLst/>
                          <a:latin typeface="Calibri" panose="020F0502020204030204" pitchFamily="34" charset="0"/>
                          <a:ea typeface="PMingLiU" panose="02020500000000000000" pitchFamily="18" charset="-120"/>
                          <a:cs typeface="Lucida Grande"/>
                        </a:rPr>
                        <a:t>Ан</a:t>
                      </a:r>
                      <a:r>
                        <a:rPr lang="en-US" sz="2400" b="1" dirty="0" err="1">
                          <a:effectLst/>
                          <a:latin typeface="Calibri" panose="020F0502020204030204" pitchFamily="34" charset="0"/>
                          <a:ea typeface="PMingLiU" panose="02020500000000000000" pitchFamily="18" charset="-120"/>
                          <a:cs typeface="Lucida Grande"/>
                        </a:rPr>
                        <a:t>я</a:t>
                      </a:r>
                      <a:r>
                        <a:rPr lang="en-US" sz="2400" dirty="0" err="1">
                          <a:effectLst/>
                          <a:latin typeface="Calibri" panose="020F0502020204030204" pitchFamily="34" charset="0"/>
                          <a:ea typeface="PMingLiU" panose="02020500000000000000" pitchFamily="18" charset="-120"/>
                          <a:cs typeface="Lucida Grande"/>
                        </a:rPr>
                        <a:t>н</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паш</a:t>
                      </a:r>
                      <a:r>
                        <a:rPr lang="en-US" sz="2400" b="1" dirty="0" err="1">
                          <a:effectLst/>
                          <a:latin typeface="Calibri" panose="020F0502020204030204" pitchFamily="34" charset="0"/>
                          <a:ea typeface="PMingLiU" panose="02020500000000000000" pitchFamily="18" charset="-120"/>
                          <a:cs typeface="Lucida Grande"/>
                        </a:rPr>
                        <a:t>а</a:t>
                      </a:r>
                      <a:r>
                        <a:rPr lang="en-US" sz="2400" dirty="0" err="1">
                          <a:effectLst/>
                          <a:latin typeface="Calibri" panose="020F0502020204030204" pitchFamily="34" charset="0"/>
                          <a:ea typeface="PMingLiU" panose="02020500000000000000" pitchFamily="18" charset="-120"/>
                          <a:cs typeface="Lucida Grande"/>
                        </a:rPr>
                        <a:t>м</a:t>
                      </a:r>
                      <a:r>
                        <a:rPr lang="en-US" sz="2400" dirty="0">
                          <a:effectLst/>
                          <a:latin typeface="Calibri" panose="020F0502020204030204" pitchFamily="34" charset="0"/>
                          <a:ea typeface="PMingLiU" panose="02020500000000000000" pitchFamily="18" charset="-120"/>
                          <a:cs typeface="Lucida Grande"/>
                        </a:rPr>
                        <a:t> </a:t>
                      </a:r>
                      <a:r>
                        <a:rPr lang="en-US" sz="2400" b="1" u="sng" dirty="0" err="1">
                          <a:effectLst/>
                          <a:latin typeface="Calibri" panose="020F0502020204030204" pitchFamily="34" charset="0"/>
                          <a:ea typeface="PMingLiU" panose="02020500000000000000" pitchFamily="18" charset="-120"/>
                          <a:cs typeface="Lucida Grande"/>
                        </a:rPr>
                        <a:t>ы</a:t>
                      </a:r>
                      <a:r>
                        <a:rPr lang="en-US" sz="2400" u="sng" dirty="0" err="1">
                          <a:effectLst/>
                          <a:latin typeface="Calibri" panose="020F0502020204030204" pitchFamily="34" charset="0"/>
                          <a:ea typeface="PMingLiU" panose="02020500000000000000" pitchFamily="18" charset="-120"/>
                          <a:cs typeface="Lucida Grande"/>
                        </a:rPr>
                        <a:t>штыдымыжым</a:t>
                      </a:r>
                      <a:r>
                        <a:rPr lang="en-US" sz="2400" dirty="0">
                          <a:effectLst/>
                          <a:latin typeface="Calibri" panose="020F0502020204030204" pitchFamily="34" charset="0"/>
                          <a:ea typeface="PMingLiU" panose="02020500000000000000" pitchFamily="18" charset="-120"/>
                          <a:cs typeface="Lucida Grande"/>
                        </a:rPr>
                        <a:t> </a:t>
                      </a:r>
                      <a:r>
                        <a:rPr lang="en-US" sz="2400" b="1" dirty="0" err="1">
                          <a:effectLst/>
                          <a:latin typeface="Calibri" panose="020F0502020204030204" pitchFamily="34" charset="0"/>
                          <a:ea typeface="PMingLiU" panose="02020500000000000000" pitchFamily="18" charset="-120"/>
                          <a:cs typeface="Lucida Grande"/>
                        </a:rPr>
                        <a:t>у</a:t>
                      </a:r>
                      <a:r>
                        <a:rPr lang="en-US" sz="2400" dirty="0" err="1">
                          <a:effectLst/>
                          <a:latin typeface="Calibri" panose="020F0502020204030204" pitchFamily="34" charset="0"/>
                          <a:ea typeface="PMingLiU" panose="02020500000000000000" pitchFamily="18" charset="-120"/>
                          <a:cs typeface="Lucida Grande"/>
                        </a:rPr>
                        <a:t>жын</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вуйл</a:t>
                      </a:r>
                      <a:r>
                        <a:rPr lang="en-US" sz="2400" b="1" dirty="0" err="1">
                          <a:effectLst/>
                          <a:latin typeface="Calibri" panose="020F0502020204030204" pitchFamily="34" charset="0"/>
                          <a:ea typeface="PMingLiU" panose="02020500000000000000" pitchFamily="18" charset="-120"/>
                          <a:cs typeface="Lucida Grande"/>
                        </a:rPr>
                        <a:t>а</a:t>
                      </a:r>
                      <a:r>
                        <a:rPr lang="en-US" sz="2400" dirty="0" err="1">
                          <a:effectLst/>
                          <a:latin typeface="Calibri" panose="020F0502020204030204" pitchFamily="34" charset="0"/>
                          <a:ea typeface="PMingLiU" panose="02020500000000000000" pitchFamily="18" charset="-120"/>
                          <a:cs typeface="Lucida Grande"/>
                        </a:rPr>
                        <a:t>тыше</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т</a:t>
                      </a:r>
                      <a:r>
                        <a:rPr lang="en-US" sz="2400" b="1" dirty="0" err="1">
                          <a:effectLst/>
                          <a:latin typeface="Calibri" panose="020F0502020204030204" pitchFamily="34" charset="0"/>
                          <a:ea typeface="PMingLiU" panose="02020500000000000000" pitchFamily="18" charset="-120"/>
                          <a:cs typeface="Lucida Grande"/>
                        </a:rPr>
                        <a:t>у</a:t>
                      </a:r>
                      <a:r>
                        <a:rPr lang="en-US" sz="2400" dirty="0" err="1">
                          <a:effectLst/>
                          <a:latin typeface="Calibri" panose="020F0502020204030204" pitchFamily="34" charset="0"/>
                          <a:ea typeface="PMingLiU" panose="02020500000000000000" pitchFamily="18" charset="-120"/>
                          <a:cs typeface="Lucida Grande"/>
                        </a:rPr>
                        <a:t>дым</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шке</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д</a:t>
                      </a:r>
                      <a:r>
                        <a:rPr lang="en-US" sz="2400" b="1" dirty="0" err="1">
                          <a:effectLst/>
                          <a:latin typeface="Calibri" panose="020F0502020204030204" pitchFamily="34" charset="0"/>
                          <a:ea typeface="PMingLiU" panose="02020500000000000000" pitchFamily="18" charset="-120"/>
                          <a:cs typeface="Lucida Grande"/>
                        </a:rPr>
                        <a:t>е</a:t>
                      </a:r>
                      <a:r>
                        <a:rPr lang="en-US" sz="2400" dirty="0" err="1">
                          <a:effectLst/>
                          <a:latin typeface="Calibri" panose="020F0502020204030204" pitchFamily="34" charset="0"/>
                          <a:ea typeface="PMingLiU" panose="02020500000000000000" pitchFamily="18" charset="-120"/>
                          <a:cs typeface="Lucida Grande"/>
                        </a:rPr>
                        <a:t>кше</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ӱжыкт</a:t>
                      </a:r>
                      <a:r>
                        <a:rPr lang="en-US" sz="2400" b="1" dirty="0" err="1">
                          <a:effectLst/>
                          <a:latin typeface="Calibri" panose="020F0502020204030204" pitchFamily="34" charset="0"/>
                          <a:ea typeface="PMingLiU" panose="02020500000000000000" pitchFamily="18" charset="-120"/>
                          <a:cs typeface="Lucida Grande"/>
                        </a:rPr>
                        <a:t>е</a:t>
                      </a:r>
                      <a:r>
                        <a:rPr lang="en-US" sz="2400" dirty="0" err="1">
                          <a:effectLst/>
                          <a:latin typeface="Calibri" panose="020F0502020204030204" pitchFamily="34" charset="0"/>
                          <a:ea typeface="PMingLiU" panose="02020500000000000000" pitchFamily="18" charset="-120"/>
                          <a:cs typeface="Lucida Grande"/>
                        </a:rPr>
                        <a:t>н</a:t>
                      </a:r>
                      <a:r>
                        <a:rPr lang="en-US" sz="2400" dirty="0">
                          <a:effectLst/>
                          <a:latin typeface="Calibri" panose="020F0502020204030204" pitchFamily="34" charset="0"/>
                          <a:ea typeface="PMingLiU" panose="02020500000000000000" pitchFamily="18" charset="-120"/>
                          <a:cs typeface="Lucida Grande"/>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Lucida Grande"/>
                        </a:rPr>
                        <a:t>Seeing that Anya was doing no work, the manager had her called to his office.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1265102">
                <a:tc>
                  <a:txBody>
                    <a:bodyPr/>
                    <a:lstStyle/>
                    <a:p>
                      <a:pPr algn="l"/>
                      <a:r>
                        <a:rPr lang="en-US" sz="2400" dirty="0" err="1">
                          <a:effectLst/>
                          <a:latin typeface="Calibri" panose="020F0502020204030204" pitchFamily="34" charset="0"/>
                          <a:ea typeface="PMingLiU" panose="02020500000000000000" pitchFamily="18" charset="-120"/>
                          <a:cs typeface="Lucida Grande"/>
                        </a:rPr>
                        <a:t>Т</a:t>
                      </a:r>
                      <a:r>
                        <a:rPr lang="en-US" sz="2400" b="1" dirty="0" err="1">
                          <a:effectLst/>
                          <a:latin typeface="Calibri" panose="020F0502020204030204" pitchFamily="34" charset="0"/>
                          <a:ea typeface="PMingLiU" panose="02020500000000000000" pitchFamily="18" charset="-120"/>
                          <a:cs typeface="Lucida Grande"/>
                        </a:rPr>
                        <a:t>и</a:t>
                      </a:r>
                      <a:r>
                        <a:rPr lang="en-US" sz="2400" dirty="0" err="1">
                          <a:effectLst/>
                          <a:latin typeface="Calibri" panose="020F0502020204030204" pitchFamily="34" charset="0"/>
                          <a:ea typeface="PMingLiU" panose="02020500000000000000" pitchFamily="18" charset="-120"/>
                          <a:cs typeface="Lucida Grande"/>
                        </a:rPr>
                        <a:t>де</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й</a:t>
                      </a:r>
                      <a:r>
                        <a:rPr lang="en-US" sz="2400" b="1" dirty="0" err="1">
                          <a:effectLst/>
                          <a:latin typeface="Calibri" panose="020F0502020204030204" pitchFamily="34" charset="0"/>
                          <a:ea typeface="PMingLiU" panose="02020500000000000000" pitchFamily="18" charset="-120"/>
                          <a:cs typeface="Lucida Grande"/>
                        </a:rPr>
                        <a:t>о</a:t>
                      </a:r>
                      <a:r>
                        <a:rPr lang="en-US" sz="2400" dirty="0" err="1">
                          <a:effectLst/>
                          <a:latin typeface="Calibri" panose="020F0502020204030204" pitchFamily="34" charset="0"/>
                          <a:ea typeface="PMingLiU" panose="02020500000000000000" pitchFamily="18" charset="-120"/>
                          <a:cs typeface="Lucida Grande"/>
                        </a:rPr>
                        <a:t>дыш</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нерг</a:t>
                      </a:r>
                      <a:r>
                        <a:rPr lang="en-US" sz="2400" b="1" dirty="0" err="1">
                          <a:effectLst/>
                          <a:latin typeface="Calibri" panose="020F0502020204030204" pitchFamily="34" charset="0"/>
                          <a:ea typeface="PMingLiU" panose="02020500000000000000" pitchFamily="18" charset="-120"/>
                          <a:cs typeface="Lucida Grande"/>
                        </a:rPr>
                        <a:t>е</a:t>
                      </a:r>
                      <a:r>
                        <a:rPr lang="en-US" sz="2400" dirty="0" err="1">
                          <a:effectLst/>
                          <a:latin typeface="Calibri" panose="020F0502020204030204" pitchFamily="34" charset="0"/>
                          <a:ea typeface="PMingLiU" panose="02020500000000000000" pitchFamily="18" charset="-120"/>
                          <a:cs typeface="Lucida Grande"/>
                        </a:rPr>
                        <a:t>н</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ж</a:t>
                      </a:r>
                      <a:r>
                        <a:rPr lang="en-US" sz="2400" b="1" dirty="0" err="1">
                          <a:effectLst/>
                          <a:latin typeface="Calibri" panose="020F0502020204030204" pitchFamily="34" charset="0"/>
                          <a:ea typeface="PMingLiU" panose="02020500000000000000" pitchFamily="18" charset="-120"/>
                          <a:cs typeface="Lucida Grande"/>
                        </a:rPr>
                        <a:t>а</a:t>
                      </a:r>
                      <a:r>
                        <a:rPr lang="en-US" sz="2400" dirty="0" err="1">
                          <a:effectLst/>
                          <a:latin typeface="Calibri" panose="020F0502020204030204" pitchFamily="34" charset="0"/>
                          <a:ea typeface="PMingLiU" panose="02020500000000000000" pitchFamily="18" charset="-120"/>
                          <a:cs typeface="Lucida Grande"/>
                        </a:rPr>
                        <a:t>пыштыже</a:t>
                      </a:r>
                      <a:r>
                        <a:rPr lang="en-US" sz="2400" dirty="0">
                          <a:effectLst/>
                          <a:latin typeface="Calibri" panose="020F0502020204030204" pitchFamily="34" charset="0"/>
                          <a:ea typeface="PMingLiU" panose="02020500000000000000" pitchFamily="18" charset="-120"/>
                          <a:cs typeface="Lucida Grande"/>
                        </a:rPr>
                        <a:t> </a:t>
                      </a:r>
                      <a:r>
                        <a:rPr lang="en-US" sz="2400" u="sng" dirty="0" err="1">
                          <a:effectLst/>
                          <a:latin typeface="Calibri" panose="020F0502020204030204" pitchFamily="34" charset="0"/>
                          <a:ea typeface="PMingLiU" panose="02020500000000000000" pitchFamily="18" charset="-120"/>
                          <a:cs typeface="Lucida Grande"/>
                        </a:rPr>
                        <a:t>шоныдымыл</a:t>
                      </a:r>
                      <a:r>
                        <a:rPr lang="en-US" sz="2400" b="1" u="sng" dirty="0" err="1">
                          <a:effectLst/>
                          <a:latin typeface="Calibri" panose="020F0502020204030204" pitchFamily="34" charset="0"/>
                          <a:ea typeface="PMingLiU" panose="02020500000000000000" pitchFamily="18" charset="-120"/>
                          <a:cs typeface="Lucida Grande"/>
                        </a:rPr>
                        <a:t>а</a:t>
                      </a:r>
                      <a:r>
                        <a:rPr lang="en-US" sz="2400" u="sng" dirty="0" err="1">
                          <a:effectLst/>
                          <a:latin typeface="Calibri" panose="020F0502020204030204" pitchFamily="34" charset="0"/>
                          <a:ea typeface="PMingLiU" panose="02020500000000000000" pitchFamily="18" charset="-120"/>
                          <a:cs typeface="Lucida Grande"/>
                        </a:rPr>
                        <a:t>н</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кӧр</a:t>
                      </a:r>
                      <a:r>
                        <a:rPr lang="en-US" sz="2400" b="1" dirty="0" err="1">
                          <a:effectLst/>
                          <a:latin typeface="Calibri" panose="020F0502020204030204" pitchFamily="34" charset="0"/>
                          <a:ea typeface="PMingLiU" panose="02020500000000000000" pitchFamily="18" charset="-120"/>
                          <a:cs typeface="Lucida Grande"/>
                        </a:rPr>
                        <a:t>а</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н</a:t>
                      </a:r>
                      <a:r>
                        <a:rPr lang="en-US" sz="2400" b="1" dirty="0" err="1">
                          <a:effectLst/>
                          <a:latin typeface="Calibri" panose="020F0502020204030204" pitchFamily="34" charset="0"/>
                          <a:ea typeface="PMingLiU" panose="02020500000000000000" pitchFamily="18" charset="-120"/>
                          <a:cs typeface="Lucida Grande"/>
                        </a:rPr>
                        <a:t>е</a:t>
                      </a:r>
                      <a:r>
                        <a:rPr lang="en-US" sz="2400" dirty="0" err="1">
                          <a:effectLst/>
                          <a:latin typeface="Calibri" panose="020F0502020204030204" pitchFamily="34" charset="0"/>
                          <a:ea typeface="PMingLiU" panose="02020500000000000000" pitchFamily="18" charset="-120"/>
                          <a:cs typeface="Lucida Grande"/>
                        </a:rPr>
                        <a:t>ле</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ситу</a:t>
                      </a:r>
                      <a:r>
                        <a:rPr lang="en-US" sz="2400" b="1" dirty="0" err="1">
                          <a:effectLst/>
                          <a:latin typeface="Calibri" panose="020F0502020204030204" pitchFamily="34" charset="0"/>
                          <a:ea typeface="PMingLiU" panose="02020500000000000000" pitchFamily="18" charset="-120"/>
                          <a:cs typeface="Lucida Grande"/>
                        </a:rPr>
                        <a:t>а</a:t>
                      </a:r>
                      <a:r>
                        <a:rPr lang="en-US" sz="2400" dirty="0" err="1">
                          <a:effectLst/>
                          <a:latin typeface="Calibri" panose="020F0502020204030204" pitchFamily="34" charset="0"/>
                          <a:ea typeface="PMingLiU" panose="02020500000000000000" pitchFamily="18" charset="-120"/>
                          <a:cs typeface="Lucida Grande"/>
                        </a:rPr>
                        <a:t>цийыш</a:t>
                      </a:r>
                      <a:r>
                        <a:rPr lang="en-US" sz="2400" dirty="0">
                          <a:effectLst/>
                          <a:latin typeface="Calibri" panose="020F0502020204030204" pitchFamily="34" charset="0"/>
                          <a:ea typeface="PMingLiU" panose="02020500000000000000" pitchFamily="18" charset="-120"/>
                          <a:cs typeface="Lucida Grande"/>
                        </a:rPr>
                        <a:t> </a:t>
                      </a:r>
                      <a:r>
                        <a:rPr lang="en-US" sz="2400" dirty="0" err="1">
                          <a:effectLst/>
                          <a:latin typeface="Calibri" panose="020F0502020204030204" pitchFamily="34" charset="0"/>
                          <a:ea typeface="PMingLiU" panose="02020500000000000000" pitchFamily="18" charset="-120"/>
                          <a:cs typeface="Lucida Grande"/>
                        </a:rPr>
                        <a:t>лог</a:t>
                      </a:r>
                      <a:r>
                        <a:rPr lang="en-US" sz="2400" b="1" dirty="0" err="1">
                          <a:effectLst/>
                          <a:latin typeface="Calibri" panose="020F0502020204030204" pitchFamily="34" charset="0"/>
                          <a:ea typeface="PMingLiU" panose="02020500000000000000" pitchFamily="18" charset="-120"/>
                          <a:cs typeface="Lucida Grande"/>
                        </a:rPr>
                        <a:t>а</a:t>
                      </a:r>
                      <a:r>
                        <a:rPr lang="en-US" sz="2400" dirty="0" err="1">
                          <a:effectLst/>
                          <a:latin typeface="Calibri" panose="020F0502020204030204" pitchFamily="34" charset="0"/>
                          <a:ea typeface="PMingLiU" panose="02020500000000000000" pitchFamily="18" charset="-120"/>
                          <a:cs typeface="Lucida Grande"/>
                        </a:rPr>
                        <a:t>лынна</a:t>
                      </a:r>
                      <a:r>
                        <a:rPr lang="en-US" sz="2400" dirty="0">
                          <a:effectLst/>
                          <a:latin typeface="Calibri" panose="020F0502020204030204" pitchFamily="34" charset="0"/>
                          <a:ea typeface="PMingLiU" panose="02020500000000000000" pitchFamily="18" charset="-120"/>
                          <a:cs typeface="Lucida Grande"/>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Lucida Grande"/>
                        </a:rPr>
                        <a:t>We got into a difficult situation because we did not think about this matter in time.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33164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dirty="0">
                <a:latin typeface="Calibri" panose="020F0502020204030204" pitchFamily="34" charset="0"/>
                <a:ea typeface="PMingLiU" panose="02020500000000000000" pitchFamily="18" charset="-120"/>
              </a:rPr>
              <a:t>e</a:t>
            </a:r>
            <a:r>
              <a:rPr lang="en-US" sz="1800" dirty="0">
                <a:effectLst/>
                <a:latin typeface="Calibri" panose="020F0502020204030204" pitchFamily="34" charset="0"/>
                <a:ea typeface="PMingLiU" panose="02020500000000000000" pitchFamily="18" charset="-120"/>
              </a:rPr>
              <a:t>) Privative </a:t>
            </a:r>
            <a:r>
              <a:rPr lang="en-US" sz="1800">
                <a:effectLst/>
                <a:latin typeface="Calibri" panose="020F0502020204030204" pitchFamily="34" charset="0"/>
                <a:ea typeface="PMingLiU" panose="02020500000000000000" pitchFamily="18" charset="-120"/>
              </a:rPr>
              <a:t>(denominal) </a:t>
            </a:r>
            <a:r>
              <a:rPr lang="en-US" sz="1800" dirty="0">
                <a:effectLst/>
                <a:latin typeface="Calibri" panose="020F0502020204030204" pitchFamily="34" charset="0"/>
                <a:ea typeface="PMingLiU" panose="02020500000000000000" pitchFamily="18" charset="-120"/>
              </a:rPr>
              <a:t>adjectives</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3116342968"/>
              </p:ext>
            </p:extLst>
          </p:nvPr>
        </p:nvGraphicFramePr>
        <p:xfrm>
          <a:off x="1254991" y="2434898"/>
          <a:ext cx="9682018" cy="3581295"/>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1051091">
                <a:tc>
                  <a:txBody>
                    <a:bodyPr/>
                    <a:lstStyle/>
                    <a:p>
                      <a:pPr algn="l"/>
                      <a:r>
                        <a:rPr lang="en-US" sz="2400">
                          <a:effectLst/>
                          <a:latin typeface="Calibri" panose="020F0502020204030204" pitchFamily="34" charset="0"/>
                          <a:ea typeface="PMingLiU" panose="02020500000000000000" pitchFamily="18" charset="-120"/>
                          <a:cs typeface="Lucida Grande"/>
                        </a:rPr>
                        <a:t>Лу ий ж</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пыште </a:t>
                      </a:r>
                      <a:r>
                        <a:rPr lang="en-US" sz="2400" u="sng">
                          <a:effectLst/>
                          <a:latin typeface="Calibri" panose="020F0502020204030204" pitchFamily="34" charset="0"/>
                          <a:ea typeface="PMingLiU" panose="02020500000000000000" pitchFamily="18" charset="-120"/>
                          <a:cs typeface="Lucida Grande"/>
                        </a:rPr>
                        <a:t>паш</a:t>
                      </a:r>
                      <a:r>
                        <a:rPr lang="en-US" sz="2400" b="1" u="sng">
                          <a:effectLst/>
                          <a:latin typeface="Calibri" panose="020F0502020204030204" pitchFamily="34" charset="0"/>
                          <a:ea typeface="PMingLiU" panose="02020500000000000000" pitchFamily="18" charset="-120"/>
                          <a:cs typeface="Lucida Grande"/>
                        </a:rPr>
                        <a:t>а</a:t>
                      </a:r>
                      <a:r>
                        <a:rPr lang="en-US" sz="2400" u="sng">
                          <a:effectLst/>
                          <a:latin typeface="Calibri" panose="020F0502020204030204" pitchFamily="34" charset="0"/>
                          <a:ea typeface="PMingLiU" panose="02020500000000000000" pitchFamily="18" charset="-120"/>
                          <a:cs typeface="Lucida Grande"/>
                        </a:rPr>
                        <a:t>дыме еҥ</a:t>
                      </a:r>
                      <a:r>
                        <a:rPr lang="en-US" sz="2400">
                          <a:effectLst/>
                          <a:latin typeface="Calibri" panose="020F0502020204030204" pitchFamily="34" charset="0"/>
                          <a:ea typeface="PMingLiU" panose="02020500000000000000" pitchFamily="18" charset="-120"/>
                          <a:cs typeface="Lucida Grande"/>
                        </a:rPr>
                        <a:t> кок пач</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ш шук</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мын.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The number of unemployed people doubled over ten years.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1265102">
                <a:tc>
                  <a:txBody>
                    <a:bodyPr/>
                    <a:lstStyle/>
                    <a:p>
                      <a:pPr algn="l"/>
                      <a:r>
                        <a:rPr lang="en-US" sz="2400">
                          <a:effectLst/>
                          <a:latin typeface="Calibri" panose="020F0502020204030204" pitchFamily="34" charset="0"/>
                          <a:ea typeface="PMingLiU" panose="02020500000000000000" pitchFamily="18" charset="-120"/>
                          <a:cs typeface="Lucida Grande"/>
                        </a:rPr>
                        <a:t>Те</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тр </a:t>
                      </a:r>
                      <a:r>
                        <a:rPr lang="en-US" sz="2400" b="1">
                          <a:effectLst/>
                          <a:latin typeface="Calibri" panose="020F0502020204030204" pitchFamily="34" charset="0"/>
                          <a:ea typeface="PMingLiU" panose="02020500000000000000" pitchFamily="18" charset="-120"/>
                          <a:cs typeface="Lucida Grande"/>
                        </a:rPr>
                        <a:t>о</a:t>
                      </a:r>
                      <a:r>
                        <a:rPr lang="en-US" sz="2400">
                          <a:effectLst/>
                          <a:latin typeface="Calibri" panose="020F0502020204030204" pitchFamily="34" charset="0"/>
                          <a:ea typeface="PMingLiU" panose="02020500000000000000" pitchFamily="18" charset="-120"/>
                          <a:cs typeface="Lucida Grande"/>
                        </a:rPr>
                        <a:t>нчылно </a:t>
                      </a:r>
                      <a:r>
                        <a:rPr lang="en-US" sz="2400" u="sng">
                          <a:effectLst/>
                          <a:latin typeface="Calibri" panose="020F0502020204030204" pitchFamily="34" charset="0"/>
                          <a:ea typeface="PMingLiU" panose="02020500000000000000" pitchFamily="18" charset="-120"/>
                          <a:cs typeface="Lucida Grande"/>
                        </a:rPr>
                        <a:t>муч</a:t>
                      </a:r>
                      <a:r>
                        <a:rPr lang="en-US" sz="2400" b="1" u="sng">
                          <a:effectLst/>
                          <a:latin typeface="Calibri" panose="020F0502020204030204" pitchFamily="34" charset="0"/>
                          <a:ea typeface="PMingLiU" panose="02020500000000000000" pitchFamily="18" charset="-120"/>
                          <a:cs typeface="Lucida Grande"/>
                        </a:rPr>
                        <a:t>а</a:t>
                      </a:r>
                      <a:r>
                        <a:rPr lang="en-US" sz="2400" u="sng">
                          <a:effectLst/>
                          <a:latin typeface="Calibri" panose="020F0502020204030204" pitchFamily="34" charset="0"/>
                          <a:ea typeface="PMingLiU" panose="02020500000000000000" pitchFamily="18" charset="-120"/>
                          <a:cs typeface="Lucida Grande"/>
                        </a:rPr>
                        <a:t>шдыме куж</a:t>
                      </a:r>
                      <a:r>
                        <a:rPr lang="en-US" sz="2400" b="1" u="sng">
                          <a:effectLst/>
                          <a:latin typeface="Calibri" panose="020F0502020204030204" pitchFamily="34" charset="0"/>
                          <a:ea typeface="PMingLiU" panose="02020500000000000000" pitchFamily="18" charset="-120"/>
                          <a:cs typeface="Lucida Grande"/>
                        </a:rPr>
                        <a:t>у</a:t>
                      </a:r>
                      <a:r>
                        <a:rPr lang="en-US" sz="2400" u="sng">
                          <a:effectLst/>
                          <a:latin typeface="Calibri" panose="020F0502020204030204" pitchFamily="34" charset="0"/>
                          <a:ea typeface="PMingLiU" panose="02020500000000000000" pitchFamily="18" charset="-120"/>
                          <a:cs typeface="Lucida Grande"/>
                        </a:rPr>
                        <a:t> чер</a:t>
                      </a:r>
                      <a:r>
                        <a:rPr lang="en-US" sz="2400" b="1" u="sng">
                          <a:effectLst/>
                          <a:latin typeface="Calibri" panose="020F0502020204030204" pitchFamily="34" charset="0"/>
                          <a:ea typeface="PMingLiU" panose="02020500000000000000" pitchFamily="18" charset="-120"/>
                          <a:cs typeface="Lucida Grande"/>
                        </a:rPr>
                        <a:t>е</a:t>
                      </a:r>
                      <a:r>
                        <a:rPr lang="en-US" sz="2400" u="sng">
                          <a:effectLst/>
                          <a:latin typeface="Calibri" panose="020F0502020204030204" pitchFamily="34" charset="0"/>
                          <a:ea typeface="PMingLiU" panose="02020500000000000000" pitchFamily="18" charset="-120"/>
                          <a:cs typeface="Lucida Grande"/>
                        </a:rPr>
                        <a:t>т</a:t>
                      </a:r>
                      <a:r>
                        <a:rPr lang="en-US" sz="2400">
                          <a:effectLst/>
                          <a:latin typeface="Calibri" panose="020F0502020204030204" pitchFamily="34" charset="0"/>
                          <a:ea typeface="PMingLiU" panose="02020500000000000000" pitchFamily="18" charset="-120"/>
                          <a:cs typeface="Lucida Grande"/>
                        </a:rPr>
                        <a:t> вуч</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 шог</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An endless long line was waiting in front of the theater.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1265102">
                <a:tc>
                  <a:txBody>
                    <a:bodyPr/>
                    <a:lstStyle/>
                    <a:p>
                      <a:pPr algn="l"/>
                      <a:r>
                        <a:rPr lang="en-US" sz="2400" u="sng">
                          <a:effectLst/>
                          <a:latin typeface="Calibri" panose="020F0502020204030204" pitchFamily="34" charset="0"/>
                          <a:ea typeface="PMingLiU" panose="02020500000000000000" pitchFamily="18" charset="-120"/>
                          <a:cs typeface="Lucida Grande"/>
                        </a:rPr>
                        <a:t>Й</a:t>
                      </a:r>
                      <a:r>
                        <a:rPr lang="en-US" sz="2400" b="1" u="sng">
                          <a:effectLst/>
                          <a:latin typeface="Calibri" panose="020F0502020204030204" pitchFamily="34" charset="0"/>
                          <a:ea typeface="PMingLiU" panose="02020500000000000000" pitchFamily="18" charset="-120"/>
                          <a:cs typeface="Lucida Grande"/>
                        </a:rPr>
                        <a:t>о</a:t>
                      </a:r>
                      <a:r>
                        <a:rPr lang="en-US" sz="2400" u="sng">
                          <a:effectLst/>
                          <a:latin typeface="Calibri" panose="020F0502020204030204" pitchFamily="34" charset="0"/>
                          <a:ea typeface="PMingLiU" panose="02020500000000000000" pitchFamily="18" charset="-120"/>
                          <a:cs typeface="Lucida Grande"/>
                        </a:rPr>
                        <a:t>лдымо</a:t>
                      </a:r>
                      <a:r>
                        <a:rPr lang="en-US" sz="2400">
                          <a:effectLst/>
                          <a:latin typeface="Calibri" panose="020F0502020204030204" pitchFamily="34" charset="0"/>
                          <a:ea typeface="PMingLiU" panose="02020500000000000000" pitchFamily="18" charset="-120"/>
                          <a:cs typeface="Lucida Grande"/>
                        </a:rPr>
                        <a:t> йол</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н ли</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ш, </a:t>
                      </a:r>
                      <a:r>
                        <a:rPr lang="en-US" sz="2400" u="sng">
                          <a:effectLst/>
                          <a:latin typeface="Calibri" panose="020F0502020204030204" pitchFamily="34" charset="0"/>
                          <a:ea typeface="PMingLiU" panose="02020500000000000000" pitchFamily="18" charset="-120"/>
                          <a:cs typeface="Lucida Grande"/>
                        </a:rPr>
                        <a:t>шинч</a:t>
                      </a:r>
                      <a:r>
                        <a:rPr lang="en-US" sz="2400" b="1" u="sng">
                          <a:effectLst/>
                          <a:latin typeface="Calibri" panose="020F0502020204030204" pitchFamily="34" charset="0"/>
                          <a:ea typeface="PMingLiU" panose="02020500000000000000" pitchFamily="18" charset="-120"/>
                          <a:cs typeface="Lucida Grande"/>
                        </a:rPr>
                        <a:t>а</a:t>
                      </a:r>
                      <a:r>
                        <a:rPr lang="en-US" sz="2400" u="sng">
                          <a:effectLst/>
                          <a:latin typeface="Calibri" panose="020F0502020204030204" pitchFamily="34" charset="0"/>
                          <a:ea typeface="PMingLiU" panose="02020500000000000000" pitchFamily="18" charset="-120"/>
                          <a:cs typeface="Lucida Grande"/>
                        </a:rPr>
                        <a:t>дыме</a:t>
                      </a:r>
                      <a:r>
                        <a:rPr lang="en-US" sz="2400">
                          <a:effectLst/>
                          <a:latin typeface="Calibri" panose="020F0502020204030204" pitchFamily="34" charset="0"/>
                          <a:ea typeface="PMingLiU" panose="02020500000000000000" pitchFamily="18" charset="-120"/>
                          <a:cs typeface="Lucida Grande"/>
                        </a:rPr>
                        <a:t> шинч</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н ли</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Lucida Grande"/>
                        </a:rPr>
                        <a:t>Where there’s a will, there’s a way. (lit. The legless will have legs, the eyeless will have eyes.)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4628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Non-finite verbal forms as subjects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rPr>
              <a:t>a) </a:t>
            </a:r>
            <a:r>
              <a:rPr lang="en-GB" sz="1800" dirty="0">
                <a:effectLst/>
                <a:latin typeface="Calibri" panose="020F0502020204030204" pitchFamily="34" charset="0"/>
                <a:ea typeface="PMingLiU" panose="02020500000000000000" pitchFamily="18" charset="-120"/>
              </a:rPr>
              <a:t>Infinitives</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2680668061"/>
              </p:ext>
            </p:extLst>
          </p:nvPr>
        </p:nvGraphicFramePr>
        <p:xfrm>
          <a:off x="1254991" y="2582681"/>
          <a:ext cx="9682018" cy="2734977"/>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дын нерг</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 </a:t>
                      </a:r>
                      <a:r>
                        <a:rPr lang="en-US" sz="2400" u="sng">
                          <a:effectLst/>
                          <a:latin typeface="Calibri" panose="020F0502020204030204" pitchFamily="34" charset="0"/>
                          <a:ea typeface="PMingLiU" panose="02020500000000000000" pitchFamily="18" charset="-120"/>
                          <a:cs typeface="Calibri" panose="020F0502020204030204" pitchFamily="34" charset="0"/>
                        </a:rPr>
                        <a:t>йодышт</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ш</a:t>
                      </a:r>
                      <a:r>
                        <a:rPr lang="en-US" sz="2400">
                          <a:effectLst/>
                          <a:latin typeface="Calibri" panose="020F0502020204030204" pitchFamily="34" charset="0"/>
                          <a:ea typeface="PMingLiU" panose="02020500000000000000" pitchFamily="18" charset="-120"/>
                          <a:cs typeface="Calibri" panose="020F0502020204030204" pitchFamily="34" charset="0"/>
                        </a:rPr>
                        <a:t> сай </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гыл.</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It’s not good to ask questions about this.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u="sng" dirty="0" err="1">
                          <a:effectLst/>
                          <a:latin typeface="Calibri" panose="020F0502020204030204" pitchFamily="34" charset="0"/>
                          <a:ea typeface="PMingLiU" panose="02020500000000000000" pitchFamily="18" charset="-120"/>
                          <a:cs typeface="Calibri" panose="020F0502020204030204" pitchFamily="34" charset="0"/>
                        </a:rPr>
                        <a:t>Покт</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колт</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вашк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ли</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ӱ</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жын</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конд</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й</a:t>
                      </a:r>
                      <a:r>
                        <a:rPr lang="en-US" sz="2400" b="1" dirty="0" err="1">
                          <a:effectLst/>
                          <a:latin typeface="Calibri" panose="020F0502020204030204" pitchFamily="34" charset="0"/>
                          <a:ea typeface="PMingLiU" panose="02020500000000000000" pitchFamily="18" charset="-120"/>
                          <a:cs typeface="Calibri" panose="020F0502020204030204" pitchFamily="34" charset="0"/>
                        </a:rPr>
                        <a:t>ӧ</a:t>
                      </a:r>
                      <a:r>
                        <a:rPr lang="en-US" sz="2400" dirty="0" err="1">
                          <a:effectLst/>
                          <a:latin typeface="Calibri" panose="020F0502020204030204" pitchFamily="34" charset="0"/>
                          <a:ea typeface="PMingLiU" panose="02020500000000000000" pitchFamily="18" charset="-120"/>
                          <a:cs typeface="Calibri" panose="020F0502020204030204" pitchFamily="34" charset="0"/>
                        </a:rPr>
                        <a:t>сӧ</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It’s easy to drive somebody away, it’s hard to lure them back.</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91165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a:t>
                      </a:r>
                      <a:r>
                        <a:rPr lang="en-US" sz="2400" b="1">
                          <a:effectLst/>
                          <a:latin typeface="Calibri" panose="020F0502020204030204" pitchFamily="34" charset="0"/>
                          <a:ea typeface="PMingLiU" panose="02020500000000000000" pitchFamily="18" charset="-120"/>
                          <a:cs typeface="Calibri" panose="020F0502020204030204" pitchFamily="34" charset="0"/>
                        </a:rPr>
                        <a:t>ӧ</a:t>
                      </a:r>
                      <a:r>
                        <a:rPr lang="en-US" sz="2400">
                          <a:effectLst/>
                          <a:latin typeface="Calibri" panose="020F0502020204030204" pitchFamily="34" charset="0"/>
                          <a:ea typeface="PMingLiU" panose="02020500000000000000" pitchFamily="18" charset="-120"/>
                          <a:cs typeface="Calibri" panose="020F0502020204030204" pitchFamily="34" charset="0"/>
                        </a:rPr>
                        <a:t>ҥгыш </a:t>
                      </a:r>
                      <a:r>
                        <a:rPr lang="en-US" sz="2400" u="sng">
                          <a:effectLst/>
                          <a:latin typeface="Calibri" panose="020F0502020204030204" pitchFamily="34" charset="0"/>
                          <a:ea typeface="PMingLiU" panose="02020500000000000000" pitchFamily="18" charset="-120"/>
                          <a:cs typeface="Calibri" panose="020F0502020204030204" pitchFamily="34" charset="0"/>
                        </a:rPr>
                        <a:t>каяшн</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ласк</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ли</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Our trip home will be peaceful.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377937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Non-finite verbal forms as subjects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rPr>
              <a:t>b) </a:t>
            </a:r>
            <a:r>
              <a:rPr lang="en-GB" sz="1800" dirty="0">
                <a:effectLst/>
                <a:latin typeface="Calibri" panose="020F0502020204030204" pitchFamily="34" charset="0"/>
                <a:ea typeface="PMingLiU" panose="02020500000000000000" pitchFamily="18" charset="-120"/>
              </a:rPr>
              <a:t>Participles</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821913885"/>
              </p:ext>
            </p:extLst>
          </p:nvPr>
        </p:nvGraphicFramePr>
        <p:xfrm>
          <a:off x="1254991" y="2170579"/>
          <a:ext cx="9682018" cy="4023360"/>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563366">
                <a:tc>
                  <a:txBody>
                    <a:bodyPr/>
                    <a:lstStyle/>
                    <a:p>
                      <a:pPr algn="l"/>
                      <a:r>
                        <a:rPr lang="en-US" sz="2400">
                          <a:effectLst/>
                          <a:latin typeface="Calibri" panose="020F0502020204030204" pitchFamily="34" charset="0"/>
                          <a:ea typeface="PMingLiU" panose="02020500000000000000" pitchFamily="18" charset="-120"/>
                          <a:cs typeface="Lucida Grande"/>
                        </a:rPr>
                        <a:t>Мар</a:t>
                      </a:r>
                      <a:r>
                        <a:rPr lang="en-US" sz="2400" b="1">
                          <a:effectLst/>
                          <a:latin typeface="Calibri" panose="020F0502020204030204" pitchFamily="34" charset="0"/>
                          <a:ea typeface="PMingLiU" panose="02020500000000000000" pitchFamily="18" charset="-120"/>
                          <a:cs typeface="Lucida Grande"/>
                        </a:rPr>
                        <a:t>и</a:t>
                      </a:r>
                      <a:r>
                        <a:rPr lang="en-US" sz="2400">
                          <a:effectLst/>
                          <a:latin typeface="Calibri" panose="020F0502020204030204" pitchFamily="34" charset="0"/>
                          <a:ea typeface="PMingLiU" panose="02020500000000000000" pitchFamily="18" charset="-120"/>
                          <a:cs typeface="Lucida Grande"/>
                        </a:rPr>
                        <a:t>й Эл Респ</a:t>
                      </a:r>
                      <a:r>
                        <a:rPr lang="en-US" sz="2400" b="1">
                          <a:effectLst/>
                          <a:latin typeface="Calibri" panose="020F0502020204030204" pitchFamily="34" charset="0"/>
                          <a:ea typeface="PMingLiU" panose="02020500000000000000" pitchFamily="18" charset="-120"/>
                          <a:cs typeface="Lucida Grande"/>
                        </a:rPr>
                        <a:t>у</a:t>
                      </a:r>
                      <a:r>
                        <a:rPr lang="en-US" sz="2400">
                          <a:effectLst/>
                          <a:latin typeface="Calibri" panose="020F0502020204030204" pitchFamily="34" charset="0"/>
                          <a:ea typeface="PMingLiU" panose="02020500000000000000" pitchFamily="18" charset="-120"/>
                          <a:cs typeface="Lucida Grande"/>
                        </a:rPr>
                        <a:t>бликыште кум арн</a:t>
                      </a:r>
                      <a:r>
                        <a:rPr lang="en-US" sz="2400" b="1">
                          <a:effectLst/>
                          <a:latin typeface="Calibri" panose="020F0502020204030204" pitchFamily="34" charset="0"/>
                          <a:ea typeface="PMingLiU" panose="02020500000000000000" pitchFamily="18" charset="-120"/>
                          <a:cs typeface="Lucida Grande"/>
                        </a:rPr>
                        <a:t>я</a:t>
                      </a:r>
                      <a:r>
                        <a:rPr lang="en-US" sz="2400">
                          <a:effectLst/>
                          <a:latin typeface="Calibri" panose="020F0502020204030204" pitchFamily="34" charset="0"/>
                          <a:ea typeface="PMingLiU" panose="02020500000000000000" pitchFamily="18" charset="-120"/>
                          <a:cs typeface="Lucida Grande"/>
                        </a:rPr>
                        <a:t> </a:t>
                      </a:r>
                      <a:r>
                        <a:rPr lang="en-US" sz="2400" u="sng">
                          <a:effectLst/>
                          <a:latin typeface="Calibri" panose="020F0502020204030204" pitchFamily="34" charset="0"/>
                          <a:ea typeface="PMingLiU" panose="02020500000000000000" pitchFamily="18" charset="-120"/>
                          <a:cs typeface="Lucida Grande"/>
                        </a:rPr>
                        <a:t>л</a:t>
                      </a:r>
                      <a:r>
                        <a:rPr lang="en-US" sz="2400" b="1" u="sng">
                          <a:effectLst/>
                          <a:latin typeface="Calibri" panose="020F0502020204030204" pitchFamily="34" charset="0"/>
                          <a:ea typeface="PMingLiU" panose="02020500000000000000" pitchFamily="18" charset="-120"/>
                          <a:cs typeface="Lucida Grande"/>
                        </a:rPr>
                        <a:t>и</a:t>
                      </a:r>
                      <a:r>
                        <a:rPr lang="en-US" sz="2400" u="sng">
                          <a:effectLst/>
                          <a:latin typeface="Calibri" panose="020F0502020204030204" pitchFamily="34" charset="0"/>
                          <a:ea typeface="PMingLiU" panose="02020500000000000000" pitchFamily="18" charset="-120"/>
                          <a:cs typeface="Lucida Grande"/>
                        </a:rPr>
                        <a:t>йме</a:t>
                      </a:r>
                      <a:r>
                        <a:rPr lang="en-US" sz="2400">
                          <a:effectLst/>
                          <a:latin typeface="Calibri" panose="020F0502020204030204" pitchFamily="34" charset="0"/>
                          <a:ea typeface="PMingLiU" panose="02020500000000000000" pitchFamily="18" charset="-120"/>
                          <a:cs typeface="Lucida Grande"/>
                        </a:rPr>
                        <a:t> мыл</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м мотк</a:t>
                      </a:r>
                      <a:r>
                        <a:rPr lang="en-US" sz="2400" b="1">
                          <a:effectLst/>
                          <a:latin typeface="Calibri" panose="020F0502020204030204" pitchFamily="34" charset="0"/>
                          <a:ea typeface="PMingLiU" panose="02020500000000000000" pitchFamily="18" charset="-120"/>
                          <a:cs typeface="Lucida Grande"/>
                        </a:rPr>
                        <a:t>о</a:t>
                      </a:r>
                      <a:r>
                        <a:rPr lang="en-US" sz="2400">
                          <a:effectLst/>
                          <a:latin typeface="Calibri" panose="020F0502020204030204" pitchFamily="34" charset="0"/>
                          <a:ea typeface="PMingLiU" panose="02020500000000000000" pitchFamily="18" charset="-120"/>
                          <a:cs typeface="Lucida Grande"/>
                        </a:rPr>
                        <a:t>ч келш</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I liked being in the Republic Mari El for three weeks.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7630525"/>
                  </a:ext>
                </a:extLst>
              </a:tr>
              <a:tr h="563366">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Тыг</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ойлымет</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шарнымашышк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шыҥ</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The way you talked engraved itself in my memory.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4729049"/>
                  </a:ext>
                </a:extLst>
              </a:tr>
              <a:tr h="563366">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ӧ</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дырын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ончалмыж</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ю</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лгын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ко</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Vödyr’s</a:t>
                      </a:r>
                      <a:r>
                        <a:rPr lang="en-US" sz="2400" dirty="0">
                          <a:effectLst/>
                          <a:latin typeface="Calibri" panose="020F0502020204030204" pitchFamily="34" charset="0"/>
                          <a:ea typeface="PMingLiU" panose="02020500000000000000" pitchFamily="18" charset="-120"/>
                          <a:cs typeface="Calibri" panose="020F0502020204030204" pitchFamily="34" charset="0"/>
                        </a:rPr>
                        <a:t> look seems indifferent.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1879142"/>
                  </a:ext>
                </a:extLst>
              </a:tr>
              <a:tr h="563366">
                <a:tc>
                  <a:txBody>
                    <a:bodyPr/>
                    <a:lstStyle/>
                    <a:p>
                      <a:pPr algn="l"/>
                      <a:r>
                        <a:rPr lang="en-US" sz="2400">
                          <a:effectLst/>
                          <a:latin typeface="Calibri" panose="020F0502020204030204" pitchFamily="34" charset="0"/>
                          <a:ea typeface="PMingLiU" panose="02020500000000000000" pitchFamily="18" charset="-120"/>
                          <a:cs typeface="Lucida Grande"/>
                        </a:rPr>
                        <a:t>Йот й</a:t>
                      </a:r>
                      <a:r>
                        <a:rPr lang="en-US" sz="2400" b="1">
                          <a:effectLst/>
                          <a:latin typeface="Calibri" panose="020F0502020204030204" pitchFamily="34" charset="0"/>
                          <a:ea typeface="PMingLiU" panose="02020500000000000000" pitchFamily="18" charset="-120"/>
                          <a:cs typeface="Lucida Grande"/>
                        </a:rPr>
                        <a:t>ы</a:t>
                      </a:r>
                      <a:r>
                        <a:rPr lang="en-US" sz="2400">
                          <a:effectLst/>
                          <a:latin typeface="Calibri" panose="020F0502020204030204" pitchFamily="34" charset="0"/>
                          <a:ea typeface="PMingLiU" panose="02020500000000000000" pitchFamily="18" charset="-120"/>
                          <a:cs typeface="Lucida Grande"/>
                        </a:rPr>
                        <a:t>лмым </a:t>
                      </a:r>
                      <a:r>
                        <a:rPr lang="en-US" sz="2400" u="sng">
                          <a:effectLst/>
                          <a:latin typeface="Calibri" panose="020F0502020204030204" pitchFamily="34" charset="0"/>
                          <a:ea typeface="PMingLiU" panose="02020500000000000000" pitchFamily="18" charset="-120"/>
                          <a:cs typeface="Lucida Grande"/>
                        </a:rPr>
                        <a:t>палыдым</a:t>
                      </a:r>
                      <a:r>
                        <a:rPr lang="en-US" sz="2400" b="1" u="sng">
                          <a:effectLst/>
                          <a:latin typeface="Calibri" panose="020F0502020204030204" pitchFamily="34" charset="0"/>
                          <a:ea typeface="PMingLiU" panose="02020500000000000000" pitchFamily="18" charset="-120"/>
                          <a:cs typeface="Lucida Grande"/>
                        </a:rPr>
                        <a:t>е</a:t>
                      </a:r>
                      <a:r>
                        <a:rPr lang="en-US" sz="2400" u="sng">
                          <a:effectLst/>
                          <a:latin typeface="Calibri" panose="020F0502020204030204" pitchFamily="34" charset="0"/>
                          <a:ea typeface="PMingLiU" panose="02020500000000000000" pitchFamily="18" charset="-120"/>
                          <a:cs typeface="Lucida Grande"/>
                        </a:rPr>
                        <a:t>м</a:t>
                      </a:r>
                      <a:r>
                        <a:rPr lang="en-US" sz="2400">
                          <a:effectLst/>
                          <a:latin typeface="Calibri" panose="020F0502020204030204" pitchFamily="34" charset="0"/>
                          <a:ea typeface="PMingLiU" panose="02020500000000000000" pitchFamily="18" charset="-120"/>
                          <a:cs typeface="Lucida Grande"/>
                        </a:rPr>
                        <a:t> илышышт</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м ш</a:t>
                      </a:r>
                      <a:r>
                        <a:rPr lang="en-US" sz="2400" b="1">
                          <a:effectLst/>
                          <a:latin typeface="Calibri" panose="020F0502020204030204" pitchFamily="34" charset="0"/>
                          <a:ea typeface="PMingLiU" panose="02020500000000000000" pitchFamily="18" charset="-120"/>
                          <a:cs typeface="Lucida Grande"/>
                        </a:rPr>
                        <a:t>у</a:t>
                      </a:r>
                      <a:r>
                        <a:rPr lang="en-US" sz="2400">
                          <a:effectLst/>
                          <a:latin typeface="Calibri" panose="020F0502020204030204" pitchFamily="34" charset="0"/>
                          <a:ea typeface="PMingLiU" panose="02020500000000000000" pitchFamily="18" charset="-120"/>
                          <a:cs typeface="Lucida Grande"/>
                        </a:rPr>
                        <a:t>ко чар</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кым ышт</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Not knowing any foreign languages has created many obstacles in my life.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49681593"/>
                  </a:ext>
                </a:extLst>
              </a:tr>
              <a:tr h="722952">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Университ</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тым тун</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 </a:t>
                      </a:r>
                      <a:r>
                        <a:rPr lang="en-US" sz="2400" u="sng">
                          <a:effectLst/>
                          <a:latin typeface="Calibri" panose="020F0502020204030204" pitchFamily="34" charset="0"/>
                          <a:ea typeface="PMingLiU" panose="02020500000000000000" pitchFamily="18" charset="-120"/>
                          <a:cs typeface="Calibri" panose="020F0502020204030204" pitchFamily="34" charset="0"/>
                        </a:rPr>
                        <a:t>пытарыдымыд</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мо 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не кылд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лтын?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With what is the fact that you did not finish university connected?</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971283"/>
                  </a:ext>
                </a:extLst>
              </a:tr>
            </a:tbl>
          </a:graphicData>
        </a:graphic>
      </p:graphicFrame>
    </p:spTree>
    <p:extLst>
      <p:ext uri="{BB962C8B-B14F-4D97-AF65-F5344CB8AC3E}">
        <p14:creationId xmlns:p14="http://schemas.microsoft.com/office/powerpoint/2010/main" val="296997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Non-finite verbal forms as subjects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dirty="0">
                <a:latin typeface="Calibri" panose="020F0502020204030204" pitchFamily="34" charset="0"/>
                <a:ea typeface="PMingLiU" panose="02020500000000000000" pitchFamily="18" charset="-120"/>
              </a:rPr>
              <a:t>c</a:t>
            </a:r>
            <a:r>
              <a:rPr lang="en-US" sz="1800" dirty="0">
                <a:effectLst/>
                <a:latin typeface="Calibri" panose="020F0502020204030204" pitchFamily="34" charset="0"/>
                <a:ea typeface="PMingLiU" panose="02020500000000000000" pitchFamily="18" charset="-120"/>
              </a:rPr>
              <a:t>) </a:t>
            </a:r>
            <a:r>
              <a:rPr lang="en-GB" sz="1800" dirty="0">
                <a:effectLst/>
                <a:latin typeface="Calibri" panose="020F0502020204030204" pitchFamily="34" charset="0"/>
                <a:ea typeface="PMingLiU" panose="02020500000000000000" pitchFamily="18" charset="-120"/>
              </a:rPr>
              <a:t>Nominalizations</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2409483090"/>
              </p:ext>
            </p:extLst>
          </p:nvPr>
        </p:nvGraphicFramePr>
        <p:xfrm>
          <a:off x="1254991" y="2582681"/>
          <a:ext cx="9682018" cy="1074919"/>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1074919">
                <a:tc>
                  <a:txBody>
                    <a:bodyPr/>
                    <a:lstStyle/>
                    <a:p>
                      <a:pPr algn="l"/>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че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не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коштм</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таз</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ли</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полш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Skiing helps you be healthy.</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bl>
          </a:graphicData>
        </a:graphic>
      </p:graphicFrame>
    </p:spTree>
    <p:extLst>
      <p:ext uri="{BB962C8B-B14F-4D97-AF65-F5344CB8AC3E}">
        <p14:creationId xmlns:p14="http://schemas.microsoft.com/office/powerpoint/2010/main" val="299917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Relative clauses and local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Strategy 1: Participles</a:t>
            </a:r>
            <a:endParaRPr lang="en-GB" dirty="0"/>
          </a:p>
        </p:txBody>
      </p:sp>
      <p:graphicFrame>
        <p:nvGraphicFramePr>
          <p:cNvPr id="2" name="Table 1">
            <a:extLst>
              <a:ext uri="{FF2B5EF4-FFF2-40B4-BE49-F238E27FC236}">
                <a16:creationId xmlns:a16="http://schemas.microsoft.com/office/drawing/2014/main" id="{FE36185B-FBBF-4A8E-AEED-63ECF7D294C3}"/>
              </a:ext>
            </a:extLst>
          </p:cNvPr>
          <p:cNvGraphicFramePr>
            <a:graphicFrameLocks noGrp="1"/>
          </p:cNvGraphicFramePr>
          <p:nvPr>
            <p:extLst>
              <p:ext uri="{D42A27DB-BD31-4B8C-83A1-F6EECF244321}">
                <p14:modId xmlns:p14="http://schemas.microsoft.com/office/powerpoint/2010/main" val="1921473930"/>
              </p:ext>
            </p:extLst>
          </p:nvPr>
        </p:nvGraphicFramePr>
        <p:xfrm>
          <a:off x="958070" y="2096756"/>
          <a:ext cx="7652530" cy="1950720"/>
        </p:xfrm>
        <a:graphic>
          <a:graphicData uri="http://schemas.openxmlformats.org/drawingml/2006/table">
            <a:tbl>
              <a:tblPr firstRow="1" firstCol="1" bandRow="1" bandCol="1">
                <a:tableStyleId>{5940675A-B579-460E-94D1-54222C63F5DA}</a:tableStyleId>
              </a:tblPr>
              <a:tblGrid>
                <a:gridCol w="2931508">
                  <a:extLst>
                    <a:ext uri="{9D8B030D-6E8A-4147-A177-3AD203B41FA5}">
                      <a16:colId xmlns:a16="http://schemas.microsoft.com/office/drawing/2014/main" val="888153644"/>
                    </a:ext>
                  </a:extLst>
                </a:gridCol>
                <a:gridCol w="4721022">
                  <a:extLst>
                    <a:ext uri="{9D8B030D-6E8A-4147-A177-3AD203B41FA5}">
                      <a16:colId xmlns:a16="http://schemas.microsoft.com/office/drawing/2014/main" val="3210008061"/>
                    </a:ext>
                  </a:extLst>
                </a:gridCol>
              </a:tblGrid>
              <a:tr h="0">
                <a:tc>
                  <a:txBody>
                    <a:bodyPr/>
                    <a:lstStyle/>
                    <a:p>
                      <a:pPr algn="just"/>
                      <a:r>
                        <a:rPr lang="en-US" sz="1600" dirty="0" err="1">
                          <a:effectLst/>
                          <a:latin typeface="Calibri" panose="020F0502020204030204" pitchFamily="34" charset="0"/>
                          <a:ea typeface="PMingLiU" panose="02020500000000000000" pitchFamily="18" charset="-120"/>
                          <a:cs typeface="Calibri" panose="020F0502020204030204" pitchFamily="34" charset="0"/>
                        </a:rPr>
                        <a:t>к</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600" dirty="0" err="1">
                          <a:effectLst/>
                          <a:latin typeface="Calibri" panose="020F0502020204030204" pitchFamily="34" charset="0"/>
                          <a:ea typeface="PMingLiU" panose="02020500000000000000" pitchFamily="18" charset="-120"/>
                          <a:cs typeface="Calibri" panose="020F0502020204030204" pitchFamily="34" charset="0"/>
                        </a:rPr>
                        <a:t>лыштмо</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мут</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the word (which has been/was/is) heard</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70636183"/>
                  </a:ext>
                </a:extLst>
              </a:tr>
              <a:tr h="0">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н</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лме пӧл</a:t>
                      </a:r>
                      <a:r>
                        <a:rPr lang="en-US" sz="1600" b="1">
                          <a:effectLst/>
                          <a:latin typeface="Calibri" panose="020F0502020204030204" pitchFamily="34" charset="0"/>
                          <a:ea typeface="PMingLiU" panose="02020500000000000000" pitchFamily="18" charset="-120"/>
                          <a:cs typeface="Calibri" panose="020F0502020204030204" pitchFamily="34" charset="0"/>
                        </a:rPr>
                        <a:t>е</a:t>
                      </a:r>
                      <a:r>
                        <a:rPr lang="en-US" sz="1600">
                          <a:effectLst/>
                          <a:latin typeface="Calibri" panose="020F0502020204030204" pitchFamily="34" charset="0"/>
                          <a:ea typeface="PMingLiU" panose="02020500000000000000" pitchFamily="18" charset="-120"/>
                          <a:cs typeface="Calibri" panose="020F0502020204030204" pitchFamily="34" charset="0"/>
                        </a:rPr>
                        <a:t>к</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the present (which has been/was/is being) bought</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81763873"/>
                  </a:ext>
                </a:extLst>
              </a:tr>
              <a:tr h="0">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книг</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м л</a:t>
                      </a:r>
                      <a:r>
                        <a:rPr lang="en-US" sz="1600" b="1">
                          <a:effectLst/>
                          <a:latin typeface="Calibri" panose="020F0502020204030204" pitchFamily="34" charset="0"/>
                          <a:ea typeface="PMingLiU" panose="02020500000000000000" pitchFamily="18" charset="-120"/>
                          <a:cs typeface="Calibri" panose="020F0502020204030204" pitchFamily="34" charset="0"/>
                        </a:rPr>
                        <a:t>у</a:t>
                      </a:r>
                      <a:r>
                        <a:rPr lang="en-US" sz="1600">
                          <a:effectLst/>
                          <a:latin typeface="Calibri" panose="020F0502020204030204" pitchFamily="34" charset="0"/>
                          <a:ea typeface="PMingLiU" panose="02020500000000000000" pitchFamily="18" charset="-120"/>
                          <a:cs typeface="Calibri" panose="020F0502020204030204" pitchFamily="34" charset="0"/>
                        </a:rPr>
                        <a:t>дшо йоч</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-влак</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children (who are) reading/who have read a book</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14414502"/>
                  </a:ext>
                </a:extLst>
              </a:tr>
              <a:tr h="0">
                <a:tc>
                  <a:txBody>
                    <a:bodyPr/>
                    <a:lstStyle/>
                    <a:p>
                      <a:pPr algn="just"/>
                      <a:r>
                        <a:rPr lang="en-US" sz="16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600" dirty="0" err="1">
                          <a:effectLst/>
                          <a:latin typeface="Calibri" panose="020F0502020204030204" pitchFamily="34" charset="0"/>
                          <a:ea typeface="PMingLiU" panose="02020500000000000000" pitchFamily="18" charset="-120"/>
                          <a:cs typeface="Calibri" panose="020F0502020204030204" pitchFamily="34" charset="0"/>
                        </a:rPr>
                        <a:t>ш</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в</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600" dirty="0" err="1">
                          <a:effectLst/>
                          <a:latin typeface="Calibri" panose="020F0502020204030204" pitchFamily="34" charset="0"/>
                          <a:ea typeface="PMingLiU" panose="02020500000000000000" pitchFamily="18" charset="-120"/>
                          <a:cs typeface="Calibri" panose="020F0502020204030204" pitchFamily="34" charset="0"/>
                        </a:rPr>
                        <a:t>шкыше</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т</a:t>
                      </a:r>
                      <a:r>
                        <a:rPr lang="en-US" sz="16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600" dirty="0" err="1">
                          <a:effectLst/>
                          <a:latin typeface="Calibri" panose="020F0502020204030204" pitchFamily="34" charset="0"/>
                          <a:ea typeface="PMingLiU" panose="02020500000000000000" pitchFamily="18" charset="-120"/>
                          <a:cs typeface="Calibri" panose="020F0502020204030204" pitchFamily="34" charset="0"/>
                        </a:rPr>
                        <a:t>ныктышо</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dirty="0">
                          <a:effectLst/>
                          <a:latin typeface="Calibri" panose="020F0502020204030204" pitchFamily="34" charset="0"/>
                          <a:ea typeface="PMingLiU" panose="02020500000000000000" pitchFamily="18" charset="-120"/>
                          <a:cs typeface="Calibri" panose="020F0502020204030204" pitchFamily="34" charset="0"/>
                        </a:rPr>
                        <a:t>teacher (who is) hurrying/who hurried to work</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385261104"/>
                  </a:ext>
                </a:extLst>
              </a:tr>
              <a:tr h="0">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раш</a:t>
                      </a:r>
                      <a:r>
                        <a:rPr lang="en-US" sz="1600" b="1">
                          <a:effectLst/>
                          <a:latin typeface="Calibri" panose="020F0502020204030204" pitchFamily="34" charset="0"/>
                          <a:ea typeface="PMingLiU" panose="02020500000000000000" pitchFamily="18" charset="-120"/>
                          <a:cs typeface="Calibri" panose="020F0502020204030204" pitchFamily="34" charset="0"/>
                        </a:rPr>
                        <a:t>е</a:t>
                      </a:r>
                      <a:r>
                        <a:rPr lang="en-US" sz="1600">
                          <a:effectLst/>
                          <a:latin typeface="Calibri" panose="020F0502020204030204" pitchFamily="34" charset="0"/>
                          <a:ea typeface="PMingLiU" panose="02020500000000000000" pitchFamily="18" charset="-120"/>
                          <a:cs typeface="Calibri" panose="020F0502020204030204" pitchFamily="34" charset="0"/>
                        </a:rPr>
                        <a:t>мдыдыме й</a:t>
                      </a:r>
                      <a:r>
                        <a:rPr lang="en-US" sz="1600" b="1">
                          <a:effectLst/>
                          <a:latin typeface="Calibri" panose="020F0502020204030204" pitchFamily="34" charset="0"/>
                          <a:ea typeface="PMingLiU" panose="02020500000000000000" pitchFamily="18" charset="-120"/>
                          <a:cs typeface="Calibri" panose="020F0502020204030204" pitchFamily="34" charset="0"/>
                        </a:rPr>
                        <a:t>о</a:t>
                      </a:r>
                      <a:r>
                        <a:rPr lang="en-US" sz="1600">
                          <a:effectLst/>
                          <a:latin typeface="Calibri" panose="020F0502020204030204" pitchFamily="34" charset="0"/>
                          <a:ea typeface="PMingLiU" panose="02020500000000000000" pitchFamily="18" charset="-120"/>
                          <a:cs typeface="Calibri" panose="020F0502020204030204" pitchFamily="34" charset="0"/>
                        </a:rPr>
                        <a:t>дыш</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matter which has not been clarified</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57844121"/>
                  </a:ext>
                </a:extLst>
              </a:tr>
              <a:tr h="0">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в</a:t>
                      </a:r>
                      <a:r>
                        <a:rPr lang="en-US" sz="1600" b="1">
                          <a:effectLst/>
                          <a:latin typeface="Calibri" panose="020F0502020204030204" pitchFamily="34" charset="0"/>
                          <a:ea typeface="PMingLiU" panose="02020500000000000000" pitchFamily="18" charset="-120"/>
                          <a:cs typeface="Calibri" panose="020F0502020204030204" pitchFamily="34" charset="0"/>
                        </a:rPr>
                        <a:t>о</a:t>
                      </a:r>
                      <a:r>
                        <a:rPr lang="en-US" sz="1600">
                          <a:effectLst/>
                          <a:latin typeface="Calibri" panose="020F0502020204030204" pitchFamily="34" charset="0"/>
                          <a:ea typeface="PMingLiU" panose="02020500000000000000" pitchFamily="18" charset="-120"/>
                          <a:cs typeface="Calibri" panose="020F0502020204030204" pitchFamily="34" charset="0"/>
                        </a:rPr>
                        <a:t>зыдымо с</a:t>
                      </a:r>
                      <a:r>
                        <a:rPr lang="en-US" sz="1600" b="1">
                          <a:effectLst/>
                          <a:latin typeface="Calibri" panose="020F0502020204030204" pitchFamily="34" charset="0"/>
                          <a:ea typeface="PMingLiU" panose="02020500000000000000" pitchFamily="18" charset="-120"/>
                          <a:cs typeface="Calibri" panose="020F0502020204030204" pitchFamily="34" charset="0"/>
                        </a:rPr>
                        <a:t>е</a:t>
                      </a:r>
                      <a:r>
                        <a:rPr lang="en-US" sz="1600">
                          <a:effectLst/>
                          <a:latin typeface="Calibri" panose="020F0502020204030204" pitchFamily="34" charset="0"/>
                          <a:ea typeface="PMingLiU" panose="02020500000000000000" pitchFamily="18" charset="-120"/>
                          <a:cs typeface="Calibri" panose="020F0502020204030204" pitchFamily="34" charset="0"/>
                        </a:rPr>
                        <a:t>рыш</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letter that has not been written</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169647744"/>
                  </a:ext>
                </a:extLst>
              </a:tr>
              <a:tr h="0">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ыштыш</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ш паш</a:t>
                      </a:r>
                      <a:r>
                        <a:rPr lang="en-US" sz="1600" b="1">
                          <a:effectLst/>
                          <a:latin typeface="Calibri" panose="020F0502020204030204" pitchFamily="34" charset="0"/>
                          <a:ea typeface="PMingLiU" panose="02020500000000000000" pitchFamily="18" charset="-120"/>
                          <a:cs typeface="Calibri" panose="020F0502020204030204" pitchFamily="34" charset="0"/>
                        </a:rPr>
                        <a:t>а</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work which must/will be done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775872435"/>
                  </a:ext>
                </a:extLst>
              </a:tr>
              <a:tr h="0">
                <a:tc>
                  <a:txBody>
                    <a:bodyPr/>
                    <a:lstStyle/>
                    <a:p>
                      <a:pPr algn="just"/>
                      <a:r>
                        <a:rPr lang="en-US" sz="1600" dirty="0" err="1">
                          <a:effectLst/>
                          <a:latin typeface="Calibri" panose="020F0502020204030204" pitchFamily="34" charset="0"/>
                          <a:ea typeface="PMingLiU" panose="02020500000000000000" pitchFamily="18" charset="-120"/>
                          <a:cs typeface="Calibri" panose="020F0502020204030204" pitchFamily="34" charset="0"/>
                        </a:rPr>
                        <a:t>толш</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600" dirty="0" err="1">
                          <a:effectLst/>
                          <a:latin typeface="Calibri" panose="020F0502020204030204" pitchFamily="34" charset="0"/>
                          <a:ea typeface="PMingLiU" panose="02020500000000000000" pitchFamily="18" charset="-120"/>
                          <a:cs typeface="Calibri" panose="020F0502020204030204" pitchFamily="34" charset="0"/>
                        </a:rPr>
                        <a:t>ш</a:t>
                      </a:r>
                      <a:r>
                        <a:rPr lang="en-US" sz="1600" dirty="0">
                          <a:effectLst/>
                          <a:latin typeface="Calibri" panose="020F0502020204030204" pitchFamily="34" charset="0"/>
                          <a:ea typeface="PMingLiU" panose="02020500000000000000" pitchFamily="18" charset="-120"/>
                          <a:cs typeface="Calibri" panose="020F0502020204030204" pitchFamily="34" charset="0"/>
                        </a:rPr>
                        <a:t> </a:t>
                      </a:r>
                      <a:r>
                        <a:rPr lang="en-US" sz="1600" dirty="0" err="1">
                          <a:effectLst/>
                          <a:latin typeface="Calibri" panose="020F0502020204030204" pitchFamily="34" charset="0"/>
                          <a:ea typeface="PMingLiU" panose="02020500000000000000" pitchFamily="18" charset="-120"/>
                          <a:cs typeface="Calibri" panose="020F0502020204030204" pitchFamily="34" charset="0"/>
                        </a:rPr>
                        <a:t>ун</a:t>
                      </a:r>
                      <a:r>
                        <a:rPr lang="en-US" sz="16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dirty="0">
                          <a:effectLst/>
                          <a:latin typeface="Calibri" panose="020F0502020204030204" pitchFamily="34" charset="0"/>
                          <a:ea typeface="PMingLiU" panose="02020500000000000000" pitchFamily="18" charset="-120"/>
                          <a:cs typeface="Calibri" panose="020F0502020204030204" pitchFamily="34" charset="0"/>
                        </a:rPr>
                        <a:t>guest who will/must/should come</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943206290"/>
                  </a:ext>
                </a:extLst>
              </a:tr>
            </a:tbl>
          </a:graphicData>
        </a:graphic>
      </p:graphicFrame>
      <p:sp>
        <p:nvSpPr>
          <p:cNvPr id="8" name="TextBox 7">
            <a:extLst>
              <a:ext uri="{FF2B5EF4-FFF2-40B4-BE49-F238E27FC236}">
                <a16:creationId xmlns:a16="http://schemas.microsoft.com/office/drawing/2014/main" id="{DFED5ECD-FB6E-4734-B790-DBF5BD0FFFDE}"/>
              </a:ext>
            </a:extLst>
          </p:cNvPr>
          <p:cNvSpPr txBox="1"/>
          <p:nvPr/>
        </p:nvSpPr>
        <p:spPr>
          <a:xfrm>
            <a:off x="958070" y="4317574"/>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Strategy 2: Relative pronoun </a:t>
            </a:r>
            <a:r>
              <a:rPr lang="en-GB" dirty="0" err="1">
                <a:latin typeface="Calibri" panose="020F0502020204030204" pitchFamily="34" charset="0"/>
                <a:ea typeface="PMingLiU" panose="02020500000000000000" pitchFamily="18" charset="-120"/>
              </a:rPr>
              <a:t>к</a:t>
            </a:r>
            <a:r>
              <a:rPr lang="en-GB" b="1" dirty="0" err="1">
                <a:latin typeface="Calibri" panose="020F0502020204030204" pitchFamily="34" charset="0"/>
                <a:ea typeface="PMingLiU" panose="02020500000000000000" pitchFamily="18" charset="-120"/>
              </a:rPr>
              <a:t>у</a:t>
            </a:r>
            <a:r>
              <a:rPr lang="en-GB" dirty="0" err="1">
                <a:latin typeface="Calibri" panose="020F0502020204030204" pitchFamily="34" charset="0"/>
                <a:ea typeface="PMingLiU" panose="02020500000000000000" pitchFamily="18" charset="-120"/>
              </a:rPr>
              <a:t>до</a:t>
            </a:r>
            <a:r>
              <a:rPr lang="en-GB" dirty="0">
                <a:latin typeface="Calibri" panose="020F0502020204030204" pitchFamily="34" charset="0"/>
                <a:ea typeface="PMingLiU" panose="02020500000000000000" pitchFamily="18" charset="-120"/>
              </a:rPr>
              <a:t> ‘which’</a:t>
            </a:r>
            <a:endParaRPr lang="en-GB" dirty="0"/>
          </a:p>
        </p:txBody>
      </p:sp>
      <p:graphicFrame>
        <p:nvGraphicFramePr>
          <p:cNvPr id="6" name="Table 5">
            <a:extLst>
              <a:ext uri="{FF2B5EF4-FFF2-40B4-BE49-F238E27FC236}">
                <a16:creationId xmlns:a16="http://schemas.microsoft.com/office/drawing/2014/main" id="{17E46711-A5D6-4C18-B9AF-28535FB3C57A}"/>
              </a:ext>
            </a:extLst>
          </p:cNvPr>
          <p:cNvGraphicFramePr>
            <a:graphicFrameLocks noGrp="1"/>
          </p:cNvGraphicFramePr>
          <p:nvPr>
            <p:extLst>
              <p:ext uri="{D42A27DB-BD31-4B8C-83A1-F6EECF244321}">
                <p14:modId xmlns:p14="http://schemas.microsoft.com/office/powerpoint/2010/main" val="3602570719"/>
              </p:ext>
            </p:extLst>
          </p:nvPr>
        </p:nvGraphicFramePr>
        <p:xfrm>
          <a:off x="958070" y="5033948"/>
          <a:ext cx="6097328" cy="975360"/>
        </p:xfrm>
        <a:graphic>
          <a:graphicData uri="http://schemas.openxmlformats.org/drawingml/2006/table">
            <a:tbl>
              <a:tblPr firstRow="1" firstCol="1" bandRow="1" bandCol="1">
                <a:tableStyleId>{5940675A-B579-460E-94D1-54222C63F5DA}</a:tableStyleId>
              </a:tblPr>
              <a:tblGrid>
                <a:gridCol w="1191919">
                  <a:extLst>
                    <a:ext uri="{9D8B030D-6E8A-4147-A177-3AD203B41FA5}">
                      <a16:colId xmlns:a16="http://schemas.microsoft.com/office/drawing/2014/main" val="3606495697"/>
                    </a:ext>
                  </a:extLst>
                </a:gridCol>
                <a:gridCol w="1126584">
                  <a:extLst>
                    <a:ext uri="{9D8B030D-6E8A-4147-A177-3AD203B41FA5}">
                      <a16:colId xmlns:a16="http://schemas.microsoft.com/office/drawing/2014/main" val="2161267471"/>
                    </a:ext>
                  </a:extLst>
                </a:gridCol>
                <a:gridCol w="3778825">
                  <a:extLst>
                    <a:ext uri="{9D8B030D-6E8A-4147-A177-3AD203B41FA5}">
                      <a16:colId xmlns:a16="http://schemas.microsoft.com/office/drawing/2014/main" val="958665952"/>
                    </a:ext>
                  </a:extLst>
                </a:gridCol>
              </a:tblGrid>
              <a:tr h="0">
                <a:tc>
                  <a:txBody>
                    <a:bodyPr/>
                    <a:lstStyle/>
                    <a:p>
                      <a:pPr algn="just"/>
                      <a:r>
                        <a:rPr lang="en-US" sz="1600" b="1">
                          <a:effectLst/>
                          <a:latin typeface="Calibri" panose="020F0502020204030204" pitchFamily="34" charset="0"/>
                          <a:ea typeface="PMingLiU" panose="02020500000000000000" pitchFamily="18" charset="-120"/>
                          <a:cs typeface="Calibri" panose="020F0502020204030204" pitchFamily="34" charset="0"/>
                        </a:rPr>
                        <a:t>Nominative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к</a:t>
                      </a:r>
                      <a:r>
                        <a:rPr lang="en-US" sz="1600" b="1">
                          <a:effectLst/>
                          <a:latin typeface="Calibri" panose="020F0502020204030204" pitchFamily="34" charset="0"/>
                          <a:ea typeface="PMingLiU" panose="02020500000000000000" pitchFamily="18" charset="-120"/>
                          <a:cs typeface="Calibri" panose="020F0502020204030204" pitchFamily="34" charset="0"/>
                        </a:rPr>
                        <a:t>у</a:t>
                      </a:r>
                      <a:r>
                        <a:rPr lang="en-US" sz="1600">
                          <a:effectLst/>
                          <a:latin typeface="Calibri" panose="020F0502020204030204" pitchFamily="34" charset="0"/>
                          <a:ea typeface="PMingLiU" panose="02020500000000000000" pitchFamily="18" charset="-120"/>
                          <a:cs typeface="Calibri" panose="020F0502020204030204" pitchFamily="34" charset="0"/>
                        </a:rPr>
                        <a:t>до</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which, that, what, who</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9488484"/>
                  </a:ext>
                </a:extLst>
              </a:tr>
              <a:tr h="0">
                <a:tc>
                  <a:txBody>
                    <a:bodyPr/>
                    <a:lstStyle/>
                    <a:p>
                      <a:pPr algn="just"/>
                      <a:r>
                        <a:rPr lang="en-US" sz="1600" b="1">
                          <a:effectLst/>
                          <a:latin typeface="Calibri" panose="020F0502020204030204" pitchFamily="34" charset="0"/>
                          <a:ea typeface="PMingLiU" panose="02020500000000000000" pitchFamily="18" charset="-120"/>
                          <a:cs typeface="Calibri" panose="020F0502020204030204" pitchFamily="34" charset="0"/>
                        </a:rPr>
                        <a:t>Genitive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к</a:t>
                      </a:r>
                      <a:r>
                        <a:rPr lang="en-US" sz="1600" b="1">
                          <a:effectLst/>
                          <a:latin typeface="Calibri" panose="020F0502020204030204" pitchFamily="34" charset="0"/>
                          <a:ea typeface="PMingLiU" panose="02020500000000000000" pitchFamily="18" charset="-120"/>
                          <a:cs typeface="Calibri" panose="020F0502020204030204" pitchFamily="34" charset="0"/>
                        </a:rPr>
                        <a:t>у</a:t>
                      </a:r>
                      <a:r>
                        <a:rPr lang="en-US" sz="1600">
                          <a:effectLst/>
                          <a:latin typeface="Calibri" panose="020F0502020204030204" pitchFamily="34" charset="0"/>
                          <a:ea typeface="PMingLiU" panose="02020500000000000000" pitchFamily="18" charset="-120"/>
                          <a:cs typeface="Calibri" panose="020F0502020204030204" pitchFamily="34" charset="0"/>
                        </a:rPr>
                        <a:t>дын</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of which, of that, of what, of whom</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674837650"/>
                  </a:ext>
                </a:extLst>
              </a:tr>
              <a:tr h="0">
                <a:tc>
                  <a:txBody>
                    <a:bodyPr/>
                    <a:lstStyle/>
                    <a:p>
                      <a:pPr algn="just"/>
                      <a:r>
                        <a:rPr lang="en-US" sz="1600" b="1">
                          <a:effectLst/>
                          <a:latin typeface="Calibri" panose="020F0502020204030204" pitchFamily="34" charset="0"/>
                          <a:ea typeface="PMingLiU" panose="02020500000000000000" pitchFamily="18" charset="-120"/>
                          <a:cs typeface="Calibri" panose="020F0502020204030204" pitchFamily="34" charset="0"/>
                        </a:rPr>
                        <a:t>Dative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кудыл</a:t>
                      </a:r>
                      <a:r>
                        <a:rPr lang="en-US" sz="1600" b="1">
                          <a:effectLst/>
                          <a:latin typeface="Calibri" panose="020F0502020204030204" pitchFamily="34" charset="0"/>
                          <a:ea typeface="PMingLiU" panose="02020500000000000000" pitchFamily="18" charset="-120"/>
                          <a:cs typeface="Calibri" panose="020F0502020204030204" pitchFamily="34" charset="0"/>
                        </a:rPr>
                        <a:t>а</a:t>
                      </a:r>
                      <a:r>
                        <a:rPr lang="en-US" sz="1600">
                          <a:effectLst/>
                          <a:latin typeface="Calibri" panose="020F0502020204030204" pitchFamily="34" charset="0"/>
                          <a:ea typeface="PMingLiU" panose="02020500000000000000" pitchFamily="18" charset="-120"/>
                          <a:cs typeface="Calibri" panose="020F0502020204030204" pitchFamily="34" charset="0"/>
                        </a:rPr>
                        <a:t>н</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to which, to that, to what, to whom</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16592585"/>
                  </a:ext>
                </a:extLst>
              </a:tr>
              <a:tr h="0">
                <a:tc>
                  <a:txBody>
                    <a:bodyPr/>
                    <a:lstStyle/>
                    <a:p>
                      <a:pPr algn="just"/>
                      <a:r>
                        <a:rPr lang="en-US" sz="1600" b="1">
                          <a:effectLst/>
                          <a:latin typeface="Calibri" panose="020F0502020204030204" pitchFamily="34" charset="0"/>
                          <a:ea typeface="PMingLiU" panose="02020500000000000000" pitchFamily="18" charset="-120"/>
                          <a:cs typeface="Calibri" panose="020F0502020204030204" pitchFamily="34" charset="0"/>
                        </a:rPr>
                        <a:t>Accusative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a:effectLst/>
                          <a:latin typeface="Calibri" panose="020F0502020204030204" pitchFamily="34" charset="0"/>
                          <a:ea typeface="PMingLiU" panose="02020500000000000000" pitchFamily="18" charset="-120"/>
                          <a:cs typeface="Calibri" panose="020F0502020204030204" pitchFamily="34" charset="0"/>
                        </a:rPr>
                        <a:t>к</a:t>
                      </a:r>
                      <a:r>
                        <a:rPr lang="en-US" sz="1600" b="1">
                          <a:effectLst/>
                          <a:latin typeface="Calibri" panose="020F0502020204030204" pitchFamily="34" charset="0"/>
                          <a:ea typeface="PMingLiU" panose="02020500000000000000" pitchFamily="18" charset="-120"/>
                          <a:cs typeface="Calibri" panose="020F0502020204030204" pitchFamily="34" charset="0"/>
                        </a:rPr>
                        <a:t>у</a:t>
                      </a:r>
                      <a:r>
                        <a:rPr lang="en-US" sz="1600">
                          <a:effectLst/>
                          <a:latin typeface="Calibri" panose="020F0502020204030204" pitchFamily="34" charset="0"/>
                          <a:ea typeface="PMingLiU" panose="02020500000000000000" pitchFamily="18" charset="-120"/>
                          <a:cs typeface="Calibri" panose="020F0502020204030204" pitchFamily="34" charset="0"/>
                        </a:rPr>
                        <a:t>дым</a:t>
                      </a:r>
                      <a:endParaRPr lang="en-GB" sz="16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600" dirty="0">
                          <a:effectLst/>
                          <a:latin typeface="Calibri" panose="020F0502020204030204" pitchFamily="34" charset="0"/>
                          <a:ea typeface="PMingLiU" panose="02020500000000000000" pitchFamily="18" charset="-120"/>
                          <a:cs typeface="Calibri" panose="020F0502020204030204" pitchFamily="34" charset="0"/>
                        </a:rPr>
                        <a:t>which, that, what, whom</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584299177"/>
                  </a:ext>
                </a:extLst>
              </a:tr>
            </a:tbl>
          </a:graphicData>
        </a:graphic>
      </p:graphicFrame>
    </p:spTree>
    <p:extLst>
      <p:ext uri="{BB962C8B-B14F-4D97-AF65-F5344CB8AC3E}">
        <p14:creationId xmlns:p14="http://schemas.microsoft.com/office/powerpoint/2010/main" val="21518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Relative clauses and local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2" name="Table 1">
            <a:extLst>
              <a:ext uri="{FF2B5EF4-FFF2-40B4-BE49-F238E27FC236}">
                <a16:creationId xmlns:a16="http://schemas.microsoft.com/office/drawing/2014/main" id="{38DE8A18-7608-48F1-ABF0-15D205F3D4D1}"/>
              </a:ext>
            </a:extLst>
          </p:cNvPr>
          <p:cNvGraphicFramePr>
            <a:graphicFrameLocks noGrp="1"/>
          </p:cNvGraphicFramePr>
          <p:nvPr>
            <p:extLst>
              <p:ext uri="{D42A27DB-BD31-4B8C-83A1-F6EECF244321}">
                <p14:modId xmlns:p14="http://schemas.microsoft.com/office/powerpoint/2010/main" val="431577042"/>
              </p:ext>
            </p:extLst>
          </p:nvPr>
        </p:nvGraphicFramePr>
        <p:xfrm>
          <a:off x="1967345" y="2676798"/>
          <a:ext cx="8257309" cy="1812072"/>
        </p:xfrm>
        <a:graphic>
          <a:graphicData uri="http://schemas.openxmlformats.org/drawingml/2006/table">
            <a:tbl>
              <a:tblPr firstRow="1" firstCol="1" bandRow="1" bandCol="1">
                <a:tableStyleId>{5940675A-B579-460E-94D1-54222C63F5DA}</a:tableStyleId>
              </a:tblPr>
              <a:tblGrid>
                <a:gridCol w="4038959">
                  <a:extLst>
                    <a:ext uri="{9D8B030D-6E8A-4147-A177-3AD203B41FA5}">
                      <a16:colId xmlns:a16="http://schemas.microsoft.com/office/drawing/2014/main" val="4083293068"/>
                    </a:ext>
                  </a:extLst>
                </a:gridCol>
                <a:gridCol w="4218350">
                  <a:extLst>
                    <a:ext uri="{9D8B030D-6E8A-4147-A177-3AD203B41FA5}">
                      <a16:colId xmlns:a16="http://schemas.microsoft.com/office/drawing/2014/main" val="4002296181"/>
                    </a:ext>
                  </a:extLst>
                </a:gridCol>
              </a:tblGrid>
              <a:tr h="302012">
                <a:tc>
                  <a:txBody>
                    <a:bodyPr/>
                    <a:lstStyle/>
                    <a:p>
                      <a:pPr algn="just"/>
                      <a:r>
                        <a:rPr lang="en-US" sz="1800" b="1">
                          <a:effectLst/>
                          <a:latin typeface="Calibri" panose="020F0502020204030204" pitchFamily="34" charset="0"/>
                          <a:ea typeface="PMingLiU" panose="02020500000000000000" pitchFamily="18" charset="-120"/>
                          <a:cs typeface="Lucida Grande"/>
                        </a:rPr>
                        <a:t>Relative clause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b="1">
                          <a:effectLst/>
                          <a:latin typeface="Calibri" panose="020F0502020204030204" pitchFamily="34" charset="0"/>
                          <a:ea typeface="PMingLiU" panose="02020500000000000000" pitchFamily="18" charset="-120"/>
                          <a:cs typeface="Calibri" panose="020F0502020204030204" pitchFamily="34" charset="0"/>
                        </a:rPr>
                        <a:t>Equivalent participial construction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7102054"/>
                  </a:ext>
                </a:extLst>
              </a:tr>
              <a:tr h="604024">
                <a:tc>
                  <a:txBody>
                    <a:bodyPr/>
                    <a:lstStyle/>
                    <a:p>
                      <a:pPr algn="l"/>
                      <a:r>
                        <a:rPr lang="en-US" sz="1800">
                          <a:effectLst/>
                          <a:latin typeface="Calibri" panose="020F0502020204030204" pitchFamily="34" charset="0"/>
                          <a:ea typeface="PMingLiU" panose="02020500000000000000" pitchFamily="18" charset="-120"/>
                          <a:cs typeface="Lucida Grande"/>
                        </a:rPr>
                        <a:t>мут</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к</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лыштыт</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Lucida Grande"/>
                        </a:rPr>
                        <a:t>мут</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к</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лыштыныт</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лыштмо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мут</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48471854"/>
                  </a:ext>
                </a:extLst>
              </a:tr>
              <a:tr h="302012">
                <a:tc>
                  <a:txBody>
                    <a:bodyPr/>
                    <a:lstStyle/>
                    <a:p>
                      <a:pPr algn="l"/>
                      <a:r>
                        <a:rPr lang="en-US" sz="1800">
                          <a:effectLst/>
                          <a:latin typeface="Calibri" panose="020F0502020204030204" pitchFamily="34" charset="0"/>
                          <a:ea typeface="PMingLiU" panose="02020500000000000000" pitchFamily="18" charset="-120"/>
                          <a:cs typeface="Lucida Grande"/>
                        </a:rPr>
                        <a:t>й</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дыш, 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рашемд</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н </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гытыл</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раш</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мдыдыме й</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дыш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28876521"/>
                  </a:ext>
                </a:extLst>
              </a:tr>
              <a:tr h="604024">
                <a:tc>
                  <a:txBody>
                    <a:bodyPr/>
                    <a:lstStyle/>
                    <a:p>
                      <a:pPr algn="l"/>
                      <a:r>
                        <a:rPr lang="en-US" sz="1800">
                          <a:effectLst/>
                          <a:latin typeface="Calibri" panose="020F0502020204030204" pitchFamily="34" charset="0"/>
                          <a:ea typeface="PMingLiU" panose="02020500000000000000" pitchFamily="18" charset="-120"/>
                          <a:cs typeface="Lucida Grande"/>
                        </a:rPr>
                        <a:t>паш</a:t>
                      </a:r>
                      <a:r>
                        <a:rPr lang="en-US" sz="1800" b="1">
                          <a:effectLst/>
                          <a:latin typeface="Calibri" panose="020F0502020204030204" pitchFamily="34" charset="0"/>
                          <a:ea typeface="PMingLiU" panose="02020500000000000000" pitchFamily="18" charset="-120"/>
                          <a:cs typeface="Lucida Grande"/>
                        </a:rPr>
                        <a:t>а</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ышт</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кӱл</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ш</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Lucida Grande"/>
                        </a:rPr>
                        <a:t>паш</a:t>
                      </a:r>
                      <a:r>
                        <a:rPr lang="en-US" sz="1800" b="1">
                          <a:effectLst/>
                          <a:latin typeface="Calibri" panose="020F0502020204030204" pitchFamily="34" charset="0"/>
                          <a:ea typeface="PMingLiU" panose="02020500000000000000" pitchFamily="18" charset="-120"/>
                          <a:cs typeface="Lucida Grande"/>
                        </a:rPr>
                        <a:t>а</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ышт</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тӱҥ</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лыт</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tabLst>
                          <a:tab pos="1901825" algn="l"/>
                        </a:tabLst>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66649099"/>
                  </a:ext>
                </a:extLst>
              </a:tr>
            </a:tbl>
          </a:graphicData>
        </a:graphic>
      </p:graphicFrame>
      <p:sp>
        <p:nvSpPr>
          <p:cNvPr id="8" name="Rectangle 7">
            <a:extLst>
              <a:ext uri="{FF2B5EF4-FFF2-40B4-BE49-F238E27FC236}">
                <a16:creationId xmlns:a16="http://schemas.microsoft.com/office/drawing/2014/main" id="{48B5EE7B-EB07-45D0-8C71-14010C56257A}"/>
              </a:ext>
            </a:extLst>
          </p:cNvPr>
          <p:cNvSpPr/>
          <p:nvPr/>
        </p:nvSpPr>
        <p:spPr>
          <a:xfrm>
            <a:off x="6028303" y="3167452"/>
            <a:ext cx="2125097" cy="2615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ECE0CA1A-C63B-462C-BA43-DD29B4F5B524}"/>
              </a:ext>
            </a:extLst>
          </p:cNvPr>
          <p:cNvSpPr/>
          <p:nvPr/>
        </p:nvSpPr>
        <p:spPr>
          <a:xfrm>
            <a:off x="6037539" y="3603854"/>
            <a:ext cx="2367552" cy="2615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434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Relative clauses and local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graphicFrame>
        <p:nvGraphicFramePr>
          <p:cNvPr id="2" name="Table 1">
            <a:extLst>
              <a:ext uri="{FF2B5EF4-FFF2-40B4-BE49-F238E27FC236}">
                <a16:creationId xmlns:a16="http://schemas.microsoft.com/office/drawing/2014/main" id="{38DE8A18-7608-48F1-ABF0-15D205F3D4D1}"/>
              </a:ext>
            </a:extLst>
          </p:cNvPr>
          <p:cNvGraphicFramePr>
            <a:graphicFrameLocks noGrp="1"/>
          </p:cNvGraphicFramePr>
          <p:nvPr>
            <p:extLst>
              <p:ext uri="{D42A27DB-BD31-4B8C-83A1-F6EECF244321}">
                <p14:modId xmlns:p14="http://schemas.microsoft.com/office/powerpoint/2010/main" val="623401457"/>
              </p:ext>
            </p:extLst>
          </p:nvPr>
        </p:nvGraphicFramePr>
        <p:xfrm>
          <a:off x="1967345" y="2676798"/>
          <a:ext cx="8257309" cy="1812072"/>
        </p:xfrm>
        <a:graphic>
          <a:graphicData uri="http://schemas.openxmlformats.org/drawingml/2006/table">
            <a:tbl>
              <a:tblPr firstRow="1" firstCol="1" bandRow="1" bandCol="1">
                <a:tableStyleId>{5940675A-B579-460E-94D1-54222C63F5DA}</a:tableStyleId>
              </a:tblPr>
              <a:tblGrid>
                <a:gridCol w="4038959">
                  <a:extLst>
                    <a:ext uri="{9D8B030D-6E8A-4147-A177-3AD203B41FA5}">
                      <a16:colId xmlns:a16="http://schemas.microsoft.com/office/drawing/2014/main" val="4083293068"/>
                    </a:ext>
                  </a:extLst>
                </a:gridCol>
                <a:gridCol w="4218350">
                  <a:extLst>
                    <a:ext uri="{9D8B030D-6E8A-4147-A177-3AD203B41FA5}">
                      <a16:colId xmlns:a16="http://schemas.microsoft.com/office/drawing/2014/main" val="4002296181"/>
                    </a:ext>
                  </a:extLst>
                </a:gridCol>
              </a:tblGrid>
              <a:tr h="302012">
                <a:tc>
                  <a:txBody>
                    <a:bodyPr/>
                    <a:lstStyle/>
                    <a:p>
                      <a:pPr algn="just"/>
                      <a:r>
                        <a:rPr lang="en-US" sz="1800" b="1">
                          <a:effectLst/>
                          <a:latin typeface="Calibri" panose="020F0502020204030204" pitchFamily="34" charset="0"/>
                          <a:ea typeface="PMingLiU" panose="02020500000000000000" pitchFamily="18" charset="-120"/>
                          <a:cs typeface="Lucida Grande"/>
                        </a:rPr>
                        <a:t>Relative clause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b="1">
                          <a:effectLst/>
                          <a:latin typeface="Calibri" panose="020F0502020204030204" pitchFamily="34" charset="0"/>
                          <a:ea typeface="PMingLiU" panose="02020500000000000000" pitchFamily="18" charset="-120"/>
                          <a:cs typeface="Calibri" panose="020F0502020204030204" pitchFamily="34" charset="0"/>
                        </a:rPr>
                        <a:t>Equivalent participial construction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7102054"/>
                  </a:ext>
                </a:extLst>
              </a:tr>
              <a:tr h="604024">
                <a:tc>
                  <a:txBody>
                    <a:bodyPr/>
                    <a:lstStyle/>
                    <a:p>
                      <a:pPr algn="l"/>
                      <a:r>
                        <a:rPr lang="en-US" sz="1800">
                          <a:effectLst/>
                          <a:latin typeface="Calibri" panose="020F0502020204030204" pitchFamily="34" charset="0"/>
                          <a:ea typeface="PMingLiU" panose="02020500000000000000" pitchFamily="18" charset="-120"/>
                          <a:cs typeface="Lucida Grande"/>
                        </a:rPr>
                        <a:t>мут</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к</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лыштыт</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Lucida Grande"/>
                        </a:rPr>
                        <a:t>мут</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к</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лыштыныт</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лыштмо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мут</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48471854"/>
                  </a:ext>
                </a:extLst>
              </a:tr>
              <a:tr h="302012">
                <a:tc>
                  <a:txBody>
                    <a:bodyPr/>
                    <a:lstStyle/>
                    <a:p>
                      <a:pPr algn="l"/>
                      <a:r>
                        <a:rPr lang="en-US" sz="1800">
                          <a:effectLst/>
                          <a:latin typeface="Calibri" panose="020F0502020204030204" pitchFamily="34" charset="0"/>
                          <a:ea typeface="PMingLiU" panose="02020500000000000000" pitchFamily="18" charset="-120"/>
                          <a:cs typeface="Lucida Grande"/>
                        </a:rPr>
                        <a:t>й</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дыш, 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рашемд</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н </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гытыл</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раш</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мдыдыме й</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дыш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28876521"/>
                  </a:ext>
                </a:extLst>
              </a:tr>
              <a:tr h="604024">
                <a:tc>
                  <a:txBody>
                    <a:bodyPr/>
                    <a:lstStyle/>
                    <a:p>
                      <a:pPr algn="l"/>
                      <a:r>
                        <a:rPr lang="en-US" sz="1800">
                          <a:effectLst/>
                          <a:latin typeface="Calibri" panose="020F0502020204030204" pitchFamily="34" charset="0"/>
                          <a:ea typeface="PMingLiU" panose="02020500000000000000" pitchFamily="18" charset="-120"/>
                          <a:cs typeface="Lucida Grande"/>
                        </a:rPr>
                        <a:t>паш</a:t>
                      </a:r>
                      <a:r>
                        <a:rPr lang="en-US" sz="1800" b="1">
                          <a:effectLst/>
                          <a:latin typeface="Calibri" panose="020F0502020204030204" pitchFamily="34" charset="0"/>
                          <a:ea typeface="PMingLiU" panose="02020500000000000000" pitchFamily="18" charset="-120"/>
                          <a:cs typeface="Lucida Grande"/>
                        </a:rPr>
                        <a:t>а</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ышт</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кӱл</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ш</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Lucida Grande"/>
                        </a:rPr>
                        <a:t>паш</a:t>
                      </a:r>
                      <a:r>
                        <a:rPr lang="en-US" sz="1800" b="1">
                          <a:effectLst/>
                          <a:latin typeface="Calibri" panose="020F0502020204030204" pitchFamily="34" charset="0"/>
                          <a:ea typeface="PMingLiU" panose="02020500000000000000" pitchFamily="18" charset="-120"/>
                          <a:cs typeface="Lucida Grande"/>
                        </a:rPr>
                        <a:t>а</a:t>
                      </a:r>
                      <a:r>
                        <a:rPr lang="de-AT" sz="1800">
                          <a:effectLst/>
                          <a:latin typeface="Calibri" panose="020F0502020204030204" pitchFamily="34" charset="0"/>
                          <a:ea typeface="PMingLiU" panose="02020500000000000000" pitchFamily="18" charset="-120"/>
                          <a:cs typeface="Lucida Grande"/>
                        </a:rPr>
                        <a:t>, </a:t>
                      </a:r>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дым ышт</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тӱҥ</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лыт</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tabLst>
                          <a:tab pos="1901825" algn="l"/>
                        </a:tabLst>
                      </a:pPr>
                      <a:r>
                        <a:rPr lang="en-US" sz="1800" kern="1200" dirty="0" err="1">
                          <a:solidFill>
                            <a:schemeClr val="tx1"/>
                          </a:solidFill>
                          <a:effectLst/>
                          <a:latin typeface="+mn-lt"/>
                          <a:ea typeface="+mn-ea"/>
                          <a:cs typeface="+mn-cs"/>
                        </a:rPr>
                        <a:t>ыштыш</a:t>
                      </a:r>
                      <a:r>
                        <a:rPr lang="en-US" sz="1800" b="1" kern="1200" dirty="0" err="1">
                          <a:solidFill>
                            <a:schemeClr val="tx1"/>
                          </a:solidFill>
                          <a:effectLst/>
                          <a:latin typeface="+mn-lt"/>
                          <a:ea typeface="+mn-ea"/>
                          <a:cs typeface="+mn-cs"/>
                        </a:rPr>
                        <a:t>а</a:t>
                      </a:r>
                      <a:r>
                        <a:rPr lang="en-US" sz="1800" kern="1200" dirty="0" err="1">
                          <a:solidFill>
                            <a:schemeClr val="tx1"/>
                          </a:solidFill>
                          <a:effectLst/>
                          <a:latin typeface="+mn-lt"/>
                          <a:ea typeface="+mn-ea"/>
                          <a:cs typeface="+mn-cs"/>
                        </a:rPr>
                        <a:t>ш</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паш</a:t>
                      </a:r>
                      <a:r>
                        <a:rPr lang="en-US" sz="1800" b="1" kern="1200" dirty="0" err="1">
                          <a:solidFill>
                            <a:schemeClr val="tx1"/>
                          </a:solidFill>
                          <a:effectLst/>
                          <a:latin typeface="+mn-lt"/>
                          <a:ea typeface="+mn-ea"/>
                          <a:cs typeface="+mn-cs"/>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66649099"/>
                  </a:ext>
                </a:extLst>
              </a:tr>
            </a:tbl>
          </a:graphicData>
        </a:graphic>
      </p:graphicFrame>
    </p:spTree>
    <p:extLst>
      <p:ext uri="{BB962C8B-B14F-4D97-AF65-F5344CB8AC3E}">
        <p14:creationId xmlns:p14="http://schemas.microsoft.com/office/powerpoint/2010/main" val="355748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Relative clauses and local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graphicFrame>
        <p:nvGraphicFramePr>
          <p:cNvPr id="7" name="Table 6">
            <a:extLst>
              <a:ext uri="{FF2B5EF4-FFF2-40B4-BE49-F238E27FC236}">
                <a16:creationId xmlns:a16="http://schemas.microsoft.com/office/drawing/2014/main" id="{A433A420-5774-4915-BF11-7950B9515689}"/>
              </a:ext>
            </a:extLst>
          </p:cNvPr>
          <p:cNvGraphicFramePr>
            <a:graphicFrameLocks noGrp="1"/>
          </p:cNvGraphicFramePr>
          <p:nvPr>
            <p:extLst>
              <p:ext uri="{D42A27DB-BD31-4B8C-83A1-F6EECF244321}">
                <p14:modId xmlns:p14="http://schemas.microsoft.com/office/powerpoint/2010/main" val="4207328187"/>
              </p:ext>
            </p:extLst>
          </p:nvPr>
        </p:nvGraphicFramePr>
        <p:xfrm>
          <a:off x="1042756" y="2414848"/>
          <a:ext cx="10106488" cy="2822532"/>
        </p:xfrm>
        <a:graphic>
          <a:graphicData uri="http://schemas.openxmlformats.org/drawingml/2006/table">
            <a:tbl>
              <a:tblPr firstRow="1" firstCol="1" bandRow="1" bandCol="1">
                <a:tableStyleId>{5940675A-B579-460E-94D1-54222C63F5DA}</a:tableStyleId>
              </a:tblPr>
              <a:tblGrid>
                <a:gridCol w="4666270">
                  <a:extLst>
                    <a:ext uri="{9D8B030D-6E8A-4147-A177-3AD203B41FA5}">
                      <a16:colId xmlns:a16="http://schemas.microsoft.com/office/drawing/2014/main" val="777978523"/>
                    </a:ext>
                  </a:extLst>
                </a:gridCol>
                <a:gridCol w="5440218">
                  <a:extLst>
                    <a:ext uri="{9D8B030D-6E8A-4147-A177-3AD203B41FA5}">
                      <a16:colId xmlns:a16="http://schemas.microsoft.com/office/drawing/2014/main" val="3286972205"/>
                    </a:ext>
                  </a:extLst>
                </a:gridCol>
              </a:tblGrid>
              <a:tr h="940844">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Айд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мым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дын</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окс</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же</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по</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я</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ныт</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p>
                      <a:pPr algn="just"/>
                      <a:r>
                        <a:rPr lang="en-US" sz="1800" u="sng" dirty="0">
                          <a:effectLst/>
                          <a:latin typeface="Calibri" panose="020F0502020204030204" pitchFamily="34" charset="0"/>
                          <a:ea typeface="PMingLiU" panose="02020500000000000000" pitchFamily="18" charset="-120"/>
                          <a:cs typeface="Calibri" panose="020F0502020204030204" pitchFamily="34" charset="0"/>
                        </a:rPr>
                        <a:t>(</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Кӧн</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окс</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же</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дым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по</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я</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ныт</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A person who has a lot of money is called “rich”.</a:t>
                      </a:r>
                      <a:endParaRPr lang="en-GB" sz="1800">
                        <a:effectLst/>
                        <a:latin typeface="Calibri" panose="020F0502020204030204" pitchFamily="34" charset="0"/>
                        <a:ea typeface="PMingLiU" panose="02020500000000000000" pitchFamily="18" charset="-120"/>
                        <a:cs typeface="Lucida Grande"/>
                      </a:endParaRPr>
                    </a:p>
                    <a:p>
                      <a:pPr algn="just"/>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p>
                      <a:pPr algn="just"/>
                      <a:r>
                        <a:rPr lang="en-US" sz="1800">
                          <a:effectLst/>
                          <a:latin typeface="Calibri" panose="020F0502020204030204" pitchFamily="34" charset="0"/>
                          <a:ea typeface="PMingLiU" panose="02020500000000000000" pitchFamily="18" charset="-120"/>
                          <a:cs typeface="Calibri" panose="020F0502020204030204" pitchFamily="34" charset="0"/>
                        </a:rPr>
                        <a:t>(He who has a lot of money is called rich.)</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48599474"/>
                  </a:ext>
                </a:extLst>
              </a:tr>
              <a:tr h="940844">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Рв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зе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кудыл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1800" b="1"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пӧл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кым</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пу</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э</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ныт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пеш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куан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p>
                      <a:pPr algn="just"/>
                      <a:endParaRPr lang="en-US" sz="1800" dirty="0">
                        <a:effectLst/>
                        <a:latin typeface="Calibri" panose="020F0502020204030204" pitchFamily="34" charset="0"/>
                        <a:ea typeface="PMingLiU" panose="02020500000000000000" pitchFamily="18" charset="-120"/>
                        <a:cs typeface="Calibri" panose="020F0502020204030204" pitchFamily="34" charset="0"/>
                      </a:endParaRPr>
                    </a:p>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Пӧл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кым</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лше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рв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зе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пеш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куан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The young boy to whom the present was given was quite happy.</a:t>
                      </a:r>
                      <a:endParaRPr lang="en-GB" sz="1800" dirty="0">
                        <a:effectLst/>
                        <a:latin typeface="Calibri" panose="020F0502020204030204" pitchFamily="34" charset="0"/>
                        <a:ea typeface="PMingLiU" panose="02020500000000000000" pitchFamily="18" charset="-120"/>
                        <a:cs typeface="Lucida Grande"/>
                      </a:endParaRPr>
                    </a:p>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(The young boy that got a present was quite happy.)</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43856177"/>
                  </a:ext>
                </a:extLst>
              </a:tr>
              <a:tr h="940844">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800" dirty="0" err="1">
                          <a:effectLst/>
                          <a:latin typeface="Calibri" panose="020F0502020204030204" pitchFamily="34" charset="0"/>
                          <a:ea typeface="PMingLiU" panose="02020500000000000000" pitchFamily="18" charset="-120"/>
                          <a:cs typeface="Calibri" panose="020F0502020204030204" pitchFamily="34" charset="0"/>
                        </a:rPr>
                        <a:t>де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ор</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ште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книг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-влак</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дым</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ог</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кӱл</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This pile contains books which need not be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46223742"/>
                  </a:ext>
                </a:extLst>
              </a:tr>
            </a:tbl>
          </a:graphicData>
        </a:graphic>
      </p:graphicFrame>
      <p:sp>
        <p:nvSpPr>
          <p:cNvPr id="6" name="Rectangle 5">
            <a:extLst>
              <a:ext uri="{FF2B5EF4-FFF2-40B4-BE49-F238E27FC236}">
                <a16:creationId xmlns:a16="http://schemas.microsoft.com/office/drawing/2014/main" id="{2C38374B-104F-4CBD-9698-338CED70E4E2}"/>
              </a:ext>
            </a:extLst>
          </p:cNvPr>
          <p:cNvSpPr/>
          <p:nvPr/>
        </p:nvSpPr>
        <p:spPr>
          <a:xfrm>
            <a:off x="1061228" y="3019670"/>
            <a:ext cx="4120371" cy="2615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257BD315-7563-48D1-8D6A-1ED23A29B94B}"/>
              </a:ext>
            </a:extLst>
          </p:cNvPr>
          <p:cNvSpPr/>
          <p:nvPr/>
        </p:nvSpPr>
        <p:spPr>
          <a:xfrm>
            <a:off x="5757920" y="3021979"/>
            <a:ext cx="4120371" cy="2615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A7C540E1-8850-4301-8A41-091A9CFBEE83}"/>
              </a:ext>
            </a:extLst>
          </p:cNvPr>
          <p:cNvSpPr/>
          <p:nvPr/>
        </p:nvSpPr>
        <p:spPr>
          <a:xfrm>
            <a:off x="1058940" y="3951792"/>
            <a:ext cx="4120371" cy="2615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C81E3220-2E8E-4A37-BD9D-C6E4F30477A8}"/>
              </a:ext>
            </a:extLst>
          </p:cNvPr>
          <p:cNvSpPr/>
          <p:nvPr/>
        </p:nvSpPr>
        <p:spPr>
          <a:xfrm>
            <a:off x="5757920" y="3951792"/>
            <a:ext cx="5057862" cy="2615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76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Relative clauses and local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graphicFrame>
        <p:nvGraphicFramePr>
          <p:cNvPr id="7" name="Table 6">
            <a:extLst>
              <a:ext uri="{FF2B5EF4-FFF2-40B4-BE49-F238E27FC236}">
                <a16:creationId xmlns:a16="http://schemas.microsoft.com/office/drawing/2014/main" id="{A433A420-5774-4915-BF11-7950B9515689}"/>
              </a:ext>
            </a:extLst>
          </p:cNvPr>
          <p:cNvGraphicFramePr>
            <a:graphicFrameLocks noGrp="1"/>
          </p:cNvGraphicFramePr>
          <p:nvPr>
            <p:extLst>
              <p:ext uri="{D42A27DB-BD31-4B8C-83A1-F6EECF244321}">
                <p14:modId xmlns:p14="http://schemas.microsoft.com/office/powerpoint/2010/main" val="1070680245"/>
              </p:ext>
            </p:extLst>
          </p:nvPr>
        </p:nvGraphicFramePr>
        <p:xfrm>
          <a:off x="1042756" y="2414848"/>
          <a:ext cx="10106488" cy="2822532"/>
        </p:xfrm>
        <a:graphic>
          <a:graphicData uri="http://schemas.openxmlformats.org/drawingml/2006/table">
            <a:tbl>
              <a:tblPr firstRow="1" firstCol="1" bandRow="1" bandCol="1">
                <a:tableStyleId>{5940675A-B579-460E-94D1-54222C63F5DA}</a:tableStyleId>
              </a:tblPr>
              <a:tblGrid>
                <a:gridCol w="4666270">
                  <a:extLst>
                    <a:ext uri="{9D8B030D-6E8A-4147-A177-3AD203B41FA5}">
                      <a16:colId xmlns:a16="http://schemas.microsoft.com/office/drawing/2014/main" val="777978523"/>
                    </a:ext>
                  </a:extLst>
                </a:gridCol>
                <a:gridCol w="5440218">
                  <a:extLst>
                    <a:ext uri="{9D8B030D-6E8A-4147-A177-3AD203B41FA5}">
                      <a16:colId xmlns:a16="http://schemas.microsoft.com/office/drawing/2014/main" val="3286972205"/>
                    </a:ext>
                  </a:extLst>
                </a:gridCol>
              </a:tblGrid>
              <a:tr h="940844">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Айд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мым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дын</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окс</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же</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по</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я</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ныт</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p>
                      <a:pPr algn="just"/>
                      <a:r>
                        <a:rPr lang="en-US" sz="1800" u="sng" dirty="0">
                          <a:effectLst/>
                          <a:latin typeface="Calibri" panose="020F0502020204030204" pitchFamily="34" charset="0"/>
                          <a:ea typeface="PMingLiU" panose="02020500000000000000" pitchFamily="18" charset="-120"/>
                          <a:cs typeface="Calibri" panose="020F0502020204030204" pitchFamily="34" charset="0"/>
                        </a:rPr>
                        <a:t>(</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Кӧн</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окс</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же</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дым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по</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я</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ныт</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A person who has a lot of money is called “rich”.</a:t>
                      </a:r>
                      <a:endParaRPr lang="en-GB" sz="1800">
                        <a:effectLst/>
                        <a:latin typeface="Calibri" panose="020F0502020204030204" pitchFamily="34" charset="0"/>
                        <a:ea typeface="PMingLiU" panose="02020500000000000000" pitchFamily="18" charset="-120"/>
                        <a:cs typeface="Lucida Grande"/>
                      </a:endParaRPr>
                    </a:p>
                    <a:p>
                      <a:pPr algn="just"/>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p>
                      <a:pPr algn="just"/>
                      <a:r>
                        <a:rPr lang="en-US" sz="1800">
                          <a:effectLst/>
                          <a:latin typeface="Calibri" panose="020F0502020204030204" pitchFamily="34" charset="0"/>
                          <a:ea typeface="PMingLiU" panose="02020500000000000000" pitchFamily="18" charset="-120"/>
                          <a:cs typeface="Calibri" panose="020F0502020204030204" pitchFamily="34" charset="0"/>
                        </a:rPr>
                        <a:t>(He who has a lot of money is called rich.)</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48599474"/>
                  </a:ext>
                </a:extLst>
              </a:tr>
              <a:tr h="940844">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Рв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зе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кудыл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1800" b="1"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пӧл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кым</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пу</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э</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ныт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пеш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куан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p>
                      <a:pPr algn="just"/>
                      <a:endParaRPr lang="en-US" sz="1800" dirty="0">
                        <a:effectLst/>
                        <a:latin typeface="Calibri" panose="020F0502020204030204" pitchFamily="34" charset="0"/>
                        <a:ea typeface="PMingLiU" panose="02020500000000000000" pitchFamily="18" charset="-120"/>
                        <a:cs typeface="Calibri" panose="020F0502020204030204" pitchFamily="34" charset="0"/>
                      </a:endParaRPr>
                    </a:p>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Пӧл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кым</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лше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рв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зе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пеш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куан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The young boy to whom the present was given was quite happy.</a:t>
                      </a:r>
                      <a:endParaRPr lang="en-GB" sz="1800" dirty="0">
                        <a:effectLst/>
                        <a:latin typeface="Calibri" panose="020F0502020204030204" pitchFamily="34" charset="0"/>
                        <a:ea typeface="PMingLiU" panose="02020500000000000000" pitchFamily="18" charset="-120"/>
                        <a:cs typeface="Lucida Grande"/>
                      </a:endParaRPr>
                    </a:p>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(The young boy that got a present was quite happy.)</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43856177"/>
                  </a:ext>
                </a:extLst>
              </a:tr>
              <a:tr h="940844">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800" dirty="0" err="1">
                          <a:effectLst/>
                          <a:latin typeface="Calibri" panose="020F0502020204030204" pitchFamily="34" charset="0"/>
                          <a:ea typeface="PMingLiU" panose="02020500000000000000" pitchFamily="18" charset="-120"/>
                          <a:cs typeface="Calibri" panose="020F0502020204030204" pitchFamily="34" charset="0"/>
                        </a:rPr>
                        <a:t>де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ор</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ште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книг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-влак</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дым</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ог</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кӱл</a:t>
                      </a:r>
                      <a:r>
                        <a:rPr lang="en-US" sz="1800" dirty="0">
                          <a:effectLst/>
                          <a:latin typeface="Calibri" panose="020F0502020204030204" pitchFamily="34" charset="0"/>
                          <a:ea typeface="PMingLiU" panose="02020500000000000000" pitchFamily="18" charset="-120"/>
                          <a:cs typeface="Calibri" panose="020F0502020204030204" pitchFamily="34" charset="0"/>
                        </a:rPr>
                        <a:t>.</a:t>
                      </a:r>
                    </a:p>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800" dirty="0" err="1">
                          <a:effectLst/>
                          <a:latin typeface="Calibri" panose="020F0502020204030204" pitchFamily="34" charset="0"/>
                          <a:ea typeface="PMingLiU" panose="02020500000000000000" pitchFamily="18" charset="-120"/>
                          <a:cs typeface="Calibri" panose="020F0502020204030204" pitchFamily="34" charset="0"/>
                        </a:rPr>
                        <a:t>де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ор</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се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книг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-влакым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ог</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кӱл</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This pile contains books which need not be read.</a:t>
                      </a:r>
                      <a:endParaRPr lang="en-GB" sz="1800" dirty="0">
                        <a:effectLst/>
                        <a:latin typeface="Calibri" panose="020F0502020204030204" pitchFamily="34" charset="0"/>
                        <a:ea typeface="PMingLiU" panose="02020500000000000000" pitchFamily="18" charset="-120"/>
                        <a:cs typeface="Lucida Grande"/>
                      </a:endParaRPr>
                    </a:p>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 </a:t>
                      </a:r>
                      <a:endParaRPr lang="en-GB" sz="1800" dirty="0">
                        <a:effectLst/>
                        <a:latin typeface="Calibri" panose="020F0502020204030204" pitchFamily="34" charset="0"/>
                        <a:ea typeface="PMingLiU" panose="02020500000000000000" pitchFamily="18" charset="-120"/>
                        <a:cs typeface="Lucida Grande"/>
                      </a:endParaRPr>
                    </a:p>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(The books in this pile need not be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46223742"/>
                  </a:ext>
                </a:extLst>
              </a:tr>
            </a:tbl>
          </a:graphicData>
        </a:graphic>
      </p:graphicFrame>
    </p:spTree>
    <p:extLst>
      <p:ext uri="{BB962C8B-B14F-4D97-AF65-F5344CB8AC3E}">
        <p14:creationId xmlns:p14="http://schemas.microsoft.com/office/powerpoint/2010/main" val="304028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Relative clauses and local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6" name="Table 5">
            <a:extLst>
              <a:ext uri="{FF2B5EF4-FFF2-40B4-BE49-F238E27FC236}">
                <a16:creationId xmlns:a16="http://schemas.microsoft.com/office/drawing/2014/main" id="{22289ABF-AE39-4D65-B036-FEA856B2E33F}"/>
              </a:ext>
            </a:extLst>
          </p:cNvPr>
          <p:cNvGraphicFramePr>
            <a:graphicFrameLocks noGrp="1"/>
          </p:cNvGraphicFramePr>
          <p:nvPr>
            <p:extLst>
              <p:ext uri="{D42A27DB-BD31-4B8C-83A1-F6EECF244321}">
                <p14:modId xmlns:p14="http://schemas.microsoft.com/office/powerpoint/2010/main" val="966096305"/>
              </p:ext>
            </p:extLst>
          </p:nvPr>
        </p:nvGraphicFramePr>
        <p:xfrm>
          <a:off x="838200" y="2724727"/>
          <a:ext cx="10515600" cy="3313185"/>
        </p:xfrm>
        <a:graphic>
          <a:graphicData uri="http://schemas.openxmlformats.org/drawingml/2006/table">
            <a:tbl>
              <a:tblPr firstRow="1" firstCol="1" bandRow="1" bandCol="1">
                <a:tableStyleId>{5940675A-B579-460E-94D1-54222C63F5DA}</a:tableStyleId>
              </a:tblPr>
              <a:tblGrid>
                <a:gridCol w="5466833">
                  <a:extLst>
                    <a:ext uri="{9D8B030D-6E8A-4147-A177-3AD203B41FA5}">
                      <a16:colId xmlns:a16="http://schemas.microsoft.com/office/drawing/2014/main" val="2869271496"/>
                    </a:ext>
                  </a:extLst>
                </a:gridCol>
                <a:gridCol w="5048767">
                  <a:extLst>
                    <a:ext uri="{9D8B030D-6E8A-4147-A177-3AD203B41FA5}">
                      <a16:colId xmlns:a16="http://schemas.microsoft.com/office/drawing/2014/main" val="2035786723"/>
                    </a:ext>
                  </a:extLst>
                </a:gridCol>
              </a:tblGrid>
              <a:tr h="368131">
                <a:tc>
                  <a:txBody>
                    <a:bodyPr/>
                    <a:lstStyle/>
                    <a:p>
                      <a:pPr algn="l"/>
                      <a:r>
                        <a:rPr lang="en-US" sz="1800" u="sng" dirty="0" err="1">
                          <a:effectLst/>
                          <a:latin typeface="Calibri" panose="020F0502020204030204" pitchFamily="34" charset="0"/>
                          <a:ea typeface="PMingLiU" panose="02020500000000000000" pitchFamily="18" charset="-120"/>
                          <a:cs typeface="Calibri" panose="020F0502020204030204" pitchFamily="34" charset="0"/>
                        </a:rPr>
                        <a:t>Куз</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ил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туг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чи</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я</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куз</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чи</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туг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b="1"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ил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You dress like you live and you live like you dress.</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05581149"/>
                  </a:ext>
                </a:extLst>
              </a:tr>
              <a:tr h="1472527">
                <a:tc>
                  <a:txBody>
                    <a:bodyPr/>
                    <a:lstStyle/>
                    <a:p>
                      <a:pPr algn="l">
                        <a:tabLst>
                          <a:tab pos="1181100" algn="ctr"/>
                        </a:tabLst>
                      </a:pPr>
                      <a:r>
                        <a:rPr lang="en-US" sz="1800" dirty="0" err="1">
                          <a:effectLst/>
                          <a:latin typeface="Calibri" panose="020F0502020204030204" pitchFamily="34" charset="0"/>
                          <a:ea typeface="PMingLiU" panose="02020500000000000000" pitchFamily="18" charset="-120"/>
                          <a:cs typeface="Lucida Grande"/>
                        </a:rPr>
                        <a:t>Яр</a:t>
                      </a:r>
                      <a:r>
                        <a:rPr lang="en-US" sz="1800" b="1" dirty="0" err="1">
                          <a:effectLst/>
                          <a:latin typeface="Calibri" panose="020F0502020204030204" pitchFamily="34" charset="0"/>
                          <a:ea typeface="PMingLiU" panose="02020500000000000000" pitchFamily="18" charset="-120"/>
                          <a:cs typeface="Lucida Grande"/>
                        </a:rPr>
                        <a:t>а</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жап</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г</a:t>
                      </a:r>
                      <a:r>
                        <a:rPr lang="en-US" sz="1800" b="1" dirty="0" err="1">
                          <a:effectLst/>
                          <a:latin typeface="Calibri" panose="020F0502020204030204" pitchFamily="34" charset="0"/>
                          <a:ea typeface="PMingLiU" panose="02020500000000000000" pitchFamily="18" charset="-120"/>
                          <a:cs typeface="Lucida Grande"/>
                        </a:rPr>
                        <a:t>о</a:t>
                      </a:r>
                      <a:r>
                        <a:rPr lang="en-US" sz="1800" dirty="0" err="1">
                          <a:effectLst/>
                          <a:latin typeface="Calibri" panose="020F0502020204030204" pitchFamily="34" charset="0"/>
                          <a:ea typeface="PMingLiU" panose="02020500000000000000" pitchFamily="18" charset="-120"/>
                          <a:cs typeface="Lucida Grande"/>
                        </a:rPr>
                        <a:t>дым</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тун</a:t>
                      </a:r>
                      <a:r>
                        <a:rPr lang="en-US" sz="1800" b="1" dirty="0" err="1">
                          <a:effectLst/>
                          <a:latin typeface="Calibri" panose="020F0502020204030204" pitchFamily="34" charset="0"/>
                          <a:ea typeface="PMingLiU" panose="02020500000000000000" pitchFamily="18" charset="-120"/>
                          <a:cs typeface="Lucida Grande"/>
                        </a:rPr>
                        <a:t>е</a:t>
                      </a:r>
                      <a:r>
                        <a:rPr lang="en-US" sz="1800" dirty="0" err="1">
                          <a:effectLst/>
                          <a:latin typeface="Calibri" panose="020F0502020204030204" pitchFamily="34" charset="0"/>
                          <a:ea typeface="PMingLiU" panose="02020500000000000000" pitchFamily="18" charset="-120"/>
                          <a:cs typeface="Lucida Grande"/>
                        </a:rPr>
                        <a:t>мше-влак</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т</a:t>
                      </a:r>
                      <a:r>
                        <a:rPr lang="en-US" sz="1800" b="1" dirty="0" err="1">
                          <a:effectLst/>
                          <a:latin typeface="Calibri" panose="020F0502020204030204" pitchFamily="34" charset="0"/>
                          <a:ea typeface="PMingLiU" panose="02020500000000000000" pitchFamily="18" charset="-120"/>
                          <a:cs typeface="Lucida Grande"/>
                        </a:rPr>
                        <a:t>ӱ</a:t>
                      </a:r>
                      <a:r>
                        <a:rPr lang="en-US" sz="1800" dirty="0" err="1">
                          <a:effectLst/>
                          <a:latin typeface="Calibri" panose="020F0502020204030204" pitchFamily="34" charset="0"/>
                          <a:ea typeface="PMingLiU" panose="02020500000000000000" pitchFamily="18" charset="-120"/>
                          <a:cs typeface="Lucida Grande"/>
                        </a:rPr>
                        <a:t>рлӧ</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ялл</a:t>
                      </a:r>
                      <a:r>
                        <a:rPr lang="en-US" sz="1800" b="1" dirty="0" err="1">
                          <a:effectLst/>
                          <a:latin typeface="Calibri" panose="020F0502020204030204" pitchFamily="34" charset="0"/>
                          <a:ea typeface="PMingLiU" panose="02020500000000000000" pitchFamily="18" charset="-120"/>
                          <a:cs typeface="Lucida Grande"/>
                        </a:rPr>
                        <a:t>а</a:t>
                      </a:r>
                      <a:r>
                        <a:rPr lang="en-US" sz="1800" dirty="0" err="1">
                          <a:effectLst/>
                          <a:latin typeface="Calibri" panose="020F0502020204030204" pitchFamily="34" charset="0"/>
                          <a:ea typeface="PMingLiU" panose="02020500000000000000" pitchFamily="18" charset="-120"/>
                          <a:cs typeface="Lucida Grande"/>
                        </a:rPr>
                        <a:t>шке</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к</a:t>
                      </a:r>
                      <a:r>
                        <a:rPr lang="en-US" sz="1800" b="1" dirty="0" err="1">
                          <a:effectLst/>
                          <a:latin typeface="Calibri" panose="020F0502020204030204" pitchFamily="34" charset="0"/>
                          <a:ea typeface="PMingLiU" panose="02020500000000000000" pitchFamily="18" charset="-120"/>
                          <a:cs typeface="Lucida Grande"/>
                        </a:rPr>
                        <a:t>о</a:t>
                      </a:r>
                      <a:r>
                        <a:rPr lang="en-US" sz="1800" dirty="0" err="1">
                          <a:effectLst/>
                          <a:latin typeface="Calibri" panose="020F0502020204030204" pitchFamily="34" charset="0"/>
                          <a:ea typeface="PMingLiU" panose="02020500000000000000" pitchFamily="18" charset="-120"/>
                          <a:cs typeface="Lucida Grande"/>
                        </a:rPr>
                        <a:t>штыт</a:t>
                      </a:r>
                      <a:r>
                        <a:rPr lang="en-US" sz="1800"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к</a:t>
                      </a:r>
                      <a:r>
                        <a:rPr lang="en-US" sz="1800" b="1" u="sng" dirty="0" err="1">
                          <a:effectLst/>
                          <a:latin typeface="Calibri" panose="020F0502020204030204" pitchFamily="34" charset="0"/>
                          <a:ea typeface="PMingLiU" panose="02020500000000000000" pitchFamily="18" charset="-120"/>
                          <a:cs typeface="Lucida Grande"/>
                        </a:rPr>
                        <a:t>у</a:t>
                      </a:r>
                      <a:r>
                        <a:rPr lang="en-US" sz="1800" u="sng" dirty="0" err="1">
                          <a:effectLst/>
                          <a:latin typeface="Calibri" panose="020F0502020204030204" pitchFamily="34" charset="0"/>
                          <a:ea typeface="PMingLiU" panose="02020500000000000000" pitchFamily="18" charset="-120"/>
                          <a:cs typeface="Lucida Grande"/>
                        </a:rPr>
                        <a:t>што</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н</a:t>
                      </a:r>
                      <a:r>
                        <a:rPr lang="en-US" sz="1800" b="1" u="sng" dirty="0" err="1">
                          <a:effectLst/>
                          <a:latin typeface="Calibri" panose="020F0502020204030204" pitchFamily="34" charset="0"/>
                          <a:ea typeface="PMingLiU" panose="02020500000000000000" pitchFamily="18" charset="-120"/>
                          <a:cs typeface="Lucida Grande"/>
                        </a:rPr>
                        <a:t>у</a:t>
                      </a:r>
                      <a:r>
                        <a:rPr lang="en-US" sz="1800" u="sng" dirty="0" err="1">
                          <a:effectLst/>
                          <a:latin typeface="Calibri" panose="020F0502020204030204" pitchFamily="34" charset="0"/>
                          <a:ea typeface="PMingLiU" panose="02020500000000000000" pitchFamily="18" charset="-120"/>
                          <a:cs typeface="Lucida Grande"/>
                        </a:rPr>
                        <a:t>но</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шке</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шинчым</a:t>
                      </a:r>
                      <a:r>
                        <a:rPr lang="en-US" sz="1800" b="1" u="sng" dirty="0" err="1">
                          <a:effectLst/>
                          <a:latin typeface="Calibri" panose="020F0502020204030204" pitchFamily="34" charset="0"/>
                          <a:ea typeface="PMingLiU" panose="02020500000000000000" pitchFamily="18" charset="-120"/>
                          <a:cs typeface="Lucida Grande"/>
                        </a:rPr>
                        <a:t>а</a:t>
                      </a:r>
                      <a:r>
                        <a:rPr lang="en-US" sz="1800" u="sng" dirty="0" err="1">
                          <a:effectLst/>
                          <a:latin typeface="Calibri" panose="020F0502020204030204" pitchFamily="34" charset="0"/>
                          <a:ea typeface="PMingLiU" panose="02020500000000000000" pitchFamily="18" charset="-120"/>
                          <a:cs typeface="Lucida Grande"/>
                        </a:rPr>
                        <a:t>шыштым</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терг</a:t>
                      </a:r>
                      <a:r>
                        <a:rPr lang="en-US" sz="1800" b="1" u="sng" dirty="0" err="1">
                          <a:effectLst/>
                          <a:latin typeface="Calibri" panose="020F0502020204030204" pitchFamily="34" charset="0"/>
                          <a:ea typeface="PMingLiU" panose="02020500000000000000" pitchFamily="18" charset="-120"/>
                          <a:cs typeface="Lucida Grande"/>
                        </a:rPr>
                        <a:t>е</a:t>
                      </a:r>
                      <a:r>
                        <a:rPr lang="en-US" sz="1800" u="sng" dirty="0" err="1">
                          <a:effectLst/>
                          <a:latin typeface="Calibri" panose="020F0502020204030204" pitchFamily="34" charset="0"/>
                          <a:ea typeface="PMingLiU" panose="02020500000000000000" pitchFamily="18" charset="-120"/>
                          <a:cs typeface="Lucida Grande"/>
                        </a:rPr>
                        <a:t>н</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к</a:t>
                      </a:r>
                      <a:r>
                        <a:rPr lang="en-US" sz="1800" b="1" u="sng" dirty="0" err="1">
                          <a:effectLst/>
                          <a:latin typeface="Calibri" panose="020F0502020204030204" pitchFamily="34" charset="0"/>
                          <a:ea typeface="PMingLiU" panose="02020500000000000000" pitchFamily="18" charset="-120"/>
                          <a:cs typeface="Lucida Grande"/>
                        </a:rPr>
                        <a:t>е</a:t>
                      </a:r>
                      <a:r>
                        <a:rPr lang="en-US" sz="1800" u="sng" dirty="0" err="1">
                          <a:effectLst/>
                          <a:latin typeface="Calibri" panose="020F0502020204030204" pitchFamily="34" charset="0"/>
                          <a:ea typeface="PMingLiU" panose="02020500000000000000" pitchFamily="18" charset="-120"/>
                          <a:cs typeface="Lucida Grande"/>
                        </a:rPr>
                        <a:t>ртыт</a:t>
                      </a:r>
                      <a:r>
                        <a:rPr lang="en-US" sz="1800" dirty="0">
                          <a:effectLst/>
                          <a:latin typeface="Calibri" panose="020F0502020204030204" pitchFamily="34" charset="0"/>
                          <a:ea typeface="PMingLiU" panose="02020500000000000000" pitchFamily="18" charset="-120"/>
                          <a:cs typeface="Lucida Grande"/>
                        </a:rPr>
                        <a:t>.</a:t>
                      </a:r>
                      <a:endParaRPr lang="en-GB" sz="1800" dirty="0">
                        <a:effectLst/>
                        <a:latin typeface="Calibri" panose="020F0502020204030204" pitchFamily="34" charset="0"/>
                        <a:ea typeface="PMingLiU" panose="02020500000000000000" pitchFamily="18" charset="-120"/>
                        <a:cs typeface="Lucida Grande"/>
                      </a:endParaRPr>
                    </a:p>
                    <a:p>
                      <a:pPr algn="l">
                        <a:tabLst>
                          <a:tab pos="1181100" algn="ctr"/>
                        </a:tabLst>
                      </a:pPr>
                      <a:r>
                        <a:rPr lang="en-US" sz="1800" dirty="0">
                          <a:effectLst/>
                          <a:latin typeface="Calibri" panose="020F0502020204030204" pitchFamily="34" charset="0"/>
                          <a:ea typeface="PMingLiU" panose="02020500000000000000" pitchFamily="18" charset="-120"/>
                          <a:cs typeface="Lucida Grande"/>
                        </a:rPr>
                        <a:t>(</a:t>
                      </a:r>
                      <a:r>
                        <a:rPr lang="en-US" sz="1800" dirty="0" err="1">
                          <a:effectLst/>
                          <a:latin typeface="Calibri" panose="020F0502020204030204" pitchFamily="34" charset="0"/>
                          <a:ea typeface="PMingLiU" panose="02020500000000000000" pitchFamily="18" charset="-120"/>
                          <a:cs typeface="Lucida Grande"/>
                        </a:rPr>
                        <a:t>Яр</a:t>
                      </a:r>
                      <a:r>
                        <a:rPr lang="en-US" sz="1800" b="1" dirty="0" err="1">
                          <a:effectLst/>
                          <a:latin typeface="Calibri" panose="020F0502020204030204" pitchFamily="34" charset="0"/>
                          <a:ea typeface="PMingLiU" panose="02020500000000000000" pitchFamily="18" charset="-120"/>
                          <a:cs typeface="Lucida Grande"/>
                        </a:rPr>
                        <a:t>а</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жап</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г</a:t>
                      </a:r>
                      <a:r>
                        <a:rPr lang="en-US" sz="1800" b="1" dirty="0" err="1">
                          <a:effectLst/>
                          <a:latin typeface="Calibri" panose="020F0502020204030204" pitchFamily="34" charset="0"/>
                          <a:ea typeface="PMingLiU" panose="02020500000000000000" pitchFamily="18" charset="-120"/>
                          <a:cs typeface="Lucida Grande"/>
                        </a:rPr>
                        <a:t>о</a:t>
                      </a:r>
                      <a:r>
                        <a:rPr lang="en-US" sz="1800" dirty="0" err="1">
                          <a:effectLst/>
                          <a:latin typeface="Calibri" panose="020F0502020204030204" pitchFamily="34" charset="0"/>
                          <a:ea typeface="PMingLiU" panose="02020500000000000000" pitchFamily="18" charset="-120"/>
                          <a:cs typeface="Lucida Grande"/>
                        </a:rPr>
                        <a:t>дым</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тун</a:t>
                      </a:r>
                      <a:r>
                        <a:rPr lang="en-US" sz="1800" b="1" dirty="0" err="1">
                          <a:effectLst/>
                          <a:latin typeface="Calibri" panose="020F0502020204030204" pitchFamily="34" charset="0"/>
                          <a:ea typeface="PMingLiU" panose="02020500000000000000" pitchFamily="18" charset="-120"/>
                          <a:cs typeface="Lucida Grande"/>
                        </a:rPr>
                        <a:t>е</a:t>
                      </a:r>
                      <a:r>
                        <a:rPr lang="en-US" sz="1800" dirty="0" err="1">
                          <a:effectLst/>
                          <a:latin typeface="Calibri" panose="020F0502020204030204" pitchFamily="34" charset="0"/>
                          <a:ea typeface="PMingLiU" panose="02020500000000000000" pitchFamily="18" charset="-120"/>
                          <a:cs typeface="Lucida Grande"/>
                        </a:rPr>
                        <a:t>мше-влак</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т</a:t>
                      </a:r>
                      <a:r>
                        <a:rPr lang="en-US" sz="1800" b="1" dirty="0" err="1">
                          <a:effectLst/>
                          <a:latin typeface="Calibri" panose="020F0502020204030204" pitchFamily="34" charset="0"/>
                          <a:ea typeface="PMingLiU" panose="02020500000000000000" pitchFamily="18" charset="-120"/>
                          <a:cs typeface="Lucida Grande"/>
                        </a:rPr>
                        <a:t>ӱ</a:t>
                      </a:r>
                      <a:r>
                        <a:rPr lang="en-US" sz="1800" dirty="0" err="1">
                          <a:effectLst/>
                          <a:latin typeface="Calibri" panose="020F0502020204030204" pitchFamily="34" charset="0"/>
                          <a:ea typeface="PMingLiU" panose="02020500000000000000" pitchFamily="18" charset="-120"/>
                          <a:cs typeface="Lucida Grande"/>
                        </a:rPr>
                        <a:t>рлӧ</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ялл</a:t>
                      </a:r>
                      <a:r>
                        <a:rPr lang="en-US" sz="1800" b="1" dirty="0" err="1">
                          <a:effectLst/>
                          <a:latin typeface="Calibri" panose="020F0502020204030204" pitchFamily="34" charset="0"/>
                          <a:ea typeface="PMingLiU" panose="02020500000000000000" pitchFamily="18" charset="-120"/>
                          <a:cs typeface="Lucida Grande"/>
                        </a:rPr>
                        <a:t>а</a:t>
                      </a:r>
                      <a:r>
                        <a:rPr lang="en-US" sz="1800" dirty="0" err="1">
                          <a:effectLst/>
                          <a:latin typeface="Calibri" panose="020F0502020204030204" pitchFamily="34" charset="0"/>
                          <a:ea typeface="PMingLiU" panose="02020500000000000000" pitchFamily="18" charset="-120"/>
                          <a:cs typeface="Lucida Grande"/>
                        </a:rPr>
                        <a:t>шке</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к</a:t>
                      </a:r>
                      <a:r>
                        <a:rPr lang="en-US" sz="1800" b="1" dirty="0" err="1">
                          <a:effectLst/>
                          <a:latin typeface="Calibri" panose="020F0502020204030204" pitchFamily="34" charset="0"/>
                          <a:ea typeface="PMingLiU" panose="02020500000000000000" pitchFamily="18" charset="-120"/>
                          <a:cs typeface="Lucida Grande"/>
                        </a:rPr>
                        <a:t>о</a:t>
                      </a:r>
                      <a:r>
                        <a:rPr lang="en-US" sz="1800" dirty="0" err="1">
                          <a:effectLst/>
                          <a:latin typeface="Calibri" panose="020F0502020204030204" pitchFamily="34" charset="0"/>
                          <a:ea typeface="PMingLiU" panose="02020500000000000000" pitchFamily="18" charset="-120"/>
                          <a:cs typeface="Lucida Grande"/>
                        </a:rPr>
                        <a:t>штыт</a:t>
                      </a:r>
                      <a:r>
                        <a:rPr lang="en-US" sz="1800"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Т</a:t>
                      </a:r>
                      <a:r>
                        <a:rPr lang="en-US" sz="1800" b="1" u="sng" dirty="0" err="1">
                          <a:effectLst/>
                          <a:latin typeface="Calibri" panose="020F0502020204030204" pitchFamily="34" charset="0"/>
                          <a:ea typeface="PMingLiU" panose="02020500000000000000" pitchFamily="18" charset="-120"/>
                          <a:cs typeface="Lucida Grande"/>
                        </a:rPr>
                        <a:t>у</a:t>
                      </a:r>
                      <a:r>
                        <a:rPr lang="en-US" sz="1800" u="sng" dirty="0" err="1">
                          <a:effectLst/>
                          <a:latin typeface="Calibri" panose="020F0502020204030204" pitchFamily="34" charset="0"/>
                          <a:ea typeface="PMingLiU" panose="02020500000000000000" pitchFamily="18" charset="-120"/>
                          <a:cs typeface="Lucida Grande"/>
                        </a:rPr>
                        <a:t>што</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н</a:t>
                      </a:r>
                      <a:r>
                        <a:rPr lang="en-US" sz="1800" b="1" u="sng" dirty="0" err="1">
                          <a:effectLst/>
                          <a:latin typeface="Calibri" panose="020F0502020204030204" pitchFamily="34" charset="0"/>
                          <a:ea typeface="PMingLiU" panose="02020500000000000000" pitchFamily="18" charset="-120"/>
                          <a:cs typeface="Lucida Grande"/>
                        </a:rPr>
                        <a:t>у</a:t>
                      </a:r>
                      <a:r>
                        <a:rPr lang="en-US" sz="1800" u="sng" dirty="0" err="1">
                          <a:effectLst/>
                          <a:latin typeface="Calibri" panose="020F0502020204030204" pitchFamily="34" charset="0"/>
                          <a:ea typeface="PMingLiU" panose="02020500000000000000" pitchFamily="18" charset="-120"/>
                          <a:cs typeface="Lucida Grande"/>
                        </a:rPr>
                        <a:t>но</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шке</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шинчым</a:t>
                      </a:r>
                      <a:r>
                        <a:rPr lang="en-US" sz="1800" b="1" u="sng" dirty="0" err="1">
                          <a:effectLst/>
                          <a:latin typeface="Calibri" panose="020F0502020204030204" pitchFamily="34" charset="0"/>
                          <a:ea typeface="PMingLiU" panose="02020500000000000000" pitchFamily="18" charset="-120"/>
                          <a:cs typeface="Lucida Grande"/>
                        </a:rPr>
                        <a:t>а</a:t>
                      </a:r>
                      <a:r>
                        <a:rPr lang="en-US" sz="1800" u="sng" dirty="0" err="1">
                          <a:effectLst/>
                          <a:latin typeface="Calibri" panose="020F0502020204030204" pitchFamily="34" charset="0"/>
                          <a:ea typeface="PMingLiU" panose="02020500000000000000" pitchFamily="18" charset="-120"/>
                          <a:cs typeface="Lucida Grande"/>
                        </a:rPr>
                        <a:t>шыштым</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терг</a:t>
                      </a:r>
                      <a:r>
                        <a:rPr lang="en-US" sz="1800" b="1" u="sng" dirty="0" err="1">
                          <a:effectLst/>
                          <a:latin typeface="Calibri" panose="020F0502020204030204" pitchFamily="34" charset="0"/>
                          <a:ea typeface="PMingLiU" panose="02020500000000000000" pitchFamily="18" charset="-120"/>
                          <a:cs typeface="Lucida Grande"/>
                        </a:rPr>
                        <a:t>е</a:t>
                      </a:r>
                      <a:r>
                        <a:rPr lang="en-US" sz="1800" u="sng" dirty="0" err="1">
                          <a:effectLst/>
                          <a:latin typeface="Calibri" panose="020F0502020204030204" pitchFamily="34" charset="0"/>
                          <a:ea typeface="PMingLiU" panose="02020500000000000000" pitchFamily="18" charset="-120"/>
                          <a:cs typeface="Lucida Grande"/>
                        </a:rPr>
                        <a:t>н</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к</a:t>
                      </a:r>
                      <a:r>
                        <a:rPr lang="en-US" sz="1800" b="1" u="sng" dirty="0" err="1">
                          <a:effectLst/>
                          <a:latin typeface="Calibri" panose="020F0502020204030204" pitchFamily="34" charset="0"/>
                          <a:ea typeface="PMingLiU" panose="02020500000000000000" pitchFamily="18" charset="-120"/>
                          <a:cs typeface="Lucida Grande"/>
                        </a:rPr>
                        <a:t>е</a:t>
                      </a:r>
                      <a:r>
                        <a:rPr lang="en-US" sz="1800" u="sng" dirty="0" err="1">
                          <a:effectLst/>
                          <a:latin typeface="Calibri" panose="020F0502020204030204" pitchFamily="34" charset="0"/>
                          <a:ea typeface="PMingLiU" panose="02020500000000000000" pitchFamily="18" charset="-120"/>
                          <a:cs typeface="Lucida Grande"/>
                        </a:rPr>
                        <a:t>ртыт</a:t>
                      </a:r>
                      <a:r>
                        <a:rPr lang="en-US" sz="1800" dirty="0">
                          <a:effectLst/>
                          <a:latin typeface="Calibri" panose="020F0502020204030204" pitchFamily="34" charset="0"/>
                          <a:ea typeface="PMingLiU" panose="02020500000000000000" pitchFamily="18" charset="-120"/>
                          <a:cs typeface="Lucida Grande"/>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In their free time the students visit different villages, where they can test their knowledge.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48300068"/>
                  </a:ext>
                </a:extLst>
              </a:tr>
              <a:tr h="1472527">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Т</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до к</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чым, </a:t>
                      </a:r>
                      <a:r>
                        <a:rPr lang="en-US" sz="1800" u="sng">
                          <a:effectLst/>
                          <a:latin typeface="Calibri" panose="020F0502020204030204" pitchFamily="34" charset="0"/>
                          <a:ea typeface="PMingLiU" panose="02020500000000000000" pitchFamily="18" charset="-120"/>
                          <a:cs typeface="Calibri" panose="020F0502020204030204" pitchFamily="34" charset="0"/>
                        </a:rPr>
                        <a:t>кун</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м мар</a:t>
                      </a:r>
                      <a:r>
                        <a:rPr lang="en-US" sz="1800" b="1" u="sng">
                          <a:effectLst/>
                          <a:latin typeface="Calibri" panose="020F0502020204030204" pitchFamily="34" charset="0"/>
                          <a:ea typeface="PMingLiU" panose="02020500000000000000" pitchFamily="18" charset="-120"/>
                          <a:cs typeface="Calibri" panose="020F0502020204030204" pitchFamily="34" charset="0"/>
                        </a:rPr>
                        <a:t>и</a:t>
                      </a:r>
                      <a:r>
                        <a:rPr lang="en-US" sz="1800" u="sng">
                          <a:effectLst/>
                          <a:latin typeface="Calibri" panose="020F0502020204030204" pitchFamily="34" charset="0"/>
                          <a:ea typeface="PMingLiU" panose="02020500000000000000" pitchFamily="18" charset="-120"/>
                          <a:cs typeface="Calibri" panose="020F0502020204030204" pitchFamily="34" charset="0"/>
                        </a:rPr>
                        <a:t>йже сар гыч п</a:t>
                      </a:r>
                      <a:r>
                        <a:rPr lang="en-US" sz="1800" b="1" u="sng">
                          <a:effectLst/>
                          <a:latin typeface="Calibri" panose="020F0502020204030204" pitchFamily="34" charset="0"/>
                          <a:ea typeface="PMingLiU" panose="02020500000000000000" pitchFamily="18" charset="-120"/>
                          <a:cs typeface="Calibri" panose="020F0502020204030204" pitchFamily="34" charset="0"/>
                        </a:rPr>
                        <a:t>ӧ</a:t>
                      </a:r>
                      <a:r>
                        <a:rPr lang="en-US" sz="1800" u="sng">
                          <a:effectLst/>
                          <a:latin typeface="Calibri" panose="020F0502020204030204" pitchFamily="34" charset="0"/>
                          <a:ea typeface="PMingLiU" panose="02020500000000000000" pitchFamily="18" charset="-120"/>
                          <a:cs typeface="Calibri" panose="020F0502020204030204" pitchFamily="34" charset="0"/>
                        </a:rPr>
                        <a:t>ртылын</a:t>
                      </a:r>
                      <a:r>
                        <a:rPr lang="en-US" sz="1800">
                          <a:effectLst/>
                          <a:latin typeface="Calibri" panose="020F0502020204030204" pitchFamily="34" charset="0"/>
                          <a:ea typeface="PMingLiU" panose="02020500000000000000" pitchFamily="18" charset="-120"/>
                          <a:cs typeface="Calibri" panose="020F0502020204030204" pitchFamily="34" charset="0"/>
                        </a:rPr>
                        <a:t>, Вер</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кок</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кызыт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с</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йын шарн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a:t>
                      </a:r>
                      <a:r>
                        <a:rPr lang="en-US" sz="1800" u="sng">
                          <a:effectLst/>
                          <a:latin typeface="Calibri" panose="020F0502020204030204" pitchFamily="34" charset="0"/>
                          <a:ea typeface="PMingLiU" panose="02020500000000000000" pitchFamily="18" charset="-120"/>
                          <a:cs typeface="Calibri" panose="020F0502020204030204" pitchFamily="34" charset="0"/>
                        </a:rPr>
                        <a:t>Мар</a:t>
                      </a:r>
                      <a:r>
                        <a:rPr lang="en-US" sz="1800" b="1" u="sng">
                          <a:effectLst/>
                          <a:latin typeface="Calibri" panose="020F0502020204030204" pitchFamily="34" charset="0"/>
                          <a:ea typeface="PMingLiU" panose="02020500000000000000" pitchFamily="18" charset="-120"/>
                          <a:cs typeface="Calibri" panose="020F0502020204030204" pitchFamily="34" charset="0"/>
                        </a:rPr>
                        <a:t>и</a:t>
                      </a:r>
                      <a:r>
                        <a:rPr lang="en-US" sz="1800" u="sng">
                          <a:effectLst/>
                          <a:latin typeface="Calibri" panose="020F0502020204030204" pitchFamily="34" charset="0"/>
                          <a:ea typeface="PMingLiU" panose="02020500000000000000" pitchFamily="18" charset="-120"/>
                          <a:cs typeface="Calibri" panose="020F0502020204030204" pitchFamily="34" charset="0"/>
                        </a:rPr>
                        <a:t>йжын сар гыч п</a:t>
                      </a:r>
                      <a:r>
                        <a:rPr lang="en-US" sz="1800" b="1" u="sng">
                          <a:effectLst/>
                          <a:latin typeface="Calibri" panose="020F0502020204030204" pitchFamily="34" charset="0"/>
                          <a:ea typeface="PMingLiU" panose="02020500000000000000" pitchFamily="18" charset="-120"/>
                          <a:cs typeface="Calibri" panose="020F0502020204030204" pitchFamily="34" charset="0"/>
                        </a:rPr>
                        <a:t>ӧ</a:t>
                      </a:r>
                      <a:r>
                        <a:rPr lang="en-US" sz="1800" u="sng">
                          <a:effectLst/>
                          <a:latin typeface="Calibri" panose="020F0502020204030204" pitchFamily="34" charset="0"/>
                          <a:ea typeface="PMingLiU" panose="02020500000000000000" pitchFamily="18" charset="-120"/>
                          <a:cs typeface="Calibri" panose="020F0502020204030204" pitchFamily="34" charset="0"/>
                        </a:rPr>
                        <a:t>ртылмӧ к</a:t>
                      </a:r>
                      <a:r>
                        <a:rPr lang="en-US" sz="1800" b="1" u="sng">
                          <a:effectLst/>
                          <a:latin typeface="Calibri" panose="020F0502020204030204" pitchFamily="34" charset="0"/>
                          <a:ea typeface="PMingLiU" panose="02020500000000000000" pitchFamily="18" charset="-120"/>
                          <a:cs typeface="Calibri" panose="020F0502020204030204" pitchFamily="34" charset="0"/>
                        </a:rPr>
                        <a:t>е</a:t>
                      </a:r>
                      <a:r>
                        <a:rPr lang="en-US" sz="1800" u="sng">
                          <a:effectLst/>
                          <a:latin typeface="Calibri" panose="020F0502020204030204" pitchFamily="34" charset="0"/>
                          <a:ea typeface="PMingLiU" panose="02020500000000000000" pitchFamily="18" charset="-120"/>
                          <a:cs typeface="Calibri" panose="020F0502020204030204" pitchFamily="34" charset="0"/>
                        </a:rPr>
                        <a:t>чым</a:t>
                      </a:r>
                      <a:r>
                        <a:rPr lang="en-US" sz="1800">
                          <a:effectLst/>
                          <a:latin typeface="Calibri" panose="020F0502020204030204" pitchFamily="34" charset="0"/>
                          <a:ea typeface="PMingLiU" panose="02020500000000000000" pitchFamily="18" charset="-120"/>
                          <a:cs typeface="Calibri" panose="020F0502020204030204" pitchFamily="34" charset="0"/>
                        </a:rPr>
                        <a:t> Вер</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кок</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кызыт</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с</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йын шарн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Vera still remembers the day well on which her husband returned from the war.</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70847628"/>
                  </a:ext>
                </a:extLst>
              </a:tr>
            </a:tbl>
          </a:graphicData>
        </a:graphic>
      </p:graphicFrame>
      <p:sp>
        <p:nvSpPr>
          <p:cNvPr id="7" name="TextBox 6">
            <a:extLst>
              <a:ext uri="{FF2B5EF4-FFF2-40B4-BE49-F238E27FC236}">
                <a16:creationId xmlns:a16="http://schemas.microsoft.com/office/drawing/2014/main" id="{0CF2937C-4773-4767-A200-3273E4F583AC}"/>
              </a:ext>
            </a:extLst>
          </p:cNvPr>
          <p:cNvSpPr txBox="1"/>
          <p:nvPr/>
        </p:nvSpPr>
        <p:spPr>
          <a:xfrm>
            <a:off x="838200" y="1775764"/>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Local clauses etc.:</a:t>
            </a:r>
            <a:endParaRPr lang="en-GB" dirty="0"/>
          </a:p>
        </p:txBody>
      </p:sp>
    </p:spTree>
    <p:extLst>
      <p:ext uri="{BB962C8B-B14F-4D97-AF65-F5344CB8AC3E}">
        <p14:creationId xmlns:p14="http://schemas.microsoft.com/office/powerpoint/2010/main" val="318467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21</a:t>
            </a:fld>
            <a:endParaRPr lang="en-GB"/>
          </a:p>
        </p:txBody>
      </p:sp>
    </p:spTree>
    <p:extLst>
      <p:ext uri="{BB962C8B-B14F-4D97-AF65-F5344CB8AC3E}">
        <p14:creationId xmlns:p14="http://schemas.microsoft.com/office/powerpoint/2010/main" val="112036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мын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a) ‘like, as’</a:t>
            </a:r>
            <a:endParaRPr lang="en-GB" dirty="0"/>
          </a:p>
        </p:txBody>
      </p:sp>
      <p:graphicFrame>
        <p:nvGraphicFramePr>
          <p:cNvPr id="8" name="Table 7">
            <a:extLst>
              <a:ext uri="{FF2B5EF4-FFF2-40B4-BE49-F238E27FC236}">
                <a16:creationId xmlns:a16="http://schemas.microsoft.com/office/drawing/2014/main" id="{A18EF3CA-FA12-4576-9DDF-152775E29F99}"/>
              </a:ext>
            </a:extLst>
          </p:cNvPr>
          <p:cNvGraphicFramePr>
            <a:graphicFrameLocks noGrp="1"/>
          </p:cNvGraphicFramePr>
          <p:nvPr>
            <p:extLst>
              <p:ext uri="{D42A27DB-BD31-4B8C-83A1-F6EECF244321}">
                <p14:modId xmlns:p14="http://schemas.microsoft.com/office/powerpoint/2010/main" val="3835451931"/>
              </p:ext>
            </p:extLst>
          </p:nvPr>
        </p:nvGraphicFramePr>
        <p:xfrm>
          <a:off x="1254991" y="2582681"/>
          <a:ext cx="9682018" cy="2734977"/>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just"/>
                      <a:r>
                        <a:rPr lang="en-US" sz="2400">
                          <a:effectLst/>
                          <a:latin typeface="Calibri" panose="020F0502020204030204" pitchFamily="34" charset="0"/>
                          <a:ea typeface="PMingLiU" panose="02020500000000000000" pitchFamily="18" charset="-120"/>
                          <a:cs typeface="Lucida Grande"/>
                        </a:rPr>
                        <a:t>Мар</a:t>
                      </a:r>
                      <a:r>
                        <a:rPr lang="en-US" sz="2400" b="1">
                          <a:effectLst/>
                          <a:latin typeface="Calibri" panose="020F0502020204030204" pitchFamily="34" charset="0"/>
                          <a:ea typeface="PMingLiU" panose="02020500000000000000" pitchFamily="18" charset="-120"/>
                          <a:cs typeface="Lucida Grande"/>
                        </a:rPr>
                        <a:t>и</a:t>
                      </a:r>
                      <a:r>
                        <a:rPr lang="en-US" sz="2400">
                          <a:effectLst/>
                          <a:latin typeface="Calibri" panose="020F0502020204030204" pitchFamily="34" charset="0"/>
                          <a:ea typeface="PMingLiU" panose="02020500000000000000" pitchFamily="18" charset="-120"/>
                          <a:cs typeface="Lucida Grande"/>
                        </a:rPr>
                        <a:t>й-влак мемн</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м </a:t>
                      </a:r>
                      <a:r>
                        <a:rPr lang="en-US" sz="2400" b="1">
                          <a:effectLst/>
                          <a:latin typeface="Calibri" panose="020F0502020204030204" pitchFamily="34" charset="0"/>
                          <a:ea typeface="PMingLiU" panose="02020500000000000000" pitchFamily="18" charset="-120"/>
                          <a:cs typeface="Lucida Grande"/>
                        </a:rPr>
                        <a:t>у</a:t>
                      </a:r>
                      <a:r>
                        <a:rPr lang="en-US" sz="2400">
                          <a:effectLst/>
                          <a:latin typeface="Calibri" panose="020F0502020204030204" pitchFamily="34" charset="0"/>
                          <a:ea typeface="PMingLiU" panose="02020500000000000000" pitchFamily="18" charset="-120"/>
                          <a:cs typeface="Lucida Grande"/>
                        </a:rPr>
                        <a:t>ло к</a:t>
                      </a:r>
                      <a:r>
                        <a:rPr lang="en-US" sz="2400" b="1">
                          <a:effectLst/>
                          <a:latin typeface="Calibri" panose="020F0502020204030204" pitchFamily="34" charset="0"/>
                          <a:ea typeface="PMingLiU" panose="02020500000000000000" pitchFamily="18" charset="-120"/>
                          <a:cs typeface="Lucida Grande"/>
                        </a:rPr>
                        <a:t>у</a:t>
                      </a:r>
                      <a:r>
                        <a:rPr lang="en-US" sz="2400">
                          <a:effectLst/>
                          <a:latin typeface="Calibri" panose="020F0502020204030204" pitchFamily="34" charset="0"/>
                          <a:ea typeface="PMingLiU" panose="02020500000000000000" pitchFamily="18" charset="-120"/>
                          <a:cs typeface="Lucida Grande"/>
                        </a:rPr>
                        <a:t>мылын </a:t>
                      </a:r>
                      <a:r>
                        <a:rPr lang="en-US" sz="2400" u="sng">
                          <a:effectLst/>
                          <a:latin typeface="Calibri" panose="020F0502020204030204" pitchFamily="34" charset="0"/>
                          <a:ea typeface="PMingLiU" panose="02020500000000000000" pitchFamily="18" charset="-120"/>
                          <a:cs typeface="Lucida Grande"/>
                        </a:rPr>
                        <a:t>ун</a:t>
                      </a:r>
                      <a:r>
                        <a:rPr lang="en-US" sz="2400" b="1" u="sng">
                          <a:effectLst/>
                          <a:latin typeface="Calibri" panose="020F0502020204030204" pitchFamily="34" charset="0"/>
                          <a:ea typeface="PMingLiU" panose="02020500000000000000" pitchFamily="18" charset="-120"/>
                          <a:cs typeface="Lucida Grande"/>
                        </a:rPr>
                        <a:t>а</a:t>
                      </a:r>
                      <a:r>
                        <a:rPr lang="en-US" sz="2400" u="sng">
                          <a:effectLst/>
                          <a:latin typeface="Calibri" panose="020F0502020204030204" pitchFamily="34" charset="0"/>
                          <a:ea typeface="PMingLiU" panose="02020500000000000000" pitchFamily="18" charset="-120"/>
                          <a:cs typeface="Lucida Grande"/>
                        </a:rPr>
                        <a:t> с</a:t>
                      </a:r>
                      <a:r>
                        <a:rPr lang="en-US" sz="2400" b="1" u="sng">
                          <a:effectLst/>
                          <a:latin typeface="Calibri" panose="020F0502020204030204" pitchFamily="34" charset="0"/>
                          <a:ea typeface="PMingLiU" panose="02020500000000000000" pitchFamily="18" charset="-120"/>
                          <a:cs typeface="Lucida Grande"/>
                        </a:rPr>
                        <a:t>е</a:t>
                      </a:r>
                      <a:r>
                        <a:rPr lang="en-US" sz="2400" u="sng">
                          <a:effectLst/>
                          <a:latin typeface="Calibri" panose="020F0502020204030204" pitchFamily="34" charset="0"/>
                          <a:ea typeface="PMingLiU" panose="02020500000000000000" pitchFamily="18" charset="-120"/>
                          <a:cs typeface="Lucida Grande"/>
                        </a:rPr>
                        <a:t>мын</a:t>
                      </a:r>
                      <a:r>
                        <a:rPr lang="en-US" sz="2400">
                          <a:effectLst/>
                          <a:latin typeface="Calibri" panose="020F0502020204030204" pitchFamily="34" charset="0"/>
                          <a:ea typeface="PMingLiU" panose="02020500000000000000" pitchFamily="18" charset="-120"/>
                          <a:cs typeface="Lucida Grande"/>
                        </a:rPr>
                        <a:t> онч</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The Maris were happy to treat us as guests.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Йыв</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Кырл</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м к</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лык </a:t>
                      </a:r>
                      <a:r>
                        <a:rPr lang="en-US" sz="2400" u="sng">
                          <a:effectLst/>
                          <a:latin typeface="Calibri" panose="020F0502020204030204" pitchFamily="34" charset="0"/>
                          <a:ea typeface="PMingLiU" panose="02020500000000000000" pitchFamily="18" charset="-120"/>
                          <a:cs typeface="Calibri" panose="020F0502020204030204" pitchFamily="34" charset="0"/>
                        </a:rPr>
                        <a:t>тушм</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н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US" sz="2400">
                          <a:effectLst/>
                          <a:latin typeface="Calibri" panose="020F0502020204030204" pitchFamily="34" charset="0"/>
                          <a:ea typeface="PMingLiU" panose="02020500000000000000" pitchFamily="18" charset="-120"/>
                          <a:cs typeface="Calibri" panose="020F0502020204030204" pitchFamily="34" charset="0"/>
                        </a:rPr>
                        <a:t> пог</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 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лыныт.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Yyvan Kyrlya was arrested as an enemy of the people.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911659">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нме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as they say, as the saying goes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21803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мын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b) ‘according to, in accordance with’</a:t>
            </a:r>
            <a:endParaRPr lang="en-GB" dirty="0"/>
          </a:p>
        </p:txBody>
      </p:sp>
      <p:graphicFrame>
        <p:nvGraphicFramePr>
          <p:cNvPr id="8" name="Table 7">
            <a:extLst>
              <a:ext uri="{FF2B5EF4-FFF2-40B4-BE49-F238E27FC236}">
                <a16:creationId xmlns:a16="http://schemas.microsoft.com/office/drawing/2014/main" id="{A18EF3CA-FA12-4576-9DDF-152775E29F99}"/>
              </a:ext>
            </a:extLst>
          </p:cNvPr>
          <p:cNvGraphicFramePr>
            <a:graphicFrameLocks noGrp="1"/>
          </p:cNvGraphicFramePr>
          <p:nvPr>
            <p:extLst>
              <p:ext uri="{D42A27DB-BD31-4B8C-83A1-F6EECF244321}">
                <p14:modId xmlns:p14="http://schemas.microsoft.com/office/powerpoint/2010/main" val="3028369745"/>
              </p:ext>
            </p:extLst>
          </p:nvPr>
        </p:nvGraphicFramePr>
        <p:xfrm>
          <a:off x="1254991" y="2582681"/>
          <a:ext cx="9682018" cy="3328247"/>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1175712">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В</a:t>
                      </a:r>
                      <a:r>
                        <a:rPr lang="en-US" sz="2400" b="1" u="sng">
                          <a:effectLst/>
                          <a:latin typeface="Calibri" panose="020F0502020204030204" pitchFamily="34" charset="0"/>
                          <a:ea typeface="PMingLiU" panose="02020500000000000000" pitchFamily="18" charset="-120"/>
                          <a:cs typeface="Calibri" panose="020F0502020204030204" pitchFamily="34" charset="0"/>
                        </a:rPr>
                        <a:t>и</a:t>
                      </a:r>
                      <a:r>
                        <a:rPr lang="en-US" sz="2400" u="sng">
                          <a:effectLst/>
                          <a:latin typeface="Calibri" panose="020F0502020204030204" pitchFamily="34" charset="0"/>
                          <a:ea typeface="PMingLiU" panose="02020500000000000000" pitchFamily="18" charset="-120"/>
                          <a:cs typeface="Calibri" panose="020F0502020204030204" pitchFamily="34" charset="0"/>
                        </a:rPr>
                        <a:t>йже</a:t>
                      </a:r>
                      <a:r>
                        <a:rPr lang="en-US" sz="2400">
                          <a:effectLst/>
                          <a:latin typeface="Calibri" panose="020F0502020204030204" pitchFamily="34" charset="0"/>
                          <a:ea typeface="PMingLiU" panose="02020500000000000000" pitchFamily="18" charset="-120"/>
                          <a:cs typeface="Calibri" panose="020F0502020204030204" pitchFamily="34" charset="0"/>
                        </a:rPr>
                        <a:t>,</a:t>
                      </a:r>
                      <a:r>
                        <a:rPr lang="en-US" sz="2400" u="sng">
                          <a:effectLst/>
                          <a:latin typeface="Calibri" panose="020F0502020204030204" pitchFamily="34" charset="0"/>
                          <a:ea typeface="PMingLiU" panose="02020500000000000000" pitchFamily="18" charset="-120"/>
                          <a:cs typeface="Calibri" panose="020F0502020204030204" pitchFamily="34" charset="0"/>
                        </a:rPr>
                        <a:t> уш-</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кылже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US" sz="2400">
                          <a:effectLst/>
                          <a:latin typeface="Calibri" panose="020F0502020204030204" pitchFamily="34" charset="0"/>
                          <a:ea typeface="PMingLiU" panose="02020500000000000000" pitchFamily="18" charset="-120"/>
                          <a:cs typeface="Calibri" panose="020F0502020204030204" pitchFamily="34" charset="0"/>
                        </a:rPr>
                        <a:t> мемн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не паш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 м</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ын </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гыл, садл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кугур</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к ол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куд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(S)he found no work here that suited his/her abilities and intellect, so (s)he went to a bigger city.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1175712">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до перфекцион</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ст: чыл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 </a:t>
                      </a:r>
                      <a:r>
                        <a:rPr lang="en-US" sz="2400" u="sng">
                          <a:effectLst/>
                          <a:latin typeface="Calibri" panose="020F0502020204030204" pitchFamily="34" charset="0"/>
                          <a:ea typeface="PMingLiU" panose="02020500000000000000" pitchFamily="18" charset="-120"/>
                          <a:cs typeface="Calibri" panose="020F0502020204030204" pitchFamily="34" charset="0"/>
                        </a:rPr>
                        <a:t>ш</a:t>
                      </a:r>
                      <a:r>
                        <a:rPr lang="en-US" sz="2400" b="1" u="sng">
                          <a:effectLst/>
                          <a:latin typeface="Calibri" panose="020F0502020204030204" pitchFamily="34" charset="0"/>
                          <a:ea typeface="PMingLiU" panose="02020500000000000000" pitchFamily="18" charset="-120"/>
                          <a:cs typeface="Calibri" panose="020F0502020204030204" pitchFamily="34" charset="0"/>
                        </a:rPr>
                        <a:t>о</a:t>
                      </a:r>
                      <a:r>
                        <a:rPr lang="en-US" sz="2400" u="sng">
                          <a:effectLst/>
                          <a:latin typeface="Calibri" panose="020F0502020204030204" pitchFamily="34" charset="0"/>
                          <a:ea typeface="PMingLiU" panose="02020500000000000000" pitchFamily="18" charset="-120"/>
                          <a:cs typeface="Calibri" panose="020F0502020204030204" pitchFamily="34" charset="0"/>
                        </a:rPr>
                        <a:t>нымыжо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US" sz="2400">
                          <a:effectLst/>
                          <a:latin typeface="Calibri" panose="020F0502020204030204" pitchFamily="34" charset="0"/>
                          <a:ea typeface="PMingLiU" panose="02020500000000000000" pitchFamily="18" charset="-120"/>
                          <a:cs typeface="Calibri" panose="020F0502020204030204" pitchFamily="34" charset="0"/>
                        </a:rPr>
                        <a:t>, ш</a:t>
                      </a:r>
                      <a:r>
                        <a:rPr lang="en-US" sz="2400" b="1">
                          <a:effectLst/>
                          <a:latin typeface="Calibri" panose="020F0502020204030204" pitchFamily="34" charset="0"/>
                          <a:ea typeface="PMingLiU" panose="02020500000000000000" pitchFamily="18" charset="-120"/>
                          <a:cs typeface="Calibri" panose="020F0502020204030204" pitchFamily="34" charset="0"/>
                        </a:rPr>
                        <a:t>ӱ</a:t>
                      </a:r>
                      <a:r>
                        <a:rPr lang="en-US" sz="2400">
                          <a:effectLst/>
                          <a:latin typeface="Calibri" panose="020F0502020204030204" pitchFamily="34" charset="0"/>
                          <a:ea typeface="PMingLiU" panose="02020500000000000000" pitchFamily="18" charset="-120"/>
                          <a:cs typeface="Calibri" panose="020F0502020204030204" pitchFamily="34" charset="0"/>
                        </a:rPr>
                        <a:t>дӧ процентл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ышт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тырш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(S)he’s a perfectionist: (s)he tries to do everything the way (s)he planned it, (s)he always tries to give a 100%.</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976823">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К</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ртме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US" sz="2400">
                          <a:effectLst/>
                          <a:latin typeface="Calibri" panose="020F0502020204030204" pitchFamily="34" charset="0"/>
                          <a:ea typeface="PMingLiU" panose="02020500000000000000" pitchFamily="18" charset="-120"/>
                          <a:cs typeface="Calibri" panose="020F0502020204030204" pitchFamily="34" charset="0"/>
                        </a:rPr>
                        <a:t> тыл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 полш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тӱҥал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I’ll help you as much as I can.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30140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мын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c) ‘as’ (temporal)</a:t>
            </a:r>
            <a:endParaRPr lang="en-GB" dirty="0"/>
          </a:p>
        </p:txBody>
      </p:sp>
      <p:graphicFrame>
        <p:nvGraphicFramePr>
          <p:cNvPr id="8" name="Table 7">
            <a:extLst>
              <a:ext uri="{FF2B5EF4-FFF2-40B4-BE49-F238E27FC236}">
                <a16:creationId xmlns:a16="http://schemas.microsoft.com/office/drawing/2014/main" id="{A18EF3CA-FA12-4576-9DDF-152775E29F99}"/>
              </a:ext>
            </a:extLst>
          </p:cNvPr>
          <p:cNvGraphicFramePr>
            <a:graphicFrameLocks noGrp="1"/>
          </p:cNvGraphicFramePr>
          <p:nvPr>
            <p:extLst>
              <p:ext uri="{D42A27DB-BD31-4B8C-83A1-F6EECF244321}">
                <p14:modId xmlns:p14="http://schemas.microsoft.com/office/powerpoint/2010/main" val="2670208679"/>
              </p:ext>
            </p:extLst>
          </p:nvPr>
        </p:nvGraphicFramePr>
        <p:xfrm>
          <a:off x="1254991" y="2582681"/>
          <a:ext cx="9682018" cy="1823318"/>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l"/>
                      <a:r>
                        <a:rPr lang="en-US" sz="2400" u="sng" dirty="0" err="1">
                          <a:effectLst/>
                          <a:latin typeface="Calibri" panose="020F0502020204030204" pitchFamily="34" charset="0"/>
                          <a:ea typeface="PMingLiU" panose="02020500000000000000" pitchFamily="18" charset="-120"/>
                          <a:cs typeface="Calibri" panose="020F0502020204030204" pitchFamily="34" charset="0"/>
                        </a:rPr>
                        <a:t>Жап</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э</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ртыме</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с</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мын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чыл</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нач</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р</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монд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лтеш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Everything bad is forgotten as time goes by.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Пар</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мме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US" sz="2400">
                          <a:effectLst/>
                          <a:latin typeface="Calibri" panose="020F0502020204030204" pitchFamily="34" charset="0"/>
                          <a:ea typeface="PMingLiU" panose="02020500000000000000" pitchFamily="18" charset="-120"/>
                          <a:cs typeface="Calibri" panose="020F0502020204030204" pitchFamily="34" charset="0"/>
                        </a:rPr>
                        <a:t> Вер</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кын весел</a:t>
                      </a:r>
                      <a:r>
                        <a:rPr lang="en-US" sz="2400" b="1">
                          <a:effectLst/>
                          <a:latin typeface="Calibri" panose="020F0502020204030204" pitchFamily="34" charset="0"/>
                          <a:ea typeface="PMingLiU" panose="02020500000000000000" pitchFamily="18" charset="-120"/>
                          <a:cs typeface="Calibri" panose="020F0502020204030204" pitchFamily="34" charset="0"/>
                        </a:rPr>
                        <a:t>а </a:t>
                      </a:r>
                      <a:r>
                        <a:rPr lang="en-US" sz="2400">
                          <a:effectLst/>
                          <a:latin typeface="Calibri" panose="020F0502020204030204" pitchFamily="34" charset="0"/>
                          <a:ea typeface="PMingLiU" panose="02020500000000000000" pitchFamily="18" charset="-120"/>
                          <a:cs typeface="Calibri" panose="020F0502020204030204" pitchFamily="34" charset="0"/>
                        </a:rPr>
                        <a:t>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мылжо </a:t>
                      </a:r>
                      <a:r>
                        <a:rPr lang="en-US" sz="2400" b="1">
                          <a:effectLst/>
                          <a:latin typeface="Calibri" panose="020F0502020204030204" pitchFamily="34" charset="0"/>
                          <a:ea typeface="PMingLiU" panose="02020500000000000000" pitchFamily="18" charset="-120"/>
                          <a:cs typeface="Calibri" panose="020F0502020204030204" pitchFamily="34" charset="0"/>
                        </a:rPr>
                        <a:t>э</a:t>
                      </a:r>
                      <a:r>
                        <a:rPr lang="en-US" sz="2400">
                          <a:effectLst/>
                          <a:latin typeface="Calibri" panose="020F0502020204030204" pitchFamily="34" charset="0"/>
                          <a:ea typeface="PMingLiU" panose="02020500000000000000" pitchFamily="18" charset="-120"/>
                          <a:cs typeface="Calibri" panose="020F0502020204030204" pitchFamily="34" charset="0"/>
                        </a:rPr>
                        <a:t>ркын п</a:t>
                      </a:r>
                      <a:r>
                        <a:rPr lang="en-US" sz="2400" b="1">
                          <a:effectLst/>
                          <a:latin typeface="Calibri" panose="020F0502020204030204" pitchFamily="34" charset="0"/>
                          <a:ea typeface="PMingLiU" panose="02020500000000000000" pitchFamily="18" charset="-120"/>
                          <a:cs typeface="Calibri" panose="020F0502020204030204" pitchFamily="34" charset="0"/>
                        </a:rPr>
                        <a:t>ӧ</a:t>
                      </a:r>
                      <a:r>
                        <a:rPr lang="en-US" sz="2400">
                          <a:effectLst/>
                          <a:latin typeface="Calibri" panose="020F0502020204030204" pitchFamily="34" charset="0"/>
                          <a:ea typeface="PMingLiU" panose="02020500000000000000" pitchFamily="18" charset="-120"/>
                          <a:cs typeface="Calibri" panose="020F0502020204030204" pitchFamily="34" charset="0"/>
                        </a:rPr>
                        <a:t>ртылын.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As she got better, </a:t>
                      </a:r>
                      <a:r>
                        <a:rPr lang="en-US" sz="2400" dirty="0" err="1">
                          <a:effectLst/>
                          <a:latin typeface="Calibri" panose="020F0502020204030204" pitchFamily="34" charset="0"/>
                          <a:ea typeface="PMingLiU" panose="02020500000000000000" pitchFamily="18" charset="-120"/>
                          <a:cs typeface="Calibri" panose="020F0502020204030204" pitchFamily="34" charset="0"/>
                        </a:rPr>
                        <a:t>Veruk’s</a:t>
                      </a:r>
                      <a:r>
                        <a:rPr lang="en-US" sz="2400" dirty="0">
                          <a:effectLst/>
                          <a:latin typeface="Calibri" panose="020F0502020204030204" pitchFamily="34" charset="0"/>
                          <a:ea typeface="PMingLiU" panose="02020500000000000000" pitchFamily="18" charset="-120"/>
                          <a:cs typeface="Calibri" panose="020F0502020204030204" pitchFamily="34" charset="0"/>
                        </a:rPr>
                        <a:t> good mood returned.</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bl>
          </a:graphicData>
        </a:graphic>
      </p:graphicFrame>
    </p:spTree>
    <p:extLst>
      <p:ext uri="{BB962C8B-B14F-4D97-AF65-F5344CB8AC3E}">
        <p14:creationId xmlns:p14="http://schemas.microsoft.com/office/powerpoint/2010/main" val="9422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мын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d) ‘in a … manner’ (optionally with Px)</a:t>
            </a:r>
            <a:endParaRPr lang="en-GB" dirty="0"/>
          </a:p>
        </p:txBody>
      </p:sp>
      <p:graphicFrame>
        <p:nvGraphicFramePr>
          <p:cNvPr id="8" name="Table 7">
            <a:extLst>
              <a:ext uri="{FF2B5EF4-FFF2-40B4-BE49-F238E27FC236}">
                <a16:creationId xmlns:a16="http://schemas.microsoft.com/office/drawing/2014/main" id="{A18EF3CA-FA12-4576-9DDF-152775E29F99}"/>
              </a:ext>
            </a:extLst>
          </p:cNvPr>
          <p:cNvGraphicFramePr>
            <a:graphicFrameLocks noGrp="1"/>
          </p:cNvGraphicFramePr>
          <p:nvPr>
            <p:extLst>
              <p:ext uri="{D42A27DB-BD31-4B8C-83A1-F6EECF244321}">
                <p14:modId xmlns:p14="http://schemas.microsoft.com/office/powerpoint/2010/main" val="585719650"/>
              </p:ext>
            </p:extLst>
          </p:nvPr>
        </p:nvGraphicFramePr>
        <p:xfrm>
          <a:off x="1254991" y="2582681"/>
          <a:ext cx="9682018" cy="3286358"/>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пробл</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мым </a:t>
                      </a:r>
                      <a:r>
                        <a:rPr lang="en-US" sz="2400" u="sng">
                          <a:effectLst/>
                          <a:latin typeface="Calibri" panose="020F0502020204030204" pitchFamily="34" charset="0"/>
                          <a:ea typeface="PMingLiU" panose="02020500000000000000" pitchFamily="18" charset="-120"/>
                          <a:cs typeface="Calibri" panose="020F0502020204030204" pitchFamily="34" charset="0"/>
                        </a:rPr>
                        <a:t>т</a:t>
                      </a:r>
                      <a:r>
                        <a:rPr lang="en-US" sz="2400" b="1" u="sng">
                          <a:effectLst/>
                          <a:latin typeface="Calibri" panose="020F0502020204030204" pitchFamily="34" charset="0"/>
                          <a:ea typeface="PMingLiU" panose="02020500000000000000" pitchFamily="18" charset="-120"/>
                          <a:cs typeface="Calibri" panose="020F0502020204030204" pitchFamily="34" charset="0"/>
                        </a:rPr>
                        <a:t>ӱ</a:t>
                      </a:r>
                      <a:r>
                        <a:rPr lang="en-US" sz="2400" u="sng">
                          <a:effectLst/>
                          <a:latin typeface="Calibri" panose="020F0502020204030204" pitchFamily="34" charset="0"/>
                          <a:ea typeface="PMingLiU" panose="02020500000000000000" pitchFamily="18" charset="-120"/>
                          <a:cs typeface="Calibri" panose="020F0502020204030204" pitchFamily="34" charset="0"/>
                        </a:rPr>
                        <a:t>рлӧ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US" sz="2400">
                          <a:effectLst/>
                          <a:latin typeface="Calibri" panose="020F0502020204030204" pitchFamily="34" charset="0"/>
                          <a:ea typeface="PMingLiU" panose="02020500000000000000" pitchFamily="18" charset="-120"/>
                          <a:cs typeface="Calibri" panose="020F0502020204030204" pitchFamily="34" charset="0"/>
                        </a:rPr>
                        <a:t> решатл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ли</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This problem can be solved in different ways.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Семын</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т</a:t>
                      </a:r>
                      <a:r>
                        <a:rPr lang="en-US" sz="2400">
                          <a:effectLst/>
                          <a:latin typeface="Calibri" panose="020F0502020204030204" pitchFamily="34" charset="0"/>
                          <a:ea typeface="PMingLiU" panose="02020500000000000000" pitchFamily="18" charset="-120"/>
                          <a:cs typeface="Calibri" panose="020F0502020204030204" pitchFamily="34" charset="0"/>
                        </a:rPr>
                        <a:t> </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ле, мый тетл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туныкт</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ом тӱҥ</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Live how you want to live, I won’t try to teach you anymore.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91165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Мый </a:t>
                      </a:r>
                      <a:r>
                        <a:rPr lang="en-US" sz="2400" u="sng">
                          <a:effectLst/>
                          <a:latin typeface="Calibri" panose="020F0502020204030204" pitchFamily="34" charset="0"/>
                          <a:ea typeface="PMingLiU" panose="02020500000000000000" pitchFamily="18" charset="-120"/>
                          <a:cs typeface="Calibri" panose="020F0502020204030204" pitchFamily="34" charset="0"/>
                        </a:rPr>
                        <a:t>шке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GB" sz="2400">
                          <a:effectLst/>
                          <a:latin typeface="Calibri" panose="020F0502020204030204" pitchFamily="34" charset="0"/>
                          <a:ea typeface="PMingLiU" panose="02020500000000000000" pitchFamily="18" charset="-120"/>
                          <a:cs typeface="Calibri" panose="020F0502020204030204" pitchFamily="34" charset="0"/>
                        </a:rPr>
                        <a:t>/</a:t>
                      </a:r>
                      <a:r>
                        <a:rPr lang="en-US" sz="2400" u="sng">
                          <a:effectLst/>
                          <a:latin typeface="Calibri" panose="020F0502020204030204" pitchFamily="34" charset="0"/>
                          <a:ea typeface="PMingLiU" panose="02020500000000000000" pitchFamily="18" charset="-120"/>
                          <a:cs typeface="Calibri" panose="020F0502020204030204" pitchFamily="34" charset="0"/>
                        </a:rPr>
                        <a:t>семын</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a:effectLst/>
                          <a:latin typeface="Calibri" panose="020F0502020204030204" pitchFamily="34" charset="0"/>
                          <a:ea typeface="PMingLiU" panose="02020500000000000000" pitchFamily="18" charset="-120"/>
                          <a:cs typeface="Calibri" panose="020F0502020204030204" pitchFamily="34" charset="0"/>
                        </a:rPr>
                        <a:t> ышт</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a:t>
                      </a:r>
                      <a:r>
                        <a:rPr lang="en-GB" sz="2400">
                          <a:effectLst/>
                          <a:latin typeface="Calibri" panose="020F0502020204030204" pitchFamily="34" charset="0"/>
                          <a:ea typeface="PMingLiU" panose="02020500000000000000" pitchFamily="18" charset="-120"/>
                          <a:cs typeface="Calibri" panose="020F0502020204030204" pitchFamily="34" charset="0"/>
                        </a:rPr>
                        <a:t>, </a:t>
                      </a:r>
                      <a:r>
                        <a:rPr lang="en-US" sz="2400">
                          <a:effectLst/>
                          <a:latin typeface="Calibri" panose="020F0502020204030204" pitchFamily="34" charset="0"/>
                          <a:ea typeface="PMingLiU" panose="02020500000000000000" pitchFamily="18" charset="-120"/>
                          <a:cs typeface="Calibri" panose="020F0502020204030204" pitchFamily="34" charset="0"/>
                        </a:rPr>
                        <a:t>тый </a:t>
                      </a:r>
                      <a:r>
                        <a:rPr lang="en-US" sz="2400" u="sng">
                          <a:effectLst/>
                          <a:latin typeface="Calibri" panose="020F0502020204030204" pitchFamily="34" charset="0"/>
                          <a:ea typeface="PMingLiU" panose="02020500000000000000" pitchFamily="18" charset="-120"/>
                          <a:cs typeface="Calibri" panose="020F0502020204030204" pitchFamily="34" charset="0"/>
                        </a:rPr>
                        <a:t>шке 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a:t>
                      </a:r>
                      <a:r>
                        <a:rPr lang="en-GB" sz="2400">
                          <a:effectLst/>
                          <a:latin typeface="Calibri" panose="020F0502020204030204" pitchFamily="34" charset="0"/>
                          <a:ea typeface="PMingLiU" panose="02020500000000000000" pitchFamily="18" charset="-120"/>
                          <a:cs typeface="Calibri" panose="020F0502020204030204" pitchFamily="34" charset="0"/>
                        </a:rPr>
                        <a:t>/</a:t>
                      </a:r>
                      <a:r>
                        <a:rPr lang="en-US" sz="2400" u="sng">
                          <a:effectLst/>
                          <a:latin typeface="Calibri" panose="020F0502020204030204" pitchFamily="34" charset="0"/>
                          <a:ea typeface="PMingLiU" panose="02020500000000000000" pitchFamily="18" charset="-120"/>
                          <a:cs typeface="Calibri" panose="020F0502020204030204" pitchFamily="34" charset="0"/>
                        </a:rPr>
                        <a:t>семын</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т</a:t>
                      </a:r>
                      <a:r>
                        <a:rPr lang="en-GB" sz="2400">
                          <a:effectLst/>
                          <a:latin typeface="Calibri" panose="020F0502020204030204" pitchFamily="34" charset="0"/>
                          <a:ea typeface="PMingLiU" panose="02020500000000000000" pitchFamily="18" charset="-120"/>
                          <a:cs typeface="Calibri" panose="020F0502020204030204" pitchFamily="34" charset="0"/>
                        </a:rPr>
                        <a:t>, </a:t>
                      </a:r>
                      <a:r>
                        <a:rPr lang="en-US" sz="2400">
                          <a:effectLst/>
                          <a:latin typeface="Calibri" panose="020F0502020204030204" pitchFamily="34" charset="0"/>
                          <a:ea typeface="PMingLiU" panose="02020500000000000000" pitchFamily="18" charset="-120"/>
                          <a:cs typeface="Calibri" panose="020F0502020204030204" pitchFamily="34" charset="0"/>
                        </a:rPr>
                        <a:t>а вар</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таҥастарен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GB" sz="2400">
                          <a:effectLst/>
                          <a:latin typeface="Calibri" panose="020F0502020204030204" pitchFamily="34" charset="0"/>
                          <a:ea typeface="PMingLiU" panose="02020500000000000000" pitchFamily="18" charset="-120"/>
                          <a:cs typeface="Calibri" panose="020F0502020204030204" pitchFamily="34" charset="0"/>
                        </a:rPr>
                        <a:t>, </a:t>
                      </a:r>
                      <a:r>
                        <a:rPr lang="en-US" sz="2400">
                          <a:effectLst/>
                          <a:latin typeface="Calibri" panose="020F0502020204030204" pitchFamily="34" charset="0"/>
                          <a:ea typeface="PMingLiU" panose="02020500000000000000" pitchFamily="18" charset="-120"/>
                          <a:cs typeface="Calibri" panose="020F0502020204030204" pitchFamily="34" charset="0"/>
                        </a:rPr>
                        <a:t>кӧн й</a:t>
                      </a:r>
                      <a:r>
                        <a:rPr lang="en-US" sz="2400" b="1">
                          <a:effectLst/>
                          <a:latin typeface="Calibri" panose="020F0502020204030204" pitchFamily="34" charset="0"/>
                          <a:ea typeface="PMingLiU" panose="02020500000000000000" pitchFamily="18" charset="-120"/>
                          <a:cs typeface="Calibri" panose="020F0502020204030204" pitchFamily="34" charset="0"/>
                        </a:rPr>
                        <a:t>ӧ</a:t>
                      </a:r>
                      <a:r>
                        <a:rPr lang="en-US" sz="2400">
                          <a:effectLst/>
                          <a:latin typeface="Calibri" panose="020F0502020204030204" pitchFamily="34" charset="0"/>
                          <a:ea typeface="PMingLiU" panose="02020500000000000000" pitchFamily="18" charset="-120"/>
                          <a:cs typeface="Calibri" panose="020F0502020204030204" pitchFamily="34" charset="0"/>
                        </a:rPr>
                        <a:t>нжӧ сайр</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к </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л</a:t>
                      </a:r>
                      <a:r>
                        <a:rPr lang="en-GB" sz="2400">
                          <a:effectLst/>
                          <a:latin typeface="Calibri" panose="020F0502020204030204" pitchFamily="34" charset="0"/>
                          <a:ea typeface="PMingLiU" panose="02020500000000000000" pitchFamily="18" charset="-120"/>
                          <a:cs typeface="Calibri" panose="020F0502020204030204" pitchFamily="34" charset="0"/>
                        </a:rPr>
                        <a:t>’</a:t>
                      </a:r>
                      <a:r>
                        <a:rPr lang="en-US" sz="2400">
                          <a:effectLst/>
                          <a:latin typeface="Calibri" panose="020F0502020204030204" pitchFamily="34" charset="0"/>
                          <a:ea typeface="PMingLiU" panose="02020500000000000000" pitchFamily="18" charset="-120"/>
                          <a:cs typeface="Calibri" panose="020F0502020204030204" pitchFamily="34" charset="0"/>
                        </a:rPr>
                        <a:t>е</a:t>
                      </a:r>
                      <a:r>
                        <a:rPr lang="en-GB"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I’ll do it my way and you do it your way, later we’ll compare whose method was better.</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2766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мын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e) ‘to oneself’ (with Px)</a:t>
            </a:r>
            <a:endParaRPr lang="en-GB" dirty="0"/>
          </a:p>
        </p:txBody>
      </p:sp>
      <p:graphicFrame>
        <p:nvGraphicFramePr>
          <p:cNvPr id="8" name="Table 7">
            <a:extLst>
              <a:ext uri="{FF2B5EF4-FFF2-40B4-BE49-F238E27FC236}">
                <a16:creationId xmlns:a16="http://schemas.microsoft.com/office/drawing/2014/main" id="{A18EF3CA-FA12-4576-9DDF-152775E29F99}"/>
              </a:ext>
            </a:extLst>
          </p:cNvPr>
          <p:cNvGraphicFramePr>
            <a:graphicFrameLocks noGrp="1"/>
          </p:cNvGraphicFramePr>
          <p:nvPr>
            <p:extLst>
              <p:ext uri="{D42A27DB-BD31-4B8C-83A1-F6EECF244321}">
                <p14:modId xmlns:p14="http://schemas.microsoft.com/office/powerpoint/2010/main" val="2057683545"/>
              </p:ext>
            </p:extLst>
          </p:nvPr>
        </p:nvGraphicFramePr>
        <p:xfrm>
          <a:off x="1254991" y="2582681"/>
          <a:ext cx="9682018" cy="2008939"/>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l"/>
                      <a:r>
                        <a:rPr lang="en-US" sz="2400" u="sng" dirty="0" err="1">
                          <a:effectLst/>
                          <a:latin typeface="Calibri" panose="020F0502020204030204" pitchFamily="34" charset="0"/>
                          <a:ea typeface="PMingLiU" panose="02020500000000000000" pitchFamily="18" charset="-120"/>
                          <a:cs typeface="Calibri" panose="020F0502020204030204" pitchFamily="34" charset="0"/>
                        </a:rPr>
                        <a:t>Семын</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нышым</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I thought to myself.</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Студ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нт</a:t>
                      </a:r>
                      <a:r>
                        <a:rPr lang="de-AT" sz="2400">
                          <a:effectLst/>
                          <a:latin typeface="Calibri" panose="020F0502020204030204" pitchFamily="34" charset="0"/>
                          <a:ea typeface="PMingLiU" panose="02020500000000000000" pitchFamily="18" charset="-120"/>
                          <a:cs typeface="Calibri" panose="020F0502020204030204" pitchFamily="34" charset="0"/>
                        </a:rPr>
                        <a:t>-</a:t>
                      </a:r>
                      <a:r>
                        <a:rPr lang="en-US" sz="2400">
                          <a:effectLst/>
                          <a:latin typeface="Calibri" panose="020F0502020204030204" pitchFamily="34" charset="0"/>
                          <a:ea typeface="PMingLiU" panose="02020500000000000000" pitchFamily="18" charset="-120"/>
                          <a:cs typeface="Calibri" panose="020F0502020204030204" pitchFamily="34" charset="0"/>
                        </a:rPr>
                        <a:t>влак шып шинч</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de-AT" sz="2400">
                          <a:effectLst/>
                          <a:latin typeface="Calibri" panose="020F0502020204030204" pitchFamily="34" charset="0"/>
                          <a:ea typeface="PMingLiU" panose="02020500000000000000" pitchFamily="18" charset="-120"/>
                          <a:cs typeface="Calibri" panose="020F0502020204030204" pitchFamily="34" charset="0"/>
                        </a:rPr>
                        <a:t>: </a:t>
                      </a:r>
                      <a:r>
                        <a:rPr lang="en-US" sz="2400" u="sng">
                          <a:effectLst/>
                          <a:latin typeface="Calibri" panose="020F0502020204030204" pitchFamily="34" charset="0"/>
                          <a:ea typeface="PMingLiU" panose="02020500000000000000" pitchFamily="18" charset="-120"/>
                          <a:cs typeface="Calibri" panose="020F0502020204030204" pitchFamily="34" charset="0"/>
                        </a:rPr>
                        <a:t>с</a:t>
                      </a:r>
                      <a:r>
                        <a:rPr lang="en-US" sz="2400" b="1" u="sng">
                          <a:effectLst/>
                          <a:latin typeface="Calibri" panose="020F0502020204030204" pitchFamily="34" charset="0"/>
                          <a:ea typeface="PMingLiU" panose="02020500000000000000" pitchFamily="18" charset="-120"/>
                          <a:cs typeface="Calibri" panose="020F0502020204030204" pitchFamily="34" charset="0"/>
                        </a:rPr>
                        <a:t>е</a:t>
                      </a:r>
                      <a:r>
                        <a:rPr lang="en-US" sz="2400" u="sng">
                          <a:effectLst/>
                          <a:latin typeface="Calibri" panose="020F0502020204030204" pitchFamily="34" charset="0"/>
                          <a:ea typeface="PMingLiU" panose="02020500000000000000" pitchFamily="18" charset="-120"/>
                          <a:cs typeface="Calibri" panose="020F0502020204030204" pitchFamily="34" charset="0"/>
                        </a:rPr>
                        <a:t>мынышт</a:t>
                      </a:r>
                      <a:r>
                        <a:rPr lang="en-US" sz="2400">
                          <a:effectLst/>
                          <a:latin typeface="Calibri" panose="020F0502020204030204" pitchFamily="34" charset="0"/>
                          <a:ea typeface="PMingLiU" panose="02020500000000000000" pitchFamily="18" charset="-120"/>
                          <a:cs typeface="Calibri" panose="020F0502020204030204" pitchFamily="34" charset="0"/>
                        </a:rPr>
                        <a:t> экзаменл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матери</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лым ушештар</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de-AT"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The students are sitting silently, going through the material for the exam in their minds.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bl>
          </a:graphicData>
        </a:graphic>
      </p:graphicFrame>
    </p:spTree>
    <p:extLst>
      <p:ext uri="{BB962C8B-B14F-4D97-AF65-F5344CB8AC3E}">
        <p14:creationId xmlns:p14="http://schemas.microsoft.com/office/powerpoint/2010/main" val="239072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о</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дшо, </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э</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ртыше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last’,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толш</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шуш</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next’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2" name="Table 1">
            <a:extLst>
              <a:ext uri="{FF2B5EF4-FFF2-40B4-BE49-F238E27FC236}">
                <a16:creationId xmlns:a16="http://schemas.microsoft.com/office/drawing/2014/main" id="{E2EFF9EA-D84F-4981-923F-7D49A284687B}"/>
              </a:ext>
            </a:extLst>
          </p:cNvPr>
          <p:cNvGraphicFramePr>
            <a:graphicFrameLocks noGrp="1"/>
          </p:cNvGraphicFramePr>
          <p:nvPr>
            <p:extLst>
              <p:ext uri="{D42A27DB-BD31-4B8C-83A1-F6EECF244321}">
                <p14:modId xmlns:p14="http://schemas.microsoft.com/office/powerpoint/2010/main" val="87448188"/>
              </p:ext>
            </p:extLst>
          </p:nvPr>
        </p:nvGraphicFramePr>
        <p:xfrm>
          <a:off x="1089891" y="1934196"/>
          <a:ext cx="10012218" cy="3657600"/>
        </p:xfrm>
        <a:graphic>
          <a:graphicData uri="http://schemas.openxmlformats.org/drawingml/2006/table">
            <a:tbl>
              <a:tblPr firstRow="1" firstCol="1" bandRow="1">
                <a:tableStyleId>{5940675A-B579-460E-94D1-54222C63F5DA}</a:tableStyleId>
              </a:tblPr>
              <a:tblGrid>
                <a:gridCol w="2432639">
                  <a:extLst>
                    <a:ext uri="{9D8B030D-6E8A-4147-A177-3AD203B41FA5}">
                      <a16:colId xmlns:a16="http://schemas.microsoft.com/office/drawing/2014/main" val="116147340"/>
                    </a:ext>
                  </a:extLst>
                </a:gridCol>
                <a:gridCol w="2432639">
                  <a:extLst>
                    <a:ext uri="{9D8B030D-6E8A-4147-A177-3AD203B41FA5}">
                      <a16:colId xmlns:a16="http://schemas.microsoft.com/office/drawing/2014/main" val="1684581065"/>
                    </a:ext>
                  </a:extLst>
                </a:gridCol>
                <a:gridCol w="2587914">
                  <a:extLst>
                    <a:ext uri="{9D8B030D-6E8A-4147-A177-3AD203B41FA5}">
                      <a16:colId xmlns:a16="http://schemas.microsoft.com/office/drawing/2014/main" val="3359218331"/>
                    </a:ext>
                  </a:extLst>
                </a:gridCol>
                <a:gridCol w="2559026">
                  <a:extLst>
                    <a:ext uri="{9D8B030D-6E8A-4147-A177-3AD203B41FA5}">
                      <a16:colId xmlns:a16="http://schemas.microsoft.com/office/drawing/2014/main" val="193649417"/>
                    </a:ext>
                  </a:extLst>
                </a:gridCol>
              </a:tblGrid>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дшо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ртыше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last week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толш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шуш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next week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35291413"/>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дшо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 ~</a:t>
                      </a:r>
                      <a:endParaRPr lang="en-GB" sz="2000">
                        <a:effectLst/>
                        <a:latin typeface="Calibri" panose="020F0502020204030204" pitchFamily="34" charset="0"/>
                        <a:ea typeface="PMingLiU" panose="02020500000000000000" pitchFamily="18" charset="-120"/>
                        <a:cs typeface="Lucida Grande"/>
                      </a:endParaRPr>
                    </a:p>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ртыше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the) last week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толш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шуш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the) next week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903875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дшо ий ~</a:t>
                      </a:r>
                      <a:endParaRPr lang="en-GB" sz="2000">
                        <a:effectLst/>
                        <a:latin typeface="Calibri" panose="020F0502020204030204" pitchFamily="34" charset="0"/>
                        <a:ea typeface="PMingLiU" panose="02020500000000000000" pitchFamily="18" charset="-120"/>
                        <a:cs typeface="Lucida Grande"/>
                      </a:endParaRPr>
                    </a:p>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ртыше 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last year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толш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ий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шуш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next year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87881541"/>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дшо </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 ~</a:t>
                      </a:r>
                      <a:endParaRPr lang="en-GB" sz="2000">
                        <a:effectLst/>
                        <a:latin typeface="Calibri" panose="020F0502020204030204" pitchFamily="34" charset="0"/>
                        <a:ea typeface="PMingLiU" panose="02020500000000000000" pitchFamily="18" charset="-120"/>
                        <a:cs typeface="Lucida Grande"/>
                      </a:endParaRPr>
                    </a:p>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ртыше </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the) last year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толш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шуш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the) next year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27522672"/>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дшо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же ~</a:t>
                      </a:r>
                      <a:endParaRPr lang="en-GB" sz="2000">
                        <a:effectLst/>
                        <a:latin typeface="Calibri" panose="020F0502020204030204" pitchFamily="34" charset="0"/>
                        <a:ea typeface="PMingLiU" panose="02020500000000000000" pitchFamily="18" charset="-120"/>
                        <a:cs typeface="Lucida Grande"/>
                      </a:endParaRPr>
                    </a:p>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ртыше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last fall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толш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же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шуш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next fall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14945950"/>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дшо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жым ~</a:t>
                      </a:r>
                      <a:endParaRPr lang="en-GB" sz="2000">
                        <a:effectLst/>
                        <a:latin typeface="Calibri" panose="020F0502020204030204" pitchFamily="34" charset="0"/>
                        <a:ea typeface="PMingLiU" panose="02020500000000000000" pitchFamily="18" charset="-120"/>
                        <a:cs typeface="Lucida Grande"/>
                      </a:endParaRPr>
                    </a:p>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ртыше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the) last fall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толш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жым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шуш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жым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(in the) next fall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65002713"/>
                  </a:ext>
                </a:extLst>
              </a:tr>
            </a:tbl>
          </a:graphicData>
        </a:graphic>
      </p:graphicFrame>
    </p:spTree>
    <p:extLst>
      <p:ext uri="{BB962C8B-B14F-4D97-AF65-F5344CB8AC3E}">
        <p14:creationId xmlns:p14="http://schemas.microsoft.com/office/powerpoint/2010/main" val="151986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о</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дшо, </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э</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ртыше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last’,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толш</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шуш</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next’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graphicFrame>
        <p:nvGraphicFramePr>
          <p:cNvPr id="2" name="Table 1">
            <a:extLst>
              <a:ext uri="{FF2B5EF4-FFF2-40B4-BE49-F238E27FC236}">
                <a16:creationId xmlns:a16="http://schemas.microsoft.com/office/drawing/2014/main" id="{E2EFF9EA-D84F-4981-923F-7D49A284687B}"/>
              </a:ext>
            </a:extLst>
          </p:cNvPr>
          <p:cNvGraphicFramePr>
            <a:graphicFrameLocks noGrp="1"/>
          </p:cNvGraphicFramePr>
          <p:nvPr>
            <p:extLst>
              <p:ext uri="{D42A27DB-BD31-4B8C-83A1-F6EECF244321}">
                <p14:modId xmlns:p14="http://schemas.microsoft.com/office/powerpoint/2010/main" val="1939424505"/>
              </p:ext>
            </p:extLst>
          </p:nvPr>
        </p:nvGraphicFramePr>
        <p:xfrm>
          <a:off x="1089891" y="2349828"/>
          <a:ext cx="10012218" cy="2438400"/>
        </p:xfrm>
        <a:graphic>
          <a:graphicData uri="http://schemas.openxmlformats.org/drawingml/2006/table">
            <a:tbl>
              <a:tblPr firstRow="1" firstCol="1" bandRow="1">
                <a:tableStyleId>{5940675A-B579-460E-94D1-54222C63F5DA}</a:tableStyleId>
              </a:tblPr>
              <a:tblGrid>
                <a:gridCol w="2900218">
                  <a:extLst>
                    <a:ext uri="{9D8B030D-6E8A-4147-A177-3AD203B41FA5}">
                      <a16:colId xmlns:a16="http://schemas.microsoft.com/office/drawing/2014/main" val="116147340"/>
                    </a:ext>
                  </a:extLst>
                </a:gridCol>
                <a:gridCol w="1965060">
                  <a:extLst>
                    <a:ext uri="{9D8B030D-6E8A-4147-A177-3AD203B41FA5}">
                      <a16:colId xmlns:a16="http://schemas.microsoft.com/office/drawing/2014/main" val="1684581065"/>
                    </a:ext>
                  </a:extLst>
                </a:gridCol>
                <a:gridCol w="2587914">
                  <a:extLst>
                    <a:ext uri="{9D8B030D-6E8A-4147-A177-3AD203B41FA5}">
                      <a16:colId xmlns:a16="http://schemas.microsoft.com/office/drawing/2014/main" val="3359218331"/>
                    </a:ext>
                  </a:extLst>
                </a:gridCol>
                <a:gridCol w="2559026">
                  <a:extLst>
                    <a:ext uri="{9D8B030D-6E8A-4147-A177-3AD203B41FA5}">
                      <a16:colId xmlns:a16="http://schemas.microsoft.com/office/drawing/2014/main" val="193649417"/>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дшо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арн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a:effectLst/>
                          <a:latin typeface="Calibri" panose="020F0502020204030204" pitchFamily="34" charset="0"/>
                          <a:ea typeface="PMingLiU" panose="02020500000000000000" pitchFamily="18" charset="-120"/>
                          <a:cs typeface="Calibri" panose="020F0502020204030204" pitchFamily="34" charset="0"/>
                        </a:rPr>
                        <a:t> [610]</a:t>
                      </a:r>
                      <a:endParaRPr lang="en-GB" sz="2000" dirty="0">
                        <a:effectLst/>
                        <a:latin typeface="Calibri" panose="020F0502020204030204" pitchFamily="34" charset="0"/>
                        <a:ea typeface="PMingLiU" panose="02020500000000000000" pitchFamily="18" charset="-120"/>
                        <a:cs typeface="Lucida Grande"/>
                      </a:endParaRPr>
                    </a:p>
                    <a:p>
                      <a:pPr algn="l"/>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ртыше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арн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b="1" dirty="0">
                          <a:effectLst/>
                          <a:latin typeface="Calibri" panose="020F0502020204030204" pitchFamily="34" charset="0"/>
                          <a:ea typeface="PMingLiU" panose="02020500000000000000" pitchFamily="18" charset="-120"/>
                          <a:cs typeface="Calibri" panose="020F0502020204030204" pitchFamily="34" charset="0"/>
                        </a:rPr>
                        <a:t> </a:t>
                      </a:r>
                      <a:r>
                        <a:rPr lang="en-US" sz="2000" b="0" dirty="0">
                          <a:effectLst/>
                          <a:latin typeface="Calibri" panose="020F0502020204030204" pitchFamily="34" charset="0"/>
                          <a:ea typeface="PMingLiU" panose="02020500000000000000" pitchFamily="18" charset="-120"/>
                          <a:cs typeface="Calibri" panose="020F0502020204030204" pitchFamily="34" charset="0"/>
                        </a:rPr>
                        <a:t>[15]</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last week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толш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арн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b="0" dirty="0">
                          <a:effectLst/>
                          <a:latin typeface="Calibri" panose="020F0502020204030204" pitchFamily="34" charset="0"/>
                          <a:ea typeface="PMingLiU" panose="02020500000000000000" pitchFamily="18" charset="-120"/>
                          <a:cs typeface="Calibri" panose="020F0502020204030204" pitchFamily="34" charset="0"/>
                        </a:rPr>
                        <a:t> [6]</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арн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a:effectLst/>
                          <a:latin typeface="Calibri" panose="020F0502020204030204" pitchFamily="34" charset="0"/>
                          <a:ea typeface="PMingLiU" panose="02020500000000000000" pitchFamily="18" charset="-120"/>
                          <a:cs typeface="Calibri" panose="020F0502020204030204" pitchFamily="34" charset="0"/>
                        </a:rPr>
                        <a:t> [57]</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next week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35291413"/>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дшо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ий</a:t>
                      </a:r>
                      <a:r>
                        <a:rPr lang="en-US" sz="2000" dirty="0">
                          <a:effectLst/>
                          <a:latin typeface="Calibri" panose="020F0502020204030204" pitchFamily="34" charset="0"/>
                          <a:ea typeface="PMingLiU" panose="02020500000000000000" pitchFamily="18" charset="-120"/>
                          <a:cs typeface="Calibri" panose="020F0502020204030204" pitchFamily="34" charset="0"/>
                        </a:rPr>
                        <a:t> [3115]</a:t>
                      </a:r>
                      <a:endParaRPr lang="en-GB" sz="2000" dirty="0">
                        <a:effectLst/>
                        <a:latin typeface="Calibri" panose="020F0502020204030204" pitchFamily="34" charset="0"/>
                        <a:ea typeface="PMingLiU" panose="02020500000000000000" pitchFamily="18" charset="-120"/>
                        <a:cs typeface="Lucida Grande"/>
                      </a:endParaRPr>
                    </a:p>
                    <a:p>
                      <a:pPr algn="l"/>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ртыше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ий</a:t>
                      </a:r>
                      <a:r>
                        <a:rPr lang="en-US" sz="2000" dirty="0">
                          <a:effectLst/>
                          <a:latin typeface="Calibri" panose="020F0502020204030204" pitchFamily="34" charset="0"/>
                          <a:ea typeface="PMingLiU" panose="02020500000000000000" pitchFamily="18" charset="-120"/>
                          <a:cs typeface="Calibri" panose="020F0502020204030204" pitchFamily="34" charset="0"/>
                        </a:rPr>
                        <a:t> [430]</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last year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толш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ий</a:t>
                      </a:r>
                      <a:r>
                        <a:rPr lang="en-US" sz="2000" dirty="0">
                          <a:effectLst/>
                          <a:latin typeface="Calibri" panose="020F0502020204030204" pitchFamily="34" charset="0"/>
                          <a:ea typeface="PMingLiU" panose="02020500000000000000" pitchFamily="18" charset="-120"/>
                          <a:cs typeface="Calibri" panose="020F0502020204030204" pitchFamily="34" charset="0"/>
                        </a:rPr>
                        <a:t> [63]</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ий</a:t>
                      </a:r>
                      <a:r>
                        <a:rPr lang="en-US" sz="2000" dirty="0">
                          <a:effectLst/>
                          <a:latin typeface="Calibri" panose="020F0502020204030204" pitchFamily="34" charset="0"/>
                          <a:ea typeface="PMingLiU" panose="02020500000000000000" pitchFamily="18" charset="-120"/>
                          <a:cs typeface="Calibri" panose="020F0502020204030204" pitchFamily="34" charset="0"/>
                        </a:rPr>
                        <a:t> [644]</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next year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87881541"/>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дшо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же</a:t>
                      </a:r>
                      <a:r>
                        <a:rPr lang="en-US" sz="2000" dirty="0">
                          <a:effectLst/>
                          <a:latin typeface="Calibri" panose="020F0502020204030204" pitchFamily="34" charset="0"/>
                          <a:ea typeface="PMingLiU" panose="02020500000000000000" pitchFamily="18" charset="-120"/>
                          <a:cs typeface="Calibri" panose="020F0502020204030204" pitchFamily="34" charset="0"/>
                        </a:rPr>
                        <a:t> [206]</a:t>
                      </a:r>
                      <a:endParaRPr lang="en-GB" sz="2000" dirty="0">
                        <a:effectLst/>
                        <a:latin typeface="Calibri" panose="020F0502020204030204" pitchFamily="34" charset="0"/>
                        <a:ea typeface="PMingLiU" panose="02020500000000000000" pitchFamily="18" charset="-120"/>
                        <a:cs typeface="Lucida Grande"/>
                      </a:endParaRPr>
                    </a:p>
                    <a:p>
                      <a:pPr algn="l"/>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ртыше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же</a:t>
                      </a:r>
                      <a:r>
                        <a:rPr lang="en-US" sz="2000" dirty="0">
                          <a:effectLst/>
                          <a:latin typeface="Calibri" panose="020F0502020204030204" pitchFamily="34" charset="0"/>
                          <a:ea typeface="PMingLiU" panose="02020500000000000000" pitchFamily="18" charset="-120"/>
                          <a:cs typeface="Calibri" panose="020F0502020204030204" pitchFamily="34" charset="0"/>
                        </a:rPr>
                        <a:t> [15]</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last fall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толш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же</a:t>
                      </a:r>
                      <a:r>
                        <a:rPr lang="en-US" sz="2000" dirty="0">
                          <a:effectLst/>
                          <a:latin typeface="Calibri" panose="020F0502020204030204" pitchFamily="34" charset="0"/>
                          <a:ea typeface="PMingLiU" panose="02020500000000000000" pitchFamily="18" charset="-120"/>
                          <a:cs typeface="Calibri" panose="020F0502020204030204" pitchFamily="34" charset="0"/>
                        </a:rPr>
                        <a:t> [12]</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же</a:t>
                      </a:r>
                      <a:r>
                        <a:rPr lang="en-US" sz="2000" dirty="0">
                          <a:effectLst/>
                          <a:latin typeface="Calibri" panose="020F0502020204030204" pitchFamily="34" charset="0"/>
                          <a:ea typeface="PMingLiU" panose="02020500000000000000" pitchFamily="18" charset="-120"/>
                          <a:cs typeface="Calibri" panose="020F0502020204030204" pitchFamily="34" charset="0"/>
                        </a:rPr>
                        <a:t> [24]</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next fall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14945950"/>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дшо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руш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рня</a:t>
                      </a:r>
                      <a:r>
                        <a:rPr lang="en-US" sz="2000" dirty="0">
                          <a:effectLst/>
                          <a:latin typeface="Calibri" panose="020F0502020204030204" pitchFamily="34" charset="0"/>
                          <a:ea typeface="PMingLiU" panose="02020500000000000000" pitchFamily="18" charset="-120"/>
                          <a:cs typeface="Calibri" panose="020F0502020204030204" pitchFamily="34" charset="0"/>
                        </a:rPr>
                        <a:t> [122]</a:t>
                      </a:r>
                      <a:endParaRPr lang="en-GB" sz="2000" dirty="0">
                        <a:effectLst/>
                        <a:latin typeface="Calibri" panose="020F0502020204030204" pitchFamily="34" charset="0"/>
                        <a:ea typeface="PMingLiU" panose="02020500000000000000" pitchFamily="18" charset="-120"/>
                        <a:cs typeface="Lucida Grande"/>
                      </a:endParaRPr>
                    </a:p>
                    <a:p>
                      <a:pPr algn="l"/>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ртыше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руш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рня</a:t>
                      </a:r>
                      <a:r>
                        <a:rPr lang="en-US" sz="2000" dirty="0">
                          <a:effectLst/>
                          <a:latin typeface="Calibri" panose="020F0502020204030204" pitchFamily="34" charset="0"/>
                          <a:ea typeface="PMingLiU" panose="02020500000000000000" pitchFamily="18" charset="-120"/>
                          <a:cs typeface="Calibri" panose="020F0502020204030204" pitchFamily="34" charset="0"/>
                        </a:rPr>
                        <a:t> [19]</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last Sunday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толш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руш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рня</a:t>
                      </a:r>
                      <a:r>
                        <a:rPr lang="en-US" sz="2000" dirty="0">
                          <a:effectLst/>
                          <a:latin typeface="Calibri" panose="020F0502020204030204" pitchFamily="34" charset="0"/>
                          <a:ea typeface="PMingLiU" panose="02020500000000000000" pitchFamily="18" charset="-120"/>
                          <a:cs typeface="Calibri" panose="020F0502020204030204" pitchFamily="34" charset="0"/>
                        </a:rPr>
                        <a:t> [12]</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руш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рня</a:t>
                      </a:r>
                      <a:r>
                        <a:rPr lang="en-US" sz="2000" dirty="0">
                          <a:effectLst/>
                          <a:latin typeface="Calibri" panose="020F0502020204030204" pitchFamily="34" charset="0"/>
                          <a:ea typeface="PMingLiU" panose="02020500000000000000" pitchFamily="18" charset="-120"/>
                          <a:cs typeface="Calibri" panose="020F0502020204030204" pitchFamily="34" charset="0"/>
                        </a:rPr>
                        <a:t> [48]</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next Sunday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84058500"/>
                  </a:ext>
                </a:extLst>
              </a:tr>
            </a:tbl>
          </a:graphicData>
        </a:graphic>
      </p:graphicFrame>
      <p:sp>
        <p:nvSpPr>
          <p:cNvPr id="6" name="TextBox 5">
            <a:extLst>
              <a:ext uri="{FF2B5EF4-FFF2-40B4-BE49-F238E27FC236}">
                <a16:creationId xmlns:a16="http://schemas.microsoft.com/office/drawing/2014/main" id="{23C02E67-01CD-4A42-906D-D13D409C1F54}"/>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hlinkClick r:id="rId2"/>
              </a:rPr>
              <a:t>corpus.mari-language.com</a:t>
            </a:r>
            <a:r>
              <a:rPr lang="en-GB" dirty="0">
                <a:latin typeface="Calibri" panose="020F0502020204030204" pitchFamily="34" charset="0"/>
                <a:ea typeface="PMingLiU" panose="02020500000000000000" pitchFamily="18" charset="-120"/>
              </a:rPr>
              <a:t>:</a:t>
            </a:r>
            <a:endParaRPr lang="en-GB" dirty="0"/>
          </a:p>
        </p:txBody>
      </p:sp>
    </p:spTree>
    <p:extLst>
      <p:ext uri="{BB962C8B-B14F-4D97-AF65-F5344CB8AC3E}">
        <p14:creationId xmlns:p14="http://schemas.microsoft.com/office/powerpoint/2010/main" val="196094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29</a:t>
            </a:fld>
            <a:endParaRPr lang="en-GB"/>
          </a:p>
        </p:txBody>
      </p:sp>
    </p:spTree>
    <p:extLst>
      <p:ext uri="{BB962C8B-B14F-4D97-AF65-F5344CB8AC3E}">
        <p14:creationId xmlns:p14="http://schemas.microsoft.com/office/powerpoint/2010/main" val="367668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30</a:t>
            </a:fld>
            <a:endParaRPr lang="en-GB"/>
          </a:p>
        </p:txBody>
      </p:sp>
      <p:pic>
        <p:nvPicPr>
          <p:cNvPr id="6" name="Picture 5">
            <a:extLst>
              <a:ext uri="{FF2B5EF4-FFF2-40B4-BE49-F238E27FC236}">
                <a16:creationId xmlns:a16="http://schemas.microsoft.com/office/drawing/2014/main" id="{D832CC50-E9F8-437E-A127-2A43352E3243}"/>
              </a:ext>
            </a:extLst>
          </p:cNvPr>
          <p:cNvPicPr>
            <a:picLocks noChangeAspect="1"/>
          </p:cNvPicPr>
          <p:nvPr/>
        </p:nvPicPr>
        <p:blipFill>
          <a:blip r:embed="rId2"/>
          <a:stretch>
            <a:fillRect/>
          </a:stretch>
        </p:blipFill>
        <p:spPr>
          <a:xfrm>
            <a:off x="1373246" y="269056"/>
            <a:ext cx="9445508" cy="6087294"/>
          </a:xfrm>
          <a:prstGeom prst="rect">
            <a:avLst/>
          </a:prstGeom>
        </p:spPr>
      </p:pic>
    </p:spTree>
    <p:extLst>
      <p:ext uri="{BB962C8B-B14F-4D97-AF65-F5344CB8AC3E}">
        <p14:creationId xmlns:p14="http://schemas.microsoft.com/office/powerpoint/2010/main" val="3522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31</a:t>
            </a:fld>
            <a:endParaRPr lang="en-GB"/>
          </a:p>
        </p:txBody>
      </p:sp>
      <p:pic>
        <p:nvPicPr>
          <p:cNvPr id="6" name="Picture 5">
            <a:extLst>
              <a:ext uri="{FF2B5EF4-FFF2-40B4-BE49-F238E27FC236}">
                <a16:creationId xmlns:a16="http://schemas.microsoft.com/office/drawing/2014/main" id="{CE7AC35E-71BD-426F-AA33-DB6EAD91D21E}"/>
              </a:ext>
            </a:extLst>
          </p:cNvPr>
          <p:cNvPicPr>
            <a:picLocks noChangeAspect="1"/>
          </p:cNvPicPr>
          <p:nvPr/>
        </p:nvPicPr>
        <p:blipFill>
          <a:blip r:embed="rId2"/>
          <a:stretch>
            <a:fillRect/>
          </a:stretch>
        </p:blipFill>
        <p:spPr>
          <a:xfrm>
            <a:off x="508442" y="299679"/>
            <a:ext cx="8102158" cy="6056671"/>
          </a:xfrm>
          <a:prstGeom prst="rect">
            <a:avLst/>
          </a:prstGeom>
        </p:spPr>
      </p:pic>
      <p:pic>
        <p:nvPicPr>
          <p:cNvPr id="7" name="Picture 6">
            <a:extLst>
              <a:ext uri="{FF2B5EF4-FFF2-40B4-BE49-F238E27FC236}">
                <a16:creationId xmlns:a16="http://schemas.microsoft.com/office/drawing/2014/main" id="{0B554C4D-B7C7-42F3-AB55-F403A69EA5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786" y="2214803"/>
            <a:ext cx="3237733" cy="2428394"/>
          </a:xfrm>
          <a:prstGeom prst="rect">
            <a:avLst/>
          </a:prstGeom>
          <a:noFill/>
          <a:ln>
            <a:noFill/>
          </a:ln>
        </p:spPr>
      </p:pic>
    </p:spTree>
    <p:extLst>
      <p:ext uri="{BB962C8B-B14F-4D97-AF65-F5344CB8AC3E}">
        <p14:creationId xmlns:p14="http://schemas.microsoft.com/office/powerpoint/2010/main" val="292231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32</a:t>
            </a:fld>
            <a:endParaRPr lang="en-GB"/>
          </a:p>
        </p:txBody>
      </p:sp>
      <p:pic>
        <p:nvPicPr>
          <p:cNvPr id="3" name="Picture 2" descr="Map&#10;&#10;Description automatically generated">
            <a:extLst>
              <a:ext uri="{FF2B5EF4-FFF2-40B4-BE49-F238E27FC236}">
                <a16:creationId xmlns:a16="http://schemas.microsoft.com/office/drawing/2014/main" id="{DDEBD618-D79D-4CCF-8C7C-EE663BFBA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534" y="763998"/>
            <a:ext cx="7296927" cy="5038354"/>
          </a:xfrm>
          <a:prstGeom prst="rect">
            <a:avLst/>
          </a:prstGeom>
        </p:spPr>
      </p:pic>
      <p:sp>
        <p:nvSpPr>
          <p:cNvPr id="8" name="TextBox 7">
            <a:extLst>
              <a:ext uri="{FF2B5EF4-FFF2-40B4-BE49-F238E27FC236}">
                <a16:creationId xmlns:a16="http://schemas.microsoft.com/office/drawing/2014/main" id="{10072D01-0264-4C57-9178-BEB77E6A8260}"/>
              </a:ext>
            </a:extLst>
          </p:cNvPr>
          <p:cNvSpPr txBox="1"/>
          <p:nvPr/>
        </p:nvSpPr>
        <p:spPr>
          <a:xfrm>
            <a:off x="2358570" y="5987018"/>
            <a:ext cx="7474857" cy="369332"/>
          </a:xfrm>
          <a:prstGeom prst="rect">
            <a:avLst/>
          </a:prstGeom>
          <a:noFill/>
        </p:spPr>
        <p:txBody>
          <a:bodyPr wrap="square">
            <a:spAutoFit/>
          </a:bodyPr>
          <a:lstStyle/>
          <a:p>
            <a:pPr algn="ctr"/>
            <a:r>
              <a:rPr lang="en-GB" dirty="0"/>
              <a:t>Map created by Timo </a:t>
            </a:r>
            <a:r>
              <a:rPr lang="en-GB" dirty="0" err="1"/>
              <a:t>Rantanen</a:t>
            </a:r>
            <a:r>
              <a:rPr lang="en-GB" dirty="0"/>
              <a:t> for the BEDLAN project (</a:t>
            </a:r>
            <a:r>
              <a:rPr lang="en-GB" dirty="0">
                <a:hlinkClick r:id="rId3"/>
              </a:rPr>
              <a:t>bedlan.net/</a:t>
            </a:r>
            <a:r>
              <a:rPr lang="en-GB" dirty="0" err="1">
                <a:hlinkClick r:id="rId3"/>
              </a:rPr>
              <a:t>uralic</a:t>
            </a:r>
            <a:r>
              <a:rPr lang="en-GB" dirty="0"/>
              <a:t>)</a:t>
            </a:r>
          </a:p>
        </p:txBody>
      </p:sp>
    </p:spTree>
    <p:extLst>
      <p:ext uri="{BB962C8B-B14F-4D97-AF65-F5344CB8AC3E}">
        <p14:creationId xmlns:p14="http://schemas.microsoft.com/office/powerpoint/2010/main" val="1767970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33</a:t>
            </a:fld>
            <a:endParaRPr lang="en-GB"/>
          </a:p>
        </p:txBody>
      </p:sp>
    </p:spTree>
    <p:extLst>
      <p:ext uri="{BB962C8B-B14F-4D97-AF65-F5344CB8AC3E}">
        <p14:creationId xmlns:p14="http://schemas.microsoft.com/office/powerpoint/2010/main" val="3801195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34</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776686" y="5767685"/>
            <a:ext cx="5577114" cy="369332"/>
          </a:xfrm>
          <a:prstGeom prst="rect">
            <a:avLst/>
          </a:prstGeom>
          <a:noFill/>
        </p:spPr>
        <p:txBody>
          <a:bodyPr wrap="square">
            <a:spAutoFit/>
          </a:bodyPr>
          <a:lstStyle/>
          <a:p>
            <a:pPr algn="r">
              <a:spcAft>
                <a:spcPts val="1200"/>
              </a:spcAft>
            </a:pPr>
            <a:r>
              <a:rPr lang="en-US" sz="1800" u="sng" dirty="0">
                <a:solidFill>
                  <a:srgbClr val="0000FF"/>
                </a:solidFill>
                <a:effectLst/>
                <a:latin typeface="Calibri" panose="020F0502020204030204" pitchFamily="34" charset="0"/>
                <a:ea typeface="PMingLiU" panose="02020500000000000000" pitchFamily="18" charset="-120"/>
                <a:cs typeface="Lucida Grande"/>
                <a:hlinkClick r:id="rId3"/>
              </a:rPr>
              <a:t>www.youtube.com/watch?v=0Bi1o4J_Qpo</a:t>
            </a:r>
            <a:endParaRPr lang="en-GB" sz="1800" dirty="0">
              <a:effectLst/>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14.</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3" name="Online Media 2" title="Summer School of Mari Language and Culture">
            <a:hlinkClick r:id="" action="ppaction://media"/>
            <a:extLst>
              <a:ext uri="{FF2B5EF4-FFF2-40B4-BE49-F238E27FC236}">
                <a16:creationId xmlns:a16="http://schemas.microsoft.com/office/drawing/2014/main" id="{6B1E09C5-6DEA-46AC-8787-692BDF2AC9DD}"/>
              </a:ext>
            </a:extLst>
          </p:cNvPr>
          <p:cNvPicPr>
            <a:picLocks noRot="1" noChangeAspect="1"/>
          </p:cNvPicPr>
          <p:nvPr>
            <a:videoFile r:link="rId1"/>
          </p:nvPr>
        </p:nvPicPr>
        <p:blipFill>
          <a:blip r:embed="rId4"/>
          <a:stretch>
            <a:fillRect/>
          </a:stretch>
        </p:blipFill>
        <p:spPr>
          <a:xfrm>
            <a:off x="3308641" y="1450441"/>
            <a:ext cx="5574717" cy="4181038"/>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29</a:t>
            </a:r>
            <a:endParaRPr lang="en-GB"/>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35</a:t>
            </a:fld>
            <a:endParaRPr lang="en-GB"/>
          </a:p>
        </p:txBody>
      </p:sp>
      <p:pic>
        <p:nvPicPr>
          <p:cNvPr id="6" name="Picture 5">
            <a:extLst>
              <a:ext uri="{FF2B5EF4-FFF2-40B4-BE49-F238E27FC236}">
                <a16:creationId xmlns:a16="http://schemas.microsoft.com/office/drawing/2014/main" id="{787EB6CD-C512-4DBA-A611-642345879A86}"/>
              </a:ext>
            </a:extLst>
          </p:cNvPr>
          <p:cNvPicPr>
            <a:picLocks noChangeAspect="1"/>
          </p:cNvPicPr>
          <p:nvPr/>
        </p:nvPicPr>
        <p:blipFill>
          <a:blip r:embed="rId2"/>
          <a:stretch>
            <a:fillRect/>
          </a:stretch>
        </p:blipFill>
        <p:spPr>
          <a:xfrm>
            <a:off x="1362075" y="1290637"/>
            <a:ext cx="9467850" cy="4276725"/>
          </a:xfrm>
          <a:prstGeom prst="rect">
            <a:avLst/>
          </a:prstGeom>
        </p:spPr>
      </p:pic>
    </p:spTree>
    <p:extLst>
      <p:ext uri="{BB962C8B-B14F-4D97-AF65-F5344CB8AC3E}">
        <p14:creationId xmlns:p14="http://schemas.microsoft.com/office/powerpoint/2010/main" val="294511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7" name="Content Placeholder 5">
            <a:extLst>
              <a:ext uri="{FF2B5EF4-FFF2-40B4-BE49-F238E27FC236}">
                <a16:creationId xmlns:a16="http://schemas.microsoft.com/office/drawing/2014/main" id="{96C6AFFA-C5CC-44E2-8F13-A427F5D021EC}"/>
              </a:ext>
            </a:extLst>
          </p:cNvPr>
          <p:cNvGraphicFramePr>
            <a:graphicFrameLocks/>
          </p:cNvGraphicFramePr>
          <p:nvPr>
            <p:extLst>
              <p:ext uri="{D42A27DB-BD31-4B8C-83A1-F6EECF244321}">
                <p14:modId xmlns:p14="http://schemas.microsoft.com/office/powerpoint/2010/main" val="1688512918"/>
              </p:ext>
            </p:extLst>
          </p:nvPr>
        </p:nvGraphicFramePr>
        <p:xfrm>
          <a:off x="1051760" y="1540823"/>
          <a:ext cx="10328616" cy="3116042"/>
        </p:xfrm>
        <a:graphic>
          <a:graphicData uri="http://schemas.openxmlformats.org/drawingml/2006/table">
            <a:tbl>
              <a:tblPr firstRow="1" firstCol="1" bandRow="1" bandCol="1"/>
              <a:tblGrid>
                <a:gridCol w="2238737">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 participle</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дымо</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дымо</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з</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ыдымо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лш</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йыдыме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bl>
          </a:graphicData>
        </a:graphic>
      </p:graphicFrame>
      <p:graphicFrame>
        <p:nvGraphicFramePr>
          <p:cNvPr id="8" name="Table 7">
            <a:extLst>
              <a:ext uri="{FF2B5EF4-FFF2-40B4-BE49-F238E27FC236}">
                <a16:creationId xmlns:a16="http://schemas.microsoft.com/office/drawing/2014/main" id="{05BB4952-455D-44D7-8342-876862AD094C}"/>
              </a:ext>
            </a:extLst>
          </p:cNvPr>
          <p:cNvGraphicFramePr>
            <a:graphicFrameLocks noGrp="1"/>
          </p:cNvGraphicFramePr>
          <p:nvPr>
            <p:extLst>
              <p:ext uri="{D42A27DB-BD31-4B8C-83A1-F6EECF244321}">
                <p14:modId xmlns:p14="http://schemas.microsoft.com/office/powerpoint/2010/main" val="1561966607"/>
              </p:ext>
            </p:extLst>
          </p:nvPr>
        </p:nvGraphicFramePr>
        <p:xfrm>
          <a:off x="5814247" y="5181779"/>
          <a:ext cx="5539553" cy="982197"/>
        </p:xfrm>
        <a:graphic>
          <a:graphicData uri="http://schemas.openxmlformats.org/drawingml/2006/table">
            <a:tbl>
              <a:tblPr firstRow="1" firstCol="1" bandRow="1" bandCol="1"/>
              <a:tblGrid>
                <a:gridCol w="2594632">
                  <a:extLst>
                    <a:ext uri="{9D8B030D-6E8A-4147-A177-3AD203B41FA5}">
                      <a16:colId xmlns:a16="http://schemas.microsoft.com/office/drawing/2014/main" val="2552668151"/>
                    </a:ext>
                  </a:extLst>
                </a:gridCol>
                <a:gridCol w="2944921">
                  <a:extLst>
                    <a:ext uri="{9D8B030D-6E8A-4147-A177-3AD203B41FA5}">
                      <a16:colId xmlns:a16="http://schemas.microsoft.com/office/drawing/2014/main" val="3825153128"/>
                    </a:ext>
                  </a:extLst>
                </a:gridCol>
              </a:tblGrid>
              <a:tr h="201363">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a:t>
                      </a:r>
                      <a:r>
                        <a:rPr lang="en-GB"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ер</a:t>
                      </a:r>
                      <a:r>
                        <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‘place’</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в</a:t>
                      </a:r>
                      <a:r>
                        <a:rPr lang="en-GB" sz="2000" b="1" i="0" u="none" strike="noStrike" dirty="0" err="1">
                          <a:effectLst/>
                          <a:latin typeface="Calibri" panose="020F0502020204030204" pitchFamily="34" charset="0"/>
                          <a:ea typeface="PMingLiU" panose="02020500000000000000" pitchFamily="18" charset="-120"/>
                          <a:cs typeface="Calibri" panose="020F0502020204030204" pitchFamily="34" charset="0"/>
                        </a:rPr>
                        <a:t>е</a:t>
                      </a:r>
                      <a:r>
                        <a:rPr lang="en-GB" sz="2000" b="0" i="0" u="none" strike="noStrike" dirty="0" err="1">
                          <a:effectLst/>
                          <a:latin typeface="Calibri" panose="020F0502020204030204" pitchFamily="34" charset="0"/>
                          <a:ea typeface="PMingLiU" panose="02020500000000000000" pitchFamily="18" charset="-120"/>
                          <a:cs typeface="Calibri" panose="020F0502020204030204" pitchFamily="34" charset="0"/>
                        </a:rPr>
                        <a:t>рдыме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267426"/>
                  </a:ext>
                </a:extLst>
              </a:tr>
              <a:tr h="201363">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тул ‘fire’</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т</a:t>
                      </a:r>
                      <a:r>
                        <a:rPr lang="mi-N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лдымо</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35251"/>
                  </a:ext>
                </a:extLst>
              </a:tr>
              <a:tr h="295942">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йӱр ‘rain’</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1090487"/>
                  </a:ext>
                </a:extLst>
              </a:tr>
            </a:tbl>
          </a:graphicData>
        </a:graphic>
      </p:graphicFrame>
      <p:sp>
        <p:nvSpPr>
          <p:cNvPr id="9" name="TextBox 8">
            <a:extLst>
              <a:ext uri="{FF2B5EF4-FFF2-40B4-BE49-F238E27FC236}">
                <a16:creationId xmlns:a16="http://schemas.microsoft.com/office/drawing/2014/main" id="{64F6E011-763F-4191-A1BA-5D2DB0883EDD}"/>
              </a:ext>
            </a:extLst>
          </p:cNvPr>
          <p:cNvSpPr txBox="1"/>
          <p:nvPr/>
        </p:nvSpPr>
        <p:spPr>
          <a:xfrm>
            <a:off x="4356922" y="5181779"/>
            <a:ext cx="1272353" cy="369332"/>
          </a:xfrm>
          <a:prstGeom prst="rect">
            <a:avLst/>
          </a:prstGeom>
          <a:noFill/>
        </p:spPr>
        <p:txBody>
          <a:bodyPr wrap="square">
            <a:spAutoFit/>
          </a:bodyPr>
          <a:lstStyle/>
          <a:p>
            <a:r>
              <a:rPr lang="en-US" sz="1800" u="sng" dirty="0">
                <a:effectLst/>
                <a:latin typeface="Calibri" panose="020F0502020204030204" pitchFamily="34" charset="0"/>
                <a:ea typeface="PMingLiU" panose="02020500000000000000" pitchFamily="18" charset="-120"/>
              </a:rPr>
              <a:t>Denominal:</a:t>
            </a:r>
            <a:endParaRPr lang="en-GB" u="sng" dirty="0"/>
          </a:p>
        </p:txBody>
      </p:sp>
      <p:sp>
        <p:nvSpPr>
          <p:cNvPr id="10" name="Rectangle 9">
            <a:extLst>
              <a:ext uri="{FF2B5EF4-FFF2-40B4-BE49-F238E27FC236}">
                <a16:creationId xmlns:a16="http://schemas.microsoft.com/office/drawing/2014/main" id="{612DCEAD-B0B8-4473-B2F0-FEC7666CA9BC}"/>
              </a:ext>
            </a:extLst>
          </p:cNvPr>
          <p:cNvSpPr/>
          <p:nvPr/>
        </p:nvSpPr>
        <p:spPr>
          <a:xfrm>
            <a:off x="8494412" y="2095309"/>
            <a:ext cx="1486757" cy="2615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EE4C4DBE-7151-4BE8-911F-A08280951DC6}"/>
              </a:ext>
            </a:extLst>
          </p:cNvPr>
          <p:cNvSpPr/>
          <p:nvPr/>
        </p:nvSpPr>
        <p:spPr>
          <a:xfrm>
            <a:off x="8516596" y="2385909"/>
            <a:ext cx="1373957"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D7FCAA38-3C99-425C-A869-5AD3F51B7363}"/>
              </a:ext>
            </a:extLst>
          </p:cNvPr>
          <p:cNvSpPr/>
          <p:nvPr/>
        </p:nvSpPr>
        <p:spPr>
          <a:xfrm>
            <a:off x="6610351" y="2747369"/>
            <a:ext cx="876299"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5E51096-18B8-47AD-9730-C0C281346859}"/>
              </a:ext>
            </a:extLst>
          </p:cNvPr>
          <p:cNvSpPr/>
          <p:nvPr/>
        </p:nvSpPr>
        <p:spPr>
          <a:xfrm>
            <a:off x="8488495" y="2736463"/>
            <a:ext cx="1697084" cy="2704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676A167D-5C00-40B0-BF2C-15B5D08600E4}"/>
              </a:ext>
            </a:extLst>
          </p:cNvPr>
          <p:cNvSpPr/>
          <p:nvPr/>
        </p:nvSpPr>
        <p:spPr>
          <a:xfrm>
            <a:off x="6598704" y="3066809"/>
            <a:ext cx="1164171"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1DD0E451-B776-408E-A4DD-8FD534AE1A81}"/>
              </a:ext>
            </a:extLst>
          </p:cNvPr>
          <p:cNvSpPr/>
          <p:nvPr/>
        </p:nvSpPr>
        <p:spPr>
          <a:xfrm>
            <a:off x="8516596" y="306680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2D594164-A637-4CD4-B041-68A15128D51E}"/>
              </a:ext>
            </a:extLst>
          </p:cNvPr>
          <p:cNvSpPr/>
          <p:nvPr/>
        </p:nvSpPr>
        <p:spPr>
          <a:xfrm>
            <a:off x="8512988" y="3396957"/>
            <a:ext cx="1486757"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249C05B1-AA6C-44A5-B767-1C0D216D34D0}"/>
              </a:ext>
            </a:extLst>
          </p:cNvPr>
          <p:cNvSpPr/>
          <p:nvPr/>
        </p:nvSpPr>
        <p:spPr>
          <a:xfrm>
            <a:off x="8535172" y="3692319"/>
            <a:ext cx="1373957"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995C70DA-59E5-4F07-A0FB-263DEA73235B}"/>
              </a:ext>
            </a:extLst>
          </p:cNvPr>
          <p:cNvSpPr/>
          <p:nvPr/>
        </p:nvSpPr>
        <p:spPr>
          <a:xfrm>
            <a:off x="8507071" y="4047637"/>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B6D3A3C2-A0DE-491F-9053-8DAB9549F7DE}"/>
              </a:ext>
            </a:extLst>
          </p:cNvPr>
          <p:cNvSpPr/>
          <p:nvPr/>
        </p:nvSpPr>
        <p:spPr>
          <a:xfrm>
            <a:off x="8535172" y="4377982"/>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53A704C4-9F32-489A-9B9A-7E045945F5F2}"/>
              </a:ext>
            </a:extLst>
          </p:cNvPr>
          <p:cNvSpPr/>
          <p:nvPr/>
        </p:nvSpPr>
        <p:spPr>
          <a:xfrm>
            <a:off x="8488495" y="5229467"/>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737E6F8B-6816-451A-9586-7095FBBE8683}"/>
              </a:ext>
            </a:extLst>
          </p:cNvPr>
          <p:cNvSpPr/>
          <p:nvPr/>
        </p:nvSpPr>
        <p:spPr>
          <a:xfrm>
            <a:off x="8516596" y="5559812"/>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141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7" name="Content Placeholder 5">
            <a:extLst>
              <a:ext uri="{FF2B5EF4-FFF2-40B4-BE49-F238E27FC236}">
                <a16:creationId xmlns:a16="http://schemas.microsoft.com/office/drawing/2014/main" id="{96C6AFFA-C5CC-44E2-8F13-A427F5D021EC}"/>
              </a:ext>
            </a:extLst>
          </p:cNvPr>
          <p:cNvGraphicFramePr>
            <a:graphicFrameLocks/>
          </p:cNvGraphicFramePr>
          <p:nvPr/>
        </p:nvGraphicFramePr>
        <p:xfrm>
          <a:off x="1051760" y="1540823"/>
          <a:ext cx="10328616" cy="3116042"/>
        </p:xfrm>
        <a:graphic>
          <a:graphicData uri="http://schemas.openxmlformats.org/drawingml/2006/table">
            <a:tbl>
              <a:tblPr firstRow="1" firstCol="1" bandRow="1" bandCol="1"/>
              <a:tblGrid>
                <a:gridCol w="2238737">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 participle</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дымо</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ч</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дымо</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дыме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з</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ыдымо</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лш</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йыдыме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bl>
          </a:graphicData>
        </a:graphic>
      </p:graphicFrame>
      <p:graphicFrame>
        <p:nvGraphicFramePr>
          <p:cNvPr id="8" name="Table 7">
            <a:extLst>
              <a:ext uri="{FF2B5EF4-FFF2-40B4-BE49-F238E27FC236}">
                <a16:creationId xmlns:a16="http://schemas.microsoft.com/office/drawing/2014/main" id="{05BB4952-455D-44D7-8342-876862AD094C}"/>
              </a:ext>
            </a:extLst>
          </p:cNvPr>
          <p:cNvGraphicFramePr>
            <a:graphicFrameLocks noGrp="1"/>
          </p:cNvGraphicFramePr>
          <p:nvPr/>
        </p:nvGraphicFramePr>
        <p:xfrm>
          <a:off x="5814247" y="5181779"/>
          <a:ext cx="5539553" cy="982197"/>
        </p:xfrm>
        <a:graphic>
          <a:graphicData uri="http://schemas.openxmlformats.org/drawingml/2006/table">
            <a:tbl>
              <a:tblPr firstRow="1" firstCol="1" bandRow="1" bandCol="1"/>
              <a:tblGrid>
                <a:gridCol w="2594632">
                  <a:extLst>
                    <a:ext uri="{9D8B030D-6E8A-4147-A177-3AD203B41FA5}">
                      <a16:colId xmlns:a16="http://schemas.microsoft.com/office/drawing/2014/main" val="2552668151"/>
                    </a:ext>
                  </a:extLst>
                </a:gridCol>
                <a:gridCol w="2944921">
                  <a:extLst>
                    <a:ext uri="{9D8B030D-6E8A-4147-A177-3AD203B41FA5}">
                      <a16:colId xmlns:a16="http://schemas.microsoft.com/office/drawing/2014/main" val="3825153128"/>
                    </a:ext>
                  </a:extLst>
                </a:gridCol>
              </a:tblGrid>
              <a:tr h="201363">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в</a:t>
                      </a:r>
                      <a:r>
                        <a:rPr lang="en-GB" sz="20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ер</a:t>
                      </a:r>
                      <a:r>
                        <a:rPr lang="en-GB"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‘place’</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в</a:t>
                      </a:r>
                      <a:r>
                        <a:rPr lang="en-GB" sz="2000" b="1" i="0" u="none" strike="noStrike" dirty="0" err="1">
                          <a:effectLst/>
                          <a:latin typeface="Calibri" panose="020F0502020204030204" pitchFamily="34" charset="0"/>
                          <a:ea typeface="PMingLiU" panose="02020500000000000000" pitchFamily="18" charset="-120"/>
                          <a:cs typeface="Calibri" panose="020F0502020204030204" pitchFamily="34" charset="0"/>
                        </a:rPr>
                        <a:t>е</a:t>
                      </a:r>
                      <a:r>
                        <a:rPr lang="en-GB" sz="2000" b="0" i="0" u="none" strike="noStrike" dirty="0" err="1">
                          <a:effectLst/>
                          <a:latin typeface="Calibri" panose="020F0502020204030204" pitchFamily="34" charset="0"/>
                          <a:ea typeface="PMingLiU" panose="02020500000000000000" pitchFamily="18" charset="-120"/>
                          <a:cs typeface="Calibri" panose="020F0502020204030204" pitchFamily="34" charset="0"/>
                        </a:rPr>
                        <a:t>рдыме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267426"/>
                  </a:ext>
                </a:extLst>
              </a:tr>
              <a:tr h="201363">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тул ‘fire’</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т</a:t>
                      </a:r>
                      <a:r>
                        <a:rPr lang="mi-N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лдымо</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35251"/>
                  </a:ext>
                </a:extLst>
              </a:tr>
              <a:tr h="295942">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йӱр ‘rain’</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й</a:t>
                      </a:r>
                      <a:r>
                        <a:rPr lang="mi-NZ"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ӱ</a:t>
                      </a:r>
                      <a:r>
                        <a:rPr lang="mi-N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рдымӧ</a:t>
                      </a:r>
                      <a:endParaRPr lang="az-Cyrl-AZ" sz="20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1090487"/>
                  </a:ext>
                </a:extLst>
              </a:tr>
            </a:tbl>
          </a:graphicData>
        </a:graphic>
      </p:graphicFrame>
      <p:sp>
        <p:nvSpPr>
          <p:cNvPr id="9" name="TextBox 8">
            <a:extLst>
              <a:ext uri="{FF2B5EF4-FFF2-40B4-BE49-F238E27FC236}">
                <a16:creationId xmlns:a16="http://schemas.microsoft.com/office/drawing/2014/main" id="{64F6E011-763F-4191-A1BA-5D2DB0883EDD}"/>
              </a:ext>
            </a:extLst>
          </p:cNvPr>
          <p:cNvSpPr txBox="1"/>
          <p:nvPr/>
        </p:nvSpPr>
        <p:spPr>
          <a:xfrm>
            <a:off x="4356922" y="5181779"/>
            <a:ext cx="1272353" cy="369332"/>
          </a:xfrm>
          <a:prstGeom prst="rect">
            <a:avLst/>
          </a:prstGeom>
          <a:noFill/>
        </p:spPr>
        <p:txBody>
          <a:bodyPr wrap="square">
            <a:spAutoFit/>
          </a:bodyPr>
          <a:lstStyle/>
          <a:p>
            <a:r>
              <a:rPr lang="en-US" sz="1800" u="sng" dirty="0">
                <a:effectLst/>
                <a:latin typeface="Calibri" panose="020F0502020204030204" pitchFamily="34" charset="0"/>
                <a:ea typeface="PMingLiU" panose="02020500000000000000" pitchFamily="18" charset="-120"/>
              </a:rPr>
              <a:t>Denominal:</a:t>
            </a:r>
            <a:endParaRPr lang="en-GB" u="sng" dirty="0"/>
          </a:p>
        </p:txBody>
      </p:sp>
    </p:spTree>
    <p:extLst>
      <p:ext uri="{BB962C8B-B14F-4D97-AF65-F5344CB8AC3E}">
        <p14:creationId xmlns:p14="http://schemas.microsoft.com/office/powerpoint/2010/main" val="32831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rPr>
              <a:t>a) Negative participle as an attribute</a:t>
            </a:r>
            <a:endParaRPr lang="en-GB" dirty="0"/>
          </a:p>
        </p:txBody>
      </p:sp>
      <p:graphicFrame>
        <p:nvGraphicFramePr>
          <p:cNvPr id="2" name="Table 1">
            <a:extLst>
              <a:ext uri="{FF2B5EF4-FFF2-40B4-BE49-F238E27FC236}">
                <a16:creationId xmlns:a16="http://schemas.microsoft.com/office/drawing/2014/main" id="{18827423-BB9F-42C4-B666-4DD8AAC848EE}"/>
              </a:ext>
            </a:extLst>
          </p:cNvPr>
          <p:cNvGraphicFramePr>
            <a:graphicFrameLocks noGrp="1"/>
          </p:cNvGraphicFramePr>
          <p:nvPr>
            <p:extLst>
              <p:ext uri="{D42A27DB-BD31-4B8C-83A1-F6EECF244321}">
                <p14:modId xmlns:p14="http://schemas.microsoft.com/office/powerpoint/2010/main" val="3137255202"/>
              </p:ext>
            </p:extLst>
          </p:nvPr>
        </p:nvGraphicFramePr>
        <p:xfrm>
          <a:off x="932872" y="2336456"/>
          <a:ext cx="9079345" cy="3574473"/>
        </p:xfrm>
        <a:graphic>
          <a:graphicData uri="http://schemas.openxmlformats.org/drawingml/2006/table">
            <a:tbl>
              <a:tblPr firstRow="1" firstCol="1" bandRow="1">
                <a:tableStyleId>{5940675A-B579-460E-94D1-54222C63F5DA}</a:tableStyleId>
              </a:tblPr>
              <a:tblGrid>
                <a:gridCol w="1793078">
                  <a:extLst>
                    <a:ext uri="{9D8B030D-6E8A-4147-A177-3AD203B41FA5}">
                      <a16:colId xmlns:a16="http://schemas.microsoft.com/office/drawing/2014/main" val="3548934633"/>
                    </a:ext>
                  </a:extLst>
                </a:gridCol>
                <a:gridCol w="1763859">
                  <a:extLst>
                    <a:ext uri="{9D8B030D-6E8A-4147-A177-3AD203B41FA5}">
                      <a16:colId xmlns:a16="http://schemas.microsoft.com/office/drawing/2014/main" val="2992626070"/>
                    </a:ext>
                  </a:extLst>
                </a:gridCol>
                <a:gridCol w="2761204">
                  <a:extLst>
                    <a:ext uri="{9D8B030D-6E8A-4147-A177-3AD203B41FA5}">
                      <a16:colId xmlns:a16="http://schemas.microsoft.com/office/drawing/2014/main" val="2911629859"/>
                    </a:ext>
                  </a:extLst>
                </a:gridCol>
                <a:gridCol w="2761204">
                  <a:extLst>
                    <a:ext uri="{9D8B030D-6E8A-4147-A177-3AD203B41FA5}">
                      <a16:colId xmlns:a16="http://schemas.microsoft.com/office/drawing/2014/main" val="594569573"/>
                    </a:ext>
                  </a:extLst>
                </a:gridCol>
              </a:tblGrid>
              <a:tr h="372959">
                <a:tc>
                  <a:txBody>
                    <a:bodyPr/>
                    <a:lstStyle/>
                    <a:p>
                      <a:pPr algn="ctr"/>
                      <a:r>
                        <a:rPr lang="en-US" sz="1800" b="1">
                          <a:effectLst/>
                          <a:latin typeface="Calibri" panose="020F0502020204030204" pitchFamily="34" charset="0"/>
                          <a:ea typeface="PMingLiU" panose="02020500000000000000" pitchFamily="18" charset="-120"/>
                          <a:cs typeface="Lucida Grande"/>
                        </a:rPr>
                        <a:t>Verb</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1800" b="1">
                          <a:effectLst/>
                          <a:latin typeface="Calibri" panose="020F0502020204030204" pitchFamily="34" charset="0"/>
                          <a:ea typeface="PMingLiU" panose="02020500000000000000" pitchFamily="18" charset="-120"/>
                          <a:cs typeface="Lucida Grande"/>
                        </a:rPr>
                        <a:t>Participle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gridSpan="2">
                  <a:txBody>
                    <a:bodyPr/>
                    <a:lstStyle/>
                    <a:p>
                      <a:pPr algn="ctr"/>
                      <a:r>
                        <a:rPr lang="en-US" sz="1800" b="1" dirty="0">
                          <a:effectLst/>
                          <a:latin typeface="Calibri" panose="020F0502020204030204" pitchFamily="34" charset="0"/>
                          <a:ea typeface="PMingLiU" panose="02020500000000000000" pitchFamily="18" charset="-120"/>
                          <a:cs typeface="Lucida Grande"/>
                        </a:rPr>
                        <a:t>Example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endParaRPr lang="en-GB"/>
                    </a:p>
                  </a:txBody>
                  <a:tcPr/>
                </a:tc>
                <a:extLst>
                  <a:ext uri="{0D108BD9-81ED-4DB2-BD59-A6C34878D82A}">
                    <a16:rowId xmlns:a16="http://schemas.microsoft.com/office/drawing/2014/main" val="2665997377"/>
                  </a:ext>
                </a:extLst>
              </a:tr>
              <a:tr h="372959">
                <a:tc>
                  <a:txBody>
                    <a:bodyPr/>
                    <a:lstStyle/>
                    <a:p>
                      <a:pPr algn="l"/>
                      <a:r>
                        <a:rPr lang="en-US" sz="1800">
                          <a:effectLst/>
                          <a:latin typeface="Calibri" panose="020F0502020204030204" pitchFamily="34" charset="0"/>
                          <a:ea typeface="PMingLiU" panose="02020500000000000000" pitchFamily="18" charset="-120"/>
                          <a:cs typeface="Lucida Grande"/>
                        </a:rPr>
                        <a:t>тунем</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(‑ам)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тун</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мдыме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тун</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мдыме й</a:t>
                      </a:r>
                      <a:r>
                        <a:rPr lang="en-US" sz="1800" b="1">
                          <a:effectLst/>
                          <a:latin typeface="Calibri" panose="020F0502020204030204" pitchFamily="34" charset="0"/>
                          <a:ea typeface="PMingLiU" panose="02020500000000000000" pitchFamily="18" charset="-120"/>
                          <a:cs typeface="Lucida Grande"/>
                        </a:rPr>
                        <a:t>ы</a:t>
                      </a:r>
                      <a:r>
                        <a:rPr lang="en-US" sz="1800">
                          <a:effectLst/>
                          <a:latin typeface="Calibri" panose="020F0502020204030204" pitchFamily="34" charset="0"/>
                          <a:ea typeface="PMingLiU" panose="02020500000000000000" pitchFamily="18" charset="-120"/>
                          <a:cs typeface="Lucida Grande"/>
                        </a:rPr>
                        <a:t>лме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unlearned language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1516184"/>
                  </a:ext>
                </a:extLst>
              </a:tr>
              <a:tr h="372959">
                <a:tc>
                  <a:txBody>
                    <a:bodyPr/>
                    <a:lstStyle/>
                    <a:p>
                      <a:pPr algn="l"/>
                      <a:r>
                        <a:rPr lang="en-US" sz="1800">
                          <a:effectLst/>
                          <a:latin typeface="Calibri" panose="020F0502020204030204" pitchFamily="34" charset="0"/>
                          <a:ea typeface="PMingLiU" panose="02020500000000000000" pitchFamily="18" charset="-120"/>
                          <a:cs typeface="Lucida Grande"/>
                        </a:rPr>
                        <a:t>уж</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(‑ам)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ждымо</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ждымо сӱр</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т</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unseen picture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7565145"/>
                  </a:ext>
                </a:extLst>
              </a:tr>
              <a:tr h="372959">
                <a:tc>
                  <a:txBody>
                    <a:bodyPr/>
                    <a:lstStyle/>
                    <a:p>
                      <a:pPr algn="l"/>
                      <a:r>
                        <a:rPr lang="en-US" sz="1800">
                          <a:effectLst/>
                          <a:latin typeface="Calibri" panose="020F0502020204030204" pitchFamily="34" charset="0"/>
                          <a:ea typeface="PMingLiU" panose="02020500000000000000" pitchFamily="18" charset="-120"/>
                          <a:cs typeface="Lucida Grande"/>
                        </a:rPr>
                        <a:t>лӱд</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(‑ам)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л</a:t>
                      </a:r>
                      <a:r>
                        <a:rPr lang="en-US" sz="1800" b="1">
                          <a:effectLst/>
                          <a:latin typeface="Calibri" panose="020F0502020204030204" pitchFamily="34" charset="0"/>
                          <a:ea typeface="PMingLiU" panose="02020500000000000000" pitchFamily="18" charset="-120"/>
                          <a:cs typeface="Lucida Grande"/>
                        </a:rPr>
                        <a:t>ӱ</a:t>
                      </a:r>
                      <a:r>
                        <a:rPr lang="en-US" sz="1800">
                          <a:effectLst/>
                          <a:latin typeface="Calibri" panose="020F0502020204030204" pitchFamily="34" charset="0"/>
                          <a:ea typeface="PMingLiU" panose="02020500000000000000" pitchFamily="18" charset="-120"/>
                          <a:cs typeface="Lucida Grande"/>
                        </a:rPr>
                        <a:t>ддымӧ</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Lucida Grande"/>
                        </a:rPr>
                        <a:t>л</a:t>
                      </a:r>
                      <a:r>
                        <a:rPr lang="en-US" sz="1800" b="1" dirty="0" err="1">
                          <a:effectLst/>
                          <a:latin typeface="Calibri" panose="020F0502020204030204" pitchFamily="34" charset="0"/>
                          <a:ea typeface="PMingLiU" panose="02020500000000000000" pitchFamily="18" charset="-120"/>
                          <a:cs typeface="Lucida Grande"/>
                        </a:rPr>
                        <a:t>ӱ</a:t>
                      </a:r>
                      <a:r>
                        <a:rPr lang="en-US" sz="1800" dirty="0" err="1">
                          <a:effectLst/>
                          <a:latin typeface="Calibri" panose="020F0502020204030204" pitchFamily="34" charset="0"/>
                          <a:ea typeface="PMingLiU" panose="02020500000000000000" pitchFamily="18" charset="-120"/>
                          <a:cs typeface="Lucida Grande"/>
                        </a:rPr>
                        <a:t>ддымӧ</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салт</a:t>
                      </a:r>
                      <a:r>
                        <a:rPr lang="en-US" sz="1800" b="1" dirty="0" err="1">
                          <a:effectLst/>
                          <a:latin typeface="Calibri" panose="020F0502020204030204" pitchFamily="34" charset="0"/>
                          <a:ea typeface="PMingLiU" panose="02020500000000000000" pitchFamily="18" charset="-120"/>
                          <a:cs typeface="Lucida Grande"/>
                        </a:rPr>
                        <a:t>а</a:t>
                      </a:r>
                      <a:r>
                        <a:rPr lang="en-US" sz="1800" dirty="0" err="1">
                          <a:effectLst/>
                          <a:latin typeface="Calibri" panose="020F0502020204030204" pitchFamily="34" charset="0"/>
                          <a:ea typeface="PMingLiU" panose="02020500000000000000" pitchFamily="18" charset="-120"/>
                          <a:cs typeface="Lucida Grande"/>
                        </a:rPr>
                        <a:t>к</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fearless soldier</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06516889"/>
                  </a:ext>
                </a:extLst>
              </a:tr>
              <a:tr h="372959">
                <a:tc>
                  <a:txBody>
                    <a:bodyPr/>
                    <a:lstStyle/>
                    <a:p>
                      <a:pPr algn="l"/>
                      <a:r>
                        <a:rPr lang="en-US" sz="1800">
                          <a:effectLst/>
                          <a:latin typeface="Calibri" panose="020F0502020204030204" pitchFamily="34" charset="0"/>
                          <a:ea typeface="PMingLiU" panose="02020500000000000000" pitchFamily="18" charset="-120"/>
                          <a:cs typeface="Lucida Grande"/>
                        </a:rPr>
                        <a:t>пыт</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(‑ем)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п</a:t>
                      </a:r>
                      <a:r>
                        <a:rPr lang="en-US" sz="1800" b="1">
                          <a:effectLst/>
                          <a:latin typeface="Calibri" panose="020F0502020204030204" pitchFamily="34" charset="0"/>
                          <a:ea typeface="PMingLiU" panose="02020500000000000000" pitchFamily="18" charset="-120"/>
                          <a:cs typeface="Lucida Grande"/>
                        </a:rPr>
                        <a:t>ы</a:t>
                      </a:r>
                      <a:r>
                        <a:rPr lang="en-US" sz="1800">
                          <a:effectLst/>
                          <a:latin typeface="Calibri" panose="020F0502020204030204" pitchFamily="34" charset="0"/>
                          <a:ea typeface="PMingLiU" panose="02020500000000000000" pitchFamily="18" charset="-120"/>
                          <a:cs typeface="Lucida Grande"/>
                        </a:rPr>
                        <a:t>тыдыме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п</a:t>
                      </a:r>
                      <a:r>
                        <a:rPr lang="en-US" sz="1800" b="1">
                          <a:effectLst/>
                          <a:latin typeface="Calibri" panose="020F0502020204030204" pitchFamily="34" charset="0"/>
                          <a:ea typeface="PMingLiU" panose="02020500000000000000" pitchFamily="18" charset="-120"/>
                          <a:cs typeface="Lucida Grande"/>
                        </a:rPr>
                        <a:t>ы</a:t>
                      </a:r>
                      <a:r>
                        <a:rPr lang="en-US" sz="1800">
                          <a:effectLst/>
                          <a:latin typeface="Calibri" panose="020F0502020204030204" pitchFamily="34" charset="0"/>
                          <a:ea typeface="PMingLiU" panose="02020500000000000000" pitchFamily="18" charset="-120"/>
                          <a:cs typeface="Lucida Grande"/>
                        </a:rPr>
                        <a:t>тыдыме по</a:t>
                      </a:r>
                      <a:r>
                        <a:rPr lang="en-US" sz="1800" b="1">
                          <a:effectLst/>
                          <a:latin typeface="Calibri" panose="020F0502020204030204" pitchFamily="34" charset="0"/>
                          <a:ea typeface="PMingLiU" panose="02020500000000000000" pitchFamily="18" charset="-120"/>
                          <a:cs typeface="Lucida Grande"/>
                        </a:rPr>
                        <a:t>я</a:t>
                      </a:r>
                      <a:r>
                        <a:rPr lang="en-US" sz="1800">
                          <a:effectLst/>
                          <a:latin typeface="Calibri" panose="020F0502020204030204" pitchFamily="34" charset="0"/>
                          <a:ea typeface="PMingLiU" panose="02020500000000000000" pitchFamily="18" charset="-120"/>
                          <a:cs typeface="Lucida Grande"/>
                        </a:rPr>
                        <a:t>нлык</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unending wealth</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0721755"/>
                  </a:ext>
                </a:extLst>
              </a:tr>
              <a:tr h="372959">
                <a:tc>
                  <a:txBody>
                    <a:bodyPr/>
                    <a:lstStyle/>
                    <a:p>
                      <a:pPr algn="l"/>
                      <a:r>
                        <a:rPr lang="en-US" sz="1800">
                          <a:effectLst/>
                          <a:latin typeface="Calibri" panose="020F0502020204030204" pitchFamily="34" charset="0"/>
                          <a:ea typeface="PMingLiU" panose="02020500000000000000" pitchFamily="18" charset="-120"/>
                          <a:cs typeface="Lucida Grande"/>
                        </a:rPr>
                        <a:t>колт</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(‑ем)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лтыдымо</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к</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лтыдымо с</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рыш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unsent letter</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16174584"/>
                  </a:ext>
                </a:extLst>
              </a:tr>
              <a:tr h="372959">
                <a:tc>
                  <a:txBody>
                    <a:bodyPr/>
                    <a:lstStyle/>
                    <a:p>
                      <a:pPr algn="l"/>
                      <a:r>
                        <a:rPr lang="en-US" sz="1800">
                          <a:effectLst/>
                          <a:latin typeface="Calibri" panose="020F0502020204030204" pitchFamily="34" charset="0"/>
                          <a:ea typeface="PMingLiU" panose="02020500000000000000" pitchFamily="18" charset="-120"/>
                          <a:cs typeface="Lucida Grande"/>
                        </a:rPr>
                        <a:t>ӱд</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(‑ем)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b="1">
                          <a:effectLst/>
                          <a:latin typeface="Calibri" panose="020F0502020204030204" pitchFamily="34" charset="0"/>
                          <a:ea typeface="PMingLiU" panose="02020500000000000000" pitchFamily="18" charset="-120"/>
                          <a:cs typeface="Lucida Grande"/>
                        </a:rPr>
                        <a:t>ӱ</a:t>
                      </a:r>
                      <a:r>
                        <a:rPr lang="en-US" sz="1800">
                          <a:effectLst/>
                          <a:latin typeface="Calibri" panose="020F0502020204030204" pitchFamily="34" charset="0"/>
                          <a:ea typeface="PMingLiU" panose="02020500000000000000" pitchFamily="18" charset="-120"/>
                          <a:cs typeface="Lucida Grande"/>
                        </a:rPr>
                        <a:t>дыдымӧ</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b="1">
                          <a:effectLst/>
                          <a:latin typeface="Calibri" panose="020F0502020204030204" pitchFamily="34" charset="0"/>
                          <a:ea typeface="PMingLiU" panose="02020500000000000000" pitchFamily="18" charset="-120"/>
                          <a:cs typeface="Lucida Grande"/>
                        </a:rPr>
                        <a:t>ӱ</a:t>
                      </a:r>
                      <a:r>
                        <a:rPr lang="en-US" sz="1800">
                          <a:effectLst/>
                          <a:latin typeface="Calibri" panose="020F0502020204030204" pitchFamily="34" charset="0"/>
                          <a:ea typeface="PMingLiU" panose="02020500000000000000" pitchFamily="18" charset="-120"/>
                          <a:cs typeface="Lucida Grande"/>
                        </a:rPr>
                        <a:t>дыдымӧ пас</a:t>
                      </a:r>
                      <a:r>
                        <a:rPr lang="en-US" sz="1800" b="1">
                          <a:effectLst/>
                          <a:latin typeface="Calibri" panose="020F0502020204030204" pitchFamily="34" charset="0"/>
                          <a:ea typeface="PMingLiU" panose="02020500000000000000" pitchFamily="18" charset="-120"/>
                          <a:cs typeface="Lucida Grande"/>
                        </a:rPr>
                        <a:t>у</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unsown field</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3209022"/>
                  </a:ext>
                </a:extLst>
              </a:tr>
              <a:tr h="590801">
                <a:tc>
                  <a:txBody>
                    <a:bodyPr/>
                    <a:lstStyle/>
                    <a:p>
                      <a:pPr algn="l"/>
                      <a:r>
                        <a:rPr lang="en-US" sz="1800">
                          <a:effectLst/>
                          <a:latin typeface="Calibri" panose="020F0502020204030204" pitchFamily="34" charset="0"/>
                          <a:ea typeface="PMingLiU" panose="02020500000000000000" pitchFamily="18" charset="-120"/>
                          <a:cs typeface="Lucida Grande"/>
                        </a:rPr>
                        <a:t>шупш</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ш (‑ам)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ш</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пшдымо</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там</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кым ш</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пшдымо еҥ</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person that does not smoke tobacco</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67809235"/>
                  </a:ext>
                </a:extLst>
              </a:tr>
              <a:tr h="372959">
                <a:tc>
                  <a:txBody>
                    <a:bodyPr/>
                    <a:lstStyle/>
                    <a:p>
                      <a:pPr algn="l"/>
                      <a:r>
                        <a:rPr lang="en-US" sz="1800">
                          <a:effectLst/>
                          <a:latin typeface="Calibri" panose="020F0502020204030204" pitchFamily="34" charset="0"/>
                          <a:ea typeface="PMingLiU" panose="02020500000000000000" pitchFamily="18" charset="-120"/>
                          <a:cs typeface="Lucida Grande"/>
                        </a:rPr>
                        <a:t>ли</a:t>
                      </a:r>
                      <a:r>
                        <a:rPr lang="en-US" sz="1800" b="1">
                          <a:effectLst/>
                          <a:latin typeface="Calibri" panose="020F0502020204030204" pitchFamily="34" charset="0"/>
                          <a:ea typeface="PMingLiU" panose="02020500000000000000" pitchFamily="18" charset="-120"/>
                          <a:cs typeface="Lucida Grande"/>
                        </a:rPr>
                        <a:t>я</a:t>
                      </a:r>
                      <a:r>
                        <a:rPr lang="en-US" sz="1800">
                          <a:effectLst/>
                          <a:latin typeface="Calibri" panose="020F0502020204030204" pitchFamily="34" charset="0"/>
                          <a:ea typeface="PMingLiU" panose="02020500000000000000" pitchFamily="18" charset="-120"/>
                          <a:cs typeface="Lucida Grande"/>
                        </a:rPr>
                        <a:t>ш (‑ям)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Lucida Grande"/>
                        </a:rPr>
                        <a:t>л</a:t>
                      </a:r>
                      <a:r>
                        <a:rPr lang="en-US" sz="1800" b="1">
                          <a:effectLst/>
                          <a:latin typeface="Calibri" panose="020F0502020204030204" pitchFamily="34" charset="0"/>
                          <a:ea typeface="PMingLiU" panose="02020500000000000000" pitchFamily="18" charset="-120"/>
                          <a:cs typeface="Lucida Grande"/>
                        </a:rPr>
                        <a:t>и</a:t>
                      </a:r>
                      <a:r>
                        <a:rPr lang="en-US" sz="1800">
                          <a:effectLst/>
                          <a:latin typeface="Calibri" panose="020F0502020204030204" pitchFamily="34" charset="0"/>
                          <a:ea typeface="PMingLiU" panose="02020500000000000000" pitchFamily="18" charset="-120"/>
                          <a:cs typeface="Lucida Grande"/>
                        </a:rPr>
                        <a:t>йдыме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Lucida Grande"/>
                        </a:rPr>
                        <a:t>эмл</a:t>
                      </a:r>
                      <a:r>
                        <a:rPr lang="en-US" sz="1800" b="1" dirty="0" err="1">
                          <a:effectLst/>
                          <a:latin typeface="Calibri" panose="020F0502020204030204" pitchFamily="34" charset="0"/>
                          <a:ea typeface="PMingLiU" panose="02020500000000000000" pitchFamily="18" charset="-120"/>
                          <a:cs typeface="Lucida Grande"/>
                        </a:rPr>
                        <a:t>а</a:t>
                      </a:r>
                      <a:r>
                        <a:rPr lang="en-US" sz="1800" dirty="0" err="1">
                          <a:effectLst/>
                          <a:latin typeface="Calibri" panose="020F0502020204030204" pitchFamily="34" charset="0"/>
                          <a:ea typeface="PMingLiU" panose="02020500000000000000" pitchFamily="18" charset="-120"/>
                          <a:cs typeface="Lucida Grande"/>
                        </a:rPr>
                        <a:t>ш</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л</a:t>
                      </a:r>
                      <a:r>
                        <a:rPr lang="en-US" sz="1800" b="1" dirty="0" err="1">
                          <a:effectLst/>
                          <a:latin typeface="Calibri" panose="020F0502020204030204" pitchFamily="34" charset="0"/>
                          <a:ea typeface="PMingLiU" panose="02020500000000000000" pitchFamily="18" charset="-120"/>
                          <a:cs typeface="Lucida Grande"/>
                        </a:rPr>
                        <a:t>и</a:t>
                      </a:r>
                      <a:r>
                        <a:rPr lang="en-US" sz="1800" dirty="0" err="1">
                          <a:effectLst/>
                          <a:latin typeface="Calibri" panose="020F0502020204030204" pitchFamily="34" charset="0"/>
                          <a:ea typeface="PMingLiU" panose="02020500000000000000" pitchFamily="18" charset="-120"/>
                          <a:cs typeface="Lucida Grande"/>
                        </a:rPr>
                        <a:t>йдыме</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ч</a:t>
                      </a:r>
                      <a:r>
                        <a:rPr lang="en-US" sz="1800" b="1" dirty="0" err="1">
                          <a:effectLst/>
                          <a:latin typeface="Calibri" panose="020F0502020204030204" pitchFamily="34" charset="0"/>
                          <a:ea typeface="PMingLiU" panose="02020500000000000000" pitchFamily="18" charset="-120"/>
                          <a:cs typeface="Lucida Grande"/>
                        </a:rPr>
                        <a:t>е</a:t>
                      </a:r>
                      <a:r>
                        <a:rPr lang="en-US" sz="1800" dirty="0" err="1">
                          <a:effectLst/>
                          <a:latin typeface="Calibri" panose="020F0502020204030204" pitchFamily="34" charset="0"/>
                          <a:ea typeface="PMingLiU" panose="02020500000000000000" pitchFamily="18" charset="-120"/>
                          <a:cs typeface="Lucida Grande"/>
                        </a:rPr>
                        <a:t>рле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Lucida Grande"/>
                        </a:rPr>
                        <a:t>incurable patient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7300057"/>
                  </a:ext>
                </a:extLst>
              </a:tr>
            </a:tbl>
          </a:graphicData>
        </a:graphic>
      </p:graphicFrame>
      <p:sp>
        <p:nvSpPr>
          <p:cNvPr id="6" name="Rectangle 5">
            <a:extLst>
              <a:ext uri="{FF2B5EF4-FFF2-40B4-BE49-F238E27FC236}">
                <a16:creationId xmlns:a16="http://schemas.microsoft.com/office/drawing/2014/main" id="{0CCB000F-36B1-4C0C-8941-A8EC9068328F}"/>
              </a:ext>
            </a:extLst>
          </p:cNvPr>
          <p:cNvSpPr/>
          <p:nvPr/>
        </p:nvSpPr>
        <p:spPr>
          <a:xfrm>
            <a:off x="4433456" y="3038763"/>
            <a:ext cx="1948872" cy="8312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961498-E73C-4F51-8EF2-F6A64CE4147A}"/>
              </a:ext>
            </a:extLst>
          </p:cNvPr>
          <p:cNvSpPr/>
          <p:nvPr/>
        </p:nvSpPr>
        <p:spPr>
          <a:xfrm>
            <a:off x="4433456" y="5495293"/>
            <a:ext cx="1754908" cy="4898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49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rPr>
              <a:t>a) Negative participle as an attribute</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4226491804"/>
              </p:ext>
            </p:extLst>
          </p:nvPr>
        </p:nvGraphicFramePr>
        <p:xfrm>
          <a:off x="1254991" y="2582681"/>
          <a:ext cx="9682018" cy="2734977"/>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l"/>
                      <a:r>
                        <a:rPr lang="en-US" sz="2400">
                          <a:effectLst/>
                          <a:latin typeface="Calibri" panose="020F0502020204030204" pitchFamily="34" charset="0"/>
                          <a:ea typeface="PMingLiU" panose="02020500000000000000" pitchFamily="18" charset="-120"/>
                          <a:cs typeface="Lucida Grande"/>
                        </a:rPr>
                        <a:t>Ӱстемб</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лне </a:t>
                      </a:r>
                      <a:r>
                        <a:rPr lang="en-US" sz="2400" u="sng">
                          <a:effectLst/>
                          <a:latin typeface="Calibri" panose="020F0502020204030204" pitchFamily="34" charset="0"/>
                          <a:ea typeface="PMingLiU" panose="02020500000000000000" pitchFamily="18" charset="-120"/>
                          <a:cs typeface="Lucida Grande"/>
                        </a:rPr>
                        <a:t>п</a:t>
                      </a:r>
                      <a:r>
                        <a:rPr lang="en-US" sz="2400" b="1" u="sng">
                          <a:effectLst/>
                          <a:latin typeface="Calibri" panose="020F0502020204030204" pitchFamily="34" charset="0"/>
                          <a:ea typeface="PMingLiU" panose="02020500000000000000" pitchFamily="18" charset="-120"/>
                          <a:cs typeface="Lucida Grande"/>
                        </a:rPr>
                        <a:t>о</a:t>
                      </a:r>
                      <a:r>
                        <a:rPr lang="en-US" sz="2400" u="sng">
                          <a:effectLst/>
                          <a:latin typeface="Calibri" panose="020F0502020204030204" pitchFamily="34" charset="0"/>
                          <a:ea typeface="PMingLiU" panose="02020500000000000000" pitchFamily="18" charset="-120"/>
                          <a:cs typeface="Lucida Grande"/>
                        </a:rPr>
                        <a:t>чдымо</a:t>
                      </a:r>
                      <a:r>
                        <a:rPr lang="en-US" sz="2400">
                          <a:effectLst/>
                          <a:latin typeface="Calibri" panose="020F0502020204030204" pitchFamily="34" charset="0"/>
                          <a:ea typeface="PMingLiU" panose="02020500000000000000" pitchFamily="18" charset="-120"/>
                          <a:cs typeface="Lucida Grande"/>
                        </a:rPr>
                        <a:t> с</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рыш-влак ки</a:t>
                      </a:r>
                      <a:r>
                        <a:rPr lang="en-US" sz="2400" b="1">
                          <a:effectLst/>
                          <a:latin typeface="Calibri" panose="020F0502020204030204" pitchFamily="34" charset="0"/>
                          <a:ea typeface="PMingLiU" panose="02020500000000000000" pitchFamily="18" charset="-120"/>
                          <a:cs typeface="Lucida Grande"/>
                        </a:rPr>
                        <a:t>я</a:t>
                      </a:r>
                      <a:r>
                        <a:rPr lang="en-US" sz="2400">
                          <a:effectLst/>
                          <a:latin typeface="Calibri" panose="020F0502020204030204" pitchFamily="34" charset="0"/>
                          <a:ea typeface="PMingLiU" panose="02020500000000000000" pitchFamily="18" charset="-120"/>
                          <a:cs typeface="Lucida Grande"/>
                        </a:rPr>
                        <a:t>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Unopened letters are lying on the table.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a:effectLst/>
                          <a:latin typeface="Calibri" panose="020F0502020204030204" pitchFamily="34" charset="0"/>
                          <a:ea typeface="PMingLiU" panose="02020500000000000000" pitchFamily="18" charset="-120"/>
                          <a:cs typeface="Lucida Grande"/>
                        </a:rPr>
                        <a:t>Ышт</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 </a:t>
                      </a:r>
                      <a:r>
                        <a:rPr lang="en-US" sz="2400" u="sng">
                          <a:effectLst/>
                          <a:latin typeface="Calibri" panose="020F0502020204030204" pitchFamily="34" charset="0"/>
                          <a:ea typeface="PMingLiU" panose="02020500000000000000" pitchFamily="18" charset="-120"/>
                          <a:cs typeface="Lucida Grande"/>
                        </a:rPr>
                        <a:t>ш</a:t>
                      </a:r>
                      <a:r>
                        <a:rPr lang="en-US" sz="2400" b="1" u="sng">
                          <a:effectLst/>
                          <a:latin typeface="Calibri" panose="020F0502020204030204" pitchFamily="34" charset="0"/>
                          <a:ea typeface="PMingLiU" panose="02020500000000000000" pitchFamily="18" charset="-120"/>
                          <a:cs typeface="Lucida Grande"/>
                        </a:rPr>
                        <a:t>у</a:t>
                      </a:r>
                      <a:r>
                        <a:rPr lang="en-US" sz="2400" u="sng">
                          <a:effectLst/>
                          <a:latin typeface="Calibri" panose="020F0502020204030204" pitchFamily="34" charset="0"/>
                          <a:ea typeface="PMingLiU" panose="02020500000000000000" pitchFamily="18" charset="-120"/>
                          <a:cs typeface="Lucida Grande"/>
                        </a:rPr>
                        <a:t>ктыдымо</a:t>
                      </a:r>
                      <a:r>
                        <a:rPr lang="en-US" sz="2400">
                          <a:effectLst/>
                          <a:latin typeface="Calibri" panose="020F0502020204030204" pitchFamily="34" charset="0"/>
                          <a:ea typeface="PMingLiU" panose="02020500000000000000" pitchFamily="18" charset="-120"/>
                          <a:cs typeface="Lucida Grande"/>
                        </a:rPr>
                        <a:t> паш</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 эрлал</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н код</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The work that was not finished will remain for tomorrow.</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911659">
                <a:tc>
                  <a:txBody>
                    <a:bodyPr/>
                    <a:lstStyle/>
                    <a:p>
                      <a:pPr algn="l"/>
                      <a:r>
                        <a:rPr lang="en-US" sz="2400">
                          <a:effectLst/>
                          <a:latin typeface="Calibri" panose="020F0502020204030204" pitchFamily="34" charset="0"/>
                          <a:ea typeface="PMingLiU" panose="02020500000000000000" pitchFamily="18" charset="-120"/>
                          <a:cs typeface="Lucida Grande"/>
                        </a:rPr>
                        <a:t>Т</a:t>
                      </a:r>
                      <a:r>
                        <a:rPr lang="en-US" sz="2400" b="1">
                          <a:effectLst/>
                          <a:latin typeface="Calibri" panose="020F0502020204030204" pitchFamily="34" charset="0"/>
                          <a:ea typeface="PMingLiU" panose="02020500000000000000" pitchFamily="18" charset="-120"/>
                          <a:cs typeface="Lucida Grande"/>
                        </a:rPr>
                        <a:t>и</a:t>
                      </a:r>
                      <a:r>
                        <a:rPr lang="en-US" sz="2400">
                          <a:effectLst/>
                          <a:latin typeface="Calibri" panose="020F0502020204030204" pitchFamily="34" charset="0"/>
                          <a:ea typeface="PMingLiU" panose="02020500000000000000" pitchFamily="18" charset="-120"/>
                          <a:cs typeface="Lucida Grande"/>
                        </a:rPr>
                        <a:t>де мыл</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м ойл</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 </a:t>
                      </a:r>
                      <a:r>
                        <a:rPr lang="en-US" sz="2400" u="sng">
                          <a:effectLst/>
                          <a:latin typeface="Calibri" panose="020F0502020204030204" pitchFamily="34" charset="0"/>
                          <a:ea typeface="PMingLiU" panose="02020500000000000000" pitchFamily="18" charset="-120"/>
                          <a:cs typeface="Lucida Grande"/>
                        </a:rPr>
                        <a:t>м</a:t>
                      </a:r>
                      <a:r>
                        <a:rPr lang="en-US" sz="2400" b="1" u="sng">
                          <a:effectLst/>
                          <a:latin typeface="Calibri" panose="020F0502020204030204" pitchFamily="34" charset="0"/>
                          <a:ea typeface="PMingLiU" panose="02020500000000000000" pitchFamily="18" charset="-120"/>
                          <a:cs typeface="Lucida Grande"/>
                        </a:rPr>
                        <a:t>о</a:t>
                      </a:r>
                      <a:r>
                        <a:rPr lang="en-US" sz="2400" u="sng">
                          <a:effectLst/>
                          <a:latin typeface="Calibri" panose="020F0502020204030204" pitchFamily="34" charset="0"/>
                          <a:ea typeface="PMingLiU" panose="02020500000000000000" pitchFamily="18" charset="-120"/>
                          <a:cs typeface="Lucida Grande"/>
                        </a:rPr>
                        <a:t>штыдымо</a:t>
                      </a:r>
                      <a:r>
                        <a:rPr lang="en-US" sz="2400">
                          <a:effectLst/>
                          <a:latin typeface="Calibri" panose="020F0502020204030204" pitchFamily="34" charset="0"/>
                          <a:ea typeface="PMingLiU" panose="02020500000000000000" pitchFamily="18" charset="-120"/>
                          <a:cs typeface="Lucida Grande"/>
                        </a:rPr>
                        <a:t> ку</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н.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Lucida Grande"/>
                        </a:rPr>
                        <a:t>This is to me a joy I cannot express.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48457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rPr>
              <a:t>b) Negative participle as a predicate</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2961735592"/>
              </p:ext>
            </p:extLst>
          </p:nvPr>
        </p:nvGraphicFramePr>
        <p:xfrm>
          <a:off x="1254991" y="2582681"/>
          <a:ext cx="9682018" cy="2734977"/>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l"/>
                      <a:r>
                        <a:rPr lang="en-US" sz="2400">
                          <a:effectLst/>
                          <a:latin typeface="Calibri" panose="020F0502020204030204" pitchFamily="34" charset="0"/>
                          <a:ea typeface="PMingLiU" panose="02020500000000000000" pitchFamily="18" charset="-120"/>
                          <a:cs typeface="Lucida Grande"/>
                        </a:rPr>
                        <a:t>Ач</a:t>
                      </a:r>
                      <a:r>
                        <a:rPr lang="en-US" sz="2400" b="1">
                          <a:effectLst/>
                          <a:latin typeface="Calibri" panose="020F0502020204030204" pitchFamily="34" charset="0"/>
                          <a:ea typeface="PMingLiU" panose="02020500000000000000" pitchFamily="18" charset="-120"/>
                          <a:cs typeface="Lucida Grande"/>
                        </a:rPr>
                        <a:t>и</a:t>
                      </a:r>
                      <a:r>
                        <a:rPr lang="en-US" sz="2400">
                          <a:effectLst/>
                          <a:latin typeface="Calibri" panose="020F0502020204030204" pitchFamily="34" charset="0"/>
                          <a:ea typeface="PMingLiU" panose="02020500000000000000" pitchFamily="18" charset="-120"/>
                          <a:cs typeface="Lucida Grande"/>
                        </a:rPr>
                        <a:t>й пеш </a:t>
                      </a:r>
                      <a:r>
                        <a:rPr lang="en-US" sz="2400" u="sng">
                          <a:effectLst/>
                          <a:latin typeface="Calibri" panose="020F0502020204030204" pitchFamily="34" charset="0"/>
                          <a:ea typeface="PMingLiU" panose="02020500000000000000" pitchFamily="18" charset="-120"/>
                          <a:cs typeface="Lucida Grande"/>
                        </a:rPr>
                        <a:t>л</a:t>
                      </a:r>
                      <a:r>
                        <a:rPr lang="en-US" sz="2400" b="1" u="sng">
                          <a:effectLst/>
                          <a:latin typeface="Calibri" panose="020F0502020204030204" pitchFamily="34" charset="0"/>
                          <a:ea typeface="PMingLiU" panose="02020500000000000000" pitchFamily="18" charset="-120"/>
                          <a:cs typeface="Lucida Grande"/>
                        </a:rPr>
                        <a:t>ӱ</a:t>
                      </a:r>
                      <a:r>
                        <a:rPr lang="en-US" sz="2400" u="sng">
                          <a:effectLst/>
                          <a:latin typeface="Calibri" panose="020F0502020204030204" pitchFamily="34" charset="0"/>
                          <a:ea typeface="PMingLiU" panose="02020500000000000000" pitchFamily="18" charset="-120"/>
                          <a:cs typeface="Lucida Grande"/>
                        </a:rPr>
                        <a:t>ддымӧ</a:t>
                      </a:r>
                      <a:r>
                        <a:rPr lang="en-US" sz="2400">
                          <a:effectLst/>
                          <a:latin typeface="Calibri" panose="020F0502020204030204" pitchFamily="34" charset="0"/>
                          <a:ea typeface="PMingLiU" panose="02020500000000000000" pitchFamily="18" charset="-120"/>
                          <a:cs typeface="Lucida Grande"/>
                        </a:rPr>
                        <a:t> </a:t>
                      </a:r>
                      <a:r>
                        <a:rPr lang="en-US" sz="2400" b="1">
                          <a:effectLst/>
                          <a:latin typeface="Calibri" panose="020F0502020204030204" pitchFamily="34" charset="0"/>
                          <a:ea typeface="PMingLiU" panose="02020500000000000000" pitchFamily="18" charset="-120"/>
                          <a:cs typeface="Lucida Grande"/>
                        </a:rPr>
                        <a:t>ы</a:t>
                      </a:r>
                      <a:r>
                        <a:rPr lang="en-US" sz="2400">
                          <a:effectLst/>
                          <a:latin typeface="Calibri" panose="020F0502020204030204" pitchFamily="34" charset="0"/>
                          <a:ea typeface="PMingLiU" panose="02020500000000000000" pitchFamily="18" charset="-120"/>
                          <a:cs typeface="Lucida Grande"/>
                        </a:rPr>
                        <a:t>л’е.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My father was quite fearless.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a:effectLst/>
                          <a:latin typeface="Calibri" panose="020F0502020204030204" pitchFamily="34" charset="0"/>
                          <a:ea typeface="PMingLiU" panose="02020500000000000000" pitchFamily="18" charset="-120"/>
                          <a:cs typeface="Lucida Grande"/>
                        </a:rPr>
                        <a:t>Пел м</a:t>
                      </a:r>
                      <a:r>
                        <a:rPr lang="en-US" sz="2400" b="1">
                          <a:effectLst/>
                          <a:latin typeface="Calibri" panose="020F0502020204030204" pitchFamily="34" charset="0"/>
                          <a:ea typeface="PMingLiU" panose="02020500000000000000" pitchFamily="18" charset="-120"/>
                          <a:cs typeface="Lucida Grande"/>
                        </a:rPr>
                        <a:t>о</a:t>
                      </a:r>
                      <a:r>
                        <a:rPr lang="en-US" sz="2400">
                          <a:effectLst/>
                          <a:latin typeface="Calibri" panose="020F0502020204030204" pitchFamily="34" charset="0"/>
                          <a:ea typeface="PMingLiU" panose="02020500000000000000" pitchFamily="18" charset="-120"/>
                          <a:cs typeface="Lucida Grande"/>
                        </a:rPr>
                        <a:t>гыржо </a:t>
                      </a:r>
                      <a:r>
                        <a:rPr lang="en-US" sz="2400" u="sng">
                          <a:effectLst/>
                          <a:latin typeface="Calibri" panose="020F0502020204030204" pitchFamily="34" charset="0"/>
                          <a:ea typeface="PMingLiU" panose="02020500000000000000" pitchFamily="18" charset="-120"/>
                          <a:cs typeface="Lucida Grande"/>
                        </a:rPr>
                        <a:t>ш</a:t>
                      </a:r>
                      <a:r>
                        <a:rPr lang="en-US" sz="2400" b="1" u="sng">
                          <a:effectLst/>
                          <a:latin typeface="Calibri" panose="020F0502020204030204" pitchFamily="34" charset="0"/>
                          <a:ea typeface="PMingLiU" panose="02020500000000000000" pitchFamily="18" charset="-120"/>
                          <a:cs typeface="Lucida Grande"/>
                        </a:rPr>
                        <a:t>и</a:t>
                      </a:r>
                      <a:r>
                        <a:rPr lang="en-US" sz="2400" u="sng">
                          <a:effectLst/>
                          <a:latin typeface="Calibri" panose="020F0502020204030204" pitchFamily="34" charset="0"/>
                          <a:ea typeface="PMingLiU" panose="02020500000000000000" pitchFamily="18" charset="-120"/>
                          <a:cs typeface="Lucida Grande"/>
                        </a:rPr>
                        <a:t>ждыме</a:t>
                      </a:r>
                      <a:r>
                        <a:rPr lang="en-US" sz="2400">
                          <a:effectLst/>
                          <a:latin typeface="Calibri" panose="020F0502020204030204" pitchFamily="34" charset="0"/>
                          <a:ea typeface="PMingLiU" panose="02020500000000000000" pitchFamily="18" charset="-120"/>
                          <a:cs typeface="Lucida Grande"/>
                        </a:rPr>
                        <a:t> л</a:t>
                      </a:r>
                      <a:r>
                        <a:rPr lang="en-US" sz="2400" b="1">
                          <a:effectLst/>
                          <a:latin typeface="Calibri" panose="020F0502020204030204" pitchFamily="34" charset="0"/>
                          <a:ea typeface="PMingLiU" panose="02020500000000000000" pitchFamily="18" charset="-120"/>
                          <a:cs typeface="Lucida Grande"/>
                        </a:rPr>
                        <a:t>и</a:t>
                      </a:r>
                      <a:r>
                        <a:rPr lang="en-US" sz="2400">
                          <a:effectLst/>
                          <a:latin typeface="Calibri" panose="020F0502020204030204" pitchFamily="34" charset="0"/>
                          <a:ea typeface="PMingLiU" panose="02020500000000000000" pitchFamily="18" charset="-120"/>
                          <a:cs typeface="Lucida Grande"/>
                        </a:rPr>
                        <a:t>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Half his/her body went numb.</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911659">
                <a:tc>
                  <a:txBody>
                    <a:bodyPr/>
                    <a:lstStyle/>
                    <a:p>
                      <a:pPr algn="l"/>
                      <a:r>
                        <a:rPr lang="en-US" sz="2400">
                          <a:effectLst/>
                          <a:latin typeface="Calibri" panose="020F0502020204030204" pitchFamily="34" charset="0"/>
                          <a:ea typeface="PMingLiU" panose="02020500000000000000" pitchFamily="18" charset="-120"/>
                          <a:cs typeface="Lucida Grande"/>
                        </a:rPr>
                        <a:t>Т</a:t>
                      </a:r>
                      <a:r>
                        <a:rPr lang="en-US" sz="2400" b="1">
                          <a:effectLst/>
                          <a:latin typeface="Calibri" panose="020F0502020204030204" pitchFamily="34" charset="0"/>
                          <a:ea typeface="PMingLiU" panose="02020500000000000000" pitchFamily="18" charset="-120"/>
                          <a:cs typeface="Lucida Grande"/>
                        </a:rPr>
                        <a:t>ы</a:t>
                      </a:r>
                      <a:r>
                        <a:rPr lang="en-US" sz="2400">
                          <a:effectLst/>
                          <a:latin typeface="Calibri" panose="020F0502020204030204" pitchFamily="34" charset="0"/>
                          <a:ea typeface="PMingLiU" panose="02020500000000000000" pitchFamily="18" charset="-120"/>
                          <a:cs typeface="Lucida Grande"/>
                        </a:rPr>
                        <a:t>ште ш</a:t>
                      </a:r>
                      <a:r>
                        <a:rPr lang="en-US" sz="2400" b="1">
                          <a:effectLst/>
                          <a:latin typeface="Calibri" panose="020F0502020204030204" pitchFamily="34" charset="0"/>
                          <a:ea typeface="PMingLiU" panose="02020500000000000000" pitchFamily="18" charset="-120"/>
                          <a:cs typeface="Lucida Grande"/>
                        </a:rPr>
                        <a:t>у</a:t>
                      </a:r>
                      <a:r>
                        <a:rPr lang="en-US" sz="2400">
                          <a:effectLst/>
                          <a:latin typeface="Calibri" panose="020F0502020204030204" pitchFamily="34" charset="0"/>
                          <a:ea typeface="PMingLiU" panose="02020500000000000000" pitchFamily="18" charset="-120"/>
                          <a:cs typeface="Lucida Grande"/>
                        </a:rPr>
                        <a:t>ко книг</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 </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л’е </a:t>
                      </a:r>
                      <a:r>
                        <a:rPr lang="en-US" sz="2400" u="sng">
                          <a:effectLst/>
                          <a:latin typeface="Calibri" panose="020F0502020204030204" pitchFamily="34" charset="0"/>
                          <a:ea typeface="PMingLiU" panose="02020500000000000000" pitchFamily="18" charset="-120"/>
                          <a:cs typeface="Lucida Grande"/>
                        </a:rPr>
                        <a:t>л</a:t>
                      </a:r>
                      <a:r>
                        <a:rPr lang="en-US" sz="2400" b="1" u="sng">
                          <a:effectLst/>
                          <a:latin typeface="Calibri" panose="020F0502020204030204" pitchFamily="34" charset="0"/>
                          <a:ea typeface="PMingLiU" panose="02020500000000000000" pitchFamily="18" charset="-120"/>
                          <a:cs typeface="Lucida Grande"/>
                        </a:rPr>
                        <a:t>у</a:t>
                      </a:r>
                      <a:r>
                        <a:rPr lang="en-US" sz="2400" u="sng">
                          <a:effectLst/>
                          <a:latin typeface="Calibri" panose="020F0502020204030204" pitchFamily="34" charset="0"/>
                          <a:ea typeface="PMingLiU" panose="02020500000000000000" pitchFamily="18" charset="-120"/>
                          <a:cs typeface="Lucida Grande"/>
                        </a:rPr>
                        <a:t>ддымо</a:t>
                      </a:r>
                      <a:r>
                        <a:rPr lang="en-US" sz="2400">
                          <a:effectLst/>
                          <a:latin typeface="Calibri" panose="020F0502020204030204" pitchFamily="34" charset="0"/>
                          <a:ea typeface="PMingLiU" panose="02020500000000000000" pitchFamily="18" charset="-120"/>
                          <a:cs typeface="Lucida Grande"/>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Lucida Grande"/>
                        </a:rPr>
                        <a:t>A lot of books here haven’t been read yet.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336123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дымЕ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‘un-, -less’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9" name="TextBox 8">
            <a:extLst>
              <a:ext uri="{FF2B5EF4-FFF2-40B4-BE49-F238E27FC236}">
                <a16:creationId xmlns:a16="http://schemas.microsoft.com/office/drawing/2014/main" id="{64F6E011-763F-4191-A1BA-5D2DB0883EDD}"/>
              </a:ext>
            </a:extLst>
          </p:cNvPr>
          <p:cNvSpPr txBox="1"/>
          <p:nvPr/>
        </p:nvSpPr>
        <p:spPr>
          <a:xfrm>
            <a:off x="838200" y="1533415"/>
            <a:ext cx="4731327" cy="369332"/>
          </a:xfrm>
          <a:prstGeom prst="rect">
            <a:avLst/>
          </a:prstGeom>
          <a:noFill/>
        </p:spPr>
        <p:txBody>
          <a:bodyPr wrap="square">
            <a:spAutoFit/>
          </a:bodyPr>
          <a:lstStyle/>
          <a:p>
            <a:r>
              <a:rPr lang="en-US" dirty="0">
                <a:latin typeface="Calibri" panose="020F0502020204030204" pitchFamily="34" charset="0"/>
                <a:ea typeface="PMingLiU" panose="02020500000000000000" pitchFamily="18" charset="-120"/>
              </a:rPr>
              <a:t>c</a:t>
            </a:r>
            <a:r>
              <a:rPr lang="en-US" sz="1800" dirty="0">
                <a:effectLst/>
                <a:latin typeface="Calibri" panose="020F0502020204030204" pitchFamily="34" charset="0"/>
                <a:ea typeface="PMingLiU" panose="02020500000000000000" pitchFamily="18" charset="-120"/>
              </a:rPr>
              <a:t>) Negative participle &gt; noun via conversion</a:t>
            </a:r>
            <a:endParaRPr lang="en-GB" dirty="0"/>
          </a:p>
        </p:txBody>
      </p:sp>
      <p:graphicFrame>
        <p:nvGraphicFramePr>
          <p:cNvPr id="7" name="Table 6">
            <a:extLst>
              <a:ext uri="{FF2B5EF4-FFF2-40B4-BE49-F238E27FC236}">
                <a16:creationId xmlns:a16="http://schemas.microsoft.com/office/drawing/2014/main" id="{5D13C908-64B4-49D5-B31B-A71F3A061893}"/>
              </a:ext>
            </a:extLst>
          </p:cNvPr>
          <p:cNvGraphicFramePr>
            <a:graphicFrameLocks noGrp="1"/>
          </p:cNvGraphicFramePr>
          <p:nvPr>
            <p:extLst>
              <p:ext uri="{D42A27DB-BD31-4B8C-83A1-F6EECF244321}">
                <p14:modId xmlns:p14="http://schemas.microsoft.com/office/powerpoint/2010/main" val="698371385"/>
              </p:ext>
            </p:extLst>
          </p:nvPr>
        </p:nvGraphicFramePr>
        <p:xfrm>
          <a:off x="1254991" y="2582681"/>
          <a:ext cx="9682018" cy="2920598"/>
        </p:xfrm>
        <a:graphic>
          <a:graphicData uri="http://schemas.openxmlformats.org/drawingml/2006/table">
            <a:tbl>
              <a:tblPr firstRow="1" firstCol="1" bandRow="1">
                <a:tableStyleId>{5940675A-B579-460E-94D1-54222C63F5DA}</a:tableStyleId>
              </a:tblPr>
              <a:tblGrid>
                <a:gridCol w="4841009">
                  <a:extLst>
                    <a:ext uri="{9D8B030D-6E8A-4147-A177-3AD203B41FA5}">
                      <a16:colId xmlns:a16="http://schemas.microsoft.com/office/drawing/2014/main" val="1202616635"/>
                    </a:ext>
                  </a:extLst>
                </a:gridCol>
                <a:gridCol w="4841009">
                  <a:extLst>
                    <a:ext uri="{9D8B030D-6E8A-4147-A177-3AD203B41FA5}">
                      <a16:colId xmlns:a16="http://schemas.microsoft.com/office/drawing/2014/main" val="3994634387"/>
                    </a:ext>
                  </a:extLst>
                </a:gridCol>
              </a:tblGrid>
              <a:tr h="911659">
                <a:tc>
                  <a:txBody>
                    <a:bodyPr/>
                    <a:lstStyle/>
                    <a:p>
                      <a:pPr algn="l"/>
                      <a:r>
                        <a:rPr lang="en-US" sz="2400" u="sng">
                          <a:effectLst/>
                          <a:latin typeface="Calibri" panose="020F0502020204030204" pitchFamily="34" charset="0"/>
                          <a:ea typeface="PMingLiU" panose="02020500000000000000" pitchFamily="18" charset="-120"/>
                          <a:cs typeface="Lucida Grande"/>
                        </a:rPr>
                        <a:t>Л</a:t>
                      </a:r>
                      <a:r>
                        <a:rPr lang="en-US" sz="2400" b="1" u="sng">
                          <a:effectLst/>
                          <a:latin typeface="Calibri" panose="020F0502020204030204" pitchFamily="34" charset="0"/>
                          <a:ea typeface="PMingLiU" panose="02020500000000000000" pitchFamily="18" charset="-120"/>
                          <a:cs typeface="Lucida Grande"/>
                        </a:rPr>
                        <a:t>ӱ</a:t>
                      </a:r>
                      <a:r>
                        <a:rPr lang="en-US" sz="2400" u="sng">
                          <a:effectLst/>
                          <a:latin typeface="Calibri" panose="020F0502020204030204" pitchFamily="34" charset="0"/>
                          <a:ea typeface="PMingLiU" panose="02020500000000000000" pitchFamily="18" charset="-120"/>
                          <a:cs typeface="Lucida Grande"/>
                        </a:rPr>
                        <a:t>ддымым</a:t>
                      </a:r>
                      <a:r>
                        <a:rPr lang="en-US" sz="2400">
                          <a:effectLst/>
                          <a:latin typeface="Calibri" panose="020F0502020204030204" pitchFamily="34" charset="0"/>
                          <a:ea typeface="PMingLiU" panose="02020500000000000000" pitchFamily="18" charset="-120"/>
                          <a:cs typeface="Lucida Grande"/>
                        </a:rPr>
                        <a:t> тӱн</a:t>
                      </a:r>
                      <a:r>
                        <a:rPr lang="en-US" sz="2400" b="1">
                          <a:effectLst/>
                          <a:latin typeface="Calibri" panose="020F0502020204030204" pitchFamily="34" charset="0"/>
                          <a:ea typeface="PMingLiU" panose="02020500000000000000" pitchFamily="18" charset="-120"/>
                          <a:cs typeface="Lucida Grande"/>
                        </a:rPr>
                        <a:t>я</a:t>
                      </a:r>
                      <a:r>
                        <a:rPr lang="en-US" sz="2400">
                          <a:effectLst/>
                          <a:latin typeface="Calibri" panose="020F0502020204030204" pitchFamily="34" charset="0"/>
                          <a:ea typeface="PMingLiU" panose="02020500000000000000" pitchFamily="18" charset="-120"/>
                          <a:cs typeface="Lucida Grande"/>
                        </a:rPr>
                        <a:t> йӧрат</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Fortune favors the bold. (lit. Life loves the fearless.)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7630525"/>
                  </a:ext>
                </a:extLst>
              </a:tr>
              <a:tr h="911659">
                <a:tc>
                  <a:txBody>
                    <a:bodyPr/>
                    <a:lstStyle/>
                    <a:p>
                      <a:pPr algn="l"/>
                      <a:r>
                        <a:rPr lang="en-US" sz="2400">
                          <a:effectLst/>
                          <a:latin typeface="Calibri" panose="020F0502020204030204" pitchFamily="34" charset="0"/>
                          <a:ea typeface="PMingLiU" panose="02020500000000000000" pitchFamily="18" charset="-120"/>
                          <a:cs typeface="Lucida Grande"/>
                        </a:rPr>
                        <a:t>Ав</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 из</a:t>
                      </a:r>
                      <a:r>
                        <a:rPr lang="en-US" sz="2400" b="1">
                          <a:effectLst/>
                          <a:latin typeface="Calibri" panose="020F0502020204030204" pitchFamily="34" charset="0"/>
                          <a:ea typeface="PMingLiU" panose="02020500000000000000" pitchFamily="18" charset="-120"/>
                          <a:cs typeface="Lucida Grande"/>
                        </a:rPr>
                        <a:t>и</a:t>
                      </a:r>
                      <a:r>
                        <a:rPr lang="en-US" sz="2400">
                          <a:effectLst/>
                          <a:latin typeface="Calibri" panose="020F0502020204030204" pitchFamily="34" charset="0"/>
                          <a:ea typeface="PMingLiU" panose="02020500000000000000" pitchFamily="18" charset="-120"/>
                          <a:cs typeface="Lucida Grande"/>
                        </a:rPr>
                        <a:t> </a:t>
                      </a:r>
                      <a:r>
                        <a:rPr lang="en-US" sz="2400" b="1">
                          <a:effectLst/>
                          <a:latin typeface="Calibri" panose="020F0502020204030204" pitchFamily="34" charset="0"/>
                          <a:ea typeface="PMingLiU" panose="02020500000000000000" pitchFamily="18" charset="-120"/>
                          <a:cs typeface="Lucida Grande"/>
                        </a:rPr>
                        <a:t>ӱ</a:t>
                      </a:r>
                      <a:r>
                        <a:rPr lang="en-US" sz="2400">
                          <a:effectLst/>
                          <a:latin typeface="Calibri" panose="020F0502020204030204" pitchFamily="34" charset="0"/>
                          <a:ea typeface="PMingLiU" panose="02020500000000000000" pitchFamily="18" charset="-120"/>
                          <a:cs typeface="Lucida Grande"/>
                        </a:rPr>
                        <a:t>дыржым туныкт</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 «</a:t>
                      </a:r>
                      <a:r>
                        <a:rPr lang="en-US" sz="2400" u="sng">
                          <a:effectLst/>
                          <a:latin typeface="Calibri" panose="020F0502020204030204" pitchFamily="34" charset="0"/>
                          <a:ea typeface="PMingLiU" panose="02020500000000000000" pitchFamily="18" charset="-120"/>
                          <a:cs typeface="Lucida Grande"/>
                        </a:rPr>
                        <a:t>П</a:t>
                      </a:r>
                      <a:r>
                        <a:rPr lang="en-US" sz="2400" b="1" u="sng">
                          <a:effectLst/>
                          <a:latin typeface="Calibri" panose="020F0502020204030204" pitchFamily="34" charset="0"/>
                          <a:ea typeface="PMingLiU" panose="02020500000000000000" pitchFamily="18" charset="-120"/>
                          <a:cs typeface="Lucida Grande"/>
                        </a:rPr>
                        <a:t>а</a:t>
                      </a:r>
                      <a:r>
                        <a:rPr lang="en-US" sz="2400" u="sng">
                          <a:effectLst/>
                          <a:latin typeface="Calibri" panose="020F0502020204030204" pitchFamily="34" charset="0"/>
                          <a:ea typeface="PMingLiU" panose="02020500000000000000" pitchFamily="18" charset="-120"/>
                          <a:cs typeface="Lucida Grande"/>
                        </a:rPr>
                        <a:t>лыдыме</a:t>
                      </a:r>
                      <a:r>
                        <a:rPr lang="en-US" sz="2400">
                          <a:effectLst/>
                          <a:latin typeface="Calibri" panose="020F0502020204030204" pitchFamily="34" charset="0"/>
                          <a:ea typeface="PMingLiU" panose="02020500000000000000" pitchFamily="18" charset="-120"/>
                          <a:cs typeface="Lucida Grande"/>
                        </a:rPr>
                        <a:t> д</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не ур</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мыште ит к</a:t>
                      </a:r>
                      <a:r>
                        <a:rPr lang="en-US" sz="2400" b="1">
                          <a:effectLst/>
                          <a:latin typeface="Calibri" panose="020F0502020204030204" pitchFamily="34" charset="0"/>
                          <a:ea typeface="PMingLiU" panose="02020500000000000000" pitchFamily="18" charset="-120"/>
                          <a:cs typeface="Lucida Grande"/>
                        </a:rPr>
                        <a:t>у</a:t>
                      </a:r>
                      <a:r>
                        <a:rPr lang="en-US" sz="2400">
                          <a:effectLst/>
                          <a:latin typeface="Calibri" panose="020F0502020204030204" pitchFamily="34" charset="0"/>
                          <a:ea typeface="PMingLiU" panose="02020500000000000000" pitchFamily="18" charset="-120"/>
                          <a:cs typeface="Lucida Grande"/>
                        </a:rPr>
                        <a:t>тыро!»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Lucida Grande"/>
                        </a:rPr>
                        <a:t>The mother is teaching her little daughter: “Don’t talk to strangers in the street!”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44729049"/>
                  </a:ext>
                </a:extLst>
              </a:tr>
              <a:tr h="911659">
                <a:tc>
                  <a:txBody>
                    <a:bodyPr/>
                    <a:lstStyle/>
                    <a:p>
                      <a:pPr algn="l"/>
                      <a:r>
                        <a:rPr lang="en-US" sz="2400">
                          <a:effectLst/>
                          <a:latin typeface="Calibri" panose="020F0502020204030204" pitchFamily="34" charset="0"/>
                          <a:ea typeface="PMingLiU" panose="02020500000000000000" pitchFamily="18" charset="-120"/>
                          <a:cs typeface="Lucida Grande"/>
                        </a:rPr>
                        <a:t>Л</a:t>
                      </a:r>
                      <a:r>
                        <a:rPr lang="en-US" sz="2400" b="1">
                          <a:effectLst/>
                          <a:latin typeface="Calibri" panose="020F0502020204030204" pitchFamily="34" charset="0"/>
                          <a:ea typeface="PMingLiU" panose="02020500000000000000" pitchFamily="18" charset="-120"/>
                          <a:cs typeface="Lucida Grande"/>
                        </a:rPr>
                        <a:t>ӱ</a:t>
                      </a:r>
                      <a:r>
                        <a:rPr lang="en-US" sz="2400">
                          <a:effectLst/>
                          <a:latin typeface="Calibri" panose="020F0502020204030204" pitchFamily="34" charset="0"/>
                          <a:ea typeface="PMingLiU" panose="02020500000000000000" pitchFamily="18" charset="-120"/>
                          <a:cs typeface="Lucida Grande"/>
                        </a:rPr>
                        <a:t>дшӧ йоч</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 умыл</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ш </a:t>
                      </a:r>
                      <a:r>
                        <a:rPr lang="en-US" sz="2400" u="sng">
                          <a:effectLst/>
                          <a:latin typeface="Calibri" panose="020F0502020204030204" pitchFamily="34" charset="0"/>
                          <a:ea typeface="PMingLiU" panose="02020500000000000000" pitchFamily="18" charset="-120"/>
                          <a:cs typeface="Lucida Grande"/>
                        </a:rPr>
                        <a:t>л</a:t>
                      </a:r>
                      <a:r>
                        <a:rPr lang="en-US" sz="2400" b="1" u="sng">
                          <a:effectLst/>
                          <a:latin typeface="Calibri" panose="020F0502020204030204" pitchFamily="34" charset="0"/>
                          <a:ea typeface="PMingLiU" panose="02020500000000000000" pitchFamily="18" charset="-120"/>
                          <a:cs typeface="Lucida Grande"/>
                        </a:rPr>
                        <a:t>и</a:t>
                      </a:r>
                      <a:r>
                        <a:rPr lang="en-US" sz="2400" u="sng">
                          <a:effectLst/>
                          <a:latin typeface="Calibri" panose="020F0502020204030204" pitchFamily="34" charset="0"/>
                          <a:ea typeface="PMingLiU" panose="02020500000000000000" pitchFamily="18" charset="-120"/>
                          <a:cs typeface="Lucida Grande"/>
                        </a:rPr>
                        <a:t>йдымым</a:t>
                      </a:r>
                      <a:r>
                        <a:rPr lang="en-US" sz="2400">
                          <a:effectLst/>
                          <a:latin typeface="Calibri" panose="020F0502020204030204" pitchFamily="34" charset="0"/>
                          <a:ea typeface="PMingLiU" panose="02020500000000000000" pitchFamily="18" charset="-120"/>
                          <a:cs typeface="Lucida Grande"/>
                        </a:rPr>
                        <a:t> ойл</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Lucida Grande"/>
                        </a:rPr>
                        <a:t>The frightened child says something incomprehensible.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1879142"/>
                  </a:ext>
                </a:extLst>
              </a:tr>
            </a:tbl>
          </a:graphicData>
        </a:graphic>
      </p:graphicFrame>
    </p:spTree>
    <p:extLst>
      <p:ext uri="{BB962C8B-B14F-4D97-AF65-F5344CB8AC3E}">
        <p14:creationId xmlns:p14="http://schemas.microsoft.com/office/powerpoint/2010/main" val="277552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2526</Words>
  <Application>Microsoft Office PowerPoint</Application>
  <PresentationFormat>Widescreen</PresentationFormat>
  <Paragraphs>458</Paragraphs>
  <Slides>35</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Chapter 29</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29</dc:title>
  <dc:creator>Jeremy Bradley</dc:creator>
  <cp:lastModifiedBy>Jeremy moss Bradley</cp:lastModifiedBy>
  <cp:revision>188</cp:revision>
  <dcterms:created xsi:type="dcterms:W3CDTF">2021-01-22T02:35:08Z</dcterms:created>
  <dcterms:modified xsi:type="dcterms:W3CDTF">2024-03-15T14:02:12Z</dcterms:modified>
</cp:coreProperties>
</file>