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383" r:id="rId2"/>
    <p:sldId id="761" r:id="rId3"/>
    <p:sldId id="596" r:id="rId4"/>
    <p:sldId id="854" r:id="rId5"/>
    <p:sldId id="1075" r:id="rId6"/>
    <p:sldId id="1063" r:id="rId7"/>
    <p:sldId id="1076" r:id="rId8"/>
    <p:sldId id="1077" r:id="rId9"/>
    <p:sldId id="825" r:id="rId10"/>
    <p:sldId id="830" r:id="rId11"/>
    <p:sldId id="1078" r:id="rId12"/>
    <p:sldId id="643" r:id="rId13"/>
    <p:sldId id="1079" r:id="rId14"/>
    <p:sldId id="1080" r:id="rId15"/>
    <p:sldId id="1081" r:id="rId16"/>
    <p:sldId id="1082" r:id="rId17"/>
    <p:sldId id="1069" r:id="rId18"/>
    <p:sldId id="1083" r:id="rId19"/>
    <p:sldId id="653" r:id="rId20"/>
    <p:sldId id="1073" r:id="rId21"/>
    <p:sldId id="906" r:id="rId22"/>
    <p:sldId id="1048" r:id="rId23"/>
    <p:sldId id="655" r:id="rId24"/>
    <p:sldId id="1049" r:id="rId25"/>
    <p:sldId id="105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86359" autoAdjust="0"/>
  </p:normalViewPr>
  <p:slideViewPr>
    <p:cSldViewPr snapToGrid="0">
      <p:cViewPr varScale="1">
        <p:scale>
          <a:sx n="103" d="100"/>
          <a:sy n="103" d="100"/>
        </p:scale>
        <p:origin x="714" y="102"/>
      </p:cViewPr>
      <p:guideLst/>
    </p:cSldViewPr>
  </p:slideViewPr>
  <p:outlineViewPr>
    <p:cViewPr>
      <p:scale>
        <a:sx n="33" d="100"/>
        <a:sy n="33" d="100"/>
      </p:scale>
      <p:origin x="0" y="-330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08EDE8-B7C1-4AC9-A6B8-A55B24C60C3B}" type="datetimeFigureOut">
              <a:rPr lang="en-GB" smtClean="0"/>
              <a:t>15/03/2024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E34814-77ED-4FE4-9C9F-070978F46C19}" type="slidenum">
              <a:rPr lang="en-GB" smtClean="0"/>
              <a:t>‹#›</a:t>
            </a:fld>
            <a:endParaRPr lang="en-GB"/>
          </a:p>
        </p:txBody>
      </p:sp>
    </p:spTree>
    <p:extLst>
      <p:ext uri="{BB962C8B-B14F-4D97-AF65-F5344CB8AC3E}">
        <p14:creationId xmlns:p14="http://schemas.microsoft.com/office/powerpoint/2010/main" val="4267089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1</a:t>
            </a:fld>
            <a:endParaRPr lang="en-GB" dirty="0"/>
          </a:p>
        </p:txBody>
      </p:sp>
    </p:spTree>
    <p:extLst>
      <p:ext uri="{BB962C8B-B14F-4D97-AF65-F5344CB8AC3E}">
        <p14:creationId xmlns:p14="http://schemas.microsoft.com/office/powerpoint/2010/main" val="24252509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1E34814-77ED-4FE4-9C9F-070978F46C19}" type="slidenum">
              <a:rPr lang="en-GB" smtClean="0"/>
              <a:t>2</a:t>
            </a:fld>
            <a:endParaRPr lang="en-GB" dirty="0"/>
          </a:p>
        </p:txBody>
      </p:sp>
    </p:spTree>
    <p:extLst>
      <p:ext uri="{BB962C8B-B14F-4D97-AF65-F5344CB8AC3E}">
        <p14:creationId xmlns:p14="http://schemas.microsoft.com/office/powerpoint/2010/main" val="3144881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839E0-3DC7-4DED-848C-4FFB2764C1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08C1F7B-6063-44AF-90A0-EE51A67879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59177C0-B798-4B1D-8F31-01FA5C6E7E0A}"/>
              </a:ext>
            </a:extLst>
          </p:cNvPr>
          <p:cNvSpPr>
            <a:spLocks noGrp="1"/>
          </p:cNvSpPr>
          <p:nvPr>
            <p:ph type="dt" sz="half" idx="10"/>
          </p:nvPr>
        </p:nvSpPr>
        <p:spPr/>
        <p:txBody>
          <a:bodyPr/>
          <a:lstStyle/>
          <a:p>
            <a:fld id="{E38AA7BA-9EA9-4660-ABE6-193540E269C2}" type="datetime1">
              <a:rPr lang="en-GB" smtClean="0"/>
              <a:t>15/03/2024</a:t>
            </a:fld>
            <a:endParaRPr lang="en-GB"/>
          </a:p>
        </p:txBody>
      </p:sp>
      <p:sp>
        <p:nvSpPr>
          <p:cNvPr id="5" name="Footer Placeholder 4">
            <a:extLst>
              <a:ext uri="{FF2B5EF4-FFF2-40B4-BE49-F238E27FC236}">
                <a16:creationId xmlns:a16="http://schemas.microsoft.com/office/drawing/2014/main" id="{7DA24F89-3908-4F8B-A5B0-024423CABDA3}"/>
              </a:ext>
            </a:extLst>
          </p:cNvPr>
          <p:cNvSpPr>
            <a:spLocks noGrp="1"/>
          </p:cNvSpPr>
          <p:nvPr>
            <p:ph type="ftr" sz="quarter" idx="11"/>
          </p:nvPr>
        </p:nvSpPr>
        <p:spPr/>
        <p:txBody>
          <a:bodyPr/>
          <a:lstStyle/>
          <a:p>
            <a:r>
              <a:rPr lang="en-US"/>
              <a:t>COPIUS – Introduction to Mari – Chapter 28</a:t>
            </a:r>
            <a:endParaRPr lang="en-GB"/>
          </a:p>
        </p:txBody>
      </p:sp>
      <p:sp>
        <p:nvSpPr>
          <p:cNvPr id="6" name="Slide Number Placeholder 5">
            <a:extLst>
              <a:ext uri="{FF2B5EF4-FFF2-40B4-BE49-F238E27FC236}">
                <a16:creationId xmlns:a16="http://schemas.microsoft.com/office/drawing/2014/main" id="{94A138A7-E7CB-40A4-931A-D0B56A72D5F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17248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67AFA-183D-4C26-A822-E1AA100D3AC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A473D49-6D2B-4474-804D-8839A42751E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AD903A-4E80-499A-8FDE-497C0C911709}"/>
              </a:ext>
            </a:extLst>
          </p:cNvPr>
          <p:cNvSpPr>
            <a:spLocks noGrp="1"/>
          </p:cNvSpPr>
          <p:nvPr>
            <p:ph type="dt" sz="half" idx="10"/>
          </p:nvPr>
        </p:nvSpPr>
        <p:spPr/>
        <p:txBody>
          <a:bodyPr/>
          <a:lstStyle/>
          <a:p>
            <a:fld id="{3A69A885-058C-4956-A5D2-9B02F77DCBA3}" type="datetime1">
              <a:rPr lang="en-GB" smtClean="0"/>
              <a:t>15/03/2024</a:t>
            </a:fld>
            <a:endParaRPr lang="en-GB"/>
          </a:p>
        </p:txBody>
      </p:sp>
      <p:sp>
        <p:nvSpPr>
          <p:cNvPr id="5" name="Footer Placeholder 4">
            <a:extLst>
              <a:ext uri="{FF2B5EF4-FFF2-40B4-BE49-F238E27FC236}">
                <a16:creationId xmlns:a16="http://schemas.microsoft.com/office/drawing/2014/main" id="{5DFD494B-DC6E-4693-897A-CF1B2084E1AD}"/>
              </a:ext>
            </a:extLst>
          </p:cNvPr>
          <p:cNvSpPr>
            <a:spLocks noGrp="1"/>
          </p:cNvSpPr>
          <p:nvPr>
            <p:ph type="ftr" sz="quarter" idx="11"/>
          </p:nvPr>
        </p:nvSpPr>
        <p:spPr/>
        <p:txBody>
          <a:bodyPr/>
          <a:lstStyle/>
          <a:p>
            <a:r>
              <a:rPr lang="en-US"/>
              <a:t>COPIUS – Introduction to Mari – Chapter 28</a:t>
            </a:r>
            <a:endParaRPr lang="en-GB"/>
          </a:p>
        </p:txBody>
      </p:sp>
      <p:sp>
        <p:nvSpPr>
          <p:cNvPr id="6" name="Slide Number Placeholder 5">
            <a:extLst>
              <a:ext uri="{FF2B5EF4-FFF2-40B4-BE49-F238E27FC236}">
                <a16:creationId xmlns:a16="http://schemas.microsoft.com/office/drawing/2014/main" id="{C0F33831-2DD8-48F7-8DFC-98A3549B015F}"/>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070654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68FB30-6374-42D0-9C36-EEE40E54E4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0FC380C-0851-4ABC-9B39-810BB972C5B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1788D8-43D1-4962-A994-FD24A2F5862B}"/>
              </a:ext>
            </a:extLst>
          </p:cNvPr>
          <p:cNvSpPr>
            <a:spLocks noGrp="1"/>
          </p:cNvSpPr>
          <p:nvPr>
            <p:ph type="dt" sz="half" idx="10"/>
          </p:nvPr>
        </p:nvSpPr>
        <p:spPr/>
        <p:txBody>
          <a:bodyPr/>
          <a:lstStyle/>
          <a:p>
            <a:fld id="{699ACECB-4E9F-4706-9780-A35F61B99ECB}" type="datetime1">
              <a:rPr lang="en-GB" smtClean="0"/>
              <a:t>15/03/2024</a:t>
            </a:fld>
            <a:endParaRPr lang="en-GB"/>
          </a:p>
        </p:txBody>
      </p:sp>
      <p:sp>
        <p:nvSpPr>
          <p:cNvPr id="5" name="Footer Placeholder 4">
            <a:extLst>
              <a:ext uri="{FF2B5EF4-FFF2-40B4-BE49-F238E27FC236}">
                <a16:creationId xmlns:a16="http://schemas.microsoft.com/office/drawing/2014/main" id="{EBF53536-2185-4C41-91BB-B2996535DEC0}"/>
              </a:ext>
            </a:extLst>
          </p:cNvPr>
          <p:cNvSpPr>
            <a:spLocks noGrp="1"/>
          </p:cNvSpPr>
          <p:nvPr>
            <p:ph type="ftr" sz="quarter" idx="11"/>
          </p:nvPr>
        </p:nvSpPr>
        <p:spPr/>
        <p:txBody>
          <a:bodyPr/>
          <a:lstStyle/>
          <a:p>
            <a:r>
              <a:rPr lang="en-US"/>
              <a:t>COPIUS – Introduction to Mari – Chapter 28</a:t>
            </a:r>
            <a:endParaRPr lang="en-GB"/>
          </a:p>
        </p:txBody>
      </p:sp>
      <p:sp>
        <p:nvSpPr>
          <p:cNvPr id="6" name="Slide Number Placeholder 5">
            <a:extLst>
              <a:ext uri="{FF2B5EF4-FFF2-40B4-BE49-F238E27FC236}">
                <a16:creationId xmlns:a16="http://schemas.microsoft.com/office/drawing/2014/main" id="{229718F9-8DB9-48F0-851F-C00E6C86B7C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61989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D9250-13FF-416F-B2CA-CFB1196148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3343A50-63C7-4803-B468-8FB2ADCF899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9B9562-A478-4AC7-BBB9-8D0A989C51FC}"/>
              </a:ext>
            </a:extLst>
          </p:cNvPr>
          <p:cNvSpPr>
            <a:spLocks noGrp="1"/>
          </p:cNvSpPr>
          <p:nvPr>
            <p:ph type="dt" sz="half" idx="10"/>
          </p:nvPr>
        </p:nvSpPr>
        <p:spPr/>
        <p:txBody>
          <a:bodyPr/>
          <a:lstStyle/>
          <a:p>
            <a:fld id="{E8E0552D-7ABD-450B-BD5E-C3D4909C8B36}" type="datetime1">
              <a:rPr lang="en-GB" smtClean="0"/>
              <a:t>15/03/2024</a:t>
            </a:fld>
            <a:endParaRPr lang="en-GB"/>
          </a:p>
        </p:txBody>
      </p:sp>
      <p:sp>
        <p:nvSpPr>
          <p:cNvPr id="5" name="Footer Placeholder 4">
            <a:extLst>
              <a:ext uri="{FF2B5EF4-FFF2-40B4-BE49-F238E27FC236}">
                <a16:creationId xmlns:a16="http://schemas.microsoft.com/office/drawing/2014/main" id="{E53BA15C-20DE-4765-A89E-5AD9A88A7A3A}"/>
              </a:ext>
            </a:extLst>
          </p:cNvPr>
          <p:cNvSpPr>
            <a:spLocks noGrp="1"/>
          </p:cNvSpPr>
          <p:nvPr>
            <p:ph type="ftr" sz="quarter" idx="11"/>
          </p:nvPr>
        </p:nvSpPr>
        <p:spPr/>
        <p:txBody>
          <a:bodyPr/>
          <a:lstStyle/>
          <a:p>
            <a:r>
              <a:rPr lang="en-US"/>
              <a:t>COPIUS – Introduction to Mari – Chapter 28</a:t>
            </a:r>
            <a:endParaRPr lang="en-GB"/>
          </a:p>
        </p:txBody>
      </p:sp>
      <p:sp>
        <p:nvSpPr>
          <p:cNvPr id="6" name="Slide Number Placeholder 5">
            <a:extLst>
              <a:ext uri="{FF2B5EF4-FFF2-40B4-BE49-F238E27FC236}">
                <a16:creationId xmlns:a16="http://schemas.microsoft.com/office/drawing/2014/main" id="{35677661-7429-45CA-B498-47AF2620FE7B}"/>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8060447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9130D-214C-43C6-B9C6-EDC0BD70BC1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2A917A1-E646-4B55-B01E-1088BFEFC9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C9ABA3F-944C-4CCF-959F-32DCBD6FD54D}"/>
              </a:ext>
            </a:extLst>
          </p:cNvPr>
          <p:cNvSpPr>
            <a:spLocks noGrp="1"/>
          </p:cNvSpPr>
          <p:nvPr>
            <p:ph type="dt" sz="half" idx="10"/>
          </p:nvPr>
        </p:nvSpPr>
        <p:spPr/>
        <p:txBody>
          <a:bodyPr/>
          <a:lstStyle/>
          <a:p>
            <a:fld id="{94027408-FC82-4018-BDCC-8909C90A30A4}" type="datetime1">
              <a:rPr lang="en-GB" smtClean="0"/>
              <a:t>15/03/2024</a:t>
            </a:fld>
            <a:endParaRPr lang="en-GB"/>
          </a:p>
        </p:txBody>
      </p:sp>
      <p:sp>
        <p:nvSpPr>
          <p:cNvPr id="5" name="Footer Placeholder 4">
            <a:extLst>
              <a:ext uri="{FF2B5EF4-FFF2-40B4-BE49-F238E27FC236}">
                <a16:creationId xmlns:a16="http://schemas.microsoft.com/office/drawing/2014/main" id="{DCF12422-8C3E-4231-8801-41B8DF755A19}"/>
              </a:ext>
            </a:extLst>
          </p:cNvPr>
          <p:cNvSpPr>
            <a:spLocks noGrp="1"/>
          </p:cNvSpPr>
          <p:nvPr>
            <p:ph type="ftr" sz="quarter" idx="11"/>
          </p:nvPr>
        </p:nvSpPr>
        <p:spPr/>
        <p:txBody>
          <a:bodyPr/>
          <a:lstStyle/>
          <a:p>
            <a:r>
              <a:rPr lang="en-US"/>
              <a:t>COPIUS – Introduction to Mari – Chapter 28</a:t>
            </a:r>
            <a:endParaRPr lang="en-GB"/>
          </a:p>
        </p:txBody>
      </p:sp>
      <p:sp>
        <p:nvSpPr>
          <p:cNvPr id="6" name="Slide Number Placeholder 5">
            <a:extLst>
              <a:ext uri="{FF2B5EF4-FFF2-40B4-BE49-F238E27FC236}">
                <a16:creationId xmlns:a16="http://schemas.microsoft.com/office/drawing/2014/main" id="{704442FB-6F2B-4C8D-812E-B40CE766DB55}"/>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218261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B946E-1E63-4590-AE35-F1AFD9CEA19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27FB923-02AE-4F5C-A287-E435DFC8A8C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6370034-292F-4004-A07F-116FA9E5768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E3F44D-2C60-4C15-8E1A-5F7DC3CAED6F}"/>
              </a:ext>
            </a:extLst>
          </p:cNvPr>
          <p:cNvSpPr>
            <a:spLocks noGrp="1"/>
          </p:cNvSpPr>
          <p:nvPr>
            <p:ph type="dt" sz="half" idx="10"/>
          </p:nvPr>
        </p:nvSpPr>
        <p:spPr/>
        <p:txBody>
          <a:bodyPr/>
          <a:lstStyle/>
          <a:p>
            <a:fld id="{79FBB67C-C315-491D-B5A2-219BA6384117}" type="datetime1">
              <a:rPr lang="en-GB" smtClean="0"/>
              <a:t>15/03/2024</a:t>
            </a:fld>
            <a:endParaRPr lang="en-GB"/>
          </a:p>
        </p:txBody>
      </p:sp>
      <p:sp>
        <p:nvSpPr>
          <p:cNvPr id="6" name="Footer Placeholder 5">
            <a:extLst>
              <a:ext uri="{FF2B5EF4-FFF2-40B4-BE49-F238E27FC236}">
                <a16:creationId xmlns:a16="http://schemas.microsoft.com/office/drawing/2014/main" id="{E1936E03-E9F9-4D60-92D3-97EE92472036}"/>
              </a:ext>
            </a:extLst>
          </p:cNvPr>
          <p:cNvSpPr>
            <a:spLocks noGrp="1"/>
          </p:cNvSpPr>
          <p:nvPr>
            <p:ph type="ftr" sz="quarter" idx="11"/>
          </p:nvPr>
        </p:nvSpPr>
        <p:spPr/>
        <p:txBody>
          <a:bodyPr/>
          <a:lstStyle/>
          <a:p>
            <a:r>
              <a:rPr lang="en-US"/>
              <a:t>COPIUS – Introduction to Mari – Chapter 28</a:t>
            </a:r>
            <a:endParaRPr lang="en-GB"/>
          </a:p>
        </p:txBody>
      </p:sp>
      <p:sp>
        <p:nvSpPr>
          <p:cNvPr id="7" name="Slide Number Placeholder 6">
            <a:extLst>
              <a:ext uri="{FF2B5EF4-FFF2-40B4-BE49-F238E27FC236}">
                <a16:creationId xmlns:a16="http://schemas.microsoft.com/office/drawing/2014/main" id="{811C9922-BD91-46F9-B7AD-7D1B022D8020}"/>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194997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08392-569D-45E8-833B-D169BCD9FFF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5B84A8A-04A6-4DC8-99A1-A72718CE4F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6253FF3-34B6-4D15-B249-C6DCFE84BF1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6CF483E-5DC9-4CD5-B16E-6F918A7649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769130E-620F-41B4-B8E8-BC51748F9D1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C930387-B2E5-47C4-9D92-45019A8C3F37}"/>
              </a:ext>
            </a:extLst>
          </p:cNvPr>
          <p:cNvSpPr>
            <a:spLocks noGrp="1"/>
          </p:cNvSpPr>
          <p:nvPr>
            <p:ph type="dt" sz="half" idx="10"/>
          </p:nvPr>
        </p:nvSpPr>
        <p:spPr/>
        <p:txBody>
          <a:bodyPr/>
          <a:lstStyle/>
          <a:p>
            <a:fld id="{6577FE9E-2228-418A-B7C7-C0161A7BD439}" type="datetime1">
              <a:rPr lang="en-GB" smtClean="0"/>
              <a:t>15/03/2024</a:t>
            </a:fld>
            <a:endParaRPr lang="en-GB"/>
          </a:p>
        </p:txBody>
      </p:sp>
      <p:sp>
        <p:nvSpPr>
          <p:cNvPr id="8" name="Footer Placeholder 7">
            <a:extLst>
              <a:ext uri="{FF2B5EF4-FFF2-40B4-BE49-F238E27FC236}">
                <a16:creationId xmlns:a16="http://schemas.microsoft.com/office/drawing/2014/main" id="{CD3992ED-62E2-45C7-AB6D-68786D2D92E4}"/>
              </a:ext>
            </a:extLst>
          </p:cNvPr>
          <p:cNvSpPr>
            <a:spLocks noGrp="1"/>
          </p:cNvSpPr>
          <p:nvPr>
            <p:ph type="ftr" sz="quarter" idx="11"/>
          </p:nvPr>
        </p:nvSpPr>
        <p:spPr/>
        <p:txBody>
          <a:bodyPr/>
          <a:lstStyle/>
          <a:p>
            <a:r>
              <a:rPr lang="en-US"/>
              <a:t>COPIUS – Introduction to Mari – Chapter 28</a:t>
            </a:r>
            <a:endParaRPr lang="en-GB"/>
          </a:p>
        </p:txBody>
      </p:sp>
      <p:sp>
        <p:nvSpPr>
          <p:cNvPr id="9" name="Slide Number Placeholder 8">
            <a:extLst>
              <a:ext uri="{FF2B5EF4-FFF2-40B4-BE49-F238E27FC236}">
                <a16:creationId xmlns:a16="http://schemas.microsoft.com/office/drawing/2014/main" id="{09C60CBB-0890-41FE-8E11-AD4B96FF510A}"/>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2675699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B01F1-86AD-4C76-89C3-C63C8A61C6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E8D4856-87D3-4AE9-A721-5DB6B9A77031}"/>
              </a:ext>
            </a:extLst>
          </p:cNvPr>
          <p:cNvSpPr>
            <a:spLocks noGrp="1"/>
          </p:cNvSpPr>
          <p:nvPr>
            <p:ph type="dt" sz="half" idx="10"/>
          </p:nvPr>
        </p:nvSpPr>
        <p:spPr/>
        <p:txBody>
          <a:bodyPr/>
          <a:lstStyle/>
          <a:p>
            <a:fld id="{58DDF98A-B730-4FAE-9F54-C1A89EBC6542}" type="datetime1">
              <a:rPr lang="en-GB" smtClean="0"/>
              <a:t>15/03/2024</a:t>
            </a:fld>
            <a:endParaRPr lang="en-GB"/>
          </a:p>
        </p:txBody>
      </p:sp>
      <p:sp>
        <p:nvSpPr>
          <p:cNvPr id="4" name="Footer Placeholder 3">
            <a:extLst>
              <a:ext uri="{FF2B5EF4-FFF2-40B4-BE49-F238E27FC236}">
                <a16:creationId xmlns:a16="http://schemas.microsoft.com/office/drawing/2014/main" id="{904B2289-090E-43D9-B3A8-73AE88684400}"/>
              </a:ext>
            </a:extLst>
          </p:cNvPr>
          <p:cNvSpPr>
            <a:spLocks noGrp="1"/>
          </p:cNvSpPr>
          <p:nvPr>
            <p:ph type="ftr" sz="quarter" idx="11"/>
          </p:nvPr>
        </p:nvSpPr>
        <p:spPr/>
        <p:txBody>
          <a:bodyPr/>
          <a:lstStyle/>
          <a:p>
            <a:r>
              <a:rPr lang="en-US"/>
              <a:t>COPIUS – Introduction to Mari – Chapter 28</a:t>
            </a:r>
            <a:endParaRPr lang="en-GB"/>
          </a:p>
        </p:txBody>
      </p:sp>
      <p:sp>
        <p:nvSpPr>
          <p:cNvPr id="5" name="Slide Number Placeholder 4">
            <a:extLst>
              <a:ext uri="{FF2B5EF4-FFF2-40B4-BE49-F238E27FC236}">
                <a16:creationId xmlns:a16="http://schemas.microsoft.com/office/drawing/2014/main" id="{A4B35E27-7AB3-4F30-94A8-18AFF6F3F2B1}"/>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1748114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5D009C-D9D1-4437-806D-41E3FED9A9FC}"/>
              </a:ext>
            </a:extLst>
          </p:cNvPr>
          <p:cNvSpPr>
            <a:spLocks noGrp="1"/>
          </p:cNvSpPr>
          <p:nvPr>
            <p:ph type="dt" sz="half" idx="10"/>
          </p:nvPr>
        </p:nvSpPr>
        <p:spPr/>
        <p:txBody>
          <a:bodyPr/>
          <a:lstStyle/>
          <a:p>
            <a:fld id="{05223134-B884-40FC-ABF0-592A5A7D2C27}" type="datetime1">
              <a:rPr lang="en-GB" smtClean="0"/>
              <a:t>15/03/2024</a:t>
            </a:fld>
            <a:endParaRPr lang="en-GB"/>
          </a:p>
        </p:txBody>
      </p:sp>
      <p:sp>
        <p:nvSpPr>
          <p:cNvPr id="3" name="Footer Placeholder 2">
            <a:extLst>
              <a:ext uri="{FF2B5EF4-FFF2-40B4-BE49-F238E27FC236}">
                <a16:creationId xmlns:a16="http://schemas.microsoft.com/office/drawing/2014/main" id="{2C31DE19-FA50-4548-989C-F94C327821B1}"/>
              </a:ext>
            </a:extLst>
          </p:cNvPr>
          <p:cNvSpPr>
            <a:spLocks noGrp="1"/>
          </p:cNvSpPr>
          <p:nvPr>
            <p:ph type="ftr" sz="quarter" idx="11"/>
          </p:nvPr>
        </p:nvSpPr>
        <p:spPr/>
        <p:txBody>
          <a:bodyPr/>
          <a:lstStyle/>
          <a:p>
            <a:r>
              <a:rPr lang="en-US"/>
              <a:t>COPIUS – Introduction to Mari – Chapter 28</a:t>
            </a:r>
            <a:endParaRPr lang="en-GB"/>
          </a:p>
        </p:txBody>
      </p:sp>
      <p:sp>
        <p:nvSpPr>
          <p:cNvPr id="4" name="Slide Number Placeholder 3">
            <a:extLst>
              <a:ext uri="{FF2B5EF4-FFF2-40B4-BE49-F238E27FC236}">
                <a16:creationId xmlns:a16="http://schemas.microsoft.com/office/drawing/2014/main" id="{02618F09-F01D-4E86-A94C-DAA3D722A252}"/>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25773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917DC-85D9-4A14-8713-9B72C8C982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5C0C8A2-9FBC-4A89-A782-CBFC432EDB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E3999C9-56C7-41C4-B7AF-EAFA5CADB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978944D-2EEE-4109-AF0E-7E57EC796526}"/>
              </a:ext>
            </a:extLst>
          </p:cNvPr>
          <p:cNvSpPr>
            <a:spLocks noGrp="1"/>
          </p:cNvSpPr>
          <p:nvPr>
            <p:ph type="dt" sz="half" idx="10"/>
          </p:nvPr>
        </p:nvSpPr>
        <p:spPr/>
        <p:txBody>
          <a:bodyPr/>
          <a:lstStyle/>
          <a:p>
            <a:fld id="{534B902C-8F2E-45F5-B243-514A231BB1CA}" type="datetime1">
              <a:rPr lang="en-GB" smtClean="0"/>
              <a:t>15/03/2024</a:t>
            </a:fld>
            <a:endParaRPr lang="en-GB"/>
          </a:p>
        </p:txBody>
      </p:sp>
      <p:sp>
        <p:nvSpPr>
          <p:cNvPr id="6" name="Footer Placeholder 5">
            <a:extLst>
              <a:ext uri="{FF2B5EF4-FFF2-40B4-BE49-F238E27FC236}">
                <a16:creationId xmlns:a16="http://schemas.microsoft.com/office/drawing/2014/main" id="{1E77FFED-CC37-411E-A1B5-18B70B4E952D}"/>
              </a:ext>
            </a:extLst>
          </p:cNvPr>
          <p:cNvSpPr>
            <a:spLocks noGrp="1"/>
          </p:cNvSpPr>
          <p:nvPr>
            <p:ph type="ftr" sz="quarter" idx="11"/>
          </p:nvPr>
        </p:nvSpPr>
        <p:spPr/>
        <p:txBody>
          <a:bodyPr/>
          <a:lstStyle/>
          <a:p>
            <a:r>
              <a:rPr lang="en-US"/>
              <a:t>COPIUS – Introduction to Mari – Chapter 28</a:t>
            </a:r>
            <a:endParaRPr lang="en-GB"/>
          </a:p>
        </p:txBody>
      </p:sp>
      <p:sp>
        <p:nvSpPr>
          <p:cNvPr id="7" name="Slide Number Placeholder 6">
            <a:extLst>
              <a:ext uri="{FF2B5EF4-FFF2-40B4-BE49-F238E27FC236}">
                <a16:creationId xmlns:a16="http://schemas.microsoft.com/office/drawing/2014/main" id="{A838A3BB-965A-46FF-A329-1D2B0B4FEE59}"/>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3689070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58FD94-ACB7-4A49-9603-8BD0CCA068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1E4C62A-EA8F-4123-9DE4-E9A03B9E10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DF401E9-0707-4604-8B12-4CE7EBD2C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CF6254B-DB25-43C2-B5A5-EC1F9D033E10}"/>
              </a:ext>
            </a:extLst>
          </p:cNvPr>
          <p:cNvSpPr>
            <a:spLocks noGrp="1"/>
          </p:cNvSpPr>
          <p:nvPr>
            <p:ph type="dt" sz="half" idx="10"/>
          </p:nvPr>
        </p:nvSpPr>
        <p:spPr/>
        <p:txBody>
          <a:bodyPr/>
          <a:lstStyle/>
          <a:p>
            <a:fld id="{A20920CF-AC19-40C8-AD7E-447B8FEE7A0D}" type="datetime1">
              <a:rPr lang="en-GB" smtClean="0"/>
              <a:t>15/03/2024</a:t>
            </a:fld>
            <a:endParaRPr lang="en-GB"/>
          </a:p>
        </p:txBody>
      </p:sp>
      <p:sp>
        <p:nvSpPr>
          <p:cNvPr id="6" name="Footer Placeholder 5">
            <a:extLst>
              <a:ext uri="{FF2B5EF4-FFF2-40B4-BE49-F238E27FC236}">
                <a16:creationId xmlns:a16="http://schemas.microsoft.com/office/drawing/2014/main" id="{3A787193-11ED-4A8D-AF7E-28FC8495E9F0}"/>
              </a:ext>
            </a:extLst>
          </p:cNvPr>
          <p:cNvSpPr>
            <a:spLocks noGrp="1"/>
          </p:cNvSpPr>
          <p:nvPr>
            <p:ph type="ftr" sz="quarter" idx="11"/>
          </p:nvPr>
        </p:nvSpPr>
        <p:spPr/>
        <p:txBody>
          <a:bodyPr/>
          <a:lstStyle/>
          <a:p>
            <a:r>
              <a:rPr lang="en-US"/>
              <a:t>COPIUS – Introduction to Mari – Chapter 28</a:t>
            </a:r>
            <a:endParaRPr lang="en-GB"/>
          </a:p>
        </p:txBody>
      </p:sp>
      <p:sp>
        <p:nvSpPr>
          <p:cNvPr id="7" name="Slide Number Placeholder 6">
            <a:extLst>
              <a:ext uri="{FF2B5EF4-FFF2-40B4-BE49-F238E27FC236}">
                <a16:creationId xmlns:a16="http://schemas.microsoft.com/office/drawing/2014/main" id="{6E0E1AC3-3587-4FB1-96FB-61B1B2C9A5D3}"/>
              </a:ext>
            </a:extLst>
          </p:cNvPr>
          <p:cNvSpPr>
            <a:spLocks noGrp="1"/>
          </p:cNvSpPr>
          <p:nvPr>
            <p:ph type="sldNum" sz="quarter" idx="12"/>
          </p:nvPr>
        </p:nvSpPr>
        <p:spPr/>
        <p:txBody>
          <a:bodyPr/>
          <a:lstStyle/>
          <a:p>
            <a:fld id="{055DE2CD-379D-4002-80ED-F7724F598CF3}" type="slidenum">
              <a:rPr lang="en-GB" smtClean="0"/>
              <a:t>‹#›</a:t>
            </a:fld>
            <a:endParaRPr lang="en-GB"/>
          </a:p>
        </p:txBody>
      </p:sp>
    </p:spTree>
    <p:extLst>
      <p:ext uri="{BB962C8B-B14F-4D97-AF65-F5344CB8AC3E}">
        <p14:creationId xmlns:p14="http://schemas.microsoft.com/office/powerpoint/2010/main" val="4181814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5E0FB7-33D4-4897-9336-E5283AE7D0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3155A76-1521-40A0-8514-D2B9C43DA9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01D2B2-764A-4887-BA21-8AFF87E469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7271F6-6AF4-4743-9643-62B28D5998D8}" type="datetime1">
              <a:rPr lang="en-GB" smtClean="0"/>
              <a:t>15/03/2024</a:t>
            </a:fld>
            <a:endParaRPr lang="en-GB"/>
          </a:p>
        </p:txBody>
      </p:sp>
      <p:sp>
        <p:nvSpPr>
          <p:cNvPr id="5" name="Footer Placeholder 4">
            <a:extLst>
              <a:ext uri="{FF2B5EF4-FFF2-40B4-BE49-F238E27FC236}">
                <a16:creationId xmlns:a16="http://schemas.microsoft.com/office/drawing/2014/main" id="{52F4DFD8-A7BC-40B6-A90A-E037CE5FDD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COPIUS – Introduction to Mari – Chapter 28</a:t>
            </a:r>
            <a:endParaRPr lang="en-GB"/>
          </a:p>
        </p:txBody>
      </p:sp>
      <p:sp>
        <p:nvSpPr>
          <p:cNvPr id="6" name="Slide Number Placeholder 5">
            <a:extLst>
              <a:ext uri="{FF2B5EF4-FFF2-40B4-BE49-F238E27FC236}">
                <a16:creationId xmlns:a16="http://schemas.microsoft.com/office/drawing/2014/main" id="{DE02E153-8E61-4996-AE9F-CC2AB7158E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DE2CD-379D-4002-80ED-F7724F598CF3}" type="slidenum">
              <a:rPr lang="en-GB" smtClean="0"/>
              <a:t>‹#›</a:t>
            </a:fld>
            <a:endParaRPr lang="en-GB"/>
          </a:p>
        </p:txBody>
      </p:sp>
    </p:spTree>
    <p:extLst>
      <p:ext uri="{BB962C8B-B14F-4D97-AF65-F5344CB8AC3E}">
        <p14:creationId xmlns:p14="http://schemas.microsoft.com/office/powerpoint/2010/main" val="1782303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pius.e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png"/><Relationship Id="rId4" Type="http://schemas.openxmlformats.org/officeDocument/2006/relationships/hyperlink" Target="mailto:jeremy.moss.bradley@univie.ac.a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bedlan.net/uralic/"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youtube.com/watch?v=iLgk_M9hkX0" TargetMode="External"/><Relationship Id="rId2" Type="http://schemas.openxmlformats.org/officeDocument/2006/relationships/slideLayout" Target="../slideLayouts/slideLayout2.xml"/><Relationship Id="rId1" Type="http://schemas.openxmlformats.org/officeDocument/2006/relationships/video" Target="https://www.youtube.com/embed/iLgk_M9hkX0?feature=oembed" TargetMode="External"/><Relationship Id="rId4" Type="http://schemas.openxmlformats.org/officeDocument/2006/relationships/image" Target="../media/image7.jpeg"/></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D6642-CB5A-472C-894F-0C023C9AA119}"/>
              </a:ext>
            </a:extLst>
          </p:cNvPr>
          <p:cNvSpPr>
            <a:spLocks noGrp="1"/>
          </p:cNvSpPr>
          <p:nvPr>
            <p:ph type="ctrTitle"/>
          </p:nvPr>
        </p:nvSpPr>
        <p:spPr>
          <a:xfrm>
            <a:off x="1524000" y="1122364"/>
            <a:ext cx="9144000" cy="1570037"/>
          </a:xfrm>
        </p:spPr>
        <p:txBody>
          <a:bodyPr>
            <a:normAutofit/>
          </a:bodyPr>
          <a:lstStyle/>
          <a:p>
            <a:r>
              <a:rPr lang="en-GB" sz="6600"/>
              <a:t>Chapter 28</a:t>
            </a:r>
            <a:endParaRPr lang="en-IE" dirty="0"/>
          </a:p>
        </p:txBody>
      </p:sp>
      <p:sp>
        <p:nvSpPr>
          <p:cNvPr id="3" name="Subtitle 2">
            <a:extLst>
              <a:ext uri="{FF2B5EF4-FFF2-40B4-BE49-F238E27FC236}">
                <a16:creationId xmlns:a16="http://schemas.microsoft.com/office/drawing/2014/main" id="{CAA2A7D3-AEDF-4FE1-AAD9-C56674E429F5}"/>
              </a:ext>
            </a:extLst>
          </p:cNvPr>
          <p:cNvSpPr>
            <a:spLocks noGrp="1"/>
          </p:cNvSpPr>
          <p:nvPr>
            <p:ph type="subTitle" idx="1"/>
          </p:nvPr>
        </p:nvSpPr>
        <p:spPr>
          <a:xfrm>
            <a:off x="1641764" y="2959267"/>
            <a:ext cx="8842663" cy="1655763"/>
          </a:xfrm>
        </p:spPr>
        <p:style>
          <a:lnRef idx="2">
            <a:schemeClr val="dk1"/>
          </a:lnRef>
          <a:fillRef idx="1">
            <a:schemeClr val="lt1"/>
          </a:fillRef>
          <a:effectRef idx="0">
            <a:schemeClr val="dk1"/>
          </a:effectRef>
          <a:fontRef idx="minor">
            <a:schemeClr val="dk1"/>
          </a:fontRef>
        </p:style>
        <p:txBody>
          <a:bodyPr anchor="ctr">
            <a:normAutofit/>
          </a:bodyPr>
          <a:lstStyle/>
          <a:p>
            <a:r>
              <a:rPr lang="en-GB" dirty="0"/>
              <a:t>Community of Practice in Uralic Studies (COPIUS), </a:t>
            </a:r>
            <a:r>
              <a:rPr lang="en-GB" dirty="0">
                <a:hlinkClick r:id="rId3"/>
              </a:rPr>
              <a:t>www.copius.eu</a:t>
            </a:r>
            <a:endParaRPr lang="en-GB" dirty="0"/>
          </a:p>
          <a:p>
            <a:r>
              <a:rPr lang="en-GB" dirty="0"/>
              <a:t>Introduction to Mari</a:t>
            </a:r>
          </a:p>
          <a:p>
            <a:r>
              <a:rPr lang="en-GB" dirty="0"/>
              <a:t>Jeremy Bradley, </a:t>
            </a:r>
            <a:r>
              <a:rPr lang="en-GB" dirty="0">
                <a:hlinkClick r:id="rId4"/>
              </a:rPr>
              <a:t>jeremy.moss.bradley@univie.ac.at</a:t>
            </a:r>
            <a:endParaRPr lang="en-GB" dirty="0"/>
          </a:p>
          <a:p>
            <a:r>
              <a:rPr lang="en-IE" sz="1100" dirty="0">
                <a:solidFill>
                  <a:schemeClr val="bg1">
                    <a:lumMod val="75000"/>
                  </a:schemeClr>
                </a:solidFill>
              </a:rPr>
              <a:t>Last updated 30 November 2021 </a:t>
            </a:r>
          </a:p>
        </p:txBody>
      </p:sp>
      <p:pic>
        <p:nvPicPr>
          <p:cNvPr id="9" name="Picture 8">
            <a:extLst>
              <a:ext uri="{FF2B5EF4-FFF2-40B4-BE49-F238E27FC236}">
                <a16:creationId xmlns:a16="http://schemas.microsoft.com/office/drawing/2014/main" id="{6B715EE5-1A81-4817-9B4D-604B8D5F86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921006" y="4028069"/>
            <a:ext cx="563421" cy="563421"/>
          </a:xfrm>
          <a:prstGeom prst="rect">
            <a:avLst/>
          </a:prstGeom>
        </p:spPr>
      </p:pic>
      <p:pic>
        <p:nvPicPr>
          <p:cNvPr id="13" name="Picture 12" descr="Macintosh HD:Users:rogierblokland:Desktop:2_COPIUS:1_Final report:LOGOS:EN.pdf">
            <a:extLst>
              <a:ext uri="{FF2B5EF4-FFF2-40B4-BE49-F238E27FC236}">
                <a16:creationId xmlns:a16="http://schemas.microsoft.com/office/drawing/2014/main" id="{5BA0FAE6-8659-43D0-ACF9-7A1E38F09451}"/>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688025" y="5950698"/>
            <a:ext cx="3300731" cy="719455"/>
          </a:xfrm>
          <a:prstGeom prst="rect">
            <a:avLst/>
          </a:prstGeom>
          <a:noFill/>
          <a:ln>
            <a:noFill/>
          </a:ln>
        </p:spPr>
      </p:pic>
      <p:sp>
        <p:nvSpPr>
          <p:cNvPr id="5" name="Slide Number Placeholder 4">
            <a:extLst>
              <a:ext uri="{FF2B5EF4-FFF2-40B4-BE49-F238E27FC236}">
                <a16:creationId xmlns:a16="http://schemas.microsoft.com/office/drawing/2014/main" id="{1E544A5D-ECEF-4A3D-9F7E-17820EBF8061}"/>
              </a:ext>
            </a:extLst>
          </p:cNvPr>
          <p:cNvSpPr>
            <a:spLocks noGrp="1"/>
          </p:cNvSpPr>
          <p:nvPr>
            <p:ph type="sldNum" idx="12"/>
          </p:nvPr>
        </p:nvSpPr>
        <p:spPr/>
        <p:txBody>
          <a:bodyPr/>
          <a:lstStyle/>
          <a:p>
            <a:fld id="{00000000-1234-1234-1234-123412341234}" type="slidenum">
              <a:rPr lang="en" smtClean="0"/>
              <a:pPr/>
              <a:t>1</a:t>
            </a:fld>
            <a:endParaRPr lang="en"/>
          </a:p>
        </p:txBody>
      </p:sp>
    </p:spTree>
    <p:extLst>
      <p:ext uri="{BB962C8B-B14F-4D97-AF65-F5344CB8AC3E}">
        <p14:creationId xmlns:p14="http://schemas.microsoft.com/office/powerpoint/2010/main" val="1436002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Content Placeholder 5">
            <a:extLst>
              <a:ext uri="{FF2B5EF4-FFF2-40B4-BE49-F238E27FC236}">
                <a16:creationId xmlns:a16="http://schemas.microsoft.com/office/drawing/2014/main" id="{2AC4B3C7-A4B1-4082-84AE-DAB1D33E13AE}"/>
              </a:ext>
            </a:extLst>
          </p:cNvPr>
          <p:cNvGraphicFramePr>
            <a:graphicFrameLocks/>
          </p:cNvGraphicFramePr>
          <p:nvPr>
            <p:extLst>
              <p:ext uri="{D42A27DB-BD31-4B8C-83A1-F6EECF244321}">
                <p14:modId xmlns:p14="http://schemas.microsoft.com/office/powerpoint/2010/main" val="3650531827"/>
              </p:ext>
            </p:extLst>
          </p:nvPr>
        </p:nvGraphicFramePr>
        <p:xfrm>
          <a:off x="838200" y="2650896"/>
          <a:ext cx="10515600" cy="2647952"/>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(-ам)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read’</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 &gt; л</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у</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дын</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 &gt;</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GB" sz="2000" b="1" i="0" u="none" strike="noStrike" dirty="0">
                          <a:effectLst/>
                          <a:latin typeface="+mn-lt"/>
                        </a:rPr>
                        <a:t>Morphological</a:t>
                      </a:r>
                      <a:endParaRPr lang="az-Cyrl-AZ" sz="2000" b="1" i="0" u="none" strike="noStrike" dirty="0">
                        <a:effectLst/>
                        <a:latin typeface="+mn-lt"/>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GB" sz="2000" b="1" i="0" u="none" strike="noStrike" kern="1200" dirty="0">
                          <a:solidFill>
                            <a:schemeClr val="tx1"/>
                          </a:solidFill>
                          <a:effectLst/>
                          <a:latin typeface="+mn-lt"/>
                          <a:ea typeface="PMingLiU" panose="02020500000000000000" pitchFamily="18" charset="-120"/>
                          <a:cs typeface="Calibri" panose="020F0502020204030204" pitchFamily="34" charset="0"/>
                        </a:rPr>
                        <a:t>( &lt; Periphrastic)</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313302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лудын</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м</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err="1">
                          <a:solidFill>
                            <a:schemeClr val="bg1">
                              <a:lumMod val="50000"/>
                            </a:schemeClr>
                          </a:solidFill>
                          <a:effectLst/>
                          <a:latin typeface="Calibri" panose="020F0502020204030204" pitchFamily="34" charset="0"/>
                          <a:ea typeface="PMingLiU" panose="02020500000000000000" pitchFamily="18" charset="-120"/>
                          <a:cs typeface="Calibri" panose="020F0502020204030204" pitchFamily="34" charset="0"/>
                        </a:rPr>
                        <a:t>л</a:t>
                      </a:r>
                      <a:r>
                        <a:rPr lang="en-US" sz="2000" b="1" i="0" u="none" strike="noStrike" kern="1200" dirty="0" err="1">
                          <a:solidFill>
                            <a:schemeClr val="bg1">
                              <a:lumMod val="50000"/>
                            </a:schemeClr>
                          </a:solidFill>
                          <a:effectLst/>
                          <a:latin typeface="Calibri" panose="020F0502020204030204" pitchFamily="34" charset="0"/>
                          <a:ea typeface="PMingLiU" panose="02020500000000000000" pitchFamily="18" charset="-120"/>
                          <a:cs typeface="Calibri" panose="020F0502020204030204" pitchFamily="34" charset="0"/>
                        </a:rPr>
                        <a:t>у</a:t>
                      </a:r>
                      <a:r>
                        <a:rPr lang="en-US" sz="2000" b="0" i="0" u="none" strike="noStrike" kern="1200" dirty="0" err="1">
                          <a:solidFill>
                            <a:schemeClr val="bg1">
                              <a:lumMod val="50000"/>
                            </a:schemeClr>
                          </a:solidFill>
                          <a:effectLst/>
                          <a:latin typeface="Calibri" panose="020F0502020204030204" pitchFamily="34" charset="0"/>
                          <a:ea typeface="PMingLiU" panose="02020500000000000000" pitchFamily="18" charset="-120"/>
                          <a:cs typeface="Calibri" panose="020F0502020204030204" pitchFamily="34" charset="0"/>
                        </a:rPr>
                        <a:t>дын</a:t>
                      </a:r>
                      <a:r>
                        <a:rPr lang="en-US" sz="2000" b="0" i="0" u="none" strike="noStrike" kern="1200" dirty="0">
                          <a:solidFill>
                            <a:schemeClr val="bg1">
                              <a:lumMod val="50000"/>
                            </a:schemeClr>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bg1">
                              <a:lumMod val="50000"/>
                            </a:schemeClr>
                          </a:solidFill>
                          <a:effectLst/>
                          <a:latin typeface="Calibri" panose="020F0502020204030204" pitchFamily="34" charset="0"/>
                          <a:ea typeface="PMingLiU" panose="02020500000000000000" pitchFamily="18" charset="-120"/>
                          <a:cs typeface="Calibri" panose="020F0502020204030204" pitchFamily="34" charset="0"/>
                        </a:rPr>
                        <a:t>ул</a:t>
                      </a:r>
                      <a:r>
                        <a:rPr lang="en-US" sz="2000" b="1" i="0" u="none" strike="noStrike" kern="1200" dirty="0" err="1">
                          <a:solidFill>
                            <a:schemeClr val="bg1">
                              <a:lumMod val="50000"/>
                            </a:schemeClr>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bg1">
                              <a:lumMod val="50000"/>
                            </a:schemeClr>
                          </a:solidFill>
                          <a:effectLst/>
                          <a:latin typeface="Calibri" panose="020F0502020204030204" pitchFamily="34" charset="0"/>
                          <a:ea typeface="PMingLiU" panose="02020500000000000000" pitchFamily="18" charset="-120"/>
                          <a:cs typeface="Calibri" panose="020F0502020204030204" pitchFamily="34" charset="0"/>
                        </a:rPr>
                        <a:t>м</a:t>
                      </a:r>
                      <a:endParaRPr lang="en-GB" sz="2000" b="0" i="0" u="none" strike="noStrike" kern="1200" dirty="0">
                        <a:solidFill>
                          <a:schemeClr val="bg1">
                            <a:lumMod val="50000"/>
                          </a:schemeClr>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лудын</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err="1">
                          <a:ln>
                            <a:noFill/>
                          </a:ln>
                          <a:solidFill>
                            <a:schemeClr val="bg1">
                              <a:lumMod val="50000"/>
                            </a:schemeClr>
                          </a:solidFill>
                          <a:effectLst/>
                          <a:uLnTx/>
                          <a:uFillTx/>
                          <a:latin typeface="Calibri" panose="020F0502020204030204" pitchFamily="34" charset="0"/>
                          <a:ea typeface="PMingLiU" panose="02020500000000000000" pitchFamily="18" charset="-120"/>
                          <a:cs typeface="Calibri" panose="020F0502020204030204" pitchFamily="34" charset="0"/>
                        </a:rPr>
                        <a:t>л</a:t>
                      </a:r>
                      <a:r>
                        <a:rPr kumimoji="0" lang="en-US" sz="2000" b="1" i="0" u="none" strike="noStrike" kern="1200" cap="none" spc="0" normalizeH="0" baseline="0" noProof="0" dirty="0" err="1">
                          <a:ln>
                            <a:noFill/>
                          </a:ln>
                          <a:solidFill>
                            <a:schemeClr val="bg1">
                              <a:lumMod val="50000"/>
                            </a:schemeClr>
                          </a:solidFill>
                          <a:effectLst/>
                          <a:uLnTx/>
                          <a:uFillTx/>
                          <a:latin typeface="Calibri" panose="020F0502020204030204" pitchFamily="34" charset="0"/>
                          <a:ea typeface="PMingLiU" panose="02020500000000000000" pitchFamily="18" charset="-120"/>
                          <a:cs typeface="Calibri" panose="020F0502020204030204" pitchFamily="34" charset="0"/>
                        </a:rPr>
                        <a:t>у</a:t>
                      </a:r>
                      <a:r>
                        <a:rPr kumimoji="0" lang="en-US" sz="2000" b="0" i="0" u="none" strike="noStrike" kern="1200" cap="none" spc="0" normalizeH="0" baseline="0" noProof="0" dirty="0" err="1">
                          <a:ln>
                            <a:noFill/>
                          </a:ln>
                          <a:solidFill>
                            <a:schemeClr val="bg1">
                              <a:lumMod val="50000"/>
                            </a:schemeClr>
                          </a:solidFill>
                          <a:effectLst/>
                          <a:uLnTx/>
                          <a:uFillTx/>
                          <a:latin typeface="Calibri" panose="020F0502020204030204" pitchFamily="34" charset="0"/>
                          <a:ea typeface="PMingLiU" panose="02020500000000000000" pitchFamily="18" charset="-120"/>
                          <a:cs typeface="Calibri" panose="020F0502020204030204" pitchFamily="34" charset="0"/>
                        </a:rPr>
                        <a:t>дын</a:t>
                      </a:r>
                      <a:r>
                        <a:rPr kumimoji="0" lang="en-US" sz="2000" b="0" i="0" u="none" strike="noStrike" kern="1200" cap="none" spc="0" normalizeH="0" baseline="0" noProof="0" dirty="0">
                          <a:ln>
                            <a:noFill/>
                          </a:ln>
                          <a:solidFill>
                            <a:schemeClr val="bg1">
                              <a:lumMod val="50000"/>
                            </a:schemeClr>
                          </a:solidFill>
                          <a:effectLst/>
                          <a:uLnTx/>
                          <a:uFillTx/>
                          <a:latin typeface="Calibri" panose="020F0502020204030204" pitchFamily="34" charset="0"/>
                          <a:ea typeface="PMingLiU" panose="02020500000000000000" pitchFamily="18" charset="-120"/>
                          <a:cs typeface="Calibri" panose="020F0502020204030204" pitchFamily="34" charset="0"/>
                        </a:rPr>
                        <a:t> </a:t>
                      </a:r>
                      <a:r>
                        <a:rPr kumimoji="0" lang="en-US" sz="2000" b="0" i="0" u="none" strike="noStrike" kern="1200" cap="none" spc="0" normalizeH="0" baseline="0" noProof="0" dirty="0" err="1">
                          <a:ln>
                            <a:noFill/>
                          </a:ln>
                          <a:solidFill>
                            <a:schemeClr val="bg1">
                              <a:lumMod val="50000"/>
                            </a:schemeClr>
                          </a:solidFill>
                          <a:effectLst/>
                          <a:uLnTx/>
                          <a:uFillTx/>
                          <a:latin typeface="Calibri" panose="020F0502020204030204" pitchFamily="34" charset="0"/>
                          <a:ea typeface="PMingLiU" panose="02020500000000000000" pitchFamily="18" charset="-120"/>
                          <a:cs typeface="Calibri" panose="020F0502020204030204" pitchFamily="34" charset="0"/>
                        </a:rPr>
                        <a:t>ул</a:t>
                      </a:r>
                      <a:r>
                        <a:rPr lang="en-US" sz="2000" b="1" i="0" u="none" strike="noStrike" kern="1200" dirty="0" err="1">
                          <a:solidFill>
                            <a:schemeClr val="bg1">
                              <a:lumMod val="50000"/>
                            </a:schemeClr>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bg1">
                              <a:lumMod val="50000"/>
                            </a:schemeClr>
                          </a:solidFill>
                          <a:effectLst/>
                          <a:latin typeface="Calibri" panose="020F0502020204030204" pitchFamily="34" charset="0"/>
                          <a:ea typeface="PMingLiU" panose="02020500000000000000" pitchFamily="18" charset="-120"/>
                          <a:cs typeface="Calibri" panose="020F0502020204030204" pitchFamily="34" charset="0"/>
                        </a:rPr>
                        <a:t>т</a:t>
                      </a:r>
                      <a:endParaRPr kumimoji="0" lang="en-GB" sz="2000" b="0" i="0" u="none" strike="noStrike" kern="1200" cap="none" spc="0" normalizeH="0" baseline="0" noProof="0" dirty="0">
                        <a:ln>
                          <a:noFill/>
                        </a:ln>
                        <a:solidFill>
                          <a:schemeClr val="bg1">
                            <a:lumMod val="50000"/>
                          </a:schemeClr>
                        </a:solidFill>
                        <a:effectLst/>
                        <a:uLnTx/>
                        <a:uFillTx/>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у</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дын</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en-US" sz="2000" b="0" i="1" u="none" strike="noStrike" kern="1200" cap="none" spc="0" normalizeH="0" baseline="0" noProof="0" dirty="0" err="1">
                          <a:ln>
                            <a:noFill/>
                          </a:ln>
                          <a:solidFill>
                            <a:schemeClr val="bg1">
                              <a:lumMod val="50000"/>
                            </a:schemeClr>
                          </a:solidFill>
                          <a:effectLst/>
                          <a:uLnTx/>
                          <a:uFillTx/>
                          <a:latin typeface="Calibri" panose="020F0502020204030204" pitchFamily="34" charset="0"/>
                          <a:ea typeface="PMingLiU" panose="02020500000000000000" pitchFamily="18" charset="-120"/>
                          <a:cs typeface="Calibri" panose="020F0502020204030204" pitchFamily="34" charset="0"/>
                        </a:rPr>
                        <a:t>л</a:t>
                      </a:r>
                      <a:r>
                        <a:rPr kumimoji="0" lang="en-US" sz="2000" b="1" i="1" u="none" strike="noStrike" kern="1200" cap="none" spc="0" normalizeH="0" baseline="0" noProof="0" dirty="0" err="1">
                          <a:ln>
                            <a:noFill/>
                          </a:ln>
                          <a:solidFill>
                            <a:schemeClr val="bg1">
                              <a:lumMod val="50000"/>
                            </a:schemeClr>
                          </a:solidFill>
                          <a:effectLst/>
                          <a:uLnTx/>
                          <a:uFillTx/>
                          <a:latin typeface="Calibri" panose="020F0502020204030204" pitchFamily="34" charset="0"/>
                          <a:ea typeface="PMingLiU" panose="02020500000000000000" pitchFamily="18" charset="-120"/>
                          <a:cs typeface="Calibri" panose="020F0502020204030204" pitchFamily="34" charset="0"/>
                        </a:rPr>
                        <a:t>у</a:t>
                      </a:r>
                      <a:r>
                        <a:rPr kumimoji="0" lang="en-US" sz="2000" b="0" i="1" u="none" strike="noStrike" kern="1200" cap="none" spc="0" normalizeH="0" baseline="0" noProof="0" dirty="0" err="1">
                          <a:ln>
                            <a:noFill/>
                          </a:ln>
                          <a:solidFill>
                            <a:schemeClr val="bg1">
                              <a:lumMod val="50000"/>
                            </a:schemeClr>
                          </a:solidFill>
                          <a:effectLst/>
                          <a:uLnTx/>
                          <a:uFillTx/>
                          <a:latin typeface="Calibri" panose="020F0502020204030204" pitchFamily="34" charset="0"/>
                          <a:ea typeface="PMingLiU" panose="02020500000000000000" pitchFamily="18" charset="-120"/>
                          <a:cs typeface="Calibri" panose="020F0502020204030204" pitchFamily="34" charset="0"/>
                        </a:rPr>
                        <a:t>дын</a:t>
                      </a:r>
                      <a:endParaRPr kumimoji="0" lang="en-GB" sz="2000" b="0" i="1" u="none" strike="noStrike" kern="1200" cap="none" spc="0" normalizeH="0" baseline="0" noProof="0" dirty="0">
                        <a:ln>
                          <a:noFill/>
                        </a:ln>
                        <a:solidFill>
                          <a:schemeClr val="bg1">
                            <a:lumMod val="50000"/>
                          </a:schemeClr>
                        </a:solidFill>
                        <a:effectLst/>
                        <a:uLnTx/>
                        <a:uFillTx/>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лудынн</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л</a:t>
                      </a:r>
                      <a:r>
                        <a:rPr kumimoji="0" lang="en-US" sz="2000" b="1"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у</a:t>
                      </a:r>
                      <a:r>
                        <a:rPr kumimoji="0" lang="en-US" sz="2000" b="0"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дын</a:t>
                      </a: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 </a:t>
                      </a:r>
                      <a:r>
                        <a:rPr kumimoji="0" lang="en-US" sz="2000" b="0"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улын</a:t>
                      </a:r>
                      <a:r>
                        <a:rPr kumimoji="0" lang="en-US" sz="2000" b="1"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а</a:t>
                      </a:r>
                      <a:endParaRPr kumimoji="0" lang="en-GB"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лудынд</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л</a:t>
                      </a:r>
                      <a:r>
                        <a:rPr kumimoji="0" lang="en-US" sz="2000" b="1"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у</a:t>
                      </a:r>
                      <a:r>
                        <a:rPr kumimoji="0" lang="en-US" sz="2000" b="0"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дын</a:t>
                      </a: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 </a:t>
                      </a:r>
                      <a:r>
                        <a:rPr kumimoji="0" lang="en-US" sz="2000" b="0"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улыд</a:t>
                      </a:r>
                      <a:r>
                        <a:rPr kumimoji="0" lang="en-US" sz="2000" b="1"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а</a:t>
                      </a:r>
                      <a:endParaRPr kumimoji="0" lang="en-GB"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у</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дыныт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endParaRPr lang="en-GB" sz="2000" b="0" i="0" u="none" strike="noStrike" kern="120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28</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10</a:t>
            </a:fld>
            <a:endParaRPr lang="en-GB"/>
          </a:p>
        </p:txBody>
      </p:sp>
      <p:sp>
        <p:nvSpPr>
          <p:cNvPr id="8" name="Content Placeholder 2">
            <a:extLst>
              <a:ext uri="{FF2B5EF4-FFF2-40B4-BE49-F238E27FC236}">
                <a16:creationId xmlns:a16="http://schemas.microsoft.com/office/drawing/2014/main" id="{35C74E6C-02EB-4ABC-8F0E-F087A76915D7}"/>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3</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Alternative form of the simple past tense II</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33" name="Rectangle 32">
            <a:extLst>
              <a:ext uri="{FF2B5EF4-FFF2-40B4-BE49-F238E27FC236}">
                <a16:creationId xmlns:a16="http://schemas.microsoft.com/office/drawing/2014/main" id="{51EF9BA2-2C77-472E-AB6C-68319024FDD9}"/>
              </a:ext>
            </a:extLst>
          </p:cNvPr>
          <p:cNvSpPr/>
          <p:nvPr/>
        </p:nvSpPr>
        <p:spPr>
          <a:xfrm>
            <a:off x="1727852" y="3388669"/>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4" name="Rectangle 33">
            <a:extLst>
              <a:ext uri="{FF2B5EF4-FFF2-40B4-BE49-F238E27FC236}">
                <a16:creationId xmlns:a16="http://schemas.microsoft.com/office/drawing/2014/main" id="{8E0E9114-2A8B-4C45-8577-1B3CC363D12C}"/>
              </a:ext>
            </a:extLst>
          </p:cNvPr>
          <p:cNvSpPr/>
          <p:nvPr/>
        </p:nvSpPr>
        <p:spPr>
          <a:xfrm>
            <a:off x="1750037" y="3664980"/>
            <a:ext cx="1056028"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5" name="Rectangle 34">
            <a:extLst>
              <a:ext uri="{FF2B5EF4-FFF2-40B4-BE49-F238E27FC236}">
                <a16:creationId xmlns:a16="http://schemas.microsoft.com/office/drawing/2014/main" id="{61BB67C7-8B3C-42A5-A1D7-6D8BFD5451D5}"/>
              </a:ext>
            </a:extLst>
          </p:cNvPr>
          <p:cNvSpPr/>
          <p:nvPr/>
        </p:nvSpPr>
        <p:spPr>
          <a:xfrm>
            <a:off x="1727851" y="4088872"/>
            <a:ext cx="1985319" cy="196926"/>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6" name="Rectangle 35">
            <a:extLst>
              <a:ext uri="{FF2B5EF4-FFF2-40B4-BE49-F238E27FC236}">
                <a16:creationId xmlns:a16="http://schemas.microsoft.com/office/drawing/2014/main" id="{0ECBD76E-D7D9-414A-A638-4984798068F7}"/>
              </a:ext>
            </a:extLst>
          </p:cNvPr>
          <p:cNvSpPr/>
          <p:nvPr/>
        </p:nvSpPr>
        <p:spPr>
          <a:xfrm>
            <a:off x="1730937" y="4366428"/>
            <a:ext cx="1697084"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7" name="Rectangle 36">
            <a:extLst>
              <a:ext uri="{FF2B5EF4-FFF2-40B4-BE49-F238E27FC236}">
                <a16:creationId xmlns:a16="http://schemas.microsoft.com/office/drawing/2014/main" id="{75B248F4-71EF-43D8-BCCC-71FCBA46DD50}"/>
              </a:ext>
            </a:extLst>
          </p:cNvPr>
          <p:cNvSpPr/>
          <p:nvPr/>
        </p:nvSpPr>
        <p:spPr>
          <a:xfrm>
            <a:off x="1804854" y="4693713"/>
            <a:ext cx="1176133"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8" name="Rectangle 37">
            <a:extLst>
              <a:ext uri="{FF2B5EF4-FFF2-40B4-BE49-F238E27FC236}">
                <a16:creationId xmlns:a16="http://schemas.microsoft.com/office/drawing/2014/main" id="{91D316DE-7AB9-450C-BF7B-0FBCB38020FF}"/>
              </a:ext>
            </a:extLst>
          </p:cNvPr>
          <p:cNvSpPr/>
          <p:nvPr/>
        </p:nvSpPr>
        <p:spPr>
          <a:xfrm>
            <a:off x="1755396" y="5032825"/>
            <a:ext cx="1154413"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6" name="Rectangle 45">
            <a:extLst>
              <a:ext uri="{FF2B5EF4-FFF2-40B4-BE49-F238E27FC236}">
                <a16:creationId xmlns:a16="http://schemas.microsoft.com/office/drawing/2014/main" id="{83F6D560-4108-4934-B178-683D26E85517}"/>
              </a:ext>
            </a:extLst>
          </p:cNvPr>
          <p:cNvSpPr/>
          <p:nvPr/>
        </p:nvSpPr>
        <p:spPr>
          <a:xfrm>
            <a:off x="6540825" y="3388669"/>
            <a:ext cx="1688775" cy="245039"/>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7" name="Rectangle 46">
            <a:extLst>
              <a:ext uri="{FF2B5EF4-FFF2-40B4-BE49-F238E27FC236}">
                <a16:creationId xmlns:a16="http://schemas.microsoft.com/office/drawing/2014/main" id="{0854784A-3574-4872-A1C8-2D92D80D7A4D}"/>
              </a:ext>
            </a:extLst>
          </p:cNvPr>
          <p:cNvSpPr/>
          <p:nvPr/>
        </p:nvSpPr>
        <p:spPr>
          <a:xfrm>
            <a:off x="6563009" y="3664980"/>
            <a:ext cx="1393213" cy="295470"/>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8" name="Rectangle 47">
            <a:extLst>
              <a:ext uri="{FF2B5EF4-FFF2-40B4-BE49-F238E27FC236}">
                <a16:creationId xmlns:a16="http://schemas.microsoft.com/office/drawing/2014/main" id="{7367E050-D19C-4470-A741-8174D53FB02F}"/>
              </a:ext>
            </a:extLst>
          </p:cNvPr>
          <p:cNvSpPr/>
          <p:nvPr/>
        </p:nvSpPr>
        <p:spPr>
          <a:xfrm>
            <a:off x="6540824" y="4030816"/>
            <a:ext cx="1985319" cy="240468"/>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49" name="Rectangle 48">
            <a:extLst>
              <a:ext uri="{FF2B5EF4-FFF2-40B4-BE49-F238E27FC236}">
                <a16:creationId xmlns:a16="http://schemas.microsoft.com/office/drawing/2014/main" id="{CE0678AE-7122-49EA-A927-8BBF1827A4A3}"/>
              </a:ext>
            </a:extLst>
          </p:cNvPr>
          <p:cNvSpPr/>
          <p:nvPr/>
        </p:nvSpPr>
        <p:spPr>
          <a:xfrm>
            <a:off x="6543909" y="4366428"/>
            <a:ext cx="2373847"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0" name="Rectangle 49">
            <a:extLst>
              <a:ext uri="{FF2B5EF4-FFF2-40B4-BE49-F238E27FC236}">
                <a16:creationId xmlns:a16="http://schemas.microsoft.com/office/drawing/2014/main" id="{F4D2849F-2B07-4121-8398-739E371DADBD}"/>
              </a:ext>
            </a:extLst>
          </p:cNvPr>
          <p:cNvSpPr/>
          <p:nvPr/>
        </p:nvSpPr>
        <p:spPr>
          <a:xfrm>
            <a:off x="6551838" y="4693713"/>
            <a:ext cx="2365919" cy="25459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2" name="TextBox 31">
            <a:extLst>
              <a:ext uri="{FF2B5EF4-FFF2-40B4-BE49-F238E27FC236}">
                <a16:creationId xmlns:a16="http://schemas.microsoft.com/office/drawing/2014/main" id="{D966FC80-CC72-40C2-B599-E75360BA4BAD}"/>
              </a:ext>
            </a:extLst>
          </p:cNvPr>
          <p:cNvSpPr txBox="1"/>
          <p:nvPr/>
        </p:nvSpPr>
        <p:spPr>
          <a:xfrm>
            <a:off x="377371" y="1641265"/>
            <a:ext cx="6096000" cy="461665"/>
          </a:xfrm>
          <a:prstGeom prst="rect">
            <a:avLst/>
          </a:prstGeom>
          <a:noFill/>
        </p:spPr>
        <p:txBody>
          <a:bodyPr wrap="square">
            <a:spAutoFit/>
          </a:bodyPr>
          <a:lstStyle/>
          <a:p>
            <a:r>
              <a:rPr lang="en-US" sz="2400" dirty="0">
                <a:latin typeface="Calibri" panose="020F0502020204030204" pitchFamily="34" charset="0"/>
                <a:ea typeface="PMingLiU" panose="02020500000000000000" pitchFamily="18" charset="-120"/>
              </a:rPr>
              <a:t>(positive forms only)</a:t>
            </a:r>
            <a:endParaRPr lang="en-GB" sz="2400" dirty="0"/>
          </a:p>
        </p:txBody>
      </p:sp>
    </p:spTree>
    <p:extLst>
      <p:ext uri="{BB962C8B-B14F-4D97-AF65-F5344CB8AC3E}">
        <p14:creationId xmlns:p14="http://schemas.microsoft.com/office/powerpoint/2010/main" val="147514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3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37"/>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46"/>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47"/>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48"/>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49"/>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P spid="35" grpId="0" animBg="1"/>
      <p:bldP spid="36" grpId="0" animBg="1"/>
      <p:bldP spid="37" grpId="0" animBg="1"/>
      <p:bldP spid="38" grpId="0" animBg="1"/>
      <p:bldP spid="46" grpId="0" animBg="1"/>
      <p:bldP spid="47" grpId="0" animBg="1"/>
      <p:bldP spid="48" grpId="0" animBg="1"/>
      <p:bldP spid="49" grpId="0" animBg="1"/>
      <p:bldP spid="5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Content Placeholder 5">
            <a:extLst>
              <a:ext uri="{FF2B5EF4-FFF2-40B4-BE49-F238E27FC236}">
                <a16:creationId xmlns:a16="http://schemas.microsoft.com/office/drawing/2014/main" id="{2AC4B3C7-A4B1-4082-84AE-DAB1D33E13AE}"/>
              </a:ext>
            </a:extLst>
          </p:cNvPr>
          <p:cNvGraphicFramePr>
            <a:graphicFrameLocks/>
          </p:cNvGraphicFramePr>
          <p:nvPr>
            <p:extLst>
              <p:ext uri="{D42A27DB-BD31-4B8C-83A1-F6EECF244321}">
                <p14:modId xmlns:p14="http://schemas.microsoft.com/office/powerpoint/2010/main" val="3358043725"/>
              </p:ext>
            </p:extLst>
          </p:nvPr>
        </p:nvGraphicFramePr>
        <p:xfrm>
          <a:off x="838200" y="2650896"/>
          <a:ext cx="10515600" cy="2647952"/>
        </p:xfrm>
        <a:graphic>
          <a:graphicData uri="http://schemas.openxmlformats.org/drawingml/2006/table">
            <a:tbl>
              <a:tblPr firstRow="1" firstCol="1" bandRow="1" bandCol="1"/>
              <a:tblGrid>
                <a:gridCol w="800100">
                  <a:extLst>
                    <a:ext uri="{9D8B030D-6E8A-4147-A177-3AD203B41FA5}">
                      <a16:colId xmlns:a16="http://schemas.microsoft.com/office/drawing/2014/main" val="3093730762"/>
                    </a:ext>
                  </a:extLst>
                </a:gridCol>
                <a:gridCol w="4857750">
                  <a:extLst>
                    <a:ext uri="{9D8B030D-6E8A-4147-A177-3AD203B41FA5}">
                      <a16:colId xmlns:a16="http://schemas.microsoft.com/office/drawing/2014/main" val="3804907911"/>
                    </a:ext>
                  </a:extLst>
                </a:gridCol>
                <a:gridCol w="4857750">
                  <a:extLst>
                    <a:ext uri="{9D8B030D-6E8A-4147-A177-3AD203B41FA5}">
                      <a16:colId xmlns:a16="http://schemas.microsoft.com/office/drawing/2014/main" val="1037044359"/>
                    </a:ext>
                  </a:extLst>
                </a:gridCol>
              </a:tblGrid>
              <a:tr h="71081">
                <a:tc>
                  <a:txBody>
                    <a:bodyPr/>
                    <a:lstStyle/>
                    <a:p>
                      <a:pPr algn="just" fontAlgn="t">
                        <a:spcBef>
                          <a:spcPts val="0"/>
                        </a:spcBef>
                        <a:spcAft>
                          <a:spcPts val="0"/>
                        </a:spcAft>
                      </a:pPr>
                      <a:r>
                        <a:rPr lang="en-US" sz="2000" b="0" i="0" u="none" strike="noStrike" dirty="0">
                          <a:effectLst/>
                          <a:latin typeface="Calibri" panose="020F0502020204030204" pitchFamily="34" charset="0"/>
                          <a:ea typeface="PMingLiU" panose="02020500000000000000" pitchFamily="18" charset="-120"/>
                          <a:cs typeface="Calibri" panose="020F0502020204030204" pitchFamily="34" charset="0"/>
                        </a:rPr>
                        <a:t> </a:t>
                      </a:r>
                      <a:endParaRPr lang="en-US" sz="2000" b="0" i="0" u="none" strike="noStrike" dirty="0">
                        <a:effectLst/>
                        <a:latin typeface="Arial" panose="020B0604020202020204" pitchFamily="34" charset="0"/>
                      </a:endParaRPr>
                    </a:p>
                  </a:txBody>
                  <a:tcPr marL="188595" marR="188595" marT="26194" marB="0">
                    <a:lnL>
                      <a:noFill/>
                    </a:lnL>
                    <a:lnR w="19050" cap="flat" cmpd="sng" algn="ctr">
                      <a:solidFill>
                        <a:srgbClr val="000000"/>
                      </a:solidFill>
                      <a:prstDash val="solid"/>
                      <a:round/>
                      <a:headEnd type="none" w="med" len="med"/>
                      <a:tailEnd type="none" w="med" len="med"/>
                    </a:lnR>
                    <a:lnT w="28575"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(-ам)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read’</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 &gt; л</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у</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дын</a:t>
                      </a:r>
                      <a:r>
                        <a:rPr lang="de-AT" sz="2000" b="0" i="0" u="none" strike="noStrike" dirty="0">
                          <a:effectLst/>
                          <a:latin typeface="Calibri" panose="020F0502020204030204" pitchFamily="34" charset="0"/>
                          <a:ea typeface="PMingLiU" panose="02020500000000000000" pitchFamily="18" charset="-120"/>
                          <a:cs typeface="Calibri" panose="020F0502020204030204" pitchFamily="34" charset="0"/>
                        </a:rPr>
                        <a:t> &gt;</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algn="just" fontAlgn="t">
                        <a:spcBef>
                          <a:spcPts val="0"/>
                        </a:spcBef>
                        <a:spcAft>
                          <a:spcPts val="0"/>
                        </a:spcAft>
                      </a:pP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988633"/>
                  </a:ext>
                </a:extLst>
              </a:tr>
              <a:tr h="71081">
                <a:tc>
                  <a:txBody>
                    <a:bodyPr/>
                    <a:lstStyle/>
                    <a:p>
                      <a:pPr algn="ctr" fontAlgn="t">
                        <a:spcBef>
                          <a:spcPts val="0"/>
                        </a:spcBef>
                        <a:spcAft>
                          <a:spcPts val="0"/>
                        </a:spcAft>
                      </a:pP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t">
                        <a:spcBef>
                          <a:spcPts val="0"/>
                        </a:spcBef>
                        <a:spcAft>
                          <a:spcPts val="0"/>
                        </a:spcAft>
                      </a:pPr>
                      <a:r>
                        <a:rPr lang="en-GB" sz="2000" b="1" i="0" u="none" strike="noStrike" dirty="0">
                          <a:effectLst/>
                          <a:latin typeface="+mn-lt"/>
                        </a:rPr>
                        <a:t>Morphological</a:t>
                      </a:r>
                      <a:endParaRPr lang="az-Cyrl-AZ" sz="2000" b="1" i="0" u="none" strike="noStrike" dirty="0">
                        <a:effectLst/>
                        <a:latin typeface="+mn-lt"/>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algn="ctr" defTabSz="914400" rtl="0" eaLnBrk="1" fontAlgn="t" latinLnBrk="0" hangingPunct="1">
                        <a:spcBef>
                          <a:spcPts val="0"/>
                        </a:spcBef>
                        <a:spcAft>
                          <a:spcPts val="0"/>
                        </a:spcAft>
                      </a:pPr>
                      <a:r>
                        <a:rPr lang="en-GB" sz="2000" b="1" i="0" u="none" strike="noStrike" kern="1200" dirty="0">
                          <a:solidFill>
                            <a:schemeClr val="tx1"/>
                          </a:solidFill>
                          <a:effectLst/>
                          <a:latin typeface="+mn-lt"/>
                          <a:ea typeface="PMingLiU" panose="02020500000000000000" pitchFamily="18" charset="-120"/>
                          <a:cs typeface="Calibri" panose="020F0502020204030204" pitchFamily="34" charset="0"/>
                        </a:rPr>
                        <a:t>( &lt; Periphrastic)</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313302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1Sg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лудын</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м</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just" defTabSz="914400" rtl="0" eaLnBrk="1" fontAlgn="t" latinLnBrk="0" hangingPunct="1">
                        <a:spcBef>
                          <a:spcPts val="0"/>
                        </a:spcBef>
                        <a:spcAft>
                          <a:spcPts val="0"/>
                        </a:spcAft>
                      </a:pPr>
                      <a:r>
                        <a:rPr lang="en-US" sz="2000" b="0" i="0" u="none" strike="noStrike" kern="1200" dirty="0" err="1">
                          <a:solidFill>
                            <a:schemeClr val="bg1">
                              <a:lumMod val="50000"/>
                            </a:schemeClr>
                          </a:solidFill>
                          <a:effectLst/>
                          <a:latin typeface="Calibri" panose="020F0502020204030204" pitchFamily="34" charset="0"/>
                          <a:ea typeface="PMingLiU" panose="02020500000000000000" pitchFamily="18" charset="-120"/>
                          <a:cs typeface="Calibri" panose="020F0502020204030204" pitchFamily="34" charset="0"/>
                        </a:rPr>
                        <a:t>л</a:t>
                      </a:r>
                      <a:r>
                        <a:rPr lang="en-US" sz="2000" b="1" i="0" u="none" strike="noStrike" kern="1200" dirty="0" err="1">
                          <a:solidFill>
                            <a:schemeClr val="bg1">
                              <a:lumMod val="50000"/>
                            </a:schemeClr>
                          </a:solidFill>
                          <a:effectLst/>
                          <a:latin typeface="Calibri" panose="020F0502020204030204" pitchFamily="34" charset="0"/>
                          <a:ea typeface="PMingLiU" panose="02020500000000000000" pitchFamily="18" charset="-120"/>
                          <a:cs typeface="Calibri" panose="020F0502020204030204" pitchFamily="34" charset="0"/>
                        </a:rPr>
                        <a:t>у</a:t>
                      </a:r>
                      <a:r>
                        <a:rPr lang="en-US" sz="2000" b="0" i="0" u="none" strike="noStrike" kern="1200" dirty="0" err="1">
                          <a:solidFill>
                            <a:schemeClr val="bg1">
                              <a:lumMod val="50000"/>
                            </a:schemeClr>
                          </a:solidFill>
                          <a:effectLst/>
                          <a:latin typeface="Calibri" panose="020F0502020204030204" pitchFamily="34" charset="0"/>
                          <a:ea typeface="PMingLiU" panose="02020500000000000000" pitchFamily="18" charset="-120"/>
                          <a:cs typeface="Calibri" panose="020F0502020204030204" pitchFamily="34" charset="0"/>
                        </a:rPr>
                        <a:t>дын</a:t>
                      </a:r>
                      <a:r>
                        <a:rPr lang="en-US" sz="2000" b="0" i="0" u="none" strike="noStrike" kern="1200" dirty="0">
                          <a:solidFill>
                            <a:schemeClr val="bg1">
                              <a:lumMod val="50000"/>
                            </a:schemeClr>
                          </a:solidFill>
                          <a:effectLst/>
                          <a:latin typeface="Calibri" panose="020F0502020204030204" pitchFamily="34" charset="0"/>
                          <a:ea typeface="PMingLiU" panose="02020500000000000000" pitchFamily="18" charset="-120"/>
                          <a:cs typeface="Calibri" panose="020F0502020204030204" pitchFamily="34" charset="0"/>
                        </a:rPr>
                        <a:t> </a:t>
                      </a:r>
                      <a:r>
                        <a:rPr lang="en-US" sz="2000" b="0" i="0" u="none" strike="noStrike" kern="1200" dirty="0" err="1">
                          <a:solidFill>
                            <a:schemeClr val="bg1">
                              <a:lumMod val="50000"/>
                            </a:schemeClr>
                          </a:solidFill>
                          <a:effectLst/>
                          <a:latin typeface="Calibri" panose="020F0502020204030204" pitchFamily="34" charset="0"/>
                          <a:ea typeface="PMingLiU" panose="02020500000000000000" pitchFamily="18" charset="-120"/>
                          <a:cs typeface="Calibri" panose="020F0502020204030204" pitchFamily="34" charset="0"/>
                        </a:rPr>
                        <a:t>ул</a:t>
                      </a:r>
                      <a:r>
                        <a:rPr lang="en-US" sz="2000" b="1" i="0" u="none" strike="noStrike" kern="1200" dirty="0" err="1">
                          <a:solidFill>
                            <a:schemeClr val="bg1">
                              <a:lumMod val="50000"/>
                            </a:schemeClr>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bg1">
                              <a:lumMod val="50000"/>
                            </a:schemeClr>
                          </a:solidFill>
                          <a:effectLst/>
                          <a:latin typeface="Calibri" panose="020F0502020204030204" pitchFamily="34" charset="0"/>
                          <a:ea typeface="PMingLiU" panose="02020500000000000000" pitchFamily="18" charset="-120"/>
                          <a:cs typeface="Calibri" panose="020F0502020204030204" pitchFamily="34" charset="0"/>
                        </a:rPr>
                        <a:t>м</a:t>
                      </a:r>
                      <a:endParaRPr lang="en-GB" sz="2000" b="0" i="0" u="none" strike="noStrike" kern="1200" dirty="0">
                        <a:solidFill>
                          <a:schemeClr val="bg1">
                            <a:lumMod val="50000"/>
                          </a:schemeClr>
                        </a:solidFill>
                        <a:effectLst/>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3603831"/>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лудын</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err="1">
                          <a:ln>
                            <a:noFill/>
                          </a:ln>
                          <a:solidFill>
                            <a:schemeClr val="bg1">
                              <a:lumMod val="50000"/>
                            </a:schemeClr>
                          </a:solidFill>
                          <a:effectLst/>
                          <a:uLnTx/>
                          <a:uFillTx/>
                          <a:latin typeface="Calibri" panose="020F0502020204030204" pitchFamily="34" charset="0"/>
                          <a:ea typeface="PMingLiU" panose="02020500000000000000" pitchFamily="18" charset="-120"/>
                          <a:cs typeface="Calibri" panose="020F0502020204030204" pitchFamily="34" charset="0"/>
                        </a:rPr>
                        <a:t>л</a:t>
                      </a:r>
                      <a:r>
                        <a:rPr kumimoji="0" lang="en-US" sz="2000" b="1" i="0" u="none" strike="noStrike" kern="1200" cap="none" spc="0" normalizeH="0" baseline="0" noProof="0" dirty="0" err="1">
                          <a:ln>
                            <a:noFill/>
                          </a:ln>
                          <a:solidFill>
                            <a:schemeClr val="bg1">
                              <a:lumMod val="50000"/>
                            </a:schemeClr>
                          </a:solidFill>
                          <a:effectLst/>
                          <a:uLnTx/>
                          <a:uFillTx/>
                          <a:latin typeface="Calibri" panose="020F0502020204030204" pitchFamily="34" charset="0"/>
                          <a:ea typeface="PMingLiU" panose="02020500000000000000" pitchFamily="18" charset="-120"/>
                          <a:cs typeface="Calibri" panose="020F0502020204030204" pitchFamily="34" charset="0"/>
                        </a:rPr>
                        <a:t>у</a:t>
                      </a:r>
                      <a:r>
                        <a:rPr kumimoji="0" lang="en-US" sz="2000" b="0" i="0" u="none" strike="noStrike" kern="1200" cap="none" spc="0" normalizeH="0" baseline="0" noProof="0" dirty="0" err="1">
                          <a:ln>
                            <a:noFill/>
                          </a:ln>
                          <a:solidFill>
                            <a:schemeClr val="bg1">
                              <a:lumMod val="50000"/>
                            </a:schemeClr>
                          </a:solidFill>
                          <a:effectLst/>
                          <a:uLnTx/>
                          <a:uFillTx/>
                          <a:latin typeface="Calibri" panose="020F0502020204030204" pitchFamily="34" charset="0"/>
                          <a:ea typeface="PMingLiU" panose="02020500000000000000" pitchFamily="18" charset="-120"/>
                          <a:cs typeface="Calibri" panose="020F0502020204030204" pitchFamily="34" charset="0"/>
                        </a:rPr>
                        <a:t>дын</a:t>
                      </a:r>
                      <a:r>
                        <a:rPr kumimoji="0" lang="en-US" sz="2000" b="0" i="0" u="none" strike="noStrike" kern="1200" cap="none" spc="0" normalizeH="0" baseline="0" noProof="0" dirty="0">
                          <a:ln>
                            <a:noFill/>
                          </a:ln>
                          <a:solidFill>
                            <a:schemeClr val="bg1">
                              <a:lumMod val="50000"/>
                            </a:schemeClr>
                          </a:solidFill>
                          <a:effectLst/>
                          <a:uLnTx/>
                          <a:uFillTx/>
                          <a:latin typeface="Calibri" panose="020F0502020204030204" pitchFamily="34" charset="0"/>
                          <a:ea typeface="PMingLiU" panose="02020500000000000000" pitchFamily="18" charset="-120"/>
                          <a:cs typeface="Calibri" panose="020F0502020204030204" pitchFamily="34" charset="0"/>
                        </a:rPr>
                        <a:t> </a:t>
                      </a:r>
                      <a:r>
                        <a:rPr kumimoji="0" lang="en-US" sz="2000" b="0" i="0" u="none" strike="noStrike" kern="1200" cap="none" spc="0" normalizeH="0" baseline="0" noProof="0" dirty="0" err="1">
                          <a:ln>
                            <a:noFill/>
                          </a:ln>
                          <a:solidFill>
                            <a:schemeClr val="bg1">
                              <a:lumMod val="50000"/>
                            </a:schemeClr>
                          </a:solidFill>
                          <a:effectLst/>
                          <a:uLnTx/>
                          <a:uFillTx/>
                          <a:latin typeface="Calibri" panose="020F0502020204030204" pitchFamily="34" charset="0"/>
                          <a:ea typeface="PMingLiU" panose="02020500000000000000" pitchFamily="18" charset="-120"/>
                          <a:cs typeface="Calibri" panose="020F0502020204030204" pitchFamily="34" charset="0"/>
                        </a:rPr>
                        <a:t>ул</a:t>
                      </a:r>
                      <a:r>
                        <a:rPr lang="en-US" sz="2000" b="1" i="0" u="none" strike="noStrike" kern="1200" dirty="0" err="1">
                          <a:solidFill>
                            <a:schemeClr val="bg1">
                              <a:lumMod val="50000"/>
                            </a:schemeClr>
                          </a:solidFill>
                          <a:effectLst/>
                          <a:latin typeface="Calibri" panose="020F0502020204030204" pitchFamily="34" charset="0"/>
                          <a:ea typeface="PMingLiU" panose="02020500000000000000" pitchFamily="18" charset="-120"/>
                          <a:cs typeface="Calibri" panose="020F0502020204030204" pitchFamily="34" charset="0"/>
                        </a:rPr>
                        <a:t>а</a:t>
                      </a:r>
                      <a:r>
                        <a:rPr lang="en-US" sz="2000" b="0" i="0" u="none" strike="noStrike" kern="1200" dirty="0" err="1">
                          <a:solidFill>
                            <a:schemeClr val="bg1">
                              <a:lumMod val="50000"/>
                            </a:schemeClr>
                          </a:solidFill>
                          <a:effectLst/>
                          <a:latin typeface="Calibri" panose="020F0502020204030204" pitchFamily="34" charset="0"/>
                          <a:ea typeface="PMingLiU" panose="02020500000000000000" pitchFamily="18" charset="-120"/>
                          <a:cs typeface="Calibri" panose="020F0502020204030204" pitchFamily="34" charset="0"/>
                        </a:rPr>
                        <a:t>т</a:t>
                      </a:r>
                      <a:endParaRPr kumimoji="0" lang="en-GB" sz="2000" b="0" i="0" u="none" strike="noStrike" kern="1200" cap="none" spc="0" normalizeH="0" baseline="0" noProof="0" dirty="0">
                        <a:ln>
                          <a:noFill/>
                        </a:ln>
                        <a:solidFill>
                          <a:schemeClr val="bg1">
                            <a:lumMod val="50000"/>
                          </a:schemeClr>
                        </a:solidFill>
                        <a:effectLst/>
                        <a:uLnTx/>
                        <a:uFillTx/>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309104"/>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3Sg</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у</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дын</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en-US" sz="2000" b="0" i="1" u="none" strike="noStrike" kern="1200" cap="none" spc="0" normalizeH="0" baseline="0" noProof="0" dirty="0" err="1">
                          <a:ln>
                            <a:noFill/>
                          </a:ln>
                          <a:solidFill>
                            <a:schemeClr val="bg1">
                              <a:lumMod val="50000"/>
                            </a:schemeClr>
                          </a:solidFill>
                          <a:effectLst/>
                          <a:uLnTx/>
                          <a:uFillTx/>
                          <a:latin typeface="Calibri" panose="020F0502020204030204" pitchFamily="34" charset="0"/>
                          <a:ea typeface="PMingLiU" panose="02020500000000000000" pitchFamily="18" charset="-120"/>
                          <a:cs typeface="Calibri" panose="020F0502020204030204" pitchFamily="34" charset="0"/>
                        </a:rPr>
                        <a:t>л</a:t>
                      </a:r>
                      <a:r>
                        <a:rPr kumimoji="0" lang="en-US" sz="2000" b="1" i="1" u="none" strike="noStrike" kern="1200" cap="none" spc="0" normalizeH="0" baseline="0" noProof="0" dirty="0" err="1">
                          <a:ln>
                            <a:noFill/>
                          </a:ln>
                          <a:solidFill>
                            <a:schemeClr val="bg1">
                              <a:lumMod val="50000"/>
                            </a:schemeClr>
                          </a:solidFill>
                          <a:effectLst/>
                          <a:uLnTx/>
                          <a:uFillTx/>
                          <a:latin typeface="Calibri" panose="020F0502020204030204" pitchFamily="34" charset="0"/>
                          <a:ea typeface="PMingLiU" panose="02020500000000000000" pitchFamily="18" charset="-120"/>
                          <a:cs typeface="Calibri" panose="020F0502020204030204" pitchFamily="34" charset="0"/>
                        </a:rPr>
                        <a:t>у</a:t>
                      </a:r>
                      <a:r>
                        <a:rPr kumimoji="0" lang="en-US" sz="2000" b="0" i="1" u="none" strike="noStrike" kern="1200" cap="none" spc="0" normalizeH="0" baseline="0" noProof="0" dirty="0" err="1">
                          <a:ln>
                            <a:noFill/>
                          </a:ln>
                          <a:solidFill>
                            <a:schemeClr val="bg1">
                              <a:lumMod val="50000"/>
                            </a:schemeClr>
                          </a:solidFill>
                          <a:effectLst/>
                          <a:uLnTx/>
                          <a:uFillTx/>
                          <a:latin typeface="Calibri" panose="020F0502020204030204" pitchFamily="34" charset="0"/>
                          <a:ea typeface="PMingLiU" panose="02020500000000000000" pitchFamily="18" charset="-120"/>
                          <a:cs typeface="Calibri" panose="020F0502020204030204" pitchFamily="34" charset="0"/>
                        </a:rPr>
                        <a:t>дын</a:t>
                      </a:r>
                      <a:endParaRPr kumimoji="0" lang="en-GB" sz="2000" b="0" i="1" u="none" strike="noStrike" kern="1200" cap="none" spc="0" normalizeH="0" baseline="0" noProof="0" dirty="0">
                        <a:ln>
                          <a:noFill/>
                        </a:ln>
                        <a:solidFill>
                          <a:schemeClr val="bg1">
                            <a:lumMod val="50000"/>
                          </a:schemeClr>
                        </a:solidFill>
                        <a:effectLst/>
                        <a:uLnTx/>
                        <a:uFillTx/>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2251239"/>
                  </a:ext>
                </a:extLst>
              </a:tr>
              <a:tr h="71081">
                <a:tc>
                  <a:txBody>
                    <a:bodyPr/>
                    <a:lstStyle/>
                    <a:p>
                      <a:pPr algn="ctr" fontAlgn="t">
                        <a:spcBef>
                          <a:spcPts val="0"/>
                        </a:spcBef>
                        <a:spcAft>
                          <a:spcPts val="0"/>
                        </a:spcAft>
                      </a:pPr>
                      <a:r>
                        <a:rPr lang="en-US" sz="2000" b="1" i="0" u="none" strike="noStrike" dirty="0">
                          <a:effectLst/>
                          <a:latin typeface="Calibri" panose="020F0502020204030204" pitchFamily="34" charset="0"/>
                          <a:ea typeface="PMingLiU" panose="02020500000000000000" pitchFamily="18" charset="-120"/>
                          <a:cs typeface="Calibri" panose="020F0502020204030204" pitchFamily="34" charset="0"/>
                        </a:rPr>
                        <a:t>1Pl</a:t>
                      </a:r>
                      <a:endParaRPr lang="en-US"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лудынн</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л</a:t>
                      </a:r>
                      <a:r>
                        <a:rPr kumimoji="0" lang="en-US" sz="2000" b="1"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у</a:t>
                      </a:r>
                      <a:r>
                        <a:rPr kumimoji="0" lang="en-US" sz="2000" b="0"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дын</a:t>
                      </a: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 </a:t>
                      </a:r>
                      <a:r>
                        <a:rPr kumimoji="0" lang="en-US" sz="2000" b="0"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улын</a:t>
                      </a:r>
                      <a:r>
                        <a:rPr kumimoji="0" lang="en-US" sz="2000" b="1"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а</a:t>
                      </a:r>
                      <a:endParaRPr kumimoji="0" lang="en-GB"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27858635"/>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2Pl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лудынд</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л</a:t>
                      </a:r>
                      <a:r>
                        <a:rPr kumimoji="0" lang="en-US" sz="2000" b="1"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у</a:t>
                      </a:r>
                      <a:r>
                        <a:rPr kumimoji="0" lang="en-US" sz="2000" b="0"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дын</a:t>
                      </a: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 </a:t>
                      </a:r>
                      <a:r>
                        <a:rPr kumimoji="0" lang="en-US" sz="2000" b="0"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улыд</a:t>
                      </a:r>
                      <a:r>
                        <a:rPr kumimoji="0" lang="en-US" sz="2000" b="1"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а</a:t>
                      </a:r>
                      <a:endParaRPr kumimoji="0" lang="en-GB" sz="2000" b="1"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04730"/>
                  </a:ext>
                </a:extLst>
              </a:tr>
              <a:tr h="71081">
                <a:tc>
                  <a:txBody>
                    <a:bodyPr/>
                    <a:lstStyle/>
                    <a:p>
                      <a:pPr algn="ctr" fontAlgn="t">
                        <a:spcBef>
                          <a:spcPts val="0"/>
                        </a:spcBef>
                        <a:spcAft>
                          <a:spcPts val="0"/>
                        </a:spcAft>
                      </a:pPr>
                      <a:r>
                        <a:rPr lang="en-US" sz="2000" b="1" i="0" u="none" strike="noStrike">
                          <a:effectLst/>
                          <a:latin typeface="Calibri" panose="020F0502020204030204" pitchFamily="34" charset="0"/>
                          <a:ea typeface="PMingLiU" panose="02020500000000000000" pitchFamily="18" charset="-120"/>
                          <a:cs typeface="Calibri" panose="020F0502020204030204" pitchFamily="34" charset="0"/>
                        </a:rPr>
                        <a:t>3Pl</a:t>
                      </a:r>
                      <a:endParaRPr lang="en-US" sz="2000" b="0" i="0" u="none" strike="noStrike">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fontAlgn="t">
                        <a:spcBef>
                          <a:spcPts val="0"/>
                        </a:spcBef>
                        <a:spcAft>
                          <a:spcPts val="0"/>
                        </a:spcAft>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у</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дыныт</a:t>
                      </a:r>
                      <a:endParaRPr lang="az-Cyrl-AZ" sz="2000" b="0" i="0" u="none" strike="noStrike" dirty="0">
                        <a:effectLst/>
                        <a:latin typeface="Arial" panose="020B0604020202020204" pitchFamily="34" charset="0"/>
                      </a:endParaRPr>
                    </a:p>
                  </a:txBody>
                  <a:tcPr marL="188595" marR="188595" marT="26194"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just" defTabSz="914400" rtl="0" eaLnBrk="1" fontAlgn="t"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л</a:t>
                      </a:r>
                      <a:r>
                        <a:rPr kumimoji="0" lang="en-US" sz="2000" b="1"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у</a:t>
                      </a:r>
                      <a:r>
                        <a:rPr kumimoji="0" lang="en-US" sz="2000" b="0"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дын</a:t>
                      </a: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 </a:t>
                      </a:r>
                      <a:r>
                        <a:rPr kumimoji="0" lang="en-US" sz="2000" b="1"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у</a:t>
                      </a:r>
                      <a:r>
                        <a:rPr kumimoji="0" lang="en-US" sz="2000" b="0" i="0" u="none" strike="noStrike" kern="1200" cap="none" spc="0" normalizeH="0" baseline="0" noProof="0" dirty="0" err="1">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rPr>
                        <a:t>лыт</a:t>
                      </a:r>
                      <a:endParaRPr kumimoji="0" lang="en-GB" sz="2000" b="0" i="0" u="none" strike="noStrike" kern="1200" cap="none" spc="0" normalizeH="0" baseline="0" noProof="0" dirty="0">
                        <a:ln>
                          <a:noFill/>
                        </a:ln>
                        <a:solidFill>
                          <a:prstClr val="black"/>
                        </a:solidFill>
                        <a:effectLst/>
                        <a:uLnTx/>
                        <a:uFillTx/>
                        <a:latin typeface="Calibri" panose="020F0502020204030204" pitchFamily="34" charset="0"/>
                        <a:ea typeface="PMingLiU" panose="02020500000000000000" pitchFamily="18" charset="-120"/>
                        <a:cs typeface="Calibri" panose="020F0502020204030204" pitchFamily="34"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975223"/>
                  </a:ext>
                </a:extLst>
              </a:tr>
            </a:tbl>
          </a:graphicData>
        </a:graphic>
      </p:graphicFrame>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28</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11</a:t>
            </a:fld>
            <a:endParaRPr lang="en-GB"/>
          </a:p>
        </p:txBody>
      </p:sp>
      <p:sp>
        <p:nvSpPr>
          <p:cNvPr id="8" name="Content Placeholder 2">
            <a:extLst>
              <a:ext uri="{FF2B5EF4-FFF2-40B4-BE49-F238E27FC236}">
                <a16:creationId xmlns:a16="http://schemas.microsoft.com/office/drawing/2014/main" id="{35C74E6C-02EB-4ABC-8F0E-F087A76915D7}"/>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3</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Alternative form of the simple past tense II</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32" name="TextBox 31">
            <a:extLst>
              <a:ext uri="{FF2B5EF4-FFF2-40B4-BE49-F238E27FC236}">
                <a16:creationId xmlns:a16="http://schemas.microsoft.com/office/drawing/2014/main" id="{D966FC80-CC72-40C2-B599-E75360BA4BAD}"/>
              </a:ext>
            </a:extLst>
          </p:cNvPr>
          <p:cNvSpPr txBox="1"/>
          <p:nvPr/>
        </p:nvSpPr>
        <p:spPr>
          <a:xfrm>
            <a:off x="377371" y="1641265"/>
            <a:ext cx="6096000" cy="461665"/>
          </a:xfrm>
          <a:prstGeom prst="rect">
            <a:avLst/>
          </a:prstGeom>
          <a:noFill/>
        </p:spPr>
        <p:txBody>
          <a:bodyPr wrap="square">
            <a:spAutoFit/>
          </a:bodyPr>
          <a:lstStyle/>
          <a:p>
            <a:r>
              <a:rPr lang="en-US" sz="2400" dirty="0">
                <a:latin typeface="Calibri" panose="020F0502020204030204" pitchFamily="34" charset="0"/>
                <a:ea typeface="PMingLiU" panose="02020500000000000000" pitchFamily="18" charset="-120"/>
              </a:rPr>
              <a:t>(positive forms only)</a:t>
            </a:r>
            <a:endParaRPr lang="en-GB" sz="2400" dirty="0"/>
          </a:p>
        </p:txBody>
      </p:sp>
    </p:spTree>
    <p:extLst>
      <p:ext uri="{BB962C8B-B14F-4D97-AF65-F5344CB8AC3E}">
        <p14:creationId xmlns:p14="http://schemas.microsoft.com/office/powerpoint/2010/main" val="3561743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Words and word usage</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28</a:t>
            </a:r>
            <a:endParaRPr lang="en-GB"/>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12</a:t>
            </a:fld>
            <a:endParaRPr lang="en-GB"/>
          </a:p>
        </p:txBody>
      </p:sp>
    </p:spTree>
    <p:extLst>
      <p:ext uri="{BB962C8B-B14F-4D97-AF65-F5344CB8AC3E}">
        <p14:creationId xmlns:p14="http://schemas.microsoft.com/office/powerpoint/2010/main" val="1120362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1. </a:t>
            </a:r>
            <a:r>
              <a:rPr lang="en-GB" sz="3600" u="sng" dirty="0" err="1">
                <a:latin typeface="Calibri" panose="020F0502020204030204" pitchFamily="34" charset="0"/>
                <a:ea typeface="Times New Roman" panose="02020603050405020304" pitchFamily="18" charset="0"/>
                <a:cs typeface="Calibri" panose="020F0502020204030204" pitchFamily="34" charset="0"/>
              </a:rPr>
              <a:t>пур</a:t>
            </a:r>
            <a:r>
              <a:rPr lang="en-GB" sz="3600" b="1" u="sng" dirty="0" err="1">
                <a:latin typeface="Calibri" panose="020F0502020204030204" pitchFamily="34" charset="0"/>
                <a:ea typeface="Times New Roman" panose="02020603050405020304" pitchFamily="18" charset="0"/>
                <a:cs typeface="Calibri" panose="020F0502020204030204" pitchFamily="34" charset="0"/>
              </a:rPr>
              <a:t>а</a:t>
            </a:r>
            <a:r>
              <a:rPr lang="en-GB" sz="3600" u="sng" dirty="0" err="1">
                <a:latin typeface="Calibri" panose="020F0502020204030204" pitchFamily="34" charset="0"/>
                <a:ea typeface="Times New Roman" panose="02020603050405020304" pitchFamily="18" charset="0"/>
                <a:cs typeface="Calibri" panose="020F0502020204030204" pitchFamily="34" charset="0"/>
              </a:rPr>
              <a:t>ш</a:t>
            </a:r>
            <a:r>
              <a:rPr lang="en-GB" sz="3600" u="sng" dirty="0">
                <a:latin typeface="Calibri" panose="020F0502020204030204" pitchFamily="34" charset="0"/>
                <a:ea typeface="Times New Roman" panose="02020603050405020304" pitchFamily="18" charset="0"/>
                <a:cs typeface="Calibri" panose="020F0502020204030204" pitchFamily="34" charset="0"/>
              </a:rPr>
              <a:t> (-</a:t>
            </a:r>
            <a:r>
              <a:rPr lang="en-GB" sz="3600" u="sng" dirty="0" err="1">
                <a:latin typeface="Calibri" panose="020F0502020204030204" pitchFamily="34" charset="0"/>
                <a:ea typeface="Times New Roman" panose="02020603050405020304" pitchFamily="18" charset="0"/>
                <a:cs typeface="Calibri" panose="020F0502020204030204" pitchFamily="34" charset="0"/>
              </a:rPr>
              <a:t>ем</a:t>
            </a:r>
            <a:r>
              <a:rPr lang="en-GB" sz="3600" u="sng" dirty="0">
                <a:latin typeface="Calibri" panose="020F0502020204030204" pitchFamily="34" charset="0"/>
                <a:ea typeface="Times New Roman" panose="02020603050405020304" pitchFamily="18" charset="0"/>
                <a:cs typeface="Calibri" panose="020F0502020204030204" pitchFamily="34" charset="0"/>
              </a:rPr>
              <a:t>) ‘to enter, to go in’</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28</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13</a:t>
            </a:fld>
            <a:endParaRPr lang="en-GB"/>
          </a:p>
        </p:txBody>
      </p:sp>
      <p:graphicFrame>
        <p:nvGraphicFramePr>
          <p:cNvPr id="2" name="Table 1">
            <a:extLst>
              <a:ext uri="{FF2B5EF4-FFF2-40B4-BE49-F238E27FC236}">
                <a16:creationId xmlns:a16="http://schemas.microsoft.com/office/drawing/2014/main" id="{762B1726-6F53-41F5-8949-B1EDAEA69A59}"/>
              </a:ext>
            </a:extLst>
          </p:cNvPr>
          <p:cNvGraphicFramePr>
            <a:graphicFrameLocks noGrp="1"/>
          </p:cNvGraphicFramePr>
          <p:nvPr/>
        </p:nvGraphicFramePr>
        <p:xfrm>
          <a:off x="1879600" y="3178968"/>
          <a:ext cx="8432800" cy="2189050"/>
        </p:xfrm>
        <a:graphic>
          <a:graphicData uri="http://schemas.openxmlformats.org/drawingml/2006/table">
            <a:tbl>
              <a:tblPr firstRow="1" firstCol="1" bandRow="1" bandCol="1">
                <a:tableStyleId>{5940675A-B579-460E-94D1-54222C63F5DA}</a:tableStyleId>
              </a:tblPr>
              <a:tblGrid>
                <a:gridCol w="4216400">
                  <a:extLst>
                    <a:ext uri="{9D8B030D-6E8A-4147-A177-3AD203B41FA5}">
                      <a16:colId xmlns:a16="http://schemas.microsoft.com/office/drawing/2014/main" val="292592346"/>
                    </a:ext>
                  </a:extLst>
                </a:gridCol>
                <a:gridCol w="4216400">
                  <a:extLst>
                    <a:ext uri="{9D8B030D-6E8A-4147-A177-3AD203B41FA5}">
                      <a16:colId xmlns:a16="http://schemas.microsoft.com/office/drawing/2014/main" val="3508799760"/>
                    </a:ext>
                  </a:extLst>
                </a:gridCol>
              </a:tblGrid>
              <a:tr h="437810">
                <a:tc>
                  <a:txBody>
                    <a:bodyPr/>
                    <a:lstStyle/>
                    <a:p>
                      <a:pPr algn="just"/>
                      <a:r>
                        <a:rPr lang="en-US" sz="2000" dirty="0" err="1">
                          <a:effectLst/>
                          <a:latin typeface="Calibri" panose="020F0502020204030204" pitchFamily="34" charset="0"/>
                          <a:ea typeface="PMingLiU" panose="02020500000000000000" pitchFamily="18" charset="-120"/>
                          <a:cs typeface="Calibri" panose="020F0502020204030204" pitchFamily="34" charset="0"/>
                        </a:rPr>
                        <a:t>Пӧрт</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к</a:t>
                      </a:r>
                      <a:r>
                        <a:rPr lang="en-US" sz="2000" b="1" dirty="0" err="1">
                          <a:effectLst/>
                          <a:latin typeface="Calibri" panose="020F0502020204030204" pitchFamily="34" charset="0"/>
                          <a:ea typeface="PMingLiU" panose="02020500000000000000" pitchFamily="18" charset="-120"/>
                          <a:cs typeface="Calibri" panose="020F0502020204030204" pitchFamily="34" charset="0"/>
                        </a:rPr>
                        <a:t>ӧ</a:t>
                      </a:r>
                      <a:r>
                        <a:rPr lang="en-US" sz="2000" dirty="0" err="1">
                          <a:effectLst/>
                          <a:latin typeface="Calibri" panose="020F0502020204030204" pitchFamily="34" charset="0"/>
                          <a:ea typeface="PMingLiU" panose="02020500000000000000" pitchFamily="18" charset="-120"/>
                          <a:cs typeface="Calibri" panose="020F0502020204030204" pitchFamily="34" charset="0"/>
                        </a:rPr>
                        <a:t>ргышкӧ</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икт</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ж-кӧ</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пур</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н</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Did someone enter the house?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33508195"/>
                  </a:ext>
                </a:extLst>
              </a:tr>
              <a:tr h="875620">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Ме н</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нын поч</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ш ик п</a:t>
                      </a:r>
                      <a:r>
                        <a:rPr lang="en-US" sz="2000">
                          <a:effectLst/>
                          <a:latin typeface="Calibri" panose="020F0502020204030204" pitchFamily="34" charset="0"/>
                          <a:ea typeface="MS Mincho" panose="02020609040205080304" pitchFamily="49" charset="-128"/>
                          <a:cs typeface="Calibri" panose="020F0502020204030204" pitchFamily="34" charset="0"/>
                        </a:rPr>
                        <a:t>ӧ</a:t>
                      </a:r>
                      <a:r>
                        <a:rPr lang="en-US" sz="2000">
                          <a:effectLst/>
                          <a:latin typeface="Calibri" panose="020F0502020204030204" pitchFamily="34" charset="0"/>
                          <a:ea typeface="PMingLiU" panose="02020500000000000000" pitchFamily="18" charset="-120"/>
                          <a:cs typeface="Calibri" panose="020F0502020204030204" pitchFamily="34" charset="0"/>
                        </a:rPr>
                        <a:t>л</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мыш </a:t>
                      </a:r>
                      <a:r>
                        <a:rPr lang="en-US" sz="2000" u="sng">
                          <a:effectLst/>
                          <a:latin typeface="Calibri" panose="020F0502020204030204" pitchFamily="34" charset="0"/>
                          <a:ea typeface="PMingLiU" panose="02020500000000000000" pitchFamily="18" charset="-120"/>
                          <a:cs typeface="Calibri" panose="020F0502020204030204" pitchFamily="34" charset="0"/>
                        </a:rPr>
                        <a:t>пурышн</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 да яр</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 в</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рым налн</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We entered a room after them and took free seats.</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34664487"/>
                  </a:ext>
                </a:extLst>
              </a:tr>
              <a:tr h="875620">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Инстит</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тыш кайышыл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 ме каф</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ш </a:t>
                      </a:r>
                      <a:r>
                        <a:rPr lang="en-US" sz="2000" u="sng">
                          <a:effectLst/>
                          <a:latin typeface="Calibri" panose="020F0502020204030204" pitchFamily="34" charset="0"/>
                          <a:ea typeface="PMingLiU" panose="02020500000000000000" pitchFamily="18" charset="-120"/>
                          <a:cs typeface="Calibri" panose="020F0502020204030204" pitchFamily="34" charset="0"/>
                        </a:rPr>
                        <a:t>пурышн</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dirty="0">
                          <a:effectLst/>
                          <a:latin typeface="Calibri" panose="020F0502020204030204" pitchFamily="34" charset="0"/>
                          <a:ea typeface="PMingLiU" panose="02020500000000000000" pitchFamily="18" charset="-120"/>
                          <a:cs typeface="Calibri" panose="020F0502020204030204" pitchFamily="34" charset="0"/>
                        </a:rPr>
                        <a:t>On our way to the institute, we went into a café.</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736627267"/>
                  </a:ext>
                </a:extLst>
              </a:tr>
            </a:tbl>
          </a:graphicData>
        </a:graphic>
      </p:graphicFrame>
      <p:sp>
        <p:nvSpPr>
          <p:cNvPr id="9" name="TextBox 8">
            <a:extLst>
              <a:ext uri="{FF2B5EF4-FFF2-40B4-BE49-F238E27FC236}">
                <a16:creationId xmlns:a16="http://schemas.microsoft.com/office/drawing/2014/main" id="{298A80C7-1D0C-4E7B-9163-67DC2F373FD5}"/>
              </a:ext>
            </a:extLst>
          </p:cNvPr>
          <p:cNvSpPr txBox="1"/>
          <p:nvPr/>
        </p:nvSpPr>
        <p:spPr>
          <a:xfrm>
            <a:off x="990600" y="2118404"/>
            <a:ext cx="6096000" cy="369332"/>
          </a:xfrm>
          <a:prstGeom prst="rect">
            <a:avLst/>
          </a:prstGeom>
          <a:noFill/>
        </p:spPr>
        <p:txBody>
          <a:bodyPr wrap="square">
            <a:spAutoFit/>
          </a:bodyPr>
          <a:lstStyle/>
          <a:p>
            <a:r>
              <a:rPr lang="en-US" sz="1800" dirty="0">
                <a:effectLst/>
                <a:latin typeface="Calibri" panose="020F0502020204030204" pitchFamily="34" charset="0"/>
                <a:ea typeface="PMingLiU" panose="02020500000000000000" pitchFamily="18" charset="-120"/>
              </a:rPr>
              <a:t>a) (basic lexical meaning) </a:t>
            </a:r>
            <a:endParaRPr lang="en-GB" dirty="0"/>
          </a:p>
        </p:txBody>
      </p:sp>
    </p:spTree>
    <p:extLst>
      <p:ext uri="{BB962C8B-B14F-4D97-AF65-F5344CB8AC3E}">
        <p14:creationId xmlns:p14="http://schemas.microsoft.com/office/powerpoint/2010/main" val="218035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1. </a:t>
            </a:r>
            <a:r>
              <a:rPr lang="en-GB" sz="3600" u="sng" dirty="0" err="1">
                <a:latin typeface="Calibri" panose="020F0502020204030204" pitchFamily="34" charset="0"/>
                <a:ea typeface="Times New Roman" panose="02020603050405020304" pitchFamily="18" charset="0"/>
                <a:cs typeface="Calibri" panose="020F0502020204030204" pitchFamily="34" charset="0"/>
              </a:rPr>
              <a:t>пур</a:t>
            </a:r>
            <a:r>
              <a:rPr lang="en-GB" sz="3600" b="1" u="sng" dirty="0" err="1">
                <a:latin typeface="Calibri" panose="020F0502020204030204" pitchFamily="34" charset="0"/>
                <a:ea typeface="Times New Roman" panose="02020603050405020304" pitchFamily="18" charset="0"/>
                <a:cs typeface="Calibri" panose="020F0502020204030204" pitchFamily="34" charset="0"/>
              </a:rPr>
              <a:t>а</a:t>
            </a:r>
            <a:r>
              <a:rPr lang="en-GB" sz="3600" u="sng" dirty="0" err="1">
                <a:latin typeface="Calibri" panose="020F0502020204030204" pitchFamily="34" charset="0"/>
                <a:ea typeface="Times New Roman" panose="02020603050405020304" pitchFamily="18" charset="0"/>
                <a:cs typeface="Calibri" panose="020F0502020204030204" pitchFamily="34" charset="0"/>
              </a:rPr>
              <a:t>ш</a:t>
            </a:r>
            <a:r>
              <a:rPr lang="en-GB" sz="3600" u="sng" dirty="0">
                <a:latin typeface="Calibri" panose="020F0502020204030204" pitchFamily="34" charset="0"/>
                <a:ea typeface="Times New Roman" panose="02020603050405020304" pitchFamily="18" charset="0"/>
                <a:cs typeface="Calibri" panose="020F0502020204030204" pitchFamily="34" charset="0"/>
              </a:rPr>
              <a:t> (-</a:t>
            </a:r>
            <a:r>
              <a:rPr lang="en-GB" sz="3600" u="sng" dirty="0" err="1">
                <a:latin typeface="Calibri" panose="020F0502020204030204" pitchFamily="34" charset="0"/>
                <a:ea typeface="Times New Roman" panose="02020603050405020304" pitchFamily="18" charset="0"/>
                <a:cs typeface="Calibri" panose="020F0502020204030204" pitchFamily="34" charset="0"/>
              </a:rPr>
              <a:t>ем</a:t>
            </a:r>
            <a:r>
              <a:rPr lang="en-GB" sz="3600" u="sng" dirty="0">
                <a:latin typeface="Calibri" panose="020F0502020204030204" pitchFamily="34" charset="0"/>
                <a:ea typeface="Times New Roman" panose="02020603050405020304" pitchFamily="18" charset="0"/>
                <a:cs typeface="Calibri" panose="020F0502020204030204" pitchFamily="34" charset="0"/>
              </a:rPr>
              <a:t>) ‘to enter, to go in’</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28</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14</a:t>
            </a:fld>
            <a:endParaRPr lang="en-GB"/>
          </a:p>
        </p:txBody>
      </p:sp>
      <p:graphicFrame>
        <p:nvGraphicFramePr>
          <p:cNvPr id="2" name="Table 1">
            <a:extLst>
              <a:ext uri="{FF2B5EF4-FFF2-40B4-BE49-F238E27FC236}">
                <a16:creationId xmlns:a16="http://schemas.microsoft.com/office/drawing/2014/main" id="{762B1726-6F53-41F5-8949-B1EDAEA69A59}"/>
              </a:ext>
            </a:extLst>
          </p:cNvPr>
          <p:cNvGraphicFramePr>
            <a:graphicFrameLocks noGrp="1"/>
          </p:cNvGraphicFramePr>
          <p:nvPr>
            <p:extLst>
              <p:ext uri="{D42A27DB-BD31-4B8C-83A1-F6EECF244321}">
                <p14:modId xmlns:p14="http://schemas.microsoft.com/office/powerpoint/2010/main" val="3078315493"/>
              </p:ext>
            </p:extLst>
          </p:nvPr>
        </p:nvGraphicFramePr>
        <p:xfrm>
          <a:off x="1879600" y="3018508"/>
          <a:ext cx="8432800" cy="2307432"/>
        </p:xfrm>
        <a:graphic>
          <a:graphicData uri="http://schemas.openxmlformats.org/drawingml/2006/table">
            <a:tbl>
              <a:tblPr firstRow="1" firstCol="1" bandRow="1" bandCol="1">
                <a:tableStyleId>{5940675A-B579-460E-94D1-54222C63F5DA}</a:tableStyleId>
              </a:tblPr>
              <a:tblGrid>
                <a:gridCol w="4216400">
                  <a:extLst>
                    <a:ext uri="{9D8B030D-6E8A-4147-A177-3AD203B41FA5}">
                      <a16:colId xmlns:a16="http://schemas.microsoft.com/office/drawing/2014/main" val="292592346"/>
                    </a:ext>
                  </a:extLst>
                </a:gridCol>
                <a:gridCol w="4216400">
                  <a:extLst>
                    <a:ext uri="{9D8B030D-6E8A-4147-A177-3AD203B41FA5}">
                      <a16:colId xmlns:a16="http://schemas.microsoft.com/office/drawing/2014/main" val="3508799760"/>
                    </a:ext>
                  </a:extLst>
                </a:gridCol>
              </a:tblGrid>
              <a:tr h="922973">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Мемн</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н й</a:t>
                      </a:r>
                      <a:r>
                        <a:rPr lang="en-US" sz="2000" b="1">
                          <a:effectLst/>
                          <a:latin typeface="Calibri" panose="020F0502020204030204" pitchFamily="34" charset="0"/>
                          <a:ea typeface="MS Mincho" panose="02020609040205080304" pitchFamily="49" charset="-128"/>
                          <a:cs typeface="Calibri" panose="020F0502020204030204" pitchFamily="34" charset="0"/>
                        </a:rPr>
                        <a:t>ы</a:t>
                      </a:r>
                      <a:r>
                        <a:rPr lang="en-US" sz="2000">
                          <a:effectLst/>
                          <a:latin typeface="Calibri" panose="020F0502020204030204" pitchFamily="34" charset="0"/>
                          <a:ea typeface="PMingLiU" panose="02020500000000000000" pitchFamily="18" charset="-120"/>
                          <a:cs typeface="Calibri" panose="020F0502020204030204" pitchFamily="34" charset="0"/>
                        </a:rPr>
                        <a:t>лме </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шыш к</a:t>
                      </a:r>
                      <a:r>
                        <a:rPr lang="en-US" sz="2000" b="1">
                          <a:effectLst/>
                          <a:latin typeface="Calibri" panose="020F0502020204030204" pitchFamily="34" charset="0"/>
                          <a:ea typeface="MS Mincho" panose="02020609040205080304" pitchFamily="49" charset="-128"/>
                          <a:cs typeface="Calibri" panose="020F0502020204030204" pitchFamily="34" charset="0"/>
                        </a:rPr>
                        <a:t>ы</a:t>
                      </a:r>
                      <a:r>
                        <a:rPr lang="en-US" sz="2000">
                          <a:effectLst/>
                          <a:latin typeface="Calibri" panose="020F0502020204030204" pitchFamily="34" charset="0"/>
                          <a:ea typeface="PMingLiU" panose="02020500000000000000" pitchFamily="18" charset="-120"/>
                          <a:cs typeface="Calibri" panose="020F0502020204030204" pitchFamily="34" charset="0"/>
                        </a:rPr>
                        <a:t>зыт 15 й</a:t>
                      </a:r>
                      <a:r>
                        <a:rPr lang="en-US" sz="2000" b="1">
                          <a:effectLst/>
                          <a:latin typeface="Calibri" panose="020F0502020204030204" pitchFamily="34" charset="0"/>
                          <a:ea typeface="MS Mincho" panose="02020609040205080304" pitchFamily="49" charset="-128"/>
                          <a:cs typeface="Calibri" panose="020F0502020204030204" pitchFamily="34" charset="0"/>
                        </a:rPr>
                        <a:t>ы</a:t>
                      </a:r>
                      <a:r>
                        <a:rPr lang="en-US" sz="2000">
                          <a:effectLst/>
                          <a:latin typeface="Calibri" panose="020F0502020204030204" pitchFamily="34" charset="0"/>
                          <a:ea typeface="PMingLiU" panose="02020500000000000000" pitchFamily="18" charset="-120"/>
                          <a:cs typeface="Calibri" panose="020F0502020204030204" pitchFamily="34" charset="0"/>
                        </a:rPr>
                        <a:t>лме н</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ре </a:t>
                      </a:r>
                      <a:r>
                        <a:rPr lang="en-US" sz="2000" u="sng">
                          <a:effectLst/>
                          <a:latin typeface="Calibri" panose="020F0502020204030204" pitchFamily="34" charset="0"/>
                          <a:ea typeface="PMingLiU" panose="02020500000000000000" pitchFamily="18" charset="-120"/>
                          <a:cs typeface="Calibri" panose="020F0502020204030204" pitchFamily="34" charset="0"/>
                        </a:rPr>
                        <a:t>пур</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Currently roughly 15 languages belong to our language family.</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33508195"/>
                  </a:ext>
                </a:extLst>
              </a:tr>
              <a:tr h="461486">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Т</a:t>
                      </a:r>
                      <a:r>
                        <a:rPr lang="en-US" sz="2000" b="1">
                          <a:effectLst/>
                          <a:latin typeface="Calibri" panose="020F0502020204030204" pitchFamily="34" charset="0"/>
                          <a:ea typeface="PMingLiU" panose="02020500000000000000" pitchFamily="18" charset="-120"/>
                          <a:cs typeface="Calibri" panose="020F0502020204030204" pitchFamily="34" charset="0"/>
                        </a:rPr>
                        <a:t>и</a:t>
                      </a:r>
                      <a:r>
                        <a:rPr lang="en-US" sz="2000">
                          <a:effectLst/>
                          <a:latin typeface="Calibri" panose="020F0502020204030204" pitchFamily="34" charset="0"/>
                          <a:ea typeface="PMingLiU" panose="02020500000000000000" pitchFamily="18" charset="-120"/>
                          <a:cs typeface="Calibri" panose="020F0502020204030204" pitchFamily="34" charset="0"/>
                        </a:rPr>
                        <a:t>де ол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 К</a:t>
                      </a:r>
                      <a:r>
                        <a:rPr lang="en-US" sz="2000" b="1">
                          <a:effectLst/>
                          <a:latin typeface="Calibri" panose="020F0502020204030204" pitchFamily="34" charset="0"/>
                          <a:ea typeface="PMingLiU" panose="02020500000000000000" pitchFamily="18" charset="-120"/>
                          <a:cs typeface="Calibri" panose="020F0502020204030204" pitchFamily="34" charset="0"/>
                        </a:rPr>
                        <a:t>и</a:t>
                      </a:r>
                      <a:r>
                        <a:rPr lang="en-US" sz="2000">
                          <a:effectLst/>
                          <a:latin typeface="Calibri" panose="020F0502020204030204" pitchFamily="34" charset="0"/>
                          <a:ea typeface="PMingLiU" panose="02020500000000000000" pitchFamily="18" charset="-120"/>
                          <a:cs typeface="Calibri" panose="020F0502020204030204" pitchFamily="34" charset="0"/>
                        </a:rPr>
                        <a:t>ров </a:t>
                      </a:r>
                      <a:r>
                        <a:rPr lang="en-US" sz="2000" b="1">
                          <a:effectLst/>
                          <a:latin typeface="Calibri" panose="020F0502020204030204" pitchFamily="34" charset="0"/>
                          <a:ea typeface="PMingLiU" panose="02020500000000000000" pitchFamily="18" charset="-120"/>
                          <a:cs typeface="Calibri" panose="020F0502020204030204" pitchFamily="34" charset="0"/>
                        </a:rPr>
                        <a:t>о</a:t>
                      </a:r>
                      <a:r>
                        <a:rPr lang="en-US" sz="2000">
                          <a:effectLst/>
                          <a:latin typeface="Calibri" panose="020F0502020204030204" pitchFamily="34" charset="0"/>
                          <a:ea typeface="PMingLiU" panose="02020500000000000000" pitchFamily="18" charset="-120"/>
                          <a:cs typeface="Calibri" panose="020F0502020204030204" pitchFamily="34" charset="0"/>
                        </a:rPr>
                        <a:t>бластьыш </a:t>
                      </a:r>
                      <a:r>
                        <a:rPr lang="en-US" sz="2000" u="sng">
                          <a:effectLst/>
                          <a:latin typeface="Calibri" panose="020F0502020204030204" pitchFamily="34" charset="0"/>
                          <a:ea typeface="PMingLiU" panose="02020500000000000000" pitchFamily="18" charset="-120"/>
                          <a:cs typeface="Calibri" panose="020F0502020204030204" pitchFamily="34" charset="0"/>
                        </a:rPr>
                        <a:t>пур</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This city belongs to the Kirov Oblast.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34664487"/>
                  </a:ext>
                </a:extLst>
              </a:tr>
              <a:tr h="922973">
                <a:tc>
                  <a:txBody>
                    <a:bodyPr/>
                    <a:lstStyle/>
                    <a:p>
                      <a:pPr algn="just"/>
                      <a:r>
                        <a:rPr lang="en-US" sz="2000" dirty="0" err="1">
                          <a:effectLst/>
                          <a:latin typeface="Calibri" panose="020F0502020204030204" pitchFamily="34" charset="0"/>
                          <a:ea typeface="PMingLiU" panose="02020500000000000000" pitchFamily="18" charset="-120"/>
                          <a:cs typeface="Calibri" panose="020F0502020204030204" pitchFamily="34" charset="0"/>
                        </a:rPr>
                        <a:t>Т</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и</a:t>
                      </a:r>
                      <a:r>
                        <a:rPr lang="en-US" sz="2000" dirty="0" err="1">
                          <a:effectLst/>
                          <a:latin typeface="Calibri" panose="020F0502020204030204" pitchFamily="34" charset="0"/>
                          <a:ea typeface="PMingLiU" panose="02020500000000000000" pitchFamily="18" charset="-120"/>
                          <a:cs typeface="Calibri" panose="020F0502020204030204" pitchFamily="34" charset="0"/>
                        </a:rPr>
                        <a:t>де</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пуш</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000" dirty="0" err="1">
                          <a:effectLst/>
                          <a:latin typeface="Calibri" panose="020F0502020204030204" pitchFamily="34" charset="0"/>
                          <a:ea typeface="PMingLiU" panose="02020500000000000000" pitchFamily="18" charset="-120"/>
                          <a:cs typeface="Calibri" panose="020F0502020204030204" pitchFamily="34" charset="0"/>
                        </a:rPr>
                        <a:t>ҥге</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у</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е</a:t>
                      </a:r>
                      <a:r>
                        <a:rPr lang="en-US" sz="2000" dirty="0" err="1">
                          <a:effectLst/>
                          <a:latin typeface="Calibri" panose="020F0502020204030204" pitchFamily="34" charset="0"/>
                          <a:ea typeface="PMingLiU" panose="02020500000000000000" pitchFamily="18" charset="-120"/>
                          <a:cs typeface="Calibri" panose="020F0502020204030204" pitchFamily="34" charset="0"/>
                        </a:rPr>
                        <a:t>шыш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пур</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dirty="0">
                          <a:effectLst/>
                          <a:latin typeface="Calibri" panose="020F0502020204030204" pitchFamily="34" charset="0"/>
                          <a:ea typeface="PMingLiU" panose="02020500000000000000" pitchFamily="18" charset="-120"/>
                          <a:cs typeface="Calibri" panose="020F0502020204030204" pitchFamily="34" charset="0"/>
                        </a:rPr>
                        <a:t>This tree belongs to the family of willows.</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736627267"/>
                  </a:ext>
                </a:extLst>
              </a:tr>
            </a:tbl>
          </a:graphicData>
        </a:graphic>
      </p:graphicFrame>
      <p:sp>
        <p:nvSpPr>
          <p:cNvPr id="9" name="TextBox 8">
            <a:extLst>
              <a:ext uri="{FF2B5EF4-FFF2-40B4-BE49-F238E27FC236}">
                <a16:creationId xmlns:a16="http://schemas.microsoft.com/office/drawing/2014/main" id="{298A80C7-1D0C-4E7B-9163-67DC2F373FD5}"/>
              </a:ext>
            </a:extLst>
          </p:cNvPr>
          <p:cNvSpPr txBox="1"/>
          <p:nvPr/>
        </p:nvSpPr>
        <p:spPr>
          <a:xfrm>
            <a:off x="990600" y="2118404"/>
            <a:ext cx="6096000" cy="369332"/>
          </a:xfrm>
          <a:prstGeom prst="rect">
            <a:avLst/>
          </a:prstGeom>
          <a:noFill/>
        </p:spPr>
        <p:txBody>
          <a:bodyPr wrap="square">
            <a:spAutoFit/>
          </a:bodyPr>
          <a:lstStyle/>
          <a:p>
            <a:r>
              <a:rPr lang="en-US" sz="1800" dirty="0">
                <a:effectLst/>
                <a:latin typeface="Calibri" panose="020F0502020204030204" pitchFamily="34" charset="0"/>
                <a:ea typeface="PMingLiU" panose="02020500000000000000" pitchFamily="18" charset="-120"/>
              </a:rPr>
              <a:t>b) figurative: ‘to belong to’</a:t>
            </a:r>
            <a:endParaRPr lang="en-GB" dirty="0"/>
          </a:p>
        </p:txBody>
      </p:sp>
    </p:spTree>
    <p:extLst>
      <p:ext uri="{BB962C8B-B14F-4D97-AF65-F5344CB8AC3E}">
        <p14:creationId xmlns:p14="http://schemas.microsoft.com/office/powerpoint/2010/main" val="1508576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1. </a:t>
            </a:r>
            <a:r>
              <a:rPr lang="en-GB" sz="3600" u="sng" dirty="0" err="1">
                <a:latin typeface="Calibri" panose="020F0502020204030204" pitchFamily="34" charset="0"/>
                <a:ea typeface="Times New Roman" panose="02020603050405020304" pitchFamily="18" charset="0"/>
                <a:cs typeface="Calibri" panose="020F0502020204030204" pitchFamily="34" charset="0"/>
              </a:rPr>
              <a:t>пур</a:t>
            </a:r>
            <a:r>
              <a:rPr lang="en-GB" sz="3600" b="1" u="sng" dirty="0" err="1">
                <a:latin typeface="Calibri" panose="020F0502020204030204" pitchFamily="34" charset="0"/>
                <a:ea typeface="Times New Roman" panose="02020603050405020304" pitchFamily="18" charset="0"/>
                <a:cs typeface="Calibri" panose="020F0502020204030204" pitchFamily="34" charset="0"/>
              </a:rPr>
              <a:t>а</a:t>
            </a:r>
            <a:r>
              <a:rPr lang="en-GB" sz="3600" u="sng" dirty="0" err="1">
                <a:latin typeface="Calibri" panose="020F0502020204030204" pitchFamily="34" charset="0"/>
                <a:ea typeface="Times New Roman" panose="02020603050405020304" pitchFamily="18" charset="0"/>
                <a:cs typeface="Calibri" panose="020F0502020204030204" pitchFamily="34" charset="0"/>
              </a:rPr>
              <a:t>ш</a:t>
            </a:r>
            <a:r>
              <a:rPr lang="en-GB" sz="3600" u="sng" dirty="0">
                <a:latin typeface="Calibri" panose="020F0502020204030204" pitchFamily="34" charset="0"/>
                <a:ea typeface="Times New Roman" panose="02020603050405020304" pitchFamily="18" charset="0"/>
                <a:cs typeface="Calibri" panose="020F0502020204030204" pitchFamily="34" charset="0"/>
              </a:rPr>
              <a:t> (-</a:t>
            </a:r>
            <a:r>
              <a:rPr lang="en-GB" sz="3600" u="sng" dirty="0" err="1">
                <a:latin typeface="Calibri" panose="020F0502020204030204" pitchFamily="34" charset="0"/>
                <a:ea typeface="Times New Roman" panose="02020603050405020304" pitchFamily="18" charset="0"/>
                <a:cs typeface="Calibri" panose="020F0502020204030204" pitchFamily="34" charset="0"/>
              </a:rPr>
              <a:t>ем</a:t>
            </a:r>
            <a:r>
              <a:rPr lang="en-GB" sz="3600" u="sng" dirty="0">
                <a:latin typeface="Calibri" panose="020F0502020204030204" pitchFamily="34" charset="0"/>
                <a:ea typeface="Times New Roman" panose="02020603050405020304" pitchFamily="18" charset="0"/>
                <a:cs typeface="Calibri" panose="020F0502020204030204" pitchFamily="34" charset="0"/>
              </a:rPr>
              <a:t>) ‘to enter, to go in’</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28</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15</a:t>
            </a:fld>
            <a:endParaRPr lang="en-GB"/>
          </a:p>
        </p:txBody>
      </p:sp>
      <p:graphicFrame>
        <p:nvGraphicFramePr>
          <p:cNvPr id="2" name="Table 1">
            <a:extLst>
              <a:ext uri="{FF2B5EF4-FFF2-40B4-BE49-F238E27FC236}">
                <a16:creationId xmlns:a16="http://schemas.microsoft.com/office/drawing/2014/main" id="{762B1726-6F53-41F5-8949-B1EDAEA69A59}"/>
              </a:ext>
            </a:extLst>
          </p:cNvPr>
          <p:cNvGraphicFramePr>
            <a:graphicFrameLocks noGrp="1"/>
          </p:cNvGraphicFramePr>
          <p:nvPr>
            <p:extLst>
              <p:ext uri="{D42A27DB-BD31-4B8C-83A1-F6EECF244321}">
                <p14:modId xmlns:p14="http://schemas.microsoft.com/office/powerpoint/2010/main" val="3827646516"/>
              </p:ext>
            </p:extLst>
          </p:nvPr>
        </p:nvGraphicFramePr>
        <p:xfrm>
          <a:off x="1879600" y="3018508"/>
          <a:ext cx="8432800" cy="2307432"/>
        </p:xfrm>
        <a:graphic>
          <a:graphicData uri="http://schemas.openxmlformats.org/drawingml/2006/table">
            <a:tbl>
              <a:tblPr firstRow="1" firstCol="1" bandRow="1" bandCol="1">
                <a:tableStyleId>{5940675A-B579-460E-94D1-54222C63F5DA}</a:tableStyleId>
              </a:tblPr>
              <a:tblGrid>
                <a:gridCol w="4216400">
                  <a:extLst>
                    <a:ext uri="{9D8B030D-6E8A-4147-A177-3AD203B41FA5}">
                      <a16:colId xmlns:a16="http://schemas.microsoft.com/office/drawing/2014/main" val="292592346"/>
                    </a:ext>
                  </a:extLst>
                </a:gridCol>
                <a:gridCol w="4216400">
                  <a:extLst>
                    <a:ext uri="{9D8B030D-6E8A-4147-A177-3AD203B41FA5}">
                      <a16:colId xmlns:a16="http://schemas.microsoft.com/office/drawing/2014/main" val="3508799760"/>
                    </a:ext>
                  </a:extLst>
                </a:gridCol>
              </a:tblGrid>
              <a:tr h="922973">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Университ</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тым пытарымек</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м,</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Calibri" panose="020F0502020204030204" pitchFamily="34" charset="0"/>
                        </a:rPr>
                        <a:t>мый аспирант</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рыш тунем</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п</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рышым.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After finishing the university, I started a postgraduate course of studies.</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33508195"/>
                  </a:ext>
                </a:extLst>
              </a:tr>
              <a:tr h="461486">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Самов</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р шол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a:t>
                      </a:r>
                      <a:r>
                        <a:rPr lang="en-US" sz="2000" u="sng">
                          <a:effectLst/>
                          <a:latin typeface="Calibri" panose="020F0502020204030204" pitchFamily="34" charset="0"/>
                          <a:ea typeface="PMingLiU" panose="02020500000000000000" pitchFamily="18" charset="-120"/>
                          <a:cs typeface="Calibri" panose="020F0502020204030204" pitchFamily="34" charset="0"/>
                        </a:rPr>
                        <a:t>п</a:t>
                      </a:r>
                      <a:r>
                        <a:rPr lang="en-US" sz="2000" b="1" u="sng">
                          <a:effectLst/>
                          <a:latin typeface="Calibri" panose="020F0502020204030204" pitchFamily="34" charset="0"/>
                          <a:ea typeface="PMingLiU" panose="02020500000000000000" pitchFamily="18" charset="-120"/>
                          <a:cs typeface="Calibri" panose="020F0502020204030204" pitchFamily="34" charset="0"/>
                        </a:rPr>
                        <a:t>у</a:t>
                      </a:r>
                      <a:r>
                        <a:rPr lang="en-US" sz="2000" u="sng">
                          <a:effectLst/>
                          <a:latin typeface="Calibri" panose="020F0502020204030204" pitchFamily="34" charset="0"/>
                          <a:ea typeface="PMingLiU" panose="02020500000000000000" pitchFamily="18" charset="-120"/>
                          <a:cs typeface="Calibri" panose="020F0502020204030204" pitchFamily="34" charset="0"/>
                        </a:rPr>
                        <a:t>рыш</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The Samovar started boiling.</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434664487"/>
                  </a:ext>
                </a:extLst>
              </a:tr>
              <a:tr h="922973">
                <a:tc>
                  <a:txBody>
                    <a:bodyPr/>
                    <a:lstStyle/>
                    <a:p>
                      <a:pPr algn="l"/>
                      <a:r>
                        <a:rPr lang="en-US" sz="2000">
                          <a:effectLst/>
                          <a:latin typeface="Calibri" panose="020F0502020204030204" pitchFamily="34" charset="0"/>
                          <a:ea typeface="PMingLiU" panose="02020500000000000000" pitchFamily="18" charset="-120"/>
                          <a:cs typeface="Lucida Grande"/>
                        </a:rPr>
                        <a:t>К</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вытыш ужалышыл</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н </a:t>
                      </a:r>
                      <a:r>
                        <a:rPr lang="en-US" sz="2000" u="sng">
                          <a:effectLst/>
                          <a:latin typeface="Calibri" panose="020F0502020204030204" pitchFamily="34" charset="0"/>
                          <a:ea typeface="PMingLiU" panose="02020500000000000000" pitchFamily="18" charset="-120"/>
                          <a:cs typeface="Lucida Grande"/>
                        </a:rPr>
                        <a:t>пур</a:t>
                      </a:r>
                      <a:r>
                        <a:rPr lang="en-US" sz="2000" b="1" u="sng">
                          <a:effectLst/>
                          <a:latin typeface="Calibri" panose="020F0502020204030204" pitchFamily="34" charset="0"/>
                          <a:ea typeface="PMingLiU" panose="02020500000000000000" pitchFamily="18" charset="-120"/>
                          <a:cs typeface="Lucida Grande"/>
                        </a:rPr>
                        <a:t>е</a:t>
                      </a:r>
                      <a:r>
                        <a:rPr lang="en-US" sz="2000" u="sng">
                          <a:effectLst/>
                          <a:latin typeface="Calibri" panose="020F0502020204030204" pitchFamily="34" charset="0"/>
                          <a:ea typeface="PMingLiU" panose="02020500000000000000" pitchFamily="18" charset="-120"/>
                          <a:cs typeface="Lucida Grande"/>
                        </a:rPr>
                        <a:t>н</a:t>
                      </a:r>
                      <a:r>
                        <a:rPr lang="en-US" sz="2000">
                          <a:effectLst/>
                          <a:latin typeface="Calibri" panose="020F0502020204030204" pitchFamily="34" charset="0"/>
                          <a:ea typeface="PMingLiU" panose="02020500000000000000" pitchFamily="18" charset="-120"/>
                          <a:cs typeface="Lucida Grande"/>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(S)he started (working) as a salesperson in a shop.</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736627267"/>
                  </a:ext>
                </a:extLst>
              </a:tr>
            </a:tbl>
          </a:graphicData>
        </a:graphic>
      </p:graphicFrame>
      <p:sp>
        <p:nvSpPr>
          <p:cNvPr id="9" name="TextBox 8">
            <a:extLst>
              <a:ext uri="{FF2B5EF4-FFF2-40B4-BE49-F238E27FC236}">
                <a16:creationId xmlns:a16="http://schemas.microsoft.com/office/drawing/2014/main" id="{298A80C7-1D0C-4E7B-9163-67DC2F373FD5}"/>
              </a:ext>
            </a:extLst>
          </p:cNvPr>
          <p:cNvSpPr txBox="1"/>
          <p:nvPr/>
        </p:nvSpPr>
        <p:spPr>
          <a:xfrm>
            <a:off x="990600" y="2118404"/>
            <a:ext cx="6096000" cy="369332"/>
          </a:xfrm>
          <a:prstGeom prst="rect">
            <a:avLst/>
          </a:prstGeom>
          <a:noFill/>
        </p:spPr>
        <p:txBody>
          <a:bodyPr wrap="square">
            <a:spAutoFit/>
          </a:bodyPr>
          <a:lstStyle/>
          <a:p>
            <a:r>
              <a:rPr lang="en-US" sz="1800" dirty="0">
                <a:effectLst/>
                <a:latin typeface="Calibri" panose="020F0502020204030204" pitchFamily="34" charset="0"/>
                <a:ea typeface="PMingLiU" panose="02020500000000000000" pitchFamily="18" charset="-120"/>
              </a:rPr>
              <a:t>c) figurative: ‘to begin, to start’</a:t>
            </a:r>
            <a:endParaRPr lang="en-GB" dirty="0"/>
          </a:p>
        </p:txBody>
      </p:sp>
    </p:spTree>
    <p:extLst>
      <p:ext uri="{BB962C8B-B14F-4D97-AF65-F5344CB8AC3E}">
        <p14:creationId xmlns:p14="http://schemas.microsoft.com/office/powerpoint/2010/main" val="1581076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1. </a:t>
            </a:r>
            <a:r>
              <a:rPr lang="en-GB" sz="3600" u="sng" dirty="0" err="1">
                <a:latin typeface="Calibri" panose="020F0502020204030204" pitchFamily="34" charset="0"/>
                <a:ea typeface="Times New Roman" panose="02020603050405020304" pitchFamily="18" charset="0"/>
                <a:cs typeface="Calibri" panose="020F0502020204030204" pitchFamily="34" charset="0"/>
              </a:rPr>
              <a:t>пур</a:t>
            </a:r>
            <a:r>
              <a:rPr lang="en-GB" sz="3600" b="1" u="sng" dirty="0" err="1">
                <a:latin typeface="Calibri" panose="020F0502020204030204" pitchFamily="34" charset="0"/>
                <a:ea typeface="Times New Roman" panose="02020603050405020304" pitchFamily="18" charset="0"/>
                <a:cs typeface="Calibri" panose="020F0502020204030204" pitchFamily="34" charset="0"/>
              </a:rPr>
              <a:t>а</a:t>
            </a:r>
            <a:r>
              <a:rPr lang="en-GB" sz="3600" u="sng" dirty="0" err="1">
                <a:latin typeface="Calibri" panose="020F0502020204030204" pitchFamily="34" charset="0"/>
                <a:ea typeface="Times New Roman" panose="02020603050405020304" pitchFamily="18" charset="0"/>
                <a:cs typeface="Calibri" panose="020F0502020204030204" pitchFamily="34" charset="0"/>
              </a:rPr>
              <a:t>ш</a:t>
            </a:r>
            <a:r>
              <a:rPr lang="en-GB" sz="3600" u="sng" dirty="0">
                <a:latin typeface="Calibri" panose="020F0502020204030204" pitchFamily="34" charset="0"/>
                <a:ea typeface="Times New Roman" panose="02020603050405020304" pitchFamily="18" charset="0"/>
                <a:cs typeface="Calibri" panose="020F0502020204030204" pitchFamily="34" charset="0"/>
              </a:rPr>
              <a:t> (-</a:t>
            </a:r>
            <a:r>
              <a:rPr lang="en-GB" sz="3600" u="sng" dirty="0" err="1">
                <a:latin typeface="Calibri" panose="020F0502020204030204" pitchFamily="34" charset="0"/>
                <a:ea typeface="Times New Roman" panose="02020603050405020304" pitchFamily="18" charset="0"/>
                <a:cs typeface="Calibri" panose="020F0502020204030204" pitchFamily="34" charset="0"/>
              </a:rPr>
              <a:t>ем</a:t>
            </a:r>
            <a:r>
              <a:rPr lang="en-GB" sz="3600" u="sng" dirty="0">
                <a:latin typeface="Calibri" panose="020F0502020204030204" pitchFamily="34" charset="0"/>
                <a:ea typeface="Times New Roman" panose="02020603050405020304" pitchFamily="18" charset="0"/>
                <a:cs typeface="Calibri" panose="020F0502020204030204" pitchFamily="34" charset="0"/>
              </a:rPr>
              <a:t>) ‘to enter, to go in’</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28</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16</a:t>
            </a:fld>
            <a:endParaRPr lang="en-GB"/>
          </a:p>
        </p:txBody>
      </p:sp>
      <p:graphicFrame>
        <p:nvGraphicFramePr>
          <p:cNvPr id="2" name="Table 1">
            <a:extLst>
              <a:ext uri="{FF2B5EF4-FFF2-40B4-BE49-F238E27FC236}">
                <a16:creationId xmlns:a16="http://schemas.microsoft.com/office/drawing/2014/main" id="{762B1726-6F53-41F5-8949-B1EDAEA69A59}"/>
              </a:ext>
            </a:extLst>
          </p:cNvPr>
          <p:cNvGraphicFramePr>
            <a:graphicFrameLocks noGrp="1"/>
          </p:cNvGraphicFramePr>
          <p:nvPr>
            <p:extLst>
              <p:ext uri="{D42A27DB-BD31-4B8C-83A1-F6EECF244321}">
                <p14:modId xmlns:p14="http://schemas.microsoft.com/office/powerpoint/2010/main" val="1128221176"/>
              </p:ext>
            </p:extLst>
          </p:nvPr>
        </p:nvGraphicFramePr>
        <p:xfrm>
          <a:off x="1879600" y="4421476"/>
          <a:ext cx="8432800" cy="1828800"/>
        </p:xfrm>
        <a:graphic>
          <a:graphicData uri="http://schemas.openxmlformats.org/drawingml/2006/table">
            <a:tbl>
              <a:tblPr firstRow="1" firstCol="1" bandRow="1" bandCol="1">
                <a:tableStyleId>{5940675A-B579-460E-94D1-54222C63F5DA}</a:tableStyleId>
              </a:tblPr>
              <a:tblGrid>
                <a:gridCol w="4216400">
                  <a:extLst>
                    <a:ext uri="{9D8B030D-6E8A-4147-A177-3AD203B41FA5}">
                      <a16:colId xmlns:a16="http://schemas.microsoft.com/office/drawing/2014/main" val="292592346"/>
                    </a:ext>
                  </a:extLst>
                </a:gridCol>
                <a:gridCol w="4216400">
                  <a:extLst>
                    <a:ext uri="{9D8B030D-6E8A-4147-A177-3AD203B41FA5}">
                      <a16:colId xmlns:a16="http://schemas.microsoft.com/office/drawing/2014/main" val="3508799760"/>
                    </a:ext>
                  </a:extLst>
                </a:gridCol>
              </a:tblGrid>
              <a:tr h="584691">
                <a:tc>
                  <a:txBody>
                    <a:bodyPr/>
                    <a:lstStyle/>
                    <a:p>
                      <a:pPr algn="l"/>
                      <a:r>
                        <a:rPr lang="en-US" sz="2000" dirty="0" err="1">
                          <a:effectLst/>
                          <a:latin typeface="Calibri" panose="020F0502020204030204" pitchFamily="34" charset="0"/>
                          <a:ea typeface="PMingLiU" panose="02020500000000000000" pitchFamily="18" charset="-120"/>
                          <a:cs typeface="Calibri" panose="020F0502020204030204" pitchFamily="34" charset="0"/>
                        </a:rPr>
                        <a:t>Мый</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книг</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м</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луд</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м</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b="1" dirty="0" err="1">
                          <a:effectLst/>
                          <a:latin typeface="Calibri" panose="020F0502020204030204" pitchFamily="34" charset="0"/>
                          <a:ea typeface="PMingLiU" panose="02020500000000000000" pitchFamily="18" charset="-120"/>
                          <a:cs typeface="Calibri" panose="020F0502020204030204" pitchFamily="34" charset="0"/>
                        </a:rPr>
                        <a:t>ы</a:t>
                      </a:r>
                      <a:r>
                        <a:rPr lang="en-US" sz="2000" dirty="0" err="1">
                          <a:effectLst/>
                          <a:latin typeface="Calibri" panose="020F0502020204030204" pitchFamily="34" charset="0"/>
                          <a:ea typeface="PMingLiU" panose="02020500000000000000" pitchFamily="18" charset="-120"/>
                          <a:cs typeface="Calibri" panose="020F0502020204030204" pitchFamily="34" charset="0"/>
                        </a:rPr>
                        <a:t>л’е</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т</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и</a:t>
                      </a:r>
                      <a:r>
                        <a:rPr lang="en-US" sz="2000" dirty="0" err="1">
                          <a:effectLst/>
                          <a:latin typeface="Calibri" panose="020F0502020204030204" pitchFamily="34" charset="0"/>
                          <a:ea typeface="PMingLiU" panose="02020500000000000000" pitchFamily="18" charset="-120"/>
                          <a:cs typeface="Calibri" panose="020F0502020204030204" pitchFamily="34" charset="0"/>
                        </a:rPr>
                        <a:t>де</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ж</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пыште</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о</a:t>
                      </a:r>
                      <a:r>
                        <a:rPr lang="en-US" sz="2000" dirty="0" err="1">
                          <a:effectLst/>
                          <a:latin typeface="Calibri" panose="020F0502020204030204" pitchFamily="34" charset="0"/>
                          <a:ea typeface="PMingLiU" panose="02020500000000000000" pitchFamily="18" charset="-120"/>
                          <a:cs typeface="Calibri" panose="020F0502020204030204" pitchFamily="34" charset="0"/>
                        </a:rPr>
                        <a:t>льым</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т</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о</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лын</a:t>
                      </a:r>
                      <a:r>
                        <a:rPr lang="en-US" sz="2000" u="sng" dirty="0">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п</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у</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рыш</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I was reading a book when my brother came in.</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33508195"/>
                  </a:ext>
                </a:extLst>
              </a:tr>
              <a:tr h="292345">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К</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рме умшашк</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м </a:t>
                      </a:r>
                      <a:r>
                        <a:rPr lang="en-US" sz="2000" u="sng">
                          <a:effectLst/>
                          <a:latin typeface="Calibri" panose="020F0502020204030204" pitchFamily="34" charset="0"/>
                          <a:ea typeface="PMingLiU" panose="02020500000000000000" pitchFamily="18" charset="-120"/>
                          <a:cs typeface="Calibri" panose="020F0502020204030204" pitchFamily="34" charset="0"/>
                        </a:rPr>
                        <a:t>чоҥешт</a:t>
                      </a:r>
                      <a:r>
                        <a:rPr lang="en-US" sz="2000" b="1" u="sng">
                          <a:effectLst/>
                          <a:latin typeface="Calibri" panose="020F0502020204030204" pitchFamily="34" charset="0"/>
                          <a:ea typeface="PMingLiU" panose="02020500000000000000" pitchFamily="18" charset="-120"/>
                          <a:cs typeface="Calibri" panose="020F0502020204030204" pitchFamily="34" charset="0"/>
                        </a:rPr>
                        <a:t>е</a:t>
                      </a:r>
                      <a:r>
                        <a:rPr lang="en-US" sz="2000" u="sng">
                          <a:effectLst/>
                          <a:latin typeface="Calibri" panose="020F0502020204030204" pitchFamily="34" charset="0"/>
                          <a:ea typeface="PMingLiU" panose="02020500000000000000" pitchFamily="18" charset="-120"/>
                          <a:cs typeface="Calibri" panose="020F0502020204030204" pitchFamily="34" charset="0"/>
                        </a:rPr>
                        <a:t>н п</a:t>
                      </a:r>
                      <a:r>
                        <a:rPr lang="en-US" sz="2000" b="1" u="sng">
                          <a:effectLst/>
                          <a:latin typeface="Calibri" panose="020F0502020204030204" pitchFamily="34" charset="0"/>
                          <a:ea typeface="PMingLiU" panose="02020500000000000000" pitchFamily="18" charset="-120"/>
                          <a:cs typeface="Calibri" panose="020F0502020204030204" pitchFamily="34" charset="0"/>
                        </a:rPr>
                        <a:t>у</a:t>
                      </a:r>
                      <a:r>
                        <a:rPr lang="en-US" sz="2000" u="sng">
                          <a:effectLst/>
                          <a:latin typeface="Calibri" panose="020F0502020204030204" pitchFamily="34" charset="0"/>
                          <a:ea typeface="PMingLiU" panose="02020500000000000000" pitchFamily="18" charset="-120"/>
                          <a:cs typeface="Calibri" panose="020F0502020204030204" pitchFamily="34" charset="0"/>
                        </a:rPr>
                        <a:t>рыш</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A fly flew into my mouth.</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434664487"/>
                  </a:ext>
                </a:extLst>
              </a:tr>
              <a:tr h="584691">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Ил</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н-т</a:t>
                      </a:r>
                      <a:r>
                        <a:rPr lang="en-US" sz="2000" b="1">
                          <a:effectLst/>
                          <a:latin typeface="Calibri" panose="020F0502020204030204" pitchFamily="34" charset="0"/>
                          <a:ea typeface="PMingLiU" panose="02020500000000000000" pitchFamily="18" charset="-120"/>
                          <a:cs typeface="Calibri" panose="020F0502020204030204" pitchFamily="34" charset="0"/>
                        </a:rPr>
                        <a:t>о</a:t>
                      </a:r>
                      <a:r>
                        <a:rPr lang="en-US" sz="2000">
                          <a:effectLst/>
                          <a:latin typeface="Calibri" panose="020F0502020204030204" pitchFamily="34" charset="0"/>
                          <a:ea typeface="PMingLiU" panose="02020500000000000000" pitchFamily="18" charset="-120"/>
                          <a:cs typeface="Calibri" panose="020F0502020204030204" pitchFamily="34" charset="0"/>
                        </a:rPr>
                        <a:t>лын, правосл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вный вер</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 мар</a:t>
                      </a:r>
                      <a:r>
                        <a:rPr lang="en-US" sz="2000" b="1">
                          <a:effectLst/>
                          <a:latin typeface="Calibri" panose="020F0502020204030204" pitchFamily="34" charset="0"/>
                          <a:ea typeface="PMingLiU" panose="02020500000000000000" pitchFamily="18" charset="-120"/>
                          <a:cs typeface="Calibri" panose="020F0502020204030204" pitchFamily="34" charset="0"/>
                        </a:rPr>
                        <a:t>и</a:t>
                      </a:r>
                      <a:r>
                        <a:rPr lang="en-US" sz="2000">
                          <a:effectLst/>
                          <a:latin typeface="Calibri" panose="020F0502020204030204" pitchFamily="34" charset="0"/>
                          <a:ea typeface="PMingLiU" panose="02020500000000000000" pitchFamily="18" charset="-120"/>
                          <a:cs typeface="Calibri" panose="020F0502020204030204" pitchFamily="34" charset="0"/>
                        </a:rPr>
                        <a:t>й к</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лыкын </a:t>
                      </a:r>
                      <a:r>
                        <a:rPr lang="en-US" sz="2000" b="1">
                          <a:effectLst/>
                          <a:latin typeface="Calibri" panose="020F0502020204030204" pitchFamily="34" charset="0"/>
                          <a:ea typeface="PMingLiU" panose="02020500000000000000" pitchFamily="18" charset="-120"/>
                          <a:cs typeface="Calibri" panose="020F0502020204030204" pitchFamily="34" charset="0"/>
                        </a:rPr>
                        <a:t>и</a:t>
                      </a:r>
                      <a:r>
                        <a:rPr lang="en-US" sz="2000">
                          <a:effectLst/>
                          <a:latin typeface="Calibri" panose="020F0502020204030204" pitchFamily="34" charset="0"/>
                          <a:ea typeface="PMingLiU" panose="02020500000000000000" pitchFamily="18" charset="-120"/>
                          <a:cs typeface="Calibri" panose="020F0502020204030204" pitchFamily="34" charset="0"/>
                        </a:rPr>
                        <a:t>лышышкыже </a:t>
                      </a:r>
                      <a:r>
                        <a:rPr lang="en-US" sz="2000" u="sng">
                          <a:effectLst/>
                          <a:latin typeface="Calibri" panose="020F0502020204030204" pitchFamily="34" charset="0"/>
                          <a:ea typeface="PMingLiU" panose="02020500000000000000" pitchFamily="18" charset="-120"/>
                          <a:cs typeface="Calibri" panose="020F0502020204030204" pitchFamily="34" charset="0"/>
                        </a:rPr>
                        <a:t>шы</a:t>
                      </a:r>
                      <a:r>
                        <a:rPr lang="en-US" sz="2000" u="sng">
                          <a:effectLst/>
                          <a:latin typeface="Calibri" panose="020F0502020204030204" pitchFamily="34" charset="0"/>
                          <a:ea typeface="MS Mincho" panose="02020609040205080304" pitchFamily="49" charset="-128"/>
                          <a:cs typeface="Calibri" panose="020F0502020204030204" pitchFamily="34" charset="0"/>
                        </a:rPr>
                        <a:t>ҥ</a:t>
                      </a:r>
                      <a:r>
                        <a:rPr lang="en-US" sz="2000" b="1" u="sng">
                          <a:effectLst/>
                          <a:latin typeface="Calibri" panose="020F0502020204030204" pitchFamily="34" charset="0"/>
                          <a:ea typeface="PMingLiU" panose="02020500000000000000" pitchFamily="18" charset="-120"/>
                          <a:cs typeface="Calibri" panose="020F0502020204030204" pitchFamily="34" charset="0"/>
                        </a:rPr>
                        <a:t>е</a:t>
                      </a:r>
                      <a:r>
                        <a:rPr lang="en-US" sz="2000" u="sng">
                          <a:effectLst/>
                          <a:latin typeface="Calibri" panose="020F0502020204030204" pitchFamily="34" charset="0"/>
                          <a:ea typeface="PMingLiU" panose="02020500000000000000" pitchFamily="18" charset="-120"/>
                          <a:cs typeface="Calibri" panose="020F0502020204030204" pitchFamily="34" charset="0"/>
                        </a:rPr>
                        <a:t>н пур</a:t>
                      </a:r>
                      <a:r>
                        <a:rPr lang="en-US" sz="2000" b="1" u="sng">
                          <a:effectLst/>
                          <a:latin typeface="Calibri" panose="020F0502020204030204" pitchFamily="34" charset="0"/>
                          <a:ea typeface="PMingLiU" panose="02020500000000000000" pitchFamily="18" charset="-120"/>
                          <a:cs typeface="Calibri" panose="020F0502020204030204" pitchFamily="34" charset="0"/>
                        </a:rPr>
                        <a:t>е</a:t>
                      </a:r>
                      <a:r>
                        <a:rPr lang="en-US" sz="2000" u="sng">
                          <a:effectLst/>
                          <a:latin typeface="Calibri" panose="020F0502020204030204" pitchFamily="34" charset="0"/>
                          <a:ea typeface="PMingLiU" panose="02020500000000000000" pitchFamily="18" charset="-120"/>
                          <a:cs typeface="Calibri" panose="020F0502020204030204" pitchFamily="34" charset="0"/>
                        </a:rPr>
                        <a:t>н</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dirty="0">
                          <a:effectLst/>
                          <a:latin typeface="Calibri" panose="020F0502020204030204" pitchFamily="34" charset="0"/>
                          <a:ea typeface="PMingLiU" panose="02020500000000000000" pitchFamily="18" charset="-120"/>
                          <a:cs typeface="Calibri" panose="020F0502020204030204" pitchFamily="34" charset="0"/>
                        </a:rPr>
                        <a:t>Slowly, the orthodox faith took root in the lives of the Mari people.</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736627267"/>
                  </a:ext>
                </a:extLst>
              </a:tr>
            </a:tbl>
          </a:graphicData>
        </a:graphic>
      </p:graphicFrame>
      <p:sp>
        <p:nvSpPr>
          <p:cNvPr id="9" name="TextBox 8">
            <a:extLst>
              <a:ext uri="{FF2B5EF4-FFF2-40B4-BE49-F238E27FC236}">
                <a16:creationId xmlns:a16="http://schemas.microsoft.com/office/drawing/2014/main" id="{298A80C7-1D0C-4E7B-9163-67DC2F373FD5}"/>
              </a:ext>
            </a:extLst>
          </p:cNvPr>
          <p:cNvSpPr txBox="1"/>
          <p:nvPr/>
        </p:nvSpPr>
        <p:spPr>
          <a:xfrm>
            <a:off x="990600" y="1645656"/>
            <a:ext cx="7620000" cy="369332"/>
          </a:xfrm>
          <a:prstGeom prst="rect">
            <a:avLst/>
          </a:prstGeom>
          <a:noFill/>
        </p:spPr>
        <p:txBody>
          <a:bodyPr wrap="square">
            <a:spAutoFit/>
          </a:bodyPr>
          <a:lstStyle/>
          <a:p>
            <a:r>
              <a:rPr lang="en-US" sz="1800" dirty="0">
                <a:effectLst/>
                <a:latin typeface="Calibri" panose="020F0502020204030204" pitchFamily="34" charset="0"/>
                <a:ea typeface="PMingLiU" panose="02020500000000000000" pitchFamily="18" charset="-120"/>
              </a:rPr>
              <a:t>d) direction marker ‘into’ in </a:t>
            </a:r>
            <a:r>
              <a:rPr lang="en-US" sz="1800" dirty="0" err="1">
                <a:effectLst/>
                <a:latin typeface="Calibri" panose="020F0502020204030204" pitchFamily="34" charset="0"/>
                <a:ea typeface="PMingLiU" panose="02020500000000000000" pitchFamily="18" charset="-120"/>
              </a:rPr>
              <a:t>converb</a:t>
            </a:r>
            <a:r>
              <a:rPr lang="en-US" sz="1800" dirty="0">
                <a:effectLst/>
                <a:latin typeface="Calibri" panose="020F0502020204030204" pitchFamily="34" charset="0"/>
                <a:ea typeface="PMingLiU" panose="02020500000000000000" pitchFamily="18" charset="-120"/>
              </a:rPr>
              <a:t> constructions with intransitive verbs</a:t>
            </a:r>
            <a:endParaRPr lang="en-GB" dirty="0"/>
          </a:p>
        </p:txBody>
      </p:sp>
      <p:sp>
        <p:nvSpPr>
          <p:cNvPr id="10" name="TextBox 9">
            <a:extLst>
              <a:ext uri="{FF2B5EF4-FFF2-40B4-BE49-F238E27FC236}">
                <a16:creationId xmlns:a16="http://schemas.microsoft.com/office/drawing/2014/main" id="{3B8E27A7-8D87-4B6E-895B-754BDD16A9C8}"/>
              </a:ext>
            </a:extLst>
          </p:cNvPr>
          <p:cNvSpPr txBox="1"/>
          <p:nvPr/>
        </p:nvSpPr>
        <p:spPr>
          <a:xfrm>
            <a:off x="8153400" y="1537185"/>
            <a:ext cx="2939143" cy="2246769"/>
          </a:xfrm>
          <a:prstGeom prst="rect">
            <a:avLst/>
          </a:prstGeom>
          <a:noFill/>
        </p:spPr>
        <p:txBody>
          <a:bodyPr wrap="square">
            <a:spAutoFit/>
          </a:bodyPr>
          <a:lstStyle/>
          <a:p>
            <a:r>
              <a:rPr lang="en-GB" sz="14000" dirty="0"/>
              <a:t>🐳</a:t>
            </a:r>
          </a:p>
        </p:txBody>
      </p:sp>
      <p:sp>
        <p:nvSpPr>
          <p:cNvPr id="12" name="TextBox 11">
            <a:extLst>
              <a:ext uri="{FF2B5EF4-FFF2-40B4-BE49-F238E27FC236}">
                <a16:creationId xmlns:a16="http://schemas.microsoft.com/office/drawing/2014/main" id="{798BECB7-22BF-4FC4-BD0F-967F0B88D59B}"/>
              </a:ext>
            </a:extLst>
          </p:cNvPr>
          <p:cNvSpPr txBox="1"/>
          <p:nvPr/>
        </p:nvSpPr>
        <p:spPr>
          <a:xfrm>
            <a:off x="137885" y="3874313"/>
            <a:ext cx="1400629" cy="1169551"/>
          </a:xfrm>
          <a:prstGeom prst="rect">
            <a:avLst/>
          </a:prstGeom>
          <a:noFill/>
        </p:spPr>
        <p:txBody>
          <a:bodyPr wrap="square">
            <a:spAutoFit/>
          </a:bodyPr>
          <a:lstStyle/>
          <a:p>
            <a:r>
              <a:rPr lang="en-GB" sz="7000" dirty="0"/>
              <a:t>🛫</a:t>
            </a:r>
          </a:p>
        </p:txBody>
      </p:sp>
      <p:sp>
        <p:nvSpPr>
          <p:cNvPr id="14" name="TextBox 13">
            <a:extLst>
              <a:ext uri="{FF2B5EF4-FFF2-40B4-BE49-F238E27FC236}">
                <a16:creationId xmlns:a16="http://schemas.microsoft.com/office/drawing/2014/main" id="{0FA9BEEE-B045-47BF-8889-527A78CFA714}"/>
              </a:ext>
            </a:extLst>
          </p:cNvPr>
          <p:cNvSpPr txBox="1"/>
          <p:nvPr/>
        </p:nvSpPr>
        <p:spPr>
          <a:xfrm>
            <a:off x="1658258" y="1950111"/>
            <a:ext cx="2710542" cy="2246769"/>
          </a:xfrm>
          <a:prstGeom prst="rect">
            <a:avLst/>
          </a:prstGeom>
          <a:noFill/>
        </p:spPr>
        <p:txBody>
          <a:bodyPr wrap="square">
            <a:spAutoFit/>
          </a:bodyPr>
          <a:lstStyle/>
          <a:p>
            <a:r>
              <a:rPr lang="en-GB" sz="14000" dirty="0"/>
              <a:t>☁️</a:t>
            </a:r>
          </a:p>
        </p:txBody>
      </p:sp>
      <p:pic>
        <p:nvPicPr>
          <p:cNvPr id="17" name="Picture 16">
            <a:extLst>
              <a:ext uri="{FF2B5EF4-FFF2-40B4-BE49-F238E27FC236}">
                <a16:creationId xmlns:a16="http://schemas.microsoft.com/office/drawing/2014/main" id="{702D70F2-51D8-479B-B554-E580F85E4B52}"/>
              </a:ext>
            </a:extLst>
          </p:cNvPr>
          <p:cNvPicPr>
            <a:picLocks noChangeAspect="1"/>
          </p:cNvPicPr>
          <p:nvPr/>
        </p:nvPicPr>
        <p:blipFill>
          <a:blip r:embed="rId2"/>
          <a:stretch>
            <a:fillRect/>
          </a:stretch>
        </p:blipFill>
        <p:spPr>
          <a:xfrm flipH="1">
            <a:off x="6913899" y="3184466"/>
            <a:ext cx="909303" cy="836972"/>
          </a:xfrm>
          <a:prstGeom prst="rect">
            <a:avLst/>
          </a:prstGeom>
        </p:spPr>
      </p:pic>
      <p:cxnSp>
        <p:nvCxnSpPr>
          <p:cNvPr id="19" name="Straight Arrow Connector 18">
            <a:extLst>
              <a:ext uri="{FF2B5EF4-FFF2-40B4-BE49-F238E27FC236}">
                <a16:creationId xmlns:a16="http://schemas.microsoft.com/office/drawing/2014/main" id="{484D0AFC-F6DB-410B-BF39-13EC3BE58154}"/>
              </a:ext>
            </a:extLst>
          </p:cNvPr>
          <p:cNvCxnSpPr/>
          <p:nvPr/>
        </p:nvCxnSpPr>
        <p:spPr>
          <a:xfrm flipV="1">
            <a:off x="1364343" y="3294743"/>
            <a:ext cx="1117600" cy="902137"/>
          </a:xfrm>
          <a:prstGeom prst="straightConnector1">
            <a:avLst/>
          </a:prstGeom>
          <a:ln w="38100">
            <a:solidFill>
              <a:srgbClr val="0070C0"/>
            </a:solidFill>
            <a:tailEnd type="triangle"/>
          </a:ln>
        </p:spPr>
        <p:style>
          <a:lnRef idx="1">
            <a:schemeClr val="dk1"/>
          </a:lnRef>
          <a:fillRef idx="0">
            <a:schemeClr val="dk1"/>
          </a:fillRef>
          <a:effectRef idx="0">
            <a:schemeClr val="dk1"/>
          </a:effectRef>
          <a:fontRef idx="minor">
            <a:schemeClr val="tx1"/>
          </a:fontRef>
        </p:style>
      </p:cxnSp>
      <p:cxnSp>
        <p:nvCxnSpPr>
          <p:cNvPr id="20" name="Straight Arrow Connector 19">
            <a:extLst>
              <a:ext uri="{FF2B5EF4-FFF2-40B4-BE49-F238E27FC236}">
                <a16:creationId xmlns:a16="http://schemas.microsoft.com/office/drawing/2014/main" id="{DFA3A70B-DDB4-43E9-BB7B-F2EA446323FE}"/>
              </a:ext>
            </a:extLst>
          </p:cNvPr>
          <p:cNvCxnSpPr>
            <a:cxnSpLocks/>
          </p:cNvCxnSpPr>
          <p:nvPr/>
        </p:nvCxnSpPr>
        <p:spPr>
          <a:xfrm flipV="1">
            <a:off x="7826831" y="3294743"/>
            <a:ext cx="783769" cy="229821"/>
          </a:xfrm>
          <a:prstGeom prst="straightConnector1">
            <a:avLst/>
          </a:prstGeom>
          <a:ln w="38100">
            <a:solidFill>
              <a:srgbClr val="0070C0"/>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231913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p:bldP spid="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2. </a:t>
            </a:r>
            <a:r>
              <a:rPr lang="en-GB" sz="3600" u="sng" dirty="0">
                <a:latin typeface="Calibri" panose="020F0502020204030204" pitchFamily="34" charset="0"/>
                <a:ea typeface="Times New Roman" panose="02020603050405020304" pitchFamily="18" charset="0"/>
                <a:cs typeface="Calibri" panose="020F0502020204030204" pitchFamily="34" charset="0"/>
              </a:rPr>
              <a:t>т</a:t>
            </a:r>
            <a:r>
              <a:rPr lang="az-Cyrl-AZ" sz="3600" b="1" u="sng" dirty="0">
                <a:latin typeface="Calibri" panose="020F0502020204030204" pitchFamily="34" charset="0"/>
                <a:ea typeface="Times New Roman" panose="02020603050405020304" pitchFamily="18" charset="0"/>
                <a:cs typeface="Calibri" panose="020F0502020204030204" pitchFamily="34" charset="0"/>
              </a:rPr>
              <a:t>ӱ</a:t>
            </a:r>
            <a:r>
              <a:rPr lang="az-Cyrl-AZ" sz="3600" u="sng" dirty="0">
                <a:latin typeface="Calibri" panose="020F0502020204030204" pitchFamily="34" charset="0"/>
                <a:ea typeface="Times New Roman" panose="02020603050405020304" pitchFamily="18" charset="0"/>
                <a:cs typeface="Calibri" panose="020F0502020204030204" pitchFamily="34" charset="0"/>
              </a:rPr>
              <a:t>рлӧ</a:t>
            </a:r>
            <a:r>
              <a:rPr lang="en-GB" sz="3600" u="sng" dirty="0">
                <a:latin typeface="Calibri" panose="020F0502020204030204" pitchFamily="34" charset="0"/>
                <a:ea typeface="Times New Roman" panose="02020603050405020304" pitchFamily="18" charset="0"/>
                <a:cs typeface="Calibri" panose="020F0502020204030204" pitchFamily="34" charset="0"/>
              </a:rPr>
              <a:t> ‘different, various, all sorts of (things)’</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28</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17</a:t>
            </a:fld>
            <a:endParaRPr lang="en-GB"/>
          </a:p>
        </p:txBody>
      </p:sp>
      <p:graphicFrame>
        <p:nvGraphicFramePr>
          <p:cNvPr id="8" name="Table 7">
            <a:extLst>
              <a:ext uri="{FF2B5EF4-FFF2-40B4-BE49-F238E27FC236}">
                <a16:creationId xmlns:a16="http://schemas.microsoft.com/office/drawing/2014/main" id="{B2457C4D-72B9-4B63-AA8D-11DB4191BF22}"/>
              </a:ext>
            </a:extLst>
          </p:cNvPr>
          <p:cNvGraphicFramePr>
            <a:graphicFrameLocks noGrp="1"/>
          </p:cNvGraphicFramePr>
          <p:nvPr>
            <p:extLst>
              <p:ext uri="{D42A27DB-BD31-4B8C-83A1-F6EECF244321}">
                <p14:modId xmlns:p14="http://schemas.microsoft.com/office/powerpoint/2010/main" val="845819913"/>
              </p:ext>
            </p:extLst>
          </p:nvPr>
        </p:nvGraphicFramePr>
        <p:xfrm>
          <a:off x="667656" y="1544357"/>
          <a:ext cx="10087430" cy="2213040"/>
        </p:xfrm>
        <a:graphic>
          <a:graphicData uri="http://schemas.openxmlformats.org/drawingml/2006/table">
            <a:tbl>
              <a:tblPr firstRow="1" firstCol="1" bandRow="1">
                <a:tableStyleId>{5940675A-B579-460E-94D1-54222C63F5DA}</a:tableStyleId>
              </a:tblPr>
              <a:tblGrid>
                <a:gridCol w="5043715">
                  <a:extLst>
                    <a:ext uri="{9D8B030D-6E8A-4147-A177-3AD203B41FA5}">
                      <a16:colId xmlns:a16="http://schemas.microsoft.com/office/drawing/2014/main" val="532540118"/>
                    </a:ext>
                  </a:extLst>
                </a:gridCol>
                <a:gridCol w="5043715">
                  <a:extLst>
                    <a:ext uri="{9D8B030D-6E8A-4147-A177-3AD203B41FA5}">
                      <a16:colId xmlns:a16="http://schemas.microsoft.com/office/drawing/2014/main" val="2414681350"/>
                    </a:ext>
                  </a:extLst>
                </a:gridCol>
              </a:tblGrid>
              <a:tr h="737680">
                <a:tc>
                  <a:txBody>
                    <a:bodyPr/>
                    <a:lstStyle/>
                    <a:p>
                      <a:pPr algn="l"/>
                      <a:r>
                        <a:rPr lang="en-US" sz="2000">
                          <a:effectLst/>
                          <a:latin typeface="Calibri" panose="020F0502020204030204" pitchFamily="34" charset="0"/>
                          <a:ea typeface="PMingLiU" panose="02020500000000000000" pitchFamily="18" charset="-120"/>
                          <a:cs typeface="Lucida Grande"/>
                        </a:rPr>
                        <a:t>К</a:t>
                      </a:r>
                      <a:r>
                        <a:rPr lang="en-US" sz="2000" b="1">
                          <a:effectLst/>
                          <a:latin typeface="Calibri" panose="020F0502020204030204" pitchFamily="34" charset="0"/>
                          <a:ea typeface="PMingLiU" panose="02020500000000000000" pitchFamily="18" charset="-120"/>
                          <a:cs typeface="Lucida Grande"/>
                        </a:rPr>
                        <a:t>ы</a:t>
                      </a:r>
                      <a:r>
                        <a:rPr lang="en-US" sz="2000">
                          <a:effectLst/>
                          <a:latin typeface="Calibri" panose="020F0502020204030204" pitchFamily="34" charset="0"/>
                          <a:ea typeface="PMingLiU" panose="02020500000000000000" pitchFamily="18" charset="-120"/>
                          <a:cs typeface="Lucida Grande"/>
                        </a:rPr>
                        <a:t>зыт мар</a:t>
                      </a:r>
                      <a:r>
                        <a:rPr lang="en-US" sz="2000" b="1">
                          <a:effectLst/>
                          <a:latin typeface="Calibri" panose="020F0502020204030204" pitchFamily="34" charset="0"/>
                          <a:ea typeface="PMingLiU" panose="02020500000000000000" pitchFamily="18" charset="-120"/>
                          <a:cs typeface="Lucida Grande"/>
                        </a:rPr>
                        <a:t>и</a:t>
                      </a:r>
                      <a:r>
                        <a:rPr lang="en-US" sz="2000">
                          <a:effectLst/>
                          <a:latin typeface="Calibri" panose="020F0502020204030204" pitchFamily="34" charset="0"/>
                          <a:ea typeface="PMingLiU" panose="02020500000000000000" pitchFamily="18" charset="-120"/>
                          <a:cs typeface="Lucida Grande"/>
                        </a:rPr>
                        <a:t>й-влак П</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шкырт кунд</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мын </a:t>
                      </a:r>
                      <a:r>
                        <a:rPr lang="en-US" sz="2000" u="sng">
                          <a:effectLst/>
                          <a:latin typeface="Calibri" panose="020F0502020204030204" pitchFamily="34" charset="0"/>
                          <a:ea typeface="PMingLiU" panose="02020500000000000000" pitchFamily="18" charset="-120"/>
                          <a:cs typeface="Lucida Grande"/>
                        </a:rPr>
                        <a:t>т</a:t>
                      </a:r>
                      <a:r>
                        <a:rPr lang="en-US" sz="2000" b="1" u="sng">
                          <a:effectLst/>
                          <a:latin typeface="Calibri" panose="020F0502020204030204" pitchFamily="34" charset="0"/>
                          <a:ea typeface="MS Mincho" panose="02020609040205080304" pitchFamily="49" charset="-128"/>
                          <a:cs typeface="Lucida Grande"/>
                        </a:rPr>
                        <a:t>ӱ</a:t>
                      </a:r>
                      <a:r>
                        <a:rPr lang="en-US" sz="2000" u="sng">
                          <a:effectLst/>
                          <a:latin typeface="Calibri" panose="020F0502020204030204" pitchFamily="34" charset="0"/>
                          <a:ea typeface="PMingLiU" panose="02020500000000000000" pitchFamily="18" charset="-120"/>
                          <a:cs typeface="Lucida Grande"/>
                        </a:rPr>
                        <a:t>рл</a:t>
                      </a:r>
                      <a:r>
                        <a:rPr lang="en-US" sz="2000" u="sng">
                          <a:effectLst/>
                          <a:latin typeface="Calibri" panose="020F0502020204030204" pitchFamily="34" charset="0"/>
                          <a:ea typeface="MS Mincho" panose="02020609040205080304" pitchFamily="49" charset="-128"/>
                          <a:cs typeface="Lucida Grande"/>
                        </a:rPr>
                        <a:t>ӧ</a:t>
                      </a:r>
                      <a:r>
                        <a:rPr lang="en-US" sz="2000" u="sng">
                          <a:effectLst/>
                          <a:latin typeface="Calibri" panose="020F0502020204030204" pitchFamily="34" charset="0"/>
                          <a:ea typeface="PMingLiU" panose="02020500000000000000" pitchFamily="18" charset="-120"/>
                          <a:cs typeface="Lucida Grande"/>
                        </a:rPr>
                        <a:t> районл</a:t>
                      </a:r>
                      <a:r>
                        <a:rPr lang="en-US" sz="2000" b="1" u="sng">
                          <a:effectLst/>
                          <a:latin typeface="Calibri" panose="020F0502020204030204" pitchFamily="34" charset="0"/>
                          <a:ea typeface="PMingLiU" panose="02020500000000000000" pitchFamily="18" charset="-120"/>
                          <a:cs typeface="Lucida Grande"/>
                        </a:rPr>
                        <a:t>а</a:t>
                      </a:r>
                      <a:r>
                        <a:rPr lang="en-US" sz="2000" u="sng">
                          <a:effectLst/>
                          <a:latin typeface="Calibri" panose="020F0502020204030204" pitchFamily="34" charset="0"/>
                          <a:ea typeface="PMingLiU" panose="02020500000000000000" pitchFamily="18" charset="-120"/>
                          <a:cs typeface="Lucida Grande"/>
                        </a:rPr>
                        <a:t>ште</a:t>
                      </a:r>
                      <a:r>
                        <a:rPr lang="en-US" sz="2000">
                          <a:effectLst/>
                          <a:latin typeface="Calibri" panose="020F0502020204030204" pitchFamily="34" charset="0"/>
                          <a:ea typeface="PMingLiU" panose="02020500000000000000" pitchFamily="18" charset="-120"/>
                          <a:cs typeface="Lucida Grande"/>
                        </a:rPr>
                        <a:t> ил</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т.</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Today the Maris live in different districts of Bashkortostan.</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975132851"/>
                  </a:ext>
                </a:extLst>
              </a:tr>
              <a:tr h="737680">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Ш</a:t>
                      </a:r>
                      <a:r>
                        <a:rPr lang="en-US" sz="2000" b="1">
                          <a:effectLst/>
                          <a:latin typeface="Calibri" panose="020F0502020204030204" pitchFamily="34" charset="0"/>
                          <a:ea typeface="PMingLiU" panose="02020500000000000000" pitchFamily="18" charset="-120"/>
                          <a:cs typeface="Calibri" panose="020F0502020204030204" pitchFamily="34" charset="0"/>
                        </a:rPr>
                        <a:t>о</a:t>
                      </a:r>
                      <a:r>
                        <a:rPr lang="en-US" sz="2000">
                          <a:effectLst/>
                          <a:latin typeface="Calibri" panose="020F0502020204030204" pitchFamily="34" charset="0"/>
                          <a:ea typeface="PMingLiU" panose="02020500000000000000" pitchFamily="18" charset="-120"/>
                          <a:cs typeface="Calibri" panose="020F0502020204030204" pitchFamily="34" charset="0"/>
                        </a:rPr>
                        <a:t>кшо вӱд</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ш икт</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ж 15 мин</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т н</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ре </a:t>
                      </a:r>
                      <a:r>
                        <a:rPr lang="en-US" sz="2000" u="sng">
                          <a:effectLst/>
                          <a:latin typeface="Calibri" panose="020F0502020204030204" pitchFamily="34" charset="0"/>
                          <a:ea typeface="PMingLiU" panose="02020500000000000000" pitchFamily="18" charset="-120"/>
                          <a:cs typeface="Calibri" panose="020F0502020204030204" pitchFamily="34" charset="0"/>
                        </a:rPr>
                        <a:t>т</a:t>
                      </a:r>
                      <a:r>
                        <a:rPr lang="en-US" sz="2000" b="1" u="sng">
                          <a:effectLst/>
                          <a:latin typeface="Calibri" panose="020F0502020204030204" pitchFamily="34" charset="0"/>
                          <a:ea typeface="PMingLiU" panose="02020500000000000000" pitchFamily="18" charset="-120"/>
                          <a:cs typeface="Calibri" panose="020F0502020204030204" pitchFamily="34" charset="0"/>
                        </a:rPr>
                        <a:t>ӱ</a:t>
                      </a:r>
                      <a:r>
                        <a:rPr lang="en-US" sz="2000" u="sng">
                          <a:effectLst/>
                          <a:latin typeface="Calibri" panose="020F0502020204030204" pitchFamily="34" charset="0"/>
                          <a:ea typeface="PMingLiU" panose="02020500000000000000" pitchFamily="18" charset="-120"/>
                          <a:cs typeface="Calibri" panose="020F0502020204030204" pitchFamily="34" charset="0"/>
                        </a:rPr>
                        <a:t>рлӧ ш</a:t>
                      </a:r>
                      <a:r>
                        <a:rPr lang="en-US" sz="2000" b="1" u="sng">
                          <a:effectLst/>
                          <a:latin typeface="Calibri" panose="020F0502020204030204" pitchFamily="34" charset="0"/>
                          <a:ea typeface="PMingLiU" panose="02020500000000000000" pitchFamily="18" charset="-120"/>
                          <a:cs typeface="Calibri" panose="020F0502020204030204" pitchFamily="34" charset="0"/>
                        </a:rPr>
                        <a:t>у</a:t>
                      </a:r>
                      <a:r>
                        <a:rPr lang="en-US" sz="2000" u="sng">
                          <a:effectLst/>
                          <a:latin typeface="Calibri" panose="020F0502020204030204" pitchFamily="34" charset="0"/>
                          <a:ea typeface="PMingLiU" panose="02020500000000000000" pitchFamily="18" charset="-120"/>
                          <a:cs typeface="Calibri" panose="020F0502020204030204" pitchFamily="34" charset="0"/>
                        </a:rPr>
                        <a:t>дым</a:t>
                      </a:r>
                      <a:r>
                        <a:rPr lang="en-US" sz="2000">
                          <a:effectLst/>
                          <a:latin typeface="Calibri" panose="020F0502020204030204" pitchFamily="34" charset="0"/>
                          <a:ea typeface="PMingLiU" panose="02020500000000000000" pitchFamily="18" charset="-120"/>
                          <a:cs typeface="Calibri" panose="020F0502020204030204" pitchFamily="34" charset="0"/>
                        </a:rPr>
                        <a:t> ш</a:t>
                      </a:r>
                      <a:r>
                        <a:rPr lang="en-US" sz="2000" b="1">
                          <a:effectLst/>
                          <a:latin typeface="Calibri" panose="020F0502020204030204" pitchFamily="34" charset="0"/>
                          <a:ea typeface="PMingLiU" panose="02020500000000000000" pitchFamily="18" charset="-120"/>
                          <a:cs typeface="Calibri" panose="020F0502020204030204" pitchFamily="34" charset="0"/>
                        </a:rPr>
                        <a:t>о</a:t>
                      </a:r>
                      <a:r>
                        <a:rPr lang="en-US" sz="2000">
                          <a:effectLst/>
                          <a:latin typeface="Calibri" panose="020F0502020204030204" pitchFamily="34" charset="0"/>
                          <a:ea typeface="PMingLiU" panose="02020500000000000000" pitchFamily="18" charset="-120"/>
                          <a:cs typeface="Calibri" panose="020F0502020204030204" pitchFamily="34" charset="0"/>
                        </a:rPr>
                        <a:t>лтыза.</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Cook various herbs in hot water for about fifteen minutes.</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628298385"/>
                  </a:ext>
                </a:extLst>
              </a:tr>
              <a:tr h="737680">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Мар</a:t>
                      </a:r>
                      <a:r>
                        <a:rPr lang="en-US" sz="2000" b="1">
                          <a:effectLst/>
                          <a:latin typeface="Calibri" panose="020F0502020204030204" pitchFamily="34" charset="0"/>
                          <a:ea typeface="PMingLiU" panose="02020500000000000000" pitchFamily="18" charset="-120"/>
                          <a:cs typeface="Calibri" panose="020F0502020204030204" pitchFamily="34" charset="0"/>
                        </a:rPr>
                        <a:t>и</a:t>
                      </a:r>
                      <a:r>
                        <a:rPr lang="en-US" sz="2000">
                          <a:effectLst/>
                          <a:latin typeface="Calibri" panose="020F0502020204030204" pitchFamily="34" charset="0"/>
                          <a:ea typeface="PMingLiU" panose="02020500000000000000" pitchFamily="18" charset="-120"/>
                          <a:cs typeface="Calibri" panose="020F0502020204030204" pitchFamily="34" charset="0"/>
                        </a:rPr>
                        <a:t>й чодыр</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ште </a:t>
                      </a:r>
                      <a:r>
                        <a:rPr lang="en-US" sz="2000" u="sng">
                          <a:effectLst/>
                          <a:latin typeface="Calibri" panose="020F0502020204030204" pitchFamily="34" charset="0"/>
                          <a:ea typeface="PMingLiU" panose="02020500000000000000" pitchFamily="18" charset="-120"/>
                          <a:cs typeface="Calibri" panose="020F0502020204030204" pitchFamily="34" charset="0"/>
                        </a:rPr>
                        <a:t>т</a:t>
                      </a:r>
                      <a:r>
                        <a:rPr lang="en-US" sz="2000" b="1" u="sng">
                          <a:effectLst/>
                          <a:latin typeface="Calibri" panose="020F0502020204030204" pitchFamily="34" charset="0"/>
                          <a:ea typeface="PMingLiU" panose="02020500000000000000" pitchFamily="18" charset="-120"/>
                          <a:cs typeface="Calibri" panose="020F0502020204030204" pitchFamily="34" charset="0"/>
                        </a:rPr>
                        <a:t>ӱ</a:t>
                      </a:r>
                      <a:r>
                        <a:rPr lang="en-US" sz="2000" u="sng">
                          <a:effectLst/>
                          <a:latin typeface="Calibri" panose="020F0502020204030204" pitchFamily="34" charset="0"/>
                          <a:ea typeface="PMingLiU" panose="02020500000000000000" pitchFamily="18" charset="-120"/>
                          <a:cs typeface="Calibri" panose="020F0502020204030204" pitchFamily="34" charset="0"/>
                        </a:rPr>
                        <a:t>рл</a:t>
                      </a:r>
                      <a:r>
                        <a:rPr lang="en-US" sz="2000" u="sng">
                          <a:effectLst/>
                          <a:latin typeface="Calibri" panose="020F0502020204030204" pitchFamily="34" charset="0"/>
                          <a:ea typeface="MS Mincho" panose="02020609040205080304" pitchFamily="49" charset="-128"/>
                          <a:cs typeface="Calibri" panose="020F0502020204030204" pitchFamily="34" charset="0"/>
                        </a:rPr>
                        <a:t>ӧ</a:t>
                      </a:r>
                      <a:r>
                        <a:rPr lang="en-US" sz="2000" u="sng">
                          <a:effectLst/>
                          <a:latin typeface="Calibri" panose="020F0502020204030204" pitchFamily="34" charset="0"/>
                          <a:ea typeface="PMingLiU" panose="02020500000000000000" pitchFamily="18" charset="-120"/>
                          <a:cs typeface="Calibri" panose="020F0502020204030204" pitchFamily="34" charset="0"/>
                        </a:rPr>
                        <a:t> </a:t>
                      </a:r>
                      <a:r>
                        <a:rPr lang="en-US" sz="2000" b="1" u="sng">
                          <a:effectLst/>
                          <a:latin typeface="Calibri" panose="020F0502020204030204" pitchFamily="34" charset="0"/>
                          <a:ea typeface="PMingLiU" panose="02020500000000000000" pitchFamily="18" charset="-120"/>
                          <a:cs typeface="Calibri" panose="020F0502020204030204" pitchFamily="34" charset="0"/>
                        </a:rPr>
                        <a:t>я</a:t>
                      </a:r>
                      <a:r>
                        <a:rPr lang="en-US" sz="2000" u="sng">
                          <a:effectLst/>
                          <a:latin typeface="Calibri" panose="020F0502020204030204" pitchFamily="34" charset="0"/>
                          <a:ea typeface="PMingLiU" panose="02020500000000000000" pitchFamily="18" charset="-120"/>
                          <a:cs typeface="Calibri" panose="020F0502020204030204" pitchFamily="34" charset="0"/>
                        </a:rPr>
                        <a:t>нлык</a:t>
                      </a:r>
                      <a:r>
                        <a:rPr lang="en-US" sz="2000">
                          <a:effectLst/>
                          <a:latin typeface="Calibri" panose="020F0502020204030204" pitchFamily="34" charset="0"/>
                          <a:ea typeface="PMingLiU" panose="02020500000000000000" pitchFamily="18" charset="-120"/>
                          <a:cs typeface="Calibri" panose="020F0502020204030204" pitchFamily="34" charset="0"/>
                        </a:rPr>
                        <a:t> ил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dirty="0">
                          <a:effectLst/>
                          <a:latin typeface="Calibri" panose="020F0502020204030204" pitchFamily="34" charset="0"/>
                          <a:ea typeface="PMingLiU" panose="02020500000000000000" pitchFamily="18" charset="-120"/>
                          <a:cs typeface="Calibri" panose="020F0502020204030204" pitchFamily="34" charset="0"/>
                        </a:rPr>
                        <a:t>Different animals live in the Mari forests.</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805170435"/>
                  </a:ext>
                </a:extLst>
              </a:tr>
            </a:tbl>
          </a:graphicData>
        </a:graphic>
      </p:graphicFrame>
      <p:graphicFrame>
        <p:nvGraphicFramePr>
          <p:cNvPr id="9" name="Table 8">
            <a:extLst>
              <a:ext uri="{FF2B5EF4-FFF2-40B4-BE49-F238E27FC236}">
                <a16:creationId xmlns:a16="http://schemas.microsoft.com/office/drawing/2014/main" id="{EA2DFA35-2BA3-449E-AF61-08D0C64790CA}"/>
              </a:ext>
            </a:extLst>
          </p:cNvPr>
          <p:cNvGraphicFramePr>
            <a:graphicFrameLocks noGrp="1"/>
          </p:cNvGraphicFramePr>
          <p:nvPr>
            <p:extLst>
              <p:ext uri="{D42A27DB-BD31-4B8C-83A1-F6EECF244321}">
                <p14:modId xmlns:p14="http://schemas.microsoft.com/office/powerpoint/2010/main" val="1846030751"/>
              </p:ext>
            </p:extLst>
          </p:nvPr>
        </p:nvGraphicFramePr>
        <p:xfrm>
          <a:off x="667656" y="3950353"/>
          <a:ext cx="10087430" cy="2213040"/>
        </p:xfrm>
        <a:graphic>
          <a:graphicData uri="http://schemas.openxmlformats.org/drawingml/2006/table">
            <a:tbl>
              <a:tblPr firstRow="1" firstCol="1" bandRow="1">
                <a:tableStyleId>{5940675A-B579-460E-94D1-54222C63F5DA}</a:tableStyleId>
              </a:tblPr>
              <a:tblGrid>
                <a:gridCol w="5043715">
                  <a:extLst>
                    <a:ext uri="{9D8B030D-6E8A-4147-A177-3AD203B41FA5}">
                      <a16:colId xmlns:a16="http://schemas.microsoft.com/office/drawing/2014/main" val="532540118"/>
                    </a:ext>
                  </a:extLst>
                </a:gridCol>
                <a:gridCol w="5043715">
                  <a:extLst>
                    <a:ext uri="{9D8B030D-6E8A-4147-A177-3AD203B41FA5}">
                      <a16:colId xmlns:a16="http://schemas.microsoft.com/office/drawing/2014/main" val="2414681350"/>
                    </a:ext>
                  </a:extLst>
                </a:gridCol>
              </a:tblGrid>
              <a:tr h="737680">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Й</a:t>
                      </a:r>
                      <a:r>
                        <a:rPr lang="en-US" sz="2000" b="1">
                          <a:effectLst/>
                          <a:latin typeface="Calibri" panose="020F0502020204030204" pitchFamily="34" charset="0"/>
                          <a:ea typeface="MS Mincho" panose="02020609040205080304" pitchFamily="49" charset="-128"/>
                          <a:cs typeface="Calibri" panose="020F0502020204030204" pitchFamily="34" charset="0"/>
                        </a:rPr>
                        <a:t>ы</a:t>
                      </a:r>
                      <a:r>
                        <a:rPr lang="en-US" sz="2000">
                          <a:effectLst/>
                          <a:latin typeface="Calibri" panose="020F0502020204030204" pitchFamily="34" charset="0"/>
                          <a:ea typeface="PMingLiU" panose="02020500000000000000" pitchFamily="18" charset="-120"/>
                          <a:cs typeface="Calibri" panose="020F0502020204030204" pitchFamily="34" charset="0"/>
                        </a:rPr>
                        <a:t>лмым ар</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лымым чарн</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гын, й</a:t>
                      </a:r>
                      <a:r>
                        <a:rPr lang="en-US" sz="2000" b="1">
                          <a:effectLst/>
                          <a:latin typeface="Calibri" panose="020F0502020204030204" pitchFamily="34" charset="0"/>
                          <a:ea typeface="MS Mincho" panose="02020609040205080304" pitchFamily="49" charset="-128"/>
                          <a:cs typeface="Calibri" panose="020F0502020204030204" pitchFamily="34" charset="0"/>
                        </a:rPr>
                        <a:t>ы</a:t>
                      </a:r>
                      <a:r>
                        <a:rPr lang="en-US" sz="2000">
                          <a:effectLst/>
                          <a:latin typeface="Calibri" panose="020F0502020204030204" pitchFamily="34" charset="0"/>
                          <a:ea typeface="PMingLiU" panose="02020500000000000000" pitchFamily="18" charset="-120"/>
                          <a:cs typeface="Calibri" panose="020F0502020204030204" pitchFamily="34" charset="0"/>
                        </a:rPr>
                        <a:t>лме д</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не </a:t>
                      </a:r>
                      <a:r>
                        <a:rPr lang="en-US" sz="2000" u="sng">
                          <a:effectLst/>
                          <a:latin typeface="Calibri" panose="020F0502020204030204" pitchFamily="34" charset="0"/>
                          <a:ea typeface="PMingLiU" panose="02020500000000000000" pitchFamily="18" charset="-120"/>
                          <a:cs typeface="Calibri" panose="020F0502020204030204" pitchFamily="34" charset="0"/>
                        </a:rPr>
                        <a:t>т</a:t>
                      </a:r>
                      <a:r>
                        <a:rPr lang="en-US" sz="2000" u="sng">
                          <a:effectLst/>
                          <a:latin typeface="Calibri" panose="020F0502020204030204" pitchFamily="34" charset="0"/>
                          <a:ea typeface="MS Mincho" panose="02020609040205080304" pitchFamily="49" charset="-128"/>
                          <a:cs typeface="Calibri" panose="020F0502020204030204" pitchFamily="34" charset="0"/>
                        </a:rPr>
                        <a:t>ӱ</a:t>
                      </a:r>
                      <a:r>
                        <a:rPr lang="en-US" sz="2000" u="sng">
                          <a:effectLst/>
                          <a:latin typeface="Calibri" panose="020F0502020204030204" pitchFamily="34" charset="0"/>
                          <a:ea typeface="PMingLiU" panose="02020500000000000000" pitchFamily="18" charset="-120"/>
                          <a:cs typeface="Calibri" panose="020F0502020204030204" pitchFamily="34" charset="0"/>
                        </a:rPr>
                        <a:t>рлыж</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т</a:t>
                      </a:r>
                      <a:r>
                        <a:rPr lang="en-US" sz="2000">
                          <a:effectLst/>
                          <a:latin typeface="Calibri" panose="020F0502020204030204" pitchFamily="34" charset="0"/>
                          <a:ea typeface="PMingLiU" panose="02020500000000000000" pitchFamily="18" charset="-120"/>
                          <a:cs typeface="Calibri" panose="020F0502020204030204" pitchFamily="34" charset="0"/>
                        </a:rPr>
                        <a:t> л</a:t>
                      </a:r>
                      <a:r>
                        <a:rPr lang="en-US" sz="2000" b="1">
                          <a:effectLst/>
                          <a:latin typeface="Calibri" panose="020F0502020204030204" pitchFamily="34" charset="0"/>
                          <a:ea typeface="PMingLiU" panose="02020500000000000000" pitchFamily="18" charset="-120"/>
                          <a:cs typeface="Calibri" panose="020F0502020204030204" pitchFamily="34" charset="0"/>
                        </a:rPr>
                        <a:t>и</a:t>
                      </a:r>
                      <a:r>
                        <a:rPr lang="en-US" sz="2000">
                          <a:effectLst/>
                          <a:latin typeface="Calibri" panose="020F0502020204030204" pitchFamily="34" charset="0"/>
                          <a:ea typeface="PMingLiU" panose="02020500000000000000" pitchFamily="18" charset="-120"/>
                          <a:cs typeface="Calibri" panose="020F0502020204030204" pitchFamily="34" charset="0"/>
                        </a:rPr>
                        <a:t>йын керт</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ш.</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If you cease to preserve your language, many things can happen to it.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975132851"/>
                  </a:ext>
                </a:extLst>
              </a:tr>
              <a:tr h="737680">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Т</a:t>
                      </a:r>
                      <a:r>
                        <a:rPr lang="en-US" sz="2000" b="1">
                          <a:effectLst/>
                          <a:latin typeface="Calibri" panose="020F0502020204030204" pitchFamily="34" charset="0"/>
                          <a:ea typeface="PMingLiU" panose="02020500000000000000" pitchFamily="18" charset="-120"/>
                          <a:cs typeface="Calibri" panose="020F0502020204030204" pitchFamily="34" charset="0"/>
                        </a:rPr>
                        <a:t>и</a:t>
                      </a:r>
                      <a:r>
                        <a:rPr lang="en-US" sz="2000">
                          <a:effectLst/>
                          <a:latin typeface="Calibri" panose="020F0502020204030204" pitchFamily="34" charset="0"/>
                          <a:ea typeface="PMingLiU" panose="02020500000000000000" pitchFamily="18" charset="-120"/>
                          <a:cs typeface="Calibri" panose="020F0502020204030204" pitchFamily="34" charset="0"/>
                        </a:rPr>
                        <a:t>де айд</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ме нерг</a:t>
                      </a:r>
                      <a:r>
                        <a:rPr lang="en-US" sz="2000" b="1">
                          <a:effectLst/>
                          <a:latin typeface="Calibri" panose="020F0502020204030204" pitchFamily="34" charset="0"/>
                          <a:ea typeface="PMingLiU" panose="02020500000000000000" pitchFamily="18" charset="-120"/>
                          <a:cs typeface="Calibri" panose="020F0502020204030204" pitchFamily="34" charset="0"/>
                        </a:rPr>
                        <a:t>е</a:t>
                      </a:r>
                      <a:r>
                        <a:rPr lang="en-US" sz="2000">
                          <a:effectLst/>
                          <a:latin typeface="Calibri" panose="020F0502020204030204" pitchFamily="34" charset="0"/>
                          <a:ea typeface="PMingLiU" panose="02020500000000000000" pitchFamily="18" charset="-120"/>
                          <a:cs typeface="Calibri" panose="020F0502020204030204" pitchFamily="34" charset="0"/>
                        </a:rPr>
                        <a:t>н </a:t>
                      </a:r>
                      <a:r>
                        <a:rPr lang="en-US" sz="2000" u="sng">
                          <a:effectLst/>
                          <a:latin typeface="Calibri" panose="020F0502020204030204" pitchFamily="34" charset="0"/>
                          <a:ea typeface="PMingLiU" panose="02020500000000000000" pitchFamily="18" charset="-120"/>
                          <a:cs typeface="Calibri" panose="020F0502020204030204" pitchFamily="34" charset="0"/>
                        </a:rPr>
                        <a:t>т</a:t>
                      </a:r>
                      <a:r>
                        <a:rPr lang="en-US" sz="2000" b="1" u="sng">
                          <a:effectLst/>
                          <a:latin typeface="Calibri" panose="020F0502020204030204" pitchFamily="34" charset="0"/>
                          <a:ea typeface="PMingLiU" panose="02020500000000000000" pitchFamily="18" charset="-120"/>
                          <a:cs typeface="Calibri" panose="020F0502020204030204" pitchFamily="34" charset="0"/>
                        </a:rPr>
                        <a:t>ӱ</a:t>
                      </a:r>
                      <a:r>
                        <a:rPr lang="en-US" sz="2000" u="sng">
                          <a:effectLst/>
                          <a:latin typeface="Calibri" panose="020F0502020204030204" pitchFamily="34" charset="0"/>
                          <a:ea typeface="PMingLiU" panose="02020500000000000000" pitchFamily="18" charset="-120"/>
                          <a:cs typeface="Calibri" panose="020F0502020204030204" pitchFamily="34" charset="0"/>
                        </a:rPr>
                        <a:t>рлым</a:t>
                      </a:r>
                      <a:r>
                        <a:rPr lang="en-US" sz="2000">
                          <a:effectLst/>
                          <a:latin typeface="Calibri" panose="020F0502020204030204" pitchFamily="34" charset="0"/>
                          <a:ea typeface="PMingLiU" panose="02020500000000000000" pitchFamily="18" charset="-120"/>
                          <a:cs typeface="Calibri" panose="020F0502020204030204" pitchFamily="34" charset="0"/>
                        </a:rPr>
                        <a:t> ойл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т.</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A lot of things are said about this person.</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628298385"/>
                  </a:ext>
                </a:extLst>
              </a:tr>
              <a:tr h="737680">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Сар г</a:t>
                      </a:r>
                      <a:r>
                        <a:rPr lang="en-US" sz="2000" b="1">
                          <a:effectLst/>
                          <a:latin typeface="Calibri" panose="020F0502020204030204" pitchFamily="34" charset="0"/>
                          <a:ea typeface="PMingLiU" panose="02020500000000000000" pitchFamily="18" charset="-120"/>
                          <a:cs typeface="Calibri" panose="020F0502020204030204" pitchFamily="34" charset="0"/>
                        </a:rPr>
                        <a:t>о</a:t>
                      </a:r>
                      <a:r>
                        <a:rPr lang="en-US" sz="2000">
                          <a:effectLst/>
                          <a:latin typeface="Calibri" panose="020F0502020204030204" pitchFamily="34" charset="0"/>
                          <a:ea typeface="PMingLiU" panose="02020500000000000000" pitchFamily="18" charset="-120"/>
                          <a:cs typeface="Calibri" panose="020F0502020204030204" pitchFamily="34" charset="0"/>
                        </a:rPr>
                        <a:t>дым </a:t>
                      </a:r>
                      <a:r>
                        <a:rPr lang="en-US" sz="2000" u="sng">
                          <a:effectLst/>
                          <a:latin typeface="Calibri" panose="020F0502020204030204" pitchFamily="34" charset="0"/>
                          <a:ea typeface="PMingLiU" panose="02020500000000000000" pitchFamily="18" charset="-120"/>
                          <a:cs typeface="Calibri" panose="020F0502020204030204" pitchFamily="34" charset="0"/>
                        </a:rPr>
                        <a:t>тӱрлым</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т</a:t>
                      </a:r>
                      <a:r>
                        <a:rPr lang="en-US" sz="2000">
                          <a:effectLst/>
                          <a:latin typeface="Calibri" panose="020F0502020204030204" pitchFamily="34" charset="0"/>
                          <a:ea typeface="PMingLiU" panose="02020500000000000000" pitchFamily="18" charset="-120"/>
                          <a:cs typeface="Calibri" panose="020F0502020204030204" pitchFamily="34" charset="0"/>
                        </a:rPr>
                        <a:t> уж</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лтын.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just"/>
                      <a:r>
                        <a:rPr lang="en-US" sz="2000" dirty="0">
                          <a:effectLst/>
                          <a:latin typeface="Calibri" panose="020F0502020204030204" pitchFamily="34" charset="0"/>
                          <a:ea typeface="PMingLiU" panose="02020500000000000000" pitchFamily="18" charset="-120"/>
                          <a:cs typeface="Calibri" panose="020F0502020204030204" pitchFamily="34" charset="0"/>
                        </a:rPr>
                        <a:t>Many things were experienced during the war.</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805170435"/>
                  </a:ext>
                </a:extLst>
              </a:tr>
            </a:tbl>
          </a:graphicData>
        </a:graphic>
      </p:graphicFrame>
    </p:spTree>
    <p:extLst>
      <p:ext uri="{BB962C8B-B14F-4D97-AF65-F5344CB8AC3E}">
        <p14:creationId xmlns:p14="http://schemas.microsoft.com/office/powerpoint/2010/main" val="2979385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Autofit/>
          </a:bodyPr>
          <a:lstStyle/>
          <a:p>
            <a:pPr marL="536575" indent="-536575" algn="just">
              <a:spcBef>
                <a:spcPts val="1200"/>
              </a:spcBef>
              <a:buNone/>
            </a:pPr>
            <a:r>
              <a:rPr lang="en-US" sz="3600" u="sng" dirty="0">
                <a:effectLst/>
                <a:latin typeface="Calibri" panose="020F0502020204030204" pitchFamily="34" charset="0"/>
                <a:ea typeface="Times New Roman" panose="02020603050405020304" pitchFamily="18" charset="0"/>
                <a:cs typeface="Calibri" panose="020F0502020204030204" pitchFamily="34" charset="0"/>
              </a:rPr>
              <a:t>3. </a:t>
            </a:r>
            <a:r>
              <a:rPr lang="en-GB" sz="3600" u="sng" dirty="0" err="1">
                <a:latin typeface="Calibri" panose="020F0502020204030204" pitchFamily="34" charset="0"/>
                <a:ea typeface="Times New Roman" panose="02020603050405020304" pitchFamily="18" charset="0"/>
                <a:cs typeface="Calibri" panose="020F0502020204030204" pitchFamily="34" charset="0"/>
              </a:rPr>
              <a:t>Умыл</a:t>
            </a:r>
            <a:r>
              <a:rPr lang="en-GB" sz="3600" b="1" u="sng" dirty="0" err="1">
                <a:latin typeface="Calibri" panose="020F0502020204030204" pitchFamily="34" charset="0"/>
                <a:ea typeface="Times New Roman" panose="02020603050405020304" pitchFamily="18" charset="0"/>
                <a:cs typeface="Calibri" panose="020F0502020204030204" pitchFamily="34" charset="0"/>
              </a:rPr>
              <a:t>а</a:t>
            </a:r>
            <a:r>
              <a:rPr lang="en-GB" sz="3600" u="sng" dirty="0" err="1">
                <a:latin typeface="Calibri" panose="020F0502020204030204" pitchFamily="34" charset="0"/>
                <a:ea typeface="Times New Roman" panose="02020603050405020304" pitchFamily="18" charset="0"/>
                <a:cs typeface="Calibri" panose="020F0502020204030204" pitchFamily="34" charset="0"/>
              </a:rPr>
              <a:t>шыже</a:t>
            </a:r>
            <a:r>
              <a:rPr lang="en-GB" sz="3600" u="sng" dirty="0">
                <a:latin typeface="Calibri" panose="020F0502020204030204" pitchFamily="34" charset="0"/>
                <a:ea typeface="Times New Roman" panose="02020603050405020304" pitchFamily="18" charset="0"/>
                <a:cs typeface="Calibri" panose="020F0502020204030204" pitchFamily="34" charset="0"/>
              </a:rPr>
              <a:t> </a:t>
            </a:r>
            <a:r>
              <a:rPr lang="en-GB" sz="3600" b="1" u="sng" dirty="0" err="1">
                <a:latin typeface="Calibri" panose="020F0502020204030204" pitchFamily="34" charset="0"/>
                <a:ea typeface="Times New Roman" panose="02020603050405020304" pitchFamily="18" charset="0"/>
                <a:cs typeface="Calibri" panose="020F0502020204030204" pitchFamily="34" charset="0"/>
              </a:rPr>
              <a:t>о</a:t>
            </a:r>
            <a:r>
              <a:rPr lang="en-GB" sz="3600" u="sng" dirty="0" err="1">
                <a:latin typeface="Calibri" panose="020F0502020204030204" pitchFamily="34" charset="0"/>
                <a:ea typeface="Times New Roman" panose="02020603050405020304" pitchFamily="18" charset="0"/>
                <a:cs typeface="Calibri" panose="020F0502020204030204" pitchFamily="34" charset="0"/>
              </a:rPr>
              <a:t>гыт</a:t>
            </a:r>
            <a:r>
              <a:rPr lang="en-GB" sz="3600" u="sng" dirty="0">
                <a:latin typeface="Calibri" panose="020F0502020204030204" pitchFamily="34" charset="0"/>
                <a:ea typeface="Times New Roman" panose="02020603050405020304" pitchFamily="18" charset="0"/>
                <a:cs typeface="Calibri" panose="020F0502020204030204" pitchFamily="34" charset="0"/>
              </a:rPr>
              <a:t> </a:t>
            </a:r>
            <a:r>
              <a:rPr lang="en-GB" sz="3600" b="1" u="sng" dirty="0" err="1">
                <a:latin typeface="Calibri" panose="020F0502020204030204" pitchFamily="34" charset="0"/>
                <a:ea typeface="Times New Roman" panose="02020603050405020304" pitchFamily="18" charset="0"/>
                <a:cs typeface="Calibri" panose="020F0502020204030204" pitchFamily="34" charset="0"/>
              </a:rPr>
              <a:t>у</a:t>
            </a:r>
            <a:r>
              <a:rPr lang="en-GB" sz="3600" u="sng" dirty="0" err="1">
                <a:latin typeface="Calibri" panose="020F0502020204030204" pitchFamily="34" charset="0"/>
                <a:ea typeface="Times New Roman" panose="02020603050405020304" pitchFamily="18" charset="0"/>
                <a:cs typeface="Calibri" panose="020F0502020204030204" pitchFamily="34" charset="0"/>
              </a:rPr>
              <a:t>мыло</a:t>
            </a:r>
            <a:r>
              <a:rPr lang="en-GB" sz="3600" u="sng" dirty="0">
                <a:latin typeface="Calibri" panose="020F0502020204030204" pitchFamily="34" charset="0"/>
                <a:ea typeface="Times New Roman" panose="02020603050405020304" pitchFamily="18" charset="0"/>
                <a:cs typeface="Calibri" panose="020F0502020204030204" pitchFamily="34" charset="0"/>
              </a:rPr>
              <a:t> ‘Well they don’t really understand one another’</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28</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18</a:t>
            </a:fld>
            <a:endParaRPr lang="en-GB"/>
          </a:p>
        </p:txBody>
      </p:sp>
      <p:graphicFrame>
        <p:nvGraphicFramePr>
          <p:cNvPr id="2" name="Table 1">
            <a:extLst>
              <a:ext uri="{FF2B5EF4-FFF2-40B4-BE49-F238E27FC236}">
                <a16:creationId xmlns:a16="http://schemas.microsoft.com/office/drawing/2014/main" id="{64C9046B-6C0A-4CCA-874B-67819BF64235}"/>
              </a:ext>
            </a:extLst>
          </p:cNvPr>
          <p:cNvGraphicFramePr>
            <a:graphicFrameLocks noGrp="1"/>
          </p:cNvGraphicFramePr>
          <p:nvPr>
            <p:extLst>
              <p:ext uri="{D42A27DB-BD31-4B8C-83A1-F6EECF244321}">
                <p14:modId xmlns:p14="http://schemas.microsoft.com/office/powerpoint/2010/main" val="2234648116"/>
              </p:ext>
            </p:extLst>
          </p:nvPr>
        </p:nvGraphicFramePr>
        <p:xfrm>
          <a:off x="965200" y="2259580"/>
          <a:ext cx="10261599" cy="3672168"/>
        </p:xfrm>
        <a:graphic>
          <a:graphicData uri="http://schemas.openxmlformats.org/drawingml/2006/table">
            <a:tbl>
              <a:tblPr firstRow="1" firstCol="1" bandRow="1" bandCol="1">
                <a:tableStyleId>{5940675A-B579-460E-94D1-54222C63F5DA}</a:tableStyleId>
              </a:tblPr>
              <a:tblGrid>
                <a:gridCol w="5133650">
                  <a:extLst>
                    <a:ext uri="{9D8B030D-6E8A-4147-A177-3AD203B41FA5}">
                      <a16:colId xmlns:a16="http://schemas.microsoft.com/office/drawing/2014/main" val="679082600"/>
                    </a:ext>
                  </a:extLst>
                </a:gridCol>
                <a:gridCol w="5127949">
                  <a:extLst>
                    <a:ext uri="{9D8B030D-6E8A-4147-A177-3AD203B41FA5}">
                      <a16:colId xmlns:a16="http://schemas.microsoft.com/office/drawing/2014/main" val="2468712310"/>
                    </a:ext>
                  </a:extLst>
                </a:gridCol>
              </a:tblGrid>
              <a:tr h="1377063">
                <a:tc>
                  <a:txBody>
                    <a:bodyPr/>
                    <a:lstStyle/>
                    <a:p>
                      <a:pPr algn="l"/>
                      <a:r>
                        <a:rPr lang="en-US" sz="2000">
                          <a:effectLst/>
                          <a:latin typeface="Calibri" panose="020F0502020204030204" pitchFamily="34" charset="0"/>
                          <a:ea typeface="PMingLiU" panose="02020500000000000000" pitchFamily="18" charset="-120"/>
                          <a:cs typeface="Lucida Grande"/>
                        </a:rPr>
                        <a:t>– К</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лым йӧрат</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т мо?</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Calibri" panose="020F0502020204030204" pitchFamily="34" charset="0"/>
                        </a:rPr>
                        <a:t>– </a:t>
                      </a:r>
                      <a:r>
                        <a:rPr lang="en-US" sz="2000" u="sng">
                          <a:effectLst/>
                          <a:latin typeface="Calibri" panose="020F0502020204030204" pitchFamily="34" charset="0"/>
                          <a:ea typeface="PMingLiU" panose="02020500000000000000" pitchFamily="18" charset="-120"/>
                          <a:cs typeface="Calibri" panose="020F0502020204030204" pitchFamily="34" charset="0"/>
                        </a:rPr>
                        <a:t>Кочк</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шыже к</a:t>
                      </a:r>
                      <a:r>
                        <a:rPr lang="en-US" sz="2000" b="1" u="sng">
                          <a:effectLst/>
                          <a:latin typeface="Calibri" panose="020F0502020204030204" pitchFamily="34" charset="0"/>
                          <a:ea typeface="PMingLiU" panose="02020500000000000000" pitchFamily="18" charset="-120"/>
                          <a:cs typeface="Calibri" panose="020F0502020204030204" pitchFamily="34" charset="0"/>
                        </a:rPr>
                        <a:t>о</a:t>
                      </a:r>
                      <a:r>
                        <a:rPr lang="en-US" sz="2000" u="sng">
                          <a:effectLst/>
                          <a:latin typeface="Calibri" panose="020F0502020204030204" pitchFamily="34" charset="0"/>
                          <a:ea typeface="PMingLiU" panose="02020500000000000000" pitchFamily="18" charset="-120"/>
                          <a:cs typeface="Calibri" panose="020F0502020204030204" pitchFamily="34" charset="0"/>
                        </a:rPr>
                        <a:t>чкын</a:t>
                      </a:r>
                      <a:r>
                        <a:rPr lang="en-US" sz="2000">
                          <a:effectLst/>
                          <a:latin typeface="Calibri" panose="020F0502020204030204" pitchFamily="34" charset="0"/>
                          <a:ea typeface="PMingLiU" panose="02020500000000000000" pitchFamily="18" charset="-120"/>
                          <a:cs typeface="Calibri" panose="020F0502020204030204" pitchFamily="34" charset="0"/>
                        </a:rPr>
                        <a:t> керт</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м, но, ч</a:t>
                      </a:r>
                      <a:r>
                        <a:rPr lang="en-US" sz="2000" b="1">
                          <a:effectLst/>
                          <a:latin typeface="Calibri" panose="020F0502020204030204" pitchFamily="34" charset="0"/>
                          <a:ea typeface="PMingLiU" panose="02020500000000000000" pitchFamily="18" charset="-120"/>
                          <a:cs typeface="Calibri" panose="020F0502020204030204" pitchFamily="34" charset="0"/>
                        </a:rPr>
                        <a:t>ы</a:t>
                      </a:r>
                      <a:r>
                        <a:rPr lang="en-US" sz="2000">
                          <a:effectLst/>
                          <a:latin typeface="Calibri" panose="020F0502020204030204" pitchFamily="34" charset="0"/>
                          <a:ea typeface="PMingLiU" panose="02020500000000000000" pitchFamily="18" charset="-120"/>
                          <a:cs typeface="Calibri" panose="020F0502020204030204" pitchFamily="34" charset="0"/>
                        </a:rPr>
                        <a:t>ным ойл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гын, ом йӧр</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те.</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Lucida Grande"/>
                        </a:rPr>
                        <a:t>–</a:t>
                      </a:r>
                      <a:r>
                        <a:rPr lang="en-US" sz="2000">
                          <a:effectLst/>
                          <a:latin typeface="Calibri" panose="020F0502020204030204" pitchFamily="34" charset="0"/>
                          <a:ea typeface="PMingLiU" panose="02020500000000000000" pitchFamily="18" charset="-120"/>
                          <a:cs typeface="Calibri" panose="020F0502020204030204" pitchFamily="34" charset="0"/>
                        </a:rPr>
                        <a:t> Do you like fish?</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Lucida Grande"/>
                        </a:rPr>
                        <a:t>– Well I can eat it, but to tell the truth, I don’t like it.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108879948"/>
                  </a:ext>
                </a:extLst>
              </a:tr>
              <a:tr h="1377063">
                <a:tc>
                  <a:txBody>
                    <a:bodyPr/>
                    <a:lstStyle/>
                    <a:p>
                      <a:pPr algn="l"/>
                      <a:r>
                        <a:rPr lang="en-US" sz="2000">
                          <a:effectLst/>
                          <a:latin typeface="Calibri" panose="020F0502020204030204" pitchFamily="34" charset="0"/>
                          <a:ea typeface="PMingLiU" panose="02020500000000000000" pitchFamily="18" charset="-120"/>
                          <a:cs typeface="Lucida Grande"/>
                        </a:rPr>
                        <a:t>– Оз</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ҥыште лийын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т мо?</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Lucida Grande"/>
                        </a:rPr>
                        <a:t>– </a:t>
                      </a:r>
                      <a:r>
                        <a:rPr lang="en-US" sz="2000" u="sng">
                          <a:effectLst/>
                          <a:latin typeface="Calibri" panose="020F0502020204030204" pitchFamily="34" charset="0"/>
                          <a:ea typeface="PMingLiU" panose="02020500000000000000" pitchFamily="18" charset="-120"/>
                          <a:cs typeface="Lucida Grande"/>
                        </a:rPr>
                        <a:t>Ли</a:t>
                      </a:r>
                      <a:r>
                        <a:rPr lang="en-US" sz="2000" b="1" u="sng">
                          <a:effectLst/>
                          <a:latin typeface="Calibri" panose="020F0502020204030204" pitchFamily="34" charset="0"/>
                          <a:ea typeface="PMingLiU" panose="02020500000000000000" pitchFamily="18" charset="-120"/>
                          <a:cs typeface="Lucida Grande"/>
                        </a:rPr>
                        <a:t>я</a:t>
                      </a:r>
                      <a:r>
                        <a:rPr lang="en-US" sz="2000" u="sng">
                          <a:effectLst/>
                          <a:latin typeface="Calibri" panose="020F0502020204030204" pitchFamily="34" charset="0"/>
                          <a:ea typeface="PMingLiU" panose="02020500000000000000" pitchFamily="18" charset="-120"/>
                          <a:cs typeface="Lucida Grande"/>
                        </a:rPr>
                        <a:t>шыже л</a:t>
                      </a:r>
                      <a:r>
                        <a:rPr lang="en-US" sz="2000" b="1" u="sng">
                          <a:effectLst/>
                          <a:latin typeface="Calibri" panose="020F0502020204030204" pitchFamily="34" charset="0"/>
                          <a:ea typeface="PMingLiU" panose="02020500000000000000" pitchFamily="18" charset="-120"/>
                          <a:cs typeface="Lucida Grande"/>
                        </a:rPr>
                        <a:t>и</a:t>
                      </a:r>
                      <a:r>
                        <a:rPr lang="en-US" sz="2000" u="sng">
                          <a:effectLst/>
                          <a:latin typeface="Calibri" panose="020F0502020204030204" pitchFamily="34" charset="0"/>
                          <a:ea typeface="PMingLiU" panose="02020500000000000000" pitchFamily="18" charset="-120"/>
                          <a:cs typeface="Lucida Grande"/>
                        </a:rPr>
                        <a:t>йын </a:t>
                      </a:r>
                      <a:r>
                        <a:rPr lang="en-US" sz="2000" b="1" u="sng">
                          <a:effectLst/>
                          <a:latin typeface="Calibri" panose="020F0502020204030204" pitchFamily="34" charset="0"/>
                          <a:ea typeface="PMingLiU" panose="02020500000000000000" pitchFamily="18" charset="-120"/>
                          <a:cs typeface="Lucida Grande"/>
                        </a:rPr>
                        <a:t>о</a:t>
                      </a:r>
                      <a:r>
                        <a:rPr lang="en-US" sz="2000" u="sng">
                          <a:effectLst/>
                          <a:latin typeface="Calibri" panose="020F0502020204030204" pitchFamily="34" charset="0"/>
                          <a:ea typeface="PMingLiU" panose="02020500000000000000" pitchFamily="18" charset="-120"/>
                          <a:cs typeface="Lucida Grande"/>
                        </a:rPr>
                        <a:t>мыл</a:t>
                      </a:r>
                      <a:r>
                        <a:rPr lang="en-US" sz="2000">
                          <a:effectLst/>
                          <a:latin typeface="Calibri" panose="020F0502020204030204" pitchFamily="34" charset="0"/>
                          <a:ea typeface="PMingLiU" panose="02020500000000000000" pitchFamily="18" charset="-120"/>
                          <a:cs typeface="Lucida Grande"/>
                        </a:rPr>
                        <a:t>, но т</a:t>
                      </a:r>
                      <a:r>
                        <a:rPr lang="en-US" sz="2000" b="1">
                          <a:effectLst/>
                          <a:latin typeface="Calibri" panose="020F0502020204030204" pitchFamily="34" charset="0"/>
                          <a:ea typeface="PMingLiU" panose="02020500000000000000" pitchFamily="18" charset="-120"/>
                          <a:cs typeface="Lucida Grande"/>
                        </a:rPr>
                        <a:t>у</a:t>
                      </a:r>
                      <a:r>
                        <a:rPr lang="en-US" sz="2000">
                          <a:effectLst/>
                          <a:latin typeface="Calibri" panose="020F0502020204030204" pitchFamily="34" charset="0"/>
                          <a:ea typeface="PMingLiU" panose="02020500000000000000" pitchFamily="18" charset="-120"/>
                          <a:cs typeface="Lucida Grande"/>
                        </a:rPr>
                        <a:t>дын нерг</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н пеш ш</a:t>
                      </a:r>
                      <a:r>
                        <a:rPr lang="en-US" sz="2000" b="1">
                          <a:effectLst/>
                          <a:latin typeface="Calibri" panose="020F0502020204030204" pitchFamily="34" charset="0"/>
                          <a:ea typeface="PMingLiU" panose="02020500000000000000" pitchFamily="18" charset="-120"/>
                          <a:cs typeface="Lucida Grande"/>
                        </a:rPr>
                        <a:t>у</a:t>
                      </a:r>
                      <a:r>
                        <a:rPr lang="en-US" sz="2000">
                          <a:effectLst/>
                          <a:latin typeface="Calibri" panose="020F0502020204030204" pitchFamily="34" charset="0"/>
                          <a:ea typeface="PMingLiU" panose="02020500000000000000" pitchFamily="18" charset="-120"/>
                          <a:cs typeface="Lucida Grande"/>
                        </a:rPr>
                        <a:t>ко лудын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м да в</a:t>
                      </a:r>
                      <a:r>
                        <a:rPr lang="en-US" sz="2000" b="1">
                          <a:effectLst/>
                          <a:latin typeface="Calibri" panose="020F0502020204030204" pitchFamily="34" charset="0"/>
                          <a:ea typeface="PMingLiU" panose="02020500000000000000" pitchFamily="18" charset="-120"/>
                          <a:cs typeface="Lucida Grande"/>
                        </a:rPr>
                        <a:t>и</a:t>
                      </a:r>
                      <a:r>
                        <a:rPr lang="en-US" sz="2000">
                          <a:effectLst/>
                          <a:latin typeface="Calibri" panose="020F0502020204030204" pitchFamily="34" charset="0"/>
                          <a:ea typeface="PMingLiU" panose="02020500000000000000" pitchFamily="18" charset="-120"/>
                          <a:cs typeface="Lucida Grande"/>
                        </a:rPr>
                        <a:t>деом ончен</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м. </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Lucida Grande"/>
                        </a:rPr>
                        <a:t>– Have you been to Kazan?</a:t>
                      </a:r>
                      <a:endParaRPr lang="en-GB" sz="2000">
                        <a:effectLst/>
                        <a:latin typeface="Calibri" panose="020F0502020204030204" pitchFamily="34" charset="0"/>
                        <a:ea typeface="PMingLiU" panose="02020500000000000000" pitchFamily="18" charset="-120"/>
                        <a:cs typeface="Lucida Grande"/>
                      </a:endParaRPr>
                    </a:p>
                    <a:p>
                      <a:pPr algn="l"/>
                      <a:r>
                        <a:rPr lang="en-US" sz="2000">
                          <a:effectLst/>
                          <a:latin typeface="Calibri" panose="020F0502020204030204" pitchFamily="34" charset="0"/>
                          <a:ea typeface="PMingLiU" panose="02020500000000000000" pitchFamily="18" charset="-120"/>
                          <a:cs typeface="Lucida Grande"/>
                        </a:rPr>
                        <a:t>– Well I haven’t actually been there, but I’ve read a lot about it, and seen videos.</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719906767"/>
                  </a:ext>
                </a:extLst>
              </a:tr>
              <a:tr h="918042">
                <a:tc>
                  <a:txBody>
                    <a:bodyPr/>
                    <a:lstStyle/>
                    <a:p>
                      <a:pPr algn="l"/>
                      <a:r>
                        <a:rPr lang="en-US" sz="2000">
                          <a:effectLst/>
                          <a:latin typeface="Calibri" panose="020F0502020204030204" pitchFamily="34" charset="0"/>
                          <a:ea typeface="PMingLiU" panose="02020500000000000000" pitchFamily="18" charset="-120"/>
                          <a:cs typeface="Lucida Grande"/>
                        </a:rPr>
                        <a:t>Рӱд</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р нерг</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н </a:t>
                      </a:r>
                      <a:r>
                        <a:rPr lang="en-US" sz="2000" u="sng">
                          <a:effectLst/>
                          <a:latin typeface="Calibri" panose="020F0502020204030204" pitchFamily="34" charset="0"/>
                          <a:ea typeface="PMingLiU" panose="02020500000000000000" pitchFamily="18" charset="-120"/>
                          <a:cs typeface="Lucida Grande"/>
                        </a:rPr>
                        <a:t>пал</a:t>
                      </a:r>
                      <a:r>
                        <a:rPr lang="en-US" sz="2000" b="1" u="sng">
                          <a:effectLst/>
                          <a:latin typeface="Calibri" panose="020F0502020204030204" pitchFamily="34" charset="0"/>
                          <a:ea typeface="PMingLiU" panose="02020500000000000000" pitchFamily="18" charset="-120"/>
                          <a:cs typeface="Lucida Grande"/>
                        </a:rPr>
                        <a:t>а</a:t>
                      </a:r>
                      <a:r>
                        <a:rPr lang="en-US" sz="2000" u="sng">
                          <a:effectLst/>
                          <a:latin typeface="Calibri" panose="020F0502020204030204" pitchFamily="34" charset="0"/>
                          <a:ea typeface="PMingLiU" panose="02020500000000000000" pitchFamily="18" charset="-120"/>
                          <a:cs typeface="Lucida Grande"/>
                        </a:rPr>
                        <a:t>шыже пален</a:t>
                      </a:r>
                      <a:r>
                        <a:rPr lang="en-US" sz="2000" b="1" u="sng">
                          <a:effectLst/>
                          <a:latin typeface="Calibri" panose="020F0502020204030204" pitchFamily="34" charset="0"/>
                          <a:ea typeface="PMingLiU" panose="02020500000000000000" pitchFamily="18" charset="-120"/>
                          <a:cs typeface="Lucida Grande"/>
                        </a:rPr>
                        <a:t>а</a:t>
                      </a:r>
                      <a:r>
                        <a:rPr lang="en-US" sz="2000" u="sng">
                          <a:effectLst/>
                          <a:latin typeface="Calibri" panose="020F0502020204030204" pitchFamily="34" charset="0"/>
                          <a:ea typeface="PMingLiU" panose="02020500000000000000" pitchFamily="18" charset="-120"/>
                          <a:cs typeface="Lucida Grande"/>
                        </a:rPr>
                        <a:t>м</a:t>
                      </a:r>
                      <a:r>
                        <a:rPr lang="en-US" sz="2000">
                          <a:effectLst/>
                          <a:latin typeface="Calibri" panose="020F0502020204030204" pitchFamily="34" charset="0"/>
                          <a:ea typeface="PMingLiU" panose="02020500000000000000" pitchFamily="18" charset="-120"/>
                          <a:cs typeface="Lucida Grande"/>
                        </a:rPr>
                        <a:t>, а т</a:t>
                      </a:r>
                      <a:r>
                        <a:rPr lang="en-US" sz="2000" b="1">
                          <a:effectLst/>
                          <a:latin typeface="Calibri" panose="020F0502020204030204" pitchFamily="34" charset="0"/>
                          <a:ea typeface="PMingLiU" panose="02020500000000000000" pitchFamily="18" charset="-120"/>
                          <a:cs typeface="Lucida Grande"/>
                        </a:rPr>
                        <a:t>у</a:t>
                      </a:r>
                      <a:r>
                        <a:rPr lang="en-US" sz="2000">
                          <a:effectLst/>
                          <a:latin typeface="Calibri" panose="020F0502020204030204" pitchFamily="34" charset="0"/>
                          <a:ea typeface="PMingLiU" panose="02020500000000000000" pitchFamily="18" charset="-120"/>
                          <a:cs typeface="Lucida Grande"/>
                        </a:rPr>
                        <a:t>до кузер</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к паш</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м ышт</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 рашемд</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ш эше</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т оҥ</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й.</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Lucida Grande"/>
                        </a:rPr>
                        <a:t>Well I knew about the center, but it would still be interesting to find out how it works. </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582825687"/>
                  </a:ext>
                </a:extLst>
              </a:tr>
            </a:tbl>
          </a:graphicData>
        </a:graphic>
      </p:graphicFrame>
    </p:spTree>
    <p:extLst>
      <p:ext uri="{BB962C8B-B14F-4D97-AF65-F5344CB8AC3E}">
        <p14:creationId xmlns:p14="http://schemas.microsoft.com/office/powerpoint/2010/main" val="35700088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38200" y="2766218"/>
            <a:ext cx="10515600" cy="1325563"/>
          </a:xfrm>
        </p:spPr>
        <p:txBody>
          <a:bodyPr/>
          <a:lstStyle/>
          <a:p>
            <a:pPr algn="ctr"/>
            <a:r>
              <a:rPr lang="de-AT" dirty="0"/>
              <a:t>Text</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28</a:t>
            </a:r>
            <a:endParaRPr lang="en-GB"/>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19</a:t>
            </a:fld>
            <a:endParaRPr lang="en-GB"/>
          </a:p>
        </p:txBody>
      </p:sp>
    </p:spTree>
    <p:extLst>
      <p:ext uri="{BB962C8B-B14F-4D97-AF65-F5344CB8AC3E}">
        <p14:creationId xmlns:p14="http://schemas.microsoft.com/office/powerpoint/2010/main" val="3676685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67686895-C18F-4F70-8939-8964E70F39DB}"/>
              </a:ext>
            </a:extLst>
          </p:cNvPr>
          <p:cNvSpPr txBox="1"/>
          <p:nvPr/>
        </p:nvSpPr>
        <p:spPr>
          <a:xfrm>
            <a:off x="2221319" y="2459504"/>
            <a:ext cx="7749363" cy="1938992"/>
          </a:xfrm>
          <a:prstGeom prst="rect">
            <a:avLst/>
          </a:prstGeom>
          <a:noFill/>
          <a:ln w="38100">
            <a:no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GB" sz="2400" dirty="0">
                <a:solidFill>
                  <a:schemeClr val="tx1"/>
                </a:solidFill>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p>
        </p:txBody>
      </p:sp>
      <p:sp>
        <p:nvSpPr>
          <p:cNvPr id="12" name="Slide Number Placeholder 4">
            <a:extLst>
              <a:ext uri="{FF2B5EF4-FFF2-40B4-BE49-F238E27FC236}">
                <a16:creationId xmlns:a16="http://schemas.microsoft.com/office/drawing/2014/main" id="{AE89CFC7-97D4-4072-8B48-F3F71EE35DDA}"/>
              </a:ext>
            </a:extLst>
          </p:cNvPr>
          <p:cNvSpPr>
            <a:spLocks noGrp="1"/>
          </p:cNvSpPr>
          <p:nvPr>
            <p:ph type="sldNum" sz="quarter" idx="12"/>
          </p:nvPr>
        </p:nvSpPr>
        <p:spPr>
          <a:xfrm>
            <a:off x="8610600" y="6356351"/>
            <a:ext cx="2743200" cy="365125"/>
          </a:xfrm>
        </p:spPr>
        <p:txBody>
          <a:bodyPr/>
          <a:lstStyle/>
          <a:p>
            <a:fld id="{055DE2CD-379D-4002-80ED-F7724F598CF3}" type="slidenum">
              <a:rPr lang="en-GB" smtClean="0"/>
              <a:t>2</a:t>
            </a:fld>
            <a:endParaRPr lang="en-GB" dirty="0"/>
          </a:p>
        </p:txBody>
      </p:sp>
    </p:spTree>
    <p:extLst>
      <p:ext uri="{BB962C8B-B14F-4D97-AF65-F5344CB8AC3E}">
        <p14:creationId xmlns:p14="http://schemas.microsoft.com/office/powerpoint/2010/main" val="185245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6F808DD-E4C3-462E-9E70-FB4D60A52F8A}"/>
              </a:ext>
            </a:extLst>
          </p:cNvPr>
          <p:cNvPicPr>
            <a:picLocks noChangeAspect="1"/>
          </p:cNvPicPr>
          <p:nvPr/>
        </p:nvPicPr>
        <p:blipFill>
          <a:blip r:embed="rId2"/>
          <a:stretch>
            <a:fillRect/>
          </a:stretch>
        </p:blipFill>
        <p:spPr>
          <a:xfrm>
            <a:off x="1905364" y="328897"/>
            <a:ext cx="8381271" cy="6027453"/>
          </a:xfrm>
          <a:prstGeom prst="rect">
            <a:avLst/>
          </a:prstGeom>
        </p:spPr>
      </p:pic>
      <p:sp>
        <p:nvSpPr>
          <p:cNvPr id="4" name="Footer Placeholder 3">
            <a:extLst>
              <a:ext uri="{FF2B5EF4-FFF2-40B4-BE49-F238E27FC236}">
                <a16:creationId xmlns:a16="http://schemas.microsoft.com/office/drawing/2014/main" id="{4B46D1C1-DC9A-4EE9-9E0C-167CB324898F}"/>
              </a:ext>
            </a:extLst>
          </p:cNvPr>
          <p:cNvSpPr>
            <a:spLocks noGrp="1"/>
          </p:cNvSpPr>
          <p:nvPr>
            <p:ph type="ftr" sz="quarter" idx="11"/>
          </p:nvPr>
        </p:nvSpPr>
        <p:spPr/>
        <p:txBody>
          <a:bodyPr/>
          <a:lstStyle/>
          <a:p>
            <a:r>
              <a:rPr lang="en-US"/>
              <a:t>COPIUS – Introduction to Mari – Chapter 28</a:t>
            </a:r>
            <a:endParaRPr lang="en-GB"/>
          </a:p>
        </p:txBody>
      </p:sp>
      <p:sp>
        <p:nvSpPr>
          <p:cNvPr id="5" name="Slide Number Placeholder 4">
            <a:extLst>
              <a:ext uri="{FF2B5EF4-FFF2-40B4-BE49-F238E27FC236}">
                <a16:creationId xmlns:a16="http://schemas.microsoft.com/office/drawing/2014/main" id="{382F28F6-86BF-419C-B3DC-FFAE9D634475}"/>
              </a:ext>
            </a:extLst>
          </p:cNvPr>
          <p:cNvSpPr>
            <a:spLocks noGrp="1"/>
          </p:cNvSpPr>
          <p:nvPr>
            <p:ph type="sldNum" sz="quarter" idx="12"/>
          </p:nvPr>
        </p:nvSpPr>
        <p:spPr/>
        <p:txBody>
          <a:bodyPr/>
          <a:lstStyle/>
          <a:p>
            <a:fld id="{055DE2CD-379D-4002-80ED-F7724F598CF3}" type="slidenum">
              <a:rPr lang="en-GB" smtClean="0"/>
              <a:t>20</a:t>
            </a:fld>
            <a:endParaRPr lang="en-GB"/>
          </a:p>
        </p:txBody>
      </p:sp>
    </p:spTree>
    <p:extLst>
      <p:ext uri="{BB962C8B-B14F-4D97-AF65-F5344CB8AC3E}">
        <p14:creationId xmlns:p14="http://schemas.microsoft.com/office/powerpoint/2010/main" val="35228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6D408FD-4B76-47AD-970A-06D88F1B2241}"/>
              </a:ext>
            </a:extLst>
          </p:cNvPr>
          <p:cNvSpPr>
            <a:spLocks noGrp="1"/>
          </p:cNvSpPr>
          <p:nvPr>
            <p:ph type="ftr" sz="quarter" idx="11"/>
          </p:nvPr>
        </p:nvSpPr>
        <p:spPr/>
        <p:txBody>
          <a:bodyPr/>
          <a:lstStyle/>
          <a:p>
            <a:r>
              <a:rPr lang="en-US"/>
              <a:t>COPIUS – Introduction to Mari – Chapter 28</a:t>
            </a:r>
            <a:endParaRPr lang="en-GB"/>
          </a:p>
        </p:txBody>
      </p:sp>
      <p:sp>
        <p:nvSpPr>
          <p:cNvPr id="5" name="Slide Number Placeholder 4">
            <a:extLst>
              <a:ext uri="{FF2B5EF4-FFF2-40B4-BE49-F238E27FC236}">
                <a16:creationId xmlns:a16="http://schemas.microsoft.com/office/drawing/2014/main" id="{D919363E-37BB-45AD-94EC-B5796DE4931F}"/>
              </a:ext>
            </a:extLst>
          </p:cNvPr>
          <p:cNvSpPr>
            <a:spLocks noGrp="1"/>
          </p:cNvSpPr>
          <p:nvPr>
            <p:ph type="sldNum" sz="quarter" idx="12"/>
          </p:nvPr>
        </p:nvSpPr>
        <p:spPr/>
        <p:txBody>
          <a:bodyPr/>
          <a:lstStyle/>
          <a:p>
            <a:fld id="{055DE2CD-379D-4002-80ED-F7724F598CF3}" type="slidenum">
              <a:rPr lang="en-GB" smtClean="0"/>
              <a:t>21</a:t>
            </a:fld>
            <a:endParaRPr lang="en-GB"/>
          </a:p>
        </p:txBody>
      </p:sp>
      <p:pic>
        <p:nvPicPr>
          <p:cNvPr id="3" name="Picture 2">
            <a:extLst>
              <a:ext uri="{FF2B5EF4-FFF2-40B4-BE49-F238E27FC236}">
                <a16:creationId xmlns:a16="http://schemas.microsoft.com/office/drawing/2014/main" id="{FDCFC7E6-4BB1-4719-AA00-40395A0CCDA8}"/>
              </a:ext>
            </a:extLst>
          </p:cNvPr>
          <p:cNvPicPr>
            <a:picLocks noChangeAspect="1"/>
          </p:cNvPicPr>
          <p:nvPr/>
        </p:nvPicPr>
        <p:blipFill>
          <a:blip r:embed="rId2"/>
          <a:stretch>
            <a:fillRect/>
          </a:stretch>
        </p:blipFill>
        <p:spPr>
          <a:xfrm>
            <a:off x="1328737" y="976312"/>
            <a:ext cx="9534525" cy="4905375"/>
          </a:xfrm>
          <a:prstGeom prst="rect">
            <a:avLst/>
          </a:prstGeom>
        </p:spPr>
      </p:pic>
    </p:spTree>
    <p:extLst>
      <p:ext uri="{BB962C8B-B14F-4D97-AF65-F5344CB8AC3E}">
        <p14:creationId xmlns:p14="http://schemas.microsoft.com/office/powerpoint/2010/main" val="29223114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26D408FD-4B76-47AD-970A-06D88F1B2241}"/>
              </a:ext>
            </a:extLst>
          </p:cNvPr>
          <p:cNvSpPr>
            <a:spLocks noGrp="1"/>
          </p:cNvSpPr>
          <p:nvPr>
            <p:ph type="ftr" sz="quarter" idx="11"/>
          </p:nvPr>
        </p:nvSpPr>
        <p:spPr/>
        <p:txBody>
          <a:bodyPr/>
          <a:lstStyle/>
          <a:p>
            <a:r>
              <a:rPr lang="en-US"/>
              <a:t>COPIUS – Introduction to Mari – Chapter 28</a:t>
            </a:r>
            <a:endParaRPr lang="en-GB"/>
          </a:p>
        </p:txBody>
      </p:sp>
      <p:sp>
        <p:nvSpPr>
          <p:cNvPr id="5" name="Slide Number Placeholder 4">
            <a:extLst>
              <a:ext uri="{FF2B5EF4-FFF2-40B4-BE49-F238E27FC236}">
                <a16:creationId xmlns:a16="http://schemas.microsoft.com/office/drawing/2014/main" id="{D919363E-37BB-45AD-94EC-B5796DE4931F}"/>
              </a:ext>
            </a:extLst>
          </p:cNvPr>
          <p:cNvSpPr>
            <a:spLocks noGrp="1"/>
          </p:cNvSpPr>
          <p:nvPr>
            <p:ph type="sldNum" sz="quarter" idx="12"/>
          </p:nvPr>
        </p:nvSpPr>
        <p:spPr/>
        <p:txBody>
          <a:bodyPr/>
          <a:lstStyle/>
          <a:p>
            <a:fld id="{055DE2CD-379D-4002-80ED-F7724F598CF3}" type="slidenum">
              <a:rPr lang="en-GB" smtClean="0"/>
              <a:t>22</a:t>
            </a:fld>
            <a:endParaRPr lang="en-GB"/>
          </a:p>
        </p:txBody>
      </p:sp>
      <p:pic>
        <p:nvPicPr>
          <p:cNvPr id="3" name="Picture 2" descr="Map&#10;&#10;Description automatically generated">
            <a:extLst>
              <a:ext uri="{FF2B5EF4-FFF2-40B4-BE49-F238E27FC236}">
                <a16:creationId xmlns:a16="http://schemas.microsoft.com/office/drawing/2014/main" id="{DDEBD618-D79D-4CCF-8C7C-EE663BFBAA4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7534" y="763998"/>
            <a:ext cx="7296927" cy="5038354"/>
          </a:xfrm>
          <a:prstGeom prst="rect">
            <a:avLst/>
          </a:prstGeom>
        </p:spPr>
      </p:pic>
      <p:sp>
        <p:nvSpPr>
          <p:cNvPr id="8" name="TextBox 7">
            <a:extLst>
              <a:ext uri="{FF2B5EF4-FFF2-40B4-BE49-F238E27FC236}">
                <a16:creationId xmlns:a16="http://schemas.microsoft.com/office/drawing/2014/main" id="{10072D01-0264-4C57-9178-BEB77E6A8260}"/>
              </a:ext>
            </a:extLst>
          </p:cNvPr>
          <p:cNvSpPr txBox="1"/>
          <p:nvPr/>
        </p:nvSpPr>
        <p:spPr>
          <a:xfrm>
            <a:off x="2358570" y="5987018"/>
            <a:ext cx="7474857" cy="369332"/>
          </a:xfrm>
          <a:prstGeom prst="rect">
            <a:avLst/>
          </a:prstGeom>
          <a:noFill/>
        </p:spPr>
        <p:txBody>
          <a:bodyPr wrap="square">
            <a:spAutoFit/>
          </a:bodyPr>
          <a:lstStyle/>
          <a:p>
            <a:pPr algn="ctr"/>
            <a:r>
              <a:rPr lang="en-GB" dirty="0"/>
              <a:t>Map created by Timo </a:t>
            </a:r>
            <a:r>
              <a:rPr lang="en-GB" dirty="0" err="1"/>
              <a:t>Rantanen</a:t>
            </a:r>
            <a:r>
              <a:rPr lang="en-GB" dirty="0"/>
              <a:t> for the BEDLAN project (</a:t>
            </a:r>
            <a:r>
              <a:rPr lang="en-GB" dirty="0">
                <a:hlinkClick r:id="rId3"/>
              </a:rPr>
              <a:t>bedlan.net/</a:t>
            </a:r>
            <a:r>
              <a:rPr lang="en-GB" dirty="0" err="1">
                <a:hlinkClick r:id="rId3"/>
              </a:rPr>
              <a:t>uralic</a:t>
            </a:r>
            <a:r>
              <a:rPr lang="en-GB" dirty="0"/>
              <a:t>)</a:t>
            </a:r>
          </a:p>
        </p:txBody>
      </p:sp>
    </p:spTree>
    <p:extLst>
      <p:ext uri="{BB962C8B-B14F-4D97-AF65-F5344CB8AC3E}">
        <p14:creationId xmlns:p14="http://schemas.microsoft.com/office/powerpoint/2010/main" val="17679703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Exercises</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28</a:t>
            </a:r>
            <a:endParaRPr lang="en-GB"/>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23</a:t>
            </a:fld>
            <a:endParaRPr lang="en-GB"/>
          </a:p>
        </p:txBody>
      </p:sp>
    </p:spTree>
    <p:extLst>
      <p:ext uri="{BB962C8B-B14F-4D97-AF65-F5344CB8AC3E}">
        <p14:creationId xmlns:p14="http://schemas.microsoft.com/office/powerpoint/2010/main" val="38011954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82FC7F12-A3B5-4356-A357-ADC03AAACEAA}"/>
              </a:ext>
            </a:extLst>
          </p:cNvPr>
          <p:cNvSpPr>
            <a:spLocks noGrp="1"/>
          </p:cNvSpPr>
          <p:nvPr>
            <p:ph type="ftr" sz="quarter" idx="11"/>
          </p:nvPr>
        </p:nvSpPr>
        <p:spPr/>
        <p:txBody>
          <a:bodyPr/>
          <a:lstStyle/>
          <a:p>
            <a:r>
              <a:rPr lang="en-US"/>
              <a:t>COPIUS – Introduction to Mari – Chapter 28</a:t>
            </a:r>
            <a:endParaRPr lang="en-GB"/>
          </a:p>
        </p:txBody>
      </p:sp>
      <p:sp>
        <p:nvSpPr>
          <p:cNvPr id="5" name="Slide Number Placeholder 4">
            <a:extLst>
              <a:ext uri="{FF2B5EF4-FFF2-40B4-BE49-F238E27FC236}">
                <a16:creationId xmlns:a16="http://schemas.microsoft.com/office/drawing/2014/main" id="{2A592764-6347-4C80-8AFB-D3A44A42ECCC}"/>
              </a:ext>
            </a:extLst>
          </p:cNvPr>
          <p:cNvSpPr>
            <a:spLocks noGrp="1"/>
          </p:cNvSpPr>
          <p:nvPr>
            <p:ph type="sldNum" sz="quarter" idx="12"/>
          </p:nvPr>
        </p:nvSpPr>
        <p:spPr/>
        <p:txBody>
          <a:bodyPr/>
          <a:lstStyle/>
          <a:p>
            <a:fld id="{055DE2CD-379D-4002-80ED-F7724F598CF3}" type="slidenum">
              <a:rPr lang="en-GB" smtClean="0"/>
              <a:t>24</a:t>
            </a:fld>
            <a:endParaRPr lang="en-GB"/>
          </a:p>
        </p:txBody>
      </p:sp>
      <p:sp>
        <p:nvSpPr>
          <p:cNvPr id="7" name="TextBox 6">
            <a:extLst>
              <a:ext uri="{FF2B5EF4-FFF2-40B4-BE49-F238E27FC236}">
                <a16:creationId xmlns:a16="http://schemas.microsoft.com/office/drawing/2014/main" id="{64E0F80B-8AFE-414F-BFD3-E1FD6DB34110}"/>
              </a:ext>
            </a:extLst>
          </p:cNvPr>
          <p:cNvSpPr txBox="1"/>
          <p:nvPr/>
        </p:nvSpPr>
        <p:spPr>
          <a:xfrm>
            <a:off x="5776686" y="5767685"/>
            <a:ext cx="5577114" cy="400110"/>
          </a:xfrm>
          <a:prstGeom prst="rect">
            <a:avLst/>
          </a:prstGeom>
          <a:noFill/>
        </p:spPr>
        <p:txBody>
          <a:bodyPr wrap="square">
            <a:spAutoFit/>
          </a:bodyPr>
          <a:lstStyle/>
          <a:p>
            <a:pPr algn="r"/>
            <a:r>
              <a:rPr lang="en-US" sz="2000" u="sng" dirty="0">
                <a:solidFill>
                  <a:srgbClr val="0000FF"/>
                </a:solidFill>
                <a:effectLst/>
                <a:latin typeface="Calibri" panose="020F0502020204030204" pitchFamily="34" charset="0"/>
                <a:ea typeface="PMingLiU" panose="02020500000000000000" pitchFamily="18" charset="-120"/>
                <a:cs typeface="Calibri" panose="020F0502020204030204" pitchFamily="34" charset="0"/>
                <a:hlinkClick r:id="rId3"/>
              </a:rPr>
              <a:t>www.youtube.com/watch?v=iLgk_M9hkX0</a:t>
            </a:r>
            <a:endParaRPr lang="en-GB" sz="4000" dirty="0"/>
          </a:p>
        </p:txBody>
      </p:sp>
      <p:sp>
        <p:nvSpPr>
          <p:cNvPr id="8" name="Content Placeholder 2">
            <a:extLst>
              <a:ext uri="{FF2B5EF4-FFF2-40B4-BE49-F238E27FC236}">
                <a16:creationId xmlns:a16="http://schemas.microsoft.com/office/drawing/2014/main" id="{CA59DA42-AFBE-400D-8A88-9CAAC2ED35E8}"/>
              </a:ext>
            </a:extLst>
          </p:cNvPr>
          <p:cNvSpPr>
            <a:spLocks noGrp="1"/>
          </p:cNvSpPr>
          <p:nvPr>
            <p:ph idx="1"/>
          </p:nvPr>
        </p:nvSpPr>
        <p:spPr>
          <a:xfrm>
            <a:off x="838200" y="365125"/>
            <a:ext cx="10515600" cy="782856"/>
          </a:xfrm>
        </p:spPr>
        <p:txBody>
          <a:bodyPr>
            <a:normAutofit/>
          </a:bodyPr>
          <a:lstStyle/>
          <a:p>
            <a:pPr marL="0" indent="0">
              <a:buNone/>
            </a:pPr>
            <a:r>
              <a:rPr lang="en-US" sz="3000" b="1" dirty="0">
                <a:latin typeface="Calibri" panose="020F0502020204030204" pitchFamily="34" charset="0"/>
                <a:ea typeface="PMingLiU" panose="02020500000000000000" pitchFamily="18" charset="-120"/>
                <a:cs typeface="Calibri" panose="020F0502020204030204" pitchFamily="34" charset="0"/>
              </a:rPr>
              <a:t>9.</a:t>
            </a:r>
          </a:p>
          <a:p>
            <a:pPr marL="0" indent="0">
              <a:buNone/>
            </a:pPr>
            <a:endParaRPr lang="en-US" sz="3000" b="1" dirty="0">
              <a:effectLst/>
              <a:latin typeface="Calibri" panose="020F0502020204030204" pitchFamily="34" charset="0"/>
              <a:ea typeface="PMingLiU" panose="02020500000000000000" pitchFamily="18" charset="-120"/>
              <a:cs typeface="Calibri" panose="020F0502020204030204" pitchFamily="34" charset="0"/>
            </a:endParaRPr>
          </a:p>
          <a:p>
            <a:pPr marL="0" indent="0">
              <a:buNone/>
            </a:pPr>
            <a:endParaRPr lang="en-GB" sz="3000" dirty="0"/>
          </a:p>
          <a:p>
            <a:pPr marL="0" indent="0">
              <a:buNone/>
            </a:pPr>
            <a:endParaRPr lang="en-GB" sz="3000" dirty="0"/>
          </a:p>
        </p:txBody>
      </p:sp>
      <p:pic>
        <p:nvPicPr>
          <p:cNvPr id="2" name="Online Media 1" title="Марий Эл ТВ: Всероссийский форум финно-угорских печатных СМИ в Йошкар-Оле">
            <a:hlinkClick r:id="" action="ppaction://media"/>
            <a:extLst>
              <a:ext uri="{FF2B5EF4-FFF2-40B4-BE49-F238E27FC236}">
                <a16:creationId xmlns:a16="http://schemas.microsoft.com/office/drawing/2014/main" id="{23573E00-90FF-461D-972D-B5363339BE68}"/>
              </a:ext>
            </a:extLst>
          </p:cNvPr>
          <p:cNvPicPr>
            <a:picLocks noRot="1" noChangeAspect="1"/>
          </p:cNvPicPr>
          <p:nvPr>
            <a:videoFile r:link="rId1"/>
          </p:nvPr>
        </p:nvPicPr>
        <p:blipFill>
          <a:blip r:embed="rId4"/>
          <a:stretch>
            <a:fillRect/>
          </a:stretch>
        </p:blipFill>
        <p:spPr>
          <a:xfrm>
            <a:off x="3029723" y="942513"/>
            <a:ext cx="6132554" cy="4599416"/>
          </a:xfrm>
          <a:prstGeom prst="rect">
            <a:avLst/>
          </a:prstGeom>
        </p:spPr>
      </p:pic>
    </p:spTree>
    <p:extLst>
      <p:ext uri="{BB962C8B-B14F-4D97-AF65-F5344CB8AC3E}">
        <p14:creationId xmlns:p14="http://schemas.microsoft.com/office/powerpoint/2010/main" val="3404732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D316E94-5C0F-49DF-9BA6-D0F96CC85473}"/>
              </a:ext>
            </a:extLst>
          </p:cNvPr>
          <p:cNvPicPr>
            <a:picLocks noChangeAspect="1"/>
          </p:cNvPicPr>
          <p:nvPr/>
        </p:nvPicPr>
        <p:blipFill>
          <a:blip r:embed="rId2"/>
          <a:stretch>
            <a:fillRect/>
          </a:stretch>
        </p:blipFill>
        <p:spPr>
          <a:xfrm>
            <a:off x="2225351" y="90487"/>
            <a:ext cx="7731771" cy="6265863"/>
          </a:xfrm>
          <a:prstGeom prst="rect">
            <a:avLst/>
          </a:prstGeom>
        </p:spPr>
      </p:pic>
      <p:sp>
        <p:nvSpPr>
          <p:cNvPr id="4" name="Footer Placeholder 3">
            <a:extLst>
              <a:ext uri="{FF2B5EF4-FFF2-40B4-BE49-F238E27FC236}">
                <a16:creationId xmlns:a16="http://schemas.microsoft.com/office/drawing/2014/main" id="{82FC7F12-A3B5-4356-A357-ADC03AAACEAA}"/>
              </a:ext>
            </a:extLst>
          </p:cNvPr>
          <p:cNvSpPr>
            <a:spLocks noGrp="1"/>
          </p:cNvSpPr>
          <p:nvPr>
            <p:ph type="ftr" sz="quarter" idx="11"/>
          </p:nvPr>
        </p:nvSpPr>
        <p:spPr/>
        <p:txBody>
          <a:bodyPr/>
          <a:lstStyle/>
          <a:p>
            <a:r>
              <a:rPr lang="en-US"/>
              <a:t>COPIUS – Introduction to Mari – Chapter 28</a:t>
            </a:r>
            <a:endParaRPr lang="en-GB"/>
          </a:p>
        </p:txBody>
      </p:sp>
      <p:sp>
        <p:nvSpPr>
          <p:cNvPr id="5" name="Slide Number Placeholder 4">
            <a:extLst>
              <a:ext uri="{FF2B5EF4-FFF2-40B4-BE49-F238E27FC236}">
                <a16:creationId xmlns:a16="http://schemas.microsoft.com/office/drawing/2014/main" id="{2A592764-6347-4C80-8AFB-D3A44A42ECCC}"/>
              </a:ext>
            </a:extLst>
          </p:cNvPr>
          <p:cNvSpPr>
            <a:spLocks noGrp="1"/>
          </p:cNvSpPr>
          <p:nvPr>
            <p:ph type="sldNum" sz="quarter" idx="12"/>
          </p:nvPr>
        </p:nvSpPr>
        <p:spPr/>
        <p:txBody>
          <a:bodyPr/>
          <a:lstStyle/>
          <a:p>
            <a:fld id="{055DE2CD-379D-4002-80ED-F7724F598CF3}" type="slidenum">
              <a:rPr lang="en-GB" smtClean="0"/>
              <a:t>25</a:t>
            </a:fld>
            <a:endParaRPr lang="en-GB"/>
          </a:p>
        </p:txBody>
      </p:sp>
    </p:spTree>
    <p:extLst>
      <p:ext uri="{BB962C8B-B14F-4D97-AF65-F5344CB8AC3E}">
        <p14:creationId xmlns:p14="http://schemas.microsoft.com/office/powerpoint/2010/main" val="2945115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D1701-0DBD-4FEA-ADF5-EB56D3AD33F7}"/>
              </a:ext>
            </a:extLst>
          </p:cNvPr>
          <p:cNvSpPr>
            <a:spLocks noGrp="1"/>
          </p:cNvSpPr>
          <p:nvPr>
            <p:ph type="title"/>
          </p:nvPr>
        </p:nvSpPr>
        <p:spPr>
          <a:xfrm>
            <a:off x="898689" y="2766218"/>
            <a:ext cx="10515600" cy="1325563"/>
          </a:xfrm>
        </p:spPr>
        <p:txBody>
          <a:bodyPr/>
          <a:lstStyle/>
          <a:p>
            <a:pPr algn="ctr"/>
            <a:r>
              <a:rPr lang="de-AT" dirty="0"/>
              <a:t>Grammar</a:t>
            </a:r>
            <a:endParaRPr lang="en-GB" dirty="0"/>
          </a:p>
        </p:txBody>
      </p:sp>
      <p:sp>
        <p:nvSpPr>
          <p:cNvPr id="4" name="Footer Placeholder 3">
            <a:extLst>
              <a:ext uri="{FF2B5EF4-FFF2-40B4-BE49-F238E27FC236}">
                <a16:creationId xmlns:a16="http://schemas.microsoft.com/office/drawing/2014/main" id="{6DDD9C91-5DFD-4B48-8ADF-9590BDD60CB0}"/>
              </a:ext>
            </a:extLst>
          </p:cNvPr>
          <p:cNvSpPr>
            <a:spLocks noGrp="1"/>
          </p:cNvSpPr>
          <p:nvPr>
            <p:ph type="ftr" sz="quarter" idx="11"/>
          </p:nvPr>
        </p:nvSpPr>
        <p:spPr/>
        <p:txBody>
          <a:bodyPr/>
          <a:lstStyle/>
          <a:p>
            <a:r>
              <a:rPr lang="en-US"/>
              <a:t>COPIUS – Introduction to Mari – Chapter 28</a:t>
            </a:r>
            <a:endParaRPr lang="en-GB" dirty="0"/>
          </a:p>
        </p:txBody>
      </p:sp>
      <p:sp>
        <p:nvSpPr>
          <p:cNvPr id="5" name="Slide Number Placeholder 4">
            <a:extLst>
              <a:ext uri="{FF2B5EF4-FFF2-40B4-BE49-F238E27FC236}">
                <a16:creationId xmlns:a16="http://schemas.microsoft.com/office/drawing/2014/main" id="{2577AF90-5FD7-4AFC-987E-231894524243}"/>
              </a:ext>
            </a:extLst>
          </p:cNvPr>
          <p:cNvSpPr>
            <a:spLocks noGrp="1"/>
          </p:cNvSpPr>
          <p:nvPr>
            <p:ph type="sldNum" sz="quarter" idx="12"/>
          </p:nvPr>
        </p:nvSpPr>
        <p:spPr/>
        <p:txBody>
          <a:bodyPr/>
          <a:lstStyle/>
          <a:p>
            <a:fld id="{055DE2CD-379D-4002-80ED-F7724F598CF3}" type="slidenum">
              <a:rPr lang="en-GB" smtClean="0"/>
              <a:t>3</a:t>
            </a:fld>
            <a:endParaRPr lang="en-GB" dirty="0"/>
          </a:p>
        </p:txBody>
      </p:sp>
    </p:spTree>
    <p:extLst>
      <p:ext uri="{BB962C8B-B14F-4D97-AF65-F5344CB8AC3E}">
        <p14:creationId xmlns:p14="http://schemas.microsoft.com/office/powerpoint/2010/main" val="1918100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fontScale="92500"/>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Final clauses with imperative third person and </a:t>
            </a:r>
            <a:r>
              <a:rPr lang="en-GB" sz="3600" u="sng" dirty="0" err="1">
                <a:effectLst/>
                <a:latin typeface="Calibri" panose="020F0502020204030204" pitchFamily="34" charset="0"/>
                <a:ea typeface="Times New Roman" panose="02020603050405020304" pitchFamily="18" charset="0"/>
                <a:cs typeface="Calibri" panose="020F0502020204030204" pitchFamily="34" charset="0"/>
              </a:rPr>
              <a:t>м</a:t>
            </a:r>
            <a:r>
              <a:rPr lang="en-GB" sz="3600" b="1" u="sng" dirty="0" err="1">
                <a:effectLst/>
                <a:latin typeface="Calibri" panose="020F0502020204030204" pitchFamily="34" charset="0"/>
                <a:ea typeface="Times New Roman" panose="02020603050405020304" pitchFamily="18" charset="0"/>
                <a:cs typeface="Calibri" panose="020F0502020204030204" pitchFamily="34" charset="0"/>
              </a:rPr>
              <a:t>а</a:t>
            </a:r>
            <a:r>
              <a:rPr lang="en-GB" sz="3600" u="sng" dirty="0" err="1">
                <a:effectLst/>
                <a:latin typeface="Calibri" panose="020F0502020204030204" pitchFamily="34" charset="0"/>
                <a:ea typeface="Times New Roman" panose="02020603050405020304" pitchFamily="18" charset="0"/>
                <a:cs typeface="Calibri" panose="020F0502020204030204" pitchFamily="34" charset="0"/>
              </a:rPr>
              <a:t>нын</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28</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4</a:t>
            </a:fld>
            <a:endParaRPr lang="en-GB"/>
          </a:p>
        </p:txBody>
      </p:sp>
      <p:graphicFrame>
        <p:nvGraphicFramePr>
          <p:cNvPr id="2" name="Table 1">
            <a:extLst>
              <a:ext uri="{FF2B5EF4-FFF2-40B4-BE49-F238E27FC236}">
                <a16:creationId xmlns:a16="http://schemas.microsoft.com/office/drawing/2014/main" id="{7E3B51A6-DBEF-4996-BFBB-658553304491}"/>
              </a:ext>
            </a:extLst>
          </p:cNvPr>
          <p:cNvGraphicFramePr>
            <a:graphicFrameLocks noGrp="1"/>
          </p:cNvGraphicFramePr>
          <p:nvPr>
            <p:extLst>
              <p:ext uri="{D42A27DB-BD31-4B8C-83A1-F6EECF244321}">
                <p14:modId xmlns:p14="http://schemas.microsoft.com/office/powerpoint/2010/main" val="3697730645"/>
              </p:ext>
            </p:extLst>
          </p:nvPr>
        </p:nvGraphicFramePr>
        <p:xfrm>
          <a:off x="667656" y="1544357"/>
          <a:ext cx="10087430" cy="2213040"/>
        </p:xfrm>
        <a:graphic>
          <a:graphicData uri="http://schemas.openxmlformats.org/drawingml/2006/table">
            <a:tbl>
              <a:tblPr firstRow="1" firstCol="1" bandRow="1">
                <a:tableStyleId>{5940675A-B579-460E-94D1-54222C63F5DA}</a:tableStyleId>
              </a:tblPr>
              <a:tblGrid>
                <a:gridCol w="5043715">
                  <a:extLst>
                    <a:ext uri="{9D8B030D-6E8A-4147-A177-3AD203B41FA5}">
                      <a16:colId xmlns:a16="http://schemas.microsoft.com/office/drawing/2014/main" val="532540118"/>
                    </a:ext>
                  </a:extLst>
                </a:gridCol>
                <a:gridCol w="5043715">
                  <a:extLst>
                    <a:ext uri="{9D8B030D-6E8A-4147-A177-3AD203B41FA5}">
                      <a16:colId xmlns:a16="http://schemas.microsoft.com/office/drawing/2014/main" val="2414681350"/>
                    </a:ext>
                  </a:extLst>
                </a:gridCol>
              </a:tblGrid>
              <a:tr h="737680">
                <a:tc>
                  <a:txBody>
                    <a:bodyPr/>
                    <a:lstStyle/>
                    <a:p>
                      <a:pPr algn="just"/>
                      <a:r>
                        <a:rPr lang="en-US" sz="2000" u="sng" dirty="0" err="1">
                          <a:effectLst/>
                          <a:latin typeface="Calibri" panose="020F0502020204030204" pitchFamily="34" charset="0"/>
                          <a:ea typeface="PMingLiU" panose="02020500000000000000" pitchFamily="18" charset="-120"/>
                          <a:cs typeface="Lucida Grande"/>
                        </a:rPr>
                        <a:t>Вын’</a:t>
                      </a:r>
                      <a:r>
                        <a:rPr lang="en-US" sz="2000" b="1" u="sng" dirty="0" err="1">
                          <a:effectLst/>
                          <a:latin typeface="Calibri" panose="020F0502020204030204" pitchFamily="34" charset="0"/>
                          <a:ea typeface="PMingLiU" panose="02020500000000000000" pitchFamily="18" charset="-120"/>
                          <a:cs typeface="Lucida Grande"/>
                        </a:rPr>
                        <a:t>е</a:t>
                      </a:r>
                      <a:r>
                        <a:rPr lang="en-US" sz="2000" u="sng" dirty="0" err="1">
                          <a:effectLst/>
                          <a:latin typeface="Calibri" panose="020F0502020204030204" pitchFamily="34" charset="0"/>
                          <a:ea typeface="PMingLiU" panose="02020500000000000000" pitchFamily="18" charset="-120"/>
                          <a:cs typeface="Lucida Grande"/>
                        </a:rPr>
                        <a:t>р</a:t>
                      </a:r>
                      <a:r>
                        <a:rPr lang="en-US" sz="2000" u="sng" dirty="0">
                          <a:effectLst/>
                          <a:latin typeface="Calibri" panose="020F0502020204030204" pitchFamily="34" charset="0"/>
                          <a:ea typeface="PMingLiU" panose="02020500000000000000" pitchFamily="18" charset="-120"/>
                          <a:cs typeface="Lucida Grande"/>
                        </a:rPr>
                        <a:t> </a:t>
                      </a:r>
                      <a:r>
                        <a:rPr lang="en-US" sz="2000" b="1" u="sng" dirty="0" err="1">
                          <a:effectLst/>
                          <a:latin typeface="Calibri" panose="020F0502020204030204" pitchFamily="34" charset="0"/>
                          <a:ea typeface="PMingLiU" panose="02020500000000000000" pitchFamily="18" charset="-120"/>
                          <a:cs typeface="Lucida Grande"/>
                        </a:rPr>
                        <a:t>о</a:t>
                      </a:r>
                      <a:r>
                        <a:rPr lang="en-US" sz="2000" u="sng" dirty="0" err="1">
                          <a:effectLst/>
                          <a:latin typeface="Calibri" panose="020F0502020204030204" pitchFamily="34" charset="0"/>
                          <a:ea typeface="PMingLiU" panose="02020500000000000000" pitchFamily="18" charset="-120"/>
                          <a:cs typeface="Lucida Grande"/>
                        </a:rPr>
                        <a:t>шо</a:t>
                      </a:r>
                      <a:r>
                        <a:rPr lang="en-US" sz="2000" u="sng" dirty="0">
                          <a:effectLst/>
                          <a:latin typeface="Calibri" panose="020F0502020204030204" pitchFamily="34" charset="0"/>
                          <a:ea typeface="PMingLiU" panose="02020500000000000000" pitchFamily="18" charset="-120"/>
                          <a:cs typeface="Lucida Grande"/>
                        </a:rPr>
                        <a:t> </a:t>
                      </a:r>
                      <a:r>
                        <a:rPr lang="en-US" sz="2000" u="sng" dirty="0" err="1">
                          <a:effectLst/>
                          <a:latin typeface="Calibri" panose="020F0502020204030204" pitchFamily="34" charset="0"/>
                          <a:ea typeface="PMingLiU" panose="02020500000000000000" pitchFamily="18" charset="-120"/>
                          <a:cs typeface="Lucida Grande"/>
                        </a:rPr>
                        <a:t>л</a:t>
                      </a:r>
                      <a:r>
                        <a:rPr lang="en-US" sz="2000" b="1" u="sng" dirty="0" err="1">
                          <a:effectLst/>
                          <a:latin typeface="Calibri" panose="020F0502020204030204" pitchFamily="34" charset="0"/>
                          <a:ea typeface="PMingLiU" panose="02020500000000000000" pitchFamily="18" charset="-120"/>
                          <a:cs typeface="Lucida Grande"/>
                        </a:rPr>
                        <a:t>и</a:t>
                      </a:r>
                      <a:r>
                        <a:rPr lang="en-US" sz="2000" u="sng" dirty="0" err="1">
                          <a:effectLst/>
                          <a:latin typeface="Calibri" panose="020F0502020204030204" pitchFamily="34" charset="0"/>
                          <a:ea typeface="PMingLiU" panose="02020500000000000000" pitchFamily="18" charset="-120"/>
                          <a:cs typeface="Lucida Grande"/>
                        </a:rPr>
                        <a:t>йже</a:t>
                      </a:r>
                      <a:r>
                        <a:rPr lang="en-US" sz="2000" u="sng" dirty="0">
                          <a:effectLst/>
                          <a:latin typeface="Calibri" panose="020F0502020204030204" pitchFamily="34" charset="0"/>
                          <a:ea typeface="PMingLiU" panose="02020500000000000000" pitchFamily="18" charset="-120"/>
                          <a:cs typeface="Lucida Grande"/>
                        </a:rPr>
                        <a:t> </a:t>
                      </a:r>
                      <a:r>
                        <a:rPr lang="en-US" sz="2000" u="sng" dirty="0" err="1">
                          <a:effectLst/>
                          <a:latin typeface="Calibri" panose="020F0502020204030204" pitchFamily="34" charset="0"/>
                          <a:ea typeface="PMingLiU" panose="02020500000000000000" pitchFamily="18" charset="-120"/>
                          <a:cs typeface="Lucida Grande"/>
                        </a:rPr>
                        <a:t>м</a:t>
                      </a:r>
                      <a:r>
                        <a:rPr lang="en-US" sz="2000" b="1" u="sng" dirty="0" err="1">
                          <a:effectLst/>
                          <a:latin typeface="Calibri" panose="020F0502020204030204" pitchFamily="34" charset="0"/>
                          <a:ea typeface="PMingLiU" panose="02020500000000000000" pitchFamily="18" charset="-120"/>
                          <a:cs typeface="Lucida Grande"/>
                        </a:rPr>
                        <a:t>а</a:t>
                      </a:r>
                      <a:r>
                        <a:rPr lang="en-US" sz="2000" u="sng" dirty="0" err="1">
                          <a:effectLst/>
                          <a:latin typeface="Calibri" panose="020F0502020204030204" pitchFamily="34" charset="0"/>
                          <a:ea typeface="PMingLiU" panose="02020500000000000000" pitchFamily="18" charset="-120"/>
                          <a:cs typeface="Lucida Grande"/>
                        </a:rPr>
                        <a:t>нын</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ш</a:t>
                      </a:r>
                      <a:r>
                        <a:rPr lang="en-US" sz="2000" b="1" dirty="0" err="1">
                          <a:effectLst/>
                          <a:latin typeface="Calibri" panose="020F0502020204030204" pitchFamily="34" charset="0"/>
                          <a:ea typeface="PMingLiU" panose="02020500000000000000" pitchFamily="18" charset="-120"/>
                          <a:cs typeface="Lucida Grande"/>
                        </a:rPr>
                        <a:t>о</a:t>
                      </a:r>
                      <a:r>
                        <a:rPr lang="en-US" sz="2000" dirty="0" err="1">
                          <a:effectLst/>
                          <a:latin typeface="Calibri" panose="020F0502020204030204" pitchFamily="34" charset="0"/>
                          <a:ea typeface="PMingLiU" panose="02020500000000000000" pitchFamily="18" charset="-120"/>
                          <a:cs typeface="Lucida Grande"/>
                        </a:rPr>
                        <a:t>шым</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т</a:t>
                      </a:r>
                      <a:r>
                        <a:rPr lang="en-US" sz="2000" b="1" dirty="0" err="1">
                          <a:effectLst/>
                          <a:latin typeface="Calibri" panose="020F0502020204030204" pitchFamily="34" charset="0"/>
                          <a:ea typeface="PMingLiU" panose="02020500000000000000" pitchFamily="18" charset="-120"/>
                          <a:cs typeface="Lucida Grande"/>
                        </a:rPr>
                        <a:t>у</a:t>
                      </a:r>
                      <a:r>
                        <a:rPr lang="en-US" sz="2000" dirty="0" err="1">
                          <a:effectLst/>
                          <a:latin typeface="Calibri" panose="020F0502020204030204" pitchFamily="34" charset="0"/>
                          <a:ea typeface="PMingLiU" panose="02020500000000000000" pitchFamily="18" charset="-120"/>
                          <a:cs typeface="Lucida Grande"/>
                        </a:rPr>
                        <a:t>дым</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лум</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ӱмбал</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н</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шар</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ныт</a:t>
                      </a:r>
                      <a:r>
                        <a:rPr lang="en-US" sz="2000" dirty="0">
                          <a:effectLst/>
                          <a:latin typeface="Calibri" panose="020F0502020204030204" pitchFamily="34" charset="0"/>
                          <a:ea typeface="PMingLiU" panose="02020500000000000000" pitchFamily="18" charset="-120"/>
                          <a:cs typeface="Lucida Grande"/>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Lucida Grande"/>
                        </a:rPr>
                        <a:t>People used to spread linen on snow in spring so that it was white.</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975132851"/>
                  </a:ext>
                </a:extLst>
              </a:tr>
              <a:tr h="737680">
                <a:tc>
                  <a:txBody>
                    <a:bodyPr/>
                    <a:lstStyle/>
                    <a:p>
                      <a:pPr algn="just"/>
                      <a:r>
                        <a:rPr lang="en-US" sz="2000" u="sng">
                          <a:effectLst/>
                          <a:latin typeface="Calibri" panose="020F0502020204030204" pitchFamily="34" charset="0"/>
                          <a:ea typeface="PMingLiU" panose="02020500000000000000" pitchFamily="18" charset="-120"/>
                          <a:cs typeface="Lucida Grande"/>
                        </a:rPr>
                        <a:t>Вуй к</a:t>
                      </a:r>
                      <a:r>
                        <a:rPr lang="en-US" sz="2000" b="1" u="sng">
                          <a:effectLst/>
                          <a:latin typeface="Calibri" panose="020F0502020204030204" pitchFamily="34" charset="0"/>
                          <a:ea typeface="PMingLiU" panose="02020500000000000000" pitchFamily="18" charset="-120"/>
                          <a:cs typeface="Lucida Grande"/>
                        </a:rPr>
                        <a:t>о</a:t>
                      </a:r>
                      <a:r>
                        <a:rPr lang="en-US" sz="2000" u="sng">
                          <a:effectLst/>
                          <a:latin typeface="Calibri" panose="020F0502020204030204" pitchFamily="34" charset="0"/>
                          <a:ea typeface="PMingLiU" panose="02020500000000000000" pitchFamily="18" charset="-120"/>
                          <a:cs typeface="Lucida Grande"/>
                        </a:rPr>
                        <a:t>рштымым ч</a:t>
                      </a:r>
                      <a:r>
                        <a:rPr lang="en-US" sz="2000" b="1" u="sng">
                          <a:effectLst/>
                          <a:latin typeface="Calibri" panose="020F0502020204030204" pitchFamily="34" charset="0"/>
                          <a:ea typeface="PMingLiU" panose="02020500000000000000" pitchFamily="18" charset="-120"/>
                          <a:cs typeface="Lucida Grande"/>
                        </a:rPr>
                        <a:t>а</a:t>
                      </a:r>
                      <a:r>
                        <a:rPr lang="en-US" sz="2000" u="sng">
                          <a:effectLst/>
                          <a:latin typeface="Calibri" panose="020F0502020204030204" pitchFamily="34" charset="0"/>
                          <a:ea typeface="PMingLiU" panose="02020500000000000000" pitchFamily="18" charset="-120"/>
                          <a:cs typeface="Lucida Grande"/>
                        </a:rPr>
                        <a:t>рныже м</a:t>
                      </a:r>
                      <a:r>
                        <a:rPr lang="en-US" sz="2000" b="1" u="sng">
                          <a:effectLst/>
                          <a:latin typeface="Calibri" panose="020F0502020204030204" pitchFamily="34" charset="0"/>
                          <a:ea typeface="PMingLiU" panose="02020500000000000000" pitchFamily="18" charset="-120"/>
                          <a:cs typeface="Lucida Grande"/>
                        </a:rPr>
                        <a:t>а</a:t>
                      </a:r>
                      <a:r>
                        <a:rPr lang="en-US" sz="2000" u="sng">
                          <a:effectLst/>
                          <a:latin typeface="Calibri" panose="020F0502020204030204" pitchFamily="34" charset="0"/>
                          <a:ea typeface="PMingLiU" panose="02020500000000000000" pitchFamily="18" charset="-120"/>
                          <a:cs typeface="Lucida Grande"/>
                        </a:rPr>
                        <a:t>нын</a:t>
                      </a:r>
                      <a:r>
                        <a:rPr lang="en-US" sz="2000">
                          <a:effectLst/>
                          <a:latin typeface="Calibri" panose="020F0502020204030204" pitchFamily="34" charset="0"/>
                          <a:ea typeface="PMingLiU" panose="02020500000000000000" pitchFamily="18" charset="-120"/>
                          <a:cs typeface="Lucida Grande"/>
                        </a:rPr>
                        <a:t>, </a:t>
                      </a:r>
                      <a:r>
                        <a:rPr lang="en-US" sz="2000" b="1">
                          <a:effectLst/>
                          <a:latin typeface="Calibri" panose="020F0502020204030204" pitchFamily="34" charset="0"/>
                          <a:ea typeface="PMingLiU" panose="02020500000000000000" pitchFamily="18" charset="-120"/>
                          <a:cs typeface="Lucida Grande"/>
                        </a:rPr>
                        <a:t>э</a:t>
                      </a:r>
                      <a:r>
                        <a:rPr lang="en-US" sz="2000">
                          <a:effectLst/>
                          <a:latin typeface="Calibri" panose="020F0502020204030204" pitchFamily="34" charset="0"/>
                          <a:ea typeface="PMingLiU" panose="02020500000000000000" pitchFamily="18" charset="-120"/>
                          <a:cs typeface="Lucida Grande"/>
                        </a:rPr>
                        <a:t>мым й</a:t>
                      </a:r>
                      <a:r>
                        <a:rPr lang="en-US" sz="2000" b="1">
                          <a:effectLst/>
                          <a:latin typeface="Calibri" panose="020F0502020204030204" pitchFamily="34" charset="0"/>
                          <a:ea typeface="PMingLiU" panose="02020500000000000000" pitchFamily="18" charset="-120"/>
                          <a:cs typeface="Lucida Grande"/>
                        </a:rPr>
                        <a:t>ӱ</a:t>
                      </a:r>
                      <a:r>
                        <a:rPr lang="en-US" sz="2000">
                          <a:effectLst/>
                          <a:latin typeface="Calibri" panose="020F0502020204030204" pitchFamily="34" charset="0"/>
                          <a:ea typeface="PMingLiU" panose="02020500000000000000" pitchFamily="18" charset="-120"/>
                          <a:cs typeface="Lucida Grande"/>
                        </a:rPr>
                        <a:t>ым.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Lucida Grande"/>
                        </a:rPr>
                        <a:t>I took medicine to stop my head from hurting.</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628298385"/>
                  </a:ext>
                </a:extLst>
              </a:tr>
              <a:tr h="737680">
                <a:tc>
                  <a:txBody>
                    <a:bodyPr/>
                    <a:lstStyle/>
                    <a:p>
                      <a:pPr algn="just"/>
                      <a:r>
                        <a:rPr lang="en-US" sz="2000" u="sng">
                          <a:effectLst/>
                          <a:latin typeface="Calibri" panose="020F0502020204030204" pitchFamily="34" charset="0"/>
                          <a:ea typeface="PMingLiU" panose="02020500000000000000" pitchFamily="18" charset="-120"/>
                          <a:cs typeface="Lucida Grande"/>
                        </a:rPr>
                        <a:t>Ун</a:t>
                      </a:r>
                      <a:r>
                        <a:rPr lang="en-US" sz="2000" b="1" u="sng">
                          <a:effectLst/>
                          <a:latin typeface="Calibri" panose="020F0502020204030204" pitchFamily="34" charset="0"/>
                          <a:ea typeface="PMingLiU" panose="02020500000000000000" pitchFamily="18" charset="-120"/>
                          <a:cs typeface="Lucida Grande"/>
                        </a:rPr>
                        <a:t>а</a:t>
                      </a:r>
                      <a:r>
                        <a:rPr lang="en-US" sz="2000" u="sng">
                          <a:effectLst/>
                          <a:latin typeface="Calibri" panose="020F0502020204030204" pitchFamily="34" charset="0"/>
                          <a:ea typeface="PMingLiU" panose="02020500000000000000" pitchFamily="18" charset="-120"/>
                          <a:cs typeface="Lucida Grande"/>
                        </a:rPr>
                        <a:t>-влакым вокз</a:t>
                      </a:r>
                      <a:r>
                        <a:rPr lang="en-US" sz="2000" b="1" u="sng">
                          <a:effectLst/>
                          <a:latin typeface="Calibri" panose="020F0502020204030204" pitchFamily="34" charset="0"/>
                          <a:ea typeface="PMingLiU" panose="02020500000000000000" pitchFamily="18" charset="-120"/>
                          <a:cs typeface="Lucida Grande"/>
                        </a:rPr>
                        <a:t>а</a:t>
                      </a:r>
                      <a:r>
                        <a:rPr lang="en-US" sz="2000" u="sng">
                          <a:effectLst/>
                          <a:latin typeface="Calibri" panose="020F0502020204030204" pitchFamily="34" charset="0"/>
                          <a:ea typeface="PMingLiU" panose="02020500000000000000" pitchFamily="18" charset="-120"/>
                          <a:cs typeface="Lucida Grande"/>
                        </a:rPr>
                        <a:t>лыште вашл</a:t>
                      </a:r>
                      <a:r>
                        <a:rPr lang="en-US" sz="2000" b="1" u="sng">
                          <a:effectLst/>
                          <a:latin typeface="Calibri" panose="020F0502020204030204" pitchFamily="34" charset="0"/>
                          <a:ea typeface="PMingLiU" panose="02020500000000000000" pitchFamily="18" charset="-120"/>
                          <a:cs typeface="Lucida Grande"/>
                        </a:rPr>
                        <a:t>и</a:t>
                      </a:r>
                      <a:r>
                        <a:rPr lang="en-US" sz="2000" u="sng">
                          <a:effectLst/>
                          <a:latin typeface="Calibri" panose="020F0502020204030204" pitchFamily="34" charset="0"/>
                          <a:ea typeface="PMingLiU" panose="02020500000000000000" pitchFamily="18" charset="-120"/>
                          <a:cs typeface="Lucida Grande"/>
                        </a:rPr>
                        <a:t>йышт м</a:t>
                      </a:r>
                      <a:r>
                        <a:rPr lang="en-US" sz="2000" b="1" u="sng">
                          <a:effectLst/>
                          <a:latin typeface="Calibri" panose="020F0502020204030204" pitchFamily="34" charset="0"/>
                          <a:ea typeface="PMingLiU" panose="02020500000000000000" pitchFamily="18" charset="-120"/>
                          <a:cs typeface="Lucida Grande"/>
                        </a:rPr>
                        <a:t>а</a:t>
                      </a:r>
                      <a:r>
                        <a:rPr lang="en-US" sz="2000" u="sng">
                          <a:effectLst/>
                          <a:latin typeface="Calibri" panose="020F0502020204030204" pitchFamily="34" charset="0"/>
                          <a:ea typeface="PMingLiU" panose="02020500000000000000" pitchFamily="18" charset="-120"/>
                          <a:cs typeface="Lucida Grande"/>
                        </a:rPr>
                        <a:t>нын</a:t>
                      </a:r>
                      <a:r>
                        <a:rPr lang="en-US" sz="2000">
                          <a:effectLst/>
                          <a:latin typeface="Calibri" panose="020F0502020204030204" pitchFamily="34" charset="0"/>
                          <a:ea typeface="PMingLiU" panose="02020500000000000000" pitchFamily="18" charset="-120"/>
                          <a:cs typeface="Lucida Grande"/>
                        </a:rPr>
                        <a:t>, нуныл</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н ончылг</a:t>
                      </a:r>
                      <a:r>
                        <a:rPr lang="en-US" sz="2000" b="1">
                          <a:effectLst/>
                          <a:latin typeface="Calibri" panose="020F0502020204030204" pitchFamily="34" charset="0"/>
                          <a:ea typeface="PMingLiU" panose="02020500000000000000" pitchFamily="18" charset="-120"/>
                          <a:cs typeface="Lucida Grande"/>
                        </a:rPr>
                        <a:t>о</a:t>
                      </a:r>
                      <a:r>
                        <a:rPr lang="en-US" sz="2000">
                          <a:effectLst/>
                          <a:latin typeface="Calibri" panose="020F0502020204030204" pitchFamily="34" charset="0"/>
                          <a:ea typeface="PMingLiU" panose="02020500000000000000" pitchFamily="18" charset="-120"/>
                          <a:cs typeface="Lucida Grande"/>
                        </a:rPr>
                        <a:t>ч йыҥгырт</a:t>
                      </a:r>
                      <a:r>
                        <a:rPr lang="en-US" sz="2000" b="1">
                          <a:effectLst/>
                          <a:latin typeface="Calibri" panose="020F0502020204030204" pitchFamily="34" charset="0"/>
                          <a:ea typeface="PMingLiU" panose="02020500000000000000" pitchFamily="18" charset="-120"/>
                          <a:cs typeface="Lucida Grande"/>
                        </a:rPr>
                        <a:t>е</a:t>
                      </a:r>
                      <a:r>
                        <a:rPr lang="en-US" sz="2000">
                          <a:effectLst/>
                          <a:latin typeface="Calibri" panose="020F0502020204030204" pitchFamily="34" charset="0"/>
                          <a:ea typeface="PMingLiU" panose="02020500000000000000" pitchFamily="18" charset="-120"/>
                          <a:cs typeface="Lucida Grande"/>
                        </a:rPr>
                        <a:t>ныт.</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Lucida Grande"/>
                        </a:rPr>
                        <a:t>They called up the guests in advance so that they could be met at the train station.</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805170435"/>
                  </a:ext>
                </a:extLst>
              </a:tr>
            </a:tbl>
          </a:graphicData>
        </a:graphic>
      </p:graphicFrame>
      <p:graphicFrame>
        <p:nvGraphicFramePr>
          <p:cNvPr id="13" name="Table 12">
            <a:extLst>
              <a:ext uri="{FF2B5EF4-FFF2-40B4-BE49-F238E27FC236}">
                <a16:creationId xmlns:a16="http://schemas.microsoft.com/office/drawing/2014/main" id="{1599D84E-548A-4075-B49C-7C304AE34DE5}"/>
              </a:ext>
            </a:extLst>
          </p:cNvPr>
          <p:cNvGraphicFramePr>
            <a:graphicFrameLocks noGrp="1"/>
          </p:cNvGraphicFramePr>
          <p:nvPr>
            <p:extLst>
              <p:ext uri="{D42A27DB-BD31-4B8C-83A1-F6EECF244321}">
                <p14:modId xmlns:p14="http://schemas.microsoft.com/office/powerpoint/2010/main" val="2576996525"/>
              </p:ext>
            </p:extLst>
          </p:nvPr>
        </p:nvGraphicFramePr>
        <p:xfrm>
          <a:off x="667656" y="3950353"/>
          <a:ext cx="10087430" cy="2389760"/>
        </p:xfrm>
        <a:graphic>
          <a:graphicData uri="http://schemas.openxmlformats.org/drawingml/2006/table">
            <a:tbl>
              <a:tblPr firstRow="1" firstCol="1" bandRow="1">
                <a:tableStyleId>{5940675A-B579-460E-94D1-54222C63F5DA}</a:tableStyleId>
              </a:tblPr>
              <a:tblGrid>
                <a:gridCol w="5043715">
                  <a:extLst>
                    <a:ext uri="{9D8B030D-6E8A-4147-A177-3AD203B41FA5}">
                      <a16:colId xmlns:a16="http://schemas.microsoft.com/office/drawing/2014/main" val="532540118"/>
                    </a:ext>
                  </a:extLst>
                </a:gridCol>
                <a:gridCol w="5043715">
                  <a:extLst>
                    <a:ext uri="{9D8B030D-6E8A-4147-A177-3AD203B41FA5}">
                      <a16:colId xmlns:a16="http://schemas.microsoft.com/office/drawing/2014/main" val="2414681350"/>
                    </a:ext>
                  </a:extLst>
                </a:gridCol>
              </a:tblGrid>
              <a:tr h="737680">
                <a:tc>
                  <a:txBody>
                    <a:bodyPr/>
                    <a:lstStyle/>
                    <a:p>
                      <a:pPr algn="l"/>
                      <a:r>
                        <a:rPr lang="en-US" sz="2000" u="sng" dirty="0" err="1">
                          <a:effectLst/>
                          <a:latin typeface="Calibri" panose="020F0502020204030204" pitchFamily="34" charset="0"/>
                          <a:ea typeface="PMingLiU" panose="02020500000000000000" pitchFamily="18" charset="-120"/>
                          <a:cs typeface="Calibri" panose="020F0502020204030204" pitchFamily="34" charset="0"/>
                        </a:rPr>
                        <a:t>Пуш</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е</a:t>
                      </a:r>
                      <a:r>
                        <a:rPr lang="en-US" sz="2000" u="sng" dirty="0" err="1">
                          <a:effectLst/>
                          <a:latin typeface="Calibri" panose="020F0502020204030204" pitchFamily="34" charset="0"/>
                          <a:ea typeface="MS Mincho" panose="02020609040205080304" pitchFamily="49" charset="-128"/>
                          <a:cs typeface="Calibri" panose="020F0502020204030204" pitchFamily="34" charset="0"/>
                        </a:rPr>
                        <a:t>ҥ</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ге</a:t>
                      </a:r>
                      <a:r>
                        <a:rPr lang="en-US" sz="2000" u="sng" dirty="0">
                          <a:effectLst/>
                          <a:latin typeface="Calibri" panose="020F0502020204030204" pitchFamily="34" charset="0"/>
                          <a:ea typeface="PMingLiU" panose="02020500000000000000" pitchFamily="18" charset="-120"/>
                          <a:cs typeface="Calibri" panose="020F0502020204030204" pitchFamily="34" charset="0"/>
                        </a:rPr>
                        <a:t> </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ы</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нже</a:t>
                      </a:r>
                      <a:r>
                        <a:rPr lang="en-US" sz="2000" u="sng" dirty="0">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к</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о</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шко</a:t>
                      </a:r>
                      <a:r>
                        <a:rPr lang="en-US" sz="2000" u="sng" dirty="0">
                          <a:effectLst/>
                          <a:latin typeface="Calibri" panose="020F0502020204030204" pitchFamily="34" charset="0"/>
                          <a:ea typeface="PMingLiU" panose="02020500000000000000" pitchFamily="18" charset="-120"/>
                          <a:cs typeface="Calibri" panose="020F0502020204030204" pitchFamily="34" charset="0"/>
                        </a:rPr>
                        <a:t> </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м</a:t>
                      </a:r>
                      <a:r>
                        <a:rPr lang="en-US" sz="2000" b="1" u="sng" dirty="0" err="1">
                          <a:effectLst/>
                          <a:latin typeface="Calibri" panose="020F0502020204030204" pitchFamily="34" charset="0"/>
                          <a:ea typeface="PMingLiU" panose="02020500000000000000" pitchFamily="18" charset="-120"/>
                          <a:cs typeface="Calibri" panose="020F0502020204030204" pitchFamily="34" charset="0"/>
                        </a:rPr>
                        <a:t>а</a:t>
                      </a:r>
                      <a:r>
                        <a:rPr lang="en-US" sz="2000" u="sng" dirty="0" err="1">
                          <a:effectLst/>
                          <a:latin typeface="Calibri" panose="020F0502020204030204" pitchFamily="34" charset="0"/>
                          <a:ea typeface="PMingLiU" panose="02020500000000000000" pitchFamily="18" charset="-120"/>
                          <a:cs typeface="Calibri" panose="020F0502020204030204" pitchFamily="34" charset="0"/>
                        </a:rPr>
                        <a:t>нын</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ме</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в</a:t>
                      </a:r>
                      <a:r>
                        <a:rPr lang="en-US" sz="2000" b="1" dirty="0" err="1">
                          <a:effectLst/>
                          <a:latin typeface="Calibri" panose="020F0502020204030204" pitchFamily="34" charset="0"/>
                          <a:ea typeface="MS Mincho" panose="02020609040205080304" pitchFamily="49" charset="-128"/>
                          <a:cs typeface="Calibri" panose="020F0502020204030204" pitchFamily="34" charset="0"/>
                        </a:rPr>
                        <a:t>ӱ</a:t>
                      </a:r>
                      <a:r>
                        <a:rPr lang="en-US" sz="2000" dirty="0" err="1">
                          <a:effectLst/>
                          <a:latin typeface="Calibri" panose="020F0502020204030204" pitchFamily="34" charset="0"/>
                          <a:ea typeface="PMingLiU" panose="02020500000000000000" pitchFamily="18" charset="-120"/>
                          <a:cs typeface="Calibri" panose="020F0502020204030204" pitchFamily="34" charset="0"/>
                        </a:rPr>
                        <a:t>дым</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оптен</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Lucida Grande"/>
                        </a:rPr>
                        <a:t>We water the tree so that it doesn’t dry up.</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975132851"/>
                  </a:ext>
                </a:extLst>
              </a:tr>
              <a:tr h="737680">
                <a:tc>
                  <a:txBody>
                    <a:bodyPr/>
                    <a:lstStyle/>
                    <a:p>
                      <a:pPr algn="l"/>
                      <a:r>
                        <a:rPr lang="en-US" sz="2000" u="sng" dirty="0" err="1">
                          <a:effectLst/>
                          <a:latin typeface="Calibri" panose="020F0502020204030204" pitchFamily="34" charset="0"/>
                          <a:ea typeface="PMingLiU" panose="02020500000000000000" pitchFamily="18" charset="-120"/>
                          <a:cs typeface="Lucida Grande"/>
                        </a:rPr>
                        <a:t>Ш</a:t>
                      </a:r>
                      <a:r>
                        <a:rPr lang="en-US" sz="2000" b="1" u="sng" dirty="0" err="1">
                          <a:effectLst/>
                          <a:latin typeface="Calibri" panose="020F0502020204030204" pitchFamily="34" charset="0"/>
                          <a:ea typeface="PMingLiU" panose="02020500000000000000" pitchFamily="18" charset="-120"/>
                          <a:cs typeface="Lucida Grande"/>
                        </a:rPr>
                        <a:t>у</a:t>
                      </a:r>
                      <a:r>
                        <a:rPr lang="en-US" sz="2000" u="sng" dirty="0" err="1">
                          <a:effectLst/>
                          <a:latin typeface="Calibri" panose="020F0502020204030204" pitchFamily="34" charset="0"/>
                          <a:ea typeface="PMingLiU" panose="02020500000000000000" pitchFamily="18" charset="-120"/>
                          <a:cs typeface="Lucida Grande"/>
                        </a:rPr>
                        <a:t>рно</a:t>
                      </a:r>
                      <a:r>
                        <a:rPr lang="en-US" sz="2000" u="sng" dirty="0">
                          <a:effectLst/>
                          <a:latin typeface="Calibri" panose="020F0502020204030204" pitchFamily="34" charset="0"/>
                          <a:ea typeface="PMingLiU" panose="02020500000000000000" pitchFamily="18" charset="-120"/>
                          <a:cs typeface="Lucida Grande"/>
                        </a:rPr>
                        <a:t> </a:t>
                      </a:r>
                      <a:r>
                        <a:rPr lang="en-US" sz="2000" b="1" u="sng" dirty="0" err="1">
                          <a:effectLst/>
                          <a:latin typeface="Calibri" panose="020F0502020204030204" pitchFamily="34" charset="0"/>
                          <a:ea typeface="PMingLiU" panose="02020500000000000000" pitchFamily="18" charset="-120"/>
                          <a:cs typeface="Lucida Grande"/>
                        </a:rPr>
                        <a:t>ы</a:t>
                      </a:r>
                      <a:r>
                        <a:rPr lang="en-US" sz="2000" u="sng" dirty="0" err="1">
                          <a:effectLst/>
                          <a:latin typeface="Calibri" panose="020F0502020204030204" pitchFamily="34" charset="0"/>
                          <a:ea typeface="PMingLiU" panose="02020500000000000000" pitchFamily="18" charset="-120"/>
                          <a:cs typeface="Lucida Grande"/>
                        </a:rPr>
                        <a:t>нже</a:t>
                      </a:r>
                      <a:r>
                        <a:rPr lang="en-US" sz="2000" u="sng" dirty="0">
                          <a:effectLst/>
                          <a:latin typeface="Calibri" panose="020F0502020204030204" pitchFamily="34" charset="0"/>
                          <a:ea typeface="PMingLiU" panose="02020500000000000000" pitchFamily="18" charset="-120"/>
                          <a:cs typeface="Lucida Grande"/>
                        </a:rPr>
                        <a:t> </a:t>
                      </a:r>
                      <a:r>
                        <a:rPr lang="en-US" sz="2000" u="sng" dirty="0" err="1">
                          <a:effectLst/>
                          <a:latin typeface="Calibri" panose="020F0502020204030204" pitchFamily="34" charset="0"/>
                          <a:ea typeface="PMingLiU" panose="02020500000000000000" pitchFamily="18" charset="-120"/>
                          <a:cs typeface="Lucida Grande"/>
                        </a:rPr>
                        <a:t>йом</a:t>
                      </a:r>
                      <a:r>
                        <a:rPr lang="en-US" sz="2000" u="sng" dirty="0">
                          <a:effectLst/>
                          <a:latin typeface="Calibri" panose="020F0502020204030204" pitchFamily="34" charset="0"/>
                          <a:ea typeface="PMingLiU" panose="02020500000000000000" pitchFamily="18" charset="-120"/>
                          <a:cs typeface="Lucida Grande"/>
                        </a:rPr>
                        <a:t> </a:t>
                      </a:r>
                      <a:r>
                        <a:rPr lang="en-US" sz="2000" u="sng" dirty="0" err="1">
                          <a:effectLst/>
                          <a:latin typeface="Calibri" panose="020F0502020204030204" pitchFamily="34" charset="0"/>
                          <a:ea typeface="PMingLiU" panose="02020500000000000000" pitchFamily="18" charset="-120"/>
                          <a:cs typeface="Lucida Grande"/>
                        </a:rPr>
                        <a:t>м</a:t>
                      </a:r>
                      <a:r>
                        <a:rPr lang="en-US" sz="2000" b="1" u="sng" dirty="0" err="1">
                          <a:effectLst/>
                          <a:latin typeface="Calibri" panose="020F0502020204030204" pitchFamily="34" charset="0"/>
                          <a:ea typeface="PMingLiU" panose="02020500000000000000" pitchFamily="18" charset="-120"/>
                          <a:cs typeface="Lucida Grande"/>
                        </a:rPr>
                        <a:t>а</a:t>
                      </a:r>
                      <a:r>
                        <a:rPr lang="en-US" sz="2000" u="sng" dirty="0" err="1">
                          <a:effectLst/>
                          <a:latin typeface="Calibri" panose="020F0502020204030204" pitchFamily="34" charset="0"/>
                          <a:ea typeface="PMingLiU" panose="02020500000000000000" pitchFamily="18" charset="-120"/>
                          <a:cs typeface="Lucida Grande"/>
                        </a:rPr>
                        <a:t>нын</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ж</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пыштыже</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пог</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н</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налм</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н</a:t>
                      </a:r>
                      <a:r>
                        <a:rPr lang="en-US" sz="2000" dirty="0">
                          <a:effectLst/>
                          <a:latin typeface="Calibri" panose="020F0502020204030204" pitchFamily="34" charset="0"/>
                          <a:ea typeface="PMingLiU" panose="02020500000000000000" pitchFamily="18" charset="-120"/>
                          <a:cs typeface="Lucida Grande"/>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Lucida Grande"/>
                        </a:rPr>
                        <a:t>One must gather the crops in time so that they are not lost.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628298385"/>
                  </a:ext>
                </a:extLst>
              </a:tr>
              <a:tr h="737680">
                <a:tc>
                  <a:txBody>
                    <a:bodyPr/>
                    <a:lstStyle/>
                    <a:p>
                      <a:pPr algn="l"/>
                      <a:r>
                        <a:rPr lang="en-US" sz="2000" dirty="0" err="1">
                          <a:effectLst/>
                          <a:latin typeface="Calibri" panose="020F0502020204030204" pitchFamily="34" charset="0"/>
                          <a:ea typeface="PMingLiU" panose="02020500000000000000" pitchFamily="18" charset="-120"/>
                          <a:cs typeface="Lucida Grande"/>
                        </a:rPr>
                        <a:t>С</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мырык-влак</a:t>
                      </a:r>
                      <a:r>
                        <a:rPr lang="en-US" sz="2000" dirty="0">
                          <a:effectLst/>
                          <a:latin typeface="Calibri" panose="020F0502020204030204" pitchFamily="34" charset="0"/>
                          <a:ea typeface="PMingLiU" panose="02020500000000000000" pitchFamily="18" charset="-120"/>
                          <a:cs typeface="Lucida Grande"/>
                        </a:rPr>
                        <a:t>, </a:t>
                      </a:r>
                      <a:r>
                        <a:rPr lang="en-US" sz="2000" u="sng" dirty="0" err="1">
                          <a:effectLst/>
                          <a:latin typeface="Calibri" panose="020F0502020204030204" pitchFamily="34" charset="0"/>
                          <a:ea typeface="PMingLiU" panose="02020500000000000000" pitchFamily="18" charset="-120"/>
                          <a:cs typeface="Lucida Grande"/>
                        </a:rPr>
                        <a:t>н</a:t>
                      </a:r>
                      <a:r>
                        <a:rPr lang="en-US" sz="2000" b="1" u="sng" dirty="0" err="1">
                          <a:effectLst/>
                          <a:latin typeface="Calibri" panose="020F0502020204030204" pitchFamily="34" charset="0"/>
                          <a:ea typeface="PMingLiU" panose="02020500000000000000" pitchFamily="18" charset="-120"/>
                          <a:cs typeface="Lucida Grande"/>
                        </a:rPr>
                        <a:t>у</a:t>
                      </a:r>
                      <a:r>
                        <a:rPr lang="en-US" sz="2000" u="sng" dirty="0" err="1">
                          <a:effectLst/>
                          <a:latin typeface="Calibri" panose="020F0502020204030204" pitchFamily="34" charset="0"/>
                          <a:ea typeface="PMingLiU" panose="02020500000000000000" pitchFamily="18" charset="-120"/>
                          <a:cs typeface="Lucida Grande"/>
                        </a:rPr>
                        <a:t>ным</a:t>
                      </a:r>
                      <a:r>
                        <a:rPr lang="en-US" sz="2000" u="sng" dirty="0">
                          <a:effectLst/>
                          <a:latin typeface="Calibri" panose="020F0502020204030204" pitchFamily="34" charset="0"/>
                          <a:ea typeface="PMingLiU" panose="02020500000000000000" pitchFamily="18" charset="-120"/>
                          <a:cs typeface="Lucida Grande"/>
                        </a:rPr>
                        <a:t> </a:t>
                      </a:r>
                      <a:r>
                        <a:rPr lang="en-US" sz="2000" b="1" u="sng" dirty="0" err="1">
                          <a:effectLst/>
                          <a:latin typeface="Calibri" panose="020F0502020204030204" pitchFamily="34" charset="0"/>
                          <a:ea typeface="PMingLiU" panose="02020500000000000000" pitchFamily="18" charset="-120"/>
                          <a:cs typeface="Lucida Grande"/>
                        </a:rPr>
                        <a:t>ы</a:t>
                      </a:r>
                      <a:r>
                        <a:rPr lang="en-US" sz="2000" u="sng" dirty="0" err="1">
                          <a:effectLst/>
                          <a:latin typeface="Calibri" panose="020F0502020204030204" pitchFamily="34" charset="0"/>
                          <a:ea typeface="PMingLiU" panose="02020500000000000000" pitchFamily="18" charset="-120"/>
                          <a:cs typeface="Lucida Grande"/>
                        </a:rPr>
                        <a:t>нышт</a:t>
                      </a:r>
                      <a:r>
                        <a:rPr lang="en-US" sz="2000" u="sng" dirty="0">
                          <a:effectLst/>
                          <a:latin typeface="Calibri" panose="020F0502020204030204" pitchFamily="34" charset="0"/>
                          <a:ea typeface="PMingLiU" panose="02020500000000000000" pitchFamily="18" charset="-120"/>
                          <a:cs typeface="Lucida Grande"/>
                        </a:rPr>
                        <a:t> </a:t>
                      </a:r>
                      <a:r>
                        <a:rPr lang="en-US" sz="2000" b="1" u="sng" dirty="0" err="1">
                          <a:effectLst/>
                          <a:latin typeface="Calibri" panose="020F0502020204030204" pitchFamily="34" charset="0"/>
                          <a:ea typeface="PMingLiU" panose="02020500000000000000" pitchFamily="18" charset="-120"/>
                          <a:cs typeface="Lucida Grande"/>
                        </a:rPr>
                        <a:t>у</a:t>
                      </a:r>
                      <a:r>
                        <a:rPr lang="en-US" sz="2000" u="sng" dirty="0" err="1">
                          <a:effectLst/>
                          <a:latin typeface="Calibri" panose="020F0502020204030204" pitchFamily="34" charset="0"/>
                          <a:ea typeface="PMingLiU" panose="02020500000000000000" pitchFamily="18" charset="-120"/>
                          <a:cs typeface="Lucida Grande"/>
                        </a:rPr>
                        <a:t>мыло</a:t>
                      </a:r>
                      <a:r>
                        <a:rPr lang="en-US" sz="2000" u="sng" dirty="0">
                          <a:effectLst/>
                          <a:latin typeface="Calibri" panose="020F0502020204030204" pitchFamily="34" charset="0"/>
                          <a:ea typeface="PMingLiU" panose="02020500000000000000" pitchFamily="18" charset="-120"/>
                          <a:cs typeface="Lucida Grande"/>
                        </a:rPr>
                        <a:t> </a:t>
                      </a:r>
                      <a:r>
                        <a:rPr lang="en-US" sz="2000" u="sng" dirty="0" err="1">
                          <a:effectLst/>
                          <a:latin typeface="Calibri" panose="020F0502020204030204" pitchFamily="34" charset="0"/>
                          <a:ea typeface="PMingLiU" panose="02020500000000000000" pitchFamily="18" charset="-120"/>
                          <a:cs typeface="Lucida Grande"/>
                        </a:rPr>
                        <a:t>м</a:t>
                      </a:r>
                      <a:r>
                        <a:rPr lang="en-US" sz="2000" b="1" u="sng" dirty="0" err="1">
                          <a:effectLst/>
                          <a:latin typeface="Calibri" panose="020F0502020204030204" pitchFamily="34" charset="0"/>
                          <a:ea typeface="PMingLiU" panose="02020500000000000000" pitchFamily="18" charset="-120"/>
                          <a:cs typeface="Lucida Grande"/>
                        </a:rPr>
                        <a:t>а</a:t>
                      </a:r>
                      <a:r>
                        <a:rPr lang="en-US" sz="2000" u="sng" dirty="0" err="1">
                          <a:effectLst/>
                          <a:latin typeface="Calibri" panose="020F0502020204030204" pitchFamily="34" charset="0"/>
                          <a:ea typeface="PMingLiU" panose="02020500000000000000" pitchFamily="18" charset="-120"/>
                          <a:cs typeface="Lucida Grande"/>
                        </a:rPr>
                        <a:t>нын</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южгун</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м</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ш</a:t>
                      </a:r>
                      <a:r>
                        <a:rPr lang="en-US" sz="2000" b="1" dirty="0" err="1">
                          <a:effectLst/>
                          <a:latin typeface="Calibri" panose="020F0502020204030204" pitchFamily="34" charset="0"/>
                          <a:ea typeface="PMingLiU" panose="02020500000000000000" pitchFamily="18" charset="-120"/>
                          <a:cs typeface="Lucida Grande"/>
                        </a:rPr>
                        <a:t>о</a:t>
                      </a:r>
                      <a:r>
                        <a:rPr lang="en-US" sz="2000" dirty="0" err="1">
                          <a:effectLst/>
                          <a:latin typeface="Calibri" panose="020F0502020204030204" pitchFamily="34" charset="0"/>
                          <a:ea typeface="PMingLiU" panose="02020500000000000000" pitchFamily="18" charset="-120"/>
                          <a:cs typeface="Lucida Grande"/>
                        </a:rPr>
                        <a:t>лып</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й</a:t>
                      </a:r>
                      <a:r>
                        <a:rPr lang="en-US" sz="2000" b="1" dirty="0" err="1">
                          <a:effectLst/>
                          <a:latin typeface="Calibri" panose="020F0502020204030204" pitchFamily="34" charset="0"/>
                          <a:ea typeface="PMingLiU" panose="02020500000000000000" pitchFamily="18" charset="-120"/>
                          <a:cs typeface="Lucida Grande"/>
                        </a:rPr>
                        <a:t>ы</a:t>
                      </a:r>
                      <a:r>
                        <a:rPr lang="en-US" sz="2000" dirty="0" err="1">
                          <a:effectLst/>
                          <a:latin typeface="Calibri" panose="020F0502020204030204" pitchFamily="34" charset="0"/>
                          <a:ea typeface="PMingLiU" panose="02020500000000000000" pitchFamily="18" charset="-120"/>
                          <a:cs typeface="Lucida Grande"/>
                        </a:rPr>
                        <a:t>лме</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д</a:t>
                      </a:r>
                      <a:r>
                        <a:rPr lang="en-US" sz="2000" b="1" dirty="0" err="1">
                          <a:effectLst/>
                          <a:latin typeface="Calibri" panose="020F0502020204030204" pitchFamily="34" charset="0"/>
                          <a:ea typeface="PMingLiU" panose="02020500000000000000" pitchFamily="18" charset="-120"/>
                          <a:cs typeface="Lucida Grande"/>
                        </a:rPr>
                        <a:t>е</a:t>
                      </a:r>
                      <a:r>
                        <a:rPr lang="en-US" sz="2000" dirty="0" err="1">
                          <a:effectLst/>
                          <a:latin typeface="Calibri" panose="020F0502020204030204" pitchFamily="34" charset="0"/>
                          <a:ea typeface="PMingLiU" panose="02020500000000000000" pitchFamily="18" charset="-120"/>
                          <a:cs typeface="Lucida Grande"/>
                        </a:rPr>
                        <a:t>не</a:t>
                      </a:r>
                      <a:r>
                        <a:rPr lang="en-US" sz="2000" dirty="0">
                          <a:effectLst/>
                          <a:latin typeface="Calibri" panose="020F0502020204030204" pitchFamily="34" charset="0"/>
                          <a:ea typeface="PMingLiU" panose="02020500000000000000" pitchFamily="18" charset="-120"/>
                          <a:cs typeface="Lucida Grande"/>
                        </a:rPr>
                        <a:t> </a:t>
                      </a:r>
                      <a:r>
                        <a:rPr lang="en-US" sz="2000" dirty="0" err="1">
                          <a:effectLst/>
                          <a:latin typeface="Calibri" panose="020F0502020204030204" pitchFamily="34" charset="0"/>
                          <a:ea typeface="PMingLiU" panose="02020500000000000000" pitchFamily="18" charset="-120"/>
                          <a:cs typeface="Lucida Grande"/>
                        </a:rPr>
                        <a:t>кутыр</a:t>
                      </a:r>
                      <a:r>
                        <a:rPr lang="en-US" sz="2000" b="1" dirty="0" err="1">
                          <a:effectLst/>
                          <a:latin typeface="Calibri" panose="020F0502020204030204" pitchFamily="34" charset="0"/>
                          <a:ea typeface="PMingLiU" panose="02020500000000000000" pitchFamily="18" charset="-120"/>
                          <a:cs typeface="Lucida Grande"/>
                        </a:rPr>
                        <a:t>а</a:t>
                      </a:r>
                      <a:r>
                        <a:rPr lang="en-US" sz="2000" dirty="0" err="1">
                          <a:effectLst/>
                          <a:latin typeface="Calibri" panose="020F0502020204030204" pitchFamily="34" charset="0"/>
                          <a:ea typeface="PMingLiU" panose="02020500000000000000" pitchFamily="18" charset="-120"/>
                          <a:cs typeface="Lucida Grande"/>
                        </a:rPr>
                        <a:t>т</a:t>
                      </a:r>
                      <a:r>
                        <a:rPr lang="en-US" sz="2000" dirty="0">
                          <a:effectLst/>
                          <a:latin typeface="Calibri" panose="020F0502020204030204" pitchFamily="34" charset="0"/>
                          <a:ea typeface="PMingLiU" panose="02020500000000000000" pitchFamily="18" charset="-120"/>
                          <a:cs typeface="Lucida Grande"/>
                        </a:rPr>
                        <a:t>. </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Lucida Grande"/>
                        </a:rPr>
                        <a:t>Young people will sometimes speak in secret languages so that people don’t understand them.</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805170435"/>
                  </a:ext>
                </a:extLst>
              </a:tr>
            </a:tbl>
          </a:graphicData>
        </a:graphic>
      </p:graphicFrame>
    </p:spTree>
    <p:extLst>
      <p:ext uri="{BB962C8B-B14F-4D97-AF65-F5344CB8AC3E}">
        <p14:creationId xmlns:p14="http://schemas.microsoft.com/office/powerpoint/2010/main" val="914154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fontScale="92500"/>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1</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Final clauses with imperative third person and </a:t>
            </a:r>
            <a:r>
              <a:rPr lang="en-GB" sz="3600" u="sng" dirty="0" err="1">
                <a:effectLst/>
                <a:latin typeface="Calibri" panose="020F0502020204030204" pitchFamily="34" charset="0"/>
                <a:ea typeface="Times New Roman" panose="02020603050405020304" pitchFamily="18" charset="0"/>
                <a:cs typeface="Calibri" panose="020F0502020204030204" pitchFamily="34" charset="0"/>
              </a:rPr>
              <a:t>м</a:t>
            </a:r>
            <a:r>
              <a:rPr lang="en-GB" sz="3600" b="1" u="sng" dirty="0" err="1">
                <a:effectLst/>
                <a:latin typeface="Calibri" panose="020F0502020204030204" pitchFamily="34" charset="0"/>
                <a:ea typeface="Times New Roman" panose="02020603050405020304" pitchFamily="18" charset="0"/>
                <a:cs typeface="Calibri" panose="020F0502020204030204" pitchFamily="34" charset="0"/>
              </a:rPr>
              <a:t>а</a:t>
            </a:r>
            <a:r>
              <a:rPr lang="en-GB" sz="3600" u="sng" dirty="0" err="1">
                <a:effectLst/>
                <a:latin typeface="Calibri" panose="020F0502020204030204" pitchFamily="34" charset="0"/>
                <a:ea typeface="Times New Roman" panose="02020603050405020304" pitchFamily="18" charset="0"/>
                <a:cs typeface="Calibri" panose="020F0502020204030204" pitchFamily="34" charset="0"/>
              </a:rPr>
              <a:t>нын</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28</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5</a:t>
            </a:fld>
            <a:endParaRPr lang="en-GB"/>
          </a:p>
        </p:txBody>
      </p:sp>
      <p:graphicFrame>
        <p:nvGraphicFramePr>
          <p:cNvPr id="2" name="Table 1">
            <a:extLst>
              <a:ext uri="{FF2B5EF4-FFF2-40B4-BE49-F238E27FC236}">
                <a16:creationId xmlns:a16="http://schemas.microsoft.com/office/drawing/2014/main" id="{7E3B51A6-DBEF-4996-BFBB-658553304491}"/>
              </a:ext>
            </a:extLst>
          </p:cNvPr>
          <p:cNvGraphicFramePr>
            <a:graphicFrameLocks noGrp="1"/>
          </p:cNvGraphicFramePr>
          <p:nvPr>
            <p:extLst>
              <p:ext uri="{D42A27DB-BD31-4B8C-83A1-F6EECF244321}">
                <p14:modId xmlns:p14="http://schemas.microsoft.com/office/powerpoint/2010/main" val="517285622"/>
              </p:ext>
            </p:extLst>
          </p:nvPr>
        </p:nvGraphicFramePr>
        <p:xfrm>
          <a:off x="823686" y="2487785"/>
          <a:ext cx="10087430" cy="2389014"/>
        </p:xfrm>
        <a:graphic>
          <a:graphicData uri="http://schemas.openxmlformats.org/drawingml/2006/table">
            <a:tbl>
              <a:tblPr firstRow="1" firstCol="1" bandRow="1">
                <a:tableStyleId>{5940675A-B579-460E-94D1-54222C63F5DA}</a:tableStyleId>
              </a:tblPr>
              <a:tblGrid>
                <a:gridCol w="5043715">
                  <a:extLst>
                    <a:ext uri="{9D8B030D-6E8A-4147-A177-3AD203B41FA5}">
                      <a16:colId xmlns:a16="http://schemas.microsoft.com/office/drawing/2014/main" val="532540118"/>
                    </a:ext>
                  </a:extLst>
                </a:gridCol>
                <a:gridCol w="5043715">
                  <a:extLst>
                    <a:ext uri="{9D8B030D-6E8A-4147-A177-3AD203B41FA5}">
                      <a16:colId xmlns:a16="http://schemas.microsoft.com/office/drawing/2014/main" val="2414681350"/>
                    </a:ext>
                  </a:extLst>
                </a:gridCol>
              </a:tblGrid>
              <a:tr h="2389014">
                <a:tc>
                  <a:txBody>
                    <a:bodyPr/>
                    <a:lstStyle/>
                    <a:p>
                      <a:pPr algn="just"/>
                      <a:r>
                        <a:rPr lang="en-US" sz="2000" u="sng">
                          <a:effectLst/>
                          <a:latin typeface="Calibri" panose="020F0502020204030204" pitchFamily="34" charset="0"/>
                          <a:ea typeface="PMingLiU" panose="02020500000000000000" pitchFamily="18" charset="-120"/>
                          <a:cs typeface="Lucida Grande"/>
                        </a:rPr>
                        <a:t>К</a:t>
                      </a:r>
                      <a:r>
                        <a:rPr lang="en-US" sz="2000" b="1" u="sng">
                          <a:effectLst/>
                          <a:latin typeface="Calibri" panose="020F0502020204030204" pitchFamily="34" charset="0"/>
                          <a:ea typeface="PMingLiU" panose="02020500000000000000" pitchFamily="18" charset="-120"/>
                          <a:cs typeface="Lucida Grande"/>
                        </a:rPr>
                        <a:t>о</a:t>
                      </a:r>
                      <a:r>
                        <a:rPr lang="en-US" sz="2000" u="sng">
                          <a:effectLst/>
                          <a:latin typeface="Calibri" panose="020F0502020204030204" pitchFamily="34" charset="0"/>
                          <a:ea typeface="PMingLiU" panose="02020500000000000000" pitchFamily="18" charset="-120"/>
                          <a:cs typeface="Lucida Grande"/>
                        </a:rPr>
                        <a:t>нкурсышто сеҥ</a:t>
                      </a:r>
                      <a:r>
                        <a:rPr lang="en-US" sz="2000" b="1" u="sng">
                          <a:effectLst/>
                          <a:latin typeface="Calibri" panose="020F0502020204030204" pitchFamily="34" charset="0"/>
                          <a:ea typeface="PMingLiU" panose="02020500000000000000" pitchFamily="18" charset="-120"/>
                          <a:cs typeface="Lucida Grande"/>
                        </a:rPr>
                        <a:t>а</a:t>
                      </a:r>
                      <a:r>
                        <a:rPr lang="en-US" sz="2000" u="sng">
                          <a:effectLst/>
                          <a:latin typeface="Calibri" panose="020F0502020204030204" pitchFamily="34" charset="0"/>
                          <a:ea typeface="PMingLiU" panose="02020500000000000000" pitchFamily="18" charset="-120"/>
                          <a:cs typeface="Lucida Grande"/>
                        </a:rPr>
                        <a:t>ш м</a:t>
                      </a:r>
                      <a:r>
                        <a:rPr lang="en-US" sz="2000" b="1" u="sng">
                          <a:effectLst/>
                          <a:latin typeface="Calibri" panose="020F0502020204030204" pitchFamily="34" charset="0"/>
                          <a:ea typeface="PMingLiU" panose="02020500000000000000" pitchFamily="18" charset="-120"/>
                          <a:cs typeface="Lucida Grande"/>
                        </a:rPr>
                        <a:t>а</a:t>
                      </a:r>
                      <a:r>
                        <a:rPr lang="en-US" sz="2000" u="sng">
                          <a:effectLst/>
                          <a:latin typeface="Calibri" panose="020F0502020204030204" pitchFamily="34" charset="0"/>
                          <a:ea typeface="PMingLiU" panose="02020500000000000000" pitchFamily="18" charset="-120"/>
                          <a:cs typeface="Lucida Grande"/>
                        </a:rPr>
                        <a:t>нын</a:t>
                      </a:r>
                      <a:r>
                        <a:rPr lang="en-US" sz="2000">
                          <a:effectLst/>
                          <a:latin typeface="Calibri" panose="020F0502020204030204" pitchFamily="34" charset="0"/>
                          <a:ea typeface="PMingLiU" panose="02020500000000000000" pitchFamily="18" charset="-120"/>
                          <a:cs typeface="Lucida Grande"/>
                        </a:rPr>
                        <a:t>, т</a:t>
                      </a:r>
                      <a:r>
                        <a:rPr lang="en-US" sz="2000" b="1">
                          <a:effectLst/>
                          <a:latin typeface="Calibri" panose="020F0502020204030204" pitchFamily="34" charset="0"/>
                          <a:ea typeface="PMingLiU" panose="02020500000000000000" pitchFamily="18" charset="-120"/>
                          <a:cs typeface="Lucida Grande"/>
                        </a:rPr>
                        <a:t>у</a:t>
                      </a:r>
                      <a:r>
                        <a:rPr lang="en-US" sz="2000">
                          <a:effectLst/>
                          <a:latin typeface="Calibri" panose="020F0502020204030204" pitchFamily="34" charset="0"/>
                          <a:ea typeface="PMingLiU" panose="02020500000000000000" pitchFamily="18" charset="-120"/>
                          <a:cs typeface="Lucida Grande"/>
                        </a:rPr>
                        <a:t>до чот ямдыл</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лтын. ~</a:t>
                      </a:r>
                      <a:endParaRPr lang="en-GB" sz="2000">
                        <a:effectLst/>
                        <a:latin typeface="Calibri" panose="020F0502020204030204" pitchFamily="34" charset="0"/>
                        <a:ea typeface="PMingLiU" panose="02020500000000000000" pitchFamily="18" charset="-120"/>
                        <a:cs typeface="Lucida Grande"/>
                      </a:endParaRPr>
                    </a:p>
                    <a:p>
                      <a:pPr algn="just"/>
                      <a:r>
                        <a:rPr lang="en-US" sz="2000" u="sng">
                          <a:effectLst/>
                          <a:latin typeface="Calibri" panose="020F0502020204030204" pitchFamily="34" charset="0"/>
                          <a:ea typeface="PMingLiU" panose="02020500000000000000" pitchFamily="18" charset="-120"/>
                          <a:cs typeface="Lucida Grande"/>
                        </a:rPr>
                        <a:t>К</a:t>
                      </a:r>
                      <a:r>
                        <a:rPr lang="en-US" sz="2000" b="1" u="sng">
                          <a:effectLst/>
                          <a:latin typeface="Calibri" panose="020F0502020204030204" pitchFamily="34" charset="0"/>
                          <a:ea typeface="PMingLiU" panose="02020500000000000000" pitchFamily="18" charset="-120"/>
                          <a:cs typeface="Lucida Grande"/>
                        </a:rPr>
                        <a:t>о</a:t>
                      </a:r>
                      <a:r>
                        <a:rPr lang="en-US" sz="2000" u="sng">
                          <a:effectLst/>
                          <a:latin typeface="Calibri" panose="020F0502020204030204" pitchFamily="34" charset="0"/>
                          <a:ea typeface="PMingLiU" panose="02020500000000000000" pitchFamily="18" charset="-120"/>
                          <a:cs typeface="Lucida Grande"/>
                        </a:rPr>
                        <a:t>нкурсышто с</a:t>
                      </a:r>
                      <a:r>
                        <a:rPr lang="en-US" sz="2000" b="1" u="sng">
                          <a:effectLst/>
                          <a:latin typeface="Calibri" panose="020F0502020204030204" pitchFamily="34" charset="0"/>
                          <a:ea typeface="PMingLiU" panose="02020500000000000000" pitchFamily="18" charset="-120"/>
                          <a:cs typeface="Lucida Grande"/>
                        </a:rPr>
                        <a:t>е</a:t>
                      </a:r>
                      <a:r>
                        <a:rPr lang="en-US" sz="2000" u="sng">
                          <a:effectLst/>
                          <a:latin typeface="Calibri" panose="020F0502020204030204" pitchFamily="34" charset="0"/>
                          <a:ea typeface="PMingLiU" panose="02020500000000000000" pitchFamily="18" charset="-120"/>
                          <a:cs typeface="Lucida Grande"/>
                        </a:rPr>
                        <a:t>ҥыже м</a:t>
                      </a:r>
                      <a:r>
                        <a:rPr lang="en-US" sz="2000" b="1" u="sng">
                          <a:effectLst/>
                          <a:latin typeface="Calibri" panose="020F0502020204030204" pitchFamily="34" charset="0"/>
                          <a:ea typeface="PMingLiU" panose="02020500000000000000" pitchFamily="18" charset="-120"/>
                          <a:cs typeface="Lucida Grande"/>
                        </a:rPr>
                        <a:t>а</a:t>
                      </a:r>
                      <a:r>
                        <a:rPr lang="en-US" sz="2000" u="sng">
                          <a:effectLst/>
                          <a:latin typeface="Calibri" panose="020F0502020204030204" pitchFamily="34" charset="0"/>
                          <a:ea typeface="PMingLiU" panose="02020500000000000000" pitchFamily="18" charset="-120"/>
                          <a:cs typeface="Lucida Grande"/>
                        </a:rPr>
                        <a:t>нын</a:t>
                      </a:r>
                      <a:r>
                        <a:rPr lang="en-US" sz="2000">
                          <a:effectLst/>
                          <a:latin typeface="Calibri" panose="020F0502020204030204" pitchFamily="34" charset="0"/>
                          <a:ea typeface="PMingLiU" panose="02020500000000000000" pitchFamily="18" charset="-120"/>
                          <a:cs typeface="Lucida Grande"/>
                        </a:rPr>
                        <a:t>, т</a:t>
                      </a:r>
                      <a:r>
                        <a:rPr lang="en-US" sz="2000" b="1">
                          <a:effectLst/>
                          <a:latin typeface="Calibri" panose="020F0502020204030204" pitchFamily="34" charset="0"/>
                          <a:ea typeface="PMingLiU" panose="02020500000000000000" pitchFamily="18" charset="-120"/>
                          <a:cs typeface="Lucida Grande"/>
                        </a:rPr>
                        <a:t>у</a:t>
                      </a:r>
                      <a:r>
                        <a:rPr lang="en-US" sz="2000">
                          <a:effectLst/>
                          <a:latin typeface="Calibri" panose="020F0502020204030204" pitchFamily="34" charset="0"/>
                          <a:ea typeface="PMingLiU" panose="02020500000000000000" pitchFamily="18" charset="-120"/>
                          <a:cs typeface="Lucida Grande"/>
                        </a:rPr>
                        <a:t>до чот ямдыл</a:t>
                      </a:r>
                      <a:r>
                        <a:rPr lang="en-US" sz="2000" b="1">
                          <a:effectLst/>
                          <a:latin typeface="Calibri" panose="020F0502020204030204" pitchFamily="34" charset="0"/>
                          <a:ea typeface="PMingLiU" panose="02020500000000000000" pitchFamily="18" charset="-120"/>
                          <a:cs typeface="Lucida Grande"/>
                        </a:rPr>
                        <a:t>а</a:t>
                      </a:r>
                      <a:r>
                        <a:rPr lang="en-US" sz="2000">
                          <a:effectLst/>
                          <a:latin typeface="Calibri" panose="020F0502020204030204" pitchFamily="34" charset="0"/>
                          <a:ea typeface="PMingLiU" panose="02020500000000000000" pitchFamily="18" charset="-120"/>
                          <a:cs typeface="Lucida Grande"/>
                        </a:rPr>
                        <a:t>лтын.</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Lucida Grande"/>
                        </a:rPr>
                        <a:t>(S)he prepared a lot in order to win in the tournament.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975132851"/>
                  </a:ext>
                </a:extLst>
              </a:tr>
            </a:tbl>
          </a:graphicData>
        </a:graphic>
      </p:graphicFrame>
    </p:spTree>
    <p:extLst>
      <p:ext uri="{BB962C8B-B14F-4D97-AF65-F5344CB8AC3E}">
        <p14:creationId xmlns:p14="http://schemas.microsoft.com/office/powerpoint/2010/main" val="542508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GB" sz="3600" u="sng" dirty="0">
                <a:latin typeface="Calibri" panose="020F0502020204030204" pitchFamily="34" charset="0"/>
                <a:ea typeface="Times New Roman" panose="02020603050405020304" pitchFamily="18" charset="0"/>
                <a:cs typeface="Calibri" panose="020F0502020204030204" pitchFamily="34" charset="0"/>
              </a:rPr>
              <a:t>2. </a:t>
            </a:r>
            <a:r>
              <a:rPr lang="en-GB" sz="3600" u="sng" dirty="0" err="1">
                <a:latin typeface="Calibri" panose="020F0502020204030204" pitchFamily="34" charset="0"/>
                <a:ea typeface="Times New Roman" panose="02020603050405020304" pitchFamily="18" charset="0"/>
                <a:cs typeface="Calibri" panose="020F0502020204030204" pitchFamily="34" charset="0"/>
              </a:rPr>
              <a:t>Necessitive</a:t>
            </a:r>
            <a:r>
              <a:rPr lang="en-GB" sz="3600" u="sng" dirty="0">
                <a:latin typeface="Calibri" panose="020F0502020204030204" pitchFamily="34" charset="0"/>
                <a:ea typeface="Times New Roman" panose="02020603050405020304" pitchFamily="18" charset="0"/>
                <a:cs typeface="Calibri" panose="020F0502020204030204" pitchFamily="34" charset="0"/>
              </a:rPr>
              <a:t> construction -</a:t>
            </a:r>
            <a:r>
              <a:rPr lang="en-GB" sz="3600" u="sng" dirty="0" err="1">
                <a:latin typeface="Calibri" panose="020F0502020204030204" pitchFamily="34" charset="0"/>
                <a:ea typeface="Times New Roman" panose="02020603050405020304" pitchFamily="18" charset="0"/>
                <a:cs typeface="Calibri" panose="020F0502020204030204" pitchFamily="34" charset="0"/>
              </a:rPr>
              <a:t>шаш</a:t>
            </a:r>
            <a:r>
              <a:rPr lang="en-GB" sz="3600" u="sng" dirty="0">
                <a:latin typeface="Calibri" panose="020F0502020204030204" pitchFamily="34" charset="0"/>
                <a:ea typeface="Times New Roman" panose="02020603050405020304" pitchFamily="18" charset="0"/>
                <a:cs typeface="Calibri" panose="020F0502020204030204" pitchFamily="34" charset="0"/>
              </a:rPr>
              <a:t> + </a:t>
            </a:r>
            <a:r>
              <a:rPr lang="en-GB" sz="3600" u="sng" dirty="0" err="1">
                <a:latin typeface="Calibri" panose="020F0502020204030204" pitchFamily="34" charset="0"/>
                <a:ea typeface="Times New Roman" panose="02020603050405020304" pitchFamily="18" charset="0"/>
                <a:cs typeface="Calibri" panose="020F0502020204030204" pitchFamily="34" charset="0"/>
              </a:rPr>
              <a:t>ул</a:t>
            </a:r>
            <a:r>
              <a:rPr lang="en-GB" sz="3600" b="1" u="sng" dirty="0" err="1">
                <a:latin typeface="Calibri" panose="020F0502020204030204" pitchFamily="34" charset="0"/>
                <a:ea typeface="Times New Roman" panose="02020603050405020304" pitchFamily="18" charset="0"/>
                <a:cs typeface="Calibri" panose="020F0502020204030204" pitchFamily="34" charset="0"/>
              </a:rPr>
              <a:t>а</a:t>
            </a:r>
            <a:r>
              <a:rPr lang="en-GB" sz="3600" u="sng" dirty="0" err="1">
                <a:latin typeface="Calibri" panose="020F0502020204030204" pitchFamily="34" charset="0"/>
                <a:ea typeface="Times New Roman" panose="02020603050405020304" pitchFamily="18" charset="0"/>
                <a:cs typeface="Calibri" panose="020F0502020204030204" pitchFamily="34" charset="0"/>
              </a:rPr>
              <a:t>ш</a:t>
            </a:r>
            <a:r>
              <a:rPr lang="en-GB" sz="3600" u="sng" dirty="0">
                <a:latin typeface="Calibri" panose="020F0502020204030204" pitchFamily="34" charset="0"/>
                <a:ea typeface="Times New Roman" panose="02020603050405020304" pitchFamily="18" charset="0"/>
                <a:cs typeface="Calibri" panose="020F0502020204030204" pitchFamily="34" charset="0"/>
              </a:rPr>
              <a:t> (-</a:t>
            </a:r>
            <a:r>
              <a:rPr lang="en-GB" sz="3600" u="sng" dirty="0" err="1">
                <a:latin typeface="Calibri" panose="020F0502020204030204" pitchFamily="34" charset="0"/>
                <a:ea typeface="Times New Roman" panose="02020603050405020304" pitchFamily="18" charset="0"/>
                <a:cs typeface="Calibri" panose="020F0502020204030204" pitchFamily="34" charset="0"/>
              </a:rPr>
              <a:t>ам</a:t>
            </a:r>
            <a:r>
              <a:rPr lang="en-GB" sz="3600" u="sng" dirty="0">
                <a:latin typeface="Calibri" panose="020F0502020204030204" pitchFamily="34" charset="0"/>
                <a:ea typeface="Times New Roman" panose="02020603050405020304" pitchFamily="18" charset="0"/>
                <a:cs typeface="Calibri" panose="020F0502020204030204" pitchFamily="34" charset="0"/>
              </a:rPr>
              <a:t>) ‘to be’</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28</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6</a:t>
            </a:fld>
            <a:endParaRPr lang="en-GB"/>
          </a:p>
        </p:txBody>
      </p:sp>
      <p:graphicFrame>
        <p:nvGraphicFramePr>
          <p:cNvPr id="2" name="Table 1">
            <a:extLst>
              <a:ext uri="{FF2B5EF4-FFF2-40B4-BE49-F238E27FC236}">
                <a16:creationId xmlns:a16="http://schemas.microsoft.com/office/drawing/2014/main" id="{233AE38F-D51F-4178-BE51-AD9464F96E5F}"/>
              </a:ext>
            </a:extLst>
          </p:cNvPr>
          <p:cNvGraphicFramePr>
            <a:graphicFrameLocks noGrp="1"/>
          </p:cNvGraphicFramePr>
          <p:nvPr>
            <p:extLst>
              <p:ext uri="{D42A27DB-BD31-4B8C-83A1-F6EECF244321}">
                <p14:modId xmlns:p14="http://schemas.microsoft.com/office/powerpoint/2010/main" val="1531027209"/>
              </p:ext>
            </p:extLst>
          </p:nvPr>
        </p:nvGraphicFramePr>
        <p:xfrm>
          <a:off x="2081076" y="2687638"/>
          <a:ext cx="7687038" cy="2438400"/>
        </p:xfrm>
        <a:graphic>
          <a:graphicData uri="http://schemas.openxmlformats.org/drawingml/2006/table">
            <a:tbl>
              <a:tblPr firstRow="1" firstCol="1" bandRow="1" bandCol="1">
                <a:tableStyleId>{5940675A-B579-460E-94D1-54222C63F5DA}</a:tableStyleId>
              </a:tblPr>
              <a:tblGrid>
                <a:gridCol w="763724">
                  <a:extLst>
                    <a:ext uri="{9D8B030D-6E8A-4147-A177-3AD203B41FA5}">
                      <a16:colId xmlns:a16="http://schemas.microsoft.com/office/drawing/2014/main" val="1974459529"/>
                    </a:ext>
                  </a:extLst>
                </a:gridCol>
                <a:gridCol w="3461657">
                  <a:extLst>
                    <a:ext uri="{9D8B030D-6E8A-4147-A177-3AD203B41FA5}">
                      <a16:colId xmlns:a16="http://schemas.microsoft.com/office/drawing/2014/main" val="3897986373"/>
                    </a:ext>
                  </a:extLst>
                </a:gridCol>
                <a:gridCol w="3461657">
                  <a:extLst>
                    <a:ext uri="{9D8B030D-6E8A-4147-A177-3AD203B41FA5}">
                      <a16:colId xmlns:a16="http://schemas.microsoft.com/office/drawing/2014/main" val="3036570032"/>
                    </a:ext>
                  </a:extLst>
                </a:gridCol>
              </a:tblGrid>
              <a:tr h="244248">
                <a:tc rowSpan="2">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 </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(-ам)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read’</a:t>
                      </a:r>
                      <a:endParaRPr lang="az-Cyrl-AZ" sz="2000" b="0" i="0" u="none" strike="noStrike" dirty="0">
                        <a:effectLst/>
                        <a:latin typeface="Arial" panose="020B0604020202020204" pitchFamily="34" charset="0"/>
                      </a:endParaRPr>
                    </a:p>
                  </a:txBody>
                  <a:tcPr marL="68580" marR="68580" marT="0" marB="0"/>
                </a:tc>
                <a:tc hMerge="1">
                  <a:txBody>
                    <a:bodyPr/>
                    <a:lstStyle/>
                    <a:p>
                      <a:endParaRPr lang="en-GB"/>
                    </a:p>
                  </a:txBody>
                  <a:tcPr/>
                </a:tc>
                <a:extLst>
                  <a:ext uri="{0D108BD9-81ED-4DB2-BD59-A6C34878D82A}">
                    <a16:rowId xmlns:a16="http://schemas.microsoft.com/office/drawing/2014/main" val="37178655"/>
                  </a:ext>
                </a:extLst>
              </a:tr>
              <a:tr h="184150">
                <a:tc vMerge="1">
                  <a:txBody>
                    <a:bodyPr/>
                    <a:lstStyle/>
                    <a:p>
                      <a:endParaRPr lang="en-GB"/>
                    </a:p>
                  </a:txBody>
                  <a:tcPr/>
                </a:tc>
                <a:tc>
                  <a:txBody>
                    <a:bodyPr/>
                    <a:lstStyle/>
                    <a:p>
                      <a:pPr algn="ctr"/>
                      <a:r>
                        <a:rPr lang="en-US" sz="2000" b="1" dirty="0">
                          <a:effectLst/>
                          <a:latin typeface="Calibri" panose="020F0502020204030204" pitchFamily="34" charset="0"/>
                          <a:ea typeface="PMingLiU" panose="02020500000000000000" pitchFamily="18" charset="-120"/>
                          <a:cs typeface="Calibri" panose="020F0502020204030204" pitchFamily="34" charset="0"/>
                        </a:rPr>
                        <a:t>Positive</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Negative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274315464"/>
                  </a:ext>
                </a:extLst>
              </a:tr>
              <a:tr h="184150">
                <a:tc>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1Sg</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лудш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ул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лудш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a:t>
                      </a:r>
                      <a:r>
                        <a:rPr lang="en-US" sz="2000" b="1">
                          <a:effectLst/>
                          <a:latin typeface="Calibri" panose="020F0502020204030204" pitchFamily="34" charset="0"/>
                          <a:ea typeface="PMingLiU" panose="02020500000000000000" pitchFamily="18" charset="-120"/>
                          <a:cs typeface="Calibri" panose="020F0502020204030204" pitchFamily="34" charset="0"/>
                        </a:rPr>
                        <a:t>о</a:t>
                      </a:r>
                      <a:r>
                        <a:rPr lang="en-US" sz="2000">
                          <a:effectLst/>
                          <a:latin typeface="Calibri" panose="020F0502020204030204" pitchFamily="34" charset="0"/>
                          <a:ea typeface="PMingLiU" panose="02020500000000000000" pitchFamily="18" charset="-120"/>
                          <a:cs typeface="Calibri" panose="020F0502020204030204" pitchFamily="34" charset="0"/>
                        </a:rPr>
                        <a:t>мыл</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2727798531"/>
                  </a:ext>
                </a:extLst>
              </a:tr>
              <a:tr h="184150">
                <a:tc>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2Sg</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dirty="0" err="1">
                          <a:effectLst/>
                          <a:latin typeface="Calibri" panose="020F0502020204030204" pitchFamily="34" charset="0"/>
                          <a:ea typeface="PMingLiU" panose="02020500000000000000" pitchFamily="18" charset="-120"/>
                          <a:cs typeface="Calibri" panose="020F0502020204030204" pitchFamily="34" charset="0"/>
                        </a:rPr>
                        <a:t>лудш</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ул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т</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лудш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a:t>
                      </a:r>
                      <a:r>
                        <a:rPr lang="en-US" sz="2000" b="1">
                          <a:effectLst/>
                          <a:latin typeface="Calibri" panose="020F0502020204030204" pitchFamily="34" charset="0"/>
                          <a:ea typeface="PMingLiU" panose="02020500000000000000" pitchFamily="18" charset="-120"/>
                          <a:cs typeface="Calibri" panose="020F0502020204030204" pitchFamily="34" charset="0"/>
                        </a:rPr>
                        <a:t>о</a:t>
                      </a:r>
                      <a:r>
                        <a:rPr lang="en-US" sz="2000">
                          <a:effectLst/>
                          <a:latin typeface="Calibri" panose="020F0502020204030204" pitchFamily="34" charset="0"/>
                          <a:ea typeface="PMingLiU" panose="02020500000000000000" pitchFamily="18" charset="-120"/>
                          <a:cs typeface="Calibri" panose="020F0502020204030204" pitchFamily="34" charset="0"/>
                        </a:rPr>
                        <a:t>тыл</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3910393785"/>
                  </a:ext>
                </a:extLst>
              </a:tr>
              <a:tr h="184150">
                <a:tc>
                  <a:txBody>
                    <a:bodyPr/>
                    <a:lstStyle/>
                    <a:p>
                      <a:pPr algn="ctr"/>
                      <a:r>
                        <a:rPr lang="en-US" sz="2000" b="1" dirty="0">
                          <a:effectLst/>
                          <a:latin typeface="Calibri" panose="020F0502020204030204" pitchFamily="34" charset="0"/>
                          <a:ea typeface="PMingLiU" panose="02020500000000000000" pitchFamily="18" charset="-120"/>
                          <a:cs typeface="Calibri" panose="020F0502020204030204" pitchFamily="34" charset="0"/>
                        </a:rPr>
                        <a:t>3Sg</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лудш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лудш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a:t>
                      </a:r>
                      <a:r>
                        <a:rPr lang="en-US" sz="2000" b="1">
                          <a:effectLst/>
                          <a:latin typeface="Calibri" panose="020F0502020204030204" pitchFamily="34" charset="0"/>
                          <a:ea typeface="PMingLiU" panose="02020500000000000000" pitchFamily="18" charset="-120"/>
                          <a:cs typeface="Calibri" panose="020F0502020204030204" pitchFamily="34" charset="0"/>
                        </a:rPr>
                        <a:t>о</a:t>
                      </a:r>
                      <a:r>
                        <a:rPr lang="en-US" sz="2000">
                          <a:effectLst/>
                          <a:latin typeface="Calibri" panose="020F0502020204030204" pitchFamily="34" charset="0"/>
                          <a:ea typeface="PMingLiU" panose="02020500000000000000" pitchFamily="18" charset="-120"/>
                          <a:cs typeface="Calibri" panose="020F0502020204030204" pitchFamily="34" charset="0"/>
                        </a:rPr>
                        <a:t>гыл</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53745369"/>
                  </a:ext>
                </a:extLst>
              </a:tr>
              <a:tr h="184150">
                <a:tc>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1Pl</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лудш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улын</a:t>
                      </a:r>
                      <a:r>
                        <a:rPr lang="en-US" sz="2000" b="1">
                          <a:effectLst/>
                          <a:latin typeface="Calibri" panose="020F0502020204030204" pitchFamily="34" charset="0"/>
                          <a:ea typeface="PMingLiU" panose="02020500000000000000" pitchFamily="18" charset="-120"/>
                          <a:cs typeface="Calibri" panose="020F0502020204030204" pitchFamily="34" charset="0"/>
                        </a:rPr>
                        <a:t>а</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лудш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огын</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л (он</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л)</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10577182"/>
                  </a:ext>
                </a:extLst>
              </a:tr>
              <a:tr h="184150">
                <a:tc>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2Pl</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лудш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улыд</a:t>
                      </a:r>
                      <a:r>
                        <a:rPr lang="en-US" sz="2000" b="1">
                          <a:effectLst/>
                          <a:latin typeface="Calibri" panose="020F0502020204030204" pitchFamily="34" charset="0"/>
                          <a:ea typeface="PMingLiU" panose="02020500000000000000" pitchFamily="18" charset="-120"/>
                          <a:cs typeface="Calibri" panose="020F0502020204030204" pitchFamily="34" charset="0"/>
                        </a:rPr>
                        <a:t>а</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dirty="0" err="1">
                          <a:effectLst/>
                          <a:latin typeface="Calibri" panose="020F0502020204030204" pitchFamily="34" charset="0"/>
                          <a:ea typeface="PMingLiU" panose="02020500000000000000" pitchFamily="18" charset="-120"/>
                          <a:cs typeface="Calibri" panose="020F0502020204030204" pitchFamily="34" charset="0"/>
                        </a:rPr>
                        <a:t>лудш</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огыд</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л</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од</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л</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2962843507"/>
                  </a:ext>
                </a:extLst>
              </a:tr>
              <a:tr h="184150">
                <a:tc>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3Pl</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лудш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лыт</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4265768520"/>
                  </a:ext>
                </a:extLst>
              </a:tr>
            </a:tbl>
          </a:graphicData>
        </a:graphic>
      </p:graphicFrame>
      <p:sp>
        <p:nvSpPr>
          <p:cNvPr id="9" name="Rectangle 8">
            <a:extLst>
              <a:ext uri="{FF2B5EF4-FFF2-40B4-BE49-F238E27FC236}">
                <a16:creationId xmlns:a16="http://schemas.microsoft.com/office/drawing/2014/main" id="{EA5EC7BC-2929-4871-A747-10ED091B7C0D}"/>
              </a:ext>
            </a:extLst>
          </p:cNvPr>
          <p:cNvSpPr/>
          <p:nvPr/>
        </p:nvSpPr>
        <p:spPr>
          <a:xfrm>
            <a:off x="2914809" y="3351823"/>
            <a:ext cx="1700733"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0" name="Rectangle 9">
            <a:extLst>
              <a:ext uri="{FF2B5EF4-FFF2-40B4-BE49-F238E27FC236}">
                <a16:creationId xmlns:a16="http://schemas.microsoft.com/office/drawing/2014/main" id="{B0CB7AE0-C772-4466-96EA-5ECBA6EF49D2}"/>
              </a:ext>
            </a:extLst>
          </p:cNvPr>
          <p:cNvSpPr/>
          <p:nvPr/>
        </p:nvSpPr>
        <p:spPr>
          <a:xfrm>
            <a:off x="2914810" y="3654193"/>
            <a:ext cx="1700732"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1" name="Rectangle 10">
            <a:extLst>
              <a:ext uri="{FF2B5EF4-FFF2-40B4-BE49-F238E27FC236}">
                <a16:creationId xmlns:a16="http://schemas.microsoft.com/office/drawing/2014/main" id="{0932608F-EAB8-4322-A794-CC57DB78B135}"/>
              </a:ext>
            </a:extLst>
          </p:cNvPr>
          <p:cNvSpPr/>
          <p:nvPr/>
        </p:nvSpPr>
        <p:spPr>
          <a:xfrm>
            <a:off x="2914809" y="3956563"/>
            <a:ext cx="1056028"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3" name="Rectangle 12">
            <a:extLst>
              <a:ext uri="{FF2B5EF4-FFF2-40B4-BE49-F238E27FC236}">
                <a16:creationId xmlns:a16="http://schemas.microsoft.com/office/drawing/2014/main" id="{AF676429-174D-40BA-B6CD-207E18373515}"/>
              </a:ext>
            </a:extLst>
          </p:cNvPr>
          <p:cNvSpPr/>
          <p:nvPr/>
        </p:nvSpPr>
        <p:spPr>
          <a:xfrm>
            <a:off x="2914809" y="4268078"/>
            <a:ext cx="1802334"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Rectangle 13">
            <a:extLst>
              <a:ext uri="{FF2B5EF4-FFF2-40B4-BE49-F238E27FC236}">
                <a16:creationId xmlns:a16="http://schemas.microsoft.com/office/drawing/2014/main" id="{C52D9E78-83A9-45A3-B2DF-9A8E4A4FEADA}"/>
              </a:ext>
            </a:extLst>
          </p:cNvPr>
          <p:cNvSpPr/>
          <p:nvPr/>
        </p:nvSpPr>
        <p:spPr>
          <a:xfrm>
            <a:off x="2896552" y="4571415"/>
            <a:ext cx="1700732"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Rectangle 14">
            <a:extLst>
              <a:ext uri="{FF2B5EF4-FFF2-40B4-BE49-F238E27FC236}">
                <a16:creationId xmlns:a16="http://schemas.microsoft.com/office/drawing/2014/main" id="{E48C0AFA-D09F-4D43-B016-0D190D5BF5FA}"/>
              </a:ext>
            </a:extLst>
          </p:cNvPr>
          <p:cNvSpPr/>
          <p:nvPr/>
        </p:nvSpPr>
        <p:spPr>
          <a:xfrm>
            <a:off x="2896552" y="4868416"/>
            <a:ext cx="1802334"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6" name="Rectangle 15">
            <a:extLst>
              <a:ext uri="{FF2B5EF4-FFF2-40B4-BE49-F238E27FC236}">
                <a16:creationId xmlns:a16="http://schemas.microsoft.com/office/drawing/2014/main" id="{EE24315C-C510-4F0F-B466-DB384FC4A664}"/>
              </a:ext>
            </a:extLst>
          </p:cNvPr>
          <p:cNvSpPr/>
          <p:nvPr/>
        </p:nvSpPr>
        <p:spPr>
          <a:xfrm>
            <a:off x="6350590" y="3357601"/>
            <a:ext cx="1700733"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7" name="Rectangle 16">
            <a:extLst>
              <a:ext uri="{FF2B5EF4-FFF2-40B4-BE49-F238E27FC236}">
                <a16:creationId xmlns:a16="http://schemas.microsoft.com/office/drawing/2014/main" id="{CC0ECA3B-7CCA-4C65-9FC1-9BB088D155A2}"/>
              </a:ext>
            </a:extLst>
          </p:cNvPr>
          <p:cNvSpPr/>
          <p:nvPr/>
        </p:nvSpPr>
        <p:spPr>
          <a:xfrm>
            <a:off x="6350591" y="3659971"/>
            <a:ext cx="1700732" cy="22402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8" name="Rectangle 17">
            <a:extLst>
              <a:ext uri="{FF2B5EF4-FFF2-40B4-BE49-F238E27FC236}">
                <a16:creationId xmlns:a16="http://schemas.microsoft.com/office/drawing/2014/main" id="{4878650E-F60F-486A-AFD7-E57251C4C046}"/>
              </a:ext>
            </a:extLst>
          </p:cNvPr>
          <p:cNvSpPr/>
          <p:nvPr/>
        </p:nvSpPr>
        <p:spPr>
          <a:xfrm>
            <a:off x="6350589" y="3962341"/>
            <a:ext cx="1682475" cy="21824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9" name="Rectangle 18">
            <a:extLst>
              <a:ext uri="{FF2B5EF4-FFF2-40B4-BE49-F238E27FC236}">
                <a16:creationId xmlns:a16="http://schemas.microsoft.com/office/drawing/2014/main" id="{2596FBC3-3AF8-4FDB-AF5F-3979F29552C2}"/>
              </a:ext>
            </a:extLst>
          </p:cNvPr>
          <p:cNvSpPr/>
          <p:nvPr/>
        </p:nvSpPr>
        <p:spPr>
          <a:xfrm>
            <a:off x="6350589" y="4273856"/>
            <a:ext cx="2619239" cy="21824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0" name="Rectangle 19">
            <a:extLst>
              <a:ext uri="{FF2B5EF4-FFF2-40B4-BE49-F238E27FC236}">
                <a16:creationId xmlns:a16="http://schemas.microsoft.com/office/drawing/2014/main" id="{73F640FA-7928-43A4-A96F-A99B307D0EF7}"/>
              </a:ext>
            </a:extLst>
          </p:cNvPr>
          <p:cNvSpPr/>
          <p:nvPr/>
        </p:nvSpPr>
        <p:spPr>
          <a:xfrm>
            <a:off x="6332332" y="4577193"/>
            <a:ext cx="2637495" cy="218244"/>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262186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18"/>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0" nodeType="clickEffect">
                                  <p:stCondLst>
                                    <p:cond delay="0"/>
                                  </p:stCondLst>
                                  <p:childTnLst>
                                    <p:set>
                                      <p:cBhvr>
                                        <p:cTn id="42" dur="1" fill="hold">
                                          <p:stCondLst>
                                            <p:cond delay="0"/>
                                          </p:stCondLst>
                                        </p:cTn>
                                        <p:tgtEl>
                                          <p:spTgt spid="19"/>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GB" sz="3600" u="sng" dirty="0">
                <a:latin typeface="Calibri" panose="020F0502020204030204" pitchFamily="34" charset="0"/>
                <a:ea typeface="Times New Roman" panose="02020603050405020304" pitchFamily="18" charset="0"/>
                <a:cs typeface="Calibri" panose="020F0502020204030204" pitchFamily="34" charset="0"/>
              </a:rPr>
              <a:t>2. </a:t>
            </a:r>
            <a:r>
              <a:rPr lang="en-GB" sz="3600" u="sng" dirty="0" err="1">
                <a:latin typeface="Calibri" panose="020F0502020204030204" pitchFamily="34" charset="0"/>
                <a:ea typeface="Times New Roman" panose="02020603050405020304" pitchFamily="18" charset="0"/>
                <a:cs typeface="Calibri" panose="020F0502020204030204" pitchFamily="34" charset="0"/>
              </a:rPr>
              <a:t>Necessitive</a:t>
            </a:r>
            <a:r>
              <a:rPr lang="en-GB" sz="3600" u="sng" dirty="0">
                <a:latin typeface="Calibri" panose="020F0502020204030204" pitchFamily="34" charset="0"/>
                <a:ea typeface="Times New Roman" panose="02020603050405020304" pitchFamily="18" charset="0"/>
                <a:cs typeface="Calibri" panose="020F0502020204030204" pitchFamily="34" charset="0"/>
              </a:rPr>
              <a:t> construction -</a:t>
            </a:r>
            <a:r>
              <a:rPr lang="en-GB" sz="3600" u="sng" dirty="0" err="1">
                <a:latin typeface="Calibri" panose="020F0502020204030204" pitchFamily="34" charset="0"/>
                <a:ea typeface="Times New Roman" panose="02020603050405020304" pitchFamily="18" charset="0"/>
                <a:cs typeface="Calibri" panose="020F0502020204030204" pitchFamily="34" charset="0"/>
              </a:rPr>
              <a:t>шаш</a:t>
            </a:r>
            <a:r>
              <a:rPr lang="en-GB" sz="3600" u="sng" dirty="0">
                <a:latin typeface="Calibri" panose="020F0502020204030204" pitchFamily="34" charset="0"/>
                <a:ea typeface="Times New Roman" panose="02020603050405020304" pitchFamily="18" charset="0"/>
                <a:cs typeface="Calibri" panose="020F0502020204030204" pitchFamily="34" charset="0"/>
              </a:rPr>
              <a:t> + </a:t>
            </a:r>
            <a:r>
              <a:rPr lang="en-GB" sz="3600" u="sng" dirty="0" err="1">
                <a:latin typeface="Calibri" panose="020F0502020204030204" pitchFamily="34" charset="0"/>
                <a:ea typeface="Times New Roman" panose="02020603050405020304" pitchFamily="18" charset="0"/>
                <a:cs typeface="Calibri" panose="020F0502020204030204" pitchFamily="34" charset="0"/>
              </a:rPr>
              <a:t>ул</a:t>
            </a:r>
            <a:r>
              <a:rPr lang="en-GB" sz="3600" b="1" u="sng" dirty="0" err="1">
                <a:latin typeface="Calibri" panose="020F0502020204030204" pitchFamily="34" charset="0"/>
                <a:ea typeface="Times New Roman" panose="02020603050405020304" pitchFamily="18" charset="0"/>
                <a:cs typeface="Calibri" panose="020F0502020204030204" pitchFamily="34" charset="0"/>
              </a:rPr>
              <a:t>а</a:t>
            </a:r>
            <a:r>
              <a:rPr lang="en-GB" sz="3600" u="sng" dirty="0" err="1">
                <a:latin typeface="Calibri" panose="020F0502020204030204" pitchFamily="34" charset="0"/>
                <a:ea typeface="Times New Roman" panose="02020603050405020304" pitchFamily="18" charset="0"/>
                <a:cs typeface="Calibri" panose="020F0502020204030204" pitchFamily="34" charset="0"/>
              </a:rPr>
              <a:t>ш</a:t>
            </a:r>
            <a:r>
              <a:rPr lang="en-GB" sz="3600" u="sng" dirty="0">
                <a:latin typeface="Calibri" panose="020F0502020204030204" pitchFamily="34" charset="0"/>
                <a:ea typeface="Times New Roman" panose="02020603050405020304" pitchFamily="18" charset="0"/>
                <a:cs typeface="Calibri" panose="020F0502020204030204" pitchFamily="34" charset="0"/>
              </a:rPr>
              <a:t> (-</a:t>
            </a:r>
            <a:r>
              <a:rPr lang="en-GB" sz="3600" u="sng" dirty="0" err="1">
                <a:latin typeface="Calibri" panose="020F0502020204030204" pitchFamily="34" charset="0"/>
                <a:ea typeface="Times New Roman" panose="02020603050405020304" pitchFamily="18" charset="0"/>
                <a:cs typeface="Calibri" panose="020F0502020204030204" pitchFamily="34" charset="0"/>
              </a:rPr>
              <a:t>ам</a:t>
            </a:r>
            <a:r>
              <a:rPr lang="en-GB" sz="3600" u="sng" dirty="0">
                <a:latin typeface="Calibri" panose="020F0502020204030204" pitchFamily="34" charset="0"/>
                <a:ea typeface="Times New Roman" panose="02020603050405020304" pitchFamily="18" charset="0"/>
                <a:cs typeface="Calibri" panose="020F0502020204030204" pitchFamily="34" charset="0"/>
              </a:rPr>
              <a:t>) ‘to be’</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28</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7</a:t>
            </a:fld>
            <a:endParaRPr lang="en-GB"/>
          </a:p>
        </p:txBody>
      </p:sp>
      <p:graphicFrame>
        <p:nvGraphicFramePr>
          <p:cNvPr id="2" name="Table 1">
            <a:extLst>
              <a:ext uri="{FF2B5EF4-FFF2-40B4-BE49-F238E27FC236}">
                <a16:creationId xmlns:a16="http://schemas.microsoft.com/office/drawing/2014/main" id="{233AE38F-D51F-4178-BE51-AD9464F96E5F}"/>
              </a:ext>
            </a:extLst>
          </p:cNvPr>
          <p:cNvGraphicFramePr>
            <a:graphicFrameLocks noGrp="1"/>
          </p:cNvGraphicFramePr>
          <p:nvPr>
            <p:extLst>
              <p:ext uri="{D42A27DB-BD31-4B8C-83A1-F6EECF244321}">
                <p14:modId xmlns:p14="http://schemas.microsoft.com/office/powerpoint/2010/main" val="2909548063"/>
              </p:ext>
            </p:extLst>
          </p:nvPr>
        </p:nvGraphicFramePr>
        <p:xfrm>
          <a:off x="2081076" y="2687638"/>
          <a:ext cx="7687038" cy="2438400"/>
        </p:xfrm>
        <a:graphic>
          <a:graphicData uri="http://schemas.openxmlformats.org/drawingml/2006/table">
            <a:tbl>
              <a:tblPr firstRow="1" firstCol="1" bandRow="1" bandCol="1">
                <a:tableStyleId>{5940675A-B579-460E-94D1-54222C63F5DA}</a:tableStyleId>
              </a:tblPr>
              <a:tblGrid>
                <a:gridCol w="763724">
                  <a:extLst>
                    <a:ext uri="{9D8B030D-6E8A-4147-A177-3AD203B41FA5}">
                      <a16:colId xmlns:a16="http://schemas.microsoft.com/office/drawing/2014/main" val="1974459529"/>
                    </a:ext>
                  </a:extLst>
                </a:gridCol>
                <a:gridCol w="3461657">
                  <a:extLst>
                    <a:ext uri="{9D8B030D-6E8A-4147-A177-3AD203B41FA5}">
                      <a16:colId xmlns:a16="http://schemas.microsoft.com/office/drawing/2014/main" val="3897986373"/>
                    </a:ext>
                  </a:extLst>
                </a:gridCol>
                <a:gridCol w="3461657">
                  <a:extLst>
                    <a:ext uri="{9D8B030D-6E8A-4147-A177-3AD203B41FA5}">
                      <a16:colId xmlns:a16="http://schemas.microsoft.com/office/drawing/2014/main" val="3036570032"/>
                    </a:ext>
                  </a:extLst>
                </a:gridCol>
              </a:tblGrid>
              <a:tr h="244248">
                <a:tc rowSpan="2">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 </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луд</a:t>
                      </a:r>
                      <a:r>
                        <a:rPr lang="az-Cyrl-AZ" sz="2000" b="1" i="0" u="none" strike="noStrike" dirty="0">
                          <a:effectLst/>
                          <a:latin typeface="Calibri" panose="020F0502020204030204" pitchFamily="34" charset="0"/>
                          <a:ea typeface="PMingLiU" panose="02020500000000000000" pitchFamily="18" charset="-120"/>
                          <a:cs typeface="Calibri" panose="020F0502020204030204" pitchFamily="34" charset="0"/>
                        </a:rPr>
                        <a:t>а</a:t>
                      </a:r>
                      <a:r>
                        <a:rPr lang="az-Cyrl-AZ" sz="2000" b="0" i="0" u="none" strike="noStrike" dirty="0">
                          <a:effectLst/>
                          <a:latin typeface="Calibri" panose="020F0502020204030204" pitchFamily="34" charset="0"/>
                          <a:ea typeface="PMingLiU" panose="02020500000000000000" pitchFamily="18" charset="-120"/>
                          <a:cs typeface="Calibri" panose="020F0502020204030204" pitchFamily="34" charset="0"/>
                        </a:rPr>
                        <a:t>ш</a:t>
                      </a:r>
                      <a:r>
                        <a:rPr lang="mi-NZ" sz="2000" b="0" i="0" u="none" strike="noStrike" dirty="0">
                          <a:effectLst/>
                          <a:latin typeface="Calibri" panose="020F0502020204030204" pitchFamily="34" charset="0"/>
                          <a:ea typeface="PMingLiU" panose="02020500000000000000" pitchFamily="18" charset="-120"/>
                          <a:cs typeface="Calibri" panose="020F0502020204030204" pitchFamily="34" charset="0"/>
                        </a:rPr>
                        <a:t> (-ам) </a:t>
                      </a:r>
                      <a:r>
                        <a:rPr lang="en-US" sz="2000" b="0" i="0" u="none" strike="noStrike" noProof="0" dirty="0">
                          <a:effectLst/>
                          <a:latin typeface="Calibri" panose="020F0502020204030204" pitchFamily="34" charset="0"/>
                          <a:ea typeface="PMingLiU" panose="02020500000000000000" pitchFamily="18" charset="-120"/>
                          <a:cs typeface="Calibri" panose="020F0502020204030204" pitchFamily="34" charset="0"/>
                        </a:rPr>
                        <a:t>‘to read’</a:t>
                      </a:r>
                      <a:endParaRPr lang="az-Cyrl-AZ" sz="2000" b="0" i="0" u="none" strike="noStrike" dirty="0">
                        <a:effectLst/>
                        <a:latin typeface="Arial" panose="020B0604020202020204" pitchFamily="34" charset="0"/>
                      </a:endParaRPr>
                    </a:p>
                  </a:txBody>
                  <a:tcPr marL="68580" marR="68580" marT="0" marB="0"/>
                </a:tc>
                <a:tc hMerge="1">
                  <a:txBody>
                    <a:bodyPr/>
                    <a:lstStyle/>
                    <a:p>
                      <a:endParaRPr lang="en-GB"/>
                    </a:p>
                  </a:txBody>
                  <a:tcPr/>
                </a:tc>
                <a:extLst>
                  <a:ext uri="{0D108BD9-81ED-4DB2-BD59-A6C34878D82A}">
                    <a16:rowId xmlns:a16="http://schemas.microsoft.com/office/drawing/2014/main" val="37178655"/>
                  </a:ext>
                </a:extLst>
              </a:tr>
              <a:tr h="184150">
                <a:tc vMerge="1">
                  <a:txBody>
                    <a:bodyPr/>
                    <a:lstStyle/>
                    <a:p>
                      <a:endParaRPr lang="en-GB"/>
                    </a:p>
                  </a:txBody>
                  <a:tcPr/>
                </a:tc>
                <a:tc>
                  <a:txBody>
                    <a:bodyPr/>
                    <a:lstStyle/>
                    <a:p>
                      <a:pPr algn="ctr"/>
                      <a:r>
                        <a:rPr lang="en-US" sz="2000" b="1" dirty="0">
                          <a:effectLst/>
                          <a:latin typeface="Calibri" panose="020F0502020204030204" pitchFamily="34" charset="0"/>
                          <a:ea typeface="PMingLiU" panose="02020500000000000000" pitchFamily="18" charset="-120"/>
                          <a:cs typeface="Calibri" panose="020F0502020204030204" pitchFamily="34" charset="0"/>
                        </a:rPr>
                        <a:t>Positive</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Negative</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274315464"/>
                  </a:ext>
                </a:extLst>
              </a:tr>
              <a:tr h="184150">
                <a:tc>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1Sg</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лудш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ул</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м</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лудш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a:t>
                      </a:r>
                      <a:r>
                        <a:rPr lang="en-US" sz="2000" b="1">
                          <a:effectLst/>
                          <a:latin typeface="Calibri" panose="020F0502020204030204" pitchFamily="34" charset="0"/>
                          <a:ea typeface="PMingLiU" panose="02020500000000000000" pitchFamily="18" charset="-120"/>
                          <a:cs typeface="Calibri" panose="020F0502020204030204" pitchFamily="34" charset="0"/>
                        </a:rPr>
                        <a:t>о</a:t>
                      </a:r>
                      <a:r>
                        <a:rPr lang="en-US" sz="2000">
                          <a:effectLst/>
                          <a:latin typeface="Calibri" panose="020F0502020204030204" pitchFamily="34" charset="0"/>
                          <a:ea typeface="PMingLiU" panose="02020500000000000000" pitchFamily="18" charset="-120"/>
                          <a:cs typeface="Calibri" panose="020F0502020204030204" pitchFamily="34" charset="0"/>
                        </a:rPr>
                        <a:t>мыл</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2727798531"/>
                  </a:ext>
                </a:extLst>
              </a:tr>
              <a:tr h="184150">
                <a:tc>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2Sg</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dirty="0" err="1">
                          <a:effectLst/>
                          <a:latin typeface="Calibri" panose="020F0502020204030204" pitchFamily="34" charset="0"/>
                          <a:ea typeface="PMingLiU" panose="02020500000000000000" pitchFamily="18" charset="-120"/>
                          <a:cs typeface="Calibri" panose="020F0502020204030204" pitchFamily="34" charset="0"/>
                        </a:rPr>
                        <a:t>лудш</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ул</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т</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лудш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a:t>
                      </a:r>
                      <a:r>
                        <a:rPr lang="en-US" sz="2000" b="1">
                          <a:effectLst/>
                          <a:latin typeface="Calibri" panose="020F0502020204030204" pitchFamily="34" charset="0"/>
                          <a:ea typeface="PMingLiU" panose="02020500000000000000" pitchFamily="18" charset="-120"/>
                          <a:cs typeface="Calibri" panose="020F0502020204030204" pitchFamily="34" charset="0"/>
                        </a:rPr>
                        <a:t>о</a:t>
                      </a:r>
                      <a:r>
                        <a:rPr lang="en-US" sz="2000">
                          <a:effectLst/>
                          <a:latin typeface="Calibri" panose="020F0502020204030204" pitchFamily="34" charset="0"/>
                          <a:ea typeface="PMingLiU" panose="02020500000000000000" pitchFamily="18" charset="-120"/>
                          <a:cs typeface="Calibri" panose="020F0502020204030204" pitchFamily="34" charset="0"/>
                        </a:rPr>
                        <a:t>тыл</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3910393785"/>
                  </a:ext>
                </a:extLst>
              </a:tr>
              <a:tr h="184150">
                <a:tc>
                  <a:txBody>
                    <a:bodyPr/>
                    <a:lstStyle/>
                    <a:p>
                      <a:pPr algn="ctr"/>
                      <a:r>
                        <a:rPr lang="en-US" sz="2000" b="1" dirty="0">
                          <a:effectLst/>
                          <a:latin typeface="Calibri" panose="020F0502020204030204" pitchFamily="34" charset="0"/>
                          <a:ea typeface="PMingLiU" panose="02020500000000000000" pitchFamily="18" charset="-120"/>
                          <a:cs typeface="Calibri" panose="020F0502020204030204" pitchFamily="34" charset="0"/>
                        </a:rPr>
                        <a:t>3Sg</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лудш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лудш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a:t>
                      </a:r>
                      <a:r>
                        <a:rPr lang="en-US" sz="2000" b="1">
                          <a:effectLst/>
                          <a:latin typeface="Calibri" panose="020F0502020204030204" pitchFamily="34" charset="0"/>
                          <a:ea typeface="PMingLiU" panose="02020500000000000000" pitchFamily="18" charset="-120"/>
                          <a:cs typeface="Calibri" panose="020F0502020204030204" pitchFamily="34" charset="0"/>
                        </a:rPr>
                        <a:t>о</a:t>
                      </a:r>
                      <a:r>
                        <a:rPr lang="en-US" sz="2000">
                          <a:effectLst/>
                          <a:latin typeface="Calibri" panose="020F0502020204030204" pitchFamily="34" charset="0"/>
                          <a:ea typeface="PMingLiU" panose="02020500000000000000" pitchFamily="18" charset="-120"/>
                          <a:cs typeface="Calibri" panose="020F0502020204030204" pitchFamily="34" charset="0"/>
                        </a:rPr>
                        <a:t>гыл</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53745369"/>
                  </a:ext>
                </a:extLst>
              </a:tr>
              <a:tr h="184150">
                <a:tc>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1Pl</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лудш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улын</a:t>
                      </a:r>
                      <a:r>
                        <a:rPr lang="en-US" sz="2000" b="1">
                          <a:effectLst/>
                          <a:latin typeface="Calibri" panose="020F0502020204030204" pitchFamily="34" charset="0"/>
                          <a:ea typeface="PMingLiU" panose="02020500000000000000" pitchFamily="18" charset="-120"/>
                          <a:cs typeface="Calibri" panose="020F0502020204030204" pitchFamily="34" charset="0"/>
                        </a:rPr>
                        <a:t>а</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лудш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огын</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л (он</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л)</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10577182"/>
                  </a:ext>
                </a:extLst>
              </a:tr>
              <a:tr h="184150">
                <a:tc>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2Pl</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лудш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улыд</a:t>
                      </a:r>
                      <a:r>
                        <a:rPr lang="en-US" sz="2000" b="1">
                          <a:effectLst/>
                          <a:latin typeface="Calibri" panose="020F0502020204030204" pitchFamily="34" charset="0"/>
                          <a:ea typeface="PMingLiU" panose="02020500000000000000" pitchFamily="18" charset="-120"/>
                          <a:cs typeface="Calibri" panose="020F0502020204030204" pitchFamily="34" charset="0"/>
                        </a:rPr>
                        <a:t>а</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dirty="0" err="1">
                          <a:effectLst/>
                          <a:latin typeface="Calibri" panose="020F0502020204030204" pitchFamily="34" charset="0"/>
                          <a:ea typeface="PMingLiU" panose="02020500000000000000" pitchFamily="18" charset="-120"/>
                          <a:cs typeface="Calibri" panose="020F0502020204030204" pitchFamily="34" charset="0"/>
                        </a:rPr>
                        <a:t>лудш</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огыд</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л</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dirty="0" err="1">
                          <a:effectLst/>
                          <a:latin typeface="Calibri" panose="020F0502020204030204" pitchFamily="34" charset="0"/>
                          <a:ea typeface="PMingLiU" panose="02020500000000000000" pitchFamily="18" charset="-120"/>
                          <a:cs typeface="Calibri" panose="020F0502020204030204" pitchFamily="34" charset="0"/>
                        </a:rPr>
                        <a:t>од</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л</a:t>
                      </a:r>
                      <a:r>
                        <a:rPr lang="en-US" sz="2000" dirty="0">
                          <a:effectLst/>
                          <a:latin typeface="Calibri" panose="020F0502020204030204" pitchFamily="34" charset="0"/>
                          <a:ea typeface="PMingLiU" panose="02020500000000000000" pitchFamily="18" charset="-120"/>
                          <a:cs typeface="Calibri" panose="020F0502020204030204" pitchFamily="34" charset="0"/>
                        </a:rPr>
                        <a: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2962843507"/>
                  </a:ext>
                </a:extLst>
              </a:tr>
              <a:tr h="184150">
                <a:tc>
                  <a:txBody>
                    <a:bodyPr/>
                    <a:lstStyle/>
                    <a:p>
                      <a:pPr algn="ctr"/>
                      <a:r>
                        <a:rPr lang="en-US" sz="2000" b="1">
                          <a:effectLst/>
                          <a:latin typeface="Calibri" panose="020F0502020204030204" pitchFamily="34" charset="0"/>
                          <a:ea typeface="PMingLiU" panose="02020500000000000000" pitchFamily="18" charset="-120"/>
                          <a:cs typeface="Calibri" panose="020F0502020204030204" pitchFamily="34" charset="0"/>
                        </a:rPr>
                        <a:t>3Pl</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a:effectLst/>
                          <a:latin typeface="Calibri" panose="020F0502020204030204" pitchFamily="34" charset="0"/>
                          <a:ea typeface="PMingLiU" panose="02020500000000000000" pitchFamily="18" charset="-120"/>
                          <a:cs typeface="Calibri" panose="020F0502020204030204" pitchFamily="34" charset="0"/>
                        </a:rPr>
                        <a:t>лудш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a:t>
                      </a:r>
                      <a:r>
                        <a:rPr lang="en-US" sz="2000" b="1">
                          <a:effectLst/>
                          <a:latin typeface="Calibri" panose="020F0502020204030204" pitchFamily="34" charset="0"/>
                          <a:ea typeface="PMingLiU" panose="02020500000000000000" pitchFamily="18" charset="-120"/>
                          <a:cs typeface="Calibri" panose="020F0502020204030204" pitchFamily="34" charset="0"/>
                        </a:rPr>
                        <a:t>у</a:t>
                      </a:r>
                      <a:r>
                        <a:rPr lang="en-US" sz="2000">
                          <a:effectLst/>
                          <a:latin typeface="Calibri" panose="020F0502020204030204" pitchFamily="34" charset="0"/>
                          <a:ea typeface="PMingLiU" panose="02020500000000000000" pitchFamily="18" charset="-120"/>
                          <a:cs typeface="Calibri" panose="020F0502020204030204" pitchFamily="34" charset="0"/>
                        </a:rPr>
                        <a:t>лыт</a:t>
                      </a:r>
                      <a:endParaRPr lang="en-GB" sz="200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2000" dirty="0" err="1">
                          <a:effectLst/>
                          <a:latin typeface="Calibri" panose="020F0502020204030204" pitchFamily="34" charset="0"/>
                          <a:ea typeface="PMingLiU" panose="02020500000000000000" pitchFamily="18" charset="-120"/>
                          <a:cs typeface="Calibri" panose="020F0502020204030204" pitchFamily="34" charset="0"/>
                        </a:rPr>
                        <a:t>лудш</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а</a:t>
                      </a:r>
                      <a:r>
                        <a:rPr lang="en-US" sz="2000" dirty="0" err="1">
                          <a:effectLst/>
                          <a:latin typeface="Calibri" panose="020F0502020204030204" pitchFamily="34" charset="0"/>
                          <a:ea typeface="PMingLiU" panose="02020500000000000000" pitchFamily="18" charset="-120"/>
                          <a:cs typeface="Calibri" panose="020F0502020204030204" pitchFamily="34" charset="0"/>
                        </a:rPr>
                        <a:t>ш</a:t>
                      </a:r>
                      <a:r>
                        <a:rPr lang="en-US" sz="2000" dirty="0">
                          <a:effectLst/>
                          <a:latin typeface="Calibri" panose="020F0502020204030204" pitchFamily="34" charset="0"/>
                          <a:ea typeface="PMingLiU" panose="02020500000000000000" pitchFamily="18" charset="-120"/>
                          <a:cs typeface="Calibri" panose="020F0502020204030204" pitchFamily="34" charset="0"/>
                        </a:rPr>
                        <a:t> </a:t>
                      </a:r>
                      <a:r>
                        <a:rPr lang="en-US" sz="2000" b="1" dirty="0" err="1">
                          <a:effectLst/>
                          <a:latin typeface="Calibri" panose="020F0502020204030204" pitchFamily="34" charset="0"/>
                          <a:ea typeface="PMingLiU" panose="02020500000000000000" pitchFamily="18" charset="-120"/>
                          <a:cs typeface="Calibri" panose="020F0502020204030204" pitchFamily="34" charset="0"/>
                        </a:rPr>
                        <a:t>о</a:t>
                      </a:r>
                      <a:r>
                        <a:rPr lang="en-US" sz="2000" dirty="0" err="1">
                          <a:effectLst/>
                          <a:latin typeface="Calibri" panose="020F0502020204030204" pitchFamily="34" charset="0"/>
                          <a:ea typeface="PMingLiU" panose="02020500000000000000" pitchFamily="18" charset="-120"/>
                          <a:cs typeface="Calibri" panose="020F0502020204030204" pitchFamily="34" charset="0"/>
                        </a:rPr>
                        <a:t>гытыл</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4265768520"/>
                  </a:ext>
                </a:extLst>
              </a:tr>
            </a:tbl>
          </a:graphicData>
        </a:graphic>
      </p:graphicFrame>
    </p:spTree>
    <p:extLst>
      <p:ext uri="{BB962C8B-B14F-4D97-AF65-F5344CB8AC3E}">
        <p14:creationId xmlns:p14="http://schemas.microsoft.com/office/powerpoint/2010/main" val="2915955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B9B581-8CE4-4969-A04E-88299AE101AD}"/>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GB" sz="3600" u="sng" dirty="0">
                <a:latin typeface="Calibri" panose="020F0502020204030204" pitchFamily="34" charset="0"/>
                <a:ea typeface="Times New Roman" panose="02020603050405020304" pitchFamily="18" charset="0"/>
                <a:cs typeface="Calibri" panose="020F0502020204030204" pitchFamily="34" charset="0"/>
              </a:rPr>
              <a:t>2. </a:t>
            </a:r>
            <a:r>
              <a:rPr lang="en-GB" sz="3600" u="sng" dirty="0" err="1">
                <a:latin typeface="Calibri" panose="020F0502020204030204" pitchFamily="34" charset="0"/>
                <a:ea typeface="Times New Roman" panose="02020603050405020304" pitchFamily="18" charset="0"/>
                <a:cs typeface="Calibri" panose="020F0502020204030204" pitchFamily="34" charset="0"/>
              </a:rPr>
              <a:t>Necessitive</a:t>
            </a:r>
            <a:r>
              <a:rPr lang="en-GB" sz="3600" u="sng" dirty="0">
                <a:latin typeface="Calibri" panose="020F0502020204030204" pitchFamily="34" charset="0"/>
                <a:ea typeface="Times New Roman" panose="02020603050405020304" pitchFamily="18" charset="0"/>
                <a:cs typeface="Calibri" panose="020F0502020204030204" pitchFamily="34" charset="0"/>
              </a:rPr>
              <a:t> construction -</a:t>
            </a:r>
            <a:r>
              <a:rPr lang="en-GB" sz="3600" u="sng" dirty="0" err="1">
                <a:latin typeface="Calibri" panose="020F0502020204030204" pitchFamily="34" charset="0"/>
                <a:ea typeface="Times New Roman" panose="02020603050405020304" pitchFamily="18" charset="0"/>
                <a:cs typeface="Calibri" panose="020F0502020204030204" pitchFamily="34" charset="0"/>
              </a:rPr>
              <a:t>шаш</a:t>
            </a:r>
            <a:r>
              <a:rPr lang="en-GB" sz="3600" u="sng" dirty="0">
                <a:latin typeface="Calibri" panose="020F0502020204030204" pitchFamily="34" charset="0"/>
                <a:ea typeface="Times New Roman" panose="02020603050405020304" pitchFamily="18" charset="0"/>
                <a:cs typeface="Calibri" panose="020F0502020204030204" pitchFamily="34" charset="0"/>
              </a:rPr>
              <a:t> + </a:t>
            </a:r>
            <a:r>
              <a:rPr lang="en-GB" sz="3600" u="sng" dirty="0" err="1">
                <a:latin typeface="Calibri" panose="020F0502020204030204" pitchFamily="34" charset="0"/>
                <a:ea typeface="Times New Roman" panose="02020603050405020304" pitchFamily="18" charset="0"/>
                <a:cs typeface="Calibri" panose="020F0502020204030204" pitchFamily="34" charset="0"/>
              </a:rPr>
              <a:t>ул</a:t>
            </a:r>
            <a:r>
              <a:rPr lang="en-GB" sz="3600" b="1" u="sng" dirty="0" err="1">
                <a:latin typeface="Calibri" panose="020F0502020204030204" pitchFamily="34" charset="0"/>
                <a:ea typeface="Times New Roman" panose="02020603050405020304" pitchFamily="18" charset="0"/>
                <a:cs typeface="Calibri" panose="020F0502020204030204" pitchFamily="34" charset="0"/>
              </a:rPr>
              <a:t>а</a:t>
            </a:r>
            <a:r>
              <a:rPr lang="en-GB" sz="3600" u="sng" dirty="0" err="1">
                <a:latin typeface="Calibri" panose="020F0502020204030204" pitchFamily="34" charset="0"/>
                <a:ea typeface="Times New Roman" panose="02020603050405020304" pitchFamily="18" charset="0"/>
                <a:cs typeface="Calibri" panose="020F0502020204030204" pitchFamily="34" charset="0"/>
              </a:rPr>
              <a:t>ш</a:t>
            </a:r>
            <a:r>
              <a:rPr lang="en-GB" sz="3600" u="sng" dirty="0">
                <a:latin typeface="Calibri" panose="020F0502020204030204" pitchFamily="34" charset="0"/>
                <a:ea typeface="Times New Roman" panose="02020603050405020304" pitchFamily="18" charset="0"/>
                <a:cs typeface="Calibri" panose="020F0502020204030204" pitchFamily="34" charset="0"/>
              </a:rPr>
              <a:t> (-</a:t>
            </a:r>
            <a:r>
              <a:rPr lang="en-GB" sz="3600" u="sng" dirty="0" err="1">
                <a:latin typeface="Calibri" panose="020F0502020204030204" pitchFamily="34" charset="0"/>
                <a:ea typeface="Times New Roman" panose="02020603050405020304" pitchFamily="18" charset="0"/>
                <a:cs typeface="Calibri" panose="020F0502020204030204" pitchFamily="34" charset="0"/>
              </a:rPr>
              <a:t>ам</a:t>
            </a:r>
            <a:r>
              <a:rPr lang="en-GB" sz="3600" u="sng" dirty="0">
                <a:latin typeface="Calibri" panose="020F0502020204030204" pitchFamily="34" charset="0"/>
                <a:ea typeface="Times New Roman" panose="02020603050405020304" pitchFamily="18" charset="0"/>
                <a:cs typeface="Calibri" panose="020F0502020204030204" pitchFamily="34" charset="0"/>
              </a:rPr>
              <a:t>) ‘to be’</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28</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8</a:t>
            </a:fld>
            <a:endParaRPr lang="en-GB"/>
          </a:p>
        </p:txBody>
      </p:sp>
      <p:graphicFrame>
        <p:nvGraphicFramePr>
          <p:cNvPr id="2" name="Table 1">
            <a:extLst>
              <a:ext uri="{FF2B5EF4-FFF2-40B4-BE49-F238E27FC236}">
                <a16:creationId xmlns:a16="http://schemas.microsoft.com/office/drawing/2014/main" id="{7E3B51A6-DBEF-4996-BFBB-658553304491}"/>
              </a:ext>
            </a:extLst>
          </p:cNvPr>
          <p:cNvGraphicFramePr>
            <a:graphicFrameLocks noGrp="1"/>
          </p:cNvGraphicFramePr>
          <p:nvPr>
            <p:extLst>
              <p:ext uri="{D42A27DB-BD31-4B8C-83A1-F6EECF244321}">
                <p14:modId xmlns:p14="http://schemas.microsoft.com/office/powerpoint/2010/main" val="1185791096"/>
              </p:ext>
            </p:extLst>
          </p:nvPr>
        </p:nvGraphicFramePr>
        <p:xfrm>
          <a:off x="1052285" y="2337452"/>
          <a:ext cx="10087430" cy="2316443"/>
        </p:xfrm>
        <a:graphic>
          <a:graphicData uri="http://schemas.openxmlformats.org/drawingml/2006/table">
            <a:tbl>
              <a:tblPr firstRow="1" firstCol="1" bandRow="1">
                <a:tableStyleId>{5940675A-B579-460E-94D1-54222C63F5DA}</a:tableStyleId>
              </a:tblPr>
              <a:tblGrid>
                <a:gridCol w="5043715">
                  <a:extLst>
                    <a:ext uri="{9D8B030D-6E8A-4147-A177-3AD203B41FA5}">
                      <a16:colId xmlns:a16="http://schemas.microsoft.com/office/drawing/2014/main" val="532540118"/>
                    </a:ext>
                  </a:extLst>
                </a:gridCol>
                <a:gridCol w="5043715">
                  <a:extLst>
                    <a:ext uri="{9D8B030D-6E8A-4147-A177-3AD203B41FA5}">
                      <a16:colId xmlns:a16="http://schemas.microsoft.com/office/drawing/2014/main" val="2414681350"/>
                    </a:ext>
                  </a:extLst>
                </a:gridCol>
              </a:tblGrid>
              <a:tr h="1282114">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Ме чылан</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т ш</a:t>
                      </a:r>
                      <a:r>
                        <a:rPr lang="en-US" sz="2000" b="1">
                          <a:effectLst/>
                          <a:latin typeface="Calibri" panose="020F0502020204030204" pitchFamily="34" charset="0"/>
                          <a:ea typeface="PMingLiU" panose="02020500000000000000" pitchFamily="18" charset="-120"/>
                          <a:cs typeface="Calibri" panose="020F0502020204030204" pitchFamily="34" charset="0"/>
                        </a:rPr>
                        <a:t>о</a:t>
                      </a:r>
                      <a:r>
                        <a:rPr lang="en-US" sz="2000">
                          <a:effectLst/>
                          <a:latin typeface="Calibri" panose="020F0502020204030204" pitchFamily="34" charset="0"/>
                          <a:ea typeface="PMingLiU" panose="02020500000000000000" pitchFamily="18" charset="-120"/>
                          <a:cs typeface="Calibri" panose="020F0502020204030204" pitchFamily="34" charset="0"/>
                        </a:rPr>
                        <a:t>чмо йылмын</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м, й</a:t>
                      </a:r>
                      <a:r>
                        <a:rPr lang="en-US" sz="2000">
                          <a:effectLst/>
                          <a:latin typeface="Calibri" panose="020F0502020204030204" pitchFamily="34" charset="0"/>
                          <a:ea typeface="MS Mincho" panose="02020609040205080304" pitchFamily="49" charset="-128"/>
                          <a:cs typeface="Calibri" panose="020F0502020204030204" pitchFamily="34" charset="0"/>
                        </a:rPr>
                        <a:t>ӱ</a:t>
                      </a:r>
                      <a:r>
                        <a:rPr lang="en-US" sz="2000">
                          <a:effectLst/>
                          <a:latin typeface="Calibri" panose="020F0502020204030204" pitchFamily="34" charset="0"/>
                          <a:ea typeface="PMingLiU" panose="02020500000000000000" pitchFamily="18" charset="-120"/>
                          <a:cs typeface="Calibri" panose="020F0502020204030204" pitchFamily="34" charset="0"/>
                        </a:rPr>
                        <a:t>лан</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м шымлыш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аралыш</a:t>
                      </a:r>
                      <a:r>
                        <a:rPr lang="en-US" sz="2000" b="1">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ш да </a:t>
                      </a:r>
                      <a:r>
                        <a:rPr lang="en-US" sz="2000" u="sng">
                          <a:effectLst/>
                          <a:latin typeface="Calibri" panose="020F0502020204030204" pitchFamily="34" charset="0"/>
                          <a:ea typeface="PMingLiU" panose="02020500000000000000" pitchFamily="18" charset="-120"/>
                          <a:cs typeface="Calibri" panose="020F0502020204030204" pitchFamily="34" charset="0"/>
                        </a:rPr>
                        <a:t>вия</a:t>
                      </a:r>
                      <a:r>
                        <a:rPr lang="en-US" sz="2000" u="sng">
                          <a:effectLst/>
                          <a:latin typeface="Calibri" panose="020F0502020204030204" pitchFamily="34" charset="0"/>
                          <a:ea typeface="MS Mincho" panose="02020609040205080304" pitchFamily="49" charset="-128"/>
                          <a:cs typeface="Calibri" panose="020F0502020204030204" pitchFamily="34" charset="0"/>
                        </a:rPr>
                        <a:t>ҥ</a:t>
                      </a:r>
                      <a:r>
                        <a:rPr lang="en-US" sz="2000" u="sng">
                          <a:effectLst/>
                          <a:latin typeface="Calibri" panose="020F0502020204030204" pitchFamily="34" charset="0"/>
                          <a:ea typeface="PMingLiU" panose="02020500000000000000" pitchFamily="18" charset="-120"/>
                          <a:cs typeface="Calibri" panose="020F0502020204030204" pitchFamily="34" charset="0"/>
                        </a:rPr>
                        <a:t>дыш</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ш улын</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a:effectLst/>
                          <a:latin typeface="Calibri" panose="020F0502020204030204" pitchFamily="34" charset="0"/>
                          <a:ea typeface="PMingLiU" panose="02020500000000000000" pitchFamily="18" charset="-120"/>
                          <a:cs typeface="Calibri" panose="020F0502020204030204" pitchFamily="34" charset="0"/>
                        </a:rPr>
                        <a:t>We must all research, preserve and strengthen our native tongue and our customs.</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2975132851"/>
                  </a:ext>
                </a:extLst>
              </a:tr>
              <a:tr h="1034329">
                <a:tc>
                  <a:txBody>
                    <a:bodyPr/>
                    <a:lstStyle/>
                    <a:p>
                      <a:pPr algn="l"/>
                      <a:r>
                        <a:rPr lang="en-US" sz="2000" u="sng">
                          <a:effectLst/>
                          <a:latin typeface="Calibri" panose="020F0502020204030204" pitchFamily="34" charset="0"/>
                          <a:ea typeface="PMingLiU" panose="02020500000000000000" pitchFamily="18" charset="-120"/>
                          <a:cs typeface="Calibri" panose="020F0502020204030204" pitchFamily="34" charset="0"/>
                        </a:rPr>
                        <a:t>Вучыш</a:t>
                      </a:r>
                      <a:r>
                        <a:rPr lang="en-US" sz="2000" b="1" u="sng">
                          <a:effectLst/>
                          <a:latin typeface="Calibri" panose="020F0502020204030204" pitchFamily="34" charset="0"/>
                          <a:ea typeface="PMingLiU" panose="02020500000000000000" pitchFamily="18" charset="-120"/>
                          <a:cs typeface="Calibri" panose="020F0502020204030204" pitchFamily="34" charset="0"/>
                        </a:rPr>
                        <a:t>а</a:t>
                      </a:r>
                      <a:r>
                        <a:rPr lang="en-US" sz="2000" u="sng">
                          <a:effectLst/>
                          <a:latin typeface="Calibri" panose="020F0502020204030204" pitchFamily="34" charset="0"/>
                          <a:ea typeface="PMingLiU" panose="02020500000000000000" pitchFamily="18" charset="-120"/>
                          <a:cs typeface="Calibri" panose="020F0502020204030204" pitchFamily="34" charset="0"/>
                        </a:rPr>
                        <a:t>ш </a:t>
                      </a:r>
                      <a:r>
                        <a:rPr lang="en-US" sz="2000" b="1" u="sng">
                          <a:effectLst/>
                          <a:latin typeface="Calibri" panose="020F0502020204030204" pitchFamily="34" charset="0"/>
                          <a:ea typeface="PMingLiU" panose="02020500000000000000" pitchFamily="18" charset="-120"/>
                          <a:cs typeface="Calibri" panose="020F0502020204030204" pitchFamily="34" charset="0"/>
                        </a:rPr>
                        <a:t>о</a:t>
                      </a:r>
                      <a:r>
                        <a:rPr lang="en-US" sz="2000" u="sng">
                          <a:effectLst/>
                          <a:latin typeface="Calibri" panose="020F0502020204030204" pitchFamily="34" charset="0"/>
                          <a:ea typeface="PMingLiU" panose="02020500000000000000" pitchFamily="18" charset="-120"/>
                          <a:cs typeface="Calibri" panose="020F0502020204030204" pitchFamily="34" charset="0"/>
                        </a:rPr>
                        <a:t>тыл</a:t>
                      </a:r>
                      <a:r>
                        <a:rPr lang="en-US" sz="2000">
                          <a:effectLst/>
                          <a:latin typeface="Calibri" panose="020F0502020204030204" pitchFamily="34" charset="0"/>
                          <a:ea typeface="PMingLiU" panose="02020500000000000000" pitchFamily="18" charset="-120"/>
                          <a:cs typeface="Calibri" panose="020F0502020204030204" pitchFamily="34" charset="0"/>
                        </a:rPr>
                        <a:t>.</a:t>
                      </a:r>
                      <a:endParaRPr lang="en-GB" sz="2000">
                        <a:effectLst/>
                        <a:latin typeface="Calibri" panose="020F0502020204030204" pitchFamily="34" charset="0"/>
                        <a:ea typeface="PMingLiU" panose="02020500000000000000" pitchFamily="18" charset="-120"/>
                        <a:cs typeface="Lucida Grande"/>
                      </a:endParaRPr>
                    </a:p>
                  </a:txBody>
                  <a:tcPr marL="68580" marR="68580" marT="0" marB="0" anchor="ctr"/>
                </a:tc>
                <a:tc>
                  <a:txBody>
                    <a:bodyPr/>
                    <a:lstStyle/>
                    <a:p>
                      <a:pPr algn="l"/>
                      <a:r>
                        <a:rPr lang="en-US" sz="2000" dirty="0">
                          <a:effectLst/>
                          <a:latin typeface="Calibri" panose="020F0502020204030204" pitchFamily="34" charset="0"/>
                          <a:ea typeface="PMingLiU" panose="02020500000000000000" pitchFamily="18" charset="-120"/>
                          <a:cs typeface="Calibri" panose="020F0502020204030204" pitchFamily="34" charset="0"/>
                        </a:rPr>
                        <a:t>You don’t have to wait.</a:t>
                      </a:r>
                      <a:endParaRPr lang="en-GB" sz="2000" dirty="0">
                        <a:effectLst/>
                        <a:latin typeface="Calibri" panose="020F0502020204030204" pitchFamily="34" charset="0"/>
                        <a:ea typeface="PMingLiU" panose="02020500000000000000" pitchFamily="18" charset="-120"/>
                        <a:cs typeface="Lucida Grande"/>
                      </a:endParaRPr>
                    </a:p>
                  </a:txBody>
                  <a:tcPr marL="68580" marR="68580" marT="0" marB="0" anchor="ctr"/>
                </a:tc>
                <a:extLst>
                  <a:ext uri="{0D108BD9-81ED-4DB2-BD59-A6C34878D82A}">
                    <a16:rowId xmlns:a16="http://schemas.microsoft.com/office/drawing/2014/main" val="1805170435"/>
                  </a:ext>
                </a:extLst>
              </a:tr>
            </a:tbl>
          </a:graphicData>
        </a:graphic>
      </p:graphicFrame>
    </p:spTree>
    <p:extLst>
      <p:ext uri="{BB962C8B-B14F-4D97-AF65-F5344CB8AC3E}">
        <p14:creationId xmlns:p14="http://schemas.microsoft.com/office/powerpoint/2010/main" val="1010369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65BF37E3-90EB-4811-BF23-BD13A94B212A}"/>
              </a:ext>
            </a:extLst>
          </p:cNvPr>
          <p:cNvSpPr>
            <a:spLocks noGrp="1"/>
          </p:cNvSpPr>
          <p:nvPr>
            <p:ph type="ftr" sz="quarter" idx="11"/>
          </p:nvPr>
        </p:nvSpPr>
        <p:spPr/>
        <p:txBody>
          <a:bodyPr/>
          <a:lstStyle/>
          <a:p>
            <a:r>
              <a:rPr lang="en-US"/>
              <a:t>COPIUS – Introduction to Mari – Chapter 28</a:t>
            </a:r>
            <a:endParaRPr lang="en-GB" dirty="0"/>
          </a:p>
        </p:txBody>
      </p:sp>
      <p:sp>
        <p:nvSpPr>
          <p:cNvPr id="5" name="Slide Number Placeholder 4">
            <a:extLst>
              <a:ext uri="{FF2B5EF4-FFF2-40B4-BE49-F238E27FC236}">
                <a16:creationId xmlns:a16="http://schemas.microsoft.com/office/drawing/2014/main" id="{86E9F104-585E-40AF-B1D7-786FD7E584A3}"/>
              </a:ext>
            </a:extLst>
          </p:cNvPr>
          <p:cNvSpPr>
            <a:spLocks noGrp="1"/>
          </p:cNvSpPr>
          <p:nvPr>
            <p:ph type="sldNum" sz="quarter" idx="12"/>
          </p:nvPr>
        </p:nvSpPr>
        <p:spPr/>
        <p:txBody>
          <a:bodyPr/>
          <a:lstStyle/>
          <a:p>
            <a:fld id="{055DE2CD-379D-4002-80ED-F7724F598CF3}" type="slidenum">
              <a:rPr lang="en-GB" smtClean="0"/>
              <a:t>9</a:t>
            </a:fld>
            <a:endParaRPr lang="en-GB"/>
          </a:p>
        </p:txBody>
      </p:sp>
      <p:sp>
        <p:nvSpPr>
          <p:cNvPr id="8" name="Content Placeholder 2">
            <a:extLst>
              <a:ext uri="{FF2B5EF4-FFF2-40B4-BE49-F238E27FC236}">
                <a16:creationId xmlns:a16="http://schemas.microsoft.com/office/drawing/2014/main" id="{35C74E6C-02EB-4ABC-8F0E-F087A76915D7}"/>
              </a:ext>
            </a:extLst>
          </p:cNvPr>
          <p:cNvSpPr>
            <a:spLocks noGrp="1"/>
          </p:cNvSpPr>
          <p:nvPr>
            <p:ph idx="1"/>
          </p:nvPr>
        </p:nvSpPr>
        <p:spPr>
          <a:xfrm>
            <a:off x="838200" y="694024"/>
            <a:ext cx="10515600" cy="763302"/>
          </a:xfrm>
        </p:spPr>
        <p:txBody>
          <a:bodyPr>
            <a:normAutofit/>
          </a:bodyPr>
          <a:lstStyle/>
          <a:p>
            <a:pPr marL="0" indent="0" algn="just">
              <a:spcBef>
                <a:spcPts val="1200"/>
              </a:spcBef>
              <a:buNone/>
            </a:pPr>
            <a:r>
              <a:rPr lang="en-US" sz="3600" u="sng" dirty="0">
                <a:latin typeface="Calibri" panose="020F0502020204030204" pitchFamily="34" charset="0"/>
                <a:ea typeface="Times New Roman" panose="02020603050405020304" pitchFamily="18" charset="0"/>
                <a:cs typeface="Calibri" panose="020F0502020204030204" pitchFamily="34" charset="0"/>
              </a:rPr>
              <a:t>3</a:t>
            </a:r>
            <a:r>
              <a:rPr lang="en-US" sz="3600" u="sng" dirty="0">
                <a:effectLst/>
                <a:latin typeface="Calibri" panose="020F0502020204030204" pitchFamily="34" charset="0"/>
                <a:ea typeface="Times New Roman" panose="02020603050405020304" pitchFamily="18" charset="0"/>
                <a:cs typeface="Calibri" panose="020F0502020204030204" pitchFamily="34" charset="0"/>
              </a:rPr>
              <a:t>. </a:t>
            </a:r>
            <a:r>
              <a:rPr lang="en-GB" sz="3600" u="sng" dirty="0">
                <a:effectLst/>
                <a:latin typeface="Calibri" panose="020F0502020204030204" pitchFamily="34" charset="0"/>
                <a:ea typeface="Times New Roman" panose="02020603050405020304" pitchFamily="18" charset="0"/>
                <a:cs typeface="Calibri" panose="020F0502020204030204" pitchFamily="34" charset="0"/>
              </a:rPr>
              <a:t>Alternative form of the simple past tense II</a:t>
            </a:r>
            <a:endParaRPr lang="en-US" sz="3600" u="sng"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18" name="Content Placeholder 2">
            <a:extLst>
              <a:ext uri="{FF2B5EF4-FFF2-40B4-BE49-F238E27FC236}">
                <a16:creationId xmlns:a16="http://schemas.microsoft.com/office/drawing/2014/main" id="{BA2F9793-A3BA-4ECF-88AB-116BA8F7786C}"/>
              </a:ext>
            </a:extLst>
          </p:cNvPr>
          <p:cNvSpPr txBox="1">
            <a:spLocks/>
          </p:cNvSpPr>
          <p:nvPr/>
        </p:nvSpPr>
        <p:spPr>
          <a:xfrm>
            <a:off x="2263775" y="3295650"/>
            <a:ext cx="2333625" cy="555625"/>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a:t>Converb in -н</a:t>
            </a:r>
            <a:endParaRPr lang="en-GB" dirty="0"/>
          </a:p>
        </p:txBody>
      </p:sp>
      <p:sp>
        <p:nvSpPr>
          <p:cNvPr id="19" name="Content Placeholder 2">
            <a:extLst>
              <a:ext uri="{FF2B5EF4-FFF2-40B4-BE49-F238E27FC236}">
                <a16:creationId xmlns:a16="http://schemas.microsoft.com/office/drawing/2014/main" id="{3DAE3372-7C3B-49A0-BF6A-C0862CD39530}"/>
              </a:ext>
            </a:extLst>
          </p:cNvPr>
          <p:cNvSpPr txBox="1">
            <a:spLocks/>
          </p:cNvSpPr>
          <p:nvPr/>
        </p:nvSpPr>
        <p:spPr>
          <a:xfrm>
            <a:off x="4749800" y="3295650"/>
            <a:ext cx="371475" cy="55562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de-AT" dirty="0"/>
              <a:t>+</a:t>
            </a:r>
            <a:endParaRPr lang="en-GB" dirty="0"/>
          </a:p>
        </p:txBody>
      </p:sp>
      <p:cxnSp>
        <p:nvCxnSpPr>
          <p:cNvPr id="3" name="Straight Arrow Connector 2">
            <a:extLst>
              <a:ext uri="{FF2B5EF4-FFF2-40B4-BE49-F238E27FC236}">
                <a16:creationId xmlns:a16="http://schemas.microsoft.com/office/drawing/2014/main" id="{5E26BCC8-7A66-499C-B9A7-61444D4E2962}"/>
              </a:ext>
            </a:extLst>
          </p:cNvPr>
          <p:cNvCxnSpPr>
            <a:cxnSpLocks/>
          </p:cNvCxnSpPr>
          <p:nvPr/>
        </p:nvCxnSpPr>
        <p:spPr>
          <a:xfrm rot="19144370">
            <a:off x="4868637" y="2898778"/>
            <a:ext cx="206692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 name="Content Placeholder 2">
            <a:extLst>
              <a:ext uri="{FF2B5EF4-FFF2-40B4-BE49-F238E27FC236}">
                <a16:creationId xmlns:a16="http://schemas.microsoft.com/office/drawing/2014/main" id="{C9C07C1D-1508-48AD-B860-211FCCF44711}"/>
              </a:ext>
            </a:extLst>
          </p:cNvPr>
          <p:cNvSpPr txBox="1">
            <a:spLocks/>
          </p:cNvSpPr>
          <p:nvPr/>
        </p:nvSpPr>
        <p:spPr>
          <a:xfrm rot="19144370">
            <a:off x="5482656" y="2908304"/>
            <a:ext cx="857935" cy="277812"/>
          </a:xfrm>
          <a:prstGeom prst="rect">
            <a:avLst/>
          </a:prstGeom>
        </p:spPr>
        <p:txBody>
          <a:bodyPr vert="horz" lIns="91440" tIns="45720" rIns="91440" bIns="45720" rtlCol="0" anchor="ct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sz="1600" dirty="0"/>
              <a:t>Positive</a:t>
            </a:r>
            <a:endParaRPr lang="en-GB" sz="1600" dirty="0"/>
          </a:p>
        </p:txBody>
      </p:sp>
      <p:cxnSp>
        <p:nvCxnSpPr>
          <p:cNvPr id="21" name="Straight Arrow Connector 20">
            <a:extLst>
              <a:ext uri="{FF2B5EF4-FFF2-40B4-BE49-F238E27FC236}">
                <a16:creationId xmlns:a16="http://schemas.microsoft.com/office/drawing/2014/main" id="{96507047-C343-449D-8C44-A23E695C4879}"/>
              </a:ext>
            </a:extLst>
          </p:cNvPr>
          <p:cNvCxnSpPr>
            <a:cxnSpLocks/>
          </p:cNvCxnSpPr>
          <p:nvPr/>
        </p:nvCxnSpPr>
        <p:spPr>
          <a:xfrm rot="2501484">
            <a:off x="4859538" y="4284661"/>
            <a:ext cx="206692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 name="Content Placeholder 2">
            <a:extLst>
              <a:ext uri="{FF2B5EF4-FFF2-40B4-BE49-F238E27FC236}">
                <a16:creationId xmlns:a16="http://schemas.microsoft.com/office/drawing/2014/main" id="{ACAECAFF-DBA4-4FF2-A875-EA4796F80A2A}"/>
              </a:ext>
            </a:extLst>
          </p:cNvPr>
          <p:cNvSpPr txBox="1">
            <a:spLocks/>
          </p:cNvSpPr>
          <p:nvPr/>
        </p:nvSpPr>
        <p:spPr>
          <a:xfrm rot="2501484">
            <a:off x="5454507" y="4294187"/>
            <a:ext cx="857935" cy="277812"/>
          </a:xfrm>
          <a:prstGeom prst="rect">
            <a:avLst/>
          </a:prstGeom>
        </p:spPr>
        <p:txBody>
          <a:bodyPr vert="horz" lIns="91440" tIns="45720" rIns="91440" bIns="45720" rtlCol="0" anchor="ctr">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de-AT" sz="1600" dirty="0"/>
              <a:t>Negative</a:t>
            </a:r>
            <a:endParaRPr lang="en-GB" sz="1600" dirty="0"/>
          </a:p>
        </p:txBody>
      </p:sp>
      <p:graphicFrame>
        <p:nvGraphicFramePr>
          <p:cNvPr id="23" name="Table 22">
            <a:extLst>
              <a:ext uri="{FF2B5EF4-FFF2-40B4-BE49-F238E27FC236}">
                <a16:creationId xmlns:a16="http://schemas.microsoft.com/office/drawing/2014/main" id="{8B9E04FF-B27B-42A3-8FBA-AED4586246F4}"/>
              </a:ext>
            </a:extLst>
          </p:cNvPr>
          <p:cNvGraphicFramePr>
            <a:graphicFrameLocks noGrp="1"/>
          </p:cNvGraphicFramePr>
          <p:nvPr/>
        </p:nvGraphicFramePr>
        <p:xfrm>
          <a:off x="6852320" y="1740930"/>
          <a:ext cx="1851645" cy="1104900"/>
        </p:xfrm>
        <a:graphic>
          <a:graphicData uri="http://schemas.openxmlformats.org/drawingml/2006/table">
            <a:tbl>
              <a:tblPr firstRow="1" firstCol="1" bandRow="1" bandCol="1">
                <a:tableStyleId>{5940675A-B579-460E-94D1-54222C63F5DA}</a:tableStyleId>
              </a:tblPr>
              <a:tblGrid>
                <a:gridCol w="688628">
                  <a:extLst>
                    <a:ext uri="{9D8B030D-6E8A-4147-A177-3AD203B41FA5}">
                      <a16:colId xmlns:a16="http://schemas.microsoft.com/office/drawing/2014/main" val="304537124"/>
                    </a:ext>
                  </a:extLst>
                </a:gridCol>
                <a:gridCol w="1163017">
                  <a:extLst>
                    <a:ext uri="{9D8B030D-6E8A-4147-A177-3AD203B41FA5}">
                      <a16:colId xmlns:a16="http://schemas.microsoft.com/office/drawing/2014/main" val="2006420758"/>
                    </a:ext>
                  </a:extLst>
                </a:gridCol>
              </a:tblGrid>
              <a:tr h="184150">
                <a:tc>
                  <a:txBody>
                    <a:bodyPr/>
                    <a:lstStyle/>
                    <a:p>
                      <a:pPr algn="ctr"/>
                      <a:r>
                        <a:rPr lang="en-US" sz="1200" b="1" dirty="0">
                          <a:effectLst/>
                        </a:rPr>
                        <a:t>1Sg</a:t>
                      </a:r>
                      <a:endParaRPr lang="en-GB" sz="1200" b="1"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200" dirty="0">
                          <a:effectLst/>
                        </a:rPr>
                        <a:t>-</a:t>
                      </a:r>
                      <a:r>
                        <a:rPr lang="en-US" sz="1200" dirty="0" err="1">
                          <a:effectLst/>
                        </a:rPr>
                        <a:t>ам</a:t>
                      </a:r>
                      <a:endParaRPr lang="en-GB" sz="12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2201245223"/>
                  </a:ext>
                </a:extLst>
              </a:tr>
              <a:tr h="184150">
                <a:tc>
                  <a:txBody>
                    <a:bodyPr/>
                    <a:lstStyle/>
                    <a:p>
                      <a:pPr algn="ctr"/>
                      <a:r>
                        <a:rPr lang="en-US" sz="1200" b="1" dirty="0">
                          <a:effectLst/>
                        </a:rPr>
                        <a:t>2Sg</a:t>
                      </a:r>
                      <a:endParaRPr lang="en-GB" sz="1200" b="1"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200" dirty="0">
                          <a:effectLst/>
                        </a:rPr>
                        <a:t>-</a:t>
                      </a:r>
                      <a:r>
                        <a:rPr lang="en-US" sz="1200" dirty="0" err="1">
                          <a:effectLst/>
                        </a:rPr>
                        <a:t>ат</a:t>
                      </a:r>
                      <a:endParaRPr lang="en-GB" sz="12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3847642357"/>
                  </a:ext>
                </a:extLst>
              </a:tr>
              <a:tr h="184150">
                <a:tc>
                  <a:txBody>
                    <a:bodyPr/>
                    <a:lstStyle/>
                    <a:p>
                      <a:pPr algn="ctr"/>
                      <a:r>
                        <a:rPr lang="en-US" sz="1200" b="1" dirty="0">
                          <a:effectLst/>
                        </a:rPr>
                        <a:t>3Sg</a:t>
                      </a:r>
                      <a:endParaRPr lang="en-GB" sz="1200" b="1"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200" dirty="0">
                          <a:effectLst/>
                        </a:rPr>
                        <a:t>-</a:t>
                      </a:r>
                      <a:endParaRPr lang="en-GB" sz="12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2661878272"/>
                  </a:ext>
                </a:extLst>
              </a:tr>
              <a:tr h="184150">
                <a:tc>
                  <a:txBody>
                    <a:bodyPr/>
                    <a:lstStyle/>
                    <a:p>
                      <a:pPr algn="ctr"/>
                      <a:r>
                        <a:rPr lang="en-US" sz="1200" b="1" dirty="0">
                          <a:effectLst/>
                        </a:rPr>
                        <a:t>1Pl</a:t>
                      </a:r>
                      <a:endParaRPr lang="en-GB" sz="1200" b="1"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200" dirty="0">
                          <a:effectLst/>
                        </a:rPr>
                        <a:t>-</a:t>
                      </a:r>
                      <a:r>
                        <a:rPr lang="en-US" sz="1200" dirty="0" err="1">
                          <a:effectLst/>
                        </a:rPr>
                        <a:t>на</a:t>
                      </a:r>
                      <a:endParaRPr lang="en-GB" sz="12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041080958"/>
                  </a:ext>
                </a:extLst>
              </a:tr>
              <a:tr h="184150">
                <a:tc>
                  <a:txBody>
                    <a:bodyPr/>
                    <a:lstStyle/>
                    <a:p>
                      <a:pPr algn="ctr"/>
                      <a:r>
                        <a:rPr lang="en-US" sz="1200" b="1" dirty="0">
                          <a:effectLst/>
                        </a:rPr>
                        <a:t>2Pl</a:t>
                      </a:r>
                      <a:endParaRPr lang="en-GB" sz="1200" b="1"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200" dirty="0">
                          <a:effectLst/>
                        </a:rPr>
                        <a:t>-</a:t>
                      </a:r>
                      <a:r>
                        <a:rPr lang="en-US" sz="1200" dirty="0" err="1">
                          <a:effectLst/>
                        </a:rPr>
                        <a:t>да</a:t>
                      </a:r>
                      <a:endParaRPr lang="en-GB" sz="12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2193951994"/>
                  </a:ext>
                </a:extLst>
              </a:tr>
              <a:tr h="184150">
                <a:tc>
                  <a:txBody>
                    <a:bodyPr/>
                    <a:lstStyle/>
                    <a:p>
                      <a:pPr algn="ctr"/>
                      <a:r>
                        <a:rPr lang="en-US" sz="1200" b="1" dirty="0">
                          <a:effectLst/>
                        </a:rPr>
                        <a:t>3Pl</a:t>
                      </a:r>
                      <a:endParaRPr lang="en-GB" sz="1200" b="1"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200" dirty="0">
                          <a:effectLst/>
                        </a:rPr>
                        <a:t>-</a:t>
                      </a:r>
                      <a:r>
                        <a:rPr lang="en-US" sz="1200" dirty="0" err="1">
                          <a:effectLst/>
                        </a:rPr>
                        <a:t>ыт</a:t>
                      </a:r>
                      <a:endParaRPr lang="en-GB" sz="12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4084280686"/>
                  </a:ext>
                </a:extLst>
              </a:tr>
            </a:tbl>
          </a:graphicData>
        </a:graphic>
      </p:graphicFrame>
      <p:graphicFrame>
        <p:nvGraphicFramePr>
          <p:cNvPr id="24" name="Table 23">
            <a:extLst>
              <a:ext uri="{FF2B5EF4-FFF2-40B4-BE49-F238E27FC236}">
                <a16:creationId xmlns:a16="http://schemas.microsoft.com/office/drawing/2014/main" id="{A5325D77-D10F-41B2-8E72-743665448870}"/>
              </a:ext>
            </a:extLst>
          </p:cNvPr>
          <p:cNvGraphicFramePr>
            <a:graphicFrameLocks noGrp="1"/>
          </p:cNvGraphicFramePr>
          <p:nvPr/>
        </p:nvGraphicFramePr>
        <p:xfrm>
          <a:off x="6852320" y="4440796"/>
          <a:ext cx="1851645" cy="1104900"/>
        </p:xfrm>
        <a:graphic>
          <a:graphicData uri="http://schemas.openxmlformats.org/drawingml/2006/table">
            <a:tbl>
              <a:tblPr firstRow="1" firstCol="1" bandRow="1" bandCol="1">
                <a:tableStyleId>{5940675A-B579-460E-94D1-54222C63F5DA}</a:tableStyleId>
              </a:tblPr>
              <a:tblGrid>
                <a:gridCol w="688628">
                  <a:extLst>
                    <a:ext uri="{9D8B030D-6E8A-4147-A177-3AD203B41FA5}">
                      <a16:colId xmlns:a16="http://schemas.microsoft.com/office/drawing/2014/main" val="304537124"/>
                    </a:ext>
                  </a:extLst>
                </a:gridCol>
                <a:gridCol w="1163017">
                  <a:extLst>
                    <a:ext uri="{9D8B030D-6E8A-4147-A177-3AD203B41FA5}">
                      <a16:colId xmlns:a16="http://schemas.microsoft.com/office/drawing/2014/main" val="2006420758"/>
                    </a:ext>
                  </a:extLst>
                </a:gridCol>
              </a:tblGrid>
              <a:tr h="184150">
                <a:tc>
                  <a:txBody>
                    <a:bodyPr/>
                    <a:lstStyle/>
                    <a:p>
                      <a:pPr algn="ctr"/>
                      <a:r>
                        <a:rPr lang="en-US" sz="1200" b="1" dirty="0">
                          <a:effectLst/>
                        </a:rPr>
                        <a:t>1Sg</a:t>
                      </a:r>
                      <a:endParaRPr lang="en-GB" sz="1200" b="1"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200" b="1" dirty="0" err="1">
                          <a:effectLst/>
                          <a:latin typeface="Calibri" panose="020F0502020204030204" pitchFamily="34" charset="0"/>
                          <a:ea typeface="PMingLiU" panose="02020500000000000000" pitchFamily="18" charset="-120"/>
                          <a:cs typeface="Lucida Grande"/>
                        </a:rPr>
                        <a:t>о</a:t>
                      </a:r>
                      <a:r>
                        <a:rPr lang="en-US" sz="1200" dirty="0" err="1">
                          <a:effectLst/>
                          <a:latin typeface="Calibri" panose="020F0502020204030204" pitchFamily="34" charset="0"/>
                          <a:ea typeface="PMingLiU" panose="02020500000000000000" pitchFamily="18" charset="-120"/>
                          <a:cs typeface="Lucida Grande"/>
                        </a:rPr>
                        <a:t>мыл</a:t>
                      </a:r>
                      <a:endParaRPr lang="en-GB" sz="12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2201245223"/>
                  </a:ext>
                </a:extLst>
              </a:tr>
              <a:tr h="184150">
                <a:tc>
                  <a:txBody>
                    <a:bodyPr/>
                    <a:lstStyle/>
                    <a:p>
                      <a:pPr algn="ctr"/>
                      <a:r>
                        <a:rPr lang="en-US" sz="1200" b="1" dirty="0">
                          <a:effectLst/>
                        </a:rPr>
                        <a:t>2Sg</a:t>
                      </a:r>
                      <a:endParaRPr lang="en-GB" sz="1200" b="1"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200" b="1" dirty="0" err="1">
                          <a:effectLst/>
                          <a:latin typeface="Calibri" panose="020F0502020204030204" pitchFamily="34" charset="0"/>
                          <a:ea typeface="PMingLiU" panose="02020500000000000000" pitchFamily="18" charset="-120"/>
                          <a:cs typeface="Lucida Grande"/>
                        </a:rPr>
                        <a:t>о</a:t>
                      </a:r>
                      <a:r>
                        <a:rPr lang="en-US" sz="1200" dirty="0" err="1">
                          <a:effectLst/>
                          <a:latin typeface="Calibri" panose="020F0502020204030204" pitchFamily="34" charset="0"/>
                          <a:ea typeface="PMingLiU" panose="02020500000000000000" pitchFamily="18" charset="-120"/>
                          <a:cs typeface="Lucida Grande"/>
                        </a:rPr>
                        <a:t>тыл</a:t>
                      </a:r>
                      <a:endParaRPr lang="en-GB" sz="12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3847642357"/>
                  </a:ext>
                </a:extLst>
              </a:tr>
              <a:tr h="184150">
                <a:tc>
                  <a:txBody>
                    <a:bodyPr/>
                    <a:lstStyle/>
                    <a:p>
                      <a:pPr algn="ctr"/>
                      <a:r>
                        <a:rPr lang="en-US" sz="1200" b="1" dirty="0">
                          <a:effectLst/>
                        </a:rPr>
                        <a:t>3Sg</a:t>
                      </a:r>
                      <a:endParaRPr lang="en-GB" sz="1200" b="1"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200" b="1" dirty="0" err="1">
                          <a:effectLst/>
                          <a:latin typeface="Calibri" panose="020F0502020204030204" pitchFamily="34" charset="0"/>
                          <a:ea typeface="PMingLiU" panose="02020500000000000000" pitchFamily="18" charset="-120"/>
                          <a:cs typeface="Lucida Grande"/>
                        </a:rPr>
                        <a:t>о</a:t>
                      </a:r>
                      <a:r>
                        <a:rPr lang="en-US" sz="1200" dirty="0" err="1">
                          <a:effectLst/>
                          <a:latin typeface="Calibri" panose="020F0502020204030204" pitchFamily="34" charset="0"/>
                          <a:ea typeface="PMingLiU" panose="02020500000000000000" pitchFamily="18" charset="-120"/>
                          <a:cs typeface="Lucida Grande"/>
                        </a:rPr>
                        <a:t>гыл</a:t>
                      </a:r>
                      <a:endParaRPr lang="en-GB" sz="12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2661878272"/>
                  </a:ext>
                </a:extLst>
              </a:tr>
              <a:tr h="184150">
                <a:tc>
                  <a:txBody>
                    <a:bodyPr/>
                    <a:lstStyle/>
                    <a:p>
                      <a:pPr algn="ctr"/>
                      <a:r>
                        <a:rPr lang="en-US" sz="1200" b="1" dirty="0">
                          <a:effectLst/>
                        </a:rPr>
                        <a:t>1Pl</a:t>
                      </a:r>
                      <a:endParaRPr lang="en-GB" sz="1200" b="1"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200" dirty="0">
                          <a:effectLst/>
                          <a:latin typeface="Calibri" panose="020F0502020204030204" pitchFamily="34" charset="0"/>
                          <a:ea typeface="PMingLiU" panose="02020500000000000000" pitchFamily="18" charset="-120"/>
                          <a:cs typeface="Lucida Grande"/>
                        </a:rPr>
                        <a:t>о(</a:t>
                      </a:r>
                      <a:r>
                        <a:rPr lang="en-US" sz="1200" dirty="0" err="1">
                          <a:effectLst/>
                          <a:latin typeface="Calibri" panose="020F0502020204030204" pitchFamily="34" charset="0"/>
                          <a:ea typeface="PMingLiU" panose="02020500000000000000" pitchFamily="18" charset="-120"/>
                          <a:cs typeface="Lucida Grande"/>
                        </a:rPr>
                        <a:t>гы</a:t>
                      </a:r>
                      <a:r>
                        <a:rPr lang="en-US" sz="1200" dirty="0">
                          <a:effectLst/>
                          <a:latin typeface="Calibri" panose="020F0502020204030204" pitchFamily="34" charset="0"/>
                          <a:ea typeface="PMingLiU" panose="02020500000000000000" pitchFamily="18" charset="-120"/>
                          <a:cs typeface="Lucida Grande"/>
                        </a:rPr>
                        <a:t>)</a:t>
                      </a:r>
                      <a:r>
                        <a:rPr lang="en-US" sz="1200" dirty="0" err="1">
                          <a:effectLst/>
                          <a:latin typeface="Calibri" panose="020F0502020204030204" pitchFamily="34" charset="0"/>
                          <a:ea typeface="PMingLiU" panose="02020500000000000000" pitchFamily="18" charset="-120"/>
                          <a:cs typeface="Lucida Grande"/>
                        </a:rPr>
                        <a:t>н</a:t>
                      </a:r>
                      <a:r>
                        <a:rPr lang="en-US" sz="1200" b="1" dirty="0" err="1">
                          <a:effectLst/>
                          <a:latin typeface="Calibri" panose="020F0502020204030204" pitchFamily="34" charset="0"/>
                          <a:ea typeface="PMingLiU" panose="02020500000000000000" pitchFamily="18" charset="-120"/>
                          <a:cs typeface="Lucida Grande"/>
                        </a:rPr>
                        <a:t>а</a:t>
                      </a:r>
                      <a:r>
                        <a:rPr lang="en-US" sz="1200" dirty="0" err="1">
                          <a:effectLst/>
                          <a:latin typeface="Calibri" panose="020F0502020204030204" pitchFamily="34" charset="0"/>
                          <a:ea typeface="PMingLiU" panose="02020500000000000000" pitchFamily="18" charset="-120"/>
                          <a:cs typeface="Lucida Grande"/>
                        </a:rPr>
                        <a:t>л</a:t>
                      </a:r>
                      <a:endParaRPr lang="en-GB" sz="12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041080958"/>
                  </a:ext>
                </a:extLst>
              </a:tr>
              <a:tr h="184150">
                <a:tc>
                  <a:txBody>
                    <a:bodyPr/>
                    <a:lstStyle/>
                    <a:p>
                      <a:pPr algn="ctr"/>
                      <a:r>
                        <a:rPr lang="en-US" sz="1200" b="1" dirty="0">
                          <a:effectLst/>
                        </a:rPr>
                        <a:t>2Pl</a:t>
                      </a:r>
                      <a:endParaRPr lang="en-GB" sz="1200" b="1"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200" dirty="0">
                          <a:effectLst/>
                          <a:latin typeface="Calibri" panose="020F0502020204030204" pitchFamily="34" charset="0"/>
                          <a:ea typeface="PMingLiU" panose="02020500000000000000" pitchFamily="18" charset="-120"/>
                          <a:cs typeface="Lucida Grande"/>
                        </a:rPr>
                        <a:t>о(</a:t>
                      </a:r>
                      <a:r>
                        <a:rPr lang="en-US" sz="1200" dirty="0" err="1">
                          <a:effectLst/>
                          <a:latin typeface="Calibri" panose="020F0502020204030204" pitchFamily="34" charset="0"/>
                          <a:ea typeface="PMingLiU" panose="02020500000000000000" pitchFamily="18" charset="-120"/>
                          <a:cs typeface="Lucida Grande"/>
                        </a:rPr>
                        <a:t>гы</a:t>
                      </a:r>
                      <a:r>
                        <a:rPr lang="en-US" sz="1200" dirty="0">
                          <a:effectLst/>
                          <a:latin typeface="Calibri" panose="020F0502020204030204" pitchFamily="34" charset="0"/>
                          <a:ea typeface="PMingLiU" panose="02020500000000000000" pitchFamily="18" charset="-120"/>
                          <a:cs typeface="Lucida Grande"/>
                        </a:rPr>
                        <a:t>)</a:t>
                      </a:r>
                      <a:r>
                        <a:rPr lang="en-US" sz="1200" dirty="0" err="1">
                          <a:effectLst/>
                          <a:latin typeface="Calibri" panose="020F0502020204030204" pitchFamily="34" charset="0"/>
                          <a:ea typeface="PMingLiU" panose="02020500000000000000" pitchFamily="18" charset="-120"/>
                          <a:cs typeface="Lucida Grande"/>
                        </a:rPr>
                        <a:t>д</a:t>
                      </a:r>
                      <a:r>
                        <a:rPr lang="en-US" sz="1200" b="1" dirty="0" err="1">
                          <a:effectLst/>
                          <a:latin typeface="Calibri" panose="020F0502020204030204" pitchFamily="34" charset="0"/>
                          <a:ea typeface="PMingLiU" panose="02020500000000000000" pitchFamily="18" charset="-120"/>
                          <a:cs typeface="Lucida Grande"/>
                        </a:rPr>
                        <a:t>а</a:t>
                      </a:r>
                      <a:r>
                        <a:rPr lang="en-US" sz="1200" dirty="0" err="1">
                          <a:effectLst/>
                          <a:latin typeface="Calibri" panose="020F0502020204030204" pitchFamily="34" charset="0"/>
                          <a:ea typeface="PMingLiU" panose="02020500000000000000" pitchFamily="18" charset="-120"/>
                          <a:cs typeface="Lucida Grande"/>
                        </a:rPr>
                        <a:t>л</a:t>
                      </a:r>
                      <a:endParaRPr lang="en-GB" sz="12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2193951994"/>
                  </a:ext>
                </a:extLst>
              </a:tr>
              <a:tr h="184150">
                <a:tc>
                  <a:txBody>
                    <a:bodyPr/>
                    <a:lstStyle/>
                    <a:p>
                      <a:pPr algn="ctr"/>
                      <a:r>
                        <a:rPr lang="en-US" sz="1200" b="1" dirty="0">
                          <a:effectLst/>
                        </a:rPr>
                        <a:t>3Pl</a:t>
                      </a:r>
                      <a:endParaRPr lang="en-GB" sz="1200" b="1" dirty="0">
                        <a:effectLst/>
                        <a:latin typeface="Calibri" panose="020F0502020204030204" pitchFamily="34" charset="0"/>
                        <a:ea typeface="PMingLiU" panose="02020500000000000000" pitchFamily="18" charset="-120"/>
                        <a:cs typeface="Lucida Grande"/>
                      </a:endParaRPr>
                    </a:p>
                  </a:txBody>
                  <a:tcPr marL="68580" marR="68580" marT="0" marB="0"/>
                </a:tc>
                <a:tc>
                  <a:txBody>
                    <a:bodyPr/>
                    <a:lstStyle/>
                    <a:p>
                      <a:pPr algn="just"/>
                      <a:r>
                        <a:rPr lang="en-US" sz="1200" b="1" dirty="0" err="1">
                          <a:effectLst/>
                          <a:latin typeface="Calibri" panose="020F0502020204030204" pitchFamily="34" charset="0"/>
                          <a:ea typeface="PMingLiU" panose="02020500000000000000" pitchFamily="18" charset="-120"/>
                          <a:cs typeface="Lucida Grande"/>
                        </a:rPr>
                        <a:t>о</a:t>
                      </a:r>
                      <a:r>
                        <a:rPr lang="en-US" sz="1200" dirty="0" err="1">
                          <a:effectLst/>
                          <a:latin typeface="Calibri" panose="020F0502020204030204" pitchFamily="34" charset="0"/>
                          <a:ea typeface="PMingLiU" panose="02020500000000000000" pitchFamily="18" charset="-120"/>
                          <a:cs typeface="Lucida Grande"/>
                        </a:rPr>
                        <a:t>гытыл</a:t>
                      </a:r>
                      <a:endParaRPr lang="en-GB" sz="12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4084280686"/>
                  </a:ext>
                </a:extLst>
              </a:tr>
            </a:tbl>
          </a:graphicData>
        </a:graphic>
      </p:graphicFrame>
      <p:graphicFrame>
        <p:nvGraphicFramePr>
          <p:cNvPr id="25" name="Table 24">
            <a:extLst>
              <a:ext uri="{FF2B5EF4-FFF2-40B4-BE49-F238E27FC236}">
                <a16:creationId xmlns:a16="http://schemas.microsoft.com/office/drawing/2014/main" id="{AFC0F1C4-C596-481D-8944-513FA3B26C27}"/>
              </a:ext>
            </a:extLst>
          </p:cNvPr>
          <p:cNvGraphicFramePr>
            <a:graphicFrameLocks noGrp="1"/>
          </p:cNvGraphicFramePr>
          <p:nvPr/>
        </p:nvGraphicFramePr>
        <p:xfrm>
          <a:off x="8703965" y="1740930"/>
          <a:ext cx="1163017" cy="1104900"/>
        </p:xfrm>
        <a:graphic>
          <a:graphicData uri="http://schemas.openxmlformats.org/drawingml/2006/table">
            <a:tbl>
              <a:tblPr firstRow="1" firstCol="1" bandRow="1" bandCol="1">
                <a:tableStyleId>{5940675A-B579-460E-94D1-54222C63F5DA}</a:tableStyleId>
              </a:tblPr>
              <a:tblGrid>
                <a:gridCol w="1163017">
                  <a:extLst>
                    <a:ext uri="{9D8B030D-6E8A-4147-A177-3AD203B41FA5}">
                      <a16:colId xmlns:a16="http://schemas.microsoft.com/office/drawing/2014/main" val="1213044766"/>
                    </a:ext>
                  </a:extLst>
                </a:gridCol>
              </a:tblGrid>
              <a:tr h="184150">
                <a:tc>
                  <a:txBody>
                    <a:bodyPr/>
                    <a:lstStyle/>
                    <a:p>
                      <a:pPr algn="just"/>
                      <a:r>
                        <a:rPr lang="de-AT" sz="1200" dirty="0">
                          <a:effectLst/>
                          <a:latin typeface="Calibri" panose="020F0502020204030204" pitchFamily="34" charset="0"/>
                          <a:ea typeface="PMingLiU" panose="02020500000000000000" pitchFamily="18" charset="-120"/>
                          <a:cs typeface="Lucida Grande"/>
                        </a:rPr>
                        <a:t>&lt; ул</a:t>
                      </a:r>
                      <a:r>
                        <a:rPr lang="de-AT" sz="1200" b="1" dirty="0">
                          <a:effectLst/>
                          <a:latin typeface="Calibri" panose="020F0502020204030204" pitchFamily="34" charset="0"/>
                          <a:ea typeface="PMingLiU" panose="02020500000000000000" pitchFamily="18" charset="-120"/>
                          <a:cs typeface="Lucida Grande"/>
                        </a:rPr>
                        <a:t>а</a:t>
                      </a:r>
                      <a:r>
                        <a:rPr lang="de-AT" sz="1200" dirty="0">
                          <a:effectLst/>
                          <a:latin typeface="Calibri" panose="020F0502020204030204" pitchFamily="34" charset="0"/>
                          <a:ea typeface="PMingLiU" panose="02020500000000000000" pitchFamily="18" charset="-120"/>
                          <a:cs typeface="Lucida Grande"/>
                        </a:rPr>
                        <a:t>м</a:t>
                      </a:r>
                      <a:endParaRPr lang="en-GB" sz="12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2163432016"/>
                  </a:ext>
                </a:extLst>
              </a:tr>
              <a:tr h="184150">
                <a:tc>
                  <a:txBody>
                    <a:bodyPr/>
                    <a:lstStyle/>
                    <a:p>
                      <a:pPr algn="just"/>
                      <a:r>
                        <a:rPr lang="de-AT" sz="1200" dirty="0">
                          <a:effectLst/>
                          <a:latin typeface="Calibri" panose="020F0502020204030204" pitchFamily="34" charset="0"/>
                          <a:ea typeface="PMingLiU" panose="02020500000000000000" pitchFamily="18" charset="-120"/>
                          <a:cs typeface="Lucida Grande"/>
                        </a:rPr>
                        <a:t>&lt; ул</a:t>
                      </a:r>
                      <a:r>
                        <a:rPr lang="de-AT" sz="1200" b="1" dirty="0">
                          <a:effectLst/>
                          <a:latin typeface="Calibri" panose="020F0502020204030204" pitchFamily="34" charset="0"/>
                          <a:ea typeface="PMingLiU" panose="02020500000000000000" pitchFamily="18" charset="-120"/>
                          <a:cs typeface="Lucida Grande"/>
                        </a:rPr>
                        <a:t>а</a:t>
                      </a:r>
                      <a:r>
                        <a:rPr lang="de-AT" sz="1200" dirty="0">
                          <a:effectLst/>
                          <a:latin typeface="Calibri" panose="020F0502020204030204" pitchFamily="34" charset="0"/>
                          <a:ea typeface="PMingLiU" panose="02020500000000000000" pitchFamily="18" charset="-120"/>
                          <a:cs typeface="Lucida Grande"/>
                        </a:rPr>
                        <a:t>т</a:t>
                      </a:r>
                      <a:endParaRPr lang="en-GB" sz="12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578890260"/>
                  </a:ext>
                </a:extLst>
              </a:tr>
              <a:tr h="184150">
                <a:tc>
                  <a:txBody>
                    <a:bodyPr/>
                    <a:lstStyle/>
                    <a:p>
                      <a:pPr algn="just"/>
                      <a:r>
                        <a:rPr lang="mi-NZ" sz="1200" dirty="0">
                          <a:effectLst/>
                          <a:latin typeface="Calibri" panose="020F0502020204030204" pitchFamily="34" charset="0"/>
                          <a:ea typeface="PMingLiU" panose="02020500000000000000" pitchFamily="18" charset="-120"/>
                          <a:cs typeface="Lucida Grande"/>
                        </a:rPr>
                        <a:t>-</a:t>
                      </a:r>
                      <a:endParaRPr lang="en-GB" sz="12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3801291494"/>
                  </a:ext>
                </a:extLst>
              </a:tr>
              <a:tr h="184150">
                <a:tc>
                  <a:txBody>
                    <a:bodyPr/>
                    <a:lstStyle/>
                    <a:p>
                      <a:pPr algn="just"/>
                      <a:r>
                        <a:rPr lang="de-AT" sz="1200" dirty="0">
                          <a:effectLst/>
                          <a:latin typeface="Calibri" panose="020F0502020204030204" pitchFamily="34" charset="0"/>
                          <a:ea typeface="PMingLiU" panose="02020500000000000000" pitchFamily="18" charset="-120"/>
                          <a:cs typeface="Lucida Grande"/>
                        </a:rPr>
                        <a:t>&lt; улын</a:t>
                      </a:r>
                      <a:r>
                        <a:rPr lang="de-AT" sz="1200" b="1" dirty="0">
                          <a:effectLst/>
                          <a:latin typeface="Calibri" panose="020F0502020204030204" pitchFamily="34" charset="0"/>
                          <a:ea typeface="PMingLiU" panose="02020500000000000000" pitchFamily="18" charset="-120"/>
                          <a:cs typeface="Lucida Grande"/>
                        </a:rPr>
                        <a:t>а</a:t>
                      </a:r>
                      <a:endParaRPr lang="en-GB" sz="1200" b="1"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1573426950"/>
                  </a:ext>
                </a:extLst>
              </a:tr>
              <a:tr h="184150">
                <a:tc>
                  <a:txBody>
                    <a:bodyPr/>
                    <a:lstStyle/>
                    <a:p>
                      <a:pPr algn="just"/>
                      <a:r>
                        <a:rPr lang="de-AT" sz="1200" dirty="0">
                          <a:effectLst/>
                          <a:latin typeface="Calibri" panose="020F0502020204030204" pitchFamily="34" charset="0"/>
                          <a:ea typeface="PMingLiU" panose="02020500000000000000" pitchFamily="18" charset="-120"/>
                          <a:cs typeface="Lucida Grande"/>
                        </a:rPr>
                        <a:t>&lt; улыд</a:t>
                      </a:r>
                      <a:r>
                        <a:rPr lang="de-AT" sz="1200" b="1" dirty="0">
                          <a:effectLst/>
                          <a:latin typeface="Calibri" panose="020F0502020204030204" pitchFamily="34" charset="0"/>
                          <a:ea typeface="PMingLiU" panose="02020500000000000000" pitchFamily="18" charset="-120"/>
                          <a:cs typeface="Lucida Grande"/>
                        </a:rPr>
                        <a:t>а</a:t>
                      </a:r>
                      <a:endParaRPr lang="en-GB" sz="1200" b="1"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2896602981"/>
                  </a:ext>
                </a:extLst>
              </a:tr>
              <a:tr h="184150">
                <a:tc>
                  <a:txBody>
                    <a:bodyPr/>
                    <a:lstStyle/>
                    <a:p>
                      <a:pPr algn="just"/>
                      <a:r>
                        <a:rPr lang="de-AT" sz="1200" dirty="0">
                          <a:effectLst/>
                          <a:latin typeface="Calibri" panose="020F0502020204030204" pitchFamily="34" charset="0"/>
                          <a:ea typeface="PMingLiU" panose="02020500000000000000" pitchFamily="18" charset="-120"/>
                          <a:cs typeface="Lucida Grande"/>
                        </a:rPr>
                        <a:t>&lt; </a:t>
                      </a:r>
                      <a:r>
                        <a:rPr lang="de-AT" sz="1200" b="1" dirty="0">
                          <a:effectLst/>
                          <a:latin typeface="Calibri" panose="020F0502020204030204" pitchFamily="34" charset="0"/>
                          <a:ea typeface="PMingLiU" panose="02020500000000000000" pitchFamily="18" charset="-120"/>
                          <a:cs typeface="Lucida Grande"/>
                        </a:rPr>
                        <a:t>у</a:t>
                      </a:r>
                      <a:r>
                        <a:rPr lang="de-AT" sz="1200" dirty="0">
                          <a:effectLst/>
                          <a:latin typeface="Calibri" panose="020F0502020204030204" pitchFamily="34" charset="0"/>
                          <a:ea typeface="PMingLiU" panose="02020500000000000000" pitchFamily="18" charset="-120"/>
                          <a:cs typeface="Lucida Grande"/>
                        </a:rPr>
                        <a:t>лыт</a:t>
                      </a:r>
                      <a:endParaRPr lang="en-GB" sz="1200" dirty="0">
                        <a:effectLst/>
                        <a:latin typeface="Calibri" panose="020F0502020204030204" pitchFamily="34" charset="0"/>
                        <a:ea typeface="PMingLiU" panose="02020500000000000000" pitchFamily="18" charset="-120"/>
                        <a:cs typeface="Lucida Grande"/>
                      </a:endParaRPr>
                    </a:p>
                  </a:txBody>
                  <a:tcPr marL="68580" marR="68580" marT="0" marB="0"/>
                </a:tc>
                <a:extLst>
                  <a:ext uri="{0D108BD9-81ED-4DB2-BD59-A6C34878D82A}">
                    <a16:rowId xmlns:a16="http://schemas.microsoft.com/office/drawing/2014/main" val="2035326452"/>
                  </a:ext>
                </a:extLst>
              </a:tr>
            </a:tbl>
          </a:graphicData>
        </a:graphic>
      </p:graphicFrame>
    </p:spTree>
    <p:extLst>
      <p:ext uri="{BB962C8B-B14F-4D97-AF65-F5344CB8AC3E}">
        <p14:creationId xmlns:p14="http://schemas.microsoft.com/office/powerpoint/2010/main" val="1934117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p:bldP spid="20" grpId="0"/>
      <p:bldP spid="2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1444</Words>
  <Application>Microsoft Office PowerPoint</Application>
  <PresentationFormat>Widescreen</PresentationFormat>
  <Paragraphs>273</Paragraphs>
  <Slides>25</Slides>
  <Notes>2</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Chapter 28</vt:lpstr>
      <vt:lpstr>PowerPoint Presentation</vt:lpstr>
      <vt:lpstr>Grammar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Words and word usage</vt:lpstr>
      <vt:lpstr>PowerPoint Presentation</vt:lpstr>
      <vt:lpstr>PowerPoint Presentation</vt:lpstr>
      <vt:lpstr>PowerPoint Presentation</vt:lpstr>
      <vt:lpstr>PowerPoint Presentation</vt:lpstr>
      <vt:lpstr>PowerPoint Presentation</vt:lpstr>
      <vt:lpstr>PowerPoint Presentation</vt:lpstr>
      <vt:lpstr>Text</vt:lpstr>
      <vt:lpstr>PowerPoint Presentation</vt:lpstr>
      <vt:lpstr>PowerPoint Presentation</vt:lpstr>
      <vt:lpstr>PowerPoint Presentation</vt:lpstr>
      <vt:lpstr>Exercises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COPIUS Mari: 28</dc:title>
  <dc:creator>Jeremy Bradley</dc:creator>
  <cp:lastModifiedBy>Jeremy moss Bradley</cp:lastModifiedBy>
  <cp:revision>184</cp:revision>
  <dcterms:created xsi:type="dcterms:W3CDTF">2021-01-22T02:35:08Z</dcterms:created>
  <dcterms:modified xsi:type="dcterms:W3CDTF">2024-03-15T14:02:40Z</dcterms:modified>
</cp:coreProperties>
</file>