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83" r:id="rId2"/>
    <p:sldId id="761" r:id="rId3"/>
    <p:sldId id="596" r:id="rId4"/>
    <p:sldId id="854" r:id="rId5"/>
    <p:sldId id="1063" r:id="rId6"/>
    <p:sldId id="1064" r:id="rId7"/>
    <p:sldId id="1066" r:id="rId8"/>
    <p:sldId id="1067" r:id="rId9"/>
    <p:sldId id="855" r:id="rId10"/>
    <p:sldId id="643" r:id="rId11"/>
    <p:sldId id="862" r:id="rId12"/>
    <p:sldId id="1057" r:id="rId13"/>
    <p:sldId id="1068" r:id="rId14"/>
    <p:sldId id="1069" r:id="rId15"/>
    <p:sldId id="1070" r:id="rId16"/>
    <p:sldId id="1071" r:id="rId17"/>
    <p:sldId id="1059" r:id="rId18"/>
    <p:sldId id="1072" r:id="rId19"/>
    <p:sldId id="1074" r:id="rId20"/>
    <p:sldId id="653" r:id="rId21"/>
    <p:sldId id="1073" r:id="rId22"/>
    <p:sldId id="906" r:id="rId23"/>
    <p:sldId id="1048" r:id="rId24"/>
    <p:sldId id="655" r:id="rId25"/>
    <p:sldId id="1049" r:id="rId26"/>
    <p:sldId id="105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78" autoAdjust="0"/>
    <p:restoredTop sz="86359" autoAdjust="0"/>
  </p:normalViewPr>
  <p:slideViewPr>
    <p:cSldViewPr snapToGrid="0">
      <p:cViewPr varScale="1">
        <p:scale>
          <a:sx n="100" d="100"/>
          <a:sy n="100" d="100"/>
        </p:scale>
        <p:origin x="114" y="15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1F3FF9FE-CEB1-4A5E-A4DA-889171B1E1F8}"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AEC286B0-CA53-41C5-BBED-8F533629757A}"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A3F1166D-7991-4423-B149-8B48EF6070D1}"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BA7FACB2-57BD-4F12-837E-45192982FE7D}"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8DBA3607-8496-47F2-B5CB-B1E4CC871B71}"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7CCAA86E-F6F0-4B82-8C7A-A9D8D63056AE}"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27</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EBFA5BFB-B29B-40C7-A96B-8FB5FFA3353F}"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27</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1378E64E-A799-4DA8-9F0B-E71ED81E1B32}"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CB300462-D1F0-4ED7-A0DB-3FC6C1ADC5AF}"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27</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EBAE2051-5CF5-43FF-9F30-CC69BAC06CA7}"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27</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8E3486AE-62D8-45D9-A7B9-55BC3C5873BA}"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27</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98B2D-6885-42EB-8B13-B36116459A3B}"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27</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mojipedia.org/sauropo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mojipedia.org/sauropo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mojipedia.org/sauropo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corpus.mari-language.com/"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5lhEq4VUAnM" TargetMode="External"/><Relationship Id="rId2" Type="http://schemas.openxmlformats.org/officeDocument/2006/relationships/slideLayout" Target="../slideLayouts/slideLayout2.xml"/><Relationship Id="rId1" Type="http://schemas.openxmlformats.org/officeDocument/2006/relationships/video" Target="https://www.youtube.com/embed/5lhEq4VUAnM?feature=oembed" TargetMode="Externa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27</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Words and word usage</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10</a:t>
            </a:fld>
            <a:endParaRPr lang="en-GB"/>
          </a:p>
        </p:txBody>
      </p:sp>
    </p:spTree>
    <p:extLst>
      <p:ext uri="{BB962C8B-B14F-4D97-AF65-F5344CB8AC3E}">
        <p14:creationId xmlns:p14="http://schemas.microsoft.com/office/powerpoint/2010/main" val="112036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b="1" u="sng" dirty="0" err="1">
                <a:latin typeface="Calibri" panose="020F0502020204030204" pitchFamily="34" charset="0"/>
                <a:ea typeface="Times New Roman" panose="02020603050405020304" pitchFamily="18" charset="0"/>
                <a:cs typeface="Calibri" panose="020F0502020204030204" pitchFamily="34" charset="0"/>
              </a:rPr>
              <a:t>ӱ</a:t>
            </a:r>
            <a:r>
              <a:rPr lang="en-GB" sz="3600" u="sng" dirty="0" err="1">
                <a:latin typeface="Calibri" panose="020F0502020204030204" pitchFamily="34" charset="0"/>
                <a:ea typeface="Times New Roman" panose="02020603050405020304" pitchFamily="18" charset="0"/>
                <a:cs typeface="Calibri" panose="020F0502020204030204" pitchFamily="34" charset="0"/>
              </a:rPr>
              <a:t>мыр</a:t>
            </a:r>
            <a:r>
              <a:rPr lang="en-GB" sz="3600" u="sng" dirty="0">
                <a:latin typeface="Calibri" panose="020F0502020204030204" pitchFamily="34" charset="0"/>
                <a:ea typeface="Times New Roman" panose="02020603050405020304" pitchFamily="18" charset="0"/>
                <a:cs typeface="Calibri" panose="020F0502020204030204" pitchFamily="34" charset="0"/>
              </a:rPr>
              <a:t> ‘life, lifetime’, </a:t>
            </a:r>
            <a:r>
              <a:rPr lang="en-GB" sz="3600" u="sng" dirty="0" err="1">
                <a:latin typeface="Calibri" panose="020F0502020204030204" pitchFamily="34" charset="0"/>
                <a:ea typeface="Times New Roman" panose="02020603050405020304" pitchFamily="18" charset="0"/>
                <a:cs typeface="Calibri" panose="020F0502020204030204" pitchFamily="34" charset="0"/>
              </a:rPr>
              <a:t>к</a:t>
            </a:r>
            <a:r>
              <a:rPr lang="en-GB" sz="3600" b="1" u="sng" dirty="0" err="1">
                <a:latin typeface="Calibri" panose="020F0502020204030204" pitchFamily="34" charset="0"/>
                <a:ea typeface="Times New Roman" panose="02020603050405020304" pitchFamily="18" charset="0"/>
                <a:cs typeface="Calibri" panose="020F0502020204030204" pitchFamily="34" charset="0"/>
              </a:rPr>
              <a:t>у</a:t>
            </a:r>
            <a:r>
              <a:rPr lang="en-GB" sz="3600" u="sng" dirty="0" err="1">
                <a:latin typeface="Calibri" panose="020F0502020204030204" pitchFamily="34" charset="0"/>
                <a:ea typeface="Times New Roman" panose="02020603050405020304" pitchFamily="18" charset="0"/>
                <a:cs typeface="Calibri" panose="020F0502020204030204" pitchFamily="34" charset="0"/>
              </a:rPr>
              <a:t>рым</a:t>
            </a:r>
            <a:r>
              <a:rPr lang="en-GB" sz="3600" u="sng" dirty="0">
                <a:latin typeface="Calibri" panose="020F0502020204030204" pitchFamily="34" charset="0"/>
                <a:ea typeface="Times New Roman" panose="02020603050405020304" pitchFamily="18" charset="0"/>
                <a:cs typeface="Calibri" panose="020F0502020204030204" pitchFamily="34" charset="0"/>
              </a:rPr>
              <a:t> ‘century’</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graphicFrame>
        <p:nvGraphicFramePr>
          <p:cNvPr id="6" name="Table 5">
            <a:extLst>
              <a:ext uri="{FF2B5EF4-FFF2-40B4-BE49-F238E27FC236}">
                <a16:creationId xmlns:a16="http://schemas.microsoft.com/office/drawing/2014/main" id="{8F90A787-FA58-427F-976A-3EB634527D62}"/>
              </a:ext>
            </a:extLst>
          </p:cNvPr>
          <p:cNvGraphicFramePr>
            <a:graphicFrameLocks noGrp="1"/>
          </p:cNvGraphicFramePr>
          <p:nvPr>
            <p:extLst>
              <p:ext uri="{D42A27DB-BD31-4B8C-83A1-F6EECF244321}">
                <p14:modId xmlns:p14="http://schemas.microsoft.com/office/powerpoint/2010/main" val="113310245"/>
              </p:ext>
            </p:extLst>
          </p:nvPr>
        </p:nvGraphicFramePr>
        <p:xfrm>
          <a:off x="2218849" y="1759188"/>
          <a:ext cx="7754302" cy="763302"/>
        </p:xfrm>
        <a:graphic>
          <a:graphicData uri="http://schemas.openxmlformats.org/drawingml/2006/table">
            <a:tbl>
              <a:tblPr firstRow="1" firstCol="1" bandRow="1">
                <a:tableStyleId>{5940675A-B579-460E-94D1-54222C63F5DA}</a:tableStyleId>
              </a:tblPr>
              <a:tblGrid>
                <a:gridCol w="3876732">
                  <a:extLst>
                    <a:ext uri="{9D8B030D-6E8A-4147-A177-3AD203B41FA5}">
                      <a16:colId xmlns:a16="http://schemas.microsoft.com/office/drawing/2014/main" val="3516650493"/>
                    </a:ext>
                  </a:extLst>
                </a:gridCol>
                <a:gridCol w="3877570">
                  <a:extLst>
                    <a:ext uri="{9D8B030D-6E8A-4147-A177-3AD203B41FA5}">
                      <a16:colId xmlns:a16="http://schemas.microsoft.com/office/drawing/2014/main" val="216989672"/>
                    </a:ext>
                  </a:extLst>
                </a:gridCol>
              </a:tblGrid>
              <a:tr h="381651">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куж</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ӱмыр</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long-lived</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188821149"/>
                  </a:ext>
                </a:extLst>
              </a:tr>
              <a:tr h="381651">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20-шо 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20</a:t>
                      </a:r>
                      <a:r>
                        <a:rPr lang="en-US" sz="2000" baseline="30000" dirty="0">
                          <a:effectLst/>
                          <a:latin typeface="Calibri" panose="020F0502020204030204" pitchFamily="34" charset="0"/>
                          <a:ea typeface="PMingLiU" panose="02020500000000000000" pitchFamily="18" charset="-120"/>
                          <a:cs typeface="Calibri" panose="020F0502020204030204" pitchFamily="34" charset="0"/>
                        </a:rPr>
                        <a:t>th</a:t>
                      </a:r>
                      <a:r>
                        <a:rPr lang="en-US" sz="2000" dirty="0">
                          <a:effectLst/>
                          <a:latin typeface="Calibri" panose="020F0502020204030204" pitchFamily="34" charset="0"/>
                          <a:ea typeface="PMingLiU" panose="02020500000000000000" pitchFamily="18" charset="-120"/>
                          <a:cs typeface="Calibri" panose="020F0502020204030204" pitchFamily="34" charset="0"/>
                        </a:rPr>
                        <a:t> century</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02515606"/>
                  </a:ext>
                </a:extLst>
              </a:tr>
            </a:tbl>
          </a:graphicData>
        </a:graphic>
      </p:graphicFrame>
      <p:graphicFrame>
        <p:nvGraphicFramePr>
          <p:cNvPr id="7" name="Table 6">
            <a:extLst>
              <a:ext uri="{FF2B5EF4-FFF2-40B4-BE49-F238E27FC236}">
                <a16:creationId xmlns:a16="http://schemas.microsoft.com/office/drawing/2014/main" id="{20A2E6FF-3D52-4865-802C-4F3555D96F34}"/>
              </a:ext>
            </a:extLst>
          </p:cNvPr>
          <p:cNvGraphicFramePr>
            <a:graphicFrameLocks noGrp="1"/>
          </p:cNvGraphicFramePr>
          <p:nvPr>
            <p:extLst>
              <p:ext uri="{D42A27DB-BD31-4B8C-83A1-F6EECF244321}">
                <p14:modId xmlns:p14="http://schemas.microsoft.com/office/powerpoint/2010/main" val="2893531560"/>
              </p:ext>
            </p:extLst>
          </p:nvPr>
        </p:nvGraphicFramePr>
        <p:xfrm>
          <a:off x="2218849" y="2904014"/>
          <a:ext cx="7754302" cy="3657600"/>
        </p:xfrm>
        <a:graphic>
          <a:graphicData uri="http://schemas.openxmlformats.org/drawingml/2006/table">
            <a:tbl>
              <a:tblPr firstRow="1" firstCol="1" bandRow="1">
                <a:tableStyleId>{5940675A-B579-460E-94D1-54222C63F5DA}</a:tableStyleId>
              </a:tblPr>
              <a:tblGrid>
                <a:gridCol w="3876732">
                  <a:extLst>
                    <a:ext uri="{9D8B030D-6E8A-4147-A177-3AD203B41FA5}">
                      <a16:colId xmlns:a16="http://schemas.microsoft.com/office/drawing/2014/main" val="1285556903"/>
                    </a:ext>
                  </a:extLst>
                </a:gridCol>
                <a:gridCol w="3877570">
                  <a:extLst>
                    <a:ext uri="{9D8B030D-6E8A-4147-A177-3AD203B41FA5}">
                      <a16:colId xmlns:a16="http://schemas.microsoft.com/office/drawing/2014/main" val="576816309"/>
                    </a:ext>
                  </a:extLst>
                </a:gridCol>
              </a:tblGrid>
              <a:tr h="522102">
                <a:tc>
                  <a:txBody>
                    <a:bodyPr/>
                    <a:lstStyle/>
                    <a:p>
                      <a:pPr algn="l"/>
                      <a:r>
                        <a:rPr lang="en-US" sz="2000" b="1">
                          <a:effectLst/>
                          <a:latin typeface="Calibri" panose="020F0502020204030204" pitchFamily="34" charset="0"/>
                          <a:ea typeface="PMingLiU" panose="02020500000000000000" pitchFamily="18" charset="-120"/>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 м</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чко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рым м</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чко</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one’s whole life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38627386"/>
                  </a:ext>
                </a:extLst>
              </a:tr>
              <a:tr h="522102">
                <a:tc>
                  <a:txBody>
                    <a:bodyPr/>
                    <a:lstStyle/>
                    <a:p>
                      <a:pPr algn="l"/>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курым</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forever, for good</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472149285"/>
                  </a:ext>
                </a:extLst>
              </a:tr>
              <a:tr h="522102">
                <a:tc>
                  <a:txBody>
                    <a:bodyPr/>
                    <a:lstStyle/>
                    <a:p>
                      <a:pPr algn="l"/>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мырешл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курымешл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forever, for good</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76286952"/>
                  </a:ext>
                </a:extLst>
              </a:tr>
              <a:tr h="522102">
                <a:tc>
                  <a:txBody>
                    <a:bodyPr/>
                    <a:lstStyle/>
                    <a:p>
                      <a:pPr algn="l"/>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курым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eternal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50337015"/>
                  </a:ext>
                </a:extLst>
              </a:tr>
              <a:tr h="522102">
                <a:tc>
                  <a:txBody>
                    <a:bodyPr/>
                    <a:lstStyle/>
                    <a:p>
                      <a:pPr algn="l"/>
                      <a:r>
                        <a:rPr lang="en-US" sz="2000" b="1">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a:t>
                      </a:r>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мыр</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рым-курым</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for all eternity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49453755"/>
                  </a:ext>
                </a:extLst>
              </a:tr>
              <a:tr h="522102">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Ӱмыр</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ндо</a:t>
                      </a:r>
                      <a:r>
                        <a:rPr lang="de-AT" sz="2000" dirty="0">
                          <a:effectLst/>
                          <a:latin typeface="Calibri" panose="020F0502020204030204" pitchFamily="34" charset="0"/>
                          <a:ea typeface="PMingLiU" panose="02020500000000000000" pitchFamily="18" charset="-120"/>
                          <a:cs typeface="Calibri" panose="020F0502020204030204" pitchFamily="34" charset="0"/>
                        </a:rPr>
                        <a:t>. ~</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Курым</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ндо</a:t>
                      </a:r>
                      <a:r>
                        <a:rPr lang="de-AT"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 will never forget this.</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2801459"/>
                  </a:ext>
                </a:extLst>
              </a:tr>
            </a:tbl>
          </a:graphicData>
        </a:graphic>
      </p:graphicFrame>
    </p:spTree>
    <p:extLst>
      <p:ext uri="{BB962C8B-B14F-4D97-AF65-F5344CB8AC3E}">
        <p14:creationId xmlns:p14="http://schemas.microsoft.com/office/powerpoint/2010/main" val="43331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effectLst/>
                <a:latin typeface="Calibri" panose="020F0502020204030204" pitchFamily="34" charset="0"/>
                <a:ea typeface="PMingLiU" panose="02020500000000000000" pitchFamily="18" charset="-120"/>
              </a:rPr>
              <a:t>a) </a:t>
            </a:r>
            <a:r>
              <a:rPr lang="en-US" sz="2400" dirty="0" err="1">
                <a:latin typeface="Calibri" panose="020F0502020204030204" pitchFamily="34" charset="0"/>
                <a:ea typeface="PMingLiU" panose="02020500000000000000" pitchFamily="18" charset="-120"/>
              </a:rPr>
              <a:t>пыт</a:t>
            </a:r>
            <a:r>
              <a:rPr lang="en-US" sz="2400" b="1" dirty="0" err="1">
                <a:latin typeface="Calibri" panose="020F0502020204030204" pitchFamily="34" charset="0"/>
                <a:ea typeface="PMingLiU" panose="02020500000000000000" pitchFamily="18" charset="-120"/>
              </a:rPr>
              <a:t>а</a:t>
            </a:r>
            <a:r>
              <a:rPr lang="en-US" sz="2400" dirty="0" err="1">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ем</a:t>
            </a:r>
            <a:r>
              <a:rPr lang="en-US" sz="2400" dirty="0">
                <a:effectLst/>
                <a:latin typeface="Calibri" panose="020F0502020204030204" pitchFamily="34" charset="0"/>
                <a:ea typeface="PMingLiU" panose="02020500000000000000" pitchFamily="18" charset="-120"/>
              </a:rPr>
              <a:t>) ‘to end’</a:t>
            </a:r>
            <a:endParaRPr lang="en-GB" sz="2400" dirty="0"/>
          </a:p>
        </p:txBody>
      </p:sp>
      <p:sp>
        <p:nvSpPr>
          <p:cNvPr id="9" name="TextBox 8">
            <a:extLst>
              <a:ext uri="{FF2B5EF4-FFF2-40B4-BE49-F238E27FC236}">
                <a16:creationId xmlns:a16="http://schemas.microsoft.com/office/drawing/2014/main" id="{5B77321F-0DE8-4885-B593-E48CBAECCBED}"/>
              </a:ext>
            </a:extLst>
          </p:cNvPr>
          <p:cNvSpPr txBox="1"/>
          <p:nvPr/>
        </p:nvSpPr>
        <p:spPr>
          <a:xfrm>
            <a:off x="4224338" y="4329548"/>
            <a:ext cx="7967662" cy="1015663"/>
          </a:xfrm>
          <a:prstGeom prst="rect">
            <a:avLst/>
          </a:prstGeom>
          <a:noFill/>
        </p:spPr>
        <p:txBody>
          <a:bodyPr wrap="square">
            <a:spAutoFit/>
          </a:bodyPr>
          <a:lstStyle/>
          <a:p>
            <a:r>
              <a:rPr lang="en-GB" sz="6000" b="1" dirty="0"/>
              <a:t>🦕🦖🦕🦖🦕🦖</a:t>
            </a:r>
            <a:endParaRPr lang="en-GB" sz="6000" b="1" dirty="0">
              <a:hlinkClick r:id="rId2"/>
            </a:endParaRPr>
          </a:p>
        </p:txBody>
      </p:sp>
      <p:sp>
        <p:nvSpPr>
          <p:cNvPr id="11" name="TextBox 10">
            <a:extLst>
              <a:ext uri="{FF2B5EF4-FFF2-40B4-BE49-F238E27FC236}">
                <a16:creationId xmlns:a16="http://schemas.microsoft.com/office/drawing/2014/main" id="{F2170638-73B4-4517-B0BB-193D95BD713B}"/>
              </a:ext>
            </a:extLst>
          </p:cNvPr>
          <p:cNvSpPr txBox="1"/>
          <p:nvPr/>
        </p:nvSpPr>
        <p:spPr>
          <a:xfrm>
            <a:off x="7234238" y="1822861"/>
            <a:ext cx="2424112" cy="1569660"/>
          </a:xfrm>
          <a:prstGeom prst="rect">
            <a:avLst/>
          </a:prstGeom>
          <a:noFill/>
        </p:spPr>
        <p:txBody>
          <a:bodyPr wrap="square">
            <a:spAutoFit/>
          </a:bodyPr>
          <a:lstStyle/>
          <a:p>
            <a:r>
              <a:rPr lang="en-GB" sz="9600" dirty="0"/>
              <a:t> ☄️</a:t>
            </a:r>
          </a:p>
        </p:txBody>
      </p:sp>
      <p:sp>
        <p:nvSpPr>
          <p:cNvPr id="13" name="TextBox 12">
            <a:extLst>
              <a:ext uri="{FF2B5EF4-FFF2-40B4-BE49-F238E27FC236}">
                <a16:creationId xmlns:a16="http://schemas.microsoft.com/office/drawing/2014/main" id="{EDEE5ABC-2CD5-4BCE-8DE3-4F858B196A33}"/>
              </a:ext>
            </a:extLst>
          </p:cNvPr>
          <p:cNvSpPr txBox="1"/>
          <p:nvPr/>
        </p:nvSpPr>
        <p:spPr>
          <a:xfrm>
            <a:off x="1763259" y="3069355"/>
            <a:ext cx="1662112" cy="1015663"/>
          </a:xfrm>
          <a:prstGeom prst="rect">
            <a:avLst/>
          </a:prstGeom>
          <a:noFill/>
        </p:spPr>
        <p:txBody>
          <a:bodyPr wrap="square">
            <a:spAutoFit/>
          </a:bodyPr>
          <a:lstStyle/>
          <a:p>
            <a:pPr algn="ctr"/>
            <a:r>
              <a:rPr lang="en-GB" sz="6000" dirty="0"/>
              <a:t> 🌧️</a:t>
            </a:r>
          </a:p>
        </p:txBody>
      </p:sp>
      <p:sp>
        <p:nvSpPr>
          <p:cNvPr id="15" name="TextBox 14">
            <a:extLst>
              <a:ext uri="{FF2B5EF4-FFF2-40B4-BE49-F238E27FC236}">
                <a16:creationId xmlns:a16="http://schemas.microsoft.com/office/drawing/2014/main" id="{668F8000-5AEB-4940-B9BD-DD1416D23B2B}"/>
              </a:ext>
            </a:extLst>
          </p:cNvPr>
          <p:cNvSpPr txBox="1"/>
          <p:nvPr/>
        </p:nvSpPr>
        <p:spPr>
          <a:xfrm>
            <a:off x="377370" y="3392521"/>
            <a:ext cx="604836" cy="369332"/>
          </a:xfrm>
          <a:prstGeom prst="rect">
            <a:avLst/>
          </a:prstGeom>
          <a:noFill/>
        </p:spPr>
        <p:txBody>
          <a:bodyPr wrap="square">
            <a:spAutoFit/>
          </a:bodyPr>
          <a:lstStyle/>
          <a:p>
            <a:pPr algn="ctr"/>
            <a:r>
              <a:rPr lang="en-GB" dirty="0"/>
              <a:t>💧</a:t>
            </a:r>
          </a:p>
        </p:txBody>
      </p:sp>
      <p:sp>
        <p:nvSpPr>
          <p:cNvPr id="17" name="TextBox 16">
            <a:extLst>
              <a:ext uri="{FF2B5EF4-FFF2-40B4-BE49-F238E27FC236}">
                <a16:creationId xmlns:a16="http://schemas.microsoft.com/office/drawing/2014/main" id="{3597ED15-6260-46D4-8B68-2815C7C2E690}"/>
              </a:ext>
            </a:extLst>
          </p:cNvPr>
          <p:cNvSpPr txBox="1"/>
          <p:nvPr/>
        </p:nvSpPr>
        <p:spPr>
          <a:xfrm>
            <a:off x="232680" y="4201072"/>
            <a:ext cx="894215" cy="1015663"/>
          </a:xfrm>
          <a:prstGeom prst="rect">
            <a:avLst/>
          </a:prstGeom>
          <a:noFill/>
        </p:spPr>
        <p:txBody>
          <a:bodyPr wrap="square">
            <a:spAutoFit/>
          </a:bodyPr>
          <a:lstStyle/>
          <a:p>
            <a:pPr algn="ctr"/>
            <a:r>
              <a:rPr lang="en-GB" sz="6000" dirty="0"/>
              <a:t>🧍</a:t>
            </a:r>
          </a:p>
        </p:txBody>
      </p:sp>
      <p:sp>
        <p:nvSpPr>
          <p:cNvPr id="18" name="TextBox 17">
            <a:extLst>
              <a:ext uri="{FF2B5EF4-FFF2-40B4-BE49-F238E27FC236}">
                <a16:creationId xmlns:a16="http://schemas.microsoft.com/office/drawing/2014/main" id="{63A969B4-C66F-4E8F-AC0D-C198027A25A6}"/>
              </a:ext>
            </a:extLst>
          </p:cNvPr>
          <p:cNvSpPr txBox="1"/>
          <p:nvPr/>
        </p:nvSpPr>
        <p:spPr>
          <a:xfrm>
            <a:off x="2147207" y="4201072"/>
            <a:ext cx="894215" cy="1015663"/>
          </a:xfrm>
          <a:prstGeom prst="rect">
            <a:avLst/>
          </a:prstGeom>
          <a:noFill/>
        </p:spPr>
        <p:txBody>
          <a:bodyPr wrap="square">
            <a:spAutoFit/>
          </a:bodyPr>
          <a:lstStyle/>
          <a:p>
            <a:pPr algn="ctr"/>
            <a:r>
              <a:rPr lang="en-GB" sz="6000" dirty="0"/>
              <a:t>🧍</a:t>
            </a:r>
          </a:p>
        </p:txBody>
      </p:sp>
      <p:cxnSp>
        <p:nvCxnSpPr>
          <p:cNvPr id="20" name="Straight Arrow Connector 19">
            <a:extLst>
              <a:ext uri="{FF2B5EF4-FFF2-40B4-BE49-F238E27FC236}">
                <a16:creationId xmlns:a16="http://schemas.microsoft.com/office/drawing/2014/main" id="{478F45AB-6B52-4351-87AB-64642C1F5C1C}"/>
              </a:ext>
            </a:extLst>
          </p:cNvPr>
          <p:cNvCxnSpPr/>
          <p:nvPr/>
        </p:nvCxnSpPr>
        <p:spPr>
          <a:xfrm>
            <a:off x="1276350" y="4201072"/>
            <a:ext cx="870857"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7442B7B-2F90-4179-8057-129E052FCE45}"/>
              </a:ext>
            </a:extLst>
          </p:cNvPr>
          <p:cNvCxnSpPr/>
          <p:nvPr/>
        </p:nvCxnSpPr>
        <p:spPr>
          <a:xfrm>
            <a:off x="3790950" y="2607691"/>
            <a:ext cx="0" cy="3748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931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3"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1+#ppt_w/2"/>
                                          </p:val>
                                        </p:tav>
                                        <p:tav tm="100000">
                                          <p:val>
                                            <p:strVal val="#ppt_x"/>
                                          </p:val>
                                        </p:tav>
                                      </p:tavLst>
                                    </p:anim>
                                    <p:anim calcmode="lin" valueType="num">
                                      <p:cBhvr additive="base">
                                        <p:cTn id="3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P spid="15" grpId="0"/>
      <p:bldP spid="17"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effectLst/>
                <a:latin typeface="Calibri" panose="020F0502020204030204" pitchFamily="34" charset="0"/>
                <a:ea typeface="PMingLiU" panose="02020500000000000000" pitchFamily="18" charset="-120"/>
              </a:rPr>
              <a:t>a) </a:t>
            </a:r>
            <a:r>
              <a:rPr lang="en-US" sz="2400" dirty="0" err="1">
                <a:latin typeface="Calibri" panose="020F0502020204030204" pitchFamily="34" charset="0"/>
                <a:ea typeface="PMingLiU" panose="02020500000000000000" pitchFamily="18" charset="-120"/>
              </a:rPr>
              <a:t>пыт</a:t>
            </a:r>
            <a:r>
              <a:rPr lang="en-US" sz="2400" b="1" dirty="0" err="1">
                <a:latin typeface="Calibri" panose="020F0502020204030204" pitchFamily="34" charset="0"/>
                <a:ea typeface="PMingLiU" panose="02020500000000000000" pitchFamily="18" charset="-120"/>
              </a:rPr>
              <a:t>а</a:t>
            </a:r>
            <a:r>
              <a:rPr lang="en-US" sz="2400" dirty="0" err="1">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ем</a:t>
            </a:r>
            <a:r>
              <a:rPr lang="en-US" sz="2400" dirty="0">
                <a:effectLst/>
                <a:latin typeface="Calibri" panose="020F0502020204030204" pitchFamily="34" charset="0"/>
                <a:ea typeface="PMingLiU" panose="02020500000000000000" pitchFamily="18" charset="-120"/>
              </a:rPr>
              <a:t>) ‘to end’</a:t>
            </a:r>
            <a:endParaRPr lang="en-GB" sz="2400" dirty="0"/>
          </a:p>
        </p:txBody>
      </p:sp>
      <p:sp>
        <p:nvSpPr>
          <p:cNvPr id="9" name="TextBox 8">
            <a:extLst>
              <a:ext uri="{FF2B5EF4-FFF2-40B4-BE49-F238E27FC236}">
                <a16:creationId xmlns:a16="http://schemas.microsoft.com/office/drawing/2014/main" id="{5B77321F-0DE8-4885-B593-E48CBAECCBED}"/>
              </a:ext>
            </a:extLst>
          </p:cNvPr>
          <p:cNvSpPr txBox="1"/>
          <p:nvPr/>
        </p:nvSpPr>
        <p:spPr>
          <a:xfrm>
            <a:off x="4224338" y="4329548"/>
            <a:ext cx="7967662" cy="1015663"/>
          </a:xfrm>
          <a:prstGeom prst="rect">
            <a:avLst/>
          </a:prstGeom>
          <a:noFill/>
        </p:spPr>
        <p:txBody>
          <a:bodyPr wrap="square">
            <a:spAutoFit/>
          </a:bodyPr>
          <a:lstStyle/>
          <a:p>
            <a:r>
              <a:rPr lang="en-GB" sz="6000" b="1" dirty="0"/>
              <a:t>🦕🦖🦕🦖🦕🦖</a:t>
            </a:r>
            <a:endParaRPr lang="en-GB" sz="6000" b="1" dirty="0">
              <a:hlinkClick r:id="rId2"/>
            </a:endParaRPr>
          </a:p>
        </p:txBody>
      </p:sp>
      <p:sp>
        <p:nvSpPr>
          <p:cNvPr id="11" name="TextBox 10">
            <a:extLst>
              <a:ext uri="{FF2B5EF4-FFF2-40B4-BE49-F238E27FC236}">
                <a16:creationId xmlns:a16="http://schemas.microsoft.com/office/drawing/2014/main" id="{F2170638-73B4-4517-B0BB-193D95BD713B}"/>
              </a:ext>
            </a:extLst>
          </p:cNvPr>
          <p:cNvSpPr txBox="1"/>
          <p:nvPr/>
        </p:nvSpPr>
        <p:spPr>
          <a:xfrm>
            <a:off x="7234238" y="1822861"/>
            <a:ext cx="2424112" cy="1569660"/>
          </a:xfrm>
          <a:prstGeom prst="rect">
            <a:avLst/>
          </a:prstGeom>
          <a:noFill/>
        </p:spPr>
        <p:txBody>
          <a:bodyPr wrap="square">
            <a:spAutoFit/>
          </a:bodyPr>
          <a:lstStyle/>
          <a:p>
            <a:r>
              <a:rPr lang="en-GB" sz="9600" dirty="0"/>
              <a:t> ☄️</a:t>
            </a:r>
          </a:p>
        </p:txBody>
      </p:sp>
      <p:sp>
        <p:nvSpPr>
          <p:cNvPr id="2" name="Oval 1">
            <a:extLst>
              <a:ext uri="{FF2B5EF4-FFF2-40B4-BE49-F238E27FC236}">
                <a16:creationId xmlns:a16="http://schemas.microsoft.com/office/drawing/2014/main" id="{93CD6BC4-8790-443D-A245-FFA56DF80D4E}"/>
              </a:ext>
            </a:extLst>
          </p:cNvPr>
          <p:cNvSpPr/>
          <p:nvPr/>
        </p:nvSpPr>
        <p:spPr>
          <a:xfrm>
            <a:off x="5143500" y="3758056"/>
            <a:ext cx="7010400" cy="23431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BCC8151-60C3-4E30-8FC5-58DA1EC75907}"/>
              </a:ext>
            </a:extLst>
          </p:cNvPr>
          <p:cNvSpPr txBox="1"/>
          <p:nvPr/>
        </p:nvSpPr>
        <p:spPr>
          <a:xfrm>
            <a:off x="1763259" y="3069355"/>
            <a:ext cx="1662112" cy="1015663"/>
          </a:xfrm>
          <a:prstGeom prst="rect">
            <a:avLst/>
          </a:prstGeom>
          <a:noFill/>
        </p:spPr>
        <p:txBody>
          <a:bodyPr wrap="square">
            <a:spAutoFit/>
          </a:bodyPr>
          <a:lstStyle/>
          <a:p>
            <a:pPr algn="ctr"/>
            <a:r>
              <a:rPr lang="en-GB" sz="6000" dirty="0"/>
              <a:t> 🌧️</a:t>
            </a:r>
          </a:p>
        </p:txBody>
      </p:sp>
      <p:sp>
        <p:nvSpPr>
          <p:cNvPr id="12" name="TextBox 11">
            <a:extLst>
              <a:ext uri="{FF2B5EF4-FFF2-40B4-BE49-F238E27FC236}">
                <a16:creationId xmlns:a16="http://schemas.microsoft.com/office/drawing/2014/main" id="{E2F19229-E0EC-477E-B4CE-81EBE3EEFEDF}"/>
              </a:ext>
            </a:extLst>
          </p:cNvPr>
          <p:cNvSpPr txBox="1"/>
          <p:nvPr/>
        </p:nvSpPr>
        <p:spPr>
          <a:xfrm>
            <a:off x="377370" y="3392521"/>
            <a:ext cx="604836" cy="369332"/>
          </a:xfrm>
          <a:prstGeom prst="rect">
            <a:avLst/>
          </a:prstGeom>
          <a:noFill/>
        </p:spPr>
        <p:txBody>
          <a:bodyPr wrap="square">
            <a:spAutoFit/>
          </a:bodyPr>
          <a:lstStyle/>
          <a:p>
            <a:pPr algn="ctr"/>
            <a:r>
              <a:rPr lang="en-GB" dirty="0"/>
              <a:t>💧</a:t>
            </a:r>
          </a:p>
        </p:txBody>
      </p:sp>
      <p:sp>
        <p:nvSpPr>
          <p:cNvPr id="13" name="TextBox 12">
            <a:extLst>
              <a:ext uri="{FF2B5EF4-FFF2-40B4-BE49-F238E27FC236}">
                <a16:creationId xmlns:a16="http://schemas.microsoft.com/office/drawing/2014/main" id="{30CAC3CC-789D-4585-82BE-E4E0DAE2108E}"/>
              </a:ext>
            </a:extLst>
          </p:cNvPr>
          <p:cNvSpPr txBox="1"/>
          <p:nvPr/>
        </p:nvSpPr>
        <p:spPr>
          <a:xfrm>
            <a:off x="232680" y="4201072"/>
            <a:ext cx="894215" cy="1015663"/>
          </a:xfrm>
          <a:prstGeom prst="rect">
            <a:avLst/>
          </a:prstGeom>
          <a:noFill/>
        </p:spPr>
        <p:txBody>
          <a:bodyPr wrap="square">
            <a:spAutoFit/>
          </a:bodyPr>
          <a:lstStyle/>
          <a:p>
            <a:pPr algn="ctr"/>
            <a:r>
              <a:rPr lang="en-GB" sz="6000" dirty="0"/>
              <a:t>🧍</a:t>
            </a:r>
          </a:p>
        </p:txBody>
      </p:sp>
      <p:sp>
        <p:nvSpPr>
          <p:cNvPr id="14" name="TextBox 13">
            <a:extLst>
              <a:ext uri="{FF2B5EF4-FFF2-40B4-BE49-F238E27FC236}">
                <a16:creationId xmlns:a16="http://schemas.microsoft.com/office/drawing/2014/main" id="{80AE2EE7-5B89-456F-810D-4A8928291B1B}"/>
              </a:ext>
            </a:extLst>
          </p:cNvPr>
          <p:cNvSpPr txBox="1"/>
          <p:nvPr/>
        </p:nvSpPr>
        <p:spPr>
          <a:xfrm>
            <a:off x="2147207" y="4201072"/>
            <a:ext cx="894215" cy="1015663"/>
          </a:xfrm>
          <a:prstGeom prst="rect">
            <a:avLst/>
          </a:prstGeom>
          <a:noFill/>
        </p:spPr>
        <p:txBody>
          <a:bodyPr wrap="square">
            <a:spAutoFit/>
          </a:bodyPr>
          <a:lstStyle/>
          <a:p>
            <a:pPr algn="ctr"/>
            <a:r>
              <a:rPr lang="en-GB" sz="6000" dirty="0"/>
              <a:t>🧍</a:t>
            </a:r>
          </a:p>
        </p:txBody>
      </p:sp>
      <p:cxnSp>
        <p:nvCxnSpPr>
          <p:cNvPr id="15" name="Straight Arrow Connector 14">
            <a:extLst>
              <a:ext uri="{FF2B5EF4-FFF2-40B4-BE49-F238E27FC236}">
                <a16:creationId xmlns:a16="http://schemas.microsoft.com/office/drawing/2014/main" id="{26977F5D-029C-4A4D-8562-624C8D5AA962}"/>
              </a:ext>
            </a:extLst>
          </p:cNvPr>
          <p:cNvCxnSpPr/>
          <p:nvPr/>
        </p:nvCxnSpPr>
        <p:spPr>
          <a:xfrm>
            <a:off x="1276350" y="4201072"/>
            <a:ext cx="870857"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87FF569B-D324-4D6D-B3D7-D90E13FDB39B}"/>
              </a:ext>
            </a:extLst>
          </p:cNvPr>
          <p:cNvCxnSpPr/>
          <p:nvPr/>
        </p:nvCxnSpPr>
        <p:spPr>
          <a:xfrm>
            <a:off x="3790950" y="2607691"/>
            <a:ext cx="0" cy="3748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4782F746-E84A-49DC-87A3-0A7F3F00814A}"/>
              </a:ext>
            </a:extLst>
          </p:cNvPr>
          <p:cNvSpPr/>
          <p:nvPr/>
        </p:nvSpPr>
        <p:spPr>
          <a:xfrm>
            <a:off x="38100" y="3854484"/>
            <a:ext cx="3140300" cy="180117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973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10800000">
                                      <p:cBhvr>
                                        <p:cTn id="6" dur="2000" fill="hold"/>
                                        <p:tgtEl>
                                          <p:spTgt spid="9"/>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effectLst/>
                <a:latin typeface="Calibri" panose="020F0502020204030204" pitchFamily="34" charset="0"/>
                <a:ea typeface="PMingLiU" panose="02020500000000000000" pitchFamily="18" charset="-120"/>
              </a:rPr>
              <a:t>a) </a:t>
            </a:r>
            <a:r>
              <a:rPr lang="en-US" sz="2400" dirty="0" err="1">
                <a:latin typeface="Calibri" panose="020F0502020204030204" pitchFamily="34" charset="0"/>
                <a:ea typeface="PMingLiU" panose="02020500000000000000" pitchFamily="18" charset="-120"/>
              </a:rPr>
              <a:t>пыт</a:t>
            </a:r>
            <a:r>
              <a:rPr lang="en-US" sz="2400" b="1" dirty="0" err="1">
                <a:latin typeface="Calibri" panose="020F0502020204030204" pitchFamily="34" charset="0"/>
                <a:ea typeface="PMingLiU" panose="02020500000000000000" pitchFamily="18" charset="-120"/>
              </a:rPr>
              <a:t>а</a:t>
            </a:r>
            <a:r>
              <a:rPr lang="en-US" sz="2400" dirty="0" err="1">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ем</a:t>
            </a:r>
            <a:r>
              <a:rPr lang="en-US" sz="2400" dirty="0">
                <a:effectLst/>
                <a:latin typeface="Calibri" panose="020F0502020204030204" pitchFamily="34" charset="0"/>
                <a:ea typeface="PMingLiU" panose="02020500000000000000" pitchFamily="18" charset="-120"/>
              </a:rPr>
              <a:t>) ‘to end’</a:t>
            </a:r>
            <a:endParaRPr lang="en-GB" sz="2400" dirty="0"/>
          </a:p>
        </p:txBody>
      </p:sp>
      <p:graphicFrame>
        <p:nvGraphicFramePr>
          <p:cNvPr id="2" name="Table 1">
            <a:extLst>
              <a:ext uri="{FF2B5EF4-FFF2-40B4-BE49-F238E27FC236}">
                <a16:creationId xmlns:a16="http://schemas.microsoft.com/office/drawing/2014/main" id="{82F245C6-8F76-4AD1-96DE-359710CBCE5C}"/>
              </a:ext>
            </a:extLst>
          </p:cNvPr>
          <p:cNvGraphicFramePr>
            <a:graphicFrameLocks noGrp="1"/>
          </p:cNvGraphicFramePr>
          <p:nvPr>
            <p:extLst>
              <p:ext uri="{D42A27DB-BD31-4B8C-83A1-F6EECF244321}">
                <p14:modId xmlns:p14="http://schemas.microsoft.com/office/powerpoint/2010/main" val="420226331"/>
              </p:ext>
            </p:extLst>
          </p:nvPr>
        </p:nvGraphicFramePr>
        <p:xfrm>
          <a:off x="1139371" y="2407348"/>
          <a:ext cx="10668000" cy="3644583"/>
        </p:xfrm>
        <a:graphic>
          <a:graphicData uri="http://schemas.openxmlformats.org/drawingml/2006/table">
            <a:tbl>
              <a:tblPr firstRow="1" firstCol="1" bandRow="1" bandCol="1">
                <a:tableStyleId>{5940675A-B579-460E-94D1-54222C63F5DA}</a:tableStyleId>
              </a:tblPr>
              <a:tblGrid>
                <a:gridCol w="5334000">
                  <a:extLst>
                    <a:ext uri="{9D8B030D-6E8A-4147-A177-3AD203B41FA5}">
                      <a16:colId xmlns:a16="http://schemas.microsoft.com/office/drawing/2014/main" val="3110696636"/>
                    </a:ext>
                  </a:extLst>
                </a:gridCol>
                <a:gridCol w="5334000">
                  <a:extLst>
                    <a:ext uri="{9D8B030D-6E8A-4147-A177-3AD203B41FA5}">
                      <a16:colId xmlns:a16="http://schemas.microsoft.com/office/drawing/2014/main" val="1748544981"/>
                    </a:ext>
                  </a:extLst>
                </a:gridCol>
              </a:tblGrid>
              <a:tr h="1214861">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Й</a:t>
                      </a:r>
                      <a:r>
                        <a:rPr lang="en-US" sz="2400">
                          <a:effectLst/>
                          <a:latin typeface="Calibri" panose="020F0502020204030204" pitchFamily="34" charset="0"/>
                          <a:ea typeface="MS Mincho" panose="02020609040205080304" pitchFamily="49" charset="-128"/>
                          <a:cs typeface="Calibri" panose="020F0502020204030204" pitchFamily="34" charset="0"/>
                        </a:rPr>
                        <a:t>ӱ</a:t>
                      </a:r>
                      <a:r>
                        <a:rPr lang="en-US" sz="2400">
                          <a:effectLst/>
                          <a:latin typeface="Calibri" panose="020F0502020204030204" pitchFamily="34" charset="0"/>
                          <a:ea typeface="PMingLiU" panose="02020500000000000000" pitchFamily="18" charset="-120"/>
                          <a:cs typeface="Calibri" panose="020F0502020204030204" pitchFamily="34" charset="0"/>
                        </a:rPr>
                        <a:t>р й</a:t>
                      </a:r>
                      <a:r>
                        <a:rPr lang="en-US" sz="2400" b="1">
                          <a:effectLst/>
                          <a:latin typeface="Calibri" panose="020F0502020204030204" pitchFamily="34" charset="0"/>
                          <a:ea typeface="MS Mincho" panose="02020609040205080304" pitchFamily="49" charset="-128"/>
                          <a:cs typeface="Calibri" panose="020F0502020204030204" pitchFamily="34" charset="0"/>
                        </a:rPr>
                        <a:t>ӱ</a:t>
                      </a:r>
                      <a:r>
                        <a:rPr lang="en-US" sz="2400">
                          <a:effectLst/>
                          <a:latin typeface="Calibri" panose="020F0502020204030204" pitchFamily="34" charset="0"/>
                          <a:ea typeface="PMingLiU" panose="02020500000000000000" pitchFamily="18" charset="-120"/>
                          <a:cs typeface="Calibri" panose="020F0502020204030204" pitchFamily="34" charset="0"/>
                        </a:rPr>
                        <a:t>рмӧ г</a:t>
                      </a:r>
                      <a:r>
                        <a:rPr lang="en-US" sz="2400" b="1">
                          <a:effectLst/>
                          <a:latin typeface="Calibri" panose="020F0502020204030204" pitchFamily="34" charset="0"/>
                          <a:ea typeface="PMingLiU" panose="02020500000000000000" pitchFamily="18" charset="-120"/>
                          <a:cs typeface="Calibri" panose="020F0502020204030204" pitchFamily="34" charset="0"/>
                        </a:rPr>
                        <a:t>о</a:t>
                      </a:r>
                      <a:r>
                        <a:rPr lang="en-US" sz="2400">
                          <a:effectLst/>
                          <a:latin typeface="Calibri" panose="020F0502020204030204" pitchFamily="34" charset="0"/>
                          <a:ea typeface="PMingLiU" panose="02020500000000000000" pitchFamily="18" charset="-120"/>
                          <a:cs typeface="Calibri" panose="020F0502020204030204" pitchFamily="34" charset="0"/>
                        </a:rPr>
                        <a:t>дым ме п</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ркыште лийынн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санд</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не </a:t>
                      </a:r>
                      <a:r>
                        <a:rPr lang="en-US" sz="2400" u="sng">
                          <a:effectLst/>
                          <a:latin typeface="Calibri" panose="020F0502020204030204" pitchFamily="34" charset="0"/>
                          <a:ea typeface="PMingLiU" panose="02020500000000000000" pitchFamily="18" charset="-120"/>
                          <a:cs typeface="Calibri" panose="020F0502020204030204" pitchFamily="34" charset="0"/>
                        </a:rPr>
                        <a:t>н</a:t>
                      </a:r>
                      <a:r>
                        <a:rPr lang="en-US" sz="2400" u="sng">
                          <a:effectLst/>
                          <a:latin typeface="Calibri" panose="020F0502020204030204" pitchFamily="34" charset="0"/>
                          <a:ea typeface="MS Mincho" panose="02020609040205080304" pitchFamily="49" charset="-128"/>
                          <a:cs typeface="Calibri" panose="020F0502020204030204" pitchFamily="34" charset="0"/>
                        </a:rPr>
                        <a:t>ӧ</a:t>
                      </a:r>
                      <a:r>
                        <a:rPr lang="en-US" sz="2400" u="sng">
                          <a:effectLst/>
                          <a:latin typeface="Calibri" panose="020F0502020204030204" pitchFamily="34" charset="0"/>
                          <a:ea typeface="PMingLiU" panose="02020500000000000000" pitchFamily="18" charset="-120"/>
                          <a:cs typeface="Calibri" panose="020F0502020204030204" pitchFamily="34" charset="0"/>
                        </a:rPr>
                        <a:t>р</a:t>
                      </a:r>
                      <a:r>
                        <a:rPr lang="en-US" sz="2400" b="1" u="sng">
                          <a:effectLst/>
                          <a:latin typeface="Calibri" panose="020F0502020204030204" pitchFamily="34" charset="0"/>
                          <a:ea typeface="PMingLiU" panose="02020500000000000000" pitchFamily="18" charset="-120"/>
                          <a:cs typeface="Calibri" panose="020F0502020204030204" pitchFamily="34" charset="0"/>
                        </a:rPr>
                        <a:t>е</a:t>
                      </a:r>
                      <a:r>
                        <a:rPr lang="en-US" sz="2400" u="sng">
                          <a:effectLst/>
                          <a:latin typeface="Calibri" panose="020F0502020204030204" pitchFamily="34" charset="0"/>
                          <a:ea typeface="PMingLiU" panose="02020500000000000000" pitchFamily="18" charset="-120"/>
                          <a:cs typeface="Calibri" panose="020F0502020204030204" pitchFamily="34" charset="0"/>
                        </a:rPr>
                        <a:t>н пытышн</a:t>
                      </a:r>
                      <a:r>
                        <a:rPr lang="en-US" sz="2400" b="1" u="sng">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We were in the park when it rained, so we got soaked.</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0807461"/>
                  </a:ext>
                </a:extLst>
              </a:tr>
              <a:tr h="809907">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Ол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16-шо </a:t>
                      </a:r>
                      <a:r>
                        <a:rPr lang="en-US" sz="2400" dirty="0" err="1">
                          <a:effectLst/>
                          <a:latin typeface="Calibri" panose="020F0502020204030204" pitchFamily="34" charset="0"/>
                          <a:ea typeface="PMingLiU" panose="02020500000000000000" pitchFamily="18" charset="-120"/>
                          <a:cs typeface="Calibri" panose="020F0502020204030204" pitchFamily="34" charset="0"/>
                        </a:rPr>
                        <a:t>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400" dirty="0" err="1">
                          <a:effectLst/>
                          <a:latin typeface="Calibri" panose="020F0502020204030204" pitchFamily="34" charset="0"/>
                          <a:ea typeface="PMingLiU" panose="02020500000000000000" pitchFamily="18" charset="-120"/>
                          <a:cs typeface="Calibri" panose="020F0502020204030204" pitchFamily="34" charset="0"/>
                        </a:rPr>
                        <a:t>рымышто</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п</a:t>
                      </a:r>
                      <a:r>
                        <a:rPr lang="en-US" sz="2400" dirty="0" err="1">
                          <a:effectLst/>
                          <a:latin typeface="Calibri" panose="020F0502020204030204" pitchFamily="34" charset="0"/>
                          <a:ea typeface="MS Mincho" panose="02020609040205080304" pitchFamily="49" charset="-128"/>
                          <a:cs typeface="Calibri" panose="020F0502020204030204" pitchFamily="34" charset="0"/>
                        </a:rPr>
                        <a:t>ӱ</a:t>
                      </a:r>
                      <a:r>
                        <a:rPr lang="en-US" sz="2400" dirty="0" err="1">
                          <a:effectLst/>
                          <a:latin typeface="Calibri" panose="020F0502020204030204" pitchFamily="34" charset="0"/>
                          <a:ea typeface="PMingLiU" panose="02020500000000000000" pitchFamily="18" charset="-120"/>
                          <a:cs typeface="Calibri" panose="020F0502020204030204" pitchFamily="34" charset="0"/>
                        </a:rPr>
                        <a:t>тын’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к</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й</a:t>
                      </a:r>
                      <a:r>
                        <a:rPr lang="en-US" sz="2400" u="sng" dirty="0" err="1">
                          <a:effectLst/>
                          <a:latin typeface="Calibri" panose="020F0502020204030204" pitchFamily="34" charset="0"/>
                          <a:ea typeface="MS Mincho" panose="02020609040205080304" pitchFamily="49" charset="-128"/>
                          <a:cs typeface="Calibri" panose="020F0502020204030204" pitchFamily="34" charset="0"/>
                        </a:rPr>
                        <a:t>ӱ</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л</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пыт</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The city burned to the ground in the 16</a:t>
                      </a:r>
                      <a:r>
                        <a:rPr lang="en-US" sz="2400" baseline="30000">
                          <a:effectLst/>
                          <a:latin typeface="Calibri" panose="020F0502020204030204" pitchFamily="34" charset="0"/>
                          <a:ea typeface="PMingLiU" panose="02020500000000000000" pitchFamily="18" charset="-120"/>
                          <a:cs typeface="Calibri" panose="020F0502020204030204" pitchFamily="34" charset="0"/>
                        </a:rPr>
                        <a:t>th</a:t>
                      </a:r>
                      <a:r>
                        <a:rPr lang="en-US" sz="2400">
                          <a:effectLst/>
                          <a:latin typeface="Calibri" panose="020F0502020204030204" pitchFamily="34" charset="0"/>
                          <a:ea typeface="PMingLiU" panose="02020500000000000000" pitchFamily="18" charset="-120"/>
                          <a:cs typeface="Calibri" panose="020F0502020204030204" pitchFamily="34" charset="0"/>
                        </a:rPr>
                        <a:t> century.</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225083935"/>
                  </a:ext>
                </a:extLst>
              </a:tr>
              <a:tr h="1214861">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Кенет</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й</a:t>
                      </a:r>
                      <a:r>
                        <a:rPr lang="en-US" sz="2400" b="1">
                          <a:effectLst/>
                          <a:latin typeface="Calibri" panose="020F0502020204030204" pitchFamily="34" charset="0"/>
                          <a:ea typeface="MS Mincho" panose="02020609040205080304" pitchFamily="49" charset="-128"/>
                          <a:cs typeface="Calibri" panose="020F0502020204030204" pitchFamily="34" charset="0"/>
                        </a:rPr>
                        <a:t>ы</a:t>
                      </a:r>
                      <a:r>
                        <a:rPr lang="en-US" sz="2400">
                          <a:effectLst/>
                          <a:latin typeface="Calibri" panose="020F0502020204030204" pitchFamily="34" charset="0"/>
                          <a:ea typeface="MS Mincho" panose="02020609040205080304" pitchFamily="49" charset="-128"/>
                          <a:cs typeface="Calibri" panose="020F0502020204030204" pitchFamily="34" charset="0"/>
                        </a:rPr>
                        <a:t>ҥ</a:t>
                      </a:r>
                      <a:r>
                        <a:rPr lang="en-US" sz="2400">
                          <a:effectLst/>
                          <a:latin typeface="Calibri" panose="020F0502020204030204" pitchFamily="34" charset="0"/>
                          <a:ea typeface="PMingLiU" panose="02020500000000000000" pitchFamily="18" charset="-120"/>
                          <a:cs typeface="Calibri" panose="020F0502020204030204" pitchFamily="34" charset="0"/>
                        </a:rPr>
                        <a:t>гыр й</a:t>
                      </a:r>
                      <a:r>
                        <a:rPr lang="en-US" sz="2400">
                          <a:effectLst/>
                          <a:latin typeface="Calibri" panose="020F0502020204030204" pitchFamily="34" charset="0"/>
                          <a:ea typeface="MS Mincho" panose="02020609040205080304" pitchFamily="49" charset="-128"/>
                          <a:cs typeface="Calibri" panose="020F0502020204030204" pitchFamily="34" charset="0"/>
                        </a:rPr>
                        <a:t>ӱ</a:t>
                      </a:r>
                      <a:r>
                        <a:rPr lang="en-US" sz="2400">
                          <a:effectLst/>
                          <a:latin typeface="Calibri" panose="020F0502020204030204" pitchFamily="34" charset="0"/>
                          <a:ea typeface="PMingLiU" panose="02020500000000000000" pitchFamily="18" charset="-120"/>
                          <a:cs typeface="Calibri" panose="020F0502020204030204" pitchFamily="34" charset="0"/>
                        </a:rPr>
                        <a:t>к ш</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ргылте, студ</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нт-влак </a:t>
                      </a:r>
                      <a:r>
                        <a:rPr lang="en-US" sz="2400" u="sng">
                          <a:effectLst/>
                          <a:latin typeface="Calibri" panose="020F0502020204030204" pitchFamily="34" charset="0"/>
                          <a:ea typeface="PMingLiU" panose="02020500000000000000" pitchFamily="18" charset="-120"/>
                          <a:cs typeface="Calibri" panose="020F0502020204030204" pitchFamily="34" charset="0"/>
                        </a:rPr>
                        <a:t>шалан</a:t>
                      </a:r>
                      <a:r>
                        <a:rPr lang="en-US" sz="2400" b="1" u="sng">
                          <a:effectLst/>
                          <a:latin typeface="Calibri" panose="020F0502020204030204" pitchFamily="34" charset="0"/>
                          <a:ea typeface="PMingLiU" panose="02020500000000000000" pitchFamily="18" charset="-120"/>
                          <a:cs typeface="Calibri" panose="020F0502020204030204" pitchFamily="34" charset="0"/>
                        </a:rPr>
                        <a:t>е</a:t>
                      </a:r>
                      <a:r>
                        <a:rPr lang="en-US" sz="2400" u="sng">
                          <a:effectLst/>
                          <a:latin typeface="Calibri" panose="020F0502020204030204" pitchFamily="34" charset="0"/>
                          <a:ea typeface="PMingLiU" panose="02020500000000000000" pitchFamily="18" charset="-120"/>
                          <a:cs typeface="Calibri" panose="020F0502020204030204" pitchFamily="34" charset="0"/>
                        </a:rPr>
                        <a:t>н п</a:t>
                      </a:r>
                      <a:r>
                        <a:rPr lang="en-US" sz="2400" b="1" u="sng">
                          <a:effectLst/>
                          <a:latin typeface="Calibri" panose="020F0502020204030204" pitchFamily="34" charset="0"/>
                          <a:ea typeface="MS Mincho" panose="02020609040205080304" pitchFamily="49" charset="-128"/>
                          <a:cs typeface="Calibri" panose="020F0502020204030204" pitchFamily="34" charset="0"/>
                        </a:rPr>
                        <a:t>ы</a:t>
                      </a:r>
                      <a:r>
                        <a:rPr lang="en-US" sz="2400" u="sng">
                          <a:effectLst/>
                          <a:latin typeface="Calibri" panose="020F0502020204030204" pitchFamily="34" charset="0"/>
                          <a:ea typeface="PMingLiU" panose="02020500000000000000" pitchFamily="18" charset="-120"/>
                          <a:cs typeface="Calibri" panose="020F0502020204030204" pitchFamily="34" charset="0"/>
                        </a:rPr>
                        <a:t>тышт</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400" dirty="0">
                          <a:effectLst/>
                          <a:latin typeface="Calibri" panose="020F0502020204030204" pitchFamily="34" charset="0"/>
                          <a:ea typeface="PMingLiU" panose="02020500000000000000" pitchFamily="18" charset="-120"/>
                          <a:cs typeface="Calibri" panose="020F0502020204030204" pitchFamily="34" charset="0"/>
                        </a:rPr>
                        <a:t>Suddenly the sound of a bell rang out, the students all dispersed.</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56177170"/>
                  </a:ext>
                </a:extLst>
              </a:tr>
              <a:tr h="404954">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Н</a:t>
                      </a:r>
                      <a:r>
                        <a:rPr lang="en-US" sz="2400" b="1">
                          <a:effectLst/>
                          <a:latin typeface="Calibri" panose="020F0502020204030204" pitchFamily="34" charset="0"/>
                          <a:ea typeface="PMingLiU" panose="02020500000000000000" pitchFamily="18" charset="-120"/>
                          <a:cs typeface="Calibri" panose="020F0502020204030204" pitchFamily="34" charset="0"/>
                        </a:rPr>
                        <a:t>у</a:t>
                      </a:r>
                      <a:r>
                        <a:rPr lang="en-US" sz="2400">
                          <a:effectLst/>
                          <a:latin typeface="Calibri" panose="020F0502020204030204" pitchFamily="34" charset="0"/>
                          <a:ea typeface="PMingLiU" panose="02020500000000000000" pitchFamily="18" charset="-120"/>
                          <a:cs typeface="Calibri" panose="020F0502020204030204" pitchFamily="34" charset="0"/>
                        </a:rPr>
                        <a:t>но чыл</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н </a:t>
                      </a:r>
                      <a:r>
                        <a:rPr lang="en-US" sz="2400" u="sng">
                          <a:effectLst/>
                          <a:latin typeface="Calibri" panose="020F0502020204030204" pitchFamily="34" charset="0"/>
                          <a:ea typeface="PMingLiU" panose="02020500000000000000" pitchFamily="18" charset="-120"/>
                          <a:cs typeface="Calibri" panose="020F0502020204030204" pitchFamily="34" charset="0"/>
                        </a:rPr>
                        <a:t>т</a:t>
                      </a:r>
                      <a:r>
                        <a:rPr lang="en-US" sz="2400" b="1" u="sng">
                          <a:effectLst/>
                          <a:latin typeface="Calibri" panose="020F0502020204030204" pitchFamily="34" charset="0"/>
                          <a:ea typeface="PMingLiU" panose="02020500000000000000" pitchFamily="18" charset="-120"/>
                          <a:cs typeface="Calibri" panose="020F0502020204030204" pitchFamily="34" charset="0"/>
                        </a:rPr>
                        <a:t>о</a:t>
                      </a:r>
                      <a:r>
                        <a:rPr lang="en-US" sz="2400" u="sng">
                          <a:effectLst/>
                          <a:latin typeface="Calibri" panose="020F0502020204030204" pitchFamily="34" charset="0"/>
                          <a:ea typeface="PMingLiU" panose="02020500000000000000" pitchFamily="18" charset="-120"/>
                          <a:cs typeface="Calibri" panose="020F0502020204030204" pitchFamily="34" charset="0"/>
                        </a:rPr>
                        <a:t>лын п</a:t>
                      </a:r>
                      <a:r>
                        <a:rPr lang="en-US" sz="2400" b="1" u="sng">
                          <a:effectLst/>
                          <a:latin typeface="Calibri" panose="020F0502020204030204" pitchFamily="34" charset="0"/>
                          <a:ea typeface="PMingLiU" panose="02020500000000000000" pitchFamily="18" charset="-120"/>
                          <a:cs typeface="Calibri" panose="020F0502020204030204" pitchFamily="34" charset="0"/>
                        </a:rPr>
                        <a:t>ы</a:t>
                      </a:r>
                      <a:r>
                        <a:rPr lang="en-US" sz="2400" u="sng">
                          <a:effectLst/>
                          <a:latin typeface="Calibri" panose="020F0502020204030204" pitchFamily="34" charset="0"/>
                          <a:ea typeface="PMingLiU" panose="02020500000000000000" pitchFamily="18" charset="-120"/>
                          <a:cs typeface="Calibri" panose="020F0502020204030204" pitchFamily="34" charset="0"/>
                        </a:rPr>
                        <a:t>тышт</a:t>
                      </a:r>
                      <a:r>
                        <a:rPr lang="en-US" sz="2400">
                          <a:effectLst/>
                          <a:latin typeface="Calibri" panose="020F0502020204030204" pitchFamily="34" charset="0"/>
                          <a:ea typeface="PMingLiU" panose="02020500000000000000" pitchFamily="18" charset="-120"/>
                          <a:cs typeface="Calibri" panose="020F0502020204030204" pitchFamily="34" charset="0"/>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400" dirty="0">
                          <a:effectLst/>
                          <a:latin typeface="Calibri" panose="020F0502020204030204" pitchFamily="34" charset="0"/>
                          <a:ea typeface="PMingLiU" panose="02020500000000000000" pitchFamily="18" charset="-120"/>
                          <a:cs typeface="Calibri" panose="020F0502020204030204" pitchFamily="34" charset="0"/>
                        </a:rPr>
                        <a:t>They all came.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07636469"/>
                  </a:ext>
                </a:extLst>
              </a:tr>
            </a:tbl>
          </a:graphicData>
        </a:graphic>
      </p:graphicFrame>
    </p:spTree>
    <p:extLst>
      <p:ext uri="{BB962C8B-B14F-4D97-AF65-F5344CB8AC3E}">
        <p14:creationId xmlns:p14="http://schemas.microsoft.com/office/powerpoint/2010/main" val="2979385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b</a:t>
            </a:r>
            <a:r>
              <a:rPr lang="en-US" sz="2400" dirty="0">
                <a:effectLst/>
                <a:latin typeface="Calibri" panose="020F0502020204030204" pitchFamily="34" charset="0"/>
                <a:ea typeface="PMingLiU" panose="02020500000000000000" pitchFamily="18" charset="-120"/>
              </a:rPr>
              <a:t>) </a:t>
            </a:r>
            <a:r>
              <a:rPr lang="en-US" sz="2400" dirty="0" err="1">
                <a:latin typeface="Calibri" panose="020F0502020204030204" pitchFamily="34" charset="0"/>
                <a:ea typeface="PMingLiU" panose="02020500000000000000" pitchFamily="18" charset="-120"/>
              </a:rPr>
              <a:t>пытар</a:t>
            </a:r>
            <a:r>
              <a:rPr lang="en-US" sz="2400" b="1" dirty="0" err="1">
                <a:latin typeface="Calibri" panose="020F0502020204030204" pitchFamily="34" charset="0"/>
                <a:ea typeface="PMingLiU" panose="02020500000000000000" pitchFamily="18" charset="-120"/>
              </a:rPr>
              <a:t>а</a:t>
            </a:r>
            <a:r>
              <a:rPr lang="en-US" sz="2400" dirty="0" err="1">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ем</a:t>
            </a:r>
            <a:r>
              <a:rPr lang="en-US" sz="2400" dirty="0">
                <a:effectLst/>
                <a:latin typeface="Calibri" panose="020F0502020204030204" pitchFamily="34" charset="0"/>
                <a:ea typeface="PMingLiU" panose="02020500000000000000" pitchFamily="18" charset="-120"/>
              </a:rPr>
              <a:t>) ‘to finish, to complete’</a:t>
            </a:r>
            <a:endParaRPr lang="en-GB" sz="2400" dirty="0"/>
          </a:p>
        </p:txBody>
      </p:sp>
      <p:sp>
        <p:nvSpPr>
          <p:cNvPr id="9" name="TextBox 8">
            <a:extLst>
              <a:ext uri="{FF2B5EF4-FFF2-40B4-BE49-F238E27FC236}">
                <a16:creationId xmlns:a16="http://schemas.microsoft.com/office/drawing/2014/main" id="{5B77321F-0DE8-4885-B593-E48CBAECCBED}"/>
              </a:ext>
            </a:extLst>
          </p:cNvPr>
          <p:cNvSpPr txBox="1"/>
          <p:nvPr/>
        </p:nvSpPr>
        <p:spPr>
          <a:xfrm rot="10800000">
            <a:off x="4224338" y="4329548"/>
            <a:ext cx="7967662" cy="1015663"/>
          </a:xfrm>
          <a:prstGeom prst="rect">
            <a:avLst/>
          </a:prstGeom>
          <a:noFill/>
        </p:spPr>
        <p:txBody>
          <a:bodyPr wrap="square">
            <a:spAutoFit/>
          </a:bodyPr>
          <a:lstStyle/>
          <a:p>
            <a:r>
              <a:rPr lang="en-GB" sz="6000" b="1" dirty="0"/>
              <a:t>🦕🦖🦕🦖🦕🦖</a:t>
            </a:r>
            <a:endParaRPr lang="en-GB" sz="6000" b="1" dirty="0">
              <a:hlinkClick r:id="rId2"/>
            </a:endParaRPr>
          </a:p>
        </p:txBody>
      </p:sp>
      <p:sp>
        <p:nvSpPr>
          <p:cNvPr id="11" name="TextBox 10">
            <a:extLst>
              <a:ext uri="{FF2B5EF4-FFF2-40B4-BE49-F238E27FC236}">
                <a16:creationId xmlns:a16="http://schemas.microsoft.com/office/drawing/2014/main" id="{F2170638-73B4-4517-B0BB-193D95BD713B}"/>
              </a:ext>
            </a:extLst>
          </p:cNvPr>
          <p:cNvSpPr txBox="1"/>
          <p:nvPr/>
        </p:nvSpPr>
        <p:spPr>
          <a:xfrm>
            <a:off x="7234238" y="1822861"/>
            <a:ext cx="2424112" cy="1569660"/>
          </a:xfrm>
          <a:prstGeom prst="rect">
            <a:avLst/>
          </a:prstGeom>
          <a:noFill/>
        </p:spPr>
        <p:txBody>
          <a:bodyPr wrap="square">
            <a:spAutoFit/>
          </a:bodyPr>
          <a:lstStyle/>
          <a:p>
            <a:r>
              <a:rPr lang="en-GB" sz="9600" dirty="0"/>
              <a:t> ☄️</a:t>
            </a:r>
          </a:p>
        </p:txBody>
      </p:sp>
      <p:sp>
        <p:nvSpPr>
          <p:cNvPr id="2" name="Oval 1">
            <a:extLst>
              <a:ext uri="{FF2B5EF4-FFF2-40B4-BE49-F238E27FC236}">
                <a16:creationId xmlns:a16="http://schemas.microsoft.com/office/drawing/2014/main" id="{93CD6BC4-8790-443D-A245-FFA56DF80D4E}"/>
              </a:ext>
            </a:extLst>
          </p:cNvPr>
          <p:cNvSpPr/>
          <p:nvPr/>
        </p:nvSpPr>
        <p:spPr>
          <a:xfrm>
            <a:off x="7074693" y="1418703"/>
            <a:ext cx="2743201" cy="23431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BCC8151-60C3-4E30-8FC5-58DA1EC75907}"/>
              </a:ext>
            </a:extLst>
          </p:cNvPr>
          <p:cNvSpPr txBox="1"/>
          <p:nvPr/>
        </p:nvSpPr>
        <p:spPr>
          <a:xfrm>
            <a:off x="1763259" y="3069355"/>
            <a:ext cx="1662112" cy="1015663"/>
          </a:xfrm>
          <a:prstGeom prst="rect">
            <a:avLst/>
          </a:prstGeom>
          <a:noFill/>
        </p:spPr>
        <p:txBody>
          <a:bodyPr wrap="square">
            <a:spAutoFit/>
          </a:bodyPr>
          <a:lstStyle/>
          <a:p>
            <a:pPr algn="ctr"/>
            <a:r>
              <a:rPr lang="en-GB" sz="6000" dirty="0"/>
              <a:t> 🌧️</a:t>
            </a:r>
          </a:p>
        </p:txBody>
      </p:sp>
      <p:sp>
        <p:nvSpPr>
          <p:cNvPr id="12" name="TextBox 11">
            <a:extLst>
              <a:ext uri="{FF2B5EF4-FFF2-40B4-BE49-F238E27FC236}">
                <a16:creationId xmlns:a16="http://schemas.microsoft.com/office/drawing/2014/main" id="{E2F19229-E0EC-477E-B4CE-81EBE3EEFEDF}"/>
              </a:ext>
            </a:extLst>
          </p:cNvPr>
          <p:cNvSpPr txBox="1"/>
          <p:nvPr/>
        </p:nvSpPr>
        <p:spPr>
          <a:xfrm>
            <a:off x="377370" y="3392521"/>
            <a:ext cx="604836" cy="369332"/>
          </a:xfrm>
          <a:prstGeom prst="rect">
            <a:avLst/>
          </a:prstGeom>
          <a:noFill/>
        </p:spPr>
        <p:txBody>
          <a:bodyPr wrap="square">
            <a:spAutoFit/>
          </a:bodyPr>
          <a:lstStyle/>
          <a:p>
            <a:pPr algn="ctr"/>
            <a:r>
              <a:rPr lang="en-GB" dirty="0"/>
              <a:t>💧</a:t>
            </a:r>
          </a:p>
        </p:txBody>
      </p:sp>
      <p:sp>
        <p:nvSpPr>
          <p:cNvPr id="13" name="TextBox 12">
            <a:extLst>
              <a:ext uri="{FF2B5EF4-FFF2-40B4-BE49-F238E27FC236}">
                <a16:creationId xmlns:a16="http://schemas.microsoft.com/office/drawing/2014/main" id="{30CAC3CC-789D-4585-82BE-E4E0DAE2108E}"/>
              </a:ext>
            </a:extLst>
          </p:cNvPr>
          <p:cNvSpPr txBox="1"/>
          <p:nvPr/>
        </p:nvSpPr>
        <p:spPr>
          <a:xfrm>
            <a:off x="232680" y="4201072"/>
            <a:ext cx="894215" cy="1015663"/>
          </a:xfrm>
          <a:prstGeom prst="rect">
            <a:avLst/>
          </a:prstGeom>
          <a:noFill/>
        </p:spPr>
        <p:txBody>
          <a:bodyPr wrap="square">
            <a:spAutoFit/>
          </a:bodyPr>
          <a:lstStyle/>
          <a:p>
            <a:pPr algn="ctr"/>
            <a:r>
              <a:rPr lang="en-GB" sz="6000" dirty="0"/>
              <a:t>🧍</a:t>
            </a:r>
          </a:p>
        </p:txBody>
      </p:sp>
      <p:sp>
        <p:nvSpPr>
          <p:cNvPr id="14" name="TextBox 13">
            <a:extLst>
              <a:ext uri="{FF2B5EF4-FFF2-40B4-BE49-F238E27FC236}">
                <a16:creationId xmlns:a16="http://schemas.microsoft.com/office/drawing/2014/main" id="{80AE2EE7-5B89-456F-810D-4A8928291B1B}"/>
              </a:ext>
            </a:extLst>
          </p:cNvPr>
          <p:cNvSpPr txBox="1"/>
          <p:nvPr/>
        </p:nvSpPr>
        <p:spPr>
          <a:xfrm>
            <a:off x="2147207" y="4201072"/>
            <a:ext cx="894215" cy="1015663"/>
          </a:xfrm>
          <a:prstGeom prst="rect">
            <a:avLst/>
          </a:prstGeom>
          <a:noFill/>
        </p:spPr>
        <p:txBody>
          <a:bodyPr wrap="square">
            <a:spAutoFit/>
          </a:bodyPr>
          <a:lstStyle/>
          <a:p>
            <a:pPr algn="ctr"/>
            <a:r>
              <a:rPr lang="en-GB" sz="6000" dirty="0"/>
              <a:t>🧍</a:t>
            </a:r>
          </a:p>
        </p:txBody>
      </p:sp>
      <p:cxnSp>
        <p:nvCxnSpPr>
          <p:cNvPr id="15" name="Straight Arrow Connector 14">
            <a:extLst>
              <a:ext uri="{FF2B5EF4-FFF2-40B4-BE49-F238E27FC236}">
                <a16:creationId xmlns:a16="http://schemas.microsoft.com/office/drawing/2014/main" id="{26977F5D-029C-4A4D-8562-624C8D5AA962}"/>
              </a:ext>
            </a:extLst>
          </p:cNvPr>
          <p:cNvCxnSpPr/>
          <p:nvPr/>
        </p:nvCxnSpPr>
        <p:spPr>
          <a:xfrm>
            <a:off x="1276350" y="4201072"/>
            <a:ext cx="870857"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87FF569B-D324-4D6D-B3D7-D90E13FDB39B}"/>
              </a:ext>
            </a:extLst>
          </p:cNvPr>
          <p:cNvCxnSpPr/>
          <p:nvPr/>
        </p:nvCxnSpPr>
        <p:spPr>
          <a:xfrm>
            <a:off x="3790950" y="2607691"/>
            <a:ext cx="0" cy="3748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4782F746-E84A-49DC-87A3-0A7F3F00814A}"/>
              </a:ext>
            </a:extLst>
          </p:cNvPr>
          <p:cNvSpPr/>
          <p:nvPr/>
        </p:nvSpPr>
        <p:spPr>
          <a:xfrm>
            <a:off x="212728" y="2607691"/>
            <a:ext cx="3140300" cy="180117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119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sp>
        <p:nvSpPr>
          <p:cNvPr id="7" name="TextBox 6">
            <a:extLst>
              <a:ext uri="{FF2B5EF4-FFF2-40B4-BE49-F238E27FC236}">
                <a16:creationId xmlns:a16="http://schemas.microsoft.com/office/drawing/2014/main" id="{52E7046C-150C-40F8-8AD2-BD81644999B2}"/>
              </a:ext>
            </a:extLst>
          </p:cNvPr>
          <p:cNvSpPr txBox="1"/>
          <p:nvPr/>
        </p:nvSpPr>
        <p:spPr>
          <a:xfrm>
            <a:off x="377371" y="1641265"/>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b</a:t>
            </a:r>
            <a:r>
              <a:rPr lang="en-US" sz="2400" dirty="0">
                <a:effectLst/>
                <a:latin typeface="Calibri" panose="020F0502020204030204" pitchFamily="34" charset="0"/>
                <a:ea typeface="PMingLiU" panose="02020500000000000000" pitchFamily="18" charset="-120"/>
              </a:rPr>
              <a:t>) </a:t>
            </a:r>
            <a:r>
              <a:rPr lang="en-US" sz="2400" dirty="0" err="1">
                <a:latin typeface="Calibri" panose="020F0502020204030204" pitchFamily="34" charset="0"/>
                <a:ea typeface="PMingLiU" panose="02020500000000000000" pitchFamily="18" charset="-120"/>
              </a:rPr>
              <a:t>пытар</a:t>
            </a:r>
            <a:r>
              <a:rPr lang="en-US" sz="2400" b="1" dirty="0" err="1">
                <a:latin typeface="Calibri" panose="020F0502020204030204" pitchFamily="34" charset="0"/>
                <a:ea typeface="PMingLiU" panose="02020500000000000000" pitchFamily="18" charset="-120"/>
              </a:rPr>
              <a:t>а</a:t>
            </a:r>
            <a:r>
              <a:rPr lang="en-US" sz="2400" dirty="0" err="1">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ем</a:t>
            </a:r>
            <a:r>
              <a:rPr lang="en-US" sz="2400" dirty="0">
                <a:effectLst/>
                <a:latin typeface="Calibri" panose="020F0502020204030204" pitchFamily="34" charset="0"/>
                <a:ea typeface="PMingLiU" panose="02020500000000000000" pitchFamily="18" charset="-120"/>
              </a:rPr>
              <a:t>) ‘to finish, to complete’</a:t>
            </a:r>
            <a:endParaRPr lang="en-GB" sz="2400" dirty="0"/>
          </a:p>
        </p:txBody>
      </p:sp>
      <p:graphicFrame>
        <p:nvGraphicFramePr>
          <p:cNvPr id="2" name="Table 1">
            <a:extLst>
              <a:ext uri="{FF2B5EF4-FFF2-40B4-BE49-F238E27FC236}">
                <a16:creationId xmlns:a16="http://schemas.microsoft.com/office/drawing/2014/main" id="{82F245C6-8F76-4AD1-96DE-359710CBCE5C}"/>
              </a:ext>
            </a:extLst>
          </p:cNvPr>
          <p:cNvGraphicFramePr>
            <a:graphicFrameLocks noGrp="1"/>
          </p:cNvGraphicFramePr>
          <p:nvPr>
            <p:extLst>
              <p:ext uri="{D42A27DB-BD31-4B8C-83A1-F6EECF244321}">
                <p14:modId xmlns:p14="http://schemas.microsoft.com/office/powerpoint/2010/main" val="2156270735"/>
              </p:ext>
            </p:extLst>
          </p:nvPr>
        </p:nvGraphicFramePr>
        <p:xfrm>
          <a:off x="838200" y="2286869"/>
          <a:ext cx="10648950" cy="3758881"/>
        </p:xfrm>
        <a:graphic>
          <a:graphicData uri="http://schemas.openxmlformats.org/drawingml/2006/table">
            <a:tbl>
              <a:tblPr firstRow="1" firstCol="1" bandRow="1" bandCol="1">
                <a:tableStyleId>{5940675A-B579-460E-94D1-54222C63F5DA}</a:tableStyleId>
              </a:tblPr>
              <a:tblGrid>
                <a:gridCol w="5324475">
                  <a:extLst>
                    <a:ext uri="{9D8B030D-6E8A-4147-A177-3AD203B41FA5}">
                      <a16:colId xmlns:a16="http://schemas.microsoft.com/office/drawing/2014/main" val="3110696636"/>
                    </a:ext>
                  </a:extLst>
                </a:gridCol>
                <a:gridCol w="5324475">
                  <a:extLst>
                    <a:ext uri="{9D8B030D-6E8A-4147-A177-3AD203B41FA5}">
                      <a16:colId xmlns:a16="http://schemas.microsoft.com/office/drawing/2014/main" val="1748544981"/>
                    </a:ext>
                  </a:extLst>
                </a:gridCol>
              </a:tblGrid>
              <a:tr h="116498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Паш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тым кун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a:t>
                      </a:r>
                      <a:r>
                        <a:rPr lang="en-US" sz="2000" u="sng">
                          <a:effectLst/>
                          <a:latin typeface="Calibri" panose="020F0502020204030204" pitchFamily="34" charset="0"/>
                          <a:ea typeface="PMingLiU" panose="02020500000000000000" pitchFamily="18" charset="-120"/>
                          <a:cs typeface="Calibri" panose="020F0502020204030204" pitchFamily="34" charset="0"/>
                        </a:rPr>
                        <a:t>ышт</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пытар</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When will you be done with work?</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0807461"/>
                  </a:ext>
                </a:extLst>
              </a:tr>
              <a:tr h="776657">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Кас 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рте н</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но дел</a:t>
                      </a:r>
                      <a:r>
                        <a:rPr lang="en-US" sz="2000" b="1">
                          <a:effectLst/>
                          <a:latin typeface="Calibri" panose="020F0502020204030204" pitchFamily="34" charset="0"/>
                          <a:ea typeface="PMingLiU" panose="02020500000000000000" pitchFamily="18" charset="-120"/>
                          <a:cs typeface="Calibri" panose="020F0502020204030204" pitchFamily="34" charset="0"/>
                        </a:rPr>
                        <a:t>я</a:t>
                      </a:r>
                      <a:r>
                        <a:rPr lang="en-US" sz="2000">
                          <a:effectLst/>
                          <a:latin typeface="Calibri" panose="020F0502020204030204" pitchFamily="34" charset="0"/>
                          <a:ea typeface="PMingLiU" panose="02020500000000000000" pitchFamily="18" charset="-120"/>
                          <a:cs typeface="Calibri" panose="020F0502020204030204" pitchFamily="34" charset="0"/>
                        </a:rPr>
                        <a:t>нкым </a:t>
                      </a:r>
                      <a:r>
                        <a:rPr lang="en-US" sz="2000" u="sng">
                          <a:effectLst/>
                          <a:latin typeface="Calibri" panose="020F0502020204030204" pitchFamily="34" charset="0"/>
                          <a:ea typeface="PMingLiU" panose="02020500000000000000" pitchFamily="18" charset="-120"/>
                          <a:cs typeface="Calibri" panose="020F0502020204030204" pitchFamily="34" charset="0"/>
                        </a:rPr>
                        <a:t>сол</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пытар</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ныт</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By evening, they have mowed the whole plot.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225083935"/>
                  </a:ext>
                </a:extLst>
              </a:tr>
              <a:tr h="116498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М</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рызо м</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рыжым </a:t>
                      </a:r>
                      <a:r>
                        <a:rPr lang="en-US" sz="2000" u="sng">
                          <a:effectLst/>
                          <a:latin typeface="Calibri" panose="020F0502020204030204" pitchFamily="34" charset="0"/>
                          <a:ea typeface="PMingLiU" panose="02020500000000000000" pitchFamily="18" charset="-120"/>
                          <a:cs typeface="Calibri" panose="020F0502020204030204" pitchFamily="34" charset="0"/>
                        </a:rPr>
                        <a:t>мур</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пыт</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рыш</a:t>
                      </a:r>
                      <a:r>
                        <a:rPr lang="en-US" sz="2000" b="1">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The singer finished singing the song.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56177170"/>
                  </a:ext>
                </a:extLst>
              </a:tr>
              <a:tr h="652252">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Вашк</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 н</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но чыл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u="sng">
                          <a:effectLst/>
                          <a:latin typeface="Calibri" panose="020F0502020204030204" pitchFamily="34" charset="0"/>
                          <a:ea typeface="PMingLiU" panose="02020500000000000000" pitchFamily="18" charset="-120"/>
                          <a:cs typeface="Calibri" panose="020F0502020204030204" pitchFamily="34" charset="0"/>
                        </a:rPr>
                        <a:t>пог</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пыт</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рышт</a:t>
                      </a:r>
                      <a:r>
                        <a:rPr lang="en-US" sz="2000">
                          <a:effectLst/>
                          <a:latin typeface="Calibri" panose="020F0502020204030204" pitchFamily="34" charset="0"/>
                          <a:ea typeface="PMingLiU" panose="02020500000000000000" pitchFamily="18" charset="-120"/>
                          <a:cs typeface="Calibri" panose="020F0502020204030204" pitchFamily="34" charset="0"/>
                        </a:rPr>
                        <a:t>, машин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п</a:t>
                      </a:r>
                      <a:r>
                        <a:rPr lang="en-US" sz="2000" b="1">
                          <a:effectLst/>
                          <a:latin typeface="Calibri" panose="020F0502020204030204" pitchFamily="34" charset="0"/>
                          <a:ea typeface="PMingLiU" panose="02020500000000000000" pitchFamily="18" charset="-120"/>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штышт да тарван</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 к</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йышт.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They quickly gathered everything, put it all in the car, and left.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07636469"/>
                  </a:ext>
                </a:extLst>
              </a:tr>
            </a:tbl>
          </a:graphicData>
        </a:graphic>
      </p:graphicFrame>
    </p:spTree>
    <p:extLst>
      <p:ext uri="{BB962C8B-B14F-4D97-AF65-F5344CB8AC3E}">
        <p14:creationId xmlns:p14="http://schemas.microsoft.com/office/powerpoint/2010/main" val="1437493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у</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ко, </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я</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тыр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much, many’</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graphicFrame>
        <p:nvGraphicFramePr>
          <p:cNvPr id="6" name="Table 5">
            <a:extLst>
              <a:ext uri="{FF2B5EF4-FFF2-40B4-BE49-F238E27FC236}">
                <a16:creationId xmlns:a16="http://schemas.microsoft.com/office/drawing/2014/main" id="{6A6A564A-5827-4F2A-9ACF-A0680056E172}"/>
              </a:ext>
            </a:extLst>
          </p:cNvPr>
          <p:cNvGraphicFramePr>
            <a:graphicFrameLocks noGrp="1"/>
          </p:cNvGraphicFramePr>
          <p:nvPr>
            <p:extLst>
              <p:ext uri="{D42A27DB-BD31-4B8C-83A1-F6EECF244321}">
                <p14:modId xmlns:p14="http://schemas.microsoft.com/office/powerpoint/2010/main" val="3632328686"/>
              </p:ext>
            </p:extLst>
          </p:nvPr>
        </p:nvGraphicFramePr>
        <p:xfrm>
          <a:off x="1979816" y="2534049"/>
          <a:ext cx="8232368" cy="1842444"/>
        </p:xfrm>
        <a:graphic>
          <a:graphicData uri="http://schemas.openxmlformats.org/drawingml/2006/table">
            <a:tbl>
              <a:tblPr firstRow="1" firstCol="1" bandRow="1" bandCol="1">
                <a:tableStyleId>{5940675A-B579-460E-94D1-54222C63F5DA}</a:tableStyleId>
              </a:tblPr>
              <a:tblGrid>
                <a:gridCol w="4116184">
                  <a:extLst>
                    <a:ext uri="{9D8B030D-6E8A-4147-A177-3AD203B41FA5}">
                      <a16:colId xmlns:a16="http://schemas.microsoft.com/office/drawing/2014/main" val="2461696505"/>
                    </a:ext>
                  </a:extLst>
                </a:gridCol>
                <a:gridCol w="4116184">
                  <a:extLst>
                    <a:ext uri="{9D8B030D-6E8A-4147-A177-3AD203B41FA5}">
                      <a16:colId xmlns:a16="http://schemas.microsoft.com/office/drawing/2014/main" val="3659228886"/>
                    </a:ext>
                  </a:extLst>
                </a:gridCol>
              </a:tblGrid>
              <a:tr h="921222">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ш</a:t>
                      </a:r>
                      <a:r>
                        <a:rPr lang="en-US" sz="2400" b="1">
                          <a:effectLst/>
                          <a:latin typeface="Calibri" panose="020F0502020204030204" pitchFamily="34" charset="0"/>
                          <a:ea typeface="PMingLiU" panose="02020500000000000000" pitchFamily="18" charset="-120"/>
                          <a:cs typeface="Calibri" panose="020F0502020204030204" pitchFamily="34" charset="0"/>
                        </a:rPr>
                        <a:t>у</a:t>
                      </a:r>
                      <a:r>
                        <a:rPr lang="en-US" sz="2400">
                          <a:effectLst/>
                          <a:latin typeface="Calibri" panose="020F0502020204030204" pitchFamily="34" charset="0"/>
                          <a:ea typeface="PMingLiU" panose="02020500000000000000" pitchFamily="18" charset="-120"/>
                          <a:cs typeface="Calibri" panose="020F0502020204030204" pitchFamily="34" charset="0"/>
                        </a:rPr>
                        <a:t>ко жап ~</a:t>
                      </a:r>
                      <a:endParaRPr lang="en-GB" sz="2400">
                        <a:effectLst/>
                        <a:latin typeface="Calibri" panose="020F0502020204030204" pitchFamily="34" charset="0"/>
                        <a:ea typeface="PMingLiU" panose="02020500000000000000" pitchFamily="18" charset="-120"/>
                        <a:cs typeface="Lucida Grande"/>
                      </a:endParaRPr>
                    </a:p>
                    <a:p>
                      <a:pPr algn="l"/>
                      <a:r>
                        <a:rPr lang="en-US" sz="2400" b="1">
                          <a:effectLst/>
                          <a:latin typeface="Calibri" panose="020F0502020204030204" pitchFamily="34" charset="0"/>
                          <a:ea typeface="PMingLiU" panose="02020500000000000000" pitchFamily="18" charset="-120"/>
                          <a:cs typeface="Calibri" panose="020F0502020204030204" pitchFamily="34" charset="0"/>
                        </a:rPr>
                        <a:t>я</a:t>
                      </a:r>
                      <a:r>
                        <a:rPr lang="en-US" sz="2400">
                          <a:effectLst/>
                          <a:latin typeface="Calibri" panose="020F0502020204030204" pitchFamily="34" charset="0"/>
                          <a:ea typeface="PMingLiU" panose="02020500000000000000" pitchFamily="18" charset="-120"/>
                          <a:cs typeface="Calibri" panose="020F0502020204030204" pitchFamily="34" charset="0"/>
                        </a:rPr>
                        <a:t>тыр жап</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much time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5016581"/>
                  </a:ext>
                </a:extLst>
              </a:tr>
              <a:tr h="921222">
                <a:tc>
                  <a:txBody>
                    <a:bodyPr/>
                    <a:lstStyle/>
                    <a:p>
                      <a:pPr algn="l"/>
                      <a:r>
                        <a:rPr lang="en-US" sz="2400">
                          <a:effectLst/>
                          <a:latin typeface="Calibri" panose="020F0502020204030204" pitchFamily="34" charset="0"/>
                          <a:ea typeface="PMingLiU" panose="02020500000000000000" pitchFamily="18" charset="-120"/>
                          <a:cs typeface="Calibri" panose="020F0502020204030204" pitchFamily="34" charset="0"/>
                        </a:rPr>
                        <a:t>ш</a:t>
                      </a:r>
                      <a:r>
                        <a:rPr lang="en-US" sz="2400" b="1">
                          <a:effectLst/>
                          <a:latin typeface="Calibri" panose="020F0502020204030204" pitchFamily="34" charset="0"/>
                          <a:ea typeface="PMingLiU" panose="02020500000000000000" pitchFamily="18" charset="-120"/>
                          <a:cs typeface="Calibri" panose="020F0502020204030204" pitchFamily="34" charset="0"/>
                        </a:rPr>
                        <a:t>у</a:t>
                      </a:r>
                      <a:r>
                        <a:rPr lang="en-US" sz="2400">
                          <a:effectLst/>
                          <a:latin typeface="Calibri" panose="020F0502020204030204" pitchFamily="34" charset="0"/>
                          <a:ea typeface="PMingLiU" panose="02020500000000000000" pitchFamily="18" charset="-120"/>
                          <a:cs typeface="Calibri" panose="020F0502020204030204" pitchFamily="34" charset="0"/>
                        </a:rPr>
                        <a:t>ко пуш</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ҥге ~</a:t>
                      </a:r>
                      <a:endParaRPr lang="en-GB" sz="2400">
                        <a:effectLst/>
                        <a:latin typeface="Calibri" panose="020F0502020204030204" pitchFamily="34" charset="0"/>
                        <a:ea typeface="PMingLiU" panose="02020500000000000000" pitchFamily="18" charset="-120"/>
                        <a:cs typeface="Lucida Grande"/>
                      </a:endParaRPr>
                    </a:p>
                    <a:p>
                      <a:pPr algn="l"/>
                      <a:r>
                        <a:rPr lang="en-US" sz="2400" b="1">
                          <a:effectLst/>
                          <a:latin typeface="Calibri" panose="020F0502020204030204" pitchFamily="34" charset="0"/>
                          <a:ea typeface="PMingLiU" panose="02020500000000000000" pitchFamily="18" charset="-120"/>
                          <a:cs typeface="Calibri" panose="020F0502020204030204" pitchFamily="34" charset="0"/>
                        </a:rPr>
                        <a:t>я</a:t>
                      </a:r>
                      <a:r>
                        <a:rPr lang="en-US" sz="2400">
                          <a:effectLst/>
                          <a:latin typeface="Calibri" panose="020F0502020204030204" pitchFamily="34" charset="0"/>
                          <a:ea typeface="PMingLiU" panose="02020500000000000000" pitchFamily="18" charset="-120"/>
                          <a:cs typeface="Calibri" panose="020F0502020204030204" pitchFamily="34" charset="0"/>
                        </a:rPr>
                        <a:t>тыр пуш</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ҥге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Calibri" panose="020F0502020204030204" pitchFamily="34" charset="0"/>
                        </a:rPr>
                        <a:t>many trees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052416456"/>
                  </a:ext>
                </a:extLst>
              </a:tr>
            </a:tbl>
          </a:graphicData>
        </a:graphic>
      </p:graphicFrame>
    </p:spTree>
    <p:extLst>
      <p:ext uri="{BB962C8B-B14F-4D97-AF65-F5344CB8AC3E}">
        <p14:creationId xmlns:p14="http://schemas.microsoft.com/office/powerpoint/2010/main" val="2565947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ш</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у</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ко, </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я</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тыр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much, many’</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pic>
        <p:nvPicPr>
          <p:cNvPr id="7" name="Picture 6">
            <a:extLst>
              <a:ext uri="{FF2B5EF4-FFF2-40B4-BE49-F238E27FC236}">
                <a16:creationId xmlns:a16="http://schemas.microsoft.com/office/drawing/2014/main" id="{4EA53BD4-9915-4504-9EB5-74A6CE187A19}"/>
              </a:ext>
            </a:extLst>
          </p:cNvPr>
          <p:cNvPicPr>
            <a:picLocks noChangeAspect="1"/>
          </p:cNvPicPr>
          <p:nvPr/>
        </p:nvPicPr>
        <p:blipFill>
          <a:blip r:embed="rId2"/>
          <a:stretch>
            <a:fillRect/>
          </a:stretch>
        </p:blipFill>
        <p:spPr>
          <a:xfrm>
            <a:off x="395287" y="2314861"/>
            <a:ext cx="7019925" cy="1609725"/>
          </a:xfrm>
          <a:prstGeom prst="rect">
            <a:avLst/>
          </a:prstGeom>
        </p:spPr>
      </p:pic>
      <p:pic>
        <p:nvPicPr>
          <p:cNvPr id="9" name="Picture 8">
            <a:extLst>
              <a:ext uri="{FF2B5EF4-FFF2-40B4-BE49-F238E27FC236}">
                <a16:creationId xmlns:a16="http://schemas.microsoft.com/office/drawing/2014/main" id="{65DFE04A-7BFC-4135-8414-A8FFF7C729FC}"/>
              </a:ext>
            </a:extLst>
          </p:cNvPr>
          <p:cNvPicPr>
            <a:picLocks noChangeAspect="1"/>
          </p:cNvPicPr>
          <p:nvPr/>
        </p:nvPicPr>
        <p:blipFill>
          <a:blip r:embed="rId3"/>
          <a:stretch>
            <a:fillRect/>
          </a:stretch>
        </p:blipFill>
        <p:spPr>
          <a:xfrm>
            <a:off x="7889081" y="913614"/>
            <a:ext cx="1404937" cy="4416960"/>
          </a:xfrm>
          <a:prstGeom prst="rect">
            <a:avLst/>
          </a:prstGeom>
        </p:spPr>
      </p:pic>
      <p:sp>
        <p:nvSpPr>
          <p:cNvPr id="11" name="TextBox 10">
            <a:extLst>
              <a:ext uri="{FF2B5EF4-FFF2-40B4-BE49-F238E27FC236}">
                <a16:creationId xmlns:a16="http://schemas.microsoft.com/office/drawing/2014/main" id="{E2D966EA-1A84-4934-92DC-C453FC48190C}"/>
              </a:ext>
            </a:extLst>
          </p:cNvPr>
          <p:cNvSpPr txBox="1"/>
          <p:nvPr/>
        </p:nvSpPr>
        <p:spPr>
          <a:xfrm>
            <a:off x="7889081" y="509358"/>
            <a:ext cx="990600" cy="369332"/>
          </a:xfrm>
          <a:prstGeom prst="rect">
            <a:avLst/>
          </a:prstGeom>
          <a:noFill/>
        </p:spPr>
        <p:txBody>
          <a:bodyPr wrap="square">
            <a:spAutoFit/>
          </a:bodyPr>
          <a:lstStyle/>
          <a:p>
            <a:pPr algn="ctr"/>
            <a:r>
              <a:rPr lang="en-GB" dirty="0"/>
              <a:t>(47,829)</a:t>
            </a:r>
          </a:p>
        </p:txBody>
      </p:sp>
      <p:pic>
        <p:nvPicPr>
          <p:cNvPr id="13" name="Picture 12">
            <a:extLst>
              <a:ext uri="{FF2B5EF4-FFF2-40B4-BE49-F238E27FC236}">
                <a16:creationId xmlns:a16="http://schemas.microsoft.com/office/drawing/2014/main" id="{71DF87B5-AA98-496F-AE92-015BB04E7908}"/>
              </a:ext>
            </a:extLst>
          </p:cNvPr>
          <p:cNvPicPr>
            <a:picLocks noChangeAspect="1"/>
          </p:cNvPicPr>
          <p:nvPr/>
        </p:nvPicPr>
        <p:blipFill>
          <a:blip r:embed="rId4"/>
          <a:stretch>
            <a:fillRect/>
          </a:stretch>
        </p:blipFill>
        <p:spPr>
          <a:xfrm>
            <a:off x="528637" y="4459001"/>
            <a:ext cx="6886575" cy="1704975"/>
          </a:xfrm>
          <a:prstGeom prst="rect">
            <a:avLst/>
          </a:prstGeom>
        </p:spPr>
      </p:pic>
      <p:sp>
        <p:nvSpPr>
          <p:cNvPr id="14" name="TextBox 13">
            <a:extLst>
              <a:ext uri="{FF2B5EF4-FFF2-40B4-BE49-F238E27FC236}">
                <a16:creationId xmlns:a16="http://schemas.microsoft.com/office/drawing/2014/main" id="{F509F9A5-7125-41ED-AF5F-B9913AE43C90}"/>
              </a:ext>
            </a:extLst>
          </p:cNvPr>
          <p:cNvSpPr txBox="1"/>
          <p:nvPr/>
        </p:nvSpPr>
        <p:spPr>
          <a:xfrm>
            <a:off x="10363200" y="509358"/>
            <a:ext cx="990600" cy="369332"/>
          </a:xfrm>
          <a:prstGeom prst="rect">
            <a:avLst/>
          </a:prstGeom>
          <a:noFill/>
        </p:spPr>
        <p:txBody>
          <a:bodyPr wrap="square">
            <a:spAutoFit/>
          </a:bodyPr>
          <a:lstStyle/>
          <a:p>
            <a:pPr algn="ctr"/>
            <a:r>
              <a:rPr lang="en-GB" dirty="0"/>
              <a:t>(23,950)</a:t>
            </a:r>
          </a:p>
        </p:txBody>
      </p:sp>
      <p:pic>
        <p:nvPicPr>
          <p:cNvPr id="16" name="Picture 15">
            <a:extLst>
              <a:ext uri="{FF2B5EF4-FFF2-40B4-BE49-F238E27FC236}">
                <a16:creationId xmlns:a16="http://schemas.microsoft.com/office/drawing/2014/main" id="{D357D124-85D7-4FB8-87DC-86F00F7B89C6}"/>
              </a:ext>
            </a:extLst>
          </p:cNvPr>
          <p:cNvPicPr>
            <a:picLocks noChangeAspect="1"/>
          </p:cNvPicPr>
          <p:nvPr/>
        </p:nvPicPr>
        <p:blipFill>
          <a:blip r:embed="rId5"/>
          <a:stretch>
            <a:fillRect/>
          </a:stretch>
        </p:blipFill>
        <p:spPr>
          <a:xfrm>
            <a:off x="10206037" y="1203841"/>
            <a:ext cx="1304925" cy="4352925"/>
          </a:xfrm>
          <a:prstGeom prst="rect">
            <a:avLst/>
          </a:prstGeom>
        </p:spPr>
      </p:pic>
      <p:sp>
        <p:nvSpPr>
          <p:cNvPr id="17" name="TextBox 16">
            <a:extLst>
              <a:ext uri="{FF2B5EF4-FFF2-40B4-BE49-F238E27FC236}">
                <a16:creationId xmlns:a16="http://schemas.microsoft.com/office/drawing/2014/main" id="{27A397CF-734A-41A8-959B-EF0F51D8B0ED}"/>
              </a:ext>
            </a:extLst>
          </p:cNvPr>
          <p:cNvSpPr txBox="1"/>
          <p:nvPr/>
        </p:nvSpPr>
        <p:spPr>
          <a:xfrm>
            <a:off x="528637" y="1641265"/>
            <a:ext cx="5944734" cy="461665"/>
          </a:xfrm>
          <a:prstGeom prst="rect">
            <a:avLst/>
          </a:prstGeom>
          <a:noFill/>
        </p:spPr>
        <p:txBody>
          <a:bodyPr wrap="square">
            <a:spAutoFit/>
          </a:bodyPr>
          <a:lstStyle/>
          <a:p>
            <a:pPr algn="ctr"/>
            <a:r>
              <a:rPr lang="en-US" sz="2400" dirty="0">
                <a:latin typeface="Calibri" panose="020F0502020204030204" pitchFamily="34" charset="0"/>
                <a:ea typeface="PMingLiU" panose="02020500000000000000" pitchFamily="18" charset="-120"/>
                <a:hlinkClick r:id="rId6"/>
              </a:rPr>
              <a:t>corpus.mari-language.com</a:t>
            </a:r>
            <a:r>
              <a:rPr lang="en-US" sz="2400" dirty="0">
                <a:latin typeface="Calibri" panose="020F0502020204030204" pitchFamily="34" charset="0"/>
                <a:ea typeface="PMingLiU" panose="02020500000000000000" pitchFamily="18" charset="-120"/>
              </a:rPr>
              <a:t> </a:t>
            </a:r>
            <a:endParaRPr lang="en-GB" sz="2400" dirty="0"/>
          </a:p>
        </p:txBody>
      </p:sp>
      <p:cxnSp>
        <p:nvCxnSpPr>
          <p:cNvPr id="19" name="Straight Arrow Connector 18">
            <a:extLst>
              <a:ext uri="{FF2B5EF4-FFF2-40B4-BE49-F238E27FC236}">
                <a16:creationId xmlns:a16="http://schemas.microsoft.com/office/drawing/2014/main" id="{2CBC0FA2-3CB3-4A05-BB2B-6CC4C2DD4498}"/>
              </a:ext>
            </a:extLst>
          </p:cNvPr>
          <p:cNvCxnSpPr>
            <a:cxnSpLocks/>
          </p:cNvCxnSpPr>
          <p:nvPr/>
        </p:nvCxnSpPr>
        <p:spPr>
          <a:xfrm flipV="1">
            <a:off x="7415212" y="2990850"/>
            <a:ext cx="473869" cy="2601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C435BC51-A17E-49BE-B319-738E65B254A5}"/>
              </a:ext>
            </a:extLst>
          </p:cNvPr>
          <p:cNvCxnSpPr>
            <a:cxnSpLocks/>
          </p:cNvCxnSpPr>
          <p:nvPr/>
        </p:nvCxnSpPr>
        <p:spPr>
          <a:xfrm flipV="1">
            <a:off x="7415212" y="5330574"/>
            <a:ext cx="2605088" cy="2261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164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п</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е</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рвый, </a:t>
            </a:r>
            <a:r>
              <a:rPr lang="az-Cyrl-AZ" sz="3600" b="1" u="sng" dirty="0">
                <a:effectLst/>
                <a:latin typeface="Calibri" panose="020F0502020204030204" pitchFamily="34" charset="0"/>
                <a:ea typeface="Times New Roman" panose="02020603050405020304" pitchFamily="18" charset="0"/>
                <a:cs typeface="Calibri" panose="020F0502020204030204" pitchFamily="34" charset="0"/>
              </a:rPr>
              <a:t>и</a:t>
            </a:r>
            <a:r>
              <a:rPr lang="az-Cyrl-AZ" sz="3600" u="sng" dirty="0">
                <a:effectLst/>
                <a:latin typeface="Calibri" panose="020F0502020204030204" pitchFamily="34" charset="0"/>
                <a:ea typeface="Times New Roman" panose="02020603050405020304" pitchFamily="18" charset="0"/>
                <a:cs typeface="Calibri" panose="020F0502020204030204" pitchFamily="34" charset="0"/>
              </a:rPr>
              <a:t>кымше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first’</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graphicFrame>
        <p:nvGraphicFramePr>
          <p:cNvPr id="6" name="Table 5">
            <a:extLst>
              <a:ext uri="{FF2B5EF4-FFF2-40B4-BE49-F238E27FC236}">
                <a16:creationId xmlns:a16="http://schemas.microsoft.com/office/drawing/2014/main" id="{6A6A564A-5827-4F2A-9ACF-A0680056E172}"/>
              </a:ext>
            </a:extLst>
          </p:cNvPr>
          <p:cNvGraphicFramePr>
            <a:graphicFrameLocks noGrp="1"/>
          </p:cNvGraphicFramePr>
          <p:nvPr>
            <p:extLst>
              <p:ext uri="{D42A27DB-BD31-4B8C-83A1-F6EECF244321}">
                <p14:modId xmlns:p14="http://schemas.microsoft.com/office/powerpoint/2010/main" val="1470667832"/>
              </p:ext>
            </p:extLst>
          </p:nvPr>
        </p:nvGraphicFramePr>
        <p:xfrm>
          <a:off x="1409008" y="2525005"/>
          <a:ext cx="9373984" cy="921222"/>
        </p:xfrm>
        <a:graphic>
          <a:graphicData uri="http://schemas.openxmlformats.org/drawingml/2006/table">
            <a:tbl>
              <a:tblPr firstRow="1" firstCol="1" bandRow="1" bandCol="1">
                <a:tableStyleId>{5940675A-B579-460E-94D1-54222C63F5DA}</a:tableStyleId>
              </a:tblPr>
              <a:tblGrid>
                <a:gridCol w="4686992">
                  <a:extLst>
                    <a:ext uri="{9D8B030D-6E8A-4147-A177-3AD203B41FA5}">
                      <a16:colId xmlns:a16="http://schemas.microsoft.com/office/drawing/2014/main" val="2461696505"/>
                    </a:ext>
                  </a:extLst>
                </a:gridCol>
                <a:gridCol w="4686992">
                  <a:extLst>
                    <a:ext uri="{9D8B030D-6E8A-4147-A177-3AD203B41FA5}">
                      <a16:colId xmlns:a16="http://schemas.microsoft.com/office/drawing/2014/main" val="3659228886"/>
                    </a:ext>
                  </a:extLst>
                </a:gridCol>
              </a:tblGrid>
              <a:tr h="921222">
                <a:tc>
                  <a:txBody>
                    <a:bodyPr/>
                    <a:lstStyle/>
                    <a:p>
                      <a:pPr algn="just"/>
                      <a:r>
                        <a:rPr lang="en-US" sz="2400" dirty="0" err="1">
                          <a:effectLst/>
                          <a:latin typeface="Calibri" panose="020F0502020204030204" pitchFamily="34" charset="0"/>
                          <a:ea typeface="PMingLiU" panose="02020500000000000000" pitchFamily="18" charset="-120"/>
                          <a:cs typeface="Calibri" panose="020F0502020204030204" pitchFamily="34" charset="0"/>
                        </a:rPr>
                        <a:t>Серг</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Чав</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йн</a:t>
                      </a:r>
                      <a:r>
                        <a:rPr lang="en-US" sz="2400" dirty="0">
                          <a:effectLst/>
                          <a:latin typeface="Calibri" panose="020F0502020204030204" pitchFamily="34" charset="0"/>
                          <a:ea typeface="PMingLiU" panose="02020500000000000000" pitchFamily="18" charset="-120"/>
                          <a:cs typeface="Calibri" panose="020F0502020204030204" pitchFamily="34" charset="0"/>
                        </a:rPr>
                        <a:t> –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п</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рвый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ссик</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400" dirty="0">
                          <a:effectLst/>
                          <a:latin typeface="Calibri" panose="020F0502020204030204" pitchFamily="34" charset="0"/>
                          <a:ea typeface="PMingLiU" panose="02020500000000000000" pitchFamily="18" charset="-120"/>
                          <a:cs typeface="Lucida Grande"/>
                        </a:rPr>
                        <a:t>Sergey </a:t>
                      </a:r>
                      <a:r>
                        <a:rPr lang="en-US" sz="2400" dirty="0" err="1">
                          <a:effectLst/>
                          <a:latin typeface="Calibri" panose="020F0502020204030204" pitchFamily="34" charset="0"/>
                          <a:ea typeface="PMingLiU" panose="02020500000000000000" pitchFamily="18" charset="-120"/>
                          <a:cs typeface="Lucida Grande"/>
                        </a:rPr>
                        <a:t>Chavayn</a:t>
                      </a:r>
                      <a:r>
                        <a:rPr lang="en-US" sz="2400" dirty="0">
                          <a:effectLst/>
                          <a:latin typeface="Calibri" panose="020F0502020204030204" pitchFamily="34" charset="0"/>
                          <a:ea typeface="PMingLiU" panose="02020500000000000000" pitchFamily="18" charset="-120"/>
                          <a:cs typeface="Lucida Grande"/>
                        </a:rPr>
                        <a:t> is the first classic.</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65016581"/>
                  </a:ext>
                </a:extLst>
              </a:tr>
            </a:tbl>
          </a:graphicData>
        </a:graphic>
      </p:graphicFrame>
    </p:spTree>
    <p:extLst>
      <p:ext uri="{BB962C8B-B14F-4D97-AF65-F5344CB8AC3E}">
        <p14:creationId xmlns:p14="http://schemas.microsoft.com/office/powerpoint/2010/main" val="894541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38200" y="2766218"/>
            <a:ext cx="10515600" cy="1325563"/>
          </a:xfrm>
        </p:spPr>
        <p:txBody>
          <a:bodyPr/>
          <a:lstStyle/>
          <a:p>
            <a:pPr algn="ctr"/>
            <a:r>
              <a:rPr lang="de-AT" dirty="0"/>
              <a:t>Text</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20</a:t>
            </a:fld>
            <a:endParaRPr lang="en-GB"/>
          </a:p>
        </p:txBody>
      </p:sp>
    </p:spTree>
    <p:extLst>
      <p:ext uri="{BB962C8B-B14F-4D97-AF65-F5344CB8AC3E}">
        <p14:creationId xmlns:p14="http://schemas.microsoft.com/office/powerpoint/2010/main" val="3676685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B46D1C1-DC9A-4EE9-9E0C-167CB324898F}"/>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382F28F6-86BF-419C-B3DC-FFAE9D634475}"/>
              </a:ext>
            </a:extLst>
          </p:cNvPr>
          <p:cNvSpPr>
            <a:spLocks noGrp="1"/>
          </p:cNvSpPr>
          <p:nvPr>
            <p:ph type="sldNum" sz="quarter" idx="12"/>
          </p:nvPr>
        </p:nvSpPr>
        <p:spPr/>
        <p:txBody>
          <a:bodyPr/>
          <a:lstStyle/>
          <a:p>
            <a:fld id="{055DE2CD-379D-4002-80ED-F7724F598CF3}" type="slidenum">
              <a:rPr lang="en-GB" smtClean="0"/>
              <a:t>21</a:t>
            </a:fld>
            <a:endParaRPr lang="en-GB"/>
          </a:p>
        </p:txBody>
      </p:sp>
      <p:pic>
        <p:nvPicPr>
          <p:cNvPr id="7" name="Picture 6">
            <a:extLst>
              <a:ext uri="{FF2B5EF4-FFF2-40B4-BE49-F238E27FC236}">
                <a16:creationId xmlns:a16="http://schemas.microsoft.com/office/drawing/2014/main" id="{09F51C06-9A24-4E72-AD1A-C9EF25E6D667}"/>
              </a:ext>
            </a:extLst>
          </p:cNvPr>
          <p:cNvPicPr>
            <a:picLocks noChangeAspect="1"/>
          </p:cNvPicPr>
          <p:nvPr/>
        </p:nvPicPr>
        <p:blipFill rotWithShape="1">
          <a:blip r:embed="rId2"/>
          <a:srcRect t="1753"/>
          <a:stretch/>
        </p:blipFill>
        <p:spPr>
          <a:xfrm>
            <a:off x="1112436" y="485775"/>
            <a:ext cx="9967128" cy="5870575"/>
          </a:xfrm>
          <a:prstGeom prst="rect">
            <a:avLst/>
          </a:prstGeom>
        </p:spPr>
      </p:pic>
    </p:spTree>
    <p:extLst>
      <p:ext uri="{BB962C8B-B14F-4D97-AF65-F5344CB8AC3E}">
        <p14:creationId xmlns:p14="http://schemas.microsoft.com/office/powerpoint/2010/main" val="3522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22</a:t>
            </a:fld>
            <a:endParaRPr lang="en-GB"/>
          </a:p>
        </p:txBody>
      </p:sp>
      <p:pic>
        <p:nvPicPr>
          <p:cNvPr id="8" name="Picture 7">
            <a:extLst>
              <a:ext uri="{FF2B5EF4-FFF2-40B4-BE49-F238E27FC236}">
                <a16:creationId xmlns:a16="http://schemas.microsoft.com/office/drawing/2014/main" id="{B9BF1017-175D-4F1B-859D-4A8D2259EC92}"/>
              </a:ext>
            </a:extLst>
          </p:cNvPr>
          <p:cNvPicPr>
            <a:picLocks noChangeAspect="1"/>
          </p:cNvPicPr>
          <p:nvPr/>
        </p:nvPicPr>
        <p:blipFill>
          <a:blip r:embed="rId2"/>
          <a:stretch>
            <a:fillRect/>
          </a:stretch>
        </p:blipFill>
        <p:spPr>
          <a:xfrm>
            <a:off x="1272664" y="111331"/>
            <a:ext cx="9646672" cy="6245019"/>
          </a:xfrm>
          <a:prstGeom prst="rect">
            <a:avLst/>
          </a:prstGeom>
        </p:spPr>
      </p:pic>
    </p:spTree>
    <p:extLst>
      <p:ext uri="{BB962C8B-B14F-4D97-AF65-F5344CB8AC3E}">
        <p14:creationId xmlns:p14="http://schemas.microsoft.com/office/powerpoint/2010/main" val="2922311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23</a:t>
            </a:fld>
            <a:endParaRPr lang="en-GB"/>
          </a:p>
        </p:txBody>
      </p:sp>
      <p:pic>
        <p:nvPicPr>
          <p:cNvPr id="6" name="Picture 5">
            <a:extLst>
              <a:ext uri="{FF2B5EF4-FFF2-40B4-BE49-F238E27FC236}">
                <a16:creationId xmlns:a16="http://schemas.microsoft.com/office/drawing/2014/main" id="{CDADFE7B-72E7-4C50-BF2F-E4F0956C24D9}"/>
              </a:ext>
            </a:extLst>
          </p:cNvPr>
          <p:cNvPicPr>
            <a:picLocks noChangeAspect="1"/>
          </p:cNvPicPr>
          <p:nvPr/>
        </p:nvPicPr>
        <p:blipFill>
          <a:blip r:embed="rId2"/>
          <a:stretch>
            <a:fillRect/>
          </a:stretch>
        </p:blipFill>
        <p:spPr>
          <a:xfrm>
            <a:off x="2477691" y="437144"/>
            <a:ext cx="7236618" cy="5638484"/>
          </a:xfrm>
          <a:prstGeom prst="rect">
            <a:avLst/>
          </a:prstGeom>
        </p:spPr>
      </p:pic>
    </p:spTree>
    <p:extLst>
      <p:ext uri="{BB962C8B-B14F-4D97-AF65-F5344CB8AC3E}">
        <p14:creationId xmlns:p14="http://schemas.microsoft.com/office/powerpoint/2010/main" val="1767970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24</a:t>
            </a:fld>
            <a:endParaRPr lang="en-GB"/>
          </a:p>
        </p:txBody>
      </p:sp>
    </p:spTree>
    <p:extLst>
      <p:ext uri="{BB962C8B-B14F-4D97-AF65-F5344CB8AC3E}">
        <p14:creationId xmlns:p14="http://schemas.microsoft.com/office/powerpoint/2010/main" val="3801195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25</a:t>
            </a:fld>
            <a:endParaRPr lang="en-GB"/>
          </a:p>
        </p:txBody>
      </p:sp>
      <p:sp>
        <p:nvSpPr>
          <p:cNvPr id="7" name="TextBox 6">
            <a:extLst>
              <a:ext uri="{FF2B5EF4-FFF2-40B4-BE49-F238E27FC236}">
                <a16:creationId xmlns:a16="http://schemas.microsoft.com/office/drawing/2014/main" id="{64E0F80B-8AFE-414F-BFD3-E1FD6DB34110}"/>
              </a:ext>
            </a:extLst>
          </p:cNvPr>
          <p:cNvSpPr txBox="1"/>
          <p:nvPr/>
        </p:nvSpPr>
        <p:spPr>
          <a:xfrm>
            <a:off x="5776686" y="5767685"/>
            <a:ext cx="5577114" cy="400110"/>
          </a:xfrm>
          <a:prstGeom prst="rect">
            <a:avLst/>
          </a:prstGeom>
          <a:noFill/>
        </p:spPr>
        <p:txBody>
          <a:bodyPr wrap="square">
            <a:spAutoFit/>
          </a:bodyPr>
          <a:lstStyle/>
          <a:p>
            <a:pPr algn="r"/>
            <a:r>
              <a:rPr lang="en-US" sz="2000" u="sng" dirty="0">
                <a:solidFill>
                  <a:srgbClr val="0000FF"/>
                </a:solidFill>
                <a:effectLst/>
                <a:latin typeface="Calibri" panose="020F0502020204030204" pitchFamily="34" charset="0"/>
                <a:ea typeface="PMingLiU" panose="02020500000000000000" pitchFamily="18" charset="-120"/>
                <a:cs typeface="Calibri" panose="020F0502020204030204" pitchFamily="34" charset="0"/>
                <a:hlinkClick r:id="rId3"/>
              </a:rPr>
              <a:t>www.youtube.com/watch?v=5lhEq4VUAnM</a:t>
            </a:r>
            <a:endParaRPr lang="en-GB" sz="3600" dirty="0"/>
          </a:p>
        </p:txBody>
      </p:sp>
      <p:sp>
        <p:nvSpPr>
          <p:cNvPr id="8" name="Content Placeholder 2">
            <a:extLst>
              <a:ext uri="{FF2B5EF4-FFF2-40B4-BE49-F238E27FC236}">
                <a16:creationId xmlns:a16="http://schemas.microsoft.com/office/drawing/2014/main" id="{CA59DA42-AFBE-400D-8A88-9CAAC2ED35E8}"/>
              </a:ext>
            </a:extLst>
          </p:cNvPr>
          <p:cNvSpPr>
            <a:spLocks noGrp="1"/>
          </p:cNvSpPr>
          <p:nvPr>
            <p:ph idx="1"/>
          </p:nvPr>
        </p:nvSpPr>
        <p:spPr>
          <a:xfrm>
            <a:off x="838200" y="365125"/>
            <a:ext cx="10515600" cy="782856"/>
          </a:xfrm>
        </p:spPr>
        <p:txBody>
          <a:bodyPr>
            <a:normAutofit/>
          </a:bodyPr>
          <a:lstStyle/>
          <a:p>
            <a:pPr marL="0" indent="0">
              <a:buNone/>
            </a:pPr>
            <a:r>
              <a:rPr lang="en-US" sz="3000" b="1">
                <a:latin typeface="Calibri" panose="020F0502020204030204" pitchFamily="34" charset="0"/>
                <a:ea typeface="PMingLiU" panose="02020500000000000000" pitchFamily="18" charset="-120"/>
                <a:cs typeface="Calibri" panose="020F0502020204030204" pitchFamily="34" charset="0"/>
              </a:rPr>
              <a:t>14.</a:t>
            </a:r>
            <a:endParaRPr lang="en-US" sz="3000" b="1" dirty="0">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3000" dirty="0"/>
          </a:p>
          <a:p>
            <a:pPr marL="0" indent="0">
              <a:buNone/>
            </a:pPr>
            <a:endParaRPr lang="en-GB" sz="3000" dirty="0"/>
          </a:p>
        </p:txBody>
      </p:sp>
      <p:pic>
        <p:nvPicPr>
          <p:cNvPr id="3" name="Online Media 2" title="Mari Language Online Resources">
            <a:hlinkClick r:id="" action="ppaction://media"/>
            <a:extLst>
              <a:ext uri="{FF2B5EF4-FFF2-40B4-BE49-F238E27FC236}">
                <a16:creationId xmlns:a16="http://schemas.microsoft.com/office/drawing/2014/main" id="{6FAB3CCB-86C6-4F0C-99C0-037692879591}"/>
              </a:ext>
            </a:extLst>
          </p:cNvPr>
          <p:cNvPicPr>
            <a:picLocks noRot="1" noChangeAspect="1"/>
          </p:cNvPicPr>
          <p:nvPr>
            <a:videoFile r:link="rId1"/>
          </p:nvPr>
        </p:nvPicPr>
        <p:blipFill>
          <a:blip r:embed="rId4"/>
          <a:stretch>
            <a:fillRect/>
          </a:stretch>
        </p:blipFill>
        <p:spPr>
          <a:xfrm>
            <a:off x="3083222" y="1059962"/>
            <a:ext cx="6025556" cy="4519168"/>
          </a:xfrm>
          <a:prstGeom prst="rect">
            <a:avLst/>
          </a:prstGeom>
        </p:spPr>
      </p:pic>
    </p:spTree>
    <p:extLst>
      <p:ext uri="{BB962C8B-B14F-4D97-AF65-F5344CB8AC3E}">
        <p14:creationId xmlns:p14="http://schemas.microsoft.com/office/powerpoint/2010/main" val="340473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27</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26</a:t>
            </a:fld>
            <a:endParaRPr lang="en-GB"/>
          </a:p>
        </p:txBody>
      </p:sp>
      <p:pic>
        <p:nvPicPr>
          <p:cNvPr id="6" name="Picture 5">
            <a:extLst>
              <a:ext uri="{FF2B5EF4-FFF2-40B4-BE49-F238E27FC236}">
                <a16:creationId xmlns:a16="http://schemas.microsoft.com/office/drawing/2014/main" id="{CBC405DA-D1D2-49A2-91D6-7991C68E808A}"/>
              </a:ext>
            </a:extLst>
          </p:cNvPr>
          <p:cNvPicPr>
            <a:picLocks noChangeAspect="1"/>
          </p:cNvPicPr>
          <p:nvPr/>
        </p:nvPicPr>
        <p:blipFill>
          <a:blip r:embed="rId2"/>
          <a:stretch>
            <a:fillRect/>
          </a:stretch>
        </p:blipFill>
        <p:spPr>
          <a:xfrm>
            <a:off x="1043707" y="600472"/>
            <a:ext cx="10104586" cy="5657056"/>
          </a:xfrm>
          <a:prstGeom prst="rect">
            <a:avLst/>
          </a:prstGeom>
        </p:spPr>
      </p:pic>
    </p:spTree>
    <p:extLst>
      <p:ext uri="{BB962C8B-B14F-4D97-AF65-F5344CB8AC3E}">
        <p14:creationId xmlns:p14="http://schemas.microsoft.com/office/powerpoint/2010/main" val="294511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Grammar</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dirty="0"/>
          </a:p>
        </p:txBody>
      </p:sp>
    </p:spTree>
    <p:extLst>
      <p:ext uri="{BB962C8B-B14F-4D97-AF65-F5344CB8AC3E}">
        <p14:creationId xmlns:p14="http://schemas.microsoft.com/office/powerpoint/2010/main" val="191810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106353633"/>
              </p:ext>
            </p:extLst>
          </p:nvPr>
        </p:nvGraphicFramePr>
        <p:xfrm>
          <a:off x="838200" y="3486843"/>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solidFill>
                          <a:schemeClr val="tx1"/>
                        </a:solidFill>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чшо</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нже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чса</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чкышт</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4490660"/>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5519393"/>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4490660"/>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TextBox 11">
            <a:extLst>
              <a:ext uri="{FF2B5EF4-FFF2-40B4-BE49-F238E27FC236}">
                <a16:creationId xmlns:a16="http://schemas.microsoft.com/office/drawing/2014/main" id="{5A458D76-370E-43CD-A054-68CEF95E7852}"/>
              </a:ext>
            </a:extLst>
          </p:cNvPr>
          <p:cNvSpPr txBox="1"/>
          <p:nvPr/>
        </p:nvSpPr>
        <p:spPr>
          <a:xfrm>
            <a:off x="3675676" y="1681420"/>
            <a:ext cx="4840648" cy="1200329"/>
          </a:xfrm>
          <a:prstGeom prst="rect">
            <a:avLst/>
          </a:prstGeom>
          <a:noFill/>
        </p:spPr>
        <p:txBody>
          <a:bodyPr wrap="square">
            <a:spAutoFit/>
          </a:bodyPr>
          <a:lstStyle/>
          <a:p>
            <a:pPr marL="0" indent="0">
              <a:buFont typeface="Arial" panose="020B0604020202020204" pitchFamily="34" charset="0"/>
              <a:buNone/>
              <a:tabLst>
                <a:tab pos="1435100" algn="l"/>
                <a:tab pos="2870200" algn="l"/>
              </a:tabLst>
            </a:pPr>
            <a:r>
              <a:rPr lang="en-US" sz="2400" dirty="0">
                <a:latin typeface="Calibri" panose="020F0502020204030204" pitchFamily="34" charset="0"/>
                <a:ea typeface="PMingLiU" panose="02020500000000000000" pitchFamily="18" charset="-120"/>
              </a:rPr>
              <a:t>	</a:t>
            </a:r>
            <a:r>
              <a:rPr lang="en-GB" sz="2400" b="1" dirty="0">
                <a:latin typeface="Calibri" panose="020F0502020204030204" pitchFamily="34" charset="0"/>
                <a:ea typeface="PMingLiU" panose="02020500000000000000" pitchFamily="18" charset="-120"/>
              </a:rPr>
              <a:t>Positive	Negative</a:t>
            </a:r>
            <a:endParaRPr lang="en-US" sz="2400" b="1" dirty="0">
              <a:latin typeface="Calibri" panose="020F0502020204030204" pitchFamily="34" charset="0"/>
              <a:ea typeface="PMingLiU" panose="02020500000000000000" pitchFamily="18" charset="-120"/>
            </a:endParaRPr>
          </a:p>
          <a:p>
            <a:pPr marL="0" indent="0">
              <a:buFont typeface="Arial" panose="020B0604020202020204" pitchFamily="34" charset="0"/>
              <a:buNone/>
              <a:tabLst>
                <a:tab pos="1435100" algn="l"/>
                <a:tab pos="2870200" algn="l"/>
              </a:tabLst>
            </a:pPr>
            <a:r>
              <a:rPr lang="en-US" sz="2400" b="1" dirty="0">
                <a:latin typeface="Calibri" panose="020F0502020204030204" pitchFamily="34" charset="0"/>
                <a:ea typeface="PMingLiU" panose="02020500000000000000" pitchFamily="18" charset="-120"/>
              </a:rPr>
              <a:t>3SG:</a:t>
            </a:r>
            <a:r>
              <a:rPr lang="en-US"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ЖЕ	</a:t>
            </a:r>
            <a:r>
              <a:rPr lang="mi-NZ" sz="2400" b="1" dirty="0">
                <a:latin typeface="Calibri" panose="020F0502020204030204" pitchFamily="34" charset="0"/>
                <a:ea typeface="PMingLiU" panose="02020500000000000000" pitchFamily="18" charset="-120"/>
              </a:rPr>
              <a:t>ы</a:t>
            </a:r>
            <a:r>
              <a:rPr lang="mi-NZ" sz="2400" dirty="0">
                <a:latin typeface="Calibri" panose="020F0502020204030204" pitchFamily="34" charset="0"/>
                <a:ea typeface="PMingLiU" panose="02020500000000000000" pitchFamily="18" charset="-120"/>
              </a:rPr>
              <a:t>нже CNG</a:t>
            </a:r>
          </a:p>
          <a:p>
            <a:pPr marL="0" indent="0">
              <a:buFont typeface="Arial" panose="020B0604020202020204" pitchFamily="34" charset="0"/>
              <a:buNone/>
              <a:tabLst>
                <a:tab pos="1435100" algn="l"/>
                <a:tab pos="2870200" algn="l"/>
              </a:tabLst>
            </a:pPr>
            <a:r>
              <a:rPr lang="mi-NZ" sz="2400" b="1" dirty="0">
                <a:latin typeface="Calibri" panose="020F0502020204030204" pitchFamily="34" charset="0"/>
                <a:ea typeface="PMingLiU" panose="02020500000000000000" pitchFamily="18" charset="-120"/>
              </a:rPr>
              <a:t>3PL:</a:t>
            </a:r>
            <a:r>
              <a:rPr lang="mi-NZ" sz="2400" dirty="0">
                <a:latin typeface="Calibri" panose="020F0502020204030204" pitchFamily="34" charset="0"/>
                <a:ea typeface="PMingLiU" panose="02020500000000000000" pitchFamily="18" charset="-120"/>
              </a:rPr>
              <a:t>	-(ы)шт	</a:t>
            </a:r>
            <a:r>
              <a:rPr lang="en-GB" sz="2400" b="1" dirty="0" err="1">
                <a:latin typeface="Calibri" panose="020F0502020204030204" pitchFamily="34" charset="0"/>
                <a:ea typeface="PMingLiU" panose="02020500000000000000" pitchFamily="18" charset="-120"/>
              </a:rPr>
              <a:t>ы</a:t>
            </a:r>
            <a:r>
              <a:rPr lang="en-GB" sz="2400" dirty="0" err="1">
                <a:latin typeface="Calibri" panose="020F0502020204030204" pitchFamily="34" charset="0"/>
                <a:ea typeface="PMingLiU" panose="02020500000000000000" pitchFamily="18" charset="-120"/>
              </a:rPr>
              <a:t>нышт</a:t>
            </a:r>
            <a:r>
              <a:rPr lang="en-GB"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CNG</a:t>
            </a:r>
            <a:endParaRPr lang="en-US" sz="2400" dirty="0">
              <a:latin typeface="Calibri" panose="020F0502020204030204" pitchFamily="34" charset="0"/>
              <a:ea typeface="PMingLiU" panose="02020500000000000000" pitchFamily="18" charset="-120"/>
            </a:endParaRPr>
          </a:p>
        </p:txBody>
      </p:sp>
    </p:spTree>
    <p:extLst>
      <p:ext uri="{BB962C8B-B14F-4D97-AF65-F5344CB8AC3E}">
        <p14:creationId xmlns:p14="http://schemas.microsoft.com/office/powerpoint/2010/main" val="91415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nvGraphicFramePr>
        <p:xfrm>
          <a:off x="838200" y="3486843"/>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solidFill>
                          <a:schemeClr val="tx1"/>
                        </a:solidFill>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чшо</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нже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чса</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чкышт</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нышт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12" name="TextBox 11">
            <a:extLst>
              <a:ext uri="{FF2B5EF4-FFF2-40B4-BE49-F238E27FC236}">
                <a16:creationId xmlns:a16="http://schemas.microsoft.com/office/drawing/2014/main" id="{5A458D76-370E-43CD-A054-68CEF95E7852}"/>
              </a:ext>
            </a:extLst>
          </p:cNvPr>
          <p:cNvSpPr txBox="1"/>
          <p:nvPr/>
        </p:nvSpPr>
        <p:spPr>
          <a:xfrm>
            <a:off x="3675676" y="1681420"/>
            <a:ext cx="4840648" cy="1200329"/>
          </a:xfrm>
          <a:prstGeom prst="rect">
            <a:avLst/>
          </a:prstGeom>
          <a:noFill/>
        </p:spPr>
        <p:txBody>
          <a:bodyPr wrap="square">
            <a:spAutoFit/>
          </a:bodyPr>
          <a:lstStyle/>
          <a:p>
            <a:pPr marL="0" indent="0">
              <a:buFont typeface="Arial" panose="020B0604020202020204" pitchFamily="34" charset="0"/>
              <a:buNone/>
              <a:tabLst>
                <a:tab pos="1435100" algn="l"/>
                <a:tab pos="2870200" algn="l"/>
              </a:tabLst>
            </a:pPr>
            <a:r>
              <a:rPr lang="en-US" sz="2400" dirty="0">
                <a:latin typeface="Calibri" panose="020F0502020204030204" pitchFamily="34" charset="0"/>
                <a:ea typeface="PMingLiU" panose="02020500000000000000" pitchFamily="18" charset="-120"/>
              </a:rPr>
              <a:t>	</a:t>
            </a:r>
            <a:r>
              <a:rPr lang="en-GB" sz="2400" b="1" dirty="0">
                <a:latin typeface="Calibri" panose="020F0502020204030204" pitchFamily="34" charset="0"/>
                <a:ea typeface="PMingLiU" panose="02020500000000000000" pitchFamily="18" charset="-120"/>
              </a:rPr>
              <a:t>Positive	Negative</a:t>
            </a:r>
            <a:endParaRPr lang="en-US" sz="2400" b="1" dirty="0">
              <a:latin typeface="Calibri" panose="020F0502020204030204" pitchFamily="34" charset="0"/>
              <a:ea typeface="PMingLiU" panose="02020500000000000000" pitchFamily="18" charset="-120"/>
            </a:endParaRPr>
          </a:p>
          <a:p>
            <a:pPr marL="0" indent="0">
              <a:buFont typeface="Arial" panose="020B0604020202020204" pitchFamily="34" charset="0"/>
              <a:buNone/>
              <a:tabLst>
                <a:tab pos="1435100" algn="l"/>
                <a:tab pos="2870200" algn="l"/>
              </a:tabLst>
            </a:pPr>
            <a:r>
              <a:rPr lang="en-US" sz="2400" b="1" dirty="0">
                <a:latin typeface="Calibri" panose="020F0502020204030204" pitchFamily="34" charset="0"/>
                <a:ea typeface="PMingLiU" panose="02020500000000000000" pitchFamily="18" charset="-120"/>
              </a:rPr>
              <a:t>3SG:</a:t>
            </a:r>
            <a:r>
              <a:rPr lang="en-US"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ЖЕ	ынже CNG</a:t>
            </a:r>
          </a:p>
          <a:p>
            <a:pPr marL="0" indent="0">
              <a:buFont typeface="Arial" panose="020B0604020202020204" pitchFamily="34" charset="0"/>
              <a:buNone/>
              <a:tabLst>
                <a:tab pos="1435100" algn="l"/>
                <a:tab pos="2870200" algn="l"/>
              </a:tabLst>
            </a:pPr>
            <a:r>
              <a:rPr lang="mi-NZ" sz="2400" b="1" dirty="0">
                <a:latin typeface="Calibri" panose="020F0502020204030204" pitchFamily="34" charset="0"/>
                <a:ea typeface="PMingLiU" panose="02020500000000000000" pitchFamily="18" charset="-120"/>
              </a:rPr>
              <a:t>3PL:</a:t>
            </a:r>
            <a:r>
              <a:rPr lang="mi-NZ" sz="2400" dirty="0">
                <a:latin typeface="Calibri" panose="020F0502020204030204" pitchFamily="34" charset="0"/>
                <a:ea typeface="PMingLiU" panose="02020500000000000000" pitchFamily="18" charset="-120"/>
              </a:rPr>
              <a:t>	-(ы)шт	</a:t>
            </a:r>
            <a:r>
              <a:rPr lang="en-GB" sz="2400" dirty="0" err="1">
                <a:latin typeface="Calibri" panose="020F0502020204030204" pitchFamily="34" charset="0"/>
                <a:ea typeface="PMingLiU" panose="02020500000000000000" pitchFamily="18" charset="-120"/>
              </a:rPr>
              <a:t>ынышт</a:t>
            </a:r>
            <a:r>
              <a:rPr lang="en-GB"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CNG</a:t>
            </a:r>
            <a:endParaRPr lang="en-US" sz="2400" dirty="0">
              <a:latin typeface="Calibri" panose="020F0502020204030204" pitchFamily="34" charset="0"/>
              <a:ea typeface="PMingLiU" panose="02020500000000000000" pitchFamily="18" charset="-120"/>
            </a:endParaRPr>
          </a:p>
        </p:txBody>
      </p:sp>
    </p:spTree>
    <p:extLst>
      <p:ext uri="{BB962C8B-B14F-4D97-AF65-F5344CB8AC3E}">
        <p14:creationId xmlns:p14="http://schemas.microsoft.com/office/powerpoint/2010/main" val="26218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944021328"/>
              </p:ext>
            </p:extLst>
          </p:nvPr>
        </p:nvGraphicFramePr>
        <p:xfrm>
          <a:off x="838200" y="3486843"/>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solidFill>
                          <a:schemeClr val="tx1"/>
                        </a:solidFill>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лыже</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нже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лыза</a:t>
                      </a:r>
                      <a:endParaRPr lang="az-Cyrl-AZ" sz="2000" b="1"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solidFill>
                            <a:schemeClr val="tx1"/>
                          </a:solidFill>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лышт</a:t>
                      </a:r>
                      <a:endParaRPr lang="az-Cyrl-AZ"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нышт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12" name="TextBox 11">
            <a:extLst>
              <a:ext uri="{FF2B5EF4-FFF2-40B4-BE49-F238E27FC236}">
                <a16:creationId xmlns:a16="http://schemas.microsoft.com/office/drawing/2014/main" id="{5A458D76-370E-43CD-A054-68CEF95E7852}"/>
              </a:ext>
            </a:extLst>
          </p:cNvPr>
          <p:cNvSpPr txBox="1"/>
          <p:nvPr/>
        </p:nvSpPr>
        <p:spPr>
          <a:xfrm>
            <a:off x="3675676" y="1681420"/>
            <a:ext cx="4840648" cy="1200329"/>
          </a:xfrm>
          <a:prstGeom prst="rect">
            <a:avLst/>
          </a:prstGeom>
          <a:noFill/>
        </p:spPr>
        <p:txBody>
          <a:bodyPr wrap="square">
            <a:spAutoFit/>
          </a:bodyPr>
          <a:lstStyle/>
          <a:p>
            <a:pPr marL="0" indent="0">
              <a:buFont typeface="Arial" panose="020B0604020202020204" pitchFamily="34" charset="0"/>
              <a:buNone/>
              <a:tabLst>
                <a:tab pos="1435100" algn="l"/>
                <a:tab pos="2870200" algn="l"/>
              </a:tabLst>
            </a:pPr>
            <a:r>
              <a:rPr lang="en-US" sz="2400" dirty="0">
                <a:latin typeface="Calibri" panose="020F0502020204030204" pitchFamily="34" charset="0"/>
                <a:ea typeface="PMingLiU" panose="02020500000000000000" pitchFamily="18" charset="-120"/>
              </a:rPr>
              <a:t>	</a:t>
            </a:r>
            <a:r>
              <a:rPr lang="en-GB" sz="2400" b="1" dirty="0">
                <a:latin typeface="Calibri" panose="020F0502020204030204" pitchFamily="34" charset="0"/>
                <a:ea typeface="PMingLiU" panose="02020500000000000000" pitchFamily="18" charset="-120"/>
              </a:rPr>
              <a:t>Positive	Negative</a:t>
            </a:r>
            <a:endParaRPr lang="en-US" sz="2400" b="1" dirty="0">
              <a:latin typeface="Calibri" panose="020F0502020204030204" pitchFamily="34" charset="0"/>
              <a:ea typeface="PMingLiU" panose="02020500000000000000" pitchFamily="18" charset="-120"/>
            </a:endParaRPr>
          </a:p>
          <a:p>
            <a:pPr marL="0" indent="0">
              <a:buFont typeface="Arial" panose="020B0604020202020204" pitchFamily="34" charset="0"/>
              <a:buNone/>
              <a:tabLst>
                <a:tab pos="1435100" algn="l"/>
                <a:tab pos="2870200" algn="l"/>
              </a:tabLst>
            </a:pPr>
            <a:r>
              <a:rPr lang="en-US" sz="2400" b="1" dirty="0">
                <a:latin typeface="Calibri" panose="020F0502020204030204" pitchFamily="34" charset="0"/>
                <a:ea typeface="PMingLiU" panose="02020500000000000000" pitchFamily="18" charset="-120"/>
              </a:rPr>
              <a:t>3SG:</a:t>
            </a:r>
            <a:r>
              <a:rPr lang="en-US"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ЖЕ	ынже CNG</a:t>
            </a:r>
          </a:p>
          <a:p>
            <a:pPr marL="0" indent="0">
              <a:buFont typeface="Arial" panose="020B0604020202020204" pitchFamily="34" charset="0"/>
              <a:buNone/>
              <a:tabLst>
                <a:tab pos="1435100" algn="l"/>
                <a:tab pos="2870200" algn="l"/>
              </a:tabLst>
            </a:pPr>
            <a:r>
              <a:rPr lang="mi-NZ" sz="2400" b="1" dirty="0">
                <a:latin typeface="Calibri" panose="020F0502020204030204" pitchFamily="34" charset="0"/>
                <a:ea typeface="PMingLiU" panose="02020500000000000000" pitchFamily="18" charset="-120"/>
              </a:rPr>
              <a:t>3PL:</a:t>
            </a:r>
            <a:r>
              <a:rPr lang="mi-NZ" sz="2400" dirty="0">
                <a:latin typeface="Calibri" panose="020F0502020204030204" pitchFamily="34" charset="0"/>
                <a:ea typeface="PMingLiU" panose="02020500000000000000" pitchFamily="18" charset="-120"/>
              </a:rPr>
              <a:t>	-(ы)шт	</a:t>
            </a:r>
            <a:r>
              <a:rPr lang="en-GB" sz="2400" dirty="0" err="1">
                <a:latin typeface="Calibri" panose="020F0502020204030204" pitchFamily="34" charset="0"/>
                <a:ea typeface="PMingLiU" panose="02020500000000000000" pitchFamily="18" charset="-120"/>
              </a:rPr>
              <a:t>ынышт</a:t>
            </a:r>
            <a:r>
              <a:rPr lang="en-GB" sz="2400" dirty="0">
                <a:latin typeface="Calibri" panose="020F0502020204030204" pitchFamily="34" charset="0"/>
                <a:ea typeface="PMingLiU" panose="02020500000000000000" pitchFamily="18" charset="-120"/>
              </a:rPr>
              <a:t> </a:t>
            </a:r>
            <a:r>
              <a:rPr lang="mi-NZ" sz="2400" dirty="0">
                <a:latin typeface="Calibri" panose="020F0502020204030204" pitchFamily="34" charset="0"/>
                <a:ea typeface="PMingLiU" panose="02020500000000000000" pitchFamily="18" charset="-120"/>
              </a:rPr>
              <a:t>CNG</a:t>
            </a:r>
            <a:endParaRPr lang="en-US" sz="2400" dirty="0">
              <a:latin typeface="Calibri" panose="020F0502020204030204" pitchFamily="34" charset="0"/>
              <a:ea typeface="PMingLiU" panose="02020500000000000000" pitchFamily="18" charset="-120"/>
            </a:endParaRPr>
          </a:p>
        </p:txBody>
      </p:sp>
    </p:spTree>
    <p:extLst>
      <p:ext uri="{BB962C8B-B14F-4D97-AF65-F5344CB8AC3E}">
        <p14:creationId xmlns:p14="http://schemas.microsoft.com/office/powerpoint/2010/main" val="365010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Table 29">
            <a:extLst>
              <a:ext uri="{FF2B5EF4-FFF2-40B4-BE49-F238E27FC236}">
                <a16:creationId xmlns:a16="http://schemas.microsoft.com/office/drawing/2014/main" id="{0DA10F39-4557-4A1B-9C43-80C7CB8A6B28}"/>
              </a:ext>
            </a:extLst>
          </p:cNvPr>
          <p:cNvGraphicFramePr>
            <a:graphicFrameLocks noGrp="1"/>
          </p:cNvGraphicFramePr>
          <p:nvPr>
            <p:extLst>
              <p:ext uri="{D42A27DB-BD31-4B8C-83A1-F6EECF244321}">
                <p14:modId xmlns:p14="http://schemas.microsoft.com/office/powerpoint/2010/main" val="1513760232"/>
              </p:ext>
            </p:extLst>
          </p:nvPr>
        </p:nvGraphicFramePr>
        <p:xfrm>
          <a:off x="7027199" y="1767600"/>
          <a:ext cx="4379249" cy="2318401"/>
        </p:xfrm>
        <a:graphic>
          <a:graphicData uri="http://schemas.openxmlformats.org/drawingml/2006/table">
            <a:tbl>
              <a:tblPr firstRow="1" firstCol="1" bandRow="1" bandCol="1"/>
              <a:tblGrid>
                <a:gridCol w="4379249">
                  <a:extLst>
                    <a:ext uri="{9D8B030D-6E8A-4147-A177-3AD203B41FA5}">
                      <a16:colId xmlns:a16="http://schemas.microsoft.com/office/drawing/2014/main" val="2292614682"/>
                    </a:ext>
                  </a:extLst>
                </a:gridCol>
              </a:tblGrid>
              <a:tr h="33450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шинч</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 (-ем) </a:t>
                      </a:r>
                      <a:r>
                        <a:rPr lang="en-GB" sz="2000" b="0" i="0" u="none" strike="noStrike" dirty="0">
                          <a:solidFill>
                            <a:schemeClr val="tx1"/>
                          </a:solidFill>
                          <a:effectLst/>
                          <a:latin typeface="+mn-lt"/>
                          <a:ea typeface="PMingLiU" panose="02020500000000000000" pitchFamily="18" charset="-120"/>
                          <a:cs typeface="Calibri" panose="020F0502020204030204" pitchFamily="34" charset="0"/>
                        </a:rPr>
                        <a:t>‘to sit’</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814120"/>
                  </a:ext>
                </a:extLst>
              </a:tr>
              <a:tr h="330650">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mn-lt"/>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0392575"/>
                  </a:ext>
                </a:extLst>
              </a:tr>
              <a:tr h="330650">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нче</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4981"/>
                  </a:ext>
                </a:extLst>
              </a:tr>
              <a:tr h="330650">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нчыже</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083565"/>
                  </a:ext>
                </a:extLst>
              </a:tr>
              <a:tr h="330650">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mn-lt"/>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21211"/>
                  </a:ext>
                </a:extLst>
              </a:tr>
              <a:tr h="330650">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нчыза</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515543"/>
                  </a:ext>
                </a:extLst>
              </a:tr>
              <a:tr h="330650">
                <a:tc>
                  <a:txBody>
                    <a:bodyPr/>
                    <a:lstStyle/>
                    <a:p>
                      <a:pPr marL="0" algn="just" defTabSz="914400" rtl="0" eaLnBrk="1" fontAlgn="t" latinLnBrk="0" hangingPunct="1">
                        <a:spcBef>
                          <a:spcPts val="0"/>
                        </a:spcBef>
                        <a:spcAft>
                          <a:spcPts val="0"/>
                        </a:spcAft>
                      </a:pPr>
                      <a:r>
                        <a:rPr lang="mi-NZ" sz="2000" b="0" i="0" u="none" strike="noStrike" kern="1200" dirty="0">
                          <a:solidFill>
                            <a:srgbClr val="FF0000"/>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rgbClr val="FF0000"/>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rgbClr val="FF0000"/>
                          </a:solidFill>
                          <a:effectLst/>
                          <a:latin typeface="+mn-lt"/>
                          <a:ea typeface="PMingLiU" panose="02020500000000000000" pitchFamily="18" charset="-120"/>
                          <a:cs typeface="Calibri" panose="020F0502020204030204" pitchFamily="34" charset="0"/>
                        </a:rPr>
                        <a:t>нчышт</a:t>
                      </a:r>
                      <a:endParaRPr lang="en-GB" sz="2000" b="0" i="0" u="none" strike="noStrike" kern="1200" dirty="0">
                        <a:solidFill>
                          <a:srgbClr val="FF0000"/>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2505556"/>
                  </a:ext>
                </a:extLst>
              </a:tr>
            </a:tbl>
          </a:graphicData>
        </a:graphic>
      </p:graphicFrame>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771064624"/>
              </p:ext>
            </p:extLst>
          </p:nvPr>
        </p:nvGraphicFramePr>
        <p:xfrm>
          <a:off x="838200" y="1767600"/>
          <a:ext cx="6188999" cy="2316958"/>
        </p:xfrm>
        <a:graphic>
          <a:graphicData uri="http://schemas.openxmlformats.org/drawingml/2006/table">
            <a:tbl>
              <a:tblPr firstRow="1" firstCol="1" bandRow="1" bandCol="1"/>
              <a:tblGrid>
                <a:gridCol w="743527">
                  <a:extLst>
                    <a:ext uri="{9D8B030D-6E8A-4147-A177-3AD203B41FA5}">
                      <a16:colId xmlns:a16="http://schemas.microsoft.com/office/drawing/2014/main" val="4226965225"/>
                    </a:ext>
                  </a:extLst>
                </a:gridCol>
                <a:gridCol w="1066223">
                  <a:extLst>
                    <a:ext uri="{9D8B030D-6E8A-4147-A177-3AD203B41FA5}">
                      <a16:colId xmlns:a16="http://schemas.microsoft.com/office/drawing/2014/main" val="3093730762"/>
                    </a:ext>
                  </a:extLst>
                </a:gridCol>
                <a:gridCol w="4379249">
                  <a:extLst>
                    <a:ext uri="{9D8B030D-6E8A-4147-A177-3AD203B41FA5}">
                      <a16:colId xmlns:a16="http://schemas.microsoft.com/office/drawing/2014/main" val="3804907911"/>
                    </a:ext>
                  </a:extLst>
                </a:gridCol>
              </a:tblGrid>
              <a:tr h="71081">
                <a:tc>
                  <a:txBody>
                    <a:bodyPr/>
                    <a:lstStyle/>
                    <a:p>
                      <a:pPr algn="just" fontAlgn="t">
                        <a:spcBef>
                          <a:spcPts val="0"/>
                        </a:spcBef>
                        <a:spcAft>
                          <a:spcPts val="0"/>
                        </a:spcAft>
                      </a:pPr>
                      <a:endParaRPr lang="en-US" sz="2000" b="0" i="0" u="none" strike="noStrike" dirty="0">
                        <a:solidFill>
                          <a:schemeClr val="tx1"/>
                        </a:solidFill>
                        <a:effectLst/>
                        <a:latin typeface="+mn-lt"/>
                      </a:endParaRPr>
                    </a:p>
                  </a:txBody>
                  <a:tcPr marL="188595" marR="188595" marT="26194" marB="0">
                    <a:lnL>
                      <a:noFill/>
                    </a:lnL>
                    <a:lnR w="38100"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a:solidFill>
                            <a:schemeClr val="tx1"/>
                          </a:solidFill>
                          <a:effectLst/>
                          <a:latin typeface="+mn-lt"/>
                          <a:ea typeface="PMingLiU" panose="02020500000000000000" pitchFamily="18" charset="-120"/>
                          <a:cs typeface="Calibri" panose="020F0502020204030204" pitchFamily="34" charset="0"/>
                        </a:rPr>
                        <a:t> </a:t>
                      </a:r>
                      <a:endParaRPr lang="en-US" sz="2000" b="0" i="0" u="none" strike="noStrike" dirty="0">
                        <a:solidFill>
                          <a:schemeClr val="tx1"/>
                        </a:solidFill>
                        <a:effectLst/>
                        <a:latin typeface="+mn-lt"/>
                      </a:endParaRPr>
                    </a:p>
                  </a:txBody>
                  <a:tcPr marL="188595" marR="188595" marT="26194"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шинч</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 (-ам) </a:t>
                      </a:r>
                      <a:r>
                        <a:rPr lang="en-GB" sz="2000" b="0" i="0" u="none" strike="noStrike" dirty="0">
                          <a:solidFill>
                            <a:schemeClr val="tx1"/>
                          </a:solidFill>
                          <a:effectLst/>
                          <a:latin typeface="+mn-lt"/>
                          <a:ea typeface="PMingLiU" panose="02020500000000000000" pitchFamily="18" charset="-120"/>
                          <a:cs typeface="Calibri" panose="020F0502020204030204" pitchFamily="34" charset="0"/>
                        </a:rPr>
                        <a:t>‘to sit down’</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988633"/>
                  </a:ext>
                </a:extLst>
              </a:tr>
              <a:tr h="71081">
                <a:tc rowSpan="6">
                  <a:txBody>
                    <a:bodyPr/>
                    <a:lstStyle/>
                    <a:p>
                      <a:pPr algn="ctr" fontAlgn="t">
                        <a:spcBef>
                          <a:spcPts val="0"/>
                        </a:spcBef>
                        <a:spcAft>
                          <a:spcPts val="0"/>
                        </a:spcAft>
                      </a:pPr>
                      <a:r>
                        <a:rPr lang="en-US" sz="2000" b="1" i="0" u="none" strike="noStrike">
                          <a:solidFill>
                            <a:schemeClr val="tx1"/>
                          </a:solidFill>
                          <a:effectLst/>
                          <a:latin typeface="+mn-lt"/>
                        </a:rPr>
                        <a:t>Imperative</a:t>
                      </a:r>
                      <a:endParaRPr lang="en-US" sz="2000" b="1" i="0" u="none" strike="noStrike" dirty="0">
                        <a:solidFill>
                          <a:schemeClr val="tx1"/>
                        </a:solidFill>
                        <a:effectLst/>
                        <a:latin typeface="+mn-lt"/>
                      </a:endParaRPr>
                    </a:p>
                  </a:txBody>
                  <a:tcPr marL="188595" marR="188595" marT="26194" marB="0" vert="vert27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1Sg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a:solidFill>
                            <a:schemeClr val="tx1"/>
                          </a:solidFill>
                          <a:effectLst/>
                          <a:latin typeface="+mn-lt"/>
                          <a:ea typeface="PMingLiU" panose="02020500000000000000" pitchFamily="18" charset="-120"/>
                          <a:cs typeface="Calibri" panose="020F0502020204030204" pitchFamily="34" charset="0"/>
                        </a:rPr>
                        <a:t>-</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a:solidFill>
                            <a:schemeClr val="tx1"/>
                          </a:solidFill>
                          <a:effectLst/>
                          <a:latin typeface="+mn-lt"/>
                          <a:ea typeface="PMingLiU" panose="02020500000000000000" pitchFamily="18" charset="-120"/>
                          <a:cs typeface="Calibri" panose="020F0502020204030204" pitchFamily="34" charset="0"/>
                        </a:rPr>
                        <a:t>шич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a:solidFill>
                            <a:schemeClr val="tx1"/>
                          </a:solidFill>
                          <a:effectLst/>
                          <a:latin typeface="+mn-lt"/>
                          <a:ea typeface="PMingLiU" panose="02020500000000000000" pitchFamily="18" charset="-120"/>
                          <a:cs typeface="Calibri" panose="020F0502020204030204" pitchFamily="34" charset="0"/>
                        </a:rPr>
                        <a:t>чше</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a:solidFill>
                            <a:schemeClr val="tx1"/>
                          </a:solidFill>
                          <a:effectLst/>
                          <a:latin typeface="+mn-lt"/>
                          <a:ea typeface="PMingLiU" panose="02020500000000000000" pitchFamily="18" charset="-120"/>
                          <a:cs typeface="Calibri" panose="020F0502020204030204" pitchFamily="34" charset="0"/>
                        </a:rPr>
                        <a:t>-</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a:solidFill>
                            <a:schemeClr val="tx1"/>
                          </a:solidFill>
                          <a:effectLst/>
                          <a:latin typeface="+mn-lt"/>
                          <a:ea typeface="PMingLiU" panose="02020500000000000000" pitchFamily="18" charset="-120"/>
                          <a:cs typeface="Calibri" panose="020F0502020204030204" pitchFamily="34" charset="0"/>
                        </a:rPr>
                        <a:t>чса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3Pl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rgbClr val="FF0000"/>
                          </a:solidFill>
                          <a:effectLst/>
                          <a:latin typeface="+mn-lt"/>
                          <a:ea typeface="PMingLiU" panose="02020500000000000000" pitchFamily="18" charset="-120"/>
                          <a:cs typeface="Calibri" panose="020F0502020204030204" pitchFamily="34" charset="0"/>
                        </a:rPr>
                        <a:t>ш</a:t>
                      </a:r>
                      <a:r>
                        <a:rPr lang="mi-NZ" sz="2000" b="1" i="0" u="none" strike="noStrike" dirty="0">
                          <a:solidFill>
                            <a:srgbClr val="FF0000"/>
                          </a:solidFill>
                          <a:effectLst/>
                          <a:latin typeface="+mn-lt"/>
                          <a:ea typeface="PMingLiU" panose="02020500000000000000" pitchFamily="18" charset="-120"/>
                          <a:cs typeface="Calibri" panose="020F0502020204030204" pitchFamily="34" charset="0"/>
                        </a:rPr>
                        <a:t>и</a:t>
                      </a:r>
                      <a:r>
                        <a:rPr lang="mi-NZ" sz="2000" b="0" i="0" u="none" strike="noStrike" dirty="0">
                          <a:solidFill>
                            <a:srgbClr val="FF0000"/>
                          </a:solidFill>
                          <a:effectLst/>
                          <a:latin typeface="+mn-lt"/>
                          <a:ea typeface="PMingLiU" panose="02020500000000000000" pitchFamily="18" charset="-120"/>
                          <a:cs typeface="Calibri" panose="020F0502020204030204" pitchFamily="34" charset="0"/>
                        </a:rPr>
                        <a:t>нчышт</a:t>
                      </a:r>
                      <a:endParaRPr lang="az-Cyrl-AZ" sz="2000" b="0" i="0" u="none" strike="noStrike" dirty="0">
                        <a:solidFill>
                          <a:srgbClr val="FF0000"/>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graphicFrame>
        <p:nvGraphicFramePr>
          <p:cNvPr id="2" name="Table 1">
            <a:extLst>
              <a:ext uri="{FF2B5EF4-FFF2-40B4-BE49-F238E27FC236}">
                <a16:creationId xmlns:a16="http://schemas.microsoft.com/office/drawing/2014/main" id="{1153EA77-DF15-4657-8B50-83C243B07BED}"/>
              </a:ext>
            </a:extLst>
          </p:cNvPr>
          <p:cNvGraphicFramePr>
            <a:graphicFrameLocks noGrp="1"/>
          </p:cNvGraphicFramePr>
          <p:nvPr>
            <p:extLst>
              <p:ext uri="{D42A27DB-BD31-4B8C-83A1-F6EECF244321}">
                <p14:modId xmlns:p14="http://schemas.microsoft.com/office/powerpoint/2010/main" val="1982762326"/>
              </p:ext>
            </p:extLst>
          </p:nvPr>
        </p:nvGraphicFramePr>
        <p:xfrm>
          <a:off x="838200" y="4075434"/>
          <a:ext cx="10568248" cy="1985964"/>
        </p:xfrm>
        <a:graphic>
          <a:graphicData uri="http://schemas.openxmlformats.org/drawingml/2006/table">
            <a:tbl>
              <a:tblPr firstRow="1" firstCol="1" bandRow="1" bandCol="1"/>
              <a:tblGrid>
                <a:gridCol w="743527">
                  <a:extLst>
                    <a:ext uri="{9D8B030D-6E8A-4147-A177-3AD203B41FA5}">
                      <a16:colId xmlns:a16="http://schemas.microsoft.com/office/drawing/2014/main" val="13903301"/>
                    </a:ext>
                  </a:extLst>
                </a:gridCol>
                <a:gridCol w="1066223">
                  <a:extLst>
                    <a:ext uri="{9D8B030D-6E8A-4147-A177-3AD203B41FA5}">
                      <a16:colId xmlns:a16="http://schemas.microsoft.com/office/drawing/2014/main" val="2700942518"/>
                    </a:ext>
                  </a:extLst>
                </a:gridCol>
                <a:gridCol w="4379249">
                  <a:extLst>
                    <a:ext uri="{9D8B030D-6E8A-4147-A177-3AD203B41FA5}">
                      <a16:colId xmlns:a16="http://schemas.microsoft.com/office/drawing/2014/main" val="11453704"/>
                    </a:ext>
                  </a:extLst>
                </a:gridCol>
                <a:gridCol w="4379249">
                  <a:extLst>
                    <a:ext uri="{9D8B030D-6E8A-4147-A177-3AD203B41FA5}">
                      <a16:colId xmlns:a16="http://schemas.microsoft.com/office/drawing/2014/main" val="3177746729"/>
                    </a:ext>
                  </a:extLst>
                </a:gridCol>
              </a:tblGrid>
              <a:tr h="71081">
                <a:tc rowSpan="6">
                  <a:txBody>
                    <a:bodyPr/>
                    <a:lstStyle/>
                    <a:p>
                      <a:pPr algn="ctr" fontAlgn="t">
                        <a:spcBef>
                          <a:spcPts val="0"/>
                        </a:spcBef>
                        <a:spcAft>
                          <a:spcPts val="0"/>
                        </a:spcAft>
                      </a:pPr>
                      <a:r>
                        <a:rPr lang="en-US" sz="2000" b="1" i="0" u="none" strike="noStrike" dirty="0">
                          <a:solidFill>
                            <a:schemeClr val="tx1"/>
                          </a:solidFill>
                          <a:effectLst/>
                          <a:latin typeface="+mn-lt"/>
                        </a:rPr>
                        <a:t>Simple Past I</a:t>
                      </a:r>
                    </a:p>
                  </a:txBody>
                  <a:tcPr marL="188595" marR="188595" marT="26194" marB="0" vert="vert27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mn-lt"/>
                          <a:ea typeface="PMingLiU" panose="02020500000000000000" pitchFamily="18" charset="-120"/>
                          <a:cs typeface="Calibri" panose="020F0502020204030204" pitchFamily="34" charset="0"/>
                        </a:rPr>
                        <a:t>ш</a:t>
                      </a:r>
                      <a:r>
                        <a:rPr lang="de-AT" sz="2000" b="1" i="0" u="none" strike="noStrike" dirty="0">
                          <a:solidFill>
                            <a:schemeClr val="tx1"/>
                          </a:solidFill>
                          <a:effectLst/>
                          <a:latin typeface="+mn-lt"/>
                          <a:ea typeface="PMingLiU" panose="02020500000000000000" pitchFamily="18" charset="-120"/>
                          <a:cs typeface="Calibri" panose="020F0502020204030204" pitchFamily="34" charset="0"/>
                        </a:rPr>
                        <a:t>и</a:t>
                      </a:r>
                      <a:r>
                        <a:rPr lang="de-AT" sz="2000" b="0" i="0" u="none" strike="noStrike" dirty="0">
                          <a:solidFill>
                            <a:schemeClr val="tx1"/>
                          </a:solidFill>
                          <a:effectLst/>
                          <a:latin typeface="+mn-lt"/>
                          <a:ea typeface="PMingLiU" panose="02020500000000000000" pitchFamily="18" charset="-120"/>
                          <a:cs typeface="Calibri" panose="020F0502020204030204" pitchFamily="34" charset="0"/>
                        </a:rPr>
                        <a:t>нчым</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mn-lt"/>
                          <a:ea typeface="PMingLiU" panose="02020500000000000000" pitchFamily="18" charset="-120"/>
                          <a:cs typeface="Calibri" panose="020F0502020204030204" pitchFamily="34" charset="0"/>
                        </a:rPr>
                        <a:t>ш</a:t>
                      </a:r>
                      <a:r>
                        <a:rPr lang="en-US" sz="2000" b="1" i="0" u="none" strike="noStrike" kern="1200" dirty="0" err="1">
                          <a:solidFill>
                            <a:schemeClr val="tx1"/>
                          </a:solidFill>
                          <a:effectLst/>
                          <a:latin typeface="+mn-lt"/>
                          <a:ea typeface="PMingLiU" panose="02020500000000000000" pitchFamily="18" charset="-120"/>
                          <a:cs typeface="Calibri" panose="020F0502020204030204" pitchFamily="34" charset="0"/>
                        </a:rPr>
                        <a:t>и</a:t>
                      </a:r>
                      <a:r>
                        <a:rPr lang="en-US" sz="2000" b="0" i="0" u="none" strike="noStrike" kern="1200" dirty="0" err="1">
                          <a:solidFill>
                            <a:schemeClr val="tx1"/>
                          </a:solidFill>
                          <a:effectLst/>
                          <a:latin typeface="+mn-lt"/>
                          <a:ea typeface="PMingLiU" panose="02020500000000000000" pitchFamily="18" charset="-120"/>
                          <a:cs typeface="Calibri" panose="020F0502020204030204" pitchFamily="34" charset="0"/>
                        </a:rPr>
                        <a:t>нчышым</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515002"/>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en-GB" sz="2000" b="1" i="0" u="none" strike="noStrike" dirty="0" err="1">
                          <a:solidFill>
                            <a:schemeClr val="tx1"/>
                          </a:solidFill>
                          <a:effectLst/>
                          <a:latin typeface="+mn-lt"/>
                        </a:rPr>
                        <a:t>и</a:t>
                      </a:r>
                      <a:r>
                        <a:rPr lang="en-GB" sz="2000" b="0" i="0" u="none" strike="noStrike" dirty="0" err="1">
                          <a:solidFill>
                            <a:schemeClr val="tx1"/>
                          </a:solidFill>
                          <a:effectLst/>
                          <a:latin typeface="+mn-lt"/>
                        </a:rPr>
                        <a:t>нчыч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и</a:t>
                      </a: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нчышыч</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652661"/>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mi-NZ" sz="2000" b="1" i="0" u="none" strike="noStrike" dirty="0">
                          <a:solidFill>
                            <a:schemeClr val="tx1"/>
                          </a:solidFill>
                          <a:effectLst/>
                          <a:latin typeface="+mn-lt"/>
                        </a:rPr>
                        <a:t>и</a:t>
                      </a:r>
                      <a:r>
                        <a:rPr lang="mi-NZ" sz="2000" b="0" i="0" u="none" strike="noStrike" dirty="0">
                          <a:solidFill>
                            <a:schemeClr val="tx1"/>
                          </a:solidFill>
                          <a:effectLst/>
                          <a:latin typeface="+mn-lt"/>
                        </a:rPr>
                        <a:t>нче</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и</a:t>
                      </a: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нчыш</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945706"/>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шичн</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шинчышн</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а</a:t>
                      </a:r>
                      <a:endParaRPr lang="en-GB" sz="2000" b="1"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79679"/>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2Pl</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шичд</a:t>
                      </a:r>
                      <a:r>
                        <a:rPr lang="mi-NZ" sz="2000" b="1" i="0" u="none" strike="noStrike" dirty="0">
                          <a:solidFill>
                            <a:schemeClr val="tx1"/>
                          </a:solidFill>
                          <a:effectLst/>
                          <a:latin typeface="+mn-lt"/>
                        </a:rPr>
                        <a:t>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шинчышд</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а</a:t>
                      </a:r>
                      <a:endParaRPr lang="en-GB" sz="2000" b="1"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7525082"/>
                  </a:ext>
                </a:extLst>
              </a:tr>
              <a:tr h="0">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mi-NZ" sz="2000" b="1" i="0" u="none" strike="noStrike" dirty="0">
                          <a:solidFill>
                            <a:schemeClr val="tx1"/>
                          </a:solidFill>
                          <a:effectLst/>
                          <a:latin typeface="+mn-lt"/>
                        </a:rPr>
                        <a:t>и</a:t>
                      </a:r>
                      <a:r>
                        <a:rPr lang="mi-NZ" sz="2000" b="0" i="0" u="none" strike="noStrike" dirty="0">
                          <a:solidFill>
                            <a:schemeClr val="tx1"/>
                          </a:solidFill>
                          <a:effectLst/>
                          <a:latin typeface="+mn-lt"/>
                        </a:rPr>
                        <a:t>нчыч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endParaRPr lang="en-GB" sz="2000" b="0" i="0" u="none" strike="noStrike" kern="1200" dirty="0">
                        <a:solidFill>
                          <a:srgbClr val="FF0000"/>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639757"/>
                  </a:ext>
                </a:extLst>
              </a:tr>
            </a:tbl>
          </a:graphicData>
        </a:graphic>
      </p:graphicFrame>
      <p:sp>
        <p:nvSpPr>
          <p:cNvPr id="7" name="Rectangle 6">
            <a:extLst>
              <a:ext uri="{FF2B5EF4-FFF2-40B4-BE49-F238E27FC236}">
                <a16:creationId xmlns:a16="http://schemas.microsoft.com/office/drawing/2014/main" id="{6D499F17-6D07-4783-9BB7-4EA50DC8F9F2}"/>
              </a:ext>
            </a:extLst>
          </p:cNvPr>
          <p:cNvSpPr/>
          <p:nvPr/>
        </p:nvSpPr>
        <p:spPr>
          <a:xfrm>
            <a:off x="2740637" y="2481078"/>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a:extLst>
              <a:ext uri="{FF2B5EF4-FFF2-40B4-BE49-F238E27FC236}">
                <a16:creationId xmlns:a16="http://schemas.microsoft.com/office/drawing/2014/main" id="{C7AC3993-992F-4F12-A31E-CF78AA54CB6A}"/>
              </a:ext>
            </a:extLst>
          </p:cNvPr>
          <p:cNvSpPr/>
          <p:nvPr/>
        </p:nvSpPr>
        <p:spPr>
          <a:xfrm>
            <a:off x="2740637" y="2812476"/>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302C01E1-B945-4FE1-8EF1-2828DBDB4F51}"/>
              </a:ext>
            </a:extLst>
          </p:cNvPr>
          <p:cNvSpPr/>
          <p:nvPr/>
        </p:nvSpPr>
        <p:spPr>
          <a:xfrm>
            <a:off x="2740637" y="3470192"/>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69FA9A0C-EB97-4A10-97C6-B2F639B2864C}"/>
              </a:ext>
            </a:extLst>
          </p:cNvPr>
          <p:cNvSpPr/>
          <p:nvPr/>
        </p:nvSpPr>
        <p:spPr>
          <a:xfrm>
            <a:off x="2740636" y="3801590"/>
            <a:ext cx="1297963"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4092C005-1FFF-4F8E-82A0-308F1759923E}"/>
              </a:ext>
            </a:extLst>
          </p:cNvPr>
          <p:cNvSpPr/>
          <p:nvPr/>
        </p:nvSpPr>
        <p:spPr>
          <a:xfrm>
            <a:off x="7097375" y="2481078"/>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A10EC76B-C789-4FB5-A903-30424C6C8D77}"/>
              </a:ext>
            </a:extLst>
          </p:cNvPr>
          <p:cNvSpPr/>
          <p:nvPr/>
        </p:nvSpPr>
        <p:spPr>
          <a:xfrm>
            <a:off x="7097375" y="2812476"/>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1141CF8C-C04F-45EA-AB11-B739018B5507}"/>
              </a:ext>
            </a:extLst>
          </p:cNvPr>
          <p:cNvSpPr/>
          <p:nvPr/>
        </p:nvSpPr>
        <p:spPr>
          <a:xfrm>
            <a:off x="7097375" y="3470192"/>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7D787BE8-C899-4B67-BD7A-4D3DFF9F7B93}"/>
              </a:ext>
            </a:extLst>
          </p:cNvPr>
          <p:cNvSpPr/>
          <p:nvPr/>
        </p:nvSpPr>
        <p:spPr>
          <a:xfrm>
            <a:off x="7097374" y="3801590"/>
            <a:ext cx="1297963"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4E82C167-00BA-4912-A9D5-E38C51871197}"/>
              </a:ext>
            </a:extLst>
          </p:cNvPr>
          <p:cNvSpPr/>
          <p:nvPr/>
        </p:nvSpPr>
        <p:spPr>
          <a:xfrm>
            <a:off x="2740637" y="4136318"/>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A99BEED4-FF6D-415C-B1A5-098DAC0B5159}"/>
              </a:ext>
            </a:extLst>
          </p:cNvPr>
          <p:cNvSpPr/>
          <p:nvPr/>
        </p:nvSpPr>
        <p:spPr>
          <a:xfrm>
            <a:off x="2740637" y="4467716"/>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A03DF780-F658-463B-958B-A4BBBD060C64}"/>
              </a:ext>
            </a:extLst>
          </p:cNvPr>
          <p:cNvSpPr/>
          <p:nvPr/>
        </p:nvSpPr>
        <p:spPr>
          <a:xfrm>
            <a:off x="2740637" y="4780278"/>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F275AD1F-6929-472F-A4B8-29E51F8B21A5}"/>
              </a:ext>
            </a:extLst>
          </p:cNvPr>
          <p:cNvSpPr/>
          <p:nvPr/>
        </p:nvSpPr>
        <p:spPr>
          <a:xfrm>
            <a:off x="2740637" y="5111676"/>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86B7654-4080-47B4-8AAD-F3B87FD01D0B}"/>
              </a:ext>
            </a:extLst>
          </p:cNvPr>
          <p:cNvSpPr/>
          <p:nvPr/>
        </p:nvSpPr>
        <p:spPr>
          <a:xfrm>
            <a:off x="2841601" y="5482214"/>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539F340D-7FD5-4001-88B0-91AACFDF6584}"/>
              </a:ext>
            </a:extLst>
          </p:cNvPr>
          <p:cNvSpPr/>
          <p:nvPr/>
        </p:nvSpPr>
        <p:spPr>
          <a:xfrm>
            <a:off x="2841601" y="5784584"/>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4" name="Rectangle 23">
            <a:extLst>
              <a:ext uri="{FF2B5EF4-FFF2-40B4-BE49-F238E27FC236}">
                <a16:creationId xmlns:a16="http://schemas.microsoft.com/office/drawing/2014/main" id="{38B40983-6703-4F2E-B971-35BCF6C96CCA}"/>
              </a:ext>
            </a:extLst>
          </p:cNvPr>
          <p:cNvSpPr/>
          <p:nvPr/>
        </p:nvSpPr>
        <p:spPr>
          <a:xfrm>
            <a:off x="7096492" y="4146364"/>
            <a:ext cx="1514107" cy="2523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Rectangle 24">
            <a:extLst>
              <a:ext uri="{FF2B5EF4-FFF2-40B4-BE49-F238E27FC236}">
                <a16:creationId xmlns:a16="http://schemas.microsoft.com/office/drawing/2014/main" id="{628F1C2A-9EEF-4EB7-B0CF-3A9A9098AF0B}"/>
              </a:ext>
            </a:extLst>
          </p:cNvPr>
          <p:cNvSpPr/>
          <p:nvPr/>
        </p:nvSpPr>
        <p:spPr>
          <a:xfrm>
            <a:off x="7096493" y="4477762"/>
            <a:ext cx="1514106" cy="20518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6" name="Rectangle 25">
            <a:extLst>
              <a:ext uri="{FF2B5EF4-FFF2-40B4-BE49-F238E27FC236}">
                <a16:creationId xmlns:a16="http://schemas.microsoft.com/office/drawing/2014/main" id="{DEE82D07-DCBE-4B73-AC97-6EF7E8EDCD1C}"/>
              </a:ext>
            </a:extLst>
          </p:cNvPr>
          <p:cNvSpPr/>
          <p:nvPr/>
        </p:nvSpPr>
        <p:spPr>
          <a:xfrm>
            <a:off x="7096493" y="4790324"/>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7" name="Rectangle 26">
            <a:extLst>
              <a:ext uri="{FF2B5EF4-FFF2-40B4-BE49-F238E27FC236}">
                <a16:creationId xmlns:a16="http://schemas.microsoft.com/office/drawing/2014/main" id="{27B71AA4-B542-48CF-9791-0C15218A4CC5}"/>
              </a:ext>
            </a:extLst>
          </p:cNvPr>
          <p:cNvSpPr/>
          <p:nvPr/>
        </p:nvSpPr>
        <p:spPr>
          <a:xfrm>
            <a:off x="7096493" y="5121722"/>
            <a:ext cx="1298844" cy="23173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8" name="Rectangle 27">
            <a:extLst>
              <a:ext uri="{FF2B5EF4-FFF2-40B4-BE49-F238E27FC236}">
                <a16:creationId xmlns:a16="http://schemas.microsoft.com/office/drawing/2014/main" id="{441CC180-050C-4DCB-B4B8-26D639D5D469}"/>
              </a:ext>
            </a:extLst>
          </p:cNvPr>
          <p:cNvSpPr/>
          <p:nvPr/>
        </p:nvSpPr>
        <p:spPr>
          <a:xfrm>
            <a:off x="7095859" y="5492260"/>
            <a:ext cx="1514106" cy="2139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28020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nvGraphicFramePr>
        <p:xfrm>
          <a:off x="838200" y="1765804"/>
          <a:ext cx="10568248" cy="2316958"/>
        </p:xfrm>
        <a:graphic>
          <a:graphicData uri="http://schemas.openxmlformats.org/drawingml/2006/table">
            <a:tbl>
              <a:tblPr firstRow="1" firstCol="1" bandRow="1" bandCol="1"/>
              <a:tblGrid>
                <a:gridCol w="743527">
                  <a:extLst>
                    <a:ext uri="{9D8B030D-6E8A-4147-A177-3AD203B41FA5}">
                      <a16:colId xmlns:a16="http://schemas.microsoft.com/office/drawing/2014/main" val="4226965225"/>
                    </a:ext>
                  </a:extLst>
                </a:gridCol>
                <a:gridCol w="1066223">
                  <a:extLst>
                    <a:ext uri="{9D8B030D-6E8A-4147-A177-3AD203B41FA5}">
                      <a16:colId xmlns:a16="http://schemas.microsoft.com/office/drawing/2014/main" val="3093730762"/>
                    </a:ext>
                  </a:extLst>
                </a:gridCol>
                <a:gridCol w="4379249">
                  <a:extLst>
                    <a:ext uri="{9D8B030D-6E8A-4147-A177-3AD203B41FA5}">
                      <a16:colId xmlns:a16="http://schemas.microsoft.com/office/drawing/2014/main" val="3804907911"/>
                    </a:ext>
                  </a:extLst>
                </a:gridCol>
                <a:gridCol w="4379249">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endParaRPr lang="en-US" sz="2000" b="0" i="0" u="none" strike="noStrike" dirty="0">
                        <a:solidFill>
                          <a:schemeClr val="tx1"/>
                        </a:solidFill>
                        <a:effectLst/>
                        <a:latin typeface="+mn-lt"/>
                      </a:endParaRPr>
                    </a:p>
                  </a:txBody>
                  <a:tcPr marL="188595" marR="188595" marT="26194" marB="0">
                    <a:lnL>
                      <a:noFill/>
                    </a:lnL>
                    <a:lnR w="38100"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en-US" sz="2000" b="0" i="0" u="none" strike="noStrike" dirty="0">
                          <a:solidFill>
                            <a:schemeClr val="tx1"/>
                          </a:solidFill>
                          <a:effectLst/>
                          <a:latin typeface="+mn-lt"/>
                          <a:ea typeface="PMingLiU" panose="02020500000000000000" pitchFamily="18" charset="-120"/>
                          <a:cs typeface="Calibri" panose="020F0502020204030204" pitchFamily="34" charset="0"/>
                        </a:rPr>
                        <a:t> </a:t>
                      </a:r>
                      <a:endParaRPr lang="en-US" sz="2000" b="0" i="0" u="none" strike="noStrike" dirty="0">
                        <a:solidFill>
                          <a:schemeClr val="tx1"/>
                        </a:solidFill>
                        <a:effectLst/>
                        <a:latin typeface="+mn-lt"/>
                      </a:endParaRPr>
                    </a:p>
                  </a:txBody>
                  <a:tcPr marL="188595" marR="188595" marT="26194"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шинч</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 (-ам) </a:t>
                      </a:r>
                      <a:r>
                        <a:rPr lang="en-GB" sz="2000" b="0" i="0" u="none" strike="noStrike" dirty="0">
                          <a:solidFill>
                            <a:schemeClr val="tx1"/>
                          </a:solidFill>
                          <a:effectLst/>
                          <a:latin typeface="+mn-lt"/>
                          <a:ea typeface="PMingLiU" panose="02020500000000000000" pitchFamily="18" charset="-120"/>
                          <a:cs typeface="Calibri" panose="020F0502020204030204" pitchFamily="34" charset="0"/>
                        </a:rPr>
                        <a:t>‘to sit down’</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шинч</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 (-ем) </a:t>
                      </a:r>
                      <a:r>
                        <a:rPr lang="en-GB" sz="2000" b="0" i="0" u="none" strike="noStrike" dirty="0">
                          <a:solidFill>
                            <a:schemeClr val="tx1"/>
                          </a:solidFill>
                          <a:effectLst/>
                          <a:latin typeface="+mn-lt"/>
                          <a:ea typeface="PMingLiU" panose="02020500000000000000" pitchFamily="18" charset="-120"/>
                          <a:cs typeface="Calibri" panose="020F0502020204030204" pitchFamily="34" charset="0"/>
                        </a:rPr>
                        <a:t>‘to sit’</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988633"/>
                  </a:ext>
                </a:extLst>
              </a:tr>
              <a:tr h="71081">
                <a:tc rowSpan="6">
                  <a:txBody>
                    <a:bodyPr/>
                    <a:lstStyle/>
                    <a:p>
                      <a:pPr algn="ctr" fontAlgn="t">
                        <a:spcBef>
                          <a:spcPts val="0"/>
                        </a:spcBef>
                        <a:spcAft>
                          <a:spcPts val="0"/>
                        </a:spcAft>
                      </a:pPr>
                      <a:r>
                        <a:rPr lang="en-US" sz="2000" b="1" i="0" u="none" strike="noStrike" dirty="0">
                          <a:solidFill>
                            <a:schemeClr val="tx1"/>
                          </a:solidFill>
                          <a:effectLst/>
                          <a:latin typeface="+mn-lt"/>
                        </a:rPr>
                        <a:t>Imperative</a:t>
                      </a:r>
                    </a:p>
                  </a:txBody>
                  <a:tcPr marL="188595" marR="188595" marT="26194" marB="0" vert="vert27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mn-lt"/>
                          <a:ea typeface="PMingLiU" panose="02020500000000000000" pitchFamily="18" charset="-120"/>
                          <a:cs typeface="Calibri" panose="020F0502020204030204" pitchFamily="34" charset="0"/>
                        </a:rPr>
                        <a:t>-</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mn-lt"/>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нче</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чше</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нчыже</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mn-lt"/>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2Pl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чса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chemeClr val="tx1"/>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chemeClr val="tx1"/>
                          </a:solidFill>
                          <a:effectLst/>
                          <a:latin typeface="+mn-lt"/>
                          <a:ea typeface="PMingLiU" panose="02020500000000000000" pitchFamily="18" charset="-120"/>
                          <a:cs typeface="Calibri" panose="020F0502020204030204" pitchFamily="34" charset="0"/>
                        </a:rPr>
                        <a:t>нчыза</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rgbClr val="FF0000"/>
                          </a:solidFill>
                          <a:effectLst/>
                          <a:latin typeface="+mn-lt"/>
                          <a:ea typeface="PMingLiU" panose="02020500000000000000" pitchFamily="18" charset="-120"/>
                          <a:cs typeface="Calibri" panose="020F0502020204030204" pitchFamily="34" charset="0"/>
                        </a:rPr>
                        <a:t>ш</a:t>
                      </a:r>
                      <a:r>
                        <a:rPr lang="mi-NZ" sz="2000" b="1" i="0" u="none" strike="noStrike" dirty="0">
                          <a:solidFill>
                            <a:srgbClr val="FF0000"/>
                          </a:solidFill>
                          <a:effectLst/>
                          <a:latin typeface="+mn-lt"/>
                          <a:ea typeface="PMingLiU" panose="02020500000000000000" pitchFamily="18" charset="-120"/>
                          <a:cs typeface="Calibri" panose="020F0502020204030204" pitchFamily="34" charset="0"/>
                        </a:rPr>
                        <a:t>и</a:t>
                      </a:r>
                      <a:r>
                        <a:rPr lang="mi-NZ" sz="2000" b="0" i="0" u="none" strike="noStrike" dirty="0">
                          <a:solidFill>
                            <a:srgbClr val="FF0000"/>
                          </a:solidFill>
                          <a:effectLst/>
                          <a:latin typeface="+mn-lt"/>
                          <a:ea typeface="PMingLiU" panose="02020500000000000000" pitchFamily="18" charset="-120"/>
                          <a:cs typeface="Calibri" panose="020F0502020204030204" pitchFamily="34" charset="0"/>
                        </a:rPr>
                        <a:t>нчышт</a:t>
                      </a:r>
                      <a:endParaRPr lang="az-Cyrl-AZ" sz="2000" b="0" i="0" u="none" strike="noStrike" dirty="0">
                        <a:solidFill>
                          <a:srgbClr val="FF0000"/>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rgbClr val="FF0000"/>
                          </a:solidFill>
                          <a:effectLst/>
                          <a:latin typeface="+mn-lt"/>
                          <a:ea typeface="PMingLiU" panose="02020500000000000000" pitchFamily="18" charset="-120"/>
                          <a:cs typeface="Calibri" panose="020F0502020204030204" pitchFamily="34" charset="0"/>
                        </a:rPr>
                        <a:t>ш</a:t>
                      </a:r>
                      <a:r>
                        <a:rPr lang="mi-NZ" sz="2000" b="1" i="0" u="none" strike="noStrike" kern="1200" dirty="0">
                          <a:solidFill>
                            <a:srgbClr val="FF0000"/>
                          </a:solidFill>
                          <a:effectLst/>
                          <a:latin typeface="+mn-lt"/>
                          <a:ea typeface="PMingLiU" panose="02020500000000000000" pitchFamily="18" charset="-120"/>
                          <a:cs typeface="Calibri" panose="020F0502020204030204" pitchFamily="34" charset="0"/>
                        </a:rPr>
                        <a:t>и</a:t>
                      </a:r>
                      <a:r>
                        <a:rPr lang="mi-NZ" sz="2000" b="0" i="0" u="none" strike="noStrike" kern="1200" dirty="0">
                          <a:solidFill>
                            <a:srgbClr val="FF0000"/>
                          </a:solidFill>
                          <a:effectLst/>
                          <a:latin typeface="+mn-lt"/>
                          <a:ea typeface="PMingLiU" panose="02020500000000000000" pitchFamily="18" charset="-120"/>
                          <a:cs typeface="Calibri" panose="020F0502020204030204" pitchFamily="34" charset="0"/>
                        </a:rPr>
                        <a:t>нчышт</a:t>
                      </a:r>
                      <a:endParaRPr lang="en-GB" sz="2000" b="0" i="0" u="none" strike="noStrike" kern="1200" dirty="0">
                        <a:solidFill>
                          <a:srgbClr val="FF0000"/>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graphicFrame>
        <p:nvGraphicFramePr>
          <p:cNvPr id="2" name="Table 1">
            <a:extLst>
              <a:ext uri="{FF2B5EF4-FFF2-40B4-BE49-F238E27FC236}">
                <a16:creationId xmlns:a16="http://schemas.microsoft.com/office/drawing/2014/main" id="{1153EA77-DF15-4657-8B50-83C243B07BED}"/>
              </a:ext>
            </a:extLst>
          </p:cNvPr>
          <p:cNvGraphicFramePr>
            <a:graphicFrameLocks noGrp="1"/>
          </p:cNvGraphicFramePr>
          <p:nvPr/>
        </p:nvGraphicFramePr>
        <p:xfrm>
          <a:off x="838200" y="4082762"/>
          <a:ext cx="10568248" cy="1985964"/>
        </p:xfrm>
        <a:graphic>
          <a:graphicData uri="http://schemas.openxmlformats.org/drawingml/2006/table">
            <a:tbl>
              <a:tblPr firstRow="1" firstCol="1" bandRow="1" bandCol="1"/>
              <a:tblGrid>
                <a:gridCol w="743527">
                  <a:extLst>
                    <a:ext uri="{9D8B030D-6E8A-4147-A177-3AD203B41FA5}">
                      <a16:colId xmlns:a16="http://schemas.microsoft.com/office/drawing/2014/main" val="13903301"/>
                    </a:ext>
                  </a:extLst>
                </a:gridCol>
                <a:gridCol w="1066223">
                  <a:extLst>
                    <a:ext uri="{9D8B030D-6E8A-4147-A177-3AD203B41FA5}">
                      <a16:colId xmlns:a16="http://schemas.microsoft.com/office/drawing/2014/main" val="2700942518"/>
                    </a:ext>
                  </a:extLst>
                </a:gridCol>
                <a:gridCol w="4379249">
                  <a:extLst>
                    <a:ext uri="{9D8B030D-6E8A-4147-A177-3AD203B41FA5}">
                      <a16:colId xmlns:a16="http://schemas.microsoft.com/office/drawing/2014/main" val="11453704"/>
                    </a:ext>
                  </a:extLst>
                </a:gridCol>
                <a:gridCol w="4379249">
                  <a:extLst>
                    <a:ext uri="{9D8B030D-6E8A-4147-A177-3AD203B41FA5}">
                      <a16:colId xmlns:a16="http://schemas.microsoft.com/office/drawing/2014/main" val="3177746729"/>
                    </a:ext>
                  </a:extLst>
                </a:gridCol>
              </a:tblGrid>
              <a:tr h="71081">
                <a:tc rowSpan="6">
                  <a:txBody>
                    <a:bodyPr/>
                    <a:lstStyle/>
                    <a:p>
                      <a:pPr algn="ctr" fontAlgn="t">
                        <a:spcBef>
                          <a:spcPts val="0"/>
                        </a:spcBef>
                        <a:spcAft>
                          <a:spcPts val="0"/>
                        </a:spcAft>
                      </a:pPr>
                      <a:r>
                        <a:rPr lang="en-US" sz="2000" b="1" i="0" u="none" strike="noStrike" dirty="0">
                          <a:solidFill>
                            <a:schemeClr val="tx1"/>
                          </a:solidFill>
                          <a:effectLst/>
                          <a:latin typeface="+mn-lt"/>
                        </a:rPr>
                        <a:t>Simple Past I</a:t>
                      </a:r>
                    </a:p>
                  </a:txBody>
                  <a:tcPr marL="188595" marR="188595" marT="26194" marB="0" vert="vert27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solidFill>
                            <a:schemeClr val="tx1"/>
                          </a:solidFill>
                          <a:effectLst/>
                          <a:latin typeface="+mn-lt"/>
                          <a:ea typeface="PMingLiU" panose="02020500000000000000" pitchFamily="18" charset="-120"/>
                          <a:cs typeface="Calibri" panose="020F0502020204030204" pitchFamily="34" charset="0"/>
                        </a:rPr>
                        <a:t>ш</a:t>
                      </a:r>
                      <a:r>
                        <a:rPr lang="de-AT" sz="2000" b="1" i="0" u="none" strike="noStrike" dirty="0">
                          <a:solidFill>
                            <a:schemeClr val="tx1"/>
                          </a:solidFill>
                          <a:effectLst/>
                          <a:latin typeface="+mn-lt"/>
                          <a:ea typeface="PMingLiU" panose="02020500000000000000" pitchFamily="18" charset="-120"/>
                          <a:cs typeface="Calibri" panose="020F0502020204030204" pitchFamily="34" charset="0"/>
                        </a:rPr>
                        <a:t>и</a:t>
                      </a:r>
                      <a:r>
                        <a:rPr lang="de-AT" sz="2000" b="0" i="0" u="none" strike="noStrike" dirty="0">
                          <a:solidFill>
                            <a:schemeClr val="tx1"/>
                          </a:solidFill>
                          <a:effectLst/>
                          <a:latin typeface="+mn-lt"/>
                          <a:ea typeface="PMingLiU" panose="02020500000000000000" pitchFamily="18" charset="-120"/>
                          <a:cs typeface="Calibri" panose="020F0502020204030204" pitchFamily="34" charset="0"/>
                        </a:rPr>
                        <a:t>нчым</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mn-lt"/>
                          <a:ea typeface="PMingLiU" panose="02020500000000000000" pitchFamily="18" charset="-120"/>
                          <a:cs typeface="Calibri" panose="020F0502020204030204" pitchFamily="34" charset="0"/>
                        </a:rPr>
                        <a:t>ш</a:t>
                      </a:r>
                      <a:r>
                        <a:rPr lang="en-US" sz="2000" b="1" i="0" u="none" strike="noStrike" kern="1200" dirty="0" err="1">
                          <a:solidFill>
                            <a:schemeClr val="tx1"/>
                          </a:solidFill>
                          <a:effectLst/>
                          <a:latin typeface="+mn-lt"/>
                          <a:ea typeface="PMingLiU" panose="02020500000000000000" pitchFamily="18" charset="-120"/>
                          <a:cs typeface="Calibri" panose="020F0502020204030204" pitchFamily="34" charset="0"/>
                        </a:rPr>
                        <a:t>и</a:t>
                      </a:r>
                      <a:r>
                        <a:rPr lang="en-US" sz="2000" b="0" i="0" u="none" strike="noStrike" kern="1200" dirty="0" err="1">
                          <a:solidFill>
                            <a:schemeClr val="tx1"/>
                          </a:solidFill>
                          <a:effectLst/>
                          <a:latin typeface="+mn-lt"/>
                          <a:ea typeface="PMingLiU" panose="02020500000000000000" pitchFamily="18" charset="-120"/>
                          <a:cs typeface="Calibri" panose="020F0502020204030204" pitchFamily="34" charset="0"/>
                        </a:rPr>
                        <a:t>нчышым</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515002"/>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2Sg</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en-GB" sz="2000" b="1" i="0" u="none" strike="noStrike" dirty="0" err="1">
                          <a:solidFill>
                            <a:schemeClr val="tx1"/>
                          </a:solidFill>
                          <a:effectLst/>
                          <a:latin typeface="+mn-lt"/>
                        </a:rPr>
                        <a:t>и</a:t>
                      </a:r>
                      <a:r>
                        <a:rPr lang="en-GB" sz="2000" b="0" i="0" u="none" strike="noStrike" dirty="0" err="1">
                          <a:solidFill>
                            <a:schemeClr val="tx1"/>
                          </a:solidFill>
                          <a:effectLst/>
                          <a:latin typeface="+mn-lt"/>
                        </a:rPr>
                        <a:t>нчыч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и</a:t>
                      </a: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нчышыч</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652661"/>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3Sg</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mi-NZ" sz="2000" b="1" i="0" u="none" strike="noStrike" dirty="0">
                          <a:solidFill>
                            <a:schemeClr val="tx1"/>
                          </a:solidFill>
                          <a:effectLst/>
                          <a:latin typeface="+mn-lt"/>
                        </a:rPr>
                        <a:t>и</a:t>
                      </a:r>
                      <a:r>
                        <a:rPr lang="mi-NZ" sz="2000" b="0" i="0" u="none" strike="noStrike" dirty="0">
                          <a:solidFill>
                            <a:schemeClr val="tx1"/>
                          </a:solidFill>
                          <a:effectLst/>
                          <a:latin typeface="+mn-lt"/>
                        </a:rPr>
                        <a:t>нче</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и</a:t>
                      </a: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нчыш</a:t>
                      </a:r>
                      <a:endParaRPr lang="en-GB" sz="2000" b="0"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945706"/>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1Pl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ea typeface="PMingLiU" panose="02020500000000000000" pitchFamily="18" charset="-120"/>
                          <a:cs typeface="Calibri" panose="020F0502020204030204" pitchFamily="34" charset="0"/>
                        </a:rPr>
                        <a:t>шичн</a:t>
                      </a:r>
                      <a:r>
                        <a:rPr lang="mi-NZ" sz="2000" b="1" i="0" u="none" strike="noStrike" dirty="0">
                          <a:solidFill>
                            <a:schemeClr val="tx1"/>
                          </a:solidFill>
                          <a:effectLst/>
                          <a:latin typeface="+mn-lt"/>
                          <a:ea typeface="PMingLiU" panose="02020500000000000000" pitchFamily="18" charset="-120"/>
                          <a:cs typeface="Calibri" panose="020F0502020204030204" pitchFamily="34" charset="0"/>
                        </a:rPr>
                        <a:t>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шинчышн</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а</a:t>
                      </a:r>
                      <a:endParaRPr lang="en-GB" sz="2000" b="1"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79679"/>
                  </a:ext>
                </a:extLst>
              </a:tr>
              <a:tr h="71081">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a:solidFill>
                            <a:schemeClr val="tx1"/>
                          </a:solidFill>
                          <a:effectLst/>
                          <a:latin typeface="+mn-lt"/>
                          <a:ea typeface="PMingLiU" panose="02020500000000000000" pitchFamily="18" charset="-120"/>
                          <a:cs typeface="Calibri" panose="020F0502020204030204" pitchFamily="34" charset="0"/>
                        </a:rPr>
                        <a:t>2Pl</a:t>
                      </a:r>
                      <a:endParaRPr lang="en-US" sz="2000" b="0" i="0" u="none" strike="noStrike">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шичд</a:t>
                      </a:r>
                      <a:r>
                        <a:rPr lang="mi-NZ" sz="2000" b="1" i="0" u="none" strike="noStrike" dirty="0">
                          <a:solidFill>
                            <a:schemeClr val="tx1"/>
                          </a:solidFill>
                          <a:effectLst/>
                          <a:latin typeface="+mn-lt"/>
                        </a:rPr>
                        <a:t>а</a:t>
                      </a:r>
                      <a:endParaRPr lang="az-Cyrl-AZ" sz="2000" b="1"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шинчышд</a:t>
                      </a:r>
                      <a:r>
                        <a:rPr kumimoji="0" lang="en-US" sz="2000" b="1" i="0" u="none" strike="noStrike" kern="1200" cap="none" spc="0" normalizeH="0" baseline="0" noProof="0" dirty="0" err="1">
                          <a:ln>
                            <a:noFill/>
                          </a:ln>
                          <a:solidFill>
                            <a:prstClr val="black"/>
                          </a:solidFill>
                          <a:effectLst/>
                          <a:uLnTx/>
                          <a:uFillTx/>
                          <a:latin typeface="Calibri" panose="020F0502020204030204"/>
                          <a:ea typeface="PMingLiU" panose="02020500000000000000" pitchFamily="18" charset="-120"/>
                          <a:cs typeface="Calibri" panose="020F0502020204030204" pitchFamily="34" charset="0"/>
                        </a:rPr>
                        <a:t>а</a:t>
                      </a:r>
                      <a:endParaRPr lang="en-GB" sz="2000" b="1" i="0" u="none" strike="noStrike" kern="1200" dirty="0">
                        <a:solidFill>
                          <a:schemeClr val="tx1"/>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7525082"/>
                  </a:ext>
                </a:extLst>
              </a:tr>
              <a:tr h="0">
                <a:tc vMerge="1">
                  <a:txBody>
                    <a:bodyPr/>
                    <a:lstStyle/>
                    <a:p>
                      <a:pPr algn="ctr" fontAlgn="t">
                        <a:spcBef>
                          <a:spcPts val="0"/>
                        </a:spcBef>
                        <a:spcAft>
                          <a:spcPts val="0"/>
                        </a:spcAft>
                      </a:pPr>
                      <a:endParaRPr lang="en-US" sz="2000" b="0" i="0" u="none" strike="noStrike" dirty="0">
                        <a:solidFill>
                          <a:schemeClr val="tx1"/>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000" b="1" i="0" u="none" strike="noStrike" dirty="0">
                          <a:solidFill>
                            <a:schemeClr val="tx1"/>
                          </a:solidFill>
                          <a:effectLst/>
                          <a:latin typeface="+mn-lt"/>
                          <a:ea typeface="PMingLiU" panose="02020500000000000000" pitchFamily="18" charset="-120"/>
                          <a:cs typeface="Calibri" panose="020F0502020204030204" pitchFamily="34" charset="0"/>
                        </a:rPr>
                        <a:t>3Pl</a:t>
                      </a:r>
                      <a:endParaRPr lang="en-US" sz="2000" b="0" i="0" u="none" strike="noStrike" dirty="0">
                        <a:solidFill>
                          <a:schemeClr val="tx1"/>
                        </a:solidFill>
                        <a:effectLst/>
                        <a:latin typeface="+mn-lt"/>
                      </a:endParaRPr>
                    </a:p>
                  </a:txBody>
                  <a:tcPr marL="188595" marR="188595" marT="26194" marB="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tx1"/>
                          </a:solidFill>
                          <a:effectLst/>
                          <a:latin typeface="+mn-lt"/>
                        </a:rPr>
                        <a:t>ш</a:t>
                      </a:r>
                      <a:r>
                        <a:rPr lang="mi-NZ" sz="2000" b="1" i="0" u="none" strike="noStrike" dirty="0">
                          <a:solidFill>
                            <a:schemeClr val="tx1"/>
                          </a:solidFill>
                          <a:effectLst/>
                          <a:latin typeface="+mn-lt"/>
                        </a:rPr>
                        <a:t>и</a:t>
                      </a:r>
                      <a:r>
                        <a:rPr lang="mi-NZ" sz="2000" b="0" i="0" u="none" strike="noStrike" dirty="0">
                          <a:solidFill>
                            <a:schemeClr val="tx1"/>
                          </a:solidFill>
                          <a:effectLst/>
                          <a:latin typeface="+mn-lt"/>
                        </a:rPr>
                        <a:t>нчыч</a:t>
                      </a:r>
                      <a:endParaRPr lang="az-Cyrl-AZ" sz="2000" b="0" i="0" u="none" strike="noStrike" dirty="0">
                        <a:solidFill>
                          <a:schemeClr val="tx1"/>
                        </a:solidFill>
                        <a:effectLst/>
                        <a:latin typeface="+mn-lt"/>
                      </a:endParaRPr>
                    </a:p>
                  </a:txBody>
                  <a:tcPr marL="188595" marR="188595" marT="26194"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kumimoji="0" lang="en-US" sz="2000" b="0" i="0" u="none" strike="noStrike" kern="1200" cap="none" spc="0" normalizeH="0" baseline="0" noProof="0" dirty="0" err="1">
                          <a:ln>
                            <a:noFill/>
                          </a:ln>
                          <a:solidFill>
                            <a:srgbClr val="FF0000"/>
                          </a:solidFill>
                          <a:effectLst/>
                          <a:uLnTx/>
                          <a:uFillTx/>
                          <a:latin typeface="Calibri" panose="020F0502020204030204"/>
                          <a:ea typeface="PMingLiU" panose="02020500000000000000" pitchFamily="18" charset="-120"/>
                          <a:cs typeface="Calibri" panose="020F0502020204030204" pitchFamily="34" charset="0"/>
                        </a:rPr>
                        <a:t>ш</a:t>
                      </a:r>
                      <a:r>
                        <a:rPr kumimoji="0" lang="en-US" sz="2000" b="1" i="0" u="none" strike="noStrike" kern="1200" cap="none" spc="0" normalizeH="0" baseline="0" noProof="0" dirty="0" err="1">
                          <a:ln>
                            <a:noFill/>
                          </a:ln>
                          <a:solidFill>
                            <a:srgbClr val="FF0000"/>
                          </a:solidFill>
                          <a:effectLst/>
                          <a:uLnTx/>
                          <a:uFillTx/>
                          <a:latin typeface="Calibri" panose="020F0502020204030204"/>
                          <a:ea typeface="PMingLiU" panose="02020500000000000000" pitchFamily="18" charset="-120"/>
                          <a:cs typeface="Calibri" panose="020F0502020204030204" pitchFamily="34" charset="0"/>
                        </a:rPr>
                        <a:t>и</a:t>
                      </a:r>
                      <a:r>
                        <a:rPr kumimoji="0" lang="en-US" sz="2000" b="0" i="0" u="none" strike="noStrike" kern="1200" cap="none" spc="0" normalizeH="0" baseline="0" noProof="0" dirty="0" err="1">
                          <a:ln>
                            <a:noFill/>
                          </a:ln>
                          <a:solidFill>
                            <a:srgbClr val="FF0000"/>
                          </a:solidFill>
                          <a:effectLst/>
                          <a:uLnTx/>
                          <a:uFillTx/>
                          <a:latin typeface="Calibri" panose="020F0502020204030204"/>
                          <a:ea typeface="PMingLiU" panose="02020500000000000000" pitchFamily="18" charset="-120"/>
                          <a:cs typeface="Calibri" panose="020F0502020204030204" pitchFamily="34" charset="0"/>
                        </a:rPr>
                        <a:t>нчышт</a:t>
                      </a:r>
                      <a:endParaRPr lang="en-GB" sz="2000" b="0" i="0" u="none" strike="noStrike" kern="1200" dirty="0">
                        <a:solidFill>
                          <a:srgbClr val="FF0000"/>
                        </a:solidFill>
                        <a:effectLst/>
                        <a:latin typeface="+mn-lt"/>
                        <a:ea typeface="PMingLiU" panose="02020500000000000000" pitchFamily="18" charset="-120"/>
                        <a:cs typeface="Calibri" panose="020F050202020403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639757"/>
                  </a:ext>
                </a:extLst>
              </a:tr>
            </a:tbl>
          </a:graphicData>
        </a:graphic>
      </p:graphicFrame>
    </p:spTree>
    <p:extLst>
      <p:ext uri="{BB962C8B-B14F-4D97-AF65-F5344CB8AC3E}">
        <p14:creationId xmlns:p14="http://schemas.microsoft.com/office/powerpoint/2010/main" val="420536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imperative – third person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27</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graphicFrame>
        <p:nvGraphicFramePr>
          <p:cNvPr id="2" name="Table 1">
            <a:extLst>
              <a:ext uri="{FF2B5EF4-FFF2-40B4-BE49-F238E27FC236}">
                <a16:creationId xmlns:a16="http://schemas.microsoft.com/office/drawing/2014/main" id="{3DA0776B-0C48-426E-B314-F18B6A8F51DC}"/>
              </a:ext>
            </a:extLst>
          </p:cNvPr>
          <p:cNvGraphicFramePr>
            <a:graphicFrameLocks noGrp="1"/>
          </p:cNvGraphicFramePr>
          <p:nvPr>
            <p:extLst>
              <p:ext uri="{D42A27DB-BD31-4B8C-83A1-F6EECF244321}">
                <p14:modId xmlns:p14="http://schemas.microsoft.com/office/powerpoint/2010/main" val="412652884"/>
              </p:ext>
            </p:extLst>
          </p:nvPr>
        </p:nvGraphicFramePr>
        <p:xfrm>
          <a:off x="1619250" y="2171700"/>
          <a:ext cx="9544050" cy="3841274"/>
        </p:xfrm>
        <a:graphic>
          <a:graphicData uri="http://schemas.openxmlformats.org/drawingml/2006/table">
            <a:tbl>
              <a:tblPr firstRow="1" firstCol="1" bandRow="1">
                <a:tableStyleId>{5940675A-B579-460E-94D1-54222C63F5DA}</a:tableStyleId>
              </a:tblPr>
              <a:tblGrid>
                <a:gridCol w="4772025">
                  <a:extLst>
                    <a:ext uri="{9D8B030D-6E8A-4147-A177-3AD203B41FA5}">
                      <a16:colId xmlns:a16="http://schemas.microsoft.com/office/drawing/2014/main" val="2378093357"/>
                    </a:ext>
                  </a:extLst>
                </a:gridCol>
                <a:gridCol w="4772025">
                  <a:extLst>
                    <a:ext uri="{9D8B030D-6E8A-4147-A177-3AD203B41FA5}">
                      <a16:colId xmlns:a16="http://schemas.microsoft.com/office/drawing/2014/main" val="3155586101"/>
                    </a:ext>
                  </a:extLst>
                </a:gridCol>
              </a:tblGrid>
              <a:tr h="1152382">
                <a:tc>
                  <a:txBody>
                    <a:bodyPr/>
                    <a:lstStyle/>
                    <a:p>
                      <a:pPr algn="l"/>
                      <a:r>
                        <a:rPr lang="en-US" sz="2400" dirty="0" err="1">
                          <a:effectLst/>
                          <a:latin typeface="Calibri" panose="020F0502020204030204" pitchFamily="34" charset="0"/>
                          <a:ea typeface="PMingLiU" panose="02020500000000000000" pitchFamily="18" charset="-120"/>
                          <a:cs typeface="Lucida Grande"/>
                        </a:rPr>
                        <a:t>Сашал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н</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кал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сыза</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м</a:t>
                      </a:r>
                      <a:r>
                        <a:rPr lang="en-US" sz="2400" b="1" dirty="0" err="1">
                          <a:effectLst/>
                          <a:latin typeface="Calibri" panose="020F0502020204030204" pitchFamily="34" charset="0"/>
                          <a:ea typeface="PMingLiU" panose="02020500000000000000" pitchFamily="18" charset="-120"/>
                          <a:cs typeface="Lucida Grande"/>
                        </a:rPr>
                        <a:t>ӧ</a:t>
                      </a:r>
                      <a:r>
                        <a:rPr lang="en-US" sz="2400" dirty="0" err="1">
                          <a:effectLst/>
                          <a:latin typeface="Calibri" panose="020F0502020204030204" pitchFamily="34" charset="0"/>
                          <a:ea typeface="PMingLiU" panose="02020500000000000000" pitchFamily="18" charset="-120"/>
                          <a:cs typeface="Lucida Grande"/>
                        </a:rPr>
                        <a:t>ҥгышкӧ</a:t>
                      </a:r>
                      <a:r>
                        <a:rPr lang="en-US" sz="2400" dirty="0">
                          <a:effectLst/>
                          <a:latin typeface="Calibri" panose="020F0502020204030204" pitchFamily="34" charset="0"/>
                          <a:ea typeface="PMingLiU" panose="02020500000000000000" pitchFamily="18" charset="-120"/>
                          <a:cs typeface="Lucida Grande"/>
                        </a:rPr>
                        <a:t> 7 </a:t>
                      </a:r>
                      <a:r>
                        <a:rPr lang="en-US" sz="2400" dirty="0" err="1">
                          <a:effectLst/>
                          <a:latin typeface="Calibri" panose="020F0502020204030204" pitchFamily="34" charset="0"/>
                          <a:ea typeface="PMingLiU" panose="02020500000000000000" pitchFamily="18" charset="-120"/>
                          <a:cs typeface="Lucida Grande"/>
                        </a:rPr>
                        <a:t>шагатл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н</a:t>
                      </a:r>
                      <a:r>
                        <a:rPr lang="en-US" sz="2400" dirty="0">
                          <a:effectLst/>
                          <a:latin typeface="Calibri" panose="020F0502020204030204" pitchFamily="34" charset="0"/>
                          <a:ea typeface="PMingLiU" panose="02020500000000000000" pitchFamily="18" charset="-120"/>
                          <a:cs typeface="Lucida Grande"/>
                        </a:rPr>
                        <a:t> </a:t>
                      </a:r>
                      <a:r>
                        <a:rPr lang="en-US" sz="2400" u="sng" dirty="0" err="1">
                          <a:effectLst/>
                          <a:latin typeface="Calibri" panose="020F0502020204030204" pitchFamily="34" charset="0"/>
                          <a:ea typeface="PMingLiU" panose="02020500000000000000" pitchFamily="18" charset="-120"/>
                          <a:cs typeface="Lucida Grande"/>
                        </a:rPr>
                        <a:t>т</a:t>
                      </a:r>
                      <a:r>
                        <a:rPr lang="en-US" sz="2400" b="1" u="sng" dirty="0" err="1">
                          <a:effectLst/>
                          <a:latin typeface="Calibri" panose="020F0502020204030204" pitchFamily="34" charset="0"/>
                          <a:ea typeface="PMingLiU" panose="02020500000000000000" pitchFamily="18" charset="-120"/>
                          <a:cs typeface="Lucida Grande"/>
                        </a:rPr>
                        <a:t>о</a:t>
                      </a:r>
                      <a:r>
                        <a:rPr lang="en-US" sz="2400" u="sng" dirty="0" err="1">
                          <a:effectLst/>
                          <a:latin typeface="Calibri" panose="020F0502020204030204" pitchFamily="34" charset="0"/>
                          <a:ea typeface="PMingLiU" panose="02020500000000000000" pitchFamily="18" charset="-120"/>
                          <a:cs typeface="Lucida Grande"/>
                        </a:rPr>
                        <a:t>лжо</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Lucida Grande"/>
                        </a:rPr>
                        <a:t>Tell Sasha that he should come home at seven o’clock.</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660736581"/>
                  </a:ext>
                </a:extLst>
              </a:tr>
              <a:tr h="1152382">
                <a:tc>
                  <a:txBody>
                    <a:bodyPr/>
                    <a:lstStyle/>
                    <a:p>
                      <a:pPr algn="l"/>
                      <a:r>
                        <a:rPr lang="en-US" sz="2400" dirty="0" err="1">
                          <a:effectLst/>
                          <a:latin typeface="Calibri" panose="020F0502020204030204" pitchFamily="34" charset="0"/>
                          <a:ea typeface="PMingLiU" panose="02020500000000000000" pitchFamily="18" charset="-120"/>
                          <a:cs typeface="Calibri" panose="020F0502020204030204" pitchFamily="34" charset="0"/>
                        </a:rPr>
                        <a:t>Кӱс</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400" dirty="0" err="1">
                          <a:effectLst/>
                          <a:latin typeface="Calibri" panose="020F0502020204030204" pitchFamily="34" charset="0"/>
                          <a:ea typeface="PMingLiU" panose="02020500000000000000" pitchFamily="18" charset="-120"/>
                          <a:cs typeface="Calibri" panose="020F0502020204030204" pitchFamily="34" charset="0"/>
                        </a:rPr>
                        <a:t>тышко</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кайышетл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н’имог</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нач</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р</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шоным</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ушышк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т</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u="sng" dirty="0" err="1">
                          <a:effectLst/>
                          <a:latin typeface="Calibri" panose="020F0502020204030204" pitchFamily="34" charset="0"/>
                          <a:ea typeface="PMingLiU" panose="02020500000000000000" pitchFamily="18" charset="-120"/>
                          <a:cs typeface="Calibri" panose="020F0502020204030204" pitchFamily="34" charset="0"/>
                        </a:rPr>
                        <a:t>ы</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нже</a:t>
                      </a:r>
                      <a:r>
                        <a:rPr lang="en-US" sz="2400" u="sng" dirty="0">
                          <a:effectLst/>
                          <a:latin typeface="Calibri" panose="020F0502020204030204" pitchFamily="34" charset="0"/>
                          <a:ea typeface="PMingLiU" panose="02020500000000000000" pitchFamily="18" charset="-120"/>
                          <a:cs typeface="Calibri" panose="020F0502020204030204" pitchFamily="34" charset="0"/>
                        </a:rPr>
                        <a:t> </a:t>
                      </a:r>
                      <a:r>
                        <a:rPr lang="en-US" sz="2400" u="sng" dirty="0" err="1">
                          <a:effectLst/>
                          <a:latin typeface="Calibri" panose="020F0502020204030204" pitchFamily="34" charset="0"/>
                          <a:ea typeface="PMingLiU" panose="02020500000000000000" pitchFamily="18" charset="-120"/>
                          <a:cs typeface="Calibri" panose="020F0502020204030204" pitchFamily="34" charset="0"/>
                        </a:rPr>
                        <a:t>тол</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a:effectLst/>
                          <a:latin typeface="Calibri" panose="020F0502020204030204" pitchFamily="34" charset="0"/>
                          <a:ea typeface="PMingLiU" panose="02020500000000000000" pitchFamily="18" charset="-120"/>
                          <a:cs typeface="Lucida Grande"/>
                        </a:rPr>
                        <a:t>When you go to the sacred grove, no bad thoughts should come to your mind.</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503593361"/>
                  </a:ext>
                </a:extLst>
              </a:tr>
              <a:tr h="768255">
                <a:tc>
                  <a:txBody>
                    <a:bodyPr/>
                    <a:lstStyle/>
                    <a:p>
                      <a:pPr algn="l"/>
                      <a:r>
                        <a:rPr lang="en-US" sz="2400">
                          <a:effectLst/>
                          <a:latin typeface="Calibri" panose="020F0502020204030204" pitchFamily="34" charset="0"/>
                          <a:ea typeface="PMingLiU" panose="02020500000000000000" pitchFamily="18" charset="-120"/>
                          <a:cs typeface="Lucida Grande"/>
                        </a:rPr>
                        <a:t>Ӱдырам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ш ден пӧръ</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ҥ тӧр прав</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 </a:t>
                      </a:r>
                      <a:r>
                        <a:rPr lang="en-US" sz="2400" u="sng">
                          <a:effectLst/>
                          <a:latin typeface="Calibri" panose="020F0502020204030204" pitchFamily="34" charset="0"/>
                          <a:ea typeface="PMingLiU" panose="02020500000000000000" pitchFamily="18" charset="-120"/>
                          <a:cs typeface="Lucida Grande"/>
                        </a:rPr>
                        <a:t>л</a:t>
                      </a:r>
                      <a:r>
                        <a:rPr lang="en-US" sz="2400" b="1" u="sng">
                          <a:effectLst/>
                          <a:latin typeface="Calibri" panose="020F0502020204030204" pitchFamily="34" charset="0"/>
                          <a:ea typeface="PMingLiU" panose="02020500000000000000" pitchFamily="18" charset="-120"/>
                          <a:cs typeface="Lucida Grande"/>
                        </a:rPr>
                        <a:t>и</a:t>
                      </a:r>
                      <a:r>
                        <a:rPr lang="en-US" sz="2400" u="sng">
                          <a:effectLst/>
                          <a:latin typeface="Calibri" panose="020F0502020204030204" pitchFamily="34" charset="0"/>
                          <a:ea typeface="PMingLiU" panose="02020500000000000000" pitchFamily="18" charset="-120"/>
                          <a:cs typeface="Lucida Grande"/>
                        </a:rPr>
                        <a:t>йышт</a:t>
                      </a:r>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Lucida Grande"/>
                        </a:rPr>
                        <a:t>May women and men have equal rights.</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12896526"/>
                  </a:ext>
                </a:extLst>
              </a:tr>
              <a:tr h="768255">
                <a:tc>
                  <a:txBody>
                    <a:bodyPr/>
                    <a:lstStyle/>
                    <a:p>
                      <a:pPr algn="l"/>
                      <a:r>
                        <a:rPr lang="en-US" sz="2400">
                          <a:effectLst/>
                          <a:latin typeface="Calibri" panose="020F0502020204030204" pitchFamily="34" charset="0"/>
                          <a:ea typeface="PMingLiU" panose="02020500000000000000" pitchFamily="18" charset="-120"/>
                          <a:cs typeface="Lucida Grande"/>
                        </a:rPr>
                        <a:t>Пел</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нышт н’им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т </a:t>
                      </a:r>
                      <a:r>
                        <a:rPr lang="en-US" sz="2400" b="1" u="sng">
                          <a:effectLst/>
                          <a:latin typeface="Calibri" panose="020F0502020204030204" pitchFamily="34" charset="0"/>
                          <a:ea typeface="PMingLiU" panose="02020500000000000000" pitchFamily="18" charset="-120"/>
                          <a:cs typeface="Lucida Grande"/>
                        </a:rPr>
                        <a:t>ы</a:t>
                      </a:r>
                      <a:r>
                        <a:rPr lang="en-US" sz="2400" u="sng">
                          <a:effectLst/>
                          <a:latin typeface="Calibri" panose="020F0502020204030204" pitchFamily="34" charset="0"/>
                          <a:ea typeface="PMingLiU" panose="02020500000000000000" pitchFamily="18" charset="-120"/>
                          <a:cs typeface="Lucida Grande"/>
                        </a:rPr>
                        <a:t>нышт к</a:t>
                      </a:r>
                      <a:r>
                        <a:rPr lang="en-US" sz="2400" b="1" u="sng">
                          <a:effectLst/>
                          <a:latin typeface="Calibri" panose="020F0502020204030204" pitchFamily="34" charset="0"/>
                          <a:ea typeface="PMingLiU" panose="02020500000000000000" pitchFamily="18" charset="-120"/>
                          <a:cs typeface="Lucida Grande"/>
                        </a:rPr>
                        <a:t>о</a:t>
                      </a:r>
                      <a:r>
                        <a:rPr lang="en-US" sz="2400" u="sng">
                          <a:effectLst/>
                          <a:latin typeface="Calibri" panose="020F0502020204030204" pitchFamily="34" charset="0"/>
                          <a:ea typeface="PMingLiU" panose="02020500000000000000" pitchFamily="18" charset="-120"/>
                          <a:cs typeface="Lucida Grande"/>
                        </a:rPr>
                        <a:t>ндо</a:t>
                      </a:r>
                      <a:r>
                        <a:rPr lang="en-US" sz="2400">
                          <a:effectLst/>
                          <a:latin typeface="Calibri" panose="020F0502020204030204" pitchFamily="34" charset="0"/>
                          <a:ea typeface="PMingLiU" panose="02020500000000000000" pitchFamily="18" charset="-120"/>
                          <a:cs typeface="Lucida Grande"/>
                        </a:rPr>
                        <a:t>: мемн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 чыл</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ло.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dirty="0">
                          <a:effectLst/>
                          <a:latin typeface="Calibri" panose="020F0502020204030204" pitchFamily="34" charset="0"/>
                          <a:ea typeface="PMingLiU" panose="02020500000000000000" pitchFamily="18" charset="-120"/>
                          <a:cs typeface="Lucida Grande"/>
                        </a:rPr>
                        <a:t>They shouldn’t bring anything along, we’ve got everything.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88541616"/>
                  </a:ext>
                </a:extLst>
              </a:tr>
            </a:tbl>
          </a:graphicData>
        </a:graphic>
      </p:graphicFrame>
    </p:spTree>
    <p:extLst>
      <p:ext uri="{BB962C8B-B14F-4D97-AF65-F5344CB8AC3E}">
        <p14:creationId xmlns:p14="http://schemas.microsoft.com/office/powerpoint/2010/main" val="3164566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1098</Words>
  <Application>Microsoft Office PowerPoint</Application>
  <PresentationFormat>Widescreen</PresentationFormat>
  <Paragraphs>309</Paragraphs>
  <Slides>26</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Chapter 27</vt:lpstr>
      <vt:lpstr>PowerPoint Presentation</vt:lpstr>
      <vt:lpstr>Grammar</vt:lpstr>
      <vt:lpstr>PowerPoint Presentation</vt:lpstr>
      <vt:lpstr>PowerPoint Presentation</vt:lpstr>
      <vt:lpstr>PowerPoint Presentation</vt:lpstr>
      <vt:lpstr>PowerPoint Presentation</vt:lpstr>
      <vt:lpstr>PowerPoint Presentation</vt:lpstr>
      <vt:lpstr>PowerPoint Presentation</vt:lpstr>
      <vt:lpstr>Words and word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Text</vt:lpstr>
      <vt:lpstr>PowerPoint Presentation</vt:lpstr>
      <vt:lpstr>PowerPoint Presentation</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27</dc:title>
  <dc:creator>Jeremy Bradley</dc:creator>
  <cp:lastModifiedBy>Jeremy moss Bradley</cp:lastModifiedBy>
  <cp:revision>183</cp:revision>
  <dcterms:created xsi:type="dcterms:W3CDTF">2021-01-22T02:35:08Z</dcterms:created>
  <dcterms:modified xsi:type="dcterms:W3CDTF">2024-03-15T14:00:26Z</dcterms:modified>
</cp:coreProperties>
</file>