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83" r:id="rId2"/>
    <p:sldId id="761" r:id="rId3"/>
    <p:sldId id="596" r:id="rId4"/>
    <p:sldId id="796" r:id="rId5"/>
    <p:sldId id="1052" r:id="rId6"/>
    <p:sldId id="915" r:id="rId7"/>
    <p:sldId id="1054" r:id="rId8"/>
    <p:sldId id="911" r:id="rId9"/>
    <p:sldId id="912" r:id="rId10"/>
    <p:sldId id="914" r:id="rId11"/>
    <p:sldId id="1055" r:id="rId12"/>
    <p:sldId id="886" r:id="rId13"/>
    <p:sldId id="889" r:id="rId14"/>
    <p:sldId id="890" r:id="rId15"/>
    <p:sldId id="891" r:id="rId16"/>
    <p:sldId id="893" r:id="rId17"/>
    <p:sldId id="999" r:id="rId18"/>
    <p:sldId id="895" r:id="rId19"/>
    <p:sldId id="643" r:id="rId20"/>
    <p:sldId id="862" r:id="rId21"/>
    <p:sldId id="1056" r:id="rId22"/>
    <p:sldId id="1057" r:id="rId23"/>
    <p:sldId id="1058" r:id="rId24"/>
    <p:sldId id="1059" r:id="rId25"/>
    <p:sldId id="1060" r:id="rId26"/>
    <p:sldId id="1061" r:id="rId27"/>
    <p:sldId id="1062" r:id="rId28"/>
    <p:sldId id="653" r:id="rId29"/>
    <p:sldId id="906" r:id="rId30"/>
    <p:sldId id="1048" r:id="rId31"/>
    <p:sldId id="655" r:id="rId32"/>
    <p:sldId id="1049" r:id="rId33"/>
    <p:sldId id="1050"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278" autoAdjust="0"/>
    <p:restoredTop sz="86359" autoAdjust="0"/>
  </p:normalViewPr>
  <p:slideViewPr>
    <p:cSldViewPr snapToGrid="0">
      <p:cViewPr varScale="1">
        <p:scale>
          <a:sx n="100" d="100"/>
          <a:sy n="100" d="100"/>
        </p:scale>
        <p:origin x="114" y="150"/>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15E85710-D14B-4324-8625-A64370FDD171}"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a:t>COPIUS – Introduction to Mari – Chapter 26</a:t>
            </a:r>
            <a:endParaRPr lang="en-GB"/>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3513E6AB-6D49-42A0-9882-16A13623BC44}"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a:t>COPIUS – Introduction to Mari – Chapter 26</a:t>
            </a:r>
            <a:endParaRPr lang="en-GB"/>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390F28B6-F8DE-4BAA-85A2-DA5DB049AB31}"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a:t>COPIUS – Introduction to Mari – Chapter 26</a:t>
            </a:r>
            <a:endParaRPr lang="en-GB"/>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996070CA-CF01-44B3-AB14-3FBE61E1EB98}"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a:t>COPIUS – Introduction to Mari – Chapter 26</a:t>
            </a:r>
            <a:endParaRPr lang="en-GB"/>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5F57B9B3-D9E9-4AEB-BE5A-8B59CEE75958}"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a:t>COPIUS – Introduction to Mari – Chapter 26</a:t>
            </a:r>
            <a:endParaRPr lang="en-GB"/>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F3469D89-9F13-4A87-B743-2A7EB918D4C9}"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a:t>COPIUS – Introduction to Mari – Chapter 26</a:t>
            </a:r>
            <a:endParaRPr lang="en-GB"/>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D260C700-48AF-4026-BE9E-C75F56D64658}"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a:t>COPIUS – Introduction to Mari – Chapter 26</a:t>
            </a:r>
            <a:endParaRPr lang="en-GB"/>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0EE7663C-C286-449E-8465-5197895AD96C}"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A07C1B49-CED4-4F51-BCCA-DECB855F86A9}"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a:t>COPIUS – Introduction to Mari – Chapter 26</a:t>
            </a:r>
            <a:endParaRPr lang="en-GB"/>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D6A3F95A-B096-44CF-BAFB-9787E21C1B50}"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a:t>COPIUS – Introduction to Mari – Chapter 26</a:t>
            </a:r>
            <a:endParaRPr lang="en-GB"/>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05C9388F-2466-4097-B701-6288B9D6CFD0}"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a:t>COPIUS – Introduction to Mari – Chapter 26</a:t>
            </a:r>
            <a:endParaRPr lang="en-GB"/>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B5D71-CCB8-4F1C-9296-1E6B81E803E4}"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COPIUS – Introduction to Mari – Chapter 26</a:t>
            </a:r>
            <a:endParaRPr lang="en-GB"/>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youtube.com/watch?v=FBMyjKgutqQ" TargetMode="External"/><Relationship Id="rId2" Type="http://schemas.openxmlformats.org/officeDocument/2006/relationships/slideLayout" Target="../slideLayouts/slideLayout2.xml"/><Relationship Id="rId1" Type="http://schemas.openxmlformats.org/officeDocument/2006/relationships/video" Target="https://www.youtube.com/embed/FBMyjKgutqQ?feature=oembed" TargetMode="External"/><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a:t>Chapter 26</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updated 30 November 2021 </a:t>
            </a: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4C0070C-E2BB-4AD3-922C-D6610EE2135B}"/>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E609A196-07E6-4CC8-873D-52D4597DDCC5}"/>
              </a:ext>
            </a:extLst>
          </p:cNvPr>
          <p:cNvSpPr>
            <a:spLocks noGrp="1"/>
          </p:cNvSpPr>
          <p:nvPr>
            <p:ph type="sldNum" sz="quarter" idx="12"/>
          </p:nvPr>
        </p:nvSpPr>
        <p:spPr/>
        <p:txBody>
          <a:bodyPr/>
          <a:lstStyle/>
          <a:p>
            <a:fld id="{055DE2CD-379D-4002-80ED-F7724F598CF3}" type="slidenum">
              <a:rPr lang="en-GB" smtClean="0"/>
              <a:t>10</a:t>
            </a:fld>
            <a:endParaRPr lang="en-GB"/>
          </a:p>
        </p:txBody>
      </p:sp>
      <p:graphicFrame>
        <p:nvGraphicFramePr>
          <p:cNvPr id="6" name="Table 5">
            <a:extLst>
              <a:ext uri="{FF2B5EF4-FFF2-40B4-BE49-F238E27FC236}">
                <a16:creationId xmlns:a16="http://schemas.microsoft.com/office/drawing/2014/main" id="{55145313-CDBA-4A5C-BEE3-4173CD7C73BE}"/>
              </a:ext>
            </a:extLst>
          </p:cNvPr>
          <p:cNvGraphicFramePr>
            <a:graphicFrameLocks noGrp="1"/>
          </p:cNvGraphicFramePr>
          <p:nvPr>
            <p:extLst>
              <p:ext uri="{D42A27DB-BD31-4B8C-83A1-F6EECF244321}">
                <p14:modId xmlns:p14="http://schemas.microsoft.com/office/powerpoint/2010/main" val="1970485763"/>
              </p:ext>
            </p:extLst>
          </p:nvPr>
        </p:nvGraphicFramePr>
        <p:xfrm>
          <a:off x="4272108" y="1980000"/>
          <a:ext cx="4215600" cy="2190867"/>
        </p:xfrm>
        <a:graphic>
          <a:graphicData uri="http://schemas.openxmlformats.org/drawingml/2006/table">
            <a:tbl>
              <a:tblPr firstRow="1" firstCol="1" bandRow="1" bandCol="1">
                <a:tableStyleId>{5940675A-B579-460E-94D1-54222C63F5DA}</a:tableStyleId>
              </a:tblPr>
              <a:tblGrid>
                <a:gridCol w="867600">
                  <a:extLst>
                    <a:ext uri="{9D8B030D-6E8A-4147-A177-3AD203B41FA5}">
                      <a16:colId xmlns:a16="http://schemas.microsoft.com/office/drawing/2014/main" val="2736513851"/>
                    </a:ext>
                  </a:extLst>
                </a:gridCol>
                <a:gridCol w="3348000">
                  <a:extLst>
                    <a:ext uri="{9D8B030D-6E8A-4147-A177-3AD203B41FA5}">
                      <a16:colId xmlns:a16="http://schemas.microsoft.com/office/drawing/2014/main" val="171380316"/>
                    </a:ext>
                  </a:extLst>
                </a:gridCol>
              </a:tblGrid>
              <a:tr h="312981">
                <a:tc>
                  <a:txBody>
                    <a:bodyPr/>
                    <a:lstStyle/>
                    <a:p>
                      <a:pPr algn="ctr">
                        <a:lnSpc>
                          <a:spcPct val="107000"/>
                        </a:lnSpc>
                      </a:pP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a:lnSpc>
                          <a:spcPct val="107000"/>
                        </a:lnSpc>
                      </a:pPr>
                      <a:r>
                        <a:rPr lang="mi-NZ" sz="1800" dirty="0">
                          <a:effectLst/>
                          <a:latin typeface="Calibri" panose="020F0502020204030204" pitchFamily="34" charset="0"/>
                          <a:ea typeface="PMingLiU" panose="02020500000000000000" pitchFamily="18" charset="-120"/>
                          <a:cs typeface="Lucida Grande"/>
                        </a:rPr>
                        <a:t>кочм</a:t>
                      </a:r>
                      <a:r>
                        <a:rPr lang="mi-NZ" sz="1800" b="1" dirty="0">
                          <a:effectLst/>
                          <a:latin typeface="Calibri" panose="020F0502020204030204" pitchFamily="34" charset="0"/>
                          <a:ea typeface="PMingLiU" panose="02020500000000000000" pitchFamily="18" charset="-120"/>
                          <a:cs typeface="Lucida Grande"/>
                        </a:rPr>
                        <a:t>е</a:t>
                      </a:r>
                      <a:r>
                        <a:rPr lang="mi-NZ" sz="1800" b="0" dirty="0">
                          <a:effectLst/>
                          <a:latin typeface="Calibri" panose="020F0502020204030204" pitchFamily="34" charset="0"/>
                          <a:ea typeface="PMingLiU" panose="02020500000000000000" pitchFamily="18" charset="-120"/>
                          <a:cs typeface="Lucida Grande"/>
                        </a:rPr>
                        <a:t>ш(</a:t>
                      </a:r>
                      <a:r>
                        <a:rPr lang="mi-NZ" sz="1800" dirty="0">
                          <a:effectLst/>
                          <a:latin typeface="Calibri" panose="020F0502020204030204" pitchFamily="34" charset="0"/>
                          <a:ea typeface="PMingLiU" panose="02020500000000000000" pitchFamily="18" charset="-120"/>
                          <a:cs typeface="Lucida Grande"/>
                        </a:rPr>
                        <a:t>ке) &gt;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3141147"/>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1Sg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йын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err="1">
                          <a:effectLst/>
                          <a:latin typeface="Calibri" panose="020F0502020204030204" pitchFamily="34" charset="0"/>
                          <a:ea typeface="PMingLiU" panose="02020500000000000000" pitchFamily="18" charset="-120"/>
                          <a:cs typeface="Calibri" panose="020F0502020204030204" pitchFamily="34" charset="0"/>
                        </a:rPr>
                        <a:t>к</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31653557"/>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2Sg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йын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err="1">
                          <a:effectLst/>
                          <a:latin typeface="Calibri" panose="020F0502020204030204" pitchFamily="34" charset="0"/>
                          <a:ea typeface="PMingLiU" panose="02020500000000000000" pitchFamily="18" charset="-120"/>
                          <a:cs typeface="Calibri" panose="020F0502020204030204" pitchFamily="34" charset="0"/>
                        </a:rPr>
                        <a:t>к</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у</a:t>
                      </a:r>
                      <a:r>
                        <a:rPr lang="en-US" sz="1800" dirty="0" err="1">
                          <a:effectLst/>
                          <a:latin typeface="Calibri" panose="020F0502020204030204" pitchFamily="34" charset="0"/>
                          <a:ea typeface="PMingLiU" panose="02020500000000000000" pitchFamily="18" charset="-120"/>
                          <a:cs typeface="Calibri" panose="020F0502020204030204" pitchFamily="34" charset="0"/>
                        </a:rPr>
                        <a:t>дын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кочм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err="1">
                          <a:effectLst/>
                          <a:latin typeface="Calibri" panose="020F0502020204030204" pitchFamily="34" charset="0"/>
                          <a:ea typeface="PMingLiU" panose="02020500000000000000" pitchFamily="18" charset="-120"/>
                          <a:cs typeface="Calibri" panose="020F0502020204030204" pitchFamily="34" charset="0"/>
                        </a:rPr>
                        <a:t>кыже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1Pl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en-US" sz="1800" dirty="0" err="1">
                          <a:effectLst/>
                          <a:latin typeface="Calibri" panose="020F0502020204030204" pitchFamily="34" charset="0"/>
                          <a:ea typeface="PMingLiU" panose="02020500000000000000" pitchFamily="18" charset="-120"/>
                          <a:cs typeface="Calibri" panose="020F0502020204030204" pitchFamily="34" charset="0"/>
                        </a:rPr>
                        <a:t>мемн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err="1">
                          <a:effectLst/>
                          <a:latin typeface="Calibri" panose="020F0502020204030204" pitchFamily="34" charset="0"/>
                          <a:ea typeface="PMingLiU" panose="02020500000000000000" pitchFamily="18" charset="-120"/>
                          <a:cs typeface="Calibri" panose="020F0502020204030204" pitchFamily="34" charset="0"/>
                        </a:rPr>
                        <a:t>кын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2Pl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en-US" sz="1800" dirty="0" err="1">
                          <a:effectLst/>
                          <a:latin typeface="Calibri" panose="020F0502020204030204" pitchFamily="34" charset="0"/>
                          <a:ea typeface="PMingLiU" panose="02020500000000000000" pitchFamily="18" charset="-120"/>
                          <a:cs typeface="Calibri" panose="020F0502020204030204" pitchFamily="34" charset="0"/>
                        </a:rPr>
                        <a:t>тенд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err="1">
                          <a:effectLst/>
                          <a:latin typeface="Calibri" panose="020F0502020204030204" pitchFamily="34" charset="0"/>
                          <a:ea typeface="PMingLiU" panose="02020500000000000000" pitchFamily="18" charset="-120"/>
                          <a:cs typeface="Calibri" panose="020F0502020204030204" pitchFamily="34" charset="0"/>
                        </a:rPr>
                        <a:t>кыд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3Pl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en-US" sz="1800" dirty="0" err="1">
                          <a:effectLst/>
                          <a:latin typeface="Calibri" panose="020F0502020204030204" pitchFamily="34" charset="0"/>
                          <a:ea typeface="PMingLiU" panose="02020500000000000000" pitchFamily="18" charset="-120"/>
                          <a:cs typeface="Calibri" panose="020F0502020204030204" pitchFamily="34" charset="0"/>
                        </a:rPr>
                        <a:t>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у</a:t>
                      </a:r>
                      <a:r>
                        <a:rPr lang="en-US" sz="1800" dirty="0" err="1">
                          <a:effectLst/>
                          <a:latin typeface="Calibri" panose="020F0502020204030204" pitchFamily="34" charset="0"/>
                          <a:ea typeface="PMingLiU" panose="02020500000000000000" pitchFamily="18" charset="-120"/>
                          <a:cs typeface="Calibri" panose="020F0502020204030204" pitchFamily="34" charset="0"/>
                        </a:rPr>
                        <a:t>нын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кочм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err="1">
                          <a:effectLst/>
                          <a:latin typeface="Calibri" panose="020F0502020204030204" pitchFamily="34" charset="0"/>
                          <a:ea typeface="PMingLiU" panose="02020500000000000000" pitchFamily="18" charset="-120"/>
                          <a:cs typeface="Calibri" panose="020F0502020204030204" pitchFamily="34" charset="0"/>
                        </a:rPr>
                        <a:t>кышт</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
        <p:nvSpPr>
          <p:cNvPr id="7" name="Content Placeholder 2">
            <a:extLst>
              <a:ext uri="{FF2B5EF4-FFF2-40B4-BE49-F238E27FC236}">
                <a16:creationId xmlns:a16="http://schemas.microsoft.com/office/drawing/2014/main" id="{03C2625D-33E9-4A53-86AA-321B7C935A58}"/>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 </a:t>
            </a:r>
            <a:r>
              <a:rPr lang="en-GB" sz="3600" u="sng" dirty="0">
                <a:latin typeface="Calibri" panose="020F0502020204030204" pitchFamily="34" charset="0"/>
                <a:ea typeface="Times New Roman" panose="02020603050405020304" pitchFamily="18" charset="0"/>
                <a:cs typeface="Calibri" panose="020F0502020204030204" pitchFamily="34" charset="0"/>
              </a:rPr>
              <a:t>Gerund</a:t>
            </a:r>
            <a:r>
              <a:rPr lang="de-AT" sz="3600" u="sng" dirty="0">
                <a:latin typeface="Calibri" panose="020F0502020204030204" pitchFamily="34" charset="0"/>
                <a:ea typeface="Times New Roman" panose="02020603050405020304" pitchFamily="18" charset="0"/>
                <a:cs typeface="Calibri" panose="020F0502020204030204" pitchFamily="34" charset="0"/>
              </a:rPr>
              <a:t> of subsequent action (</a:t>
            </a:r>
            <a:r>
              <a:rPr lang="en-US" sz="3600" u="sng" dirty="0">
                <a:latin typeface="Calibri" panose="020F0502020204030204" pitchFamily="34" charset="0"/>
                <a:ea typeface="Times New Roman" panose="02020603050405020304" pitchFamily="18" charset="0"/>
                <a:cs typeface="Calibri" panose="020F0502020204030204" pitchFamily="34" charset="0"/>
              </a:rPr>
              <a:t>‘before’)</a:t>
            </a:r>
            <a:r>
              <a:rPr lang="de-AT" sz="3600" u="sng" dirty="0">
                <a:latin typeface="Calibri" panose="020F0502020204030204" pitchFamily="34" charset="0"/>
                <a:ea typeface="Times New Roman" panose="02020603050405020304" pitchFamily="18" charset="0"/>
                <a:cs typeface="Calibri" panose="020F0502020204030204" pitchFamily="34" charset="0"/>
              </a:rPr>
              <a:t> in -</a:t>
            </a:r>
            <a:r>
              <a:rPr lang="mi-NZ" sz="3600" u="sng" dirty="0">
                <a:latin typeface="Calibri" panose="020F0502020204030204" pitchFamily="34" charset="0"/>
                <a:ea typeface="Times New Roman" panose="02020603050405020304" pitchFamily="18" charset="0"/>
                <a:cs typeface="Calibri" panose="020F0502020204030204" pitchFamily="34" charset="0"/>
              </a:rPr>
              <a:t>меш(ке)</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8" name="TextBox 7">
            <a:extLst>
              <a:ext uri="{FF2B5EF4-FFF2-40B4-BE49-F238E27FC236}">
                <a16:creationId xmlns:a16="http://schemas.microsoft.com/office/drawing/2014/main" id="{DDEC0797-75C2-400A-B3A5-575A53575FBF}"/>
              </a:ext>
            </a:extLst>
          </p:cNvPr>
          <p:cNvSpPr txBox="1"/>
          <p:nvPr/>
        </p:nvSpPr>
        <p:spPr>
          <a:xfrm>
            <a:off x="897924" y="1763583"/>
            <a:ext cx="6096000" cy="369332"/>
          </a:xfrm>
          <a:prstGeom prst="rect">
            <a:avLst/>
          </a:prstGeom>
          <a:noFill/>
        </p:spPr>
        <p:txBody>
          <a:bodyPr wrap="square">
            <a:spAutoFit/>
          </a:bodyPr>
          <a:lstStyle/>
          <a:p>
            <a:pPr marL="0" indent="0">
              <a:buFont typeface="Arial" panose="020B0604020202020204" pitchFamily="34" charset="0"/>
              <a:buNone/>
            </a:pPr>
            <a:r>
              <a:rPr lang="en-US" dirty="0">
                <a:latin typeface="Calibri" panose="020F0502020204030204" pitchFamily="34" charset="0"/>
                <a:ea typeface="PMingLiU" panose="02020500000000000000" pitchFamily="18" charset="-120"/>
              </a:rPr>
              <a:t>Possessive suffixes:</a:t>
            </a:r>
          </a:p>
        </p:txBody>
      </p:sp>
      <p:graphicFrame>
        <p:nvGraphicFramePr>
          <p:cNvPr id="10" name="Table 9">
            <a:extLst>
              <a:ext uri="{FF2B5EF4-FFF2-40B4-BE49-F238E27FC236}">
                <a16:creationId xmlns:a16="http://schemas.microsoft.com/office/drawing/2014/main" id="{9234299A-B073-4C40-9FF0-853E41F4D1EE}"/>
              </a:ext>
            </a:extLst>
          </p:cNvPr>
          <p:cNvGraphicFramePr>
            <a:graphicFrameLocks noGrp="1"/>
          </p:cNvGraphicFramePr>
          <p:nvPr>
            <p:extLst>
              <p:ext uri="{D42A27DB-BD31-4B8C-83A1-F6EECF244321}">
                <p14:modId xmlns:p14="http://schemas.microsoft.com/office/powerpoint/2010/main" val="1640788894"/>
              </p:ext>
            </p:extLst>
          </p:nvPr>
        </p:nvGraphicFramePr>
        <p:xfrm>
          <a:off x="1532238" y="4556842"/>
          <a:ext cx="9127523" cy="1645920"/>
        </p:xfrm>
        <a:graphic>
          <a:graphicData uri="http://schemas.openxmlformats.org/drawingml/2006/table">
            <a:tbl>
              <a:tblPr firstRow="1" firstCol="1" bandRow="1" bandCol="1">
                <a:tableStyleId>{5940675A-B579-460E-94D1-54222C63F5DA}</a:tableStyleId>
              </a:tblPr>
              <a:tblGrid>
                <a:gridCol w="4569341">
                  <a:extLst>
                    <a:ext uri="{9D8B030D-6E8A-4147-A177-3AD203B41FA5}">
                      <a16:colId xmlns:a16="http://schemas.microsoft.com/office/drawing/2014/main" val="3634738474"/>
                    </a:ext>
                  </a:extLst>
                </a:gridCol>
                <a:gridCol w="4558182">
                  <a:extLst>
                    <a:ext uri="{9D8B030D-6E8A-4147-A177-3AD203B41FA5}">
                      <a16:colId xmlns:a16="http://schemas.microsoft.com/office/drawing/2014/main" val="1373034016"/>
                    </a:ext>
                  </a:extLst>
                </a:gridCol>
              </a:tblGrid>
              <a:tr h="158248">
                <a:tc>
                  <a:txBody>
                    <a:bodyPr/>
                    <a:lstStyle/>
                    <a:p>
                      <a:pPr algn="just"/>
                      <a:r>
                        <a:rPr lang="en-US" sz="1800">
                          <a:effectLst/>
                          <a:latin typeface="Calibri" panose="020F0502020204030204" pitchFamily="34" charset="0"/>
                          <a:ea typeface="PMingLiU" panose="02020500000000000000" pitchFamily="18" charset="-120"/>
                          <a:cs typeface="Lucida Grande"/>
                        </a:rPr>
                        <a:t>М</a:t>
                      </a:r>
                      <a:r>
                        <a:rPr lang="en-US" sz="1800" b="1">
                          <a:effectLst/>
                          <a:latin typeface="Calibri" panose="020F0502020204030204" pitchFamily="34" charset="0"/>
                          <a:ea typeface="PMingLiU" panose="02020500000000000000" pitchFamily="18" charset="-120"/>
                          <a:cs typeface="Lucida Grande"/>
                        </a:rPr>
                        <a:t>ы</a:t>
                      </a:r>
                      <a:r>
                        <a:rPr lang="en-US" sz="1800">
                          <a:effectLst/>
                          <a:latin typeface="Calibri" panose="020F0502020204030204" pitchFamily="34" charset="0"/>
                          <a:ea typeface="PMingLiU" panose="02020500000000000000" pitchFamily="18" charset="-120"/>
                          <a:cs typeface="Lucida Grande"/>
                        </a:rPr>
                        <a:t>йын </a:t>
                      </a:r>
                      <a:r>
                        <a:rPr lang="en-US" sz="1800" u="sng">
                          <a:effectLst/>
                          <a:latin typeface="Calibri" panose="020F0502020204030204" pitchFamily="34" charset="0"/>
                          <a:ea typeface="PMingLiU" panose="02020500000000000000" pitchFamily="18" charset="-120"/>
                          <a:cs typeface="Lucida Grande"/>
                        </a:rPr>
                        <a:t>пӧртылмешк</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м</a:t>
                      </a:r>
                      <a:r>
                        <a:rPr lang="en-US" sz="1800">
                          <a:effectLst/>
                          <a:latin typeface="Calibri" panose="020F0502020204030204" pitchFamily="34" charset="0"/>
                          <a:ea typeface="PMingLiU" panose="02020500000000000000" pitchFamily="18" charset="-120"/>
                          <a:cs typeface="Lucida Grande"/>
                        </a:rPr>
                        <a:t>, йоча-влак</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м чыл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 ур</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кым ышт</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н пыт</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рышт.</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The children had finished all their homework before I got home.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669630746"/>
                  </a:ext>
                </a:extLst>
              </a:tr>
              <a:tr h="103439">
                <a:tc>
                  <a:txBody>
                    <a:bodyPr/>
                    <a:lstStyle/>
                    <a:p>
                      <a:pPr algn="just"/>
                      <a:r>
                        <a:rPr lang="en-US" sz="1800">
                          <a:effectLst/>
                          <a:latin typeface="Calibri" panose="020F0502020204030204" pitchFamily="34" charset="0"/>
                          <a:ea typeface="PMingLiU" panose="02020500000000000000" pitchFamily="18" charset="-120"/>
                          <a:cs typeface="Lucida Grande"/>
                        </a:rPr>
                        <a:t>Т</a:t>
                      </a:r>
                      <a:r>
                        <a:rPr lang="en-US" sz="1800" b="1">
                          <a:effectLst/>
                          <a:latin typeface="Calibri" panose="020F0502020204030204" pitchFamily="34" charset="0"/>
                          <a:ea typeface="PMingLiU" panose="02020500000000000000" pitchFamily="18" charset="-120"/>
                          <a:cs typeface="Lucida Grande"/>
                        </a:rPr>
                        <a:t>у</a:t>
                      </a:r>
                      <a:r>
                        <a:rPr lang="en-US" sz="1800">
                          <a:effectLst/>
                          <a:latin typeface="Calibri" panose="020F0502020204030204" pitchFamily="34" charset="0"/>
                          <a:ea typeface="PMingLiU" panose="02020500000000000000" pitchFamily="18" charset="-120"/>
                          <a:cs typeface="Lucida Grande"/>
                        </a:rPr>
                        <a:t>дын </a:t>
                      </a:r>
                      <a:r>
                        <a:rPr lang="en-US" sz="1800" u="sng">
                          <a:effectLst/>
                          <a:latin typeface="Calibri" panose="020F0502020204030204" pitchFamily="34" charset="0"/>
                          <a:ea typeface="PMingLiU" panose="02020500000000000000" pitchFamily="18" charset="-120"/>
                          <a:cs typeface="Lucida Grande"/>
                        </a:rPr>
                        <a:t>ойлым</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шке</a:t>
                      </a:r>
                      <a:r>
                        <a:rPr lang="en-US" sz="1800">
                          <a:effectLst/>
                          <a:latin typeface="Calibri" panose="020F0502020204030204" pitchFamily="34" charset="0"/>
                          <a:ea typeface="PMingLiU" panose="02020500000000000000" pitchFamily="18" charset="-120"/>
                          <a:cs typeface="Lucida Grande"/>
                        </a:rPr>
                        <a:t>, мый ик-кок м</a:t>
                      </a:r>
                      <a:r>
                        <a:rPr lang="en-US" sz="1800" b="1">
                          <a:effectLst/>
                          <a:latin typeface="Calibri" panose="020F0502020204030204" pitchFamily="34" charset="0"/>
                          <a:ea typeface="PMingLiU" panose="02020500000000000000" pitchFamily="18" charset="-120"/>
                          <a:cs typeface="Lucida Grande"/>
                        </a:rPr>
                        <a:t>у</a:t>
                      </a:r>
                      <a:r>
                        <a:rPr lang="en-US" sz="1800">
                          <a:effectLst/>
                          <a:latin typeface="Calibri" panose="020F0502020204030204" pitchFamily="34" charset="0"/>
                          <a:ea typeface="PMingLiU" panose="02020500000000000000" pitchFamily="18" charset="-120"/>
                          <a:cs typeface="Lucida Grande"/>
                        </a:rPr>
                        <a:t>тым каласын</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м.</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Before (s)he speaks, I’d like to say a word or two.</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4222839651"/>
                  </a:ext>
                </a:extLst>
              </a:tr>
              <a:tr h="103439">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Мемн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н </a:t>
                      </a:r>
                      <a:r>
                        <a:rPr lang="en-US" sz="1800" u="sng">
                          <a:effectLst/>
                          <a:latin typeface="Calibri" panose="020F0502020204030204" pitchFamily="34" charset="0"/>
                          <a:ea typeface="PMingLiU" panose="02020500000000000000" pitchFamily="18" charset="-120"/>
                          <a:cs typeface="Calibri" panose="020F0502020204030204" pitchFamily="34" charset="0"/>
                        </a:rPr>
                        <a:t>мурымешкын</a:t>
                      </a:r>
                      <a:r>
                        <a:rPr lang="en-US" sz="1800" b="1" u="sng">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н</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но эш</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 эрвелмар</a:t>
                      </a:r>
                      <a:r>
                        <a:rPr lang="en-US" sz="1800" b="1">
                          <a:effectLst/>
                          <a:latin typeface="Calibri" panose="020F0502020204030204" pitchFamily="34" charset="0"/>
                          <a:ea typeface="PMingLiU" panose="02020500000000000000" pitchFamily="18" charset="-120"/>
                          <a:cs typeface="Calibri" panose="020F0502020204030204" pitchFamily="34" charset="0"/>
                        </a:rPr>
                        <a:t>и</a:t>
                      </a:r>
                      <a:r>
                        <a:rPr lang="en-US" sz="1800">
                          <a:effectLst/>
                          <a:latin typeface="Calibri" panose="020F0502020204030204" pitchFamily="34" charset="0"/>
                          <a:ea typeface="PMingLiU" panose="02020500000000000000" pitchFamily="18" charset="-120"/>
                          <a:cs typeface="Calibri" panose="020F0502020204030204" pitchFamily="34" charset="0"/>
                        </a:rPr>
                        <a:t>й куштым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шым ончыкт</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т.</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Calibri" panose="020F0502020204030204" pitchFamily="34" charset="0"/>
                        </a:rPr>
                        <a:t>Before we sing, they will be showing an Eastern Mari dance.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239971485"/>
                  </a:ext>
                </a:extLst>
              </a:tr>
            </a:tbl>
          </a:graphicData>
        </a:graphic>
      </p:graphicFrame>
    </p:spTree>
    <p:extLst>
      <p:ext uri="{BB962C8B-B14F-4D97-AF65-F5344CB8AC3E}">
        <p14:creationId xmlns:p14="http://schemas.microsoft.com/office/powerpoint/2010/main" val="2771195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4C0070C-E2BB-4AD3-922C-D6610EE2135B}"/>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E609A196-07E6-4CC8-873D-52D4597DDCC5}"/>
              </a:ext>
            </a:extLst>
          </p:cNvPr>
          <p:cNvSpPr>
            <a:spLocks noGrp="1"/>
          </p:cNvSpPr>
          <p:nvPr>
            <p:ph type="sldNum" sz="quarter" idx="12"/>
          </p:nvPr>
        </p:nvSpPr>
        <p:spPr/>
        <p:txBody>
          <a:bodyPr/>
          <a:lstStyle/>
          <a:p>
            <a:fld id="{055DE2CD-379D-4002-80ED-F7724F598CF3}" type="slidenum">
              <a:rPr lang="en-GB" smtClean="0"/>
              <a:t>11</a:t>
            </a:fld>
            <a:endParaRPr lang="en-GB"/>
          </a:p>
        </p:txBody>
      </p:sp>
      <p:sp>
        <p:nvSpPr>
          <p:cNvPr id="7" name="Content Placeholder 2">
            <a:extLst>
              <a:ext uri="{FF2B5EF4-FFF2-40B4-BE49-F238E27FC236}">
                <a16:creationId xmlns:a16="http://schemas.microsoft.com/office/drawing/2014/main" id="{03C2625D-33E9-4A53-86AA-321B7C935A58}"/>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 </a:t>
            </a:r>
            <a:r>
              <a:rPr lang="en-GB" sz="3600" u="sng" dirty="0">
                <a:latin typeface="Calibri" panose="020F0502020204030204" pitchFamily="34" charset="0"/>
                <a:ea typeface="Times New Roman" panose="02020603050405020304" pitchFamily="18" charset="0"/>
                <a:cs typeface="Calibri" panose="020F0502020204030204" pitchFamily="34" charset="0"/>
              </a:rPr>
              <a:t>Gerund</a:t>
            </a:r>
            <a:r>
              <a:rPr lang="de-AT" sz="3600" u="sng" dirty="0">
                <a:latin typeface="Calibri" panose="020F0502020204030204" pitchFamily="34" charset="0"/>
                <a:ea typeface="Times New Roman" panose="02020603050405020304" pitchFamily="18" charset="0"/>
                <a:cs typeface="Calibri" panose="020F0502020204030204" pitchFamily="34" charset="0"/>
              </a:rPr>
              <a:t> of subsequent action (</a:t>
            </a:r>
            <a:r>
              <a:rPr lang="en-US" sz="3600" u="sng" dirty="0">
                <a:latin typeface="Calibri" panose="020F0502020204030204" pitchFamily="34" charset="0"/>
                <a:ea typeface="Times New Roman" panose="02020603050405020304" pitchFamily="18" charset="0"/>
                <a:cs typeface="Calibri" panose="020F0502020204030204" pitchFamily="34" charset="0"/>
              </a:rPr>
              <a:t>‘before’)</a:t>
            </a:r>
            <a:r>
              <a:rPr lang="de-AT" sz="3600" u="sng" dirty="0">
                <a:latin typeface="Calibri" panose="020F0502020204030204" pitchFamily="34" charset="0"/>
                <a:ea typeface="Times New Roman" panose="02020603050405020304" pitchFamily="18" charset="0"/>
                <a:cs typeface="Calibri" panose="020F0502020204030204" pitchFamily="34" charset="0"/>
              </a:rPr>
              <a:t> in -</a:t>
            </a:r>
            <a:r>
              <a:rPr lang="mi-NZ" sz="3600" u="sng" dirty="0">
                <a:latin typeface="Calibri" panose="020F0502020204030204" pitchFamily="34" charset="0"/>
                <a:ea typeface="Times New Roman" panose="02020603050405020304" pitchFamily="18" charset="0"/>
                <a:cs typeface="Calibri" panose="020F0502020204030204" pitchFamily="34" charset="0"/>
              </a:rPr>
              <a:t>меш(ке)</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DDFD08F9-2ABD-4937-A9B3-12199C77D0CA}"/>
              </a:ext>
            </a:extLst>
          </p:cNvPr>
          <p:cNvGraphicFramePr>
            <a:graphicFrameLocks noGrp="1"/>
          </p:cNvGraphicFramePr>
          <p:nvPr>
            <p:extLst>
              <p:ext uri="{D42A27DB-BD31-4B8C-83A1-F6EECF244321}">
                <p14:modId xmlns:p14="http://schemas.microsoft.com/office/powerpoint/2010/main" val="2965809298"/>
              </p:ext>
            </p:extLst>
          </p:nvPr>
        </p:nvGraphicFramePr>
        <p:xfrm>
          <a:off x="1532238" y="1866632"/>
          <a:ext cx="9127523" cy="1807662"/>
        </p:xfrm>
        <a:graphic>
          <a:graphicData uri="http://schemas.openxmlformats.org/drawingml/2006/table">
            <a:tbl>
              <a:tblPr firstRow="1" firstCol="1" bandRow="1" bandCol="1">
                <a:tableStyleId>{5940675A-B579-460E-94D1-54222C63F5DA}</a:tableStyleId>
              </a:tblPr>
              <a:tblGrid>
                <a:gridCol w="4569341">
                  <a:extLst>
                    <a:ext uri="{9D8B030D-6E8A-4147-A177-3AD203B41FA5}">
                      <a16:colId xmlns:a16="http://schemas.microsoft.com/office/drawing/2014/main" val="3634738474"/>
                    </a:ext>
                  </a:extLst>
                </a:gridCol>
                <a:gridCol w="4558182">
                  <a:extLst>
                    <a:ext uri="{9D8B030D-6E8A-4147-A177-3AD203B41FA5}">
                      <a16:colId xmlns:a16="http://schemas.microsoft.com/office/drawing/2014/main" val="1373034016"/>
                    </a:ext>
                  </a:extLst>
                </a:gridCol>
              </a:tblGrid>
              <a:tr h="839348">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Зан</a:t>
                      </a:r>
                      <a:r>
                        <a:rPr lang="en-US" sz="1800" b="1">
                          <a:effectLst/>
                          <a:latin typeface="Calibri" panose="020F0502020204030204" pitchFamily="34" charset="0"/>
                          <a:ea typeface="PMingLiU" panose="02020500000000000000" pitchFamily="18" charset="-120"/>
                          <a:cs typeface="Calibri" panose="020F0502020204030204" pitchFamily="34" charset="0"/>
                        </a:rPr>
                        <a:t>я</a:t>
                      </a:r>
                      <a:r>
                        <a:rPr lang="en-US" sz="1800">
                          <a:effectLst/>
                          <a:latin typeface="Calibri" panose="020F0502020204030204" pitchFamily="34" charset="0"/>
                          <a:ea typeface="PMingLiU" panose="02020500000000000000" pitchFamily="18" charset="-120"/>
                          <a:cs typeface="Calibri" panose="020F0502020204030204" pitchFamily="34" charset="0"/>
                        </a:rPr>
                        <a:t>тий </a:t>
                      </a:r>
                      <a:r>
                        <a:rPr lang="en-US" sz="1800" u="sng">
                          <a:effectLst/>
                          <a:latin typeface="Calibri" panose="020F0502020204030204" pitchFamily="34" charset="0"/>
                          <a:ea typeface="PMingLiU" panose="02020500000000000000" pitchFamily="18" charset="-120"/>
                          <a:cs typeface="Calibri" panose="020F0502020204030204" pitchFamily="34" charset="0"/>
                        </a:rPr>
                        <a:t>т</a:t>
                      </a:r>
                      <a:r>
                        <a:rPr lang="en-US" sz="1800" u="sng">
                          <a:effectLst/>
                          <a:latin typeface="Calibri" panose="020F0502020204030204" pitchFamily="34" charset="0"/>
                          <a:ea typeface="MS Mincho" panose="02020609040205080304" pitchFamily="49" charset="-128"/>
                          <a:cs typeface="Calibri" panose="020F0502020204030204" pitchFamily="34" charset="0"/>
                        </a:rPr>
                        <a:t>ӱҥ</a:t>
                      </a:r>
                      <a:r>
                        <a:rPr lang="en-US" sz="1800" u="sng">
                          <a:effectLst/>
                          <a:latin typeface="Calibri" panose="020F0502020204030204" pitchFamily="34" charset="0"/>
                          <a:ea typeface="PMingLiU" panose="02020500000000000000" pitchFamily="18" charset="-120"/>
                          <a:cs typeface="Calibri" panose="020F0502020204030204" pitchFamily="34" charset="0"/>
                        </a:rPr>
                        <a:t>алм</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шке</a:t>
                      </a:r>
                      <a:r>
                        <a:rPr lang="en-US" sz="1800">
                          <a:effectLst/>
                          <a:latin typeface="Calibri" panose="020F0502020204030204" pitchFamily="34" charset="0"/>
                          <a:ea typeface="PMingLiU" panose="02020500000000000000" pitchFamily="18" charset="-120"/>
                          <a:cs typeface="Calibri" panose="020F0502020204030204" pitchFamily="34" charset="0"/>
                        </a:rPr>
                        <a:t>, эш</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 лу мин</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т к</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дын.</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Ten minutes remained before (until) the class began.</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69630746"/>
                  </a:ext>
                </a:extLst>
              </a:tr>
              <a:tr h="419674">
                <a:tc>
                  <a:txBody>
                    <a:bodyPr/>
                    <a:lstStyle/>
                    <a:p>
                      <a:pPr algn="l"/>
                      <a:r>
                        <a:rPr lang="en-US" sz="1800">
                          <a:effectLst/>
                          <a:latin typeface="Calibri" panose="020F0502020204030204" pitchFamily="34" charset="0"/>
                          <a:ea typeface="PMingLiU" panose="02020500000000000000" pitchFamily="18" charset="-120"/>
                          <a:cs typeface="Lucida Grande"/>
                        </a:rPr>
                        <a:t>Авт</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бус </a:t>
                      </a:r>
                      <a:r>
                        <a:rPr lang="en-US" sz="1800" u="sng">
                          <a:effectLst/>
                          <a:latin typeface="Calibri" panose="020F0502020204030204" pitchFamily="34" charset="0"/>
                          <a:ea typeface="PMingLiU" panose="02020500000000000000" pitchFamily="18" charset="-120"/>
                          <a:cs typeface="Lucida Grande"/>
                        </a:rPr>
                        <a:t>кайым</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шке</a:t>
                      </a:r>
                      <a:r>
                        <a:rPr lang="en-US" sz="1800">
                          <a:effectLst/>
                          <a:latin typeface="Calibri" panose="020F0502020204030204" pitchFamily="34" charset="0"/>
                          <a:ea typeface="PMingLiU" panose="02020500000000000000" pitchFamily="18" charset="-120"/>
                          <a:cs typeface="Lucida Grande"/>
                        </a:rPr>
                        <a:t>, эш</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 лу мин</a:t>
                      </a:r>
                      <a:r>
                        <a:rPr lang="en-US" sz="1800" b="1">
                          <a:effectLst/>
                          <a:latin typeface="Calibri" panose="020F0502020204030204" pitchFamily="34" charset="0"/>
                          <a:ea typeface="PMingLiU" panose="02020500000000000000" pitchFamily="18" charset="-120"/>
                          <a:cs typeface="Lucida Grande"/>
                        </a:rPr>
                        <a:t>у</a:t>
                      </a:r>
                      <a:r>
                        <a:rPr lang="en-US" sz="1800">
                          <a:effectLst/>
                          <a:latin typeface="Calibri" panose="020F0502020204030204" pitchFamily="34" charset="0"/>
                          <a:ea typeface="PMingLiU" panose="02020500000000000000" pitchFamily="18" charset="-120"/>
                          <a:cs typeface="Lucida Grande"/>
                        </a:rPr>
                        <a:t>т к</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дын.</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There are ten minutes left till the bus leaves.</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22839651"/>
                  </a:ext>
                </a:extLst>
              </a:tr>
              <a:tr h="419674">
                <a:tc>
                  <a:txBody>
                    <a:bodyPr/>
                    <a:lstStyle/>
                    <a:p>
                      <a:pPr algn="l"/>
                      <a:r>
                        <a:rPr lang="en-US" sz="1800" dirty="0" err="1">
                          <a:effectLst/>
                          <a:latin typeface="Calibri" panose="020F0502020204030204" pitchFamily="34" charset="0"/>
                          <a:ea typeface="PMingLiU" panose="02020500000000000000" pitchFamily="18" charset="-120"/>
                          <a:cs typeface="Lucida Grande"/>
                        </a:rPr>
                        <a:t>Мый</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йолт</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ш</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ӱдыр</a:t>
                      </a:r>
                      <a:r>
                        <a:rPr lang="en-US" sz="1800" b="1" dirty="0" err="1">
                          <a:effectLst/>
                          <a:latin typeface="Calibri" panose="020F0502020204030204" pitchFamily="34" charset="0"/>
                          <a:ea typeface="PMingLiU" panose="02020500000000000000" pitchFamily="18" charset="-120"/>
                          <a:cs typeface="Lucida Grande"/>
                        </a:rPr>
                        <a:t>е</a:t>
                      </a:r>
                      <a:r>
                        <a:rPr lang="en-US" sz="1800" dirty="0" err="1">
                          <a:effectLst/>
                          <a:latin typeface="Calibri" panose="020F0502020204030204" pitchFamily="34" charset="0"/>
                          <a:ea typeface="PMingLiU" panose="02020500000000000000" pitchFamily="18" charset="-120"/>
                          <a:cs typeface="Lucida Grande"/>
                        </a:rPr>
                        <a:t>м</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д</a:t>
                      </a:r>
                      <a:r>
                        <a:rPr lang="en-US" sz="1800" b="1" dirty="0" err="1">
                          <a:effectLst/>
                          <a:latin typeface="Calibri" panose="020F0502020204030204" pitchFamily="34" charset="0"/>
                          <a:ea typeface="PMingLiU" panose="02020500000000000000" pitchFamily="18" charset="-120"/>
                          <a:cs typeface="Lucida Grande"/>
                        </a:rPr>
                        <a:t>е</a:t>
                      </a:r>
                      <a:r>
                        <a:rPr lang="en-US" sz="1800" dirty="0" err="1">
                          <a:effectLst/>
                          <a:latin typeface="Calibri" panose="020F0502020204030204" pitchFamily="34" charset="0"/>
                          <a:ea typeface="PMingLiU" panose="02020500000000000000" pitchFamily="18" charset="-120"/>
                          <a:cs typeface="Lucida Grande"/>
                        </a:rPr>
                        <a:t>не</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к</a:t>
                      </a:r>
                      <a:r>
                        <a:rPr lang="en-US" sz="1800" b="1" dirty="0" err="1">
                          <a:effectLst/>
                          <a:latin typeface="Calibri" panose="020F0502020204030204" pitchFamily="34" charset="0"/>
                          <a:ea typeface="PMingLiU" panose="02020500000000000000" pitchFamily="18" charset="-120"/>
                          <a:cs typeface="Lucida Grande"/>
                        </a:rPr>
                        <a:t>е</a:t>
                      </a:r>
                      <a:r>
                        <a:rPr lang="en-US" sz="1800" dirty="0" err="1">
                          <a:effectLst/>
                          <a:latin typeface="Calibri" panose="020F0502020204030204" pitchFamily="34" charset="0"/>
                          <a:ea typeface="PMingLiU" panose="02020500000000000000" pitchFamily="18" charset="-120"/>
                          <a:cs typeface="Lucida Grande"/>
                        </a:rPr>
                        <a:t>че</a:t>
                      </a:r>
                      <a:r>
                        <a:rPr lang="en-US" sz="1800" dirty="0">
                          <a:effectLst/>
                          <a:latin typeface="Calibri" panose="020F0502020204030204" pitchFamily="34" charset="0"/>
                          <a:ea typeface="PMingLiU" panose="02020500000000000000" pitchFamily="18" charset="-120"/>
                          <a:cs typeface="Lucida Grande"/>
                        </a:rPr>
                        <a:t> </a:t>
                      </a:r>
                      <a:r>
                        <a:rPr lang="en-US" sz="1800" u="sng" dirty="0" err="1">
                          <a:effectLst/>
                          <a:latin typeface="Calibri" panose="020F0502020204030204" pitchFamily="34" charset="0"/>
                          <a:ea typeface="PMingLiU" panose="02020500000000000000" pitchFamily="18" charset="-120"/>
                          <a:cs typeface="Lucida Grande"/>
                        </a:rPr>
                        <a:t>лекм</a:t>
                      </a:r>
                      <a:r>
                        <a:rPr lang="en-US" sz="1800" b="1" u="sng" dirty="0" err="1">
                          <a:effectLst/>
                          <a:latin typeface="Calibri" panose="020F0502020204030204" pitchFamily="34" charset="0"/>
                          <a:ea typeface="PMingLiU" panose="02020500000000000000" pitchFamily="18" charset="-120"/>
                          <a:cs typeface="Lucida Grande"/>
                        </a:rPr>
                        <a:t>е</a:t>
                      </a:r>
                      <a:r>
                        <a:rPr lang="en-US" sz="1800" u="sng" dirty="0" err="1">
                          <a:effectLst/>
                          <a:latin typeface="Calibri" panose="020F0502020204030204" pitchFamily="34" charset="0"/>
                          <a:ea typeface="PMingLiU" panose="02020500000000000000" pitchFamily="18" charset="-120"/>
                          <a:cs typeface="Lucida Grande"/>
                        </a:rPr>
                        <a:t>шке</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ол</a:t>
                      </a:r>
                      <a:r>
                        <a:rPr lang="en-US" sz="1800" b="1" dirty="0" err="1">
                          <a:effectLst/>
                          <a:latin typeface="Calibri" panose="020F0502020204030204" pitchFamily="34" charset="0"/>
                          <a:ea typeface="PMingLiU" panose="02020500000000000000" pitchFamily="18" charset="-120"/>
                          <a:cs typeface="Lucida Grande"/>
                        </a:rPr>
                        <a:t>а</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м</a:t>
                      </a:r>
                      <a:r>
                        <a:rPr lang="en-US" sz="1800" b="1" dirty="0" err="1">
                          <a:effectLst/>
                          <a:latin typeface="Calibri" panose="020F0502020204030204" pitchFamily="34" charset="0"/>
                          <a:ea typeface="PMingLiU" panose="02020500000000000000" pitchFamily="18" charset="-120"/>
                          <a:cs typeface="Lucida Grande"/>
                        </a:rPr>
                        <a:t>у</a:t>
                      </a:r>
                      <a:r>
                        <a:rPr lang="en-US" sz="1800" dirty="0" err="1">
                          <a:effectLst/>
                          <a:latin typeface="Calibri" panose="020F0502020204030204" pitchFamily="34" charset="0"/>
                          <a:ea typeface="PMingLiU" panose="02020500000000000000" pitchFamily="18" charset="-120"/>
                          <a:cs typeface="Lucida Grande"/>
                        </a:rPr>
                        <a:t>чко</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к</a:t>
                      </a:r>
                      <a:r>
                        <a:rPr lang="en-US" sz="1800" b="1" dirty="0" err="1">
                          <a:effectLst/>
                          <a:latin typeface="Calibri" panose="020F0502020204030204" pitchFamily="34" charset="0"/>
                          <a:ea typeface="PMingLiU" panose="02020500000000000000" pitchFamily="18" charset="-120"/>
                          <a:cs typeface="Lucida Grande"/>
                        </a:rPr>
                        <a:t>о</a:t>
                      </a:r>
                      <a:r>
                        <a:rPr lang="en-US" sz="1800" dirty="0" err="1">
                          <a:effectLst/>
                          <a:latin typeface="Calibri" panose="020F0502020204030204" pitchFamily="34" charset="0"/>
                          <a:ea typeface="PMingLiU" panose="02020500000000000000" pitchFamily="18" charset="-120"/>
                          <a:cs typeface="Lucida Grande"/>
                        </a:rPr>
                        <a:t>штым</a:t>
                      </a:r>
                      <a:r>
                        <a:rPr lang="en-US" sz="1800" dirty="0">
                          <a:effectLst/>
                          <a:latin typeface="Calibri" panose="020F0502020204030204" pitchFamily="34" charset="0"/>
                          <a:ea typeface="PMingLiU" panose="02020500000000000000" pitchFamily="18" charset="-120"/>
                          <a:cs typeface="Lucida Grande"/>
                        </a:rPr>
                        <a: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I walked around town with my girlfriend till the sun came up.</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39971485"/>
                  </a:ext>
                </a:extLst>
              </a:tr>
            </a:tbl>
          </a:graphicData>
        </a:graphic>
      </p:graphicFrame>
      <p:graphicFrame>
        <p:nvGraphicFramePr>
          <p:cNvPr id="6" name="Table 5">
            <a:extLst>
              <a:ext uri="{FF2B5EF4-FFF2-40B4-BE49-F238E27FC236}">
                <a16:creationId xmlns:a16="http://schemas.microsoft.com/office/drawing/2014/main" id="{36D39A49-F705-48C4-A677-2C0219E9025A}"/>
              </a:ext>
            </a:extLst>
          </p:cNvPr>
          <p:cNvGraphicFramePr>
            <a:graphicFrameLocks noGrp="1"/>
          </p:cNvGraphicFramePr>
          <p:nvPr>
            <p:extLst>
              <p:ext uri="{D42A27DB-BD31-4B8C-83A1-F6EECF244321}">
                <p14:modId xmlns:p14="http://schemas.microsoft.com/office/powerpoint/2010/main" val="291515633"/>
              </p:ext>
            </p:extLst>
          </p:nvPr>
        </p:nvGraphicFramePr>
        <p:xfrm>
          <a:off x="1532238" y="4111491"/>
          <a:ext cx="9127523" cy="1936628"/>
        </p:xfrm>
        <a:graphic>
          <a:graphicData uri="http://schemas.openxmlformats.org/drawingml/2006/table">
            <a:tbl>
              <a:tblPr firstRow="1" firstCol="1" bandRow="1" bandCol="1">
                <a:tableStyleId>{5940675A-B579-460E-94D1-54222C63F5DA}</a:tableStyleId>
              </a:tblPr>
              <a:tblGrid>
                <a:gridCol w="4569341">
                  <a:extLst>
                    <a:ext uri="{9D8B030D-6E8A-4147-A177-3AD203B41FA5}">
                      <a16:colId xmlns:a16="http://schemas.microsoft.com/office/drawing/2014/main" val="3634738474"/>
                    </a:ext>
                  </a:extLst>
                </a:gridCol>
                <a:gridCol w="4558182">
                  <a:extLst>
                    <a:ext uri="{9D8B030D-6E8A-4147-A177-3AD203B41FA5}">
                      <a16:colId xmlns:a16="http://schemas.microsoft.com/office/drawing/2014/main" val="1373034016"/>
                    </a:ext>
                  </a:extLst>
                </a:gridCol>
              </a:tblGrid>
              <a:tr h="839348">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Ач</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-ав</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тын </a:t>
                      </a:r>
                      <a:r>
                        <a:rPr lang="en-US" sz="1800" u="sng">
                          <a:effectLst/>
                          <a:latin typeface="Calibri" panose="020F0502020204030204" pitchFamily="34" charset="0"/>
                          <a:ea typeface="PMingLiU" panose="02020500000000000000" pitchFamily="18" charset="-120"/>
                          <a:cs typeface="Calibri" panose="020F0502020204030204" pitchFamily="34" charset="0"/>
                        </a:rPr>
                        <a:t>пӧртылм</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шкышт</a:t>
                      </a:r>
                      <a:r>
                        <a:rPr lang="en-US" sz="1800">
                          <a:effectLst/>
                          <a:latin typeface="Calibri" panose="020F0502020204030204" pitchFamily="34" charset="0"/>
                          <a:ea typeface="PMingLiU" panose="02020500000000000000" pitchFamily="18" charset="-120"/>
                          <a:cs typeface="Calibri" panose="020F0502020204030204" pitchFamily="34" charset="0"/>
                        </a:rPr>
                        <a:t>, омс</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м н’иг</a:t>
                      </a:r>
                      <a:r>
                        <a:rPr lang="en-US" sz="1800" b="1">
                          <a:effectLst/>
                          <a:latin typeface="Calibri" panose="020F0502020204030204" pitchFamily="34" charset="0"/>
                          <a:ea typeface="PMingLiU" panose="02020500000000000000" pitchFamily="18" charset="-120"/>
                          <a:cs typeface="Calibri" panose="020F0502020204030204" pitchFamily="34" charset="0"/>
                        </a:rPr>
                        <a:t>ӧ</a:t>
                      </a:r>
                      <a:r>
                        <a:rPr lang="en-US" sz="1800">
                          <a:effectLst/>
                          <a:latin typeface="Calibri" panose="020F0502020204030204" pitchFamily="34" charset="0"/>
                          <a:ea typeface="PMingLiU" panose="02020500000000000000" pitchFamily="18" charset="-120"/>
                          <a:cs typeface="Calibri" panose="020F0502020204030204" pitchFamily="34" charset="0"/>
                        </a:rPr>
                        <a:t>лан ит поч!</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Before your parents get home, don’t open the door to anybody!</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69630746"/>
                  </a:ext>
                </a:extLst>
              </a:tr>
              <a:tr h="419674">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Эвик</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н </a:t>
                      </a:r>
                      <a:r>
                        <a:rPr lang="en-US" sz="1800" u="sng">
                          <a:effectLst/>
                          <a:latin typeface="Calibri" panose="020F0502020204030204" pitchFamily="34" charset="0"/>
                          <a:ea typeface="PMingLiU" panose="02020500000000000000" pitchFamily="18" charset="-120"/>
                          <a:cs typeface="Calibri" panose="020F0502020204030204" pitchFamily="34" charset="0"/>
                        </a:rPr>
                        <a:t>каласым</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шкыже</a:t>
                      </a:r>
                      <a:r>
                        <a:rPr lang="en-US" sz="1800">
                          <a:effectLst/>
                          <a:latin typeface="Calibri" panose="020F0502020204030204" pitchFamily="34" charset="0"/>
                          <a:ea typeface="PMingLiU" panose="02020500000000000000" pitchFamily="18" charset="-120"/>
                          <a:cs typeface="Calibri" panose="020F0502020204030204" pitchFamily="34" charset="0"/>
                        </a:rPr>
                        <a:t>, паш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м он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тӱҥ</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Before Evika tells us to, we will not start our work.</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22839651"/>
                  </a:ext>
                </a:extLst>
              </a:tr>
              <a:tr h="419674">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Ун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-влакын </a:t>
                      </a:r>
                      <a:r>
                        <a:rPr lang="en-US" sz="1800" u="sng">
                          <a:effectLst/>
                          <a:latin typeface="Calibri" panose="020F0502020204030204" pitchFamily="34" charset="0"/>
                          <a:ea typeface="PMingLiU" panose="02020500000000000000" pitchFamily="18" charset="-120"/>
                          <a:cs typeface="Calibri" panose="020F0502020204030204" pitchFamily="34" charset="0"/>
                        </a:rPr>
                        <a:t>толм</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шкышт</a:t>
                      </a:r>
                      <a:r>
                        <a:rPr lang="en-US" sz="1800">
                          <a:effectLst/>
                          <a:latin typeface="Calibri" panose="020F0502020204030204" pitchFamily="34" charset="0"/>
                          <a:ea typeface="PMingLiU" panose="02020500000000000000" pitchFamily="18" charset="-120"/>
                          <a:cs typeface="Calibri" panose="020F0502020204030204" pitchFamily="34" charset="0"/>
                        </a:rPr>
                        <a:t>, чыл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к</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чкышым </a:t>
                      </a:r>
                      <a:r>
                        <a:rPr lang="en-US" sz="1800" b="1">
                          <a:effectLst/>
                          <a:latin typeface="Calibri" panose="020F0502020204030204" pitchFamily="34" charset="0"/>
                          <a:ea typeface="PMingLiU" panose="02020500000000000000" pitchFamily="18" charset="-120"/>
                          <a:cs typeface="Calibri" panose="020F0502020204030204" pitchFamily="34" charset="0"/>
                        </a:rPr>
                        <a:t>я</a:t>
                      </a:r>
                      <a:r>
                        <a:rPr lang="en-US" sz="1800">
                          <a:effectLst/>
                          <a:latin typeface="Calibri" panose="020F0502020204030204" pitchFamily="34" charset="0"/>
                          <a:ea typeface="PMingLiU" panose="02020500000000000000" pitchFamily="18" charset="-120"/>
                          <a:cs typeface="Calibri" panose="020F0502020204030204" pitchFamily="34" charset="0"/>
                        </a:rPr>
                        <a:t>мдылен шукт</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кӱл</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Before the guests arrive, we need to get all the food ready.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39971485"/>
                  </a:ext>
                </a:extLst>
              </a:tr>
            </a:tbl>
          </a:graphicData>
        </a:graphic>
      </p:graphicFrame>
    </p:spTree>
    <p:extLst>
      <p:ext uri="{BB962C8B-B14F-4D97-AF65-F5344CB8AC3E}">
        <p14:creationId xmlns:p14="http://schemas.microsoft.com/office/powerpoint/2010/main" val="184975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4D4AC3F-EF0C-4AB6-8BCC-9B1B2B6F77DB}"/>
              </a:ext>
            </a:extLst>
          </p:cNvPr>
          <p:cNvGraphicFramePr>
            <a:graphicFrameLocks noGrp="1"/>
          </p:cNvGraphicFramePr>
          <p:nvPr>
            <p:extLst>
              <p:ext uri="{D42A27DB-BD31-4B8C-83A1-F6EECF244321}">
                <p14:modId xmlns:p14="http://schemas.microsoft.com/office/powerpoint/2010/main" val="1268135413"/>
              </p:ext>
            </p:extLst>
          </p:nvPr>
        </p:nvGraphicFramePr>
        <p:xfrm>
          <a:off x="1427797" y="2969675"/>
          <a:ext cx="8766000" cy="2503848"/>
        </p:xfrm>
        <a:graphic>
          <a:graphicData uri="http://schemas.openxmlformats.org/drawingml/2006/table">
            <a:tbl>
              <a:tblPr firstRow="1" firstCol="1" bandRow="1" bandCol="1">
                <a:tableStyleId>{5940675A-B579-460E-94D1-54222C63F5DA}</a:tableStyleId>
              </a:tblPr>
              <a:tblGrid>
                <a:gridCol w="2418832">
                  <a:extLst>
                    <a:ext uri="{9D8B030D-6E8A-4147-A177-3AD203B41FA5}">
                      <a16:colId xmlns:a16="http://schemas.microsoft.com/office/drawing/2014/main" val="2736513851"/>
                    </a:ext>
                  </a:extLst>
                </a:gridCol>
                <a:gridCol w="3173584">
                  <a:extLst>
                    <a:ext uri="{9D8B030D-6E8A-4147-A177-3AD203B41FA5}">
                      <a16:colId xmlns:a16="http://schemas.microsoft.com/office/drawing/2014/main" val="171380316"/>
                    </a:ext>
                  </a:extLst>
                </a:gridCol>
                <a:gridCol w="3173584">
                  <a:extLst>
                    <a:ext uri="{9D8B030D-6E8A-4147-A177-3AD203B41FA5}">
                      <a16:colId xmlns:a16="http://schemas.microsoft.com/office/drawing/2014/main" val="159407735"/>
                    </a:ext>
                  </a:extLst>
                </a:gridCol>
              </a:tblGrid>
              <a:tr h="312981">
                <a:tc rowSpan="2">
                  <a:txBody>
                    <a:bodyPr/>
                    <a:lstStyle/>
                    <a:p>
                      <a:pPr algn="ctr">
                        <a:lnSpc>
                          <a:spcPct val="107000"/>
                        </a:lnSpc>
                      </a:pP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2">
                  <a:txBody>
                    <a:bodyPr/>
                    <a:lstStyle/>
                    <a:p>
                      <a:pPr algn="ctr">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ам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noProof="0" dirty="0">
                          <a:effectLst/>
                          <a:latin typeface="Calibri" panose="020F0502020204030204" pitchFamily="34" charset="0"/>
                          <a:ea typeface="PMingLiU" panose="02020500000000000000" pitchFamily="18" charset="-120"/>
                          <a:cs typeface="Calibri" panose="020F0502020204030204" pitchFamily="34" charset="0"/>
                        </a:rPr>
                        <a:t>‘to read’</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4162078372"/>
                  </a:ext>
                </a:extLst>
              </a:tr>
              <a:tr h="312981">
                <a:tc vMerge="1">
                  <a:txBody>
                    <a:bodyPr/>
                    <a:lstStyle/>
                    <a:p>
                      <a:endParaRPr lang="en-GB"/>
                    </a:p>
                  </a:txBody>
                  <a:tcP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Positive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Negative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98390267"/>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1Sg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лудын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м</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 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мыл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лудын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т</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 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тыл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 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гыл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лудынн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огын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лудынд</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огыд</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од</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3Pl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дыныт</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 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B w="12700" cap="flat" cmpd="sng" algn="ctr">
                      <a:noFill/>
                      <a:prstDash val="solid"/>
                      <a:round/>
                      <a:headEnd type="none" w="med" len="med"/>
                      <a:tailEnd type="none" w="med" len="med"/>
                    </a:lnB>
                  </a:tcPr>
                </a:tc>
                <a:tc>
                  <a:txBody>
                    <a:bodyPr/>
                    <a:lstStyle/>
                    <a:p>
                      <a:pPr algn="just"/>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2. Compound past tense IV</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12</a:t>
            </a:fld>
            <a:endParaRPr lang="en-GB"/>
          </a:p>
        </p:txBody>
      </p:sp>
      <p:sp>
        <p:nvSpPr>
          <p:cNvPr id="7" name="Content Placeholder 2">
            <a:extLst>
              <a:ext uri="{FF2B5EF4-FFF2-40B4-BE49-F238E27FC236}">
                <a16:creationId xmlns:a16="http://schemas.microsoft.com/office/drawing/2014/main" id="{559A8E32-0E9F-41EB-B627-2B36C814EB6F}"/>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Past tense II + </a:t>
            </a:r>
            <a:r>
              <a:rPr lang="mi-NZ" dirty="0"/>
              <a:t>улм</a:t>
            </a:r>
            <a:r>
              <a:rPr lang="mi-NZ" b="1" dirty="0"/>
              <a:t>а</a:t>
            </a:r>
            <a:r>
              <a:rPr lang="mi-NZ" dirty="0"/>
              <a:t>ш </a:t>
            </a:r>
            <a:r>
              <a:rPr lang="en-US" dirty="0"/>
              <a:t>‘was’ (be.PST2.3SG)</a:t>
            </a:r>
            <a:endParaRPr lang="en-GB" dirty="0"/>
          </a:p>
        </p:txBody>
      </p:sp>
      <p:sp>
        <p:nvSpPr>
          <p:cNvPr id="8" name="Rectangle 7">
            <a:extLst>
              <a:ext uri="{FF2B5EF4-FFF2-40B4-BE49-F238E27FC236}">
                <a16:creationId xmlns:a16="http://schemas.microsoft.com/office/drawing/2014/main" id="{7C7CFBBB-9ABF-4672-A5C3-DDA75798E735}"/>
              </a:ext>
            </a:extLst>
          </p:cNvPr>
          <p:cNvSpPr/>
          <p:nvPr/>
        </p:nvSpPr>
        <p:spPr>
          <a:xfrm>
            <a:off x="3917994" y="3661536"/>
            <a:ext cx="1738430" cy="22862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EBEEBC2A-38A9-42EE-8E79-ABCADF2D20D4}"/>
              </a:ext>
            </a:extLst>
          </p:cNvPr>
          <p:cNvSpPr/>
          <p:nvPr/>
        </p:nvSpPr>
        <p:spPr>
          <a:xfrm>
            <a:off x="3917992" y="3950517"/>
            <a:ext cx="1548595"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2A539286-51D3-4E7C-8B4A-E751BE29182D}"/>
              </a:ext>
            </a:extLst>
          </p:cNvPr>
          <p:cNvSpPr/>
          <p:nvPr/>
        </p:nvSpPr>
        <p:spPr>
          <a:xfrm>
            <a:off x="3917992" y="4266312"/>
            <a:ext cx="1500994" cy="22515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05B1A838-9D6D-465D-BE64-809E243F4192}"/>
              </a:ext>
            </a:extLst>
          </p:cNvPr>
          <p:cNvSpPr/>
          <p:nvPr/>
        </p:nvSpPr>
        <p:spPr>
          <a:xfrm>
            <a:off x="3904426" y="4584239"/>
            <a:ext cx="1764190" cy="22516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82ECB4BB-0754-4A24-8FB2-64E0866B4F61}"/>
              </a:ext>
            </a:extLst>
          </p:cNvPr>
          <p:cNvSpPr/>
          <p:nvPr/>
        </p:nvSpPr>
        <p:spPr>
          <a:xfrm>
            <a:off x="3905800" y="4875327"/>
            <a:ext cx="1726904" cy="22516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024090A1-EC14-4A9A-9550-4B0E439064B9}"/>
              </a:ext>
            </a:extLst>
          </p:cNvPr>
          <p:cNvSpPr/>
          <p:nvPr/>
        </p:nvSpPr>
        <p:spPr>
          <a:xfrm>
            <a:off x="3905800" y="5224084"/>
            <a:ext cx="1726904" cy="30979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8DE41D0D-F17F-4D93-985D-D818CCD3A39C}"/>
              </a:ext>
            </a:extLst>
          </p:cNvPr>
          <p:cNvSpPr/>
          <p:nvPr/>
        </p:nvSpPr>
        <p:spPr>
          <a:xfrm>
            <a:off x="7078863" y="3664240"/>
            <a:ext cx="2248017" cy="20918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EE08667E-CDC4-4608-B179-4FC7F07BDD67}"/>
              </a:ext>
            </a:extLst>
          </p:cNvPr>
          <p:cNvSpPr/>
          <p:nvPr/>
        </p:nvSpPr>
        <p:spPr>
          <a:xfrm>
            <a:off x="7078862" y="3945600"/>
            <a:ext cx="2042278"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8E43F4DD-C808-4C8E-BFB0-0C6B930D441D}"/>
              </a:ext>
            </a:extLst>
          </p:cNvPr>
          <p:cNvSpPr/>
          <p:nvPr/>
        </p:nvSpPr>
        <p:spPr>
          <a:xfrm>
            <a:off x="7078861" y="4261395"/>
            <a:ext cx="2042279" cy="2300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CD4C3A06-E52B-4434-8FBA-FDC07DFC1FD1}"/>
              </a:ext>
            </a:extLst>
          </p:cNvPr>
          <p:cNvSpPr/>
          <p:nvPr/>
        </p:nvSpPr>
        <p:spPr>
          <a:xfrm>
            <a:off x="7084345" y="4585672"/>
            <a:ext cx="2998439" cy="21255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2E848AA2-70F3-4C33-A0D8-9522F579DB8A}"/>
              </a:ext>
            </a:extLst>
          </p:cNvPr>
          <p:cNvSpPr/>
          <p:nvPr/>
        </p:nvSpPr>
        <p:spPr>
          <a:xfrm>
            <a:off x="7078861" y="4870410"/>
            <a:ext cx="3102744" cy="22516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0576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2. Compound past tense IV</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13</a:t>
            </a:fld>
            <a:endParaRPr lang="en-GB"/>
          </a:p>
        </p:txBody>
      </p:sp>
      <p:sp>
        <p:nvSpPr>
          <p:cNvPr id="7" name="Content Placeholder 2">
            <a:extLst>
              <a:ext uri="{FF2B5EF4-FFF2-40B4-BE49-F238E27FC236}">
                <a16:creationId xmlns:a16="http://schemas.microsoft.com/office/drawing/2014/main" id="{559A8E32-0E9F-41EB-B627-2B36C814EB6F}"/>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Past tense II + </a:t>
            </a:r>
            <a:r>
              <a:rPr lang="mi-NZ" dirty="0"/>
              <a:t>улм</a:t>
            </a:r>
            <a:r>
              <a:rPr lang="mi-NZ" b="1" dirty="0"/>
              <a:t>а</a:t>
            </a:r>
            <a:r>
              <a:rPr lang="mi-NZ" dirty="0"/>
              <a:t>ш </a:t>
            </a:r>
            <a:r>
              <a:rPr lang="en-US" dirty="0"/>
              <a:t>‘was’ (be.PST2.3SG)</a:t>
            </a:r>
            <a:endParaRPr lang="en-GB" dirty="0"/>
          </a:p>
        </p:txBody>
      </p:sp>
      <p:graphicFrame>
        <p:nvGraphicFramePr>
          <p:cNvPr id="2" name="Table 1">
            <a:extLst>
              <a:ext uri="{FF2B5EF4-FFF2-40B4-BE49-F238E27FC236}">
                <a16:creationId xmlns:a16="http://schemas.microsoft.com/office/drawing/2014/main" id="{14D4AC3F-EF0C-4AB6-8BCC-9B1B2B6F77DB}"/>
              </a:ext>
            </a:extLst>
          </p:cNvPr>
          <p:cNvGraphicFramePr>
            <a:graphicFrameLocks noGrp="1"/>
          </p:cNvGraphicFramePr>
          <p:nvPr>
            <p:extLst>
              <p:ext uri="{D42A27DB-BD31-4B8C-83A1-F6EECF244321}">
                <p14:modId xmlns:p14="http://schemas.microsoft.com/office/powerpoint/2010/main" val="2461117598"/>
              </p:ext>
            </p:extLst>
          </p:nvPr>
        </p:nvGraphicFramePr>
        <p:xfrm>
          <a:off x="1427797" y="2969675"/>
          <a:ext cx="8766000" cy="2503848"/>
        </p:xfrm>
        <a:graphic>
          <a:graphicData uri="http://schemas.openxmlformats.org/drawingml/2006/table">
            <a:tbl>
              <a:tblPr firstRow="1" firstCol="1" bandRow="1" bandCol="1">
                <a:tableStyleId>{5940675A-B579-460E-94D1-54222C63F5DA}</a:tableStyleId>
              </a:tblPr>
              <a:tblGrid>
                <a:gridCol w="2418832">
                  <a:extLst>
                    <a:ext uri="{9D8B030D-6E8A-4147-A177-3AD203B41FA5}">
                      <a16:colId xmlns:a16="http://schemas.microsoft.com/office/drawing/2014/main" val="2736513851"/>
                    </a:ext>
                  </a:extLst>
                </a:gridCol>
                <a:gridCol w="3173584">
                  <a:extLst>
                    <a:ext uri="{9D8B030D-6E8A-4147-A177-3AD203B41FA5}">
                      <a16:colId xmlns:a16="http://schemas.microsoft.com/office/drawing/2014/main" val="171380316"/>
                    </a:ext>
                  </a:extLst>
                </a:gridCol>
                <a:gridCol w="3173584">
                  <a:extLst>
                    <a:ext uri="{9D8B030D-6E8A-4147-A177-3AD203B41FA5}">
                      <a16:colId xmlns:a16="http://schemas.microsoft.com/office/drawing/2014/main" val="159407735"/>
                    </a:ext>
                  </a:extLst>
                </a:gridCol>
              </a:tblGrid>
              <a:tr h="312981">
                <a:tc rowSpan="2">
                  <a:txBody>
                    <a:bodyPr/>
                    <a:lstStyle/>
                    <a:p>
                      <a:pPr algn="ctr">
                        <a:lnSpc>
                          <a:spcPct val="107000"/>
                        </a:lnSpc>
                      </a:pP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2">
                  <a:txBody>
                    <a:bodyPr/>
                    <a:lstStyle/>
                    <a:p>
                      <a:pPr algn="ctr">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ам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noProof="0" dirty="0">
                          <a:effectLst/>
                          <a:latin typeface="Calibri" panose="020F0502020204030204" pitchFamily="34" charset="0"/>
                          <a:ea typeface="PMingLiU" panose="02020500000000000000" pitchFamily="18" charset="-120"/>
                          <a:cs typeface="Calibri" panose="020F0502020204030204" pitchFamily="34" charset="0"/>
                        </a:rPr>
                        <a:t>‘to read’</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4162078372"/>
                  </a:ext>
                </a:extLst>
              </a:tr>
              <a:tr h="312981">
                <a:tc vMerge="1">
                  <a:txBody>
                    <a:bodyPr/>
                    <a:lstStyle/>
                    <a:p>
                      <a:endParaRPr lang="en-GB"/>
                    </a:p>
                  </a:txBody>
                  <a:tcP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Positive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Negative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9839026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лудын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м</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 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мыл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лудын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т</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 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тыл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 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гыл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лудынн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огын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лудынд</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огыд</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од</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дыныт</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 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B w="127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у</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дын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гытыл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Tree>
    <p:extLst>
      <p:ext uri="{BB962C8B-B14F-4D97-AF65-F5344CB8AC3E}">
        <p14:creationId xmlns:p14="http://schemas.microsoft.com/office/powerpoint/2010/main" val="1742840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2. Compound past tense IV</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14</a:t>
            </a:fld>
            <a:endParaRPr lang="en-GB"/>
          </a:p>
        </p:txBody>
      </p:sp>
      <p:sp>
        <p:nvSpPr>
          <p:cNvPr id="7" name="Content Placeholder 2">
            <a:extLst>
              <a:ext uri="{FF2B5EF4-FFF2-40B4-BE49-F238E27FC236}">
                <a16:creationId xmlns:a16="http://schemas.microsoft.com/office/drawing/2014/main" id="{559A8E32-0E9F-41EB-B627-2B36C814EB6F}"/>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Past tense II + </a:t>
            </a:r>
            <a:r>
              <a:rPr lang="mi-NZ" dirty="0"/>
              <a:t>улм</a:t>
            </a:r>
            <a:r>
              <a:rPr lang="mi-NZ" b="1" dirty="0"/>
              <a:t>а</a:t>
            </a:r>
            <a:r>
              <a:rPr lang="mi-NZ" dirty="0"/>
              <a:t>ш </a:t>
            </a:r>
            <a:r>
              <a:rPr lang="en-US" dirty="0"/>
              <a:t>‘was’ (be.PST2.3SG)</a:t>
            </a:r>
            <a:endParaRPr lang="en-GB" dirty="0"/>
          </a:p>
        </p:txBody>
      </p:sp>
      <p:graphicFrame>
        <p:nvGraphicFramePr>
          <p:cNvPr id="2" name="Table 1">
            <a:extLst>
              <a:ext uri="{FF2B5EF4-FFF2-40B4-BE49-F238E27FC236}">
                <a16:creationId xmlns:a16="http://schemas.microsoft.com/office/drawing/2014/main" id="{14D4AC3F-EF0C-4AB6-8BCC-9B1B2B6F77DB}"/>
              </a:ext>
            </a:extLst>
          </p:cNvPr>
          <p:cNvGraphicFramePr>
            <a:graphicFrameLocks noGrp="1"/>
          </p:cNvGraphicFramePr>
          <p:nvPr>
            <p:extLst>
              <p:ext uri="{D42A27DB-BD31-4B8C-83A1-F6EECF244321}">
                <p14:modId xmlns:p14="http://schemas.microsoft.com/office/powerpoint/2010/main" val="1027514341"/>
              </p:ext>
            </p:extLst>
          </p:nvPr>
        </p:nvGraphicFramePr>
        <p:xfrm>
          <a:off x="1427797" y="2969675"/>
          <a:ext cx="8766000" cy="2503848"/>
        </p:xfrm>
        <a:graphic>
          <a:graphicData uri="http://schemas.openxmlformats.org/drawingml/2006/table">
            <a:tbl>
              <a:tblPr firstRow="1" firstCol="1" bandRow="1" bandCol="1">
                <a:tableStyleId>{5940675A-B579-460E-94D1-54222C63F5DA}</a:tableStyleId>
              </a:tblPr>
              <a:tblGrid>
                <a:gridCol w="2418832">
                  <a:extLst>
                    <a:ext uri="{9D8B030D-6E8A-4147-A177-3AD203B41FA5}">
                      <a16:colId xmlns:a16="http://schemas.microsoft.com/office/drawing/2014/main" val="2736513851"/>
                    </a:ext>
                  </a:extLst>
                </a:gridCol>
                <a:gridCol w="3173584">
                  <a:extLst>
                    <a:ext uri="{9D8B030D-6E8A-4147-A177-3AD203B41FA5}">
                      <a16:colId xmlns:a16="http://schemas.microsoft.com/office/drawing/2014/main" val="171380316"/>
                    </a:ext>
                  </a:extLst>
                </a:gridCol>
                <a:gridCol w="3173584">
                  <a:extLst>
                    <a:ext uri="{9D8B030D-6E8A-4147-A177-3AD203B41FA5}">
                      <a16:colId xmlns:a16="http://schemas.microsoft.com/office/drawing/2014/main" val="159407735"/>
                    </a:ext>
                  </a:extLst>
                </a:gridCol>
              </a:tblGrid>
              <a:tr h="312981">
                <a:tc rowSpan="2">
                  <a:txBody>
                    <a:bodyPr/>
                    <a:lstStyle/>
                    <a:p>
                      <a:pPr algn="ctr">
                        <a:lnSpc>
                          <a:spcPct val="107000"/>
                        </a:lnSpc>
                      </a:pP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2">
                  <a:txBody>
                    <a:bodyPr/>
                    <a:lstStyle/>
                    <a:p>
                      <a:pPr algn="ctr">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воз</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ем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noProof="0" dirty="0">
                          <a:effectLst/>
                          <a:latin typeface="Calibri" panose="020F0502020204030204" pitchFamily="34" charset="0"/>
                          <a:ea typeface="PMingLiU" panose="02020500000000000000" pitchFamily="18" charset="-120"/>
                          <a:cs typeface="Calibri" panose="020F0502020204030204" pitchFamily="34" charset="0"/>
                        </a:rPr>
                        <a:t>‘to write’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4162078372"/>
                  </a:ext>
                </a:extLst>
              </a:tr>
              <a:tr h="312981">
                <a:tc vMerge="1">
                  <a:txBody>
                    <a:bodyPr/>
                    <a:lstStyle/>
                    <a:p>
                      <a:endParaRPr lang="en-GB"/>
                    </a:p>
                  </a:txBody>
                  <a:tcP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Positive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Negative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9839026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возен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м</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 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мыл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возен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т</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 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тыл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н</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гыл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возенн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огын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он</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возенд</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огыд</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од</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л</a:t>
                      </a:r>
                      <a:r>
                        <a:rPr lang="en-US" sz="1800" dirty="0">
                          <a:effectLst/>
                          <a:latin typeface="Calibri" panose="020F0502020204030204" pitchFamily="34" charset="0"/>
                          <a:ea typeface="PMingLiU" panose="02020500000000000000" pitchFamily="18" charset="-120"/>
                          <a:cs typeface="Times New Roman" panose="02020603050405020304" pitchFamily="18" charset="0"/>
                        </a:rPr>
                        <a:t>)</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ныт</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 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B w="127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н</a:t>
                      </a:r>
                      <a:r>
                        <a:rPr lang="en-US" sz="1800" dirty="0">
                          <a:effectLst/>
                          <a:latin typeface="Calibri" panose="020F0502020204030204" pitchFamily="34" charset="0"/>
                          <a:ea typeface="PMingLiU" panose="02020500000000000000" pitchFamily="18" charset="-120"/>
                          <a:cs typeface="Times New Roman" panose="02020603050405020304" pitchFamily="18" charset="0"/>
                        </a:rPr>
                        <a:t> </a:t>
                      </a:r>
                      <a:r>
                        <a:rPr lang="en-US" sz="1800" b="1" dirty="0" err="1">
                          <a:effectLst/>
                          <a:latin typeface="Calibri" panose="020F0502020204030204" pitchFamily="34" charset="0"/>
                          <a:ea typeface="PMingLiU" panose="02020500000000000000" pitchFamily="18" charset="-120"/>
                          <a:cs typeface="Times New Roman" panose="02020603050405020304" pitchFamily="18" charset="0"/>
                        </a:rPr>
                        <a:t>о</a:t>
                      </a:r>
                      <a:r>
                        <a:rPr lang="en-US" sz="1800" dirty="0" err="1">
                          <a:effectLst/>
                          <a:latin typeface="Calibri" panose="020F0502020204030204" pitchFamily="34" charset="0"/>
                          <a:ea typeface="PMingLiU" panose="02020500000000000000" pitchFamily="18" charset="-120"/>
                          <a:cs typeface="Times New Roman" panose="02020603050405020304" pitchFamily="18" charset="0"/>
                        </a:rPr>
                        <a:t>гытыл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улм</a:t>
                      </a:r>
                      <a:r>
                        <a:rPr lang="az-Cyrl-AZ" sz="1800" b="1" dirty="0">
                          <a:effectLst/>
                          <a:latin typeface="Calibri" panose="020F0502020204030204" pitchFamily="34" charset="0"/>
                          <a:ea typeface="PMingLiU" panose="02020500000000000000" pitchFamily="18" charset="-120"/>
                          <a:cs typeface="Times New Roman" panose="02020603050405020304" pitchFamily="18" charset="0"/>
                        </a:rPr>
                        <a:t>а</a:t>
                      </a:r>
                      <a:r>
                        <a:rPr lang="az-Cyrl-AZ" sz="1800" dirty="0">
                          <a:effectLst/>
                          <a:latin typeface="Calibri" panose="020F0502020204030204" pitchFamily="34" charset="0"/>
                          <a:ea typeface="PMingLiU" panose="02020500000000000000" pitchFamily="18" charset="-120"/>
                          <a:cs typeface="Times New Roman" panose="02020603050405020304" pitchFamily="18"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Tree>
    <p:extLst>
      <p:ext uri="{BB962C8B-B14F-4D97-AF65-F5344CB8AC3E}">
        <p14:creationId xmlns:p14="http://schemas.microsoft.com/office/powerpoint/2010/main" val="3392335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2. Compound past tense IV</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15</a:t>
            </a:fld>
            <a:endParaRPr lang="en-GB"/>
          </a:p>
        </p:txBody>
      </p:sp>
      <p:sp>
        <p:nvSpPr>
          <p:cNvPr id="7" name="Content Placeholder 2">
            <a:extLst>
              <a:ext uri="{FF2B5EF4-FFF2-40B4-BE49-F238E27FC236}">
                <a16:creationId xmlns:a16="http://schemas.microsoft.com/office/drawing/2014/main" id="{559A8E32-0E9F-41EB-B627-2B36C814EB6F}"/>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Past tense II + </a:t>
            </a:r>
            <a:r>
              <a:rPr lang="mi-NZ" dirty="0"/>
              <a:t>улм</a:t>
            </a:r>
            <a:r>
              <a:rPr lang="mi-NZ" b="1" dirty="0"/>
              <a:t>а</a:t>
            </a:r>
            <a:r>
              <a:rPr lang="mi-NZ" dirty="0"/>
              <a:t>ш </a:t>
            </a:r>
            <a:r>
              <a:rPr lang="en-US" dirty="0"/>
              <a:t>‘was’ (be.PST2.3SG)</a:t>
            </a:r>
            <a:endParaRPr lang="en-GB" dirty="0"/>
          </a:p>
        </p:txBody>
      </p:sp>
      <p:graphicFrame>
        <p:nvGraphicFramePr>
          <p:cNvPr id="2" name="Table 1">
            <a:extLst>
              <a:ext uri="{FF2B5EF4-FFF2-40B4-BE49-F238E27FC236}">
                <a16:creationId xmlns:a16="http://schemas.microsoft.com/office/drawing/2014/main" id="{14D4AC3F-EF0C-4AB6-8BCC-9B1B2B6F77DB}"/>
              </a:ext>
            </a:extLst>
          </p:cNvPr>
          <p:cNvGraphicFramePr>
            <a:graphicFrameLocks noGrp="1"/>
          </p:cNvGraphicFramePr>
          <p:nvPr>
            <p:extLst>
              <p:ext uri="{D42A27DB-BD31-4B8C-83A1-F6EECF244321}">
                <p14:modId xmlns:p14="http://schemas.microsoft.com/office/powerpoint/2010/main" val="8891456"/>
              </p:ext>
            </p:extLst>
          </p:nvPr>
        </p:nvGraphicFramePr>
        <p:xfrm>
          <a:off x="1427797" y="2969675"/>
          <a:ext cx="8764715" cy="2503848"/>
        </p:xfrm>
        <a:graphic>
          <a:graphicData uri="http://schemas.openxmlformats.org/drawingml/2006/table">
            <a:tbl>
              <a:tblPr firstRow="1" firstCol="1" bandRow="1" bandCol="1">
                <a:tableStyleId>{5940675A-B579-460E-94D1-54222C63F5DA}</a:tableStyleId>
              </a:tblPr>
              <a:tblGrid>
                <a:gridCol w="2418477">
                  <a:extLst>
                    <a:ext uri="{9D8B030D-6E8A-4147-A177-3AD203B41FA5}">
                      <a16:colId xmlns:a16="http://schemas.microsoft.com/office/drawing/2014/main" val="2736513851"/>
                    </a:ext>
                  </a:extLst>
                </a:gridCol>
                <a:gridCol w="3173119">
                  <a:extLst>
                    <a:ext uri="{9D8B030D-6E8A-4147-A177-3AD203B41FA5}">
                      <a16:colId xmlns:a16="http://schemas.microsoft.com/office/drawing/2014/main" val="171380316"/>
                    </a:ext>
                  </a:extLst>
                </a:gridCol>
                <a:gridCol w="3173119">
                  <a:extLst>
                    <a:ext uri="{9D8B030D-6E8A-4147-A177-3AD203B41FA5}">
                      <a16:colId xmlns:a16="http://schemas.microsoft.com/office/drawing/2014/main" val="159407735"/>
                    </a:ext>
                  </a:extLst>
                </a:gridCol>
              </a:tblGrid>
              <a:tr h="312981">
                <a:tc rowSpan="2">
                  <a:txBody>
                    <a:bodyPr/>
                    <a:lstStyle/>
                    <a:p>
                      <a:pPr algn="ctr">
                        <a:lnSpc>
                          <a:spcPct val="107000"/>
                        </a:lnSpc>
                      </a:pP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2">
                  <a:txBody>
                    <a:bodyPr/>
                    <a:lstStyle/>
                    <a:p>
                      <a:pPr algn="ctr">
                        <a:lnSpc>
                          <a:spcPct val="107000"/>
                        </a:lnSpc>
                      </a:pPr>
                      <a:r>
                        <a:rPr lang="en-US" sz="1800" dirty="0" err="1">
                          <a:effectLst/>
                          <a:latin typeface="Calibri" panose="020F0502020204030204" pitchFamily="34" charset="0"/>
                          <a:ea typeface="PMingLiU" panose="02020500000000000000" pitchFamily="18" charset="-120"/>
                          <a:cs typeface="Calibri" panose="020F0502020204030204" pitchFamily="34" charset="0"/>
                        </a:rPr>
                        <a:t>ул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ам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noProof="0" dirty="0">
                          <a:effectLst/>
                          <a:latin typeface="Calibri" panose="020F0502020204030204" pitchFamily="34" charset="0"/>
                          <a:ea typeface="PMingLiU" panose="02020500000000000000" pitchFamily="18" charset="-120"/>
                          <a:cs typeface="Calibri" panose="020F0502020204030204" pitchFamily="34" charset="0"/>
                        </a:rPr>
                        <a:t>‘to be’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4162078372"/>
                  </a:ext>
                </a:extLst>
              </a:tr>
              <a:tr h="312981">
                <a:tc vMerge="1">
                  <a:txBody>
                    <a:bodyPr/>
                    <a:lstStyle/>
                    <a:p>
                      <a:endParaRPr lang="en-GB"/>
                    </a:p>
                  </a:txBody>
                  <a:tcP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Positive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Negative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199839026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лийын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r>
                        <a:rPr lang="az-Cyrl-AZ" sz="1800" dirty="0">
                          <a:effectLst/>
                          <a:latin typeface="Calibri" panose="020F0502020204030204" pitchFamily="34" charset="0"/>
                          <a:ea typeface="PMingLiU" panose="02020500000000000000" pitchFamily="18" charset="-120"/>
                          <a:cs typeface="Calibri" panose="020F0502020204030204" pitchFamily="34" charset="0"/>
                        </a:rPr>
                        <a:t> 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и</a:t>
                      </a:r>
                      <a:r>
                        <a:rPr lang="en-US" sz="1800" dirty="0" err="1">
                          <a:effectLst/>
                          <a:latin typeface="Calibri" panose="020F0502020204030204" pitchFamily="34" charset="0"/>
                          <a:ea typeface="PMingLiU" panose="02020500000000000000" pitchFamily="18" charset="-120"/>
                          <a:cs typeface="Calibri" panose="020F0502020204030204" pitchFamily="34" charset="0"/>
                        </a:rPr>
                        <a:t>йын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мыл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лийын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r>
                        <a:rPr lang="az-Cyrl-AZ" sz="1800" dirty="0">
                          <a:effectLst/>
                          <a:latin typeface="Calibri" panose="020F0502020204030204" pitchFamily="34" charset="0"/>
                          <a:ea typeface="PMingLiU" panose="02020500000000000000" pitchFamily="18" charset="-120"/>
                          <a:cs typeface="Calibri" panose="020F0502020204030204" pitchFamily="34" charset="0"/>
                        </a:rPr>
                        <a:t> 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и</a:t>
                      </a:r>
                      <a:r>
                        <a:rPr lang="en-US" sz="1800" dirty="0" err="1">
                          <a:effectLst/>
                          <a:latin typeface="Calibri" panose="020F0502020204030204" pitchFamily="34" charset="0"/>
                          <a:ea typeface="PMingLiU" panose="02020500000000000000" pitchFamily="18" charset="-120"/>
                          <a:cs typeface="Calibri" panose="020F0502020204030204" pitchFamily="34" charset="0"/>
                        </a:rPr>
                        <a:t>йын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тыл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и</a:t>
                      </a:r>
                      <a:r>
                        <a:rPr lang="en-US" sz="1800" dirty="0" err="1">
                          <a:effectLst/>
                          <a:latin typeface="Calibri" panose="020F0502020204030204" pitchFamily="34" charset="0"/>
                          <a:ea typeface="PMingLiU" panose="02020500000000000000" pitchFamily="18" charset="-120"/>
                          <a:cs typeface="Calibri" panose="020F0502020204030204" pitchFamily="34" charset="0"/>
                        </a:rPr>
                        <a:t>йын</a:t>
                      </a:r>
                      <a:r>
                        <a:rPr lang="az-Cyrl-AZ" sz="1800" dirty="0">
                          <a:effectLst/>
                          <a:latin typeface="Calibri" panose="020F0502020204030204" pitchFamily="34" charset="0"/>
                          <a:ea typeface="PMingLiU" panose="02020500000000000000" pitchFamily="18" charset="-120"/>
                          <a:cs typeface="Calibri" panose="020F0502020204030204" pitchFamily="34" charset="0"/>
                        </a:rPr>
                        <a:t> 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и</a:t>
                      </a:r>
                      <a:r>
                        <a:rPr lang="en-US" sz="1800" dirty="0" err="1">
                          <a:effectLst/>
                          <a:latin typeface="Calibri" panose="020F0502020204030204" pitchFamily="34" charset="0"/>
                          <a:ea typeface="PMingLiU" panose="02020500000000000000" pitchFamily="18" charset="-120"/>
                          <a:cs typeface="Calibri" panose="020F0502020204030204" pitchFamily="34" charset="0"/>
                        </a:rPr>
                        <a:t>йын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гыл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лийынн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az-Cyrl-AZ" sz="1800" b="1" dirty="0">
                          <a:effectLst/>
                          <a:latin typeface="Calibri" panose="020F0502020204030204" pitchFamily="34" charset="0"/>
                          <a:ea typeface="PMingLiU" panose="02020500000000000000" pitchFamily="18" charset="-120"/>
                          <a:cs typeface="Calibri" panose="020F0502020204030204" pitchFamily="34" charset="0"/>
                        </a:rPr>
                        <a:t> </a:t>
                      </a:r>
                      <a:r>
                        <a:rPr lang="az-Cyrl-AZ" sz="1800" b="0" dirty="0">
                          <a:effectLst/>
                          <a:latin typeface="Calibri" panose="020F0502020204030204" pitchFamily="34" charset="0"/>
                          <a:ea typeface="PMingLiU" panose="02020500000000000000" pitchFamily="18" charset="-120"/>
                          <a:cs typeface="Calibri" panose="020F0502020204030204" pitchFamily="34" charset="0"/>
                        </a:rPr>
                        <a:t>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b="0" dirty="0">
                          <a:effectLst/>
                          <a:latin typeface="Calibri" panose="020F0502020204030204" pitchFamily="34" charset="0"/>
                          <a:ea typeface="PMingLiU" panose="02020500000000000000" pitchFamily="18" charset="-120"/>
                          <a:cs typeface="Calibri" panose="020F0502020204030204" pitchFamily="34" charset="0"/>
                        </a:rPr>
                        <a:t>ш</a:t>
                      </a:r>
                      <a:endParaRPr lang="en-GB" sz="1800" b="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и</a:t>
                      </a:r>
                      <a:r>
                        <a:rPr lang="en-US" sz="1800" dirty="0" err="1">
                          <a:effectLst/>
                          <a:latin typeface="Calibri" panose="020F0502020204030204" pitchFamily="34" charset="0"/>
                          <a:ea typeface="PMingLiU" panose="02020500000000000000" pitchFamily="18" charset="-120"/>
                          <a:cs typeface="Calibri" panose="020F0502020204030204" pitchFamily="34" charset="0"/>
                        </a:rPr>
                        <a:t>йын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огын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az-Cyrl-AZ" sz="1800" dirty="0">
                          <a:effectLst/>
                          <a:latin typeface="Calibri" panose="020F0502020204030204" pitchFamily="34" charset="0"/>
                          <a:ea typeface="PMingLiU" panose="02020500000000000000" pitchFamily="18" charset="-120"/>
                          <a:cs typeface="Calibri" panose="020F0502020204030204" pitchFamily="34" charset="0"/>
                        </a:rPr>
                        <a:t> 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лийынд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az-Cyrl-AZ" sz="1800" b="1" dirty="0">
                          <a:effectLst/>
                          <a:latin typeface="Calibri" panose="020F0502020204030204" pitchFamily="34" charset="0"/>
                          <a:ea typeface="PMingLiU" panose="02020500000000000000" pitchFamily="18" charset="-120"/>
                          <a:cs typeface="Calibri" panose="020F0502020204030204" pitchFamily="34" charset="0"/>
                        </a:rPr>
                        <a:t> </a:t>
                      </a:r>
                      <a:r>
                        <a:rPr lang="az-Cyrl-AZ" sz="1800" b="0" dirty="0">
                          <a:effectLst/>
                          <a:latin typeface="Calibri" panose="020F0502020204030204" pitchFamily="34" charset="0"/>
                          <a:ea typeface="PMingLiU" panose="02020500000000000000" pitchFamily="18" charset="-120"/>
                          <a:cs typeface="Calibri" panose="020F0502020204030204" pitchFamily="34" charset="0"/>
                        </a:rPr>
                        <a:t>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b="0" dirty="0">
                          <a:effectLst/>
                          <a:latin typeface="Calibri" panose="020F0502020204030204" pitchFamily="34" charset="0"/>
                          <a:ea typeface="PMingLiU" panose="02020500000000000000" pitchFamily="18" charset="-120"/>
                          <a:cs typeface="Calibri" panose="020F0502020204030204" pitchFamily="34" charset="0"/>
                        </a:rPr>
                        <a:t>ш</a:t>
                      </a:r>
                      <a:endParaRPr lang="en-GB" sz="1800" b="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и</a:t>
                      </a:r>
                      <a:r>
                        <a:rPr lang="en-US" sz="1800" dirty="0" err="1">
                          <a:effectLst/>
                          <a:latin typeface="Calibri" panose="020F0502020204030204" pitchFamily="34" charset="0"/>
                          <a:ea typeface="PMingLiU" panose="02020500000000000000" pitchFamily="18" charset="-120"/>
                          <a:cs typeface="Calibri" panose="020F0502020204030204" pitchFamily="34" charset="0"/>
                        </a:rPr>
                        <a:t>йын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огыд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од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az-Cyrl-AZ" sz="1800" dirty="0">
                          <a:effectLst/>
                          <a:latin typeface="Calibri" panose="020F0502020204030204" pitchFamily="34" charset="0"/>
                          <a:ea typeface="PMingLiU" panose="02020500000000000000" pitchFamily="18" charset="-120"/>
                          <a:cs typeface="Calibri" panose="020F0502020204030204" pitchFamily="34" charset="0"/>
                        </a:rPr>
                        <a:t> 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и</a:t>
                      </a:r>
                      <a:r>
                        <a:rPr lang="en-US" sz="1800" dirty="0" err="1">
                          <a:effectLst/>
                          <a:latin typeface="Calibri" panose="020F0502020204030204" pitchFamily="34" charset="0"/>
                          <a:ea typeface="PMingLiU" panose="02020500000000000000" pitchFamily="18" charset="-120"/>
                          <a:cs typeface="Calibri" panose="020F0502020204030204" pitchFamily="34" charset="0"/>
                        </a:rPr>
                        <a:t>йыныт</a:t>
                      </a:r>
                      <a:r>
                        <a:rPr lang="az-Cyrl-AZ" sz="1800" dirty="0">
                          <a:effectLst/>
                          <a:latin typeface="Calibri" panose="020F0502020204030204" pitchFamily="34" charset="0"/>
                          <a:ea typeface="PMingLiU" panose="02020500000000000000" pitchFamily="18" charset="-120"/>
                          <a:cs typeface="Calibri" panose="020F0502020204030204" pitchFamily="34" charset="0"/>
                        </a:rPr>
                        <a:t> 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B w="127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и</a:t>
                      </a:r>
                      <a:r>
                        <a:rPr lang="en-US" sz="1800" dirty="0" err="1">
                          <a:effectLst/>
                          <a:latin typeface="Calibri" panose="020F0502020204030204" pitchFamily="34" charset="0"/>
                          <a:ea typeface="PMingLiU" panose="02020500000000000000" pitchFamily="18" charset="-120"/>
                          <a:cs typeface="Calibri" panose="020F0502020204030204" pitchFamily="34" charset="0"/>
                        </a:rPr>
                        <a:t>йын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гытыл</a:t>
                      </a:r>
                      <a:r>
                        <a:rPr lang="az-Cyrl-AZ" sz="1800" dirty="0">
                          <a:effectLst/>
                          <a:latin typeface="Calibri" panose="020F0502020204030204" pitchFamily="34" charset="0"/>
                          <a:ea typeface="PMingLiU" panose="02020500000000000000" pitchFamily="18" charset="-120"/>
                          <a:cs typeface="Calibri" panose="020F0502020204030204" pitchFamily="34" charset="0"/>
                        </a:rPr>
                        <a:t> улм</a:t>
                      </a:r>
                      <a:r>
                        <a:rPr lang="az-Cyrl-AZ" sz="1800" b="1" dirty="0">
                          <a:effectLst/>
                          <a:latin typeface="Calibri" panose="020F0502020204030204" pitchFamily="34" charset="0"/>
                          <a:ea typeface="PMingLiU" panose="02020500000000000000" pitchFamily="18" charset="-120"/>
                          <a:cs typeface="Calibri" panose="020F0502020204030204" pitchFamily="34" charset="0"/>
                        </a:rPr>
                        <a:t>а</a:t>
                      </a:r>
                      <a:r>
                        <a:rPr lang="az-Cyrl-AZ" sz="1800" dirty="0">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Tree>
    <p:extLst>
      <p:ext uri="{BB962C8B-B14F-4D97-AF65-F5344CB8AC3E}">
        <p14:creationId xmlns:p14="http://schemas.microsoft.com/office/powerpoint/2010/main" val="4196467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2. Compound past tense IV</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16</a:t>
            </a:fld>
            <a:endParaRPr lang="en-GB"/>
          </a:p>
        </p:txBody>
      </p:sp>
      <p:sp>
        <p:nvSpPr>
          <p:cNvPr id="19" name="TextBox 18">
            <a:extLst>
              <a:ext uri="{FF2B5EF4-FFF2-40B4-BE49-F238E27FC236}">
                <a16:creationId xmlns:a16="http://schemas.microsoft.com/office/drawing/2014/main" id="{6233C3F6-131C-4779-BF56-E9D7C2C29F8C}"/>
              </a:ext>
            </a:extLst>
          </p:cNvPr>
          <p:cNvSpPr txBox="1"/>
          <p:nvPr/>
        </p:nvSpPr>
        <p:spPr>
          <a:xfrm>
            <a:off x="1441450" y="5043611"/>
            <a:ext cx="3517900" cy="646331"/>
          </a:xfrm>
          <a:prstGeom prst="rect">
            <a:avLst/>
          </a:prstGeom>
          <a:noFill/>
        </p:spPr>
        <p:txBody>
          <a:bodyPr wrap="square">
            <a:spAutoFit/>
          </a:bodyPr>
          <a:lstStyle/>
          <a:p>
            <a:pPr algn="ctr"/>
            <a:r>
              <a:rPr lang="en-US" dirty="0">
                <a:latin typeface="Calibri" panose="020F0502020204030204" pitchFamily="34" charset="0"/>
                <a:ea typeface="PMingLiU" panose="02020500000000000000" pitchFamily="18" charset="-120"/>
              </a:rPr>
              <a:t>-</a:t>
            </a:r>
            <a:r>
              <a:rPr lang="en-US" dirty="0" err="1">
                <a:latin typeface="Calibri" panose="020F0502020204030204" pitchFamily="34" charset="0"/>
                <a:ea typeface="PMingLiU" panose="02020500000000000000" pitchFamily="18" charset="-120"/>
              </a:rPr>
              <a:t>меке</a:t>
            </a:r>
            <a:endParaRPr lang="en-US" dirty="0">
              <a:latin typeface="Calibri" panose="020F0502020204030204" pitchFamily="34" charset="0"/>
              <a:ea typeface="PMingLiU" panose="02020500000000000000" pitchFamily="18" charset="-120"/>
            </a:endParaRPr>
          </a:p>
          <a:p>
            <a:pPr algn="ctr"/>
            <a:r>
              <a:rPr lang="mi-NZ" dirty="0">
                <a:latin typeface="Calibri" panose="020F0502020204030204" pitchFamily="34" charset="0"/>
                <a:ea typeface="PMingLiU" panose="02020500000000000000" pitchFamily="18" charset="-120"/>
              </a:rPr>
              <a:t>... деч вар</a:t>
            </a:r>
            <a:r>
              <a:rPr lang="mi-NZ" b="1" dirty="0">
                <a:latin typeface="Calibri" panose="020F0502020204030204" pitchFamily="34" charset="0"/>
                <a:ea typeface="PMingLiU" panose="02020500000000000000" pitchFamily="18" charset="-120"/>
              </a:rPr>
              <a:t>а</a:t>
            </a:r>
            <a:endParaRPr lang="en-GB" b="1" dirty="0"/>
          </a:p>
        </p:txBody>
      </p:sp>
      <p:sp>
        <p:nvSpPr>
          <p:cNvPr id="20" name="TextBox 19">
            <a:extLst>
              <a:ext uri="{FF2B5EF4-FFF2-40B4-BE49-F238E27FC236}">
                <a16:creationId xmlns:a16="http://schemas.microsoft.com/office/drawing/2014/main" id="{9BA44CB6-92FC-4F36-82EA-E636745386D9}"/>
              </a:ext>
            </a:extLst>
          </p:cNvPr>
          <p:cNvSpPr txBox="1"/>
          <p:nvPr/>
        </p:nvSpPr>
        <p:spPr>
          <a:xfrm>
            <a:off x="7232652" y="5043610"/>
            <a:ext cx="3517900" cy="369332"/>
          </a:xfrm>
          <a:prstGeom prst="rect">
            <a:avLst/>
          </a:prstGeom>
          <a:noFill/>
        </p:spPr>
        <p:txBody>
          <a:bodyPr wrap="square">
            <a:spAutoFit/>
          </a:bodyPr>
          <a:lstStyle/>
          <a:p>
            <a:pPr algn="ctr"/>
            <a:r>
              <a:rPr lang="en-GB" sz="1800" dirty="0">
                <a:effectLst/>
                <a:latin typeface="Calibri" panose="020F0502020204030204" pitchFamily="34" charset="0"/>
                <a:ea typeface="PMingLiU" panose="02020500000000000000" pitchFamily="18" charset="-120"/>
              </a:rPr>
              <a:t>Compound past tense III &amp; IV</a:t>
            </a:r>
            <a:endParaRPr lang="en-GB" dirty="0"/>
          </a:p>
        </p:txBody>
      </p:sp>
      <p:sp>
        <p:nvSpPr>
          <p:cNvPr id="6" name="Arrow: Right 5">
            <a:extLst>
              <a:ext uri="{FF2B5EF4-FFF2-40B4-BE49-F238E27FC236}">
                <a16:creationId xmlns:a16="http://schemas.microsoft.com/office/drawing/2014/main" id="{DCED0FF1-9496-4243-86FE-D9FEB87A0706}"/>
              </a:ext>
            </a:extLst>
          </p:cNvPr>
          <p:cNvSpPr/>
          <p:nvPr/>
        </p:nvSpPr>
        <p:spPr>
          <a:xfrm>
            <a:off x="557939" y="3085308"/>
            <a:ext cx="2077309" cy="1291895"/>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 📝✔️</a:t>
            </a:r>
          </a:p>
        </p:txBody>
      </p:sp>
      <p:sp>
        <p:nvSpPr>
          <p:cNvPr id="18" name="Arrow: Right 17">
            <a:extLst>
              <a:ext uri="{FF2B5EF4-FFF2-40B4-BE49-F238E27FC236}">
                <a16:creationId xmlns:a16="http://schemas.microsoft.com/office/drawing/2014/main" id="{4196EEDE-A2D5-47A9-A5C8-02CC518ADF9B}"/>
              </a:ext>
            </a:extLst>
          </p:cNvPr>
          <p:cNvSpPr/>
          <p:nvPr/>
        </p:nvSpPr>
        <p:spPr>
          <a:xfrm flipH="1">
            <a:off x="2684975" y="3070407"/>
            <a:ext cx="2077200" cy="1291895"/>
          </a:xfrm>
          <a:prstGeom prst="rightArrow">
            <a:avLst/>
          </a:prstGeom>
          <a:noFill/>
          <a:ln w="12700">
            <a:solidFill>
              <a:schemeClr val="tx1"/>
            </a:solidFill>
          </a:ln>
          <a:scene3d>
            <a:camera prst="orthographicFront">
              <a:rot lat="0" lon="10800000" rev="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dk1"/>
                </a:solidFill>
              </a:rPr>
              <a:t>🚶</a:t>
            </a:r>
          </a:p>
        </p:txBody>
      </p:sp>
      <p:sp>
        <p:nvSpPr>
          <p:cNvPr id="21" name="TextBox 20">
            <a:extLst>
              <a:ext uri="{FF2B5EF4-FFF2-40B4-BE49-F238E27FC236}">
                <a16:creationId xmlns:a16="http://schemas.microsoft.com/office/drawing/2014/main" id="{1E0F5DD3-59E1-4C95-9CB9-DF056EE8DBCB}"/>
              </a:ext>
            </a:extLst>
          </p:cNvPr>
          <p:cNvSpPr txBox="1"/>
          <p:nvPr/>
        </p:nvSpPr>
        <p:spPr>
          <a:xfrm>
            <a:off x="5218843" y="3223422"/>
            <a:ext cx="1130300" cy="1015663"/>
          </a:xfrm>
          <a:prstGeom prst="rect">
            <a:avLst/>
          </a:prstGeom>
          <a:noFill/>
        </p:spPr>
        <p:txBody>
          <a:bodyPr wrap="square">
            <a:spAutoFit/>
          </a:bodyPr>
          <a:lstStyle/>
          <a:p>
            <a:pPr algn="ctr"/>
            <a:r>
              <a:rPr lang="en-GB" sz="6000" dirty="0"/>
              <a:t>🧒</a:t>
            </a:r>
          </a:p>
        </p:txBody>
      </p:sp>
      <p:sp>
        <p:nvSpPr>
          <p:cNvPr id="23" name="Arrow: Right 22">
            <a:extLst>
              <a:ext uri="{FF2B5EF4-FFF2-40B4-BE49-F238E27FC236}">
                <a16:creationId xmlns:a16="http://schemas.microsoft.com/office/drawing/2014/main" id="{67A860B4-C2B5-43D3-AC8D-A55B967EDD49}"/>
              </a:ext>
            </a:extLst>
          </p:cNvPr>
          <p:cNvSpPr/>
          <p:nvPr/>
        </p:nvSpPr>
        <p:spPr>
          <a:xfrm>
            <a:off x="6940232" y="3070407"/>
            <a:ext cx="3986073" cy="1291895"/>
          </a:xfrm>
          <a:prstGeom prst="rightArrow">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 📝❌</a:t>
            </a:r>
          </a:p>
        </p:txBody>
      </p:sp>
      <p:sp>
        <p:nvSpPr>
          <p:cNvPr id="33" name="TextBox 32">
            <a:extLst>
              <a:ext uri="{FF2B5EF4-FFF2-40B4-BE49-F238E27FC236}">
                <a16:creationId xmlns:a16="http://schemas.microsoft.com/office/drawing/2014/main" id="{C06BE0D8-9738-46FD-9AF8-677F7AA7BF19}"/>
              </a:ext>
            </a:extLst>
          </p:cNvPr>
          <p:cNvSpPr txBox="1"/>
          <p:nvPr/>
        </p:nvSpPr>
        <p:spPr>
          <a:xfrm>
            <a:off x="11068911" y="3208522"/>
            <a:ext cx="1130300" cy="1015663"/>
          </a:xfrm>
          <a:prstGeom prst="rect">
            <a:avLst/>
          </a:prstGeom>
          <a:noFill/>
        </p:spPr>
        <p:txBody>
          <a:bodyPr wrap="square">
            <a:spAutoFit/>
          </a:bodyPr>
          <a:lstStyle/>
          <a:p>
            <a:pPr algn="ctr"/>
            <a:r>
              <a:rPr lang="en-GB" sz="6000" dirty="0"/>
              <a:t>🧒</a:t>
            </a:r>
          </a:p>
        </p:txBody>
      </p:sp>
      <p:sp>
        <p:nvSpPr>
          <p:cNvPr id="7" name="Arrow: Bent 6">
            <a:extLst>
              <a:ext uri="{FF2B5EF4-FFF2-40B4-BE49-F238E27FC236}">
                <a16:creationId xmlns:a16="http://schemas.microsoft.com/office/drawing/2014/main" id="{EFEF55D3-0808-4161-911A-9E2446B95744}"/>
              </a:ext>
            </a:extLst>
          </p:cNvPr>
          <p:cNvSpPr/>
          <p:nvPr/>
        </p:nvSpPr>
        <p:spPr>
          <a:xfrm flipH="1">
            <a:off x="8933268" y="1572618"/>
            <a:ext cx="1942450" cy="1763464"/>
          </a:xfrm>
          <a:prstGeom prst="bentArrow">
            <a:avLst>
              <a:gd name="adj1" fmla="val 25000"/>
              <a:gd name="adj2" fmla="val 24115"/>
              <a:gd name="adj3" fmla="val 25000"/>
              <a:gd name="adj4" fmla="val 43750"/>
            </a:avLst>
          </a:prstGeom>
          <a:noFill/>
          <a:ln>
            <a:solidFill>
              <a:srgbClr val="FF0000"/>
            </a:solidFill>
          </a:ln>
          <a:scene3d>
            <a:camera prst="orthographicFront">
              <a:rot lat="0" lon="10800000" rev="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a:t>
            </a: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a:p>
            <a:pPr algn="ctr"/>
            <a:endParaRPr lang="en-GB" dirty="0">
              <a:solidFill>
                <a:schemeClr val="tx1"/>
              </a:solidFill>
            </a:endParaRPr>
          </a:p>
        </p:txBody>
      </p:sp>
    </p:spTree>
    <p:extLst>
      <p:ext uri="{BB962C8B-B14F-4D97-AF65-F5344CB8AC3E}">
        <p14:creationId xmlns:p14="http://schemas.microsoft.com/office/powerpoint/2010/main" val="423709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6" grpId="0" animBg="1"/>
      <p:bldP spid="18" grpId="0" animBg="1"/>
      <p:bldP spid="23" grpId="0" animBg="1"/>
      <p:bldP spid="33" grpId="0"/>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2. Compound past tense IV</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17</a:t>
            </a:fld>
            <a:endParaRPr lang="en-GB"/>
          </a:p>
        </p:txBody>
      </p:sp>
      <p:sp>
        <p:nvSpPr>
          <p:cNvPr id="19" name="TextBox 18">
            <a:extLst>
              <a:ext uri="{FF2B5EF4-FFF2-40B4-BE49-F238E27FC236}">
                <a16:creationId xmlns:a16="http://schemas.microsoft.com/office/drawing/2014/main" id="{6233C3F6-131C-4779-BF56-E9D7C2C29F8C}"/>
              </a:ext>
            </a:extLst>
          </p:cNvPr>
          <p:cNvSpPr txBox="1"/>
          <p:nvPr/>
        </p:nvSpPr>
        <p:spPr>
          <a:xfrm>
            <a:off x="1537728" y="5543944"/>
            <a:ext cx="3517900" cy="369332"/>
          </a:xfrm>
          <a:prstGeom prst="rect">
            <a:avLst/>
          </a:prstGeom>
          <a:noFill/>
        </p:spPr>
        <p:txBody>
          <a:bodyPr wrap="square">
            <a:spAutoFit/>
          </a:bodyPr>
          <a:lstStyle/>
          <a:p>
            <a:pPr algn="ctr"/>
            <a:r>
              <a:rPr lang="en-GB" sz="1800" dirty="0">
                <a:effectLst/>
                <a:latin typeface="Calibri" panose="020F0502020204030204" pitchFamily="34" charset="0"/>
                <a:ea typeface="PMingLiU" panose="02020500000000000000" pitchFamily="18" charset="-120"/>
              </a:rPr>
              <a:t>Compound past tense III &amp; IV</a:t>
            </a:r>
            <a:endParaRPr lang="en-GB" dirty="0"/>
          </a:p>
        </p:txBody>
      </p:sp>
      <p:sp>
        <p:nvSpPr>
          <p:cNvPr id="20" name="TextBox 19">
            <a:extLst>
              <a:ext uri="{FF2B5EF4-FFF2-40B4-BE49-F238E27FC236}">
                <a16:creationId xmlns:a16="http://schemas.microsoft.com/office/drawing/2014/main" id="{9BA44CB6-92FC-4F36-82EA-E636745386D9}"/>
              </a:ext>
            </a:extLst>
          </p:cNvPr>
          <p:cNvSpPr txBox="1"/>
          <p:nvPr/>
        </p:nvSpPr>
        <p:spPr>
          <a:xfrm>
            <a:off x="7459311" y="5543944"/>
            <a:ext cx="3517900" cy="369332"/>
          </a:xfrm>
          <a:prstGeom prst="rect">
            <a:avLst/>
          </a:prstGeom>
          <a:noFill/>
        </p:spPr>
        <p:txBody>
          <a:bodyPr wrap="square">
            <a:spAutoFit/>
          </a:bodyPr>
          <a:lstStyle/>
          <a:p>
            <a:pPr algn="ctr"/>
            <a:r>
              <a:rPr lang="en-GB" sz="1800" dirty="0">
                <a:effectLst/>
                <a:latin typeface="Calibri" panose="020F0502020204030204" pitchFamily="34" charset="0"/>
                <a:ea typeface="PMingLiU" panose="02020500000000000000" pitchFamily="18" charset="-120"/>
              </a:rPr>
              <a:t>Compound past tense III &amp; IV</a:t>
            </a:r>
            <a:endParaRPr lang="en-GB" dirty="0"/>
          </a:p>
        </p:txBody>
      </p:sp>
      <p:sp>
        <p:nvSpPr>
          <p:cNvPr id="6" name="Arrow: Right 5">
            <a:extLst>
              <a:ext uri="{FF2B5EF4-FFF2-40B4-BE49-F238E27FC236}">
                <a16:creationId xmlns:a16="http://schemas.microsoft.com/office/drawing/2014/main" id="{DCED0FF1-9496-4243-86FE-D9FEB87A0706}"/>
              </a:ext>
            </a:extLst>
          </p:cNvPr>
          <p:cNvSpPr/>
          <p:nvPr/>
        </p:nvSpPr>
        <p:spPr>
          <a:xfrm>
            <a:off x="499075" y="3906655"/>
            <a:ext cx="2077309" cy="867993"/>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 🎣</a:t>
            </a:r>
          </a:p>
        </p:txBody>
      </p:sp>
      <p:sp>
        <p:nvSpPr>
          <p:cNvPr id="18" name="Arrow: Right 17">
            <a:extLst>
              <a:ext uri="{FF2B5EF4-FFF2-40B4-BE49-F238E27FC236}">
                <a16:creationId xmlns:a16="http://schemas.microsoft.com/office/drawing/2014/main" id="{4196EEDE-A2D5-47A9-A5C8-02CC518ADF9B}"/>
              </a:ext>
            </a:extLst>
          </p:cNvPr>
          <p:cNvSpPr/>
          <p:nvPr/>
        </p:nvSpPr>
        <p:spPr>
          <a:xfrm flipH="1">
            <a:off x="8900011" y="1703128"/>
            <a:ext cx="2077200" cy="3840816"/>
          </a:xfrm>
          <a:prstGeom prst="rightArrow">
            <a:avLst/>
          </a:prstGeom>
          <a:noFill/>
          <a:ln w="12700">
            <a:solidFill>
              <a:schemeClr val="tx1"/>
            </a:solidFill>
          </a:ln>
          <a:scene3d>
            <a:camera prst="orthographicFront">
              <a:rot lat="0" lon="10800000" rev="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a:t>
            </a:r>
            <a:endParaRPr lang="en-GB" dirty="0">
              <a:solidFill>
                <a:schemeClr val="dk1"/>
              </a:solidFill>
            </a:endParaRPr>
          </a:p>
        </p:txBody>
      </p:sp>
      <p:sp>
        <p:nvSpPr>
          <p:cNvPr id="21" name="TextBox 20">
            <a:extLst>
              <a:ext uri="{FF2B5EF4-FFF2-40B4-BE49-F238E27FC236}">
                <a16:creationId xmlns:a16="http://schemas.microsoft.com/office/drawing/2014/main" id="{1E0F5DD3-59E1-4C95-9CB9-DF056EE8DBCB}"/>
              </a:ext>
            </a:extLst>
          </p:cNvPr>
          <p:cNvSpPr txBox="1"/>
          <p:nvPr/>
        </p:nvSpPr>
        <p:spPr>
          <a:xfrm>
            <a:off x="5055628" y="2923177"/>
            <a:ext cx="1130300" cy="1015663"/>
          </a:xfrm>
          <a:prstGeom prst="rect">
            <a:avLst/>
          </a:prstGeom>
          <a:noFill/>
        </p:spPr>
        <p:txBody>
          <a:bodyPr wrap="square">
            <a:spAutoFit/>
          </a:bodyPr>
          <a:lstStyle/>
          <a:p>
            <a:pPr algn="ctr"/>
            <a:r>
              <a:rPr lang="en-GB" sz="6000" dirty="0"/>
              <a:t>🧒</a:t>
            </a:r>
          </a:p>
        </p:txBody>
      </p:sp>
      <p:sp>
        <p:nvSpPr>
          <p:cNvPr id="33" name="TextBox 32">
            <a:extLst>
              <a:ext uri="{FF2B5EF4-FFF2-40B4-BE49-F238E27FC236}">
                <a16:creationId xmlns:a16="http://schemas.microsoft.com/office/drawing/2014/main" id="{C06BE0D8-9738-46FD-9AF8-677F7AA7BF19}"/>
              </a:ext>
            </a:extLst>
          </p:cNvPr>
          <p:cNvSpPr txBox="1"/>
          <p:nvPr/>
        </p:nvSpPr>
        <p:spPr>
          <a:xfrm>
            <a:off x="11068911" y="3208522"/>
            <a:ext cx="1130300" cy="1015663"/>
          </a:xfrm>
          <a:prstGeom prst="rect">
            <a:avLst/>
          </a:prstGeom>
          <a:noFill/>
        </p:spPr>
        <p:txBody>
          <a:bodyPr wrap="square">
            <a:spAutoFit/>
          </a:bodyPr>
          <a:lstStyle/>
          <a:p>
            <a:pPr algn="ctr"/>
            <a:r>
              <a:rPr lang="en-GB" sz="6000" dirty="0"/>
              <a:t>🧒</a:t>
            </a:r>
          </a:p>
        </p:txBody>
      </p:sp>
      <p:sp>
        <p:nvSpPr>
          <p:cNvPr id="13" name="Arrow: Right 12">
            <a:extLst>
              <a:ext uri="{FF2B5EF4-FFF2-40B4-BE49-F238E27FC236}">
                <a16:creationId xmlns:a16="http://schemas.microsoft.com/office/drawing/2014/main" id="{4451335D-5720-4C6B-8377-05815E67ED05}"/>
              </a:ext>
            </a:extLst>
          </p:cNvPr>
          <p:cNvSpPr/>
          <p:nvPr/>
        </p:nvSpPr>
        <p:spPr>
          <a:xfrm>
            <a:off x="499074" y="3028094"/>
            <a:ext cx="2077309" cy="867993"/>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 🎣</a:t>
            </a:r>
          </a:p>
        </p:txBody>
      </p:sp>
      <p:sp>
        <p:nvSpPr>
          <p:cNvPr id="14" name="Arrow: Right 13">
            <a:extLst>
              <a:ext uri="{FF2B5EF4-FFF2-40B4-BE49-F238E27FC236}">
                <a16:creationId xmlns:a16="http://schemas.microsoft.com/office/drawing/2014/main" id="{EC526E10-CE15-4779-8F30-47E7DB524A6F}"/>
              </a:ext>
            </a:extLst>
          </p:cNvPr>
          <p:cNvSpPr/>
          <p:nvPr/>
        </p:nvSpPr>
        <p:spPr>
          <a:xfrm>
            <a:off x="499074" y="2168995"/>
            <a:ext cx="2077309" cy="867993"/>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 🎣</a:t>
            </a:r>
          </a:p>
        </p:txBody>
      </p:sp>
      <p:sp>
        <p:nvSpPr>
          <p:cNvPr id="15" name="Arrow: Right 14">
            <a:extLst>
              <a:ext uri="{FF2B5EF4-FFF2-40B4-BE49-F238E27FC236}">
                <a16:creationId xmlns:a16="http://schemas.microsoft.com/office/drawing/2014/main" id="{703E4C6A-376D-481C-9A19-6AFC01778CB4}"/>
              </a:ext>
            </a:extLst>
          </p:cNvPr>
          <p:cNvSpPr/>
          <p:nvPr/>
        </p:nvSpPr>
        <p:spPr>
          <a:xfrm flipH="1">
            <a:off x="2837375" y="1708484"/>
            <a:ext cx="2077200" cy="3840816"/>
          </a:xfrm>
          <a:prstGeom prst="rightArrow">
            <a:avLst/>
          </a:prstGeom>
          <a:noFill/>
          <a:ln w="12700">
            <a:solidFill>
              <a:schemeClr val="tx1"/>
            </a:solidFill>
          </a:ln>
          <a:scene3d>
            <a:camera prst="orthographicFront">
              <a:rot lat="0" lon="10800000" rev="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a:t>
            </a:r>
            <a:endParaRPr lang="en-GB" dirty="0">
              <a:solidFill>
                <a:schemeClr val="dk1"/>
              </a:solidFill>
            </a:endParaRPr>
          </a:p>
        </p:txBody>
      </p:sp>
      <p:sp>
        <p:nvSpPr>
          <p:cNvPr id="16" name="Arrow: Right 15">
            <a:extLst>
              <a:ext uri="{FF2B5EF4-FFF2-40B4-BE49-F238E27FC236}">
                <a16:creationId xmlns:a16="http://schemas.microsoft.com/office/drawing/2014/main" id="{746D5410-5B45-435D-A0A0-B0E19515418E}"/>
              </a:ext>
            </a:extLst>
          </p:cNvPr>
          <p:cNvSpPr/>
          <p:nvPr/>
        </p:nvSpPr>
        <p:spPr>
          <a:xfrm flipH="1">
            <a:off x="6774685" y="1703128"/>
            <a:ext cx="2077200" cy="3840816"/>
          </a:xfrm>
          <a:prstGeom prst="rightArrow">
            <a:avLst/>
          </a:prstGeom>
          <a:noFill/>
          <a:ln w="12700">
            <a:solidFill>
              <a:schemeClr val="tx1"/>
            </a:solidFill>
          </a:ln>
          <a:scene3d>
            <a:camera prst="orthographicFront">
              <a:rot lat="0" lon="10800000" rev="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solidFill>
                  <a:schemeClr val="dk1"/>
                </a:solidFill>
              </a:rPr>
              <a:t>🏠</a:t>
            </a:r>
          </a:p>
        </p:txBody>
      </p:sp>
    </p:spTree>
    <p:extLst>
      <p:ext uri="{BB962C8B-B14F-4D97-AF65-F5344CB8AC3E}">
        <p14:creationId xmlns:p14="http://schemas.microsoft.com/office/powerpoint/2010/main" val="361204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animBg="1"/>
      <p:bldP spid="14" grpId="0" animBg="1"/>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2. Compound past tense IV</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18</a:t>
            </a:fld>
            <a:endParaRPr lang="en-GB"/>
          </a:p>
        </p:txBody>
      </p:sp>
      <p:graphicFrame>
        <p:nvGraphicFramePr>
          <p:cNvPr id="6" name="Table 5">
            <a:extLst>
              <a:ext uri="{FF2B5EF4-FFF2-40B4-BE49-F238E27FC236}">
                <a16:creationId xmlns:a16="http://schemas.microsoft.com/office/drawing/2014/main" id="{38000316-3FA4-43A2-8229-5B169F5B71C3}"/>
              </a:ext>
            </a:extLst>
          </p:cNvPr>
          <p:cNvGraphicFramePr>
            <a:graphicFrameLocks noGrp="1"/>
          </p:cNvGraphicFramePr>
          <p:nvPr>
            <p:extLst>
              <p:ext uri="{D42A27DB-BD31-4B8C-83A1-F6EECF244321}">
                <p14:modId xmlns:p14="http://schemas.microsoft.com/office/powerpoint/2010/main" val="2281671911"/>
              </p:ext>
            </p:extLst>
          </p:nvPr>
        </p:nvGraphicFramePr>
        <p:xfrm>
          <a:off x="838200" y="1993424"/>
          <a:ext cx="10515600" cy="4078192"/>
        </p:xfrm>
        <a:graphic>
          <a:graphicData uri="http://schemas.openxmlformats.org/drawingml/2006/table">
            <a:tbl>
              <a:tblPr firstRow="1" firstCol="1" bandRow="1" bandCol="1">
                <a:tableStyleId>{5940675A-B579-460E-94D1-54222C63F5DA}</a:tableStyleId>
              </a:tblPr>
              <a:tblGrid>
                <a:gridCol w="4981375">
                  <a:extLst>
                    <a:ext uri="{9D8B030D-6E8A-4147-A177-3AD203B41FA5}">
                      <a16:colId xmlns:a16="http://schemas.microsoft.com/office/drawing/2014/main" val="923658700"/>
                    </a:ext>
                  </a:extLst>
                </a:gridCol>
                <a:gridCol w="5534225">
                  <a:extLst>
                    <a:ext uri="{9D8B030D-6E8A-4147-A177-3AD203B41FA5}">
                      <a16:colId xmlns:a16="http://schemas.microsoft.com/office/drawing/2014/main" val="4263829119"/>
                    </a:ext>
                  </a:extLst>
                </a:gridCol>
              </a:tblGrid>
              <a:tr h="370744">
                <a:tc>
                  <a:txBody>
                    <a:bodyPr/>
                    <a:lstStyle/>
                    <a:p>
                      <a:pPr algn="just"/>
                      <a:r>
                        <a:rPr lang="en-US" sz="1800" u="sng">
                          <a:effectLst/>
                          <a:latin typeface="Calibri" panose="020F0502020204030204" pitchFamily="34" charset="0"/>
                          <a:ea typeface="PMingLiU" panose="02020500000000000000" pitchFamily="18" charset="-120"/>
                          <a:cs typeface="Calibri" panose="020F0502020204030204" pitchFamily="34" charset="0"/>
                        </a:rPr>
                        <a:t>Ил</a:t>
                      </a:r>
                      <a:r>
                        <a:rPr lang="en-US" sz="18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ныт улм</a:t>
                      </a:r>
                      <a:r>
                        <a:rPr lang="en-US" sz="18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ш</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 кугыз</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ж ден кув</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же.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There once lived an old man and an old woman.</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406298684"/>
                  </a:ext>
                </a:extLst>
              </a:tr>
              <a:tr h="741490">
                <a:tc>
                  <a:txBody>
                    <a:bodyPr/>
                    <a:lstStyle/>
                    <a:p>
                      <a:pPr algn="l"/>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О</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жно т</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и</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де библиот</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ке гыч т</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у</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до ик книг</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м </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н</a:t>
                      </a:r>
                      <a:r>
                        <a:rPr lang="en-US" sz="18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лын улм</a:t>
                      </a:r>
                      <a:r>
                        <a:rPr lang="en-US" sz="18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ш</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Earlier (s)he had borrowed one book from this library.</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304679335"/>
                  </a:ext>
                </a:extLst>
              </a:tr>
              <a:tr h="741490">
                <a:tc>
                  <a:txBody>
                    <a:bodyPr/>
                    <a:lstStyle/>
                    <a:p>
                      <a:pPr algn="just"/>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Мый шинчен</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т </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о</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мыл, В. Богор</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о</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дицкий Царевококш</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йскыште </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ш</a:t>
                      </a:r>
                      <a:r>
                        <a:rPr lang="en-US" sz="18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о</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чын улм</a:t>
                      </a:r>
                      <a:r>
                        <a:rPr lang="en-US" sz="18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ш</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I hadn’t known that V. Bogorodickij was born in Tsarevokokshaysk.</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345918273"/>
                  </a:ext>
                </a:extLst>
              </a:tr>
              <a:tr h="741490">
                <a:tc>
                  <a:txBody>
                    <a:bodyPr/>
                    <a:lstStyle/>
                    <a:p>
                      <a:pPr algn="l"/>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О</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то» почелам</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у</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т возалтм</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шке, мар</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и</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й литерат</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у</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р шыт</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н лект</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ш гын</a:t>
                      </a:r>
                      <a:r>
                        <a:rPr lang="en-US" sz="18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т</a:t>
                      </a:r>
                      <a:r>
                        <a:rPr lang="en-US" sz="1800" u="sng">
                          <a:solidFill>
                            <a:srgbClr val="000000"/>
                          </a:solidFill>
                          <a:effectLst/>
                          <a:latin typeface="Calibri" panose="020F0502020204030204" pitchFamily="34" charset="0"/>
                          <a:ea typeface="MS Mincho" panose="02020609040205080304" pitchFamily="49" charset="-128"/>
                          <a:cs typeface="Calibri" panose="020F0502020204030204" pitchFamily="34" charset="0"/>
                        </a:rPr>
                        <a:t>ӱҥ</a:t>
                      </a:r>
                      <a:r>
                        <a:rPr lang="en-US" sz="18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лын улм</a:t>
                      </a:r>
                      <a:r>
                        <a:rPr lang="en-US" sz="18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ш</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Before the poem “The Grove” was written, Mari literature had only just begun to arise.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607492520"/>
                  </a:ext>
                </a:extLst>
              </a:tr>
              <a:tr h="370744">
                <a:tc>
                  <a:txBody>
                    <a:bodyPr/>
                    <a:lstStyle/>
                    <a:p>
                      <a:pPr algn="l"/>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Ондалалтын</a:t>
                      </a:r>
                      <a:r>
                        <a:rPr lang="en-US" sz="18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м улм</a:t>
                      </a:r>
                      <a:r>
                        <a:rPr lang="en-US" sz="18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18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ш</a:t>
                      </a:r>
                      <a:r>
                        <a:rPr lang="en-US" sz="1800">
                          <a:solidFill>
                            <a:srgbClr val="000000"/>
                          </a:solidFill>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I was cheated, as it turned out.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159419991"/>
                  </a:ext>
                </a:extLst>
              </a:tr>
              <a:tr h="741490">
                <a:tc>
                  <a:txBody>
                    <a:bodyPr/>
                    <a:lstStyle/>
                    <a:p>
                      <a:pPr algn="l"/>
                      <a:r>
                        <a:rPr lang="en-US" sz="1800">
                          <a:effectLst/>
                          <a:latin typeface="Calibri" panose="020F0502020204030204" pitchFamily="34" charset="0"/>
                          <a:ea typeface="PMingLiU" panose="02020500000000000000" pitchFamily="18" charset="-120"/>
                          <a:cs typeface="Lucida Grande"/>
                        </a:rPr>
                        <a:t>Йыҥгыртым</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м г</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дым Йыв</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метр</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што </a:t>
                      </a:r>
                      <a:r>
                        <a:rPr lang="en-US" sz="1800" u="sng">
                          <a:effectLst/>
                          <a:latin typeface="Calibri" panose="020F0502020204030204" pitchFamily="34" charset="0"/>
                          <a:ea typeface="PMingLiU" panose="02020500000000000000" pitchFamily="18" charset="-120"/>
                          <a:cs typeface="Lucida Grande"/>
                        </a:rPr>
                        <a:t>л</a:t>
                      </a:r>
                      <a:r>
                        <a:rPr lang="en-US" sz="1800" b="1" u="sng">
                          <a:effectLst/>
                          <a:latin typeface="Calibri" panose="020F0502020204030204" pitchFamily="34" charset="0"/>
                          <a:ea typeface="PMingLiU" panose="02020500000000000000" pitchFamily="18" charset="-120"/>
                          <a:cs typeface="Lucida Grande"/>
                        </a:rPr>
                        <a:t>и</a:t>
                      </a:r>
                      <a:r>
                        <a:rPr lang="en-US" sz="1800" u="sng">
                          <a:effectLst/>
                          <a:latin typeface="Calibri" panose="020F0502020204030204" pitchFamily="34" charset="0"/>
                          <a:ea typeface="PMingLiU" panose="02020500000000000000" pitchFamily="18" charset="-120"/>
                          <a:cs typeface="Lucida Grande"/>
                        </a:rPr>
                        <a:t>йын улм</a:t>
                      </a:r>
                      <a:r>
                        <a:rPr lang="en-US" sz="1800" b="1" u="sng">
                          <a:effectLst/>
                          <a:latin typeface="Calibri" panose="020F0502020204030204" pitchFamily="34" charset="0"/>
                          <a:ea typeface="PMingLiU" panose="02020500000000000000" pitchFamily="18" charset="-120"/>
                          <a:cs typeface="Lucida Grande"/>
                        </a:rPr>
                        <a:t>а</a:t>
                      </a:r>
                      <a:r>
                        <a:rPr lang="en-US" sz="1800" u="sng">
                          <a:effectLst/>
                          <a:latin typeface="Calibri" panose="020F0502020204030204" pitchFamily="34" charset="0"/>
                          <a:ea typeface="PMingLiU" panose="02020500000000000000" pitchFamily="18" charset="-120"/>
                          <a:cs typeface="Lucida Grande"/>
                        </a:rPr>
                        <a:t>ш</a:t>
                      </a:r>
                      <a:r>
                        <a:rPr lang="en-US" sz="1800">
                          <a:effectLst/>
                          <a:latin typeface="Calibri" panose="020F0502020204030204" pitchFamily="34" charset="0"/>
                          <a:ea typeface="PMingLiU" panose="02020500000000000000" pitchFamily="18" charset="-120"/>
                          <a:cs typeface="Lucida Grande"/>
                        </a:rPr>
                        <a:t>, садл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телеф</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ным к</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лын </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гыл.</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When I called, </a:t>
                      </a:r>
                      <a:r>
                        <a:rPr lang="en-US" sz="1800" dirty="0" err="1">
                          <a:effectLst/>
                          <a:latin typeface="Calibri" panose="020F0502020204030204" pitchFamily="34" charset="0"/>
                          <a:ea typeface="PMingLiU" panose="02020500000000000000" pitchFamily="18" charset="-120"/>
                          <a:cs typeface="Calibri" panose="020F0502020204030204" pitchFamily="34" charset="0"/>
                        </a:rPr>
                        <a:t>Yyvan</a:t>
                      </a:r>
                      <a:r>
                        <a:rPr lang="en-US" sz="1800" dirty="0">
                          <a:effectLst/>
                          <a:latin typeface="Calibri" panose="020F0502020204030204" pitchFamily="34" charset="0"/>
                          <a:ea typeface="PMingLiU" panose="02020500000000000000" pitchFamily="18" charset="-120"/>
                          <a:cs typeface="Calibri" panose="020F0502020204030204" pitchFamily="34" charset="0"/>
                        </a:rPr>
                        <a:t> was in the metro, so he didn’t hear the phone.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003437298"/>
                  </a:ext>
                </a:extLst>
              </a:tr>
              <a:tr h="370744">
                <a:tc>
                  <a:txBody>
                    <a:bodyPr/>
                    <a:lstStyle/>
                    <a:p>
                      <a:pPr algn="l"/>
                      <a:r>
                        <a:rPr lang="en-US" sz="1800">
                          <a:effectLst/>
                          <a:latin typeface="Calibri" panose="020F0502020204030204" pitchFamily="34" charset="0"/>
                          <a:ea typeface="PMingLiU" panose="02020500000000000000" pitchFamily="18" charset="-120"/>
                          <a:cs typeface="Lucida Grande"/>
                        </a:rPr>
                        <a:t>Ончыг</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че те</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трыште </a:t>
                      </a:r>
                      <a:r>
                        <a:rPr lang="en-US" sz="1800" u="sng">
                          <a:effectLst/>
                          <a:latin typeface="Calibri" panose="020F0502020204030204" pitchFamily="34" charset="0"/>
                          <a:ea typeface="PMingLiU" panose="02020500000000000000" pitchFamily="18" charset="-120"/>
                          <a:cs typeface="Lucida Grande"/>
                        </a:rPr>
                        <a:t>л</a:t>
                      </a:r>
                      <a:r>
                        <a:rPr lang="en-US" sz="1800" b="1" u="sng">
                          <a:effectLst/>
                          <a:latin typeface="Calibri" panose="020F0502020204030204" pitchFamily="34" charset="0"/>
                          <a:ea typeface="PMingLiU" panose="02020500000000000000" pitchFamily="18" charset="-120"/>
                          <a:cs typeface="Lucida Grande"/>
                        </a:rPr>
                        <a:t>и</a:t>
                      </a:r>
                      <a:r>
                        <a:rPr lang="en-US" sz="1800" u="sng">
                          <a:effectLst/>
                          <a:latin typeface="Calibri" panose="020F0502020204030204" pitchFamily="34" charset="0"/>
                          <a:ea typeface="PMingLiU" panose="02020500000000000000" pitchFamily="18" charset="-120"/>
                          <a:cs typeface="Lucida Grande"/>
                        </a:rPr>
                        <a:t>йын од</a:t>
                      </a:r>
                      <a:r>
                        <a:rPr lang="en-US" sz="1800" b="1" u="sng">
                          <a:effectLst/>
                          <a:latin typeface="Calibri" panose="020F0502020204030204" pitchFamily="34" charset="0"/>
                          <a:ea typeface="PMingLiU" panose="02020500000000000000" pitchFamily="18" charset="-120"/>
                          <a:cs typeface="Lucida Grande"/>
                        </a:rPr>
                        <a:t>а</a:t>
                      </a:r>
                      <a:r>
                        <a:rPr lang="en-US" sz="1800" u="sng">
                          <a:effectLst/>
                          <a:latin typeface="Calibri" panose="020F0502020204030204" pitchFamily="34" charset="0"/>
                          <a:ea typeface="PMingLiU" panose="02020500000000000000" pitchFamily="18" charset="-120"/>
                          <a:cs typeface="Lucida Grande"/>
                        </a:rPr>
                        <a:t>л улм</a:t>
                      </a:r>
                      <a:r>
                        <a:rPr lang="en-US" sz="1800" b="1" u="sng">
                          <a:effectLst/>
                          <a:latin typeface="Calibri" panose="020F0502020204030204" pitchFamily="34" charset="0"/>
                          <a:ea typeface="PMingLiU" panose="02020500000000000000" pitchFamily="18" charset="-120"/>
                          <a:cs typeface="Lucida Grande"/>
                        </a:rPr>
                        <a:t>а</a:t>
                      </a:r>
                      <a:r>
                        <a:rPr lang="en-US" sz="1800" u="sng">
                          <a:effectLst/>
                          <a:latin typeface="Calibri" panose="020F0502020204030204" pitchFamily="34" charset="0"/>
                          <a:ea typeface="PMingLiU" panose="02020500000000000000" pitchFamily="18" charset="-120"/>
                          <a:cs typeface="Lucida Grande"/>
                        </a:rPr>
                        <a:t>ш</a:t>
                      </a:r>
                      <a:r>
                        <a:rPr lang="en-US" sz="1800">
                          <a:effectLst/>
                          <a:latin typeface="Calibri" panose="020F0502020204030204" pitchFamily="34" charset="0"/>
                          <a:ea typeface="PMingLiU" panose="02020500000000000000" pitchFamily="18" charset="-120"/>
                          <a:cs typeface="Lucida Grande"/>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You weren’t in the theater the day before yesterday.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42497623"/>
                  </a:ext>
                </a:extLst>
              </a:tr>
            </a:tbl>
          </a:graphicData>
        </a:graphic>
      </p:graphicFrame>
      <p:sp>
        <p:nvSpPr>
          <p:cNvPr id="7" name="TextBox 6">
            <a:extLst>
              <a:ext uri="{FF2B5EF4-FFF2-40B4-BE49-F238E27FC236}">
                <a16:creationId xmlns:a16="http://schemas.microsoft.com/office/drawing/2014/main" id="{FC7A8510-387C-4E7A-A2E3-8C6D574299C1}"/>
              </a:ext>
            </a:extLst>
          </p:cNvPr>
          <p:cNvSpPr txBox="1"/>
          <p:nvPr/>
        </p:nvSpPr>
        <p:spPr>
          <a:xfrm>
            <a:off x="8858939" y="4553205"/>
            <a:ext cx="633403" cy="369332"/>
          </a:xfrm>
          <a:prstGeom prst="rect">
            <a:avLst/>
          </a:prstGeom>
          <a:noFill/>
        </p:spPr>
        <p:txBody>
          <a:bodyPr wrap="square">
            <a:spAutoFit/>
          </a:bodyPr>
          <a:lstStyle/>
          <a:p>
            <a:r>
              <a:rPr lang="en-US" sz="1800" b="1"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a:t>
            </a:r>
            <a:endParaRPr lang="en-GB" b="1" dirty="0">
              <a:solidFill>
                <a:srgbClr val="FF0000"/>
              </a:solidFill>
            </a:endParaRPr>
          </a:p>
        </p:txBody>
      </p:sp>
    </p:spTree>
    <p:extLst>
      <p:ext uri="{BB962C8B-B14F-4D97-AF65-F5344CB8AC3E}">
        <p14:creationId xmlns:p14="http://schemas.microsoft.com/office/powerpoint/2010/main" val="191348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Words and word usage</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19</a:t>
            </a:fld>
            <a:endParaRPr lang="en-GB"/>
          </a:p>
        </p:txBody>
      </p:sp>
    </p:spTree>
    <p:extLst>
      <p:ext uri="{BB962C8B-B14F-4D97-AF65-F5344CB8AC3E}">
        <p14:creationId xmlns:p14="http://schemas.microsoft.com/office/powerpoint/2010/main" val="1120362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1. </a:t>
            </a:r>
            <a:r>
              <a:rPr lang="en-GB" sz="3600" u="sng" dirty="0">
                <a:latin typeface="Calibri" panose="020F0502020204030204" pitchFamily="34" charset="0"/>
                <a:ea typeface="Times New Roman" panose="02020603050405020304" pitchFamily="18" charset="0"/>
                <a:cs typeface="Calibri" panose="020F0502020204030204" pitchFamily="34" charset="0"/>
              </a:rPr>
              <a:t>Superlative construction with </a:t>
            </a:r>
            <a:r>
              <a:rPr lang="en-GB" sz="3600" u="sng" dirty="0" err="1">
                <a:latin typeface="Calibri" panose="020F0502020204030204" pitchFamily="34" charset="0"/>
                <a:ea typeface="Times New Roman" panose="02020603050405020304" pitchFamily="18" charset="0"/>
                <a:cs typeface="Calibri" panose="020F0502020204030204" pitchFamily="34" charset="0"/>
              </a:rPr>
              <a:t>деч</a:t>
            </a:r>
            <a:r>
              <a:rPr lang="en-GB" sz="3600" u="sng" dirty="0">
                <a:latin typeface="Calibri" panose="020F0502020204030204" pitchFamily="34" charset="0"/>
                <a:ea typeface="Times New Roman" panose="02020603050405020304" pitchFamily="18" charset="0"/>
                <a:cs typeface="Calibri" panose="020F0502020204030204" pitchFamily="34" charset="0"/>
              </a:rPr>
              <a:t> ‘from, of’</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20</a:t>
            </a:fld>
            <a:endParaRPr lang="en-GB"/>
          </a:p>
        </p:txBody>
      </p:sp>
      <p:graphicFrame>
        <p:nvGraphicFramePr>
          <p:cNvPr id="2" name="Table 1">
            <a:extLst>
              <a:ext uri="{FF2B5EF4-FFF2-40B4-BE49-F238E27FC236}">
                <a16:creationId xmlns:a16="http://schemas.microsoft.com/office/drawing/2014/main" id="{3CCAAB84-4B5B-4F8D-90E4-83A9F452213E}"/>
              </a:ext>
            </a:extLst>
          </p:cNvPr>
          <p:cNvGraphicFramePr>
            <a:graphicFrameLocks noGrp="1"/>
          </p:cNvGraphicFramePr>
          <p:nvPr>
            <p:extLst>
              <p:ext uri="{D42A27DB-BD31-4B8C-83A1-F6EECF244321}">
                <p14:modId xmlns:p14="http://schemas.microsoft.com/office/powerpoint/2010/main" val="3731323139"/>
              </p:ext>
            </p:extLst>
          </p:nvPr>
        </p:nvGraphicFramePr>
        <p:xfrm>
          <a:off x="1770742" y="3055111"/>
          <a:ext cx="8650516" cy="763302"/>
        </p:xfrm>
        <a:graphic>
          <a:graphicData uri="http://schemas.openxmlformats.org/drawingml/2006/table">
            <a:tbl>
              <a:tblPr firstRow="1" firstCol="1" bandRow="1" bandCol="1">
                <a:tableStyleId>{5940675A-B579-460E-94D1-54222C63F5DA}</a:tableStyleId>
              </a:tblPr>
              <a:tblGrid>
                <a:gridCol w="4325258">
                  <a:extLst>
                    <a:ext uri="{9D8B030D-6E8A-4147-A177-3AD203B41FA5}">
                      <a16:colId xmlns:a16="http://schemas.microsoft.com/office/drawing/2014/main" val="2584077587"/>
                    </a:ext>
                  </a:extLst>
                </a:gridCol>
                <a:gridCol w="4325258">
                  <a:extLst>
                    <a:ext uri="{9D8B030D-6E8A-4147-A177-3AD203B41FA5}">
                      <a16:colId xmlns:a16="http://schemas.microsoft.com/office/drawing/2014/main" val="1753205144"/>
                    </a:ext>
                  </a:extLst>
                </a:gridCol>
              </a:tblGrid>
              <a:tr h="381651">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Т</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што </a:t>
                      </a:r>
                      <a:r>
                        <a:rPr lang="en-US" sz="1800" u="sng">
                          <a:effectLst/>
                          <a:latin typeface="Calibri" panose="020F0502020204030204" pitchFamily="34" charset="0"/>
                          <a:ea typeface="PMingLiU" panose="02020500000000000000" pitchFamily="18" charset="-120"/>
                          <a:cs typeface="Calibri" panose="020F0502020204030204" pitchFamily="34" charset="0"/>
                        </a:rPr>
                        <a:t>мот</a:t>
                      </a:r>
                      <a:r>
                        <a:rPr lang="en-US" sz="1800" b="1" u="sng">
                          <a:effectLst/>
                          <a:latin typeface="Calibri" panose="020F0502020204030204" pitchFamily="34" charset="0"/>
                          <a:ea typeface="PMingLiU" panose="02020500000000000000" pitchFamily="18" charset="-120"/>
                          <a:cs typeface="Calibri" panose="020F0502020204030204" pitchFamily="34" charset="0"/>
                        </a:rPr>
                        <a:t>о</a:t>
                      </a:r>
                      <a:r>
                        <a:rPr lang="en-US" sz="1800" u="sng">
                          <a:effectLst/>
                          <a:latin typeface="Calibri" panose="020F0502020204030204" pitchFamily="34" charset="0"/>
                          <a:ea typeface="PMingLiU" panose="02020500000000000000" pitchFamily="18" charset="-120"/>
                          <a:cs typeface="Calibri" panose="020F0502020204030204" pitchFamily="34" charset="0"/>
                        </a:rPr>
                        <a:t>р деч мот</a:t>
                      </a:r>
                      <a:r>
                        <a:rPr lang="en-US" sz="1800" b="1" u="sng">
                          <a:effectLst/>
                          <a:latin typeface="Calibri" panose="020F0502020204030204" pitchFamily="34" charset="0"/>
                          <a:ea typeface="PMingLiU" panose="02020500000000000000" pitchFamily="18" charset="-120"/>
                          <a:cs typeface="Calibri" panose="020F0502020204030204" pitchFamily="34" charset="0"/>
                        </a:rPr>
                        <a:t>о</a:t>
                      </a:r>
                      <a:r>
                        <a:rPr lang="en-US" sz="1800" u="sng">
                          <a:effectLst/>
                          <a:latin typeface="Calibri" panose="020F0502020204030204" pitchFamily="34" charset="0"/>
                          <a:ea typeface="PMingLiU" panose="02020500000000000000" pitchFamily="18" charset="-120"/>
                          <a:cs typeface="Calibri" panose="020F0502020204030204" pitchFamily="34" charset="0"/>
                        </a:rPr>
                        <a:t>р</a:t>
                      </a:r>
                      <a:r>
                        <a:rPr lang="en-US" sz="1800">
                          <a:effectLst/>
                          <a:latin typeface="Calibri" panose="020F0502020204030204" pitchFamily="34" charset="0"/>
                          <a:ea typeface="PMingLiU" panose="02020500000000000000" pitchFamily="18" charset="-120"/>
                          <a:cs typeface="Calibri" panose="020F0502020204030204" pitchFamily="34" charset="0"/>
                        </a:rPr>
                        <a:t> с</a:t>
                      </a:r>
                      <a:r>
                        <a:rPr lang="en-US" sz="1800">
                          <a:effectLst/>
                          <a:latin typeface="Calibri" panose="020F0502020204030204" pitchFamily="34" charset="0"/>
                          <a:ea typeface="MS Mincho" panose="02020609040205080304" pitchFamily="49" charset="-128"/>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ск</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шоч</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The most beautiful of flowers grow there.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643833295"/>
                  </a:ext>
                </a:extLst>
              </a:tr>
              <a:tr h="381651">
                <a:tc>
                  <a:txBody>
                    <a:bodyPr/>
                    <a:lstStyle/>
                    <a:p>
                      <a:pPr algn="l"/>
                      <a:r>
                        <a:rPr lang="en-US" sz="1800" u="sng">
                          <a:effectLst/>
                          <a:latin typeface="Calibri" panose="020F0502020204030204" pitchFamily="34" charset="0"/>
                          <a:ea typeface="PMingLiU" panose="02020500000000000000" pitchFamily="18" charset="-120"/>
                          <a:cs typeface="Lucida Grande"/>
                        </a:rPr>
                        <a:t>Сай деч сай</a:t>
                      </a:r>
                      <a:r>
                        <a:rPr lang="en-US" sz="1800">
                          <a:effectLst/>
                          <a:latin typeface="Calibri" panose="020F0502020204030204" pitchFamily="34" charset="0"/>
                          <a:ea typeface="PMingLiU" panose="02020500000000000000" pitchFamily="18" charset="-120"/>
                          <a:cs typeface="Lucida Grande"/>
                        </a:rPr>
                        <a:t> </a:t>
                      </a:r>
                      <a:r>
                        <a:rPr lang="en-US" sz="1800" b="1">
                          <a:effectLst/>
                          <a:latin typeface="Calibri" panose="020F0502020204030204" pitchFamily="34" charset="0"/>
                          <a:ea typeface="PMingLiU" panose="02020500000000000000" pitchFamily="18" charset="-120"/>
                          <a:cs typeface="Lucida Grande"/>
                        </a:rPr>
                        <a:t>и</a:t>
                      </a:r>
                      <a:r>
                        <a:rPr lang="en-US" sz="1800">
                          <a:effectLst/>
                          <a:latin typeface="Calibri" panose="020F0502020204030204" pitchFamily="34" charset="0"/>
                          <a:ea typeface="PMingLiU" panose="02020500000000000000" pitchFamily="18" charset="-120"/>
                          <a:cs typeface="Lucida Grande"/>
                        </a:rPr>
                        <a:t>лышым тылан</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м.</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I wish you the very best in life.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57828533"/>
                  </a:ext>
                </a:extLst>
              </a:tr>
            </a:tbl>
          </a:graphicData>
        </a:graphic>
      </p:graphicFrame>
    </p:spTree>
    <p:extLst>
      <p:ext uri="{BB962C8B-B14F-4D97-AF65-F5344CB8AC3E}">
        <p14:creationId xmlns:p14="http://schemas.microsoft.com/office/powerpoint/2010/main" val="433316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a:t>
            </a:r>
            <a:r>
              <a:rPr lang="en-GB" sz="3600" u="sng" dirty="0">
                <a:latin typeface="Calibri" panose="020F0502020204030204" pitchFamily="34" charset="0"/>
                <a:ea typeface="Times New Roman" panose="02020603050405020304" pitchFamily="18" charset="0"/>
                <a:cs typeface="Calibri" panose="020F0502020204030204" pitchFamily="34" charset="0"/>
              </a:rPr>
              <a:t>Adjectival usage of </a:t>
            </a:r>
            <a:r>
              <a:rPr lang="az-Cyrl-AZ" sz="3600" b="1" u="sng" dirty="0">
                <a:latin typeface="Calibri" panose="020F0502020204030204" pitchFamily="34" charset="0"/>
                <a:ea typeface="Times New Roman" panose="02020603050405020304" pitchFamily="18" charset="0"/>
                <a:cs typeface="Calibri" panose="020F0502020204030204" pitchFamily="34" charset="0"/>
              </a:rPr>
              <a:t>у</a:t>
            </a:r>
            <a:r>
              <a:rPr lang="az-Cyrl-AZ" sz="3600" u="sng" dirty="0">
                <a:latin typeface="Calibri" panose="020F0502020204030204" pitchFamily="34" charset="0"/>
                <a:ea typeface="Times New Roman" panose="02020603050405020304" pitchFamily="18" charset="0"/>
                <a:cs typeface="Calibri" panose="020F0502020204030204" pitchFamily="34" charset="0"/>
              </a:rPr>
              <a:t>ло</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21</a:t>
            </a:fld>
            <a:endParaRPr lang="en-GB"/>
          </a:p>
        </p:txBody>
      </p:sp>
      <p:graphicFrame>
        <p:nvGraphicFramePr>
          <p:cNvPr id="6" name="Table 5">
            <a:extLst>
              <a:ext uri="{FF2B5EF4-FFF2-40B4-BE49-F238E27FC236}">
                <a16:creationId xmlns:a16="http://schemas.microsoft.com/office/drawing/2014/main" id="{9307D6E7-E81F-4B2F-93A8-F7931EBB4D90}"/>
              </a:ext>
            </a:extLst>
          </p:cNvPr>
          <p:cNvGraphicFramePr>
            <a:graphicFrameLocks noGrp="1"/>
          </p:cNvGraphicFramePr>
          <p:nvPr>
            <p:extLst>
              <p:ext uri="{D42A27DB-BD31-4B8C-83A1-F6EECF244321}">
                <p14:modId xmlns:p14="http://schemas.microsoft.com/office/powerpoint/2010/main" val="1451842653"/>
              </p:ext>
            </p:extLst>
          </p:nvPr>
        </p:nvGraphicFramePr>
        <p:xfrm>
          <a:off x="1545771" y="2663224"/>
          <a:ext cx="9100458" cy="1531552"/>
        </p:xfrm>
        <a:graphic>
          <a:graphicData uri="http://schemas.openxmlformats.org/drawingml/2006/table">
            <a:tbl>
              <a:tblPr firstRow="1" firstCol="1" bandRow="1" bandCol="1">
                <a:tableStyleId>{5940675A-B579-460E-94D1-54222C63F5DA}</a:tableStyleId>
              </a:tblPr>
              <a:tblGrid>
                <a:gridCol w="4550229">
                  <a:extLst>
                    <a:ext uri="{9D8B030D-6E8A-4147-A177-3AD203B41FA5}">
                      <a16:colId xmlns:a16="http://schemas.microsoft.com/office/drawing/2014/main" val="3285826457"/>
                    </a:ext>
                  </a:extLst>
                </a:gridCol>
                <a:gridCol w="4550229">
                  <a:extLst>
                    <a:ext uri="{9D8B030D-6E8A-4147-A177-3AD203B41FA5}">
                      <a16:colId xmlns:a16="http://schemas.microsoft.com/office/drawing/2014/main" val="1259021253"/>
                    </a:ext>
                  </a:extLst>
                </a:gridCol>
              </a:tblGrid>
              <a:tr h="382888">
                <a:tc>
                  <a:txBody>
                    <a:bodyPr/>
                    <a:lstStyle/>
                    <a:p>
                      <a:pPr algn="just"/>
                      <a:r>
                        <a:rPr lang="en-US" sz="1800">
                          <a:effectLst/>
                          <a:latin typeface="Calibri" panose="020F0502020204030204" pitchFamily="34" charset="0"/>
                          <a:ea typeface="PMingLiU" panose="02020500000000000000" pitchFamily="18" charset="-120"/>
                          <a:cs typeface="Times New Roman" panose="02020603050405020304" pitchFamily="18" charset="0"/>
                        </a:rPr>
                        <a:t>Т</a:t>
                      </a:r>
                      <a:r>
                        <a:rPr lang="en-US" sz="1800" b="1">
                          <a:effectLst/>
                          <a:latin typeface="Calibri" panose="020F0502020204030204" pitchFamily="34" charset="0"/>
                          <a:ea typeface="PMingLiU" panose="02020500000000000000" pitchFamily="18" charset="-120"/>
                          <a:cs typeface="Times New Roman" panose="02020603050405020304" pitchFamily="18" charset="0"/>
                        </a:rPr>
                        <a:t>и</a:t>
                      </a:r>
                      <a:r>
                        <a:rPr lang="en-US" sz="1800">
                          <a:effectLst/>
                          <a:latin typeface="Calibri" panose="020F0502020204030204" pitchFamily="34" charset="0"/>
                          <a:ea typeface="PMingLiU" panose="02020500000000000000" pitchFamily="18" charset="-120"/>
                          <a:cs typeface="Times New Roman" panose="02020603050405020304" pitchFamily="18" charset="0"/>
                        </a:rPr>
                        <a:t>де е</a:t>
                      </a:r>
                      <a:r>
                        <a:rPr lang="en-US" sz="1800">
                          <a:effectLst/>
                          <a:latin typeface="Calibri" panose="020F0502020204030204" pitchFamily="34" charset="0"/>
                          <a:ea typeface="MS Mincho" panose="02020609040205080304" pitchFamily="49" charset="-128"/>
                          <a:cs typeface="Calibri" panose="020F0502020204030204" pitchFamily="34" charset="0"/>
                        </a:rPr>
                        <a:t>ҥ</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u="sng">
                          <a:effectLst/>
                          <a:latin typeface="Calibri" panose="020F0502020204030204" pitchFamily="34" charset="0"/>
                          <a:ea typeface="PMingLiU" panose="02020500000000000000" pitchFamily="18" charset="-120"/>
                          <a:cs typeface="Times New Roman" panose="02020603050405020304" pitchFamily="18" charset="0"/>
                        </a:rPr>
                        <a:t>у</a:t>
                      </a:r>
                      <a:r>
                        <a:rPr lang="en-US" sz="1800" u="sng">
                          <a:effectLst/>
                          <a:latin typeface="Calibri" panose="020F0502020204030204" pitchFamily="34" charset="0"/>
                          <a:ea typeface="PMingLiU" panose="02020500000000000000" pitchFamily="18" charset="-120"/>
                          <a:cs typeface="Times New Roman" panose="02020603050405020304" pitchFamily="18" charset="0"/>
                        </a:rPr>
                        <a:t>ло тӱн</a:t>
                      </a:r>
                      <a:r>
                        <a:rPr lang="en-US" sz="1800" b="1" u="sng">
                          <a:effectLst/>
                          <a:latin typeface="Calibri" panose="020F0502020204030204" pitchFamily="34" charset="0"/>
                          <a:ea typeface="PMingLiU" panose="02020500000000000000" pitchFamily="18" charset="-120"/>
                          <a:cs typeface="Times New Roman" panose="02020603050405020304" pitchFamily="18" charset="0"/>
                        </a:rPr>
                        <a:t>я</a:t>
                      </a:r>
                      <a:r>
                        <a:rPr lang="en-US" sz="1800" u="sng">
                          <a:effectLst/>
                          <a:latin typeface="Calibri" panose="020F0502020204030204" pitchFamily="34" charset="0"/>
                          <a:ea typeface="PMingLiU" panose="02020500000000000000" pitchFamily="18" charset="-120"/>
                          <a:cs typeface="Times New Roman" panose="02020603050405020304" pitchFamily="18" charset="0"/>
                        </a:rPr>
                        <a:t>м</a:t>
                      </a:r>
                      <a:r>
                        <a:rPr lang="en-US" sz="1800">
                          <a:effectLst/>
                          <a:latin typeface="Calibri" panose="020F0502020204030204" pitchFamily="34" charset="0"/>
                          <a:ea typeface="PMingLiU" panose="02020500000000000000" pitchFamily="18" charset="-120"/>
                          <a:cs typeface="Times New Roman" panose="02020603050405020304" pitchFamily="18" charset="0"/>
                        </a:rPr>
                        <a:t> </a:t>
                      </a:r>
                      <a:r>
                        <a:rPr lang="en-US" sz="1800" b="1">
                          <a:effectLst/>
                          <a:latin typeface="Calibri" panose="020F0502020204030204" pitchFamily="34" charset="0"/>
                          <a:ea typeface="PMingLiU" panose="02020500000000000000" pitchFamily="18" charset="-120"/>
                          <a:cs typeface="Times New Roman" panose="02020603050405020304" pitchFamily="18" charset="0"/>
                        </a:rPr>
                        <a:t>у</a:t>
                      </a:r>
                      <a:r>
                        <a:rPr lang="en-US" sz="1800">
                          <a:effectLst/>
                          <a:latin typeface="Calibri" panose="020F0502020204030204" pitchFamily="34" charset="0"/>
                          <a:ea typeface="PMingLiU" panose="02020500000000000000" pitchFamily="18" charset="-120"/>
                          <a:cs typeface="Times New Roman" panose="02020603050405020304" pitchFamily="18" charset="0"/>
                        </a:rPr>
                        <a:t>жын.</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This person has seen the whole world.</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489106823"/>
                  </a:ext>
                </a:extLst>
              </a:tr>
              <a:tr h="382888">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Т</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до </a:t>
                      </a:r>
                      <a:r>
                        <a:rPr lang="en-US" sz="1800" b="1" u="sng">
                          <a:effectLst/>
                          <a:latin typeface="Calibri" panose="020F0502020204030204" pitchFamily="34" charset="0"/>
                          <a:ea typeface="PMingLiU" panose="02020500000000000000" pitchFamily="18" charset="-120"/>
                          <a:cs typeface="Calibri" panose="020F0502020204030204" pitchFamily="34" charset="0"/>
                        </a:rPr>
                        <a:t>у</a:t>
                      </a:r>
                      <a:r>
                        <a:rPr lang="en-US" sz="1800" u="sng">
                          <a:effectLst/>
                          <a:latin typeface="Calibri" panose="020F0502020204030204" pitchFamily="34" charset="0"/>
                          <a:ea typeface="PMingLiU" panose="02020500000000000000" pitchFamily="18" charset="-120"/>
                          <a:cs typeface="Calibri" panose="020F0502020204030204" pitchFamily="34" charset="0"/>
                        </a:rPr>
                        <a:t>ло в</a:t>
                      </a:r>
                      <a:r>
                        <a:rPr lang="en-US" sz="1800" b="1" u="sng">
                          <a:effectLst/>
                          <a:latin typeface="Calibri" panose="020F0502020204030204" pitchFamily="34" charset="0"/>
                          <a:ea typeface="PMingLiU" panose="02020500000000000000" pitchFamily="18" charset="-120"/>
                          <a:cs typeface="Calibri" panose="020F0502020204030204" pitchFamily="34" charset="0"/>
                        </a:rPr>
                        <a:t>и</a:t>
                      </a:r>
                      <a:r>
                        <a:rPr lang="en-US" sz="1800" u="sng">
                          <a:effectLst/>
                          <a:latin typeface="Calibri" panose="020F0502020204030204" pitchFamily="34" charset="0"/>
                          <a:ea typeface="PMingLiU" panose="02020500000000000000" pitchFamily="18" charset="-120"/>
                          <a:cs typeface="Calibri" panose="020F0502020204030204" pitchFamily="34" charset="0"/>
                        </a:rPr>
                        <a:t>йжым</a:t>
                      </a:r>
                      <a:r>
                        <a:rPr lang="en-US" sz="1800">
                          <a:effectLst/>
                          <a:latin typeface="Calibri" panose="020F0502020204030204" pitchFamily="34" charset="0"/>
                          <a:ea typeface="PMingLiU" panose="02020500000000000000" pitchFamily="18" charset="-120"/>
                          <a:cs typeface="Calibri" panose="020F0502020204030204" pitchFamily="34" charset="0"/>
                        </a:rPr>
                        <a:t> пышт</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н.</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(S)he invested all his/her strength.</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398132760"/>
                  </a:ext>
                </a:extLst>
              </a:tr>
              <a:tr h="765776">
                <a:tc>
                  <a:txBody>
                    <a:bodyPr/>
                    <a:lstStyle/>
                    <a:p>
                      <a:pPr algn="just"/>
                      <a:r>
                        <a:rPr lang="en-US" sz="1800" b="1" u="sng">
                          <a:effectLst/>
                          <a:latin typeface="Calibri" panose="020F0502020204030204" pitchFamily="34" charset="0"/>
                          <a:ea typeface="PMingLiU" panose="02020500000000000000" pitchFamily="18" charset="-120"/>
                          <a:cs typeface="Calibri" panose="020F0502020204030204" pitchFamily="34" charset="0"/>
                        </a:rPr>
                        <a:t>У</a:t>
                      </a:r>
                      <a:r>
                        <a:rPr lang="en-US" sz="1800" u="sng">
                          <a:effectLst/>
                          <a:latin typeface="Calibri" panose="020F0502020204030204" pitchFamily="34" charset="0"/>
                          <a:ea typeface="PMingLiU" panose="02020500000000000000" pitchFamily="18" charset="-120"/>
                          <a:cs typeface="Calibri" panose="020F0502020204030204" pitchFamily="34" charset="0"/>
                        </a:rPr>
                        <a:t>ло зал</a:t>
                      </a:r>
                      <a:r>
                        <a:rPr lang="en-US" sz="1800">
                          <a:effectLst/>
                          <a:latin typeface="Calibri" panose="020F0502020204030204" pitchFamily="34" charset="0"/>
                          <a:ea typeface="PMingLiU" panose="02020500000000000000" pitchFamily="18" charset="-120"/>
                          <a:cs typeface="Calibri" panose="020F0502020204030204" pitchFamily="34" charset="0"/>
                        </a:rPr>
                        <a:t> т</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дын м</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дмыжым с</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вым кыр</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н вашл</a:t>
                      </a:r>
                      <a:r>
                        <a:rPr lang="en-US" sz="1800" b="1">
                          <a:effectLst/>
                          <a:latin typeface="Calibri" panose="020F0502020204030204" pitchFamily="34" charset="0"/>
                          <a:ea typeface="PMingLiU" panose="02020500000000000000" pitchFamily="18" charset="-120"/>
                          <a:cs typeface="Calibri" panose="020F0502020204030204" pitchFamily="34" charset="0"/>
                        </a:rPr>
                        <a:t>и</a:t>
                      </a:r>
                      <a:r>
                        <a:rPr lang="en-US" sz="1800">
                          <a:effectLst/>
                          <a:latin typeface="Calibri" panose="020F0502020204030204" pitchFamily="34" charset="0"/>
                          <a:ea typeface="PMingLiU" panose="02020500000000000000" pitchFamily="18" charset="-120"/>
                          <a:cs typeface="Calibri" panose="020F0502020204030204" pitchFamily="34" charset="0"/>
                        </a:rPr>
                        <a:t>йын.</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dirty="0">
                          <a:effectLst/>
                          <a:latin typeface="Calibri" panose="020F0502020204030204" pitchFamily="34" charset="0"/>
                          <a:ea typeface="PMingLiU" panose="02020500000000000000" pitchFamily="18" charset="-120"/>
                          <a:cs typeface="Calibri" panose="020F0502020204030204" pitchFamily="34" charset="0"/>
                        </a:rPr>
                        <a:t>The whole room met his acting with applause.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95770472"/>
                  </a:ext>
                </a:extLst>
              </a:tr>
            </a:tbl>
          </a:graphicData>
        </a:graphic>
      </p:graphicFrame>
    </p:spTree>
    <p:extLst>
      <p:ext uri="{BB962C8B-B14F-4D97-AF65-F5344CB8AC3E}">
        <p14:creationId xmlns:p14="http://schemas.microsoft.com/office/powerpoint/2010/main" val="3952035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3. </a:t>
            </a:r>
            <a:r>
              <a:rPr lang="en-GB" sz="3600" u="sng" dirty="0">
                <a:latin typeface="Calibri" panose="020F0502020204030204" pitchFamily="34" charset="0"/>
                <a:ea typeface="Times New Roman" panose="02020603050405020304" pitchFamily="18" charset="0"/>
                <a:cs typeface="Calibri" panose="020F0502020204030204" pitchFamily="34" charset="0"/>
              </a:rPr>
              <a:t>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22</a:t>
            </a:fld>
            <a:endParaRPr lang="en-GB"/>
          </a:p>
        </p:txBody>
      </p:sp>
      <p:sp>
        <p:nvSpPr>
          <p:cNvPr id="7" name="TextBox 6">
            <a:extLst>
              <a:ext uri="{FF2B5EF4-FFF2-40B4-BE49-F238E27FC236}">
                <a16:creationId xmlns:a16="http://schemas.microsoft.com/office/drawing/2014/main" id="{52E7046C-150C-40F8-8AD2-BD81644999B2}"/>
              </a:ext>
            </a:extLst>
          </p:cNvPr>
          <p:cNvSpPr txBox="1"/>
          <p:nvPr/>
        </p:nvSpPr>
        <p:spPr>
          <a:xfrm>
            <a:off x="377371" y="1641265"/>
            <a:ext cx="6096000" cy="461665"/>
          </a:xfrm>
          <a:prstGeom prst="rect">
            <a:avLst/>
          </a:prstGeom>
          <a:noFill/>
        </p:spPr>
        <p:txBody>
          <a:bodyPr wrap="square">
            <a:spAutoFit/>
          </a:bodyPr>
          <a:lstStyle/>
          <a:p>
            <a:r>
              <a:rPr lang="en-US" sz="2400" dirty="0">
                <a:effectLst/>
                <a:latin typeface="Calibri" panose="020F0502020204030204" pitchFamily="34" charset="0"/>
                <a:ea typeface="PMingLiU" panose="02020500000000000000" pitchFamily="18" charset="-120"/>
              </a:rPr>
              <a:t>a) </a:t>
            </a:r>
            <a:r>
              <a:rPr lang="en-US" sz="2400" dirty="0" err="1">
                <a:effectLst/>
                <a:latin typeface="Calibri" panose="020F0502020204030204" pitchFamily="34" charset="0"/>
                <a:ea typeface="PMingLiU" panose="02020500000000000000" pitchFamily="18" charset="-120"/>
              </a:rPr>
              <a:t>лект</a:t>
            </a:r>
            <a:r>
              <a:rPr lang="en-US" sz="2400" b="1" dirty="0" err="1">
                <a:effectLst/>
                <a:latin typeface="Calibri" panose="020F0502020204030204" pitchFamily="34" charset="0"/>
                <a:ea typeface="PMingLiU" panose="02020500000000000000" pitchFamily="18" charset="-120"/>
              </a:rPr>
              <a:t>а</a:t>
            </a:r>
            <a:r>
              <a:rPr lang="en-US" sz="2400" dirty="0" err="1">
                <a:effectLst/>
                <a:latin typeface="Calibri" panose="020F0502020204030204" pitchFamily="34" charset="0"/>
                <a:ea typeface="PMingLiU" panose="02020500000000000000" pitchFamily="18" charset="-120"/>
              </a:rPr>
              <a:t>ш</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ам</a:t>
            </a:r>
            <a:r>
              <a:rPr lang="en-US" sz="2400" dirty="0">
                <a:effectLst/>
                <a:latin typeface="Calibri" panose="020F0502020204030204" pitchFamily="34" charset="0"/>
                <a:ea typeface="PMingLiU" panose="02020500000000000000" pitchFamily="18" charset="-120"/>
              </a:rPr>
              <a:t>) ‘to go, to leave’</a:t>
            </a:r>
            <a:endParaRPr lang="en-GB" sz="2400" dirty="0"/>
          </a:p>
        </p:txBody>
      </p:sp>
      <p:graphicFrame>
        <p:nvGraphicFramePr>
          <p:cNvPr id="8" name="Table 7">
            <a:extLst>
              <a:ext uri="{FF2B5EF4-FFF2-40B4-BE49-F238E27FC236}">
                <a16:creationId xmlns:a16="http://schemas.microsoft.com/office/drawing/2014/main" id="{BDA4F1CD-A4C5-476C-B530-B2A01419036D}"/>
              </a:ext>
            </a:extLst>
          </p:cNvPr>
          <p:cNvGraphicFramePr>
            <a:graphicFrameLocks noGrp="1"/>
          </p:cNvGraphicFramePr>
          <p:nvPr>
            <p:extLst>
              <p:ext uri="{D42A27DB-BD31-4B8C-83A1-F6EECF244321}">
                <p14:modId xmlns:p14="http://schemas.microsoft.com/office/powerpoint/2010/main" val="2206172441"/>
              </p:ext>
            </p:extLst>
          </p:nvPr>
        </p:nvGraphicFramePr>
        <p:xfrm>
          <a:off x="377371" y="2228075"/>
          <a:ext cx="5185229" cy="3998455"/>
        </p:xfrm>
        <a:graphic>
          <a:graphicData uri="http://schemas.openxmlformats.org/drawingml/2006/table">
            <a:tbl>
              <a:tblPr firstRow="1" firstCol="1" bandRow="1" bandCol="1">
                <a:tableStyleId>{5940675A-B579-460E-94D1-54222C63F5DA}</a:tableStyleId>
              </a:tblPr>
              <a:tblGrid>
                <a:gridCol w="2596360">
                  <a:extLst>
                    <a:ext uri="{9D8B030D-6E8A-4147-A177-3AD203B41FA5}">
                      <a16:colId xmlns:a16="http://schemas.microsoft.com/office/drawing/2014/main" val="1074954094"/>
                    </a:ext>
                  </a:extLst>
                </a:gridCol>
                <a:gridCol w="2588869">
                  <a:extLst>
                    <a:ext uri="{9D8B030D-6E8A-4147-A177-3AD203B41FA5}">
                      <a16:colId xmlns:a16="http://schemas.microsoft.com/office/drawing/2014/main" val="306812424"/>
                    </a:ext>
                  </a:extLst>
                </a:gridCol>
              </a:tblGrid>
              <a:tr h="1520810">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то» почелам</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т возалтм</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шке, мар</a:t>
                      </a:r>
                      <a:r>
                        <a:rPr lang="en-US" sz="1800" b="1">
                          <a:effectLst/>
                          <a:latin typeface="Calibri" panose="020F0502020204030204" pitchFamily="34" charset="0"/>
                          <a:ea typeface="PMingLiU" panose="02020500000000000000" pitchFamily="18" charset="-120"/>
                          <a:cs typeface="Calibri" panose="020F0502020204030204" pitchFamily="34" charset="0"/>
                        </a:rPr>
                        <a:t>и</a:t>
                      </a:r>
                      <a:r>
                        <a:rPr lang="en-US" sz="1800">
                          <a:effectLst/>
                          <a:latin typeface="Calibri" panose="020F0502020204030204" pitchFamily="34" charset="0"/>
                          <a:ea typeface="PMingLiU" panose="02020500000000000000" pitchFamily="18" charset="-120"/>
                          <a:cs typeface="Calibri" panose="020F0502020204030204" pitchFamily="34" charset="0"/>
                        </a:rPr>
                        <a:t>й литерат</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р </a:t>
                      </a:r>
                      <a:r>
                        <a:rPr lang="en-US" sz="1800" u="sng">
                          <a:effectLst/>
                          <a:latin typeface="Calibri" panose="020F0502020204030204" pitchFamily="34" charset="0"/>
                          <a:ea typeface="PMingLiU" panose="02020500000000000000" pitchFamily="18" charset="-120"/>
                          <a:cs typeface="Calibri" panose="020F0502020204030204" pitchFamily="34" charset="0"/>
                        </a:rPr>
                        <a:t>шыт</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н лект</a:t>
                      </a:r>
                      <a:r>
                        <a:rPr lang="en-US" sz="1800" b="1" u="sng">
                          <a:effectLst/>
                          <a:latin typeface="Calibri" panose="020F0502020204030204" pitchFamily="34" charset="0"/>
                          <a:ea typeface="PMingLiU" panose="02020500000000000000" pitchFamily="18" charset="-120"/>
                          <a:cs typeface="Calibri" panose="020F0502020204030204" pitchFamily="34" charset="0"/>
                        </a:rPr>
                        <a:t>а</a:t>
                      </a:r>
                      <a:r>
                        <a:rPr lang="en-US" sz="1800" u="sng">
                          <a:effectLst/>
                          <a:latin typeface="Calibri" panose="020F0502020204030204" pitchFamily="34" charset="0"/>
                          <a:ea typeface="PMingLiU" panose="02020500000000000000" pitchFamily="18" charset="-120"/>
                          <a:cs typeface="Calibri" panose="020F0502020204030204" pitchFamily="34" charset="0"/>
                        </a:rPr>
                        <a:t>ш</a:t>
                      </a:r>
                      <a:r>
                        <a:rPr lang="en-US" sz="1800">
                          <a:effectLst/>
                          <a:latin typeface="Calibri" panose="020F0502020204030204" pitchFamily="34" charset="0"/>
                          <a:ea typeface="PMingLiU" panose="02020500000000000000" pitchFamily="18" charset="-120"/>
                          <a:cs typeface="Calibri" panose="020F0502020204030204" pitchFamily="34" charset="0"/>
                        </a:rPr>
                        <a:t> гын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т</a:t>
                      </a:r>
                      <a:r>
                        <a:rPr lang="en-US" sz="1800">
                          <a:effectLst/>
                          <a:latin typeface="Calibri" panose="020F0502020204030204" pitchFamily="34" charset="0"/>
                          <a:ea typeface="MS Mincho" panose="02020609040205080304" pitchFamily="49" charset="-128"/>
                          <a:cs typeface="Calibri" panose="020F0502020204030204" pitchFamily="34" charset="0"/>
                        </a:rPr>
                        <a:t>ӱҥ</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лын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Before the poem “The Grove” was written, Mari literature had only just begun to arise.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16324001"/>
                  </a:ext>
                </a:extLst>
              </a:tr>
              <a:tr h="760406">
                <a:tc>
                  <a:txBody>
                    <a:bodyPr/>
                    <a:lstStyle/>
                    <a:p>
                      <a:pPr algn="l"/>
                      <a:r>
                        <a:rPr lang="en-US" sz="1800" dirty="0" err="1">
                          <a:effectLst/>
                          <a:latin typeface="Calibri" panose="020F0502020204030204" pitchFamily="34" charset="0"/>
                          <a:ea typeface="PMingLiU" panose="02020500000000000000" pitchFamily="18" charset="-120"/>
                          <a:cs typeface="Calibri" panose="020F0502020204030204" pitchFamily="34" charset="0"/>
                        </a:rPr>
                        <a:t>Йыв</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н</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Кырл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я</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лылыкым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u="sng" dirty="0" err="1">
                          <a:effectLst/>
                          <a:latin typeface="Calibri" panose="020F0502020204030204" pitchFamily="34" charset="0"/>
                          <a:ea typeface="PMingLiU" panose="02020500000000000000" pitchFamily="18" charset="-120"/>
                          <a:cs typeface="Calibri" panose="020F0502020204030204" pitchFamily="34" charset="0"/>
                        </a:rPr>
                        <a:t>се</a:t>
                      </a:r>
                      <a:r>
                        <a:rPr lang="en-US" sz="1800" u="sng" dirty="0" err="1">
                          <a:effectLst/>
                          <a:latin typeface="Calibri" panose="020F0502020204030204" pitchFamily="34" charset="0"/>
                          <a:ea typeface="MS Mincho" panose="02020609040205080304" pitchFamily="49" charset="-128"/>
                          <a:cs typeface="Calibri" panose="020F0502020204030204" pitchFamily="34" charset="0"/>
                        </a:rPr>
                        <a:t>ҥ</a:t>
                      </a:r>
                      <a:r>
                        <a:rPr lang="en-US" sz="18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1800" u="sng" dirty="0" err="1">
                          <a:effectLst/>
                          <a:latin typeface="Calibri" panose="020F0502020204030204" pitchFamily="34" charset="0"/>
                          <a:ea typeface="PMingLiU" panose="02020500000000000000" pitchFamily="18" charset="-120"/>
                          <a:cs typeface="Calibri" panose="020F0502020204030204" pitchFamily="34" charset="0"/>
                        </a:rPr>
                        <a:t>н</a:t>
                      </a:r>
                      <a:r>
                        <a:rPr lang="en-US" sz="1800" u="sng" dirty="0">
                          <a:effectLst/>
                          <a:latin typeface="Calibri" panose="020F0502020204030204" pitchFamily="34" charset="0"/>
                          <a:ea typeface="PMingLiU" panose="02020500000000000000" pitchFamily="18" charset="-120"/>
                          <a:cs typeface="Calibri" panose="020F0502020204030204" pitchFamily="34" charset="0"/>
                        </a:rPr>
                        <a:t> </a:t>
                      </a:r>
                      <a:r>
                        <a:rPr lang="en-US" sz="1800" u="sng" dirty="0" err="1">
                          <a:effectLst/>
                          <a:latin typeface="Calibri" panose="020F0502020204030204" pitchFamily="34" charset="0"/>
                          <a:ea typeface="PMingLiU" panose="02020500000000000000" pitchFamily="18" charset="-120"/>
                          <a:cs typeface="Calibri" panose="020F0502020204030204" pitchFamily="34" charset="0"/>
                        </a:rPr>
                        <a:t>лект</a:t>
                      </a:r>
                      <a:r>
                        <a:rPr lang="en-US" sz="18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1800" u="sng"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тырш</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н</a:t>
                      </a:r>
                      <a:r>
                        <a:rPr lang="en-US" sz="1800" dirty="0">
                          <a:effectLst/>
                          <a:latin typeface="Calibri" panose="020F0502020204030204" pitchFamily="34" charset="0"/>
                          <a:ea typeface="PMingLiU" panose="02020500000000000000" pitchFamily="18" charset="-120"/>
                          <a:cs typeface="Calibri" panose="020F0502020204030204" pitchFamily="34" charset="0"/>
                        </a:rPr>
                        <a: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err="1">
                          <a:effectLst/>
                          <a:latin typeface="Calibri" panose="020F0502020204030204" pitchFamily="34" charset="0"/>
                          <a:ea typeface="PMingLiU" panose="02020500000000000000" pitchFamily="18" charset="-120"/>
                          <a:cs typeface="Calibri" panose="020F0502020204030204" pitchFamily="34" charset="0"/>
                        </a:rPr>
                        <a:t>Yyvan</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Kyrlya</a:t>
                      </a:r>
                      <a:r>
                        <a:rPr lang="en-US" sz="1800" dirty="0">
                          <a:effectLst/>
                          <a:latin typeface="Calibri" panose="020F0502020204030204" pitchFamily="34" charset="0"/>
                          <a:ea typeface="PMingLiU" panose="02020500000000000000" pitchFamily="18" charset="-120"/>
                          <a:cs typeface="Calibri" panose="020F0502020204030204" pitchFamily="34" charset="0"/>
                        </a:rPr>
                        <a:t> attempted to overcome hardships.</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67672711"/>
                  </a:ext>
                </a:extLst>
              </a:tr>
              <a:tr h="894279">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кор</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м пунд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гыч ш</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рге </a:t>
                      </a:r>
                      <a:r>
                        <a:rPr lang="en-US" sz="1800" u="sng">
                          <a:effectLst/>
                          <a:latin typeface="Calibri" panose="020F0502020204030204" pitchFamily="34" charset="0"/>
                          <a:ea typeface="PMingLiU" panose="02020500000000000000" pitchFamily="18" charset="-120"/>
                          <a:cs typeface="Calibri" panose="020F0502020204030204" pitchFamily="34" charset="0"/>
                        </a:rPr>
                        <a:t>йог</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н л</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кше</a:t>
                      </a:r>
                      <a:r>
                        <a:rPr lang="en-US" sz="1800">
                          <a:effectLst/>
                          <a:latin typeface="Calibri" panose="020F0502020204030204" pitchFamily="34" charset="0"/>
                          <a:ea typeface="PMingLiU" panose="02020500000000000000" pitchFamily="18" charset="-120"/>
                          <a:cs typeface="Calibri" panose="020F0502020204030204" pitchFamily="34" charset="0"/>
                        </a:rPr>
                        <a:t> из</a:t>
                      </a:r>
                      <a:r>
                        <a:rPr lang="en-US" sz="1800" b="1">
                          <a:effectLst/>
                          <a:latin typeface="Calibri" panose="020F0502020204030204" pitchFamily="34" charset="0"/>
                          <a:ea typeface="PMingLiU" panose="02020500000000000000" pitchFamily="18" charset="-120"/>
                          <a:cs typeface="Calibri" panose="020F0502020204030204" pitchFamily="34" charset="0"/>
                        </a:rPr>
                        <a:t>и</a:t>
                      </a:r>
                      <a:r>
                        <a:rPr lang="en-US" sz="1800">
                          <a:effectLst/>
                          <a:latin typeface="Calibri" panose="020F0502020204030204" pitchFamily="34" charset="0"/>
                          <a:ea typeface="PMingLiU" panose="02020500000000000000" pitchFamily="18" charset="-120"/>
                          <a:cs typeface="Calibri" panose="020F0502020204030204" pitchFamily="34" charset="0"/>
                        </a:rPr>
                        <a:t> пам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small spring that calmly flows out of the bottom of a ravine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70758494"/>
                  </a:ext>
                </a:extLst>
              </a:tr>
              <a:tr h="760406">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Йоч</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ур</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мыш </a:t>
                      </a:r>
                      <a:r>
                        <a:rPr lang="en-US" sz="1800" u="sng">
                          <a:effectLst/>
                          <a:latin typeface="Calibri" panose="020F0502020204030204" pitchFamily="34" charset="0"/>
                          <a:ea typeface="PMingLiU" panose="02020500000000000000" pitchFamily="18" charset="-120"/>
                          <a:cs typeface="Calibri" panose="020F0502020204030204" pitchFamily="34" charset="0"/>
                        </a:rPr>
                        <a:t>к</a:t>
                      </a:r>
                      <a:r>
                        <a:rPr lang="en-US" sz="1800" b="1" u="sng">
                          <a:effectLst/>
                          <a:latin typeface="Calibri" panose="020F0502020204030204" pitchFamily="34" charset="0"/>
                          <a:ea typeface="PMingLiU" panose="02020500000000000000" pitchFamily="18" charset="-120"/>
                          <a:cs typeface="Calibri" panose="020F0502020204030204" pitchFamily="34" charset="0"/>
                        </a:rPr>
                        <a:t>у</a:t>
                      </a:r>
                      <a:r>
                        <a:rPr lang="en-US" sz="1800" u="sng">
                          <a:effectLst/>
                          <a:latin typeface="Calibri" panose="020F0502020204030204" pitchFamily="34" charset="0"/>
                          <a:ea typeface="PMingLiU" panose="02020500000000000000" pitchFamily="18" charset="-120"/>
                          <a:cs typeface="Calibri" panose="020F0502020204030204" pitchFamily="34" charset="0"/>
                        </a:rPr>
                        <a:t>ржын л</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кте</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dirty="0">
                          <a:effectLst/>
                          <a:latin typeface="Calibri" panose="020F0502020204030204" pitchFamily="34" charset="0"/>
                          <a:ea typeface="PMingLiU" panose="02020500000000000000" pitchFamily="18" charset="-120"/>
                          <a:cs typeface="Calibri" panose="020F0502020204030204" pitchFamily="34" charset="0"/>
                        </a:rPr>
                        <a:t>The child came running out into the street.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072309409"/>
                  </a:ext>
                </a:extLst>
              </a:tr>
            </a:tbl>
          </a:graphicData>
        </a:graphic>
      </p:graphicFrame>
      <p:sp>
        <p:nvSpPr>
          <p:cNvPr id="10" name="TextBox 9">
            <a:extLst>
              <a:ext uri="{FF2B5EF4-FFF2-40B4-BE49-F238E27FC236}">
                <a16:creationId xmlns:a16="http://schemas.microsoft.com/office/drawing/2014/main" id="{D91CD5CB-FF43-4E85-A2FC-E07E55E40512}"/>
              </a:ext>
            </a:extLst>
          </p:cNvPr>
          <p:cNvSpPr txBox="1"/>
          <p:nvPr/>
        </p:nvSpPr>
        <p:spPr>
          <a:xfrm>
            <a:off x="5950855" y="2228075"/>
            <a:ext cx="6095999" cy="3970318"/>
          </a:xfrm>
          <a:prstGeom prst="rect">
            <a:avLst/>
          </a:prstGeom>
          <a:noFill/>
        </p:spPr>
        <p:txBody>
          <a:bodyPr wrap="square">
            <a:spAutoFit/>
          </a:bodyPr>
          <a:lstStyle/>
          <a:p>
            <a:pPr marL="342900" indent="-342900">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“[e]</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xhaustiveness</a:t>
            </a:r>
            <a:r>
              <a:rPr lang="en-GB" sz="1800" dirty="0">
                <a:effectLst/>
                <a:latin typeface="Calibri" panose="020F0502020204030204" pitchFamily="34" charset="0"/>
                <a:ea typeface="Calibri" panose="020F0502020204030204" pitchFamily="34" charset="0"/>
                <a:cs typeface="Times New Roman" panose="02020603050405020304" pitchFamily="18" charset="0"/>
              </a:rPr>
              <a:t> of an action from beginning to end, its manifestation in full” </a:t>
            </a:r>
          </a:p>
          <a:p>
            <a:pPr marL="342900" indent="-342900">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“[a]</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ction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encompassing a multitude of items or people, and an action spreading over the entire surface of an item”</a:t>
            </a:r>
          </a:p>
          <a:p>
            <a:pPr marL="342900" indent="-342900">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“indicate suddenness or unexpectedness of an action”</a:t>
            </a:r>
          </a:p>
          <a:p>
            <a:pPr marL="342900" indent="-342900">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“[a]</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ction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continuing in full over the course of a certain period of time” </a:t>
            </a:r>
          </a:p>
          <a:p>
            <a:pPr marL="342900" indent="-342900">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“[o]n verbs of motion, and some other intransitive verbs, the modifiers […] denote an action aimed outwards from inside of something” (</a:t>
            </a:r>
            <a:r>
              <a:rPr lang="en-GB" sz="1800" b="1" dirty="0" err="1">
                <a:effectLst/>
                <a:latin typeface="Calibri" panose="020F0502020204030204" pitchFamily="34" charset="0"/>
                <a:ea typeface="Calibri" panose="020F0502020204030204" pitchFamily="34" charset="0"/>
                <a:cs typeface="Times New Roman" panose="02020603050405020304" pitchFamily="18" charset="0"/>
              </a:rPr>
              <a:t>Isanbayev</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1978: 65–66</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p>
          <a:p>
            <a:pPr marL="342900" indent="-342900">
              <a:buAutoNum type="arabi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err="1">
                <a:effectLst/>
                <a:latin typeface="Calibri" panose="020F0502020204030204" pitchFamily="34" charset="0"/>
                <a:ea typeface="Calibri" panose="020F0502020204030204" pitchFamily="34" charset="0"/>
                <a:cs typeface="Times New Roman" panose="02020603050405020304" pitchFamily="18" charset="0"/>
              </a:rPr>
              <a:t>Исанбаев</a:t>
            </a:r>
            <a:r>
              <a:rPr lang="en-GB" sz="1800" dirty="0">
                <a:effectLst/>
                <a:latin typeface="Calibri" panose="020F0502020204030204" pitchFamily="34" charset="0"/>
                <a:ea typeface="Calibri" panose="020F0502020204030204" pitchFamily="34" charset="0"/>
                <a:cs typeface="Times New Roman" panose="02020603050405020304" pitchFamily="18" charset="0"/>
              </a:rPr>
              <a:t>, Н. И. 1978.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Общее</a:t>
            </a:r>
            <a:r>
              <a:rPr lang="en-GB" sz="1800" dirty="0">
                <a:effectLst/>
                <a:latin typeface="Calibri" panose="020F0502020204030204" pitchFamily="34" charset="0"/>
                <a:ea typeface="Calibri" panose="020F0502020204030204" pitchFamily="34" charset="0"/>
                <a:cs typeface="Times New Roman" panose="02020603050405020304" pitchFamily="18" charset="0"/>
              </a:rPr>
              <a:t> и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отличительное</a:t>
            </a:r>
            <a:r>
              <a:rPr lang="en-GB" sz="1800" dirty="0">
                <a:effectLst/>
                <a:latin typeface="Calibri" panose="020F0502020204030204" pitchFamily="34" charset="0"/>
                <a:ea typeface="Calibri" panose="020F0502020204030204" pitchFamily="34" charset="0"/>
                <a:cs typeface="Times New Roman" panose="02020603050405020304" pitchFamily="18" charset="0"/>
              </a:rPr>
              <a:t> в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составных</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глаголах</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марийского</a:t>
            </a:r>
            <a:r>
              <a:rPr lang="en-GB" sz="1800" dirty="0">
                <a:effectLst/>
                <a:latin typeface="Calibri" panose="020F0502020204030204" pitchFamily="34" charset="0"/>
                <a:ea typeface="Calibri" panose="020F0502020204030204" pitchFamily="34" charset="0"/>
                <a:cs typeface="Times New Roman" panose="02020603050405020304" pitchFamily="18" charset="0"/>
              </a:rPr>
              <a:t> и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поволжско-тюркских</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языков</a:t>
            </a:r>
            <a:r>
              <a:rPr lang="en-GB" dirty="0">
                <a:latin typeface="Calibri" panose="020F0502020204030204" pitchFamily="34" charset="0"/>
                <a:ea typeface="Calibri" panose="020F0502020204030204" pitchFamily="34" charset="0"/>
                <a:cs typeface="Times New Roman" panose="02020603050405020304" pitchFamily="18" charset="0"/>
              </a:rPr>
              <a: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Вопросы</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марийского</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языка</a:t>
            </a:r>
            <a:r>
              <a:rPr lang="en-GB" sz="1800" dirty="0">
                <a:effectLst/>
                <a:latin typeface="Calibri" panose="020F0502020204030204" pitchFamily="34" charset="0"/>
                <a:ea typeface="Calibri" panose="020F0502020204030204" pitchFamily="34" charset="0"/>
                <a:cs typeface="Times New Roman" panose="02020603050405020304" pitchFamily="18" charset="0"/>
              </a:rPr>
              <a:t>. Yoshkar-Ola. 59–90.</a:t>
            </a:r>
          </a:p>
        </p:txBody>
      </p:sp>
    </p:spTree>
    <p:extLst>
      <p:ext uri="{BB962C8B-B14F-4D97-AF65-F5344CB8AC3E}">
        <p14:creationId xmlns:p14="http://schemas.microsoft.com/office/powerpoint/2010/main" val="3739310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3. </a:t>
            </a:r>
            <a:r>
              <a:rPr lang="en-GB" sz="3600" u="sng" dirty="0">
                <a:latin typeface="Calibri" panose="020F0502020204030204" pitchFamily="34" charset="0"/>
                <a:ea typeface="Times New Roman" panose="02020603050405020304" pitchFamily="18" charset="0"/>
                <a:cs typeface="Calibri" panose="020F0502020204030204" pitchFamily="34" charset="0"/>
              </a:rPr>
              <a:t>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23</a:t>
            </a:fld>
            <a:endParaRPr lang="en-GB"/>
          </a:p>
        </p:txBody>
      </p:sp>
      <p:sp>
        <p:nvSpPr>
          <p:cNvPr id="7" name="TextBox 6">
            <a:extLst>
              <a:ext uri="{FF2B5EF4-FFF2-40B4-BE49-F238E27FC236}">
                <a16:creationId xmlns:a16="http://schemas.microsoft.com/office/drawing/2014/main" id="{52E7046C-150C-40F8-8AD2-BD81644999B2}"/>
              </a:ext>
            </a:extLst>
          </p:cNvPr>
          <p:cNvSpPr txBox="1"/>
          <p:nvPr/>
        </p:nvSpPr>
        <p:spPr>
          <a:xfrm>
            <a:off x="377371" y="1641265"/>
            <a:ext cx="6096000" cy="461665"/>
          </a:xfrm>
          <a:prstGeom prst="rect">
            <a:avLst/>
          </a:prstGeom>
          <a:noFill/>
        </p:spPr>
        <p:txBody>
          <a:bodyPr wrap="square">
            <a:spAutoFit/>
          </a:bodyPr>
          <a:lstStyle/>
          <a:p>
            <a:r>
              <a:rPr lang="en-US" sz="2400" dirty="0">
                <a:latin typeface="Calibri" panose="020F0502020204030204" pitchFamily="34" charset="0"/>
                <a:ea typeface="PMingLiU" panose="02020500000000000000" pitchFamily="18" charset="-120"/>
              </a:rPr>
              <a:t>b</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лукт</a:t>
            </a:r>
            <a:r>
              <a:rPr lang="en-US" sz="2400" b="1" dirty="0" err="1">
                <a:effectLst/>
                <a:latin typeface="Calibri" panose="020F0502020204030204" pitchFamily="34" charset="0"/>
                <a:ea typeface="PMingLiU" panose="02020500000000000000" pitchFamily="18" charset="-120"/>
              </a:rPr>
              <a:t>а</a:t>
            </a:r>
            <a:r>
              <a:rPr lang="en-US" sz="2400" dirty="0" err="1">
                <a:effectLst/>
                <a:latin typeface="Calibri" panose="020F0502020204030204" pitchFamily="34" charset="0"/>
                <a:ea typeface="PMingLiU" panose="02020500000000000000" pitchFamily="18" charset="-120"/>
              </a:rPr>
              <a:t>ш</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ам</a:t>
            </a:r>
            <a:r>
              <a:rPr lang="en-US" sz="2400" dirty="0">
                <a:effectLst/>
                <a:latin typeface="Calibri" panose="020F0502020204030204" pitchFamily="34" charset="0"/>
                <a:ea typeface="PMingLiU" panose="02020500000000000000" pitchFamily="18" charset="-120"/>
              </a:rPr>
              <a:t>) ‘to lead out’</a:t>
            </a:r>
            <a:endParaRPr lang="en-GB" sz="2400" dirty="0"/>
          </a:p>
        </p:txBody>
      </p:sp>
      <p:graphicFrame>
        <p:nvGraphicFramePr>
          <p:cNvPr id="8" name="Table 7">
            <a:extLst>
              <a:ext uri="{FF2B5EF4-FFF2-40B4-BE49-F238E27FC236}">
                <a16:creationId xmlns:a16="http://schemas.microsoft.com/office/drawing/2014/main" id="{BDA4F1CD-A4C5-476C-B530-B2A01419036D}"/>
              </a:ext>
            </a:extLst>
          </p:cNvPr>
          <p:cNvGraphicFramePr>
            <a:graphicFrameLocks noGrp="1"/>
          </p:cNvGraphicFramePr>
          <p:nvPr>
            <p:extLst>
              <p:ext uri="{D42A27DB-BD31-4B8C-83A1-F6EECF244321}">
                <p14:modId xmlns:p14="http://schemas.microsoft.com/office/powerpoint/2010/main" val="2687285231"/>
              </p:ext>
            </p:extLst>
          </p:nvPr>
        </p:nvGraphicFramePr>
        <p:xfrm>
          <a:off x="377371" y="2228075"/>
          <a:ext cx="6981372" cy="3935901"/>
        </p:xfrm>
        <a:graphic>
          <a:graphicData uri="http://schemas.openxmlformats.org/drawingml/2006/table">
            <a:tbl>
              <a:tblPr firstRow="1" firstCol="1" bandRow="1" bandCol="1">
                <a:tableStyleId>{5940675A-B579-460E-94D1-54222C63F5DA}</a:tableStyleId>
              </a:tblPr>
              <a:tblGrid>
                <a:gridCol w="3495728">
                  <a:extLst>
                    <a:ext uri="{9D8B030D-6E8A-4147-A177-3AD203B41FA5}">
                      <a16:colId xmlns:a16="http://schemas.microsoft.com/office/drawing/2014/main" val="1074954094"/>
                    </a:ext>
                  </a:extLst>
                </a:gridCol>
                <a:gridCol w="3485644">
                  <a:extLst>
                    <a:ext uri="{9D8B030D-6E8A-4147-A177-3AD203B41FA5}">
                      <a16:colId xmlns:a16="http://schemas.microsoft.com/office/drawing/2014/main" val="306812424"/>
                    </a:ext>
                  </a:extLst>
                </a:gridCol>
              </a:tblGrid>
              <a:tr h="1520810">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Йоч</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йом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кым </a:t>
                      </a:r>
                      <a:r>
                        <a:rPr lang="en-US" sz="1800" u="sng">
                          <a:effectLst/>
                          <a:latin typeface="Calibri" panose="020F0502020204030204" pitchFamily="34" charset="0"/>
                          <a:ea typeface="PMingLiU" panose="02020500000000000000" pitchFamily="18" charset="-120"/>
                          <a:cs typeface="Calibri" panose="020F0502020204030204" pitchFamily="34" charset="0"/>
                        </a:rPr>
                        <a:t>шон</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н л</a:t>
                      </a:r>
                      <a:r>
                        <a:rPr lang="en-US" sz="1800" b="1" u="sng">
                          <a:effectLst/>
                          <a:latin typeface="Calibri" panose="020F0502020204030204" pitchFamily="34" charset="0"/>
                          <a:ea typeface="PMingLiU" panose="02020500000000000000" pitchFamily="18" charset="-120"/>
                          <a:cs typeface="Calibri" panose="020F0502020204030204" pitchFamily="34" charset="0"/>
                        </a:rPr>
                        <a:t>у</a:t>
                      </a:r>
                      <a:r>
                        <a:rPr lang="en-US" sz="1800" u="sng">
                          <a:effectLst/>
                          <a:latin typeface="Calibri" panose="020F0502020204030204" pitchFamily="34" charset="0"/>
                          <a:ea typeface="PMingLiU" panose="02020500000000000000" pitchFamily="18" charset="-120"/>
                          <a:cs typeface="Calibri" panose="020F0502020204030204" pitchFamily="34" charset="0"/>
                        </a:rPr>
                        <a:t>ктын</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The child thought up a fairy tale.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16324001"/>
                  </a:ext>
                </a:extLst>
              </a:tr>
              <a:tr h="760406">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Мар</a:t>
                      </a:r>
                      <a:r>
                        <a:rPr lang="en-US" sz="1800" b="1">
                          <a:effectLst/>
                          <a:latin typeface="Calibri" panose="020F0502020204030204" pitchFamily="34" charset="0"/>
                          <a:ea typeface="PMingLiU" panose="02020500000000000000" pitchFamily="18" charset="-120"/>
                          <a:cs typeface="Calibri" panose="020F0502020204030204" pitchFamily="34" charset="0"/>
                        </a:rPr>
                        <a:t>и</a:t>
                      </a:r>
                      <a:r>
                        <a:rPr lang="en-US" sz="1800">
                          <a:effectLst/>
                          <a:latin typeface="Calibri" panose="020F0502020204030204" pitchFamily="34" charset="0"/>
                          <a:ea typeface="PMingLiU" panose="02020500000000000000" pitchFamily="18" charset="-120"/>
                          <a:cs typeface="Calibri" panose="020F0502020204030204" pitchFamily="34" charset="0"/>
                        </a:rPr>
                        <a:t>й </a:t>
                      </a:r>
                      <a:r>
                        <a:rPr lang="en-US" sz="1800" b="1">
                          <a:effectLst/>
                          <a:latin typeface="Calibri" panose="020F0502020204030204" pitchFamily="34" charset="0"/>
                          <a:ea typeface="PMingLiU" panose="02020500000000000000" pitchFamily="18" charset="-120"/>
                          <a:cs typeface="Calibri" panose="020F0502020204030204" pitchFamily="34" charset="0"/>
                        </a:rPr>
                        <a:t>Э</a:t>
                      </a:r>
                      <a:r>
                        <a:rPr lang="en-US" sz="1800">
                          <a:effectLst/>
                          <a:latin typeface="Calibri" panose="020F0502020204030204" pitchFamily="34" charset="0"/>
                          <a:ea typeface="PMingLiU" panose="02020500000000000000" pitchFamily="18" charset="-120"/>
                          <a:cs typeface="Calibri" panose="020F0502020204030204" pitchFamily="34" charset="0"/>
                        </a:rPr>
                        <a:t>лысе заводл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ште мог</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й прод</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кцийым </a:t>
                      </a:r>
                      <a:r>
                        <a:rPr lang="en-US" sz="1800" u="sng">
                          <a:effectLst/>
                          <a:latin typeface="Calibri" panose="020F0502020204030204" pitchFamily="34" charset="0"/>
                          <a:ea typeface="PMingLiU" panose="02020500000000000000" pitchFamily="18" charset="-120"/>
                          <a:cs typeface="Calibri" panose="020F0502020204030204" pitchFamily="34" charset="0"/>
                        </a:rPr>
                        <a:t>ышт</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н л</a:t>
                      </a:r>
                      <a:r>
                        <a:rPr lang="en-US" sz="1800" b="1" u="sng">
                          <a:effectLst/>
                          <a:latin typeface="Calibri" panose="020F0502020204030204" pitchFamily="34" charset="0"/>
                          <a:ea typeface="PMingLiU" panose="02020500000000000000" pitchFamily="18" charset="-120"/>
                          <a:cs typeface="Calibri" panose="020F0502020204030204" pitchFamily="34" charset="0"/>
                        </a:rPr>
                        <a:t>у</a:t>
                      </a:r>
                      <a:r>
                        <a:rPr lang="en-US" sz="1800" u="sng">
                          <a:effectLst/>
                          <a:latin typeface="Calibri" panose="020F0502020204030204" pitchFamily="34" charset="0"/>
                          <a:ea typeface="PMingLiU" panose="02020500000000000000" pitchFamily="18" charset="-120"/>
                          <a:cs typeface="Calibri" panose="020F0502020204030204" pitchFamily="34" charset="0"/>
                        </a:rPr>
                        <a:t>ктыт</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What kind of goods are produced in the factories of Mari El?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67672711"/>
                  </a:ext>
                </a:extLst>
              </a:tr>
              <a:tr h="894279">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От п</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ле, мол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н т</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дым паш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гыч </a:t>
                      </a:r>
                      <a:r>
                        <a:rPr lang="en-US" sz="1800" u="sng">
                          <a:effectLst/>
                          <a:latin typeface="Calibri" panose="020F0502020204030204" pitchFamily="34" charset="0"/>
                          <a:ea typeface="PMingLiU" panose="02020500000000000000" pitchFamily="18" charset="-120"/>
                          <a:cs typeface="Calibri" panose="020F0502020204030204" pitchFamily="34" charset="0"/>
                        </a:rPr>
                        <a:t>покт</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н л</a:t>
                      </a:r>
                      <a:r>
                        <a:rPr lang="en-US" sz="1800" b="1" u="sng">
                          <a:effectLst/>
                          <a:latin typeface="Calibri" panose="020F0502020204030204" pitchFamily="34" charset="0"/>
                          <a:ea typeface="PMingLiU" panose="02020500000000000000" pitchFamily="18" charset="-120"/>
                          <a:cs typeface="Calibri" panose="020F0502020204030204" pitchFamily="34" charset="0"/>
                        </a:rPr>
                        <a:t>у</a:t>
                      </a:r>
                      <a:r>
                        <a:rPr lang="en-US" sz="1800" u="sng">
                          <a:effectLst/>
                          <a:latin typeface="Calibri" panose="020F0502020204030204" pitchFamily="34" charset="0"/>
                          <a:ea typeface="PMingLiU" panose="02020500000000000000" pitchFamily="18" charset="-120"/>
                          <a:cs typeface="Calibri" panose="020F0502020204030204" pitchFamily="34" charset="0"/>
                        </a:rPr>
                        <a:t>ктыныт</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Don’t you know why (s)he was driven from her job?</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70758494"/>
                  </a:ext>
                </a:extLst>
              </a:tr>
              <a:tr h="760406">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Кан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выш шуҥг</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лтше машин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м т</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че гын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u="sng">
                          <a:effectLst/>
                          <a:latin typeface="Calibri" panose="020F0502020204030204" pitchFamily="34" charset="0"/>
                          <a:ea typeface="PMingLiU" panose="02020500000000000000" pitchFamily="18" charset="-120"/>
                          <a:cs typeface="Calibri" panose="020F0502020204030204" pitchFamily="34" charset="0"/>
                        </a:rPr>
                        <a:t>шӱдыр</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н л</a:t>
                      </a:r>
                      <a:r>
                        <a:rPr lang="en-US" sz="1800" b="1" u="sng">
                          <a:effectLst/>
                          <a:latin typeface="Calibri" panose="020F0502020204030204" pitchFamily="34" charset="0"/>
                          <a:ea typeface="PMingLiU" panose="02020500000000000000" pitchFamily="18" charset="-120"/>
                          <a:cs typeface="Calibri" panose="020F0502020204030204" pitchFamily="34" charset="0"/>
                        </a:rPr>
                        <a:t>у</a:t>
                      </a:r>
                      <a:r>
                        <a:rPr lang="en-US" sz="1800" u="sng">
                          <a:effectLst/>
                          <a:latin typeface="Calibri" panose="020F0502020204030204" pitchFamily="34" charset="0"/>
                          <a:ea typeface="PMingLiU" panose="02020500000000000000" pitchFamily="18" charset="-120"/>
                          <a:cs typeface="Calibri" panose="020F0502020204030204" pitchFamily="34" charset="0"/>
                        </a:rPr>
                        <a:t>ктыныт</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They only pulled the car that went into the ditch out of it today.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072309409"/>
                  </a:ext>
                </a:extLst>
              </a:tr>
            </a:tbl>
          </a:graphicData>
        </a:graphic>
      </p:graphicFrame>
      <p:sp>
        <p:nvSpPr>
          <p:cNvPr id="11" name="TextBox 10">
            <a:extLst>
              <a:ext uri="{FF2B5EF4-FFF2-40B4-BE49-F238E27FC236}">
                <a16:creationId xmlns:a16="http://schemas.microsoft.com/office/drawing/2014/main" id="{577C3B1B-5CB2-414B-BD93-4068AF392D02}"/>
              </a:ext>
            </a:extLst>
          </p:cNvPr>
          <p:cNvSpPr txBox="1"/>
          <p:nvPr/>
        </p:nvSpPr>
        <p:spPr>
          <a:xfrm>
            <a:off x="8743042" y="2590139"/>
            <a:ext cx="1502229" cy="461665"/>
          </a:xfrm>
          <a:prstGeom prst="rect">
            <a:avLst/>
          </a:prstGeom>
          <a:noFill/>
        </p:spPr>
        <p:txBody>
          <a:bodyPr wrap="square">
            <a:spAutoFit/>
          </a:bodyPr>
          <a:lstStyle/>
          <a:p>
            <a:r>
              <a:rPr lang="en-US" sz="2400" dirty="0">
                <a:latin typeface="Calibri" panose="020F0502020204030204" pitchFamily="34" charset="0"/>
                <a:ea typeface="PMingLiU" panose="02020500000000000000" pitchFamily="18" charset="-120"/>
              </a:rPr>
              <a:t>Creation</a:t>
            </a:r>
            <a:endParaRPr lang="en-GB" sz="2400" dirty="0"/>
          </a:p>
        </p:txBody>
      </p:sp>
      <p:sp>
        <p:nvSpPr>
          <p:cNvPr id="12" name="TextBox 11">
            <a:extLst>
              <a:ext uri="{FF2B5EF4-FFF2-40B4-BE49-F238E27FC236}">
                <a16:creationId xmlns:a16="http://schemas.microsoft.com/office/drawing/2014/main" id="{D7DC0268-59CE-471D-9957-33925FACC808}"/>
              </a:ext>
            </a:extLst>
          </p:cNvPr>
          <p:cNvSpPr txBox="1"/>
          <p:nvPr/>
        </p:nvSpPr>
        <p:spPr>
          <a:xfrm>
            <a:off x="7826828" y="5107947"/>
            <a:ext cx="3334658" cy="461665"/>
          </a:xfrm>
          <a:prstGeom prst="rect">
            <a:avLst/>
          </a:prstGeom>
          <a:noFill/>
        </p:spPr>
        <p:txBody>
          <a:bodyPr wrap="square">
            <a:spAutoFit/>
          </a:bodyPr>
          <a:lstStyle/>
          <a:p>
            <a:r>
              <a:rPr lang="en-US" sz="2400" dirty="0">
                <a:latin typeface="Calibri" panose="020F0502020204030204" pitchFamily="34" charset="0"/>
                <a:ea typeface="PMingLiU" panose="02020500000000000000" pitchFamily="18" charset="-120"/>
              </a:rPr>
              <a:t>transitive + “out”, “away”</a:t>
            </a:r>
            <a:endParaRPr lang="en-GB" sz="2400" dirty="0"/>
          </a:p>
        </p:txBody>
      </p:sp>
      <p:cxnSp>
        <p:nvCxnSpPr>
          <p:cNvPr id="13" name="Straight Connector 12">
            <a:extLst>
              <a:ext uri="{FF2B5EF4-FFF2-40B4-BE49-F238E27FC236}">
                <a16:creationId xmlns:a16="http://schemas.microsoft.com/office/drawing/2014/main" id="{304D276F-FAB4-41DB-B412-3CB386A48411}"/>
              </a:ext>
            </a:extLst>
          </p:cNvPr>
          <p:cNvCxnSpPr/>
          <p:nvPr/>
        </p:nvCxnSpPr>
        <p:spPr>
          <a:xfrm>
            <a:off x="159655" y="4502272"/>
            <a:ext cx="11353800" cy="0"/>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83163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пиж</a:t>
            </a:r>
            <a:r>
              <a:rPr lang="en-GB" sz="3600" b="1" u="sng" dirty="0" err="1">
                <a:effectLst/>
                <a:latin typeface="Calibri" panose="020F0502020204030204" pitchFamily="34" charset="0"/>
                <a:ea typeface="Times New Roman" panose="02020603050405020304" pitchFamily="18" charset="0"/>
                <a:cs typeface="Calibri" panose="020F0502020204030204" pitchFamily="34" charset="0"/>
              </a:rPr>
              <a:t>а</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ш</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ам</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 ‘to stick, to adhere; to start, to begin’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24</a:t>
            </a:fld>
            <a:endParaRPr lang="en-GB"/>
          </a:p>
        </p:txBody>
      </p:sp>
      <p:graphicFrame>
        <p:nvGraphicFramePr>
          <p:cNvPr id="6" name="Table 5">
            <a:extLst>
              <a:ext uri="{FF2B5EF4-FFF2-40B4-BE49-F238E27FC236}">
                <a16:creationId xmlns:a16="http://schemas.microsoft.com/office/drawing/2014/main" id="{6A6A564A-5827-4F2A-9ACF-A0680056E172}"/>
              </a:ext>
            </a:extLst>
          </p:cNvPr>
          <p:cNvGraphicFramePr>
            <a:graphicFrameLocks noGrp="1"/>
          </p:cNvGraphicFramePr>
          <p:nvPr>
            <p:extLst>
              <p:ext uri="{D42A27DB-BD31-4B8C-83A1-F6EECF244321}">
                <p14:modId xmlns:p14="http://schemas.microsoft.com/office/powerpoint/2010/main" val="494388993"/>
              </p:ext>
            </p:extLst>
          </p:nvPr>
        </p:nvGraphicFramePr>
        <p:xfrm>
          <a:off x="1979816" y="2534049"/>
          <a:ext cx="8232368" cy="2763666"/>
        </p:xfrm>
        <a:graphic>
          <a:graphicData uri="http://schemas.openxmlformats.org/drawingml/2006/table">
            <a:tbl>
              <a:tblPr firstRow="1" firstCol="1" bandRow="1" bandCol="1">
                <a:tableStyleId>{5940675A-B579-460E-94D1-54222C63F5DA}</a:tableStyleId>
              </a:tblPr>
              <a:tblGrid>
                <a:gridCol w="4116184">
                  <a:extLst>
                    <a:ext uri="{9D8B030D-6E8A-4147-A177-3AD203B41FA5}">
                      <a16:colId xmlns:a16="http://schemas.microsoft.com/office/drawing/2014/main" val="2461696505"/>
                    </a:ext>
                  </a:extLst>
                </a:gridCol>
                <a:gridCol w="4116184">
                  <a:extLst>
                    <a:ext uri="{9D8B030D-6E8A-4147-A177-3AD203B41FA5}">
                      <a16:colId xmlns:a16="http://schemas.microsoft.com/office/drawing/2014/main" val="3659228886"/>
                    </a:ext>
                  </a:extLst>
                </a:gridCol>
              </a:tblGrid>
              <a:tr h="921222">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У ром</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ным кун</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м воз</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ш </a:t>
                      </a:r>
                      <a:r>
                        <a:rPr lang="en-US" sz="2400" u="sng">
                          <a:effectLst/>
                          <a:latin typeface="Calibri" panose="020F0502020204030204" pitchFamily="34" charset="0"/>
                          <a:ea typeface="PMingLiU" panose="02020500000000000000" pitchFamily="18" charset="-120"/>
                          <a:cs typeface="Calibri" panose="020F0502020204030204" pitchFamily="34" charset="0"/>
                        </a:rPr>
                        <a:t>пижыд</a:t>
                      </a:r>
                      <a:r>
                        <a:rPr lang="en-US" sz="2400" b="1" u="sng">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When will you start writing a new novel?</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165016581"/>
                  </a:ext>
                </a:extLst>
              </a:tr>
              <a:tr h="921222">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Ш</a:t>
                      </a:r>
                      <a:r>
                        <a:rPr lang="en-US" sz="2400" b="1">
                          <a:effectLst/>
                          <a:latin typeface="Calibri" panose="020F0502020204030204" pitchFamily="34" charset="0"/>
                          <a:ea typeface="PMingLiU" panose="02020500000000000000" pitchFamily="18" charset="-120"/>
                          <a:cs typeface="Calibri" panose="020F0502020204030204" pitchFamily="34" charset="0"/>
                        </a:rPr>
                        <a:t>о</a:t>
                      </a:r>
                      <a:r>
                        <a:rPr lang="en-US" sz="2400">
                          <a:effectLst/>
                          <a:latin typeface="Calibri" panose="020F0502020204030204" pitchFamily="34" charset="0"/>
                          <a:ea typeface="PMingLiU" panose="02020500000000000000" pitchFamily="18" charset="-120"/>
                          <a:cs typeface="Calibri" panose="020F0502020204030204" pitchFamily="34" charset="0"/>
                        </a:rPr>
                        <a:t>чмо гыч экзаменл</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н ямдылалт</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ш </a:t>
                      </a:r>
                      <a:r>
                        <a:rPr lang="en-US" sz="2400" u="sng">
                          <a:effectLst/>
                          <a:latin typeface="Calibri" panose="020F0502020204030204" pitchFamily="34" charset="0"/>
                          <a:ea typeface="PMingLiU" panose="02020500000000000000" pitchFamily="18" charset="-120"/>
                          <a:cs typeface="Calibri" panose="020F0502020204030204" pitchFamily="34" charset="0"/>
                        </a:rPr>
                        <a:t>пиж</a:t>
                      </a:r>
                      <a:r>
                        <a:rPr lang="en-US" sz="2400" b="1" u="sng">
                          <a:effectLst/>
                          <a:latin typeface="Calibri" panose="020F0502020204030204" pitchFamily="34" charset="0"/>
                          <a:ea typeface="PMingLiU" panose="02020500000000000000" pitchFamily="18" charset="-120"/>
                          <a:cs typeface="Calibri" panose="020F0502020204030204" pitchFamily="34" charset="0"/>
                        </a:rPr>
                        <a:t>а</a:t>
                      </a:r>
                      <a:r>
                        <a:rPr lang="en-US" sz="2400" u="sng">
                          <a:effectLst/>
                          <a:latin typeface="Calibri" panose="020F0502020204030204" pitchFamily="34" charset="0"/>
                          <a:ea typeface="PMingLiU" panose="02020500000000000000" pitchFamily="18" charset="-120"/>
                          <a:cs typeface="Calibri" panose="020F0502020204030204" pitchFamily="34" charset="0"/>
                        </a:rPr>
                        <a:t>м</a:t>
                      </a:r>
                      <a:r>
                        <a:rPr lang="en-US" sz="2400">
                          <a:effectLst/>
                          <a:latin typeface="Calibri" panose="020F0502020204030204" pitchFamily="34" charset="0"/>
                          <a:ea typeface="PMingLiU" panose="02020500000000000000" pitchFamily="18" charset="-120"/>
                          <a:cs typeface="Calibri" panose="020F0502020204030204" pitchFamily="34" charset="0"/>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I’ll start preparing for the exam on Monday.</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87566540"/>
                  </a:ext>
                </a:extLst>
              </a:tr>
              <a:tr h="921222">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Иван</a:t>
                      </a:r>
                      <a:r>
                        <a:rPr lang="en-US" sz="2400" b="1">
                          <a:effectLst/>
                          <a:latin typeface="Calibri" panose="020F0502020204030204" pitchFamily="34" charset="0"/>
                          <a:ea typeface="PMingLiU" panose="02020500000000000000" pitchFamily="18" charset="-120"/>
                          <a:cs typeface="Calibri" panose="020F0502020204030204" pitchFamily="34" charset="0"/>
                        </a:rPr>
                        <a:t>о</a:t>
                      </a:r>
                      <a:r>
                        <a:rPr lang="en-US" sz="2400">
                          <a:effectLst/>
                          <a:latin typeface="Calibri" panose="020F0502020204030204" pitchFamily="34" charset="0"/>
                          <a:ea typeface="PMingLiU" panose="02020500000000000000" pitchFamily="18" charset="-120"/>
                          <a:cs typeface="Calibri" panose="020F0502020204030204" pitchFamily="34" charset="0"/>
                        </a:rPr>
                        <a:t>вмыт ӱм</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штак у п</a:t>
                      </a:r>
                      <a:r>
                        <a:rPr lang="en-US" sz="2400" b="1">
                          <a:effectLst/>
                          <a:latin typeface="Calibri" panose="020F0502020204030204" pitchFamily="34" charset="0"/>
                          <a:ea typeface="PMingLiU" panose="02020500000000000000" pitchFamily="18" charset="-120"/>
                          <a:cs typeface="Calibri" panose="020F0502020204030204" pitchFamily="34" charset="0"/>
                        </a:rPr>
                        <a:t>ӧ</a:t>
                      </a:r>
                      <a:r>
                        <a:rPr lang="en-US" sz="2400">
                          <a:effectLst/>
                          <a:latin typeface="Calibri" panose="020F0502020204030204" pitchFamily="34" charset="0"/>
                          <a:ea typeface="PMingLiU" panose="02020500000000000000" pitchFamily="18" charset="-120"/>
                          <a:cs typeface="Calibri" panose="020F0502020204030204" pitchFamily="34" charset="0"/>
                        </a:rPr>
                        <a:t>ртым чоҥ</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ш </a:t>
                      </a:r>
                      <a:r>
                        <a:rPr lang="en-US" sz="2400" u="sng">
                          <a:effectLst/>
                          <a:latin typeface="Calibri" panose="020F0502020204030204" pitchFamily="34" charset="0"/>
                          <a:ea typeface="PMingLiU" panose="02020500000000000000" pitchFamily="18" charset="-120"/>
                          <a:cs typeface="Calibri" panose="020F0502020204030204" pitchFamily="34" charset="0"/>
                        </a:rPr>
                        <a:t>п</a:t>
                      </a:r>
                      <a:r>
                        <a:rPr lang="en-US" sz="2400" b="1" u="sng">
                          <a:effectLst/>
                          <a:latin typeface="Calibri" panose="020F0502020204030204" pitchFamily="34" charset="0"/>
                          <a:ea typeface="PMingLiU" panose="02020500000000000000" pitchFamily="18" charset="-120"/>
                          <a:cs typeface="Calibri" panose="020F0502020204030204" pitchFamily="34" charset="0"/>
                        </a:rPr>
                        <a:t>и</a:t>
                      </a:r>
                      <a:r>
                        <a:rPr lang="en-US" sz="2400" u="sng">
                          <a:effectLst/>
                          <a:latin typeface="Calibri" panose="020F0502020204030204" pitchFamily="34" charset="0"/>
                          <a:ea typeface="PMingLiU" panose="02020500000000000000" pitchFamily="18" charset="-120"/>
                          <a:cs typeface="Calibri" panose="020F0502020204030204" pitchFamily="34" charset="0"/>
                        </a:rPr>
                        <a:t>жыныт</a:t>
                      </a:r>
                      <a:r>
                        <a:rPr lang="en-US" sz="2400">
                          <a:effectLst/>
                          <a:latin typeface="Calibri" panose="020F0502020204030204" pitchFamily="34" charset="0"/>
                          <a:ea typeface="PMingLiU" panose="02020500000000000000" pitchFamily="18" charset="-120"/>
                          <a:cs typeface="Calibri" panose="020F0502020204030204" pitchFamily="34" charset="0"/>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Calibri" panose="020F0502020204030204" pitchFamily="34" charset="0"/>
                        </a:rPr>
                        <a:t>The </a:t>
                      </a:r>
                      <a:r>
                        <a:rPr lang="en-US" sz="2400" dirty="0" err="1">
                          <a:effectLst/>
                          <a:latin typeface="Calibri" panose="020F0502020204030204" pitchFamily="34" charset="0"/>
                          <a:ea typeface="PMingLiU" panose="02020500000000000000" pitchFamily="18" charset="-120"/>
                          <a:cs typeface="Calibri" panose="020F0502020204030204" pitchFamily="34" charset="0"/>
                        </a:rPr>
                        <a:t>Ivanovs</a:t>
                      </a:r>
                      <a:r>
                        <a:rPr lang="en-US" sz="2400" dirty="0">
                          <a:effectLst/>
                          <a:latin typeface="Calibri" panose="020F0502020204030204" pitchFamily="34" charset="0"/>
                          <a:ea typeface="PMingLiU" panose="02020500000000000000" pitchFamily="18" charset="-120"/>
                          <a:cs typeface="Calibri" panose="020F0502020204030204" pitchFamily="34" charset="0"/>
                        </a:rPr>
                        <a:t> started building a new house last year.</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52416456"/>
                  </a:ext>
                </a:extLst>
              </a:tr>
            </a:tbl>
          </a:graphicData>
        </a:graphic>
      </p:graphicFrame>
    </p:spTree>
    <p:extLst>
      <p:ext uri="{BB962C8B-B14F-4D97-AF65-F5344CB8AC3E}">
        <p14:creationId xmlns:p14="http://schemas.microsoft.com/office/powerpoint/2010/main" val="2565947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1149290"/>
          </a:xfrm>
        </p:spPr>
        <p:txBody>
          <a:bodyPr>
            <a:normAutofit/>
          </a:bodyPr>
          <a:lstStyle/>
          <a:p>
            <a:pPr marL="0" indent="0">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лоҥг</a:t>
            </a:r>
            <a:r>
              <a:rPr lang="en-GB" sz="3600" b="1" u="sng" dirty="0" err="1">
                <a:effectLst/>
                <a:latin typeface="Calibri" panose="020F0502020204030204" pitchFamily="34" charset="0"/>
                <a:ea typeface="Times New Roman" panose="02020603050405020304" pitchFamily="18" charset="0"/>
                <a:cs typeface="Calibri" panose="020F0502020204030204" pitchFamily="34" charset="0"/>
              </a:rPr>
              <a:t>а</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ште</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 ‘amidst, in the midst of, in’,</a:t>
            </a:r>
            <a:br>
              <a:rPr lang="en-GB" sz="3600" u="sng" dirty="0">
                <a:effectLst/>
                <a:latin typeface="Calibri" panose="020F0502020204030204" pitchFamily="34" charset="0"/>
                <a:ea typeface="Times New Roman" panose="02020603050405020304" pitchFamily="18" charset="0"/>
                <a:cs typeface="Calibri" panose="020F0502020204030204" pitchFamily="34" charset="0"/>
              </a:rPr>
            </a:br>
            <a:r>
              <a:rPr lang="en-GB" sz="3600"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лоҥг</a:t>
            </a:r>
            <a:r>
              <a:rPr lang="en-GB" sz="3600" b="1" u="sng" dirty="0" err="1">
                <a:effectLst/>
                <a:latin typeface="Calibri" panose="020F0502020204030204" pitchFamily="34" charset="0"/>
                <a:ea typeface="Times New Roman" panose="02020603050405020304" pitchFamily="18" charset="0"/>
                <a:cs typeface="Calibri" panose="020F0502020204030204" pitchFamily="34" charset="0"/>
              </a:rPr>
              <a:t>а</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ш</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ке</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 ‘into (the middle of), amidst’</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25</a:t>
            </a:fld>
            <a:endParaRPr lang="en-GB"/>
          </a:p>
        </p:txBody>
      </p:sp>
      <p:graphicFrame>
        <p:nvGraphicFramePr>
          <p:cNvPr id="6" name="Table 5">
            <a:extLst>
              <a:ext uri="{FF2B5EF4-FFF2-40B4-BE49-F238E27FC236}">
                <a16:creationId xmlns:a16="http://schemas.microsoft.com/office/drawing/2014/main" id="{6A6A564A-5827-4F2A-9ACF-A0680056E172}"/>
              </a:ext>
            </a:extLst>
          </p:cNvPr>
          <p:cNvGraphicFramePr>
            <a:graphicFrameLocks noGrp="1"/>
          </p:cNvGraphicFramePr>
          <p:nvPr>
            <p:extLst>
              <p:ext uri="{D42A27DB-BD31-4B8C-83A1-F6EECF244321}">
                <p14:modId xmlns:p14="http://schemas.microsoft.com/office/powerpoint/2010/main" val="189201546"/>
              </p:ext>
            </p:extLst>
          </p:nvPr>
        </p:nvGraphicFramePr>
        <p:xfrm>
          <a:off x="1849188" y="3290169"/>
          <a:ext cx="8493624" cy="2135097"/>
        </p:xfrm>
        <a:graphic>
          <a:graphicData uri="http://schemas.openxmlformats.org/drawingml/2006/table">
            <a:tbl>
              <a:tblPr firstRow="1" firstCol="1" bandRow="1" bandCol="1">
                <a:tableStyleId>{5940675A-B579-460E-94D1-54222C63F5DA}</a:tableStyleId>
              </a:tblPr>
              <a:tblGrid>
                <a:gridCol w="4246812">
                  <a:extLst>
                    <a:ext uri="{9D8B030D-6E8A-4147-A177-3AD203B41FA5}">
                      <a16:colId xmlns:a16="http://schemas.microsoft.com/office/drawing/2014/main" val="2461696505"/>
                    </a:ext>
                  </a:extLst>
                </a:gridCol>
                <a:gridCol w="4246812">
                  <a:extLst>
                    <a:ext uri="{9D8B030D-6E8A-4147-A177-3AD203B41FA5}">
                      <a16:colId xmlns:a16="http://schemas.microsoft.com/office/drawing/2014/main" val="3659228886"/>
                    </a:ext>
                  </a:extLst>
                </a:gridCol>
              </a:tblGrid>
              <a:tr h="1265589">
                <a:tc>
                  <a:txBody>
                    <a:bodyPr/>
                    <a:lstStyle/>
                    <a:p>
                      <a:pPr algn="l"/>
                      <a:r>
                        <a:rPr lang="en-US" sz="2400" u="sng" dirty="0" err="1">
                          <a:effectLst/>
                          <a:latin typeface="Calibri" panose="020F0502020204030204" pitchFamily="34" charset="0"/>
                          <a:ea typeface="PMingLiU" panose="02020500000000000000" pitchFamily="18" charset="-120"/>
                          <a:cs typeface="Lucida Grande"/>
                        </a:rPr>
                        <a:t>Чодыр</a:t>
                      </a:r>
                      <a:r>
                        <a:rPr lang="en-US" sz="2400" b="1" u="sng" dirty="0" err="1">
                          <a:effectLst/>
                          <a:latin typeface="Calibri" panose="020F0502020204030204" pitchFamily="34" charset="0"/>
                          <a:ea typeface="PMingLiU" panose="02020500000000000000" pitchFamily="18" charset="-120"/>
                          <a:cs typeface="Lucida Grande"/>
                        </a:rPr>
                        <a:t>а</a:t>
                      </a:r>
                      <a:r>
                        <a:rPr lang="en-US" sz="2400" u="sng" dirty="0">
                          <a:effectLst/>
                          <a:latin typeface="Calibri" panose="020F0502020204030204" pitchFamily="34" charset="0"/>
                          <a:ea typeface="PMingLiU" panose="02020500000000000000" pitchFamily="18" charset="-120"/>
                          <a:cs typeface="Lucida Grande"/>
                        </a:rPr>
                        <a:t> </a:t>
                      </a:r>
                      <a:r>
                        <a:rPr lang="en-US" sz="2400" u="sng" dirty="0" err="1">
                          <a:effectLst/>
                          <a:latin typeface="Calibri" panose="020F0502020204030204" pitchFamily="34" charset="0"/>
                          <a:ea typeface="PMingLiU" panose="02020500000000000000" pitchFamily="18" charset="-120"/>
                          <a:cs typeface="Lucida Grande"/>
                        </a:rPr>
                        <a:t>лоҥг</a:t>
                      </a:r>
                      <a:r>
                        <a:rPr lang="en-US" sz="2400" b="1" u="sng" dirty="0" err="1">
                          <a:effectLst/>
                          <a:latin typeface="Calibri" panose="020F0502020204030204" pitchFamily="34" charset="0"/>
                          <a:ea typeface="PMingLiU" panose="02020500000000000000" pitchFamily="18" charset="-120"/>
                          <a:cs typeface="Lucida Grande"/>
                        </a:rPr>
                        <a:t>а</a:t>
                      </a:r>
                      <a:r>
                        <a:rPr lang="en-US" sz="2400" u="sng" dirty="0" err="1">
                          <a:effectLst/>
                          <a:latin typeface="Calibri" panose="020F0502020204030204" pitchFamily="34" charset="0"/>
                          <a:ea typeface="PMingLiU" panose="02020500000000000000" pitchFamily="18" charset="-120"/>
                          <a:cs typeface="Lucida Grande"/>
                        </a:rPr>
                        <a:t>ште</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ргылтышым</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вашли</a:t>
                      </a:r>
                      <a:r>
                        <a:rPr lang="en-US" sz="2400" b="1" dirty="0" err="1">
                          <a:effectLst/>
                          <a:latin typeface="Calibri" panose="020F0502020204030204" pitchFamily="34" charset="0"/>
                          <a:ea typeface="PMingLiU" panose="02020500000000000000" pitchFamily="18" charset="-120"/>
                          <a:cs typeface="Lucida Grande"/>
                        </a:rPr>
                        <a:t>я</a:t>
                      </a:r>
                      <a:r>
                        <a:rPr lang="en-US" sz="2400" dirty="0" err="1">
                          <a:effectLst/>
                          <a:latin typeface="Calibri" panose="020F0502020204030204" pitchFamily="34" charset="0"/>
                          <a:ea typeface="PMingLiU" panose="02020500000000000000" pitchFamily="18" charset="-120"/>
                          <a:cs typeface="Lucida Grande"/>
                        </a:rPr>
                        <a:t>ш</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ли</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ш</a:t>
                      </a:r>
                      <a:r>
                        <a:rPr lang="en-US" sz="2400" dirty="0">
                          <a:effectLst/>
                          <a:latin typeface="Calibri" panose="020F0502020204030204" pitchFamily="34" charset="0"/>
                          <a:ea typeface="PMingLiU" panose="02020500000000000000" pitchFamily="18" charset="-120"/>
                          <a:cs typeface="Lucida Grande"/>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Lucida Grande"/>
                        </a:rPr>
                        <a:t>You can meet forest spirits in the midst of the woods.</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165016581"/>
                  </a:ext>
                </a:extLst>
              </a:tr>
              <a:tr h="869508">
                <a:tc>
                  <a:txBody>
                    <a:bodyPr/>
                    <a:lstStyle/>
                    <a:p>
                      <a:pPr algn="l"/>
                      <a:r>
                        <a:rPr lang="en-US" sz="2400" u="sng" dirty="0" err="1">
                          <a:effectLst/>
                          <a:latin typeface="Calibri" panose="020F0502020204030204" pitchFamily="34" charset="0"/>
                          <a:ea typeface="PMingLiU" panose="02020500000000000000" pitchFamily="18" charset="-120"/>
                          <a:cs typeface="Lucida Grande"/>
                        </a:rPr>
                        <a:t>К</a:t>
                      </a:r>
                      <a:r>
                        <a:rPr lang="en-US" sz="2400" b="1" u="sng" dirty="0" err="1">
                          <a:effectLst/>
                          <a:latin typeface="Calibri" panose="020F0502020204030204" pitchFamily="34" charset="0"/>
                          <a:ea typeface="PMingLiU" panose="02020500000000000000" pitchFamily="18" charset="-120"/>
                          <a:cs typeface="Lucida Grande"/>
                        </a:rPr>
                        <a:t>е</a:t>
                      </a:r>
                      <a:r>
                        <a:rPr lang="en-US" sz="2400" u="sng" dirty="0" err="1">
                          <a:effectLst/>
                          <a:latin typeface="Calibri" panose="020F0502020204030204" pitchFamily="34" charset="0"/>
                          <a:ea typeface="PMingLiU" panose="02020500000000000000" pitchFamily="18" charset="-120"/>
                          <a:cs typeface="Lucida Grande"/>
                        </a:rPr>
                        <a:t>че</a:t>
                      </a:r>
                      <a:r>
                        <a:rPr lang="en-US" sz="2400" u="sng" dirty="0">
                          <a:effectLst/>
                          <a:latin typeface="Calibri" panose="020F0502020204030204" pitchFamily="34" charset="0"/>
                          <a:ea typeface="PMingLiU" panose="02020500000000000000" pitchFamily="18" charset="-120"/>
                          <a:cs typeface="Lucida Grande"/>
                        </a:rPr>
                        <a:t> </a:t>
                      </a:r>
                      <a:r>
                        <a:rPr lang="en-US" sz="2400" u="sng" dirty="0" err="1">
                          <a:effectLst/>
                          <a:latin typeface="Calibri" panose="020F0502020204030204" pitchFamily="34" charset="0"/>
                          <a:ea typeface="PMingLiU" panose="02020500000000000000" pitchFamily="18" charset="-120"/>
                          <a:cs typeface="Lucida Grande"/>
                        </a:rPr>
                        <a:t>пыл</a:t>
                      </a:r>
                      <a:r>
                        <a:rPr lang="en-US" sz="2400" u="sng" dirty="0">
                          <a:effectLst/>
                          <a:latin typeface="Calibri" panose="020F0502020204030204" pitchFamily="34" charset="0"/>
                          <a:ea typeface="PMingLiU" panose="02020500000000000000" pitchFamily="18" charset="-120"/>
                          <a:cs typeface="Lucida Grande"/>
                        </a:rPr>
                        <a:t> </a:t>
                      </a:r>
                      <a:r>
                        <a:rPr lang="en-US" sz="2400" u="sng" dirty="0" err="1">
                          <a:effectLst/>
                          <a:latin typeface="Calibri" panose="020F0502020204030204" pitchFamily="34" charset="0"/>
                          <a:ea typeface="PMingLiU" panose="02020500000000000000" pitchFamily="18" charset="-120"/>
                          <a:cs typeface="Lucida Grande"/>
                        </a:rPr>
                        <a:t>лоҥг</a:t>
                      </a:r>
                      <a:r>
                        <a:rPr lang="en-US" sz="2400" b="1" u="sng" dirty="0" err="1">
                          <a:effectLst/>
                          <a:latin typeface="Calibri" panose="020F0502020204030204" pitchFamily="34" charset="0"/>
                          <a:ea typeface="PMingLiU" panose="02020500000000000000" pitchFamily="18" charset="-120"/>
                          <a:cs typeface="Lucida Grande"/>
                        </a:rPr>
                        <a:t>а</a:t>
                      </a:r>
                      <a:r>
                        <a:rPr lang="en-US" sz="2400" u="sng" dirty="0" err="1">
                          <a:effectLst/>
                          <a:latin typeface="Calibri" panose="020F0502020204030204" pitchFamily="34" charset="0"/>
                          <a:ea typeface="PMingLiU" panose="02020500000000000000" pitchFamily="18" charset="-120"/>
                          <a:cs typeface="Lucida Grande"/>
                        </a:rPr>
                        <a:t>шке</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ш</a:t>
                      </a:r>
                      <a:r>
                        <a:rPr lang="en-US" sz="2400" b="1" dirty="0" err="1">
                          <a:effectLst/>
                          <a:latin typeface="Calibri" panose="020F0502020204030204" pitchFamily="34" charset="0"/>
                          <a:ea typeface="PMingLiU" panose="02020500000000000000" pitchFamily="18" charset="-120"/>
                          <a:cs typeface="Lucida Grande"/>
                        </a:rPr>
                        <a:t>ы</a:t>
                      </a:r>
                      <a:r>
                        <a:rPr lang="en-US" sz="2400" dirty="0" err="1">
                          <a:effectLst/>
                          <a:latin typeface="Calibri" panose="020F0502020204030204" pitchFamily="34" charset="0"/>
                          <a:ea typeface="PMingLiU" panose="02020500000000000000" pitchFamily="18" charset="-120"/>
                          <a:cs typeface="Lucida Grande"/>
                        </a:rPr>
                        <a:t>лын</a:t>
                      </a:r>
                      <a:r>
                        <a:rPr lang="en-US" sz="2400" dirty="0">
                          <a:effectLst/>
                          <a:latin typeface="Calibri" panose="020F0502020204030204" pitchFamily="34" charset="0"/>
                          <a:ea typeface="PMingLiU" panose="02020500000000000000" pitchFamily="18" charset="-120"/>
                          <a:cs typeface="Lucida Grande"/>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Lucida Grande"/>
                        </a:rPr>
                        <a:t>The sun hid amidst the clouds.</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52416456"/>
                  </a:ext>
                </a:extLst>
              </a:tr>
            </a:tbl>
          </a:graphicData>
        </a:graphic>
      </p:graphicFrame>
      <p:sp>
        <p:nvSpPr>
          <p:cNvPr id="7" name="TextBox 6">
            <a:extLst>
              <a:ext uri="{FF2B5EF4-FFF2-40B4-BE49-F238E27FC236}">
                <a16:creationId xmlns:a16="http://schemas.microsoft.com/office/drawing/2014/main" id="{246C8A20-7A45-4CA9-8013-423C326F5C39}"/>
              </a:ext>
            </a:extLst>
          </p:cNvPr>
          <p:cNvSpPr txBox="1"/>
          <p:nvPr/>
        </p:nvSpPr>
        <p:spPr>
          <a:xfrm>
            <a:off x="507999" y="2038618"/>
            <a:ext cx="6096000" cy="461665"/>
          </a:xfrm>
          <a:prstGeom prst="rect">
            <a:avLst/>
          </a:prstGeom>
          <a:noFill/>
        </p:spPr>
        <p:txBody>
          <a:bodyPr wrap="square">
            <a:spAutoFit/>
          </a:bodyPr>
          <a:lstStyle/>
          <a:p>
            <a:r>
              <a:rPr lang="en-US" sz="2400" dirty="0">
                <a:latin typeface="Calibri" panose="020F0502020204030204" pitchFamily="34" charset="0"/>
                <a:ea typeface="PMingLiU" panose="02020500000000000000" pitchFamily="18" charset="-120"/>
              </a:rPr>
              <a:t>&lt; </a:t>
            </a:r>
            <a:r>
              <a:rPr lang="az-Cyrl-AZ" sz="2400" dirty="0">
                <a:latin typeface="Calibri" panose="020F0502020204030204" pitchFamily="34" charset="0"/>
                <a:ea typeface="PMingLiU" panose="02020500000000000000" pitchFamily="18" charset="-120"/>
              </a:rPr>
              <a:t>лоҥг</a:t>
            </a:r>
            <a:r>
              <a:rPr lang="az-Cyrl-AZ" sz="2400" b="1" dirty="0">
                <a:latin typeface="Calibri" panose="020F0502020204030204" pitchFamily="34" charset="0"/>
                <a:ea typeface="PMingLiU" panose="02020500000000000000" pitchFamily="18" charset="-120"/>
              </a:rPr>
              <a:t>а</a:t>
            </a:r>
            <a:r>
              <a:rPr lang="az-Cyrl-AZ" sz="2400" dirty="0">
                <a:latin typeface="Calibri" panose="020F0502020204030204" pitchFamily="34" charset="0"/>
                <a:ea typeface="PMingLiU" panose="02020500000000000000" pitchFamily="18" charset="-120"/>
              </a:rPr>
              <a:t> ‘</a:t>
            </a:r>
            <a:r>
              <a:rPr lang="en-US" sz="2400" dirty="0">
                <a:latin typeface="Calibri" panose="020F0502020204030204" pitchFamily="34" charset="0"/>
                <a:ea typeface="PMingLiU" panose="02020500000000000000" pitchFamily="18" charset="-120"/>
              </a:rPr>
              <a:t>thicket’  </a:t>
            </a:r>
            <a:endParaRPr lang="en-GB" sz="2400" dirty="0"/>
          </a:p>
        </p:txBody>
      </p:sp>
    </p:spTree>
    <p:extLst>
      <p:ext uri="{BB962C8B-B14F-4D97-AF65-F5344CB8AC3E}">
        <p14:creationId xmlns:p14="http://schemas.microsoft.com/office/powerpoint/2010/main" val="186087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6</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шинч</a:t>
            </a:r>
            <a:r>
              <a:rPr lang="az-Cyrl-AZ" sz="3600" b="1" u="sng" dirty="0">
                <a:effectLst/>
                <a:latin typeface="Calibri" panose="020F0502020204030204" pitchFamily="34" charset="0"/>
                <a:ea typeface="Times New Roman" panose="02020603050405020304" pitchFamily="18" charset="0"/>
                <a:cs typeface="Calibri" panose="020F0502020204030204" pitchFamily="34" charset="0"/>
              </a:rPr>
              <a:t>а</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ш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ем)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to know’</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26</a:t>
            </a:fld>
            <a:endParaRPr lang="en-GB"/>
          </a:p>
        </p:txBody>
      </p:sp>
      <p:graphicFrame>
        <p:nvGraphicFramePr>
          <p:cNvPr id="6" name="Table 5">
            <a:extLst>
              <a:ext uri="{FF2B5EF4-FFF2-40B4-BE49-F238E27FC236}">
                <a16:creationId xmlns:a16="http://schemas.microsoft.com/office/drawing/2014/main" id="{6A6A564A-5827-4F2A-9ACF-A0680056E172}"/>
              </a:ext>
            </a:extLst>
          </p:cNvPr>
          <p:cNvGraphicFramePr>
            <a:graphicFrameLocks noGrp="1"/>
          </p:cNvGraphicFramePr>
          <p:nvPr>
            <p:extLst>
              <p:ext uri="{D42A27DB-BD31-4B8C-83A1-F6EECF244321}">
                <p14:modId xmlns:p14="http://schemas.microsoft.com/office/powerpoint/2010/main" val="2800902793"/>
              </p:ext>
            </p:extLst>
          </p:nvPr>
        </p:nvGraphicFramePr>
        <p:xfrm>
          <a:off x="1643051" y="1770746"/>
          <a:ext cx="8905898" cy="3344236"/>
        </p:xfrm>
        <a:graphic>
          <a:graphicData uri="http://schemas.openxmlformats.org/drawingml/2006/table">
            <a:tbl>
              <a:tblPr firstRow="1" firstCol="1" bandRow="1" bandCol="1">
                <a:tableStyleId>{5940675A-B579-460E-94D1-54222C63F5DA}</a:tableStyleId>
              </a:tblPr>
              <a:tblGrid>
                <a:gridCol w="4452949">
                  <a:extLst>
                    <a:ext uri="{9D8B030D-6E8A-4147-A177-3AD203B41FA5}">
                      <a16:colId xmlns:a16="http://schemas.microsoft.com/office/drawing/2014/main" val="2461696505"/>
                    </a:ext>
                  </a:extLst>
                </a:gridCol>
                <a:gridCol w="4452949">
                  <a:extLst>
                    <a:ext uri="{9D8B030D-6E8A-4147-A177-3AD203B41FA5}">
                      <a16:colId xmlns:a16="http://schemas.microsoft.com/office/drawing/2014/main" val="3659228886"/>
                    </a:ext>
                  </a:extLst>
                </a:gridCol>
              </a:tblGrid>
              <a:tr h="1047984">
                <a:tc>
                  <a:txBody>
                    <a:bodyPr/>
                    <a:lstStyle/>
                    <a:p>
                      <a:pPr algn="l"/>
                      <a:r>
                        <a:rPr lang="en-US" sz="2400" dirty="0" err="1">
                          <a:effectLst/>
                          <a:latin typeface="Calibri" panose="020F0502020204030204" pitchFamily="34" charset="0"/>
                          <a:ea typeface="PMingLiU" panose="02020500000000000000" pitchFamily="18" charset="-120"/>
                          <a:cs typeface="Lucida Grande"/>
                        </a:rPr>
                        <a:t>Ск</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йпым</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куз</a:t>
                      </a:r>
                      <a:r>
                        <a:rPr lang="en-US" sz="2400" b="1" dirty="0" err="1">
                          <a:effectLst/>
                          <a:latin typeface="Calibri" panose="020F0502020204030204" pitchFamily="34" charset="0"/>
                          <a:ea typeface="PMingLiU" panose="02020500000000000000" pitchFamily="18" charset="-120"/>
                          <a:cs typeface="Lucida Grande"/>
                        </a:rPr>
                        <a:t>е</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кучылт</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ш</a:t>
                      </a:r>
                      <a:r>
                        <a:rPr lang="en-US" sz="2400" dirty="0">
                          <a:effectLst/>
                          <a:latin typeface="Calibri" panose="020F0502020204030204" pitchFamily="34" charset="0"/>
                          <a:ea typeface="PMingLiU" panose="02020500000000000000" pitchFamily="18" charset="-120"/>
                          <a:cs typeface="Lucida Grande"/>
                        </a:rPr>
                        <a:t>, </a:t>
                      </a:r>
                      <a:r>
                        <a:rPr lang="en-US" sz="2400" u="sng" dirty="0" err="1">
                          <a:effectLst/>
                          <a:latin typeface="Calibri" panose="020F0502020204030204" pitchFamily="34" charset="0"/>
                          <a:ea typeface="PMingLiU" panose="02020500000000000000" pitchFamily="18" charset="-120"/>
                          <a:cs typeface="Lucida Grande"/>
                        </a:rPr>
                        <a:t>шинч</a:t>
                      </a:r>
                      <a:r>
                        <a:rPr lang="en-US" sz="2400" b="1" u="sng" dirty="0" err="1">
                          <a:effectLst/>
                          <a:latin typeface="Calibri" panose="020F0502020204030204" pitchFamily="34" charset="0"/>
                          <a:ea typeface="PMingLiU" panose="02020500000000000000" pitchFamily="18" charset="-120"/>
                          <a:cs typeface="Lucida Grande"/>
                        </a:rPr>
                        <a:t>е</a:t>
                      </a:r>
                      <a:r>
                        <a:rPr lang="en-US" sz="2400" u="sng" dirty="0" err="1">
                          <a:effectLst/>
                          <a:latin typeface="Calibri" panose="020F0502020204030204" pitchFamily="34" charset="0"/>
                          <a:ea typeface="PMingLiU" panose="02020500000000000000" pitchFamily="18" charset="-120"/>
                          <a:cs typeface="Lucida Grande"/>
                        </a:rPr>
                        <a:t>т</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мо</a:t>
                      </a:r>
                      <a:r>
                        <a:rPr lang="en-US" sz="2400" dirty="0">
                          <a:effectLst/>
                          <a:latin typeface="Calibri" panose="020F0502020204030204" pitchFamily="34" charset="0"/>
                          <a:ea typeface="PMingLiU" panose="02020500000000000000" pitchFamily="18" charset="-120"/>
                          <a:cs typeface="Lucida Grande"/>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effectLst/>
                          <a:latin typeface="Calibri" panose="020F0502020204030204" pitchFamily="34" charset="0"/>
                          <a:ea typeface="PMingLiU" panose="02020500000000000000" pitchFamily="18" charset="-120"/>
                          <a:cs typeface="Lucida Grande"/>
                        </a:rPr>
                        <a:t>Do you know how to use Skype?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165016581"/>
                  </a:ext>
                </a:extLst>
              </a:tr>
              <a:tr h="1248268">
                <a:tc>
                  <a:txBody>
                    <a:bodyPr/>
                    <a:lstStyle/>
                    <a:p>
                      <a:pPr algn="l"/>
                      <a:r>
                        <a:rPr lang="en-US" sz="2400" dirty="0" err="1">
                          <a:effectLst/>
                          <a:latin typeface="Calibri" panose="020F0502020204030204" pitchFamily="34" charset="0"/>
                          <a:ea typeface="PMingLiU" panose="02020500000000000000" pitchFamily="18" charset="-120"/>
                          <a:cs typeface="Lucida Grande"/>
                        </a:rPr>
                        <a:t>Полигл</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т-влак</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куз</a:t>
                      </a:r>
                      <a:r>
                        <a:rPr lang="en-US" sz="2400" b="1" dirty="0" err="1">
                          <a:effectLst/>
                          <a:latin typeface="Calibri" panose="020F0502020204030204" pitchFamily="34" charset="0"/>
                          <a:ea typeface="PMingLiU" panose="02020500000000000000" pitchFamily="18" charset="-120"/>
                          <a:cs typeface="Lucida Grande"/>
                        </a:rPr>
                        <a:t>е</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тын</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р</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ш</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ко</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й</a:t>
                      </a:r>
                      <a:r>
                        <a:rPr lang="en-US" sz="2400" b="1" dirty="0" err="1">
                          <a:effectLst/>
                          <a:latin typeface="Calibri" panose="020F0502020204030204" pitchFamily="34" charset="0"/>
                          <a:ea typeface="PMingLiU" panose="02020500000000000000" pitchFamily="18" charset="-120"/>
                          <a:cs typeface="Lucida Grande"/>
                        </a:rPr>
                        <a:t>ы</a:t>
                      </a:r>
                      <a:r>
                        <a:rPr lang="en-US" sz="2400" dirty="0" err="1">
                          <a:effectLst/>
                          <a:latin typeface="Calibri" panose="020F0502020204030204" pitchFamily="34" charset="0"/>
                          <a:ea typeface="PMingLiU" panose="02020500000000000000" pitchFamily="18" charset="-120"/>
                          <a:cs typeface="Lucida Grande"/>
                        </a:rPr>
                        <a:t>лме</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д</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не</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кутыр</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н</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мошт</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т</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мый</a:t>
                      </a:r>
                      <a:r>
                        <a:rPr lang="en-US" sz="2400" dirty="0">
                          <a:effectLst/>
                          <a:latin typeface="Calibri" panose="020F0502020204030204" pitchFamily="34" charset="0"/>
                          <a:ea typeface="PMingLiU" panose="02020500000000000000" pitchFamily="18" charset="-120"/>
                          <a:cs typeface="Lucida Grande"/>
                        </a:rPr>
                        <a:t> </a:t>
                      </a:r>
                      <a:r>
                        <a:rPr lang="en-US" sz="2400" u="sng" dirty="0" err="1">
                          <a:effectLst/>
                          <a:latin typeface="Calibri" panose="020F0502020204030204" pitchFamily="34" charset="0"/>
                          <a:ea typeface="PMingLiU" panose="02020500000000000000" pitchFamily="18" charset="-120"/>
                          <a:cs typeface="Lucida Grande"/>
                        </a:rPr>
                        <a:t>ом</a:t>
                      </a:r>
                      <a:r>
                        <a:rPr lang="en-US" sz="2400" u="sng" dirty="0">
                          <a:effectLst/>
                          <a:latin typeface="Calibri" panose="020F0502020204030204" pitchFamily="34" charset="0"/>
                          <a:ea typeface="PMingLiU" panose="02020500000000000000" pitchFamily="18" charset="-120"/>
                          <a:cs typeface="Lucida Grande"/>
                        </a:rPr>
                        <a:t> </a:t>
                      </a:r>
                      <a:r>
                        <a:rPr lang="en-US" sz="2400" u="sng" dirty="0" err="1">
                          <a:effectLst/>
                          <a:latin typeface="Calibri" panose="020F0502020204030204" pitchFamily="34" charset="0"/>
                          <a:ea typeface="PMingLiU" panose="02020500000000000000" pitchFamily="18" charset="-120"/>
                          <a:cs typeface="Lucida Grande"/>
                        </a:rPr>
                        <a:t>ш</a:t>
                      </a:r>
                      <a:r>
                        <a:rPr lang="en-US" sz="2400" b="1" u="sng" dirty="0" err="1">
                          <a:effectLst/>
                          <a:latin typeface="Calibri" panose="020F0502020204030204" pitchFamily="34" charset="0"/>
                          <a:ea typeface="PMingLiU" panose="02020500000000000000" pitchFamily="18" charset="-120"/>
                          <a:cs typeface="Lucida Grande"/>
                        </a:rPr>
                        <a:t>и</a:t>
                      </a:r>
                      <a:r>
                        <a:rPr lang="en-US" sz="2400" u="sng" dirty="0" err="1">
                          <a:effectLst/>
                          <a:latin typeface="Calibri" panose="020F0502020204030204" pitchFamily="34" charset="0"/>
                          <a:ea typeface="PMingLiU" panose="02020500000000000000" pitchFamily="18" charset="-120"/>
                          <a:cs typeface="Lucida Grande"/>
                        </a:rPr>
                        <a:t>нче</a:t>
                      </a:r>
                      <a:r>
                        <a:rPr lang="en-US" sz="2400" dirty="0">
                          <a:effectLst/>
                          <a:latin typeface="Calibri" panose="020F0502020204030204" pitchFamily="34" charset="0"/>
                          <a:ea typeface="PMingLiU" panose="02020500000000000000" pitchFamily="18" charset="-120"/>
                          <a:cs typeface="Lucida Grande"/>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effectLst/>
                          <a:latin typeface="Calibri" panose="020F0502020204030204" pitchFamily="34" charset="0"/>
                          <a:ea typeface="PMingLiU" panose="02020500000000000000" pitchFamily="18" charset="-120"/>
                          <a:cs typeface="Lucida Grande"/>
                        </a:rPr>
                        <a:t>I don’t know how polyglots can speak in so many languages.</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87566540"/>
                  </a:ext>
                </a:extLst>
              </a:tr>
              <a:tr h="1047984">
                <a:tc>
                  <a:txBody>
                    <a:bodyPr/>
                    <a:lstStyle/>
                    <a:p>
                      <a:pPr algn="l"/>
                      <a:r>
                        <a:rPr lang="en-US" sz="2400" b="1">
                          <a:effectLst/>
                          <a:latin typeface="Calibri" panose="020F0502020204030204" pitchFamily="34" charset="0"/>
                          <a:ea typeface="PMingLiU" panose="02020500000000000000" pitchFamily="18" charset="-120"/>
                          <a:cs typeface="Lucida Grande"/>
                        </a:rPr>
                        <a:t>Я</a:t>
                      </a:r>
                      <a:r>
                        <a:rPr lang="en-US" sz="2400">
                          <a:effectLst/>
                          <a:latin typeface="Calibri" panose="020F0502020204030204" pitchFamily="34" charset="0"/>
                          <a:ea typeface="PMingLiU" panose="02020500000000000000" pitchFamily="18" charset="-120"/>
                          <a:cs typeface="Lucida Grande"/>
                        </a:rPr>
                        <a:t>лыште илым</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тым </a:t>
                      </a:r>
                      <a:r>
                        <a:rPr lang="en-US" sz="2400" u="sng">
                          <a:effectLst/>
                          <a:latin typeface="Calibri" panose="020F0502020204030204" pitchFamily="34" charset="0"/>
                          <a:ea typeface="PMingLiU" panose="02020500000000000000" pitchFamily="18" charset="-120"/>
                          <a:cs typeface="Lucida Grande"/>
                        </a:rPr>
                        <a:t>шинч</a:t>
                      </a:r>
                      <a:r>
                        <a:rPr lang="en-US" sz="2400" b="1" u="sng">
                          <a:effectLst/>
                          <a:latin typeface="Calibri" panose="020F0502020204030204" pitchFamily="34" charset="0"/>
                          <a:ea typeface="PMingLiU" panose="02020500000000000000" pitchFamily="18" charset="-120"/>
                          <a:cs typeface="Lucida Grande"/>
                        </a:rPr>
                        <a:t>е</a:t>
                      </a:r>
                      <a:r>
                        <a:rPr lang="en-US" sz="2400" u="sng">
                          <a:effectLst/>
                          <a:latin typeface="Calibri" panose="020F0502020204030204" pitchFamily="34" charset="0"/>
                          <a:ea typeface="PMingLiU" panose="02020500000000000000" pitchFamily="18" charset="-120"/>
                          <a:cs typeface="Lucida Grande"/>
                        </a:rPr>
                        <a:t>н он</a:t>
                      </a:r>
                      <a:r>
                        <a:rPr lang="en-US" sz="2400" b="1" u="sng">
                          <a:effectLst/>
                          <a:latin typeface="Calibri" panose="020F0502020204030204" pitchFamily="34" charset="0"/>
                          <a:ea typeface="PMingLiU" panose="02020500000000000000" pitchFamily="18" charset="-120"/>
                          <a:cs typeface="Lucida Grande"/>
                        </a:rPr>
                        <a:t>а</a:t>
                      </a:r>
                      <a:r>
                        <a:rPr lang="en-US" sz="2400" u="sng">
                          <a:effectLst/>
                          <a:latin typeface="Calibri" panose="020F0502020204030204" pitchFamily="34" charset="0"/>
                          <a:ea typeface="PMingLiU" panose="02020500000000000000" pitchFamily="18" charset="-120"/>
                          <a:cs typeface="Lucida Grande"/>
                        </a:rPr>
                        <a:t>л</a:t>
                      </a:r>
                      <a:r>
                        <a:rPr lang="en-US" sz="2400">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Lucida Grande"/>
                        </a:rPr>
                        <a:t>We didn’t know you live(d) in the countryside.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52416456"/>
                  </a:ext>
                </a:extLst>
              </a:tr>
            </a:tbl>
          </a:graphicData>
        </a:graphic>
      </p:graphicFrame>
      <p:sp>
        <p:nvSpPr>
          <p:cNvPr id="7" name="TextBox 6">
            <a:extLst>
              <a:ext uri="{FF2B5EF4-FFF2-40B4-BE49-F238E27FC236}">
                <a16:creationId xmlns:a16="http://schemas.microsoft.com/office/drawing/2014/main" id="{C2148BE9-2846-4AAA-81A0-034012DEDD4E}"/>
              </a:ext>
            </a:extLst>
          </p:cNvPr>
          <p:cNvSpPr txBox="1"/>
          <p:nvPr/>
        </p:nvSpPr>
        <p:spPr>
          <a:xfrm>
            <a:off x="838200" y="5504833"/>
            <a:ext cx="6096000" cy="830997"/>
          </a:xfrm>
          <a:prstGeom prst="rect">
            <a:avLst/>
          </a:prstGeom>
          <a:noFill/>
        </p:spPr>
        <p:txBody>
          <a:bodyPr wrap="square">
            <a:spAutoFit/>
          </a:bodyPr>
          <a:lstStyle/>
          <a:p>
            <a:r>
              <a:rPr lang="en-GB" sz="2400" dirty="0">
                <a:latin typeface="Calibri" panose="020F0502020204030204" pitchFamily="34" charset="0"/>
                <a:ea typeface="PMingLiU" panose="02020500000000000000" pitchFamily="18" charset="-120"/>
              </a:rPr>
              <a:t>NB!	≠ </a:t>
            </a:r>
            <a:r>
              <a:rPr lang="en-GB" sz="2400" dirty="0" err="1">
                <a:latin typeface="Calibri" panose="020F0502020204030204" pitchFamily="34" charset="0"/>
                <a:ea typeface="PMingLiU" panose="02020500000000000000" pitchFamily="18" charset="-120"/>
              </a:rPr>
              <a:t>шинч</a:t>
            </a:r>
            <a:r>
              <a:rPr lang="en-GB" sz="2400" b="1" dirty="0" err="1">
                <a:latin typeface="Calibri" panose="020F0502020204030204" pitchFamily="34" charset="0"/>
                <a:ea typeface="PMingLiU" panose="02020500000000000000" pitchFamily="18" charset="-120"/>
              </a:rPr>
              <a:t>а</a:t>
            </a:r>
            <a:r>
              <a:rPr lang="en-GB" sz="2400" dirty="0" err="1">
                <a:latin typeface="Calibri" panose="020F0502020204030204" pitchFamily="34" charset="0"/>
                <a:ea typeface="PMingLiU" panose="02020500000000000000" pitchFamily="18" charset="-120"/>
              </a:rPr>
              <a:t>ш</a:t>
            </a:r>
            <a:r>
              <a:rPr lang="en-GB" sz="2400" dirty="0">
                <a:latin typeface="Calibri" panose="020F0502020204030204" pitchFamily="34" charset="0"/>
                <a:ea typeface="PMingLiU" panose="02020500000000000000" pitchFamily="18" charset="-120"/>
              </a:rPr>
              <a:t> (-</a:t>
            </a:r>
            <a:r>
              <a:rPr lang="en-GB" sz="2400" dirty="0" err="1">
                <a:latin typeface="Calibri" panose="020F0502020204030204" pitchFamily="34" charset="0"/>
                <a:ea typeface="PMingLiU" panose="02020500000000000000" pitchFamily="18" charset="-120"/>
              </a:rPr>
              <a:t>ем</a:t>
            </a:r>
            <a:r>
              <a:rPr lang="en-GB" sz="2400" dirty="0">
                <a:latin typeface="Calibri" panose="020F0502020204030204" pitchFamily="34" charset="0"/>
                <a:ea typeface="PMingLiU" panose="02020500000000000000" pitchFamily="18" charset="-120"/>
              </a:rPr>
              <a:t>) ‘to sit’</a:t>
            </a:r>
          </a:p>
          <a:p>
            <a:r>
              <a:rPr lang="en-GB" sz="2400" dirty="0">
                <a:latin typeface="Calibri" panose="020F0502020204030204" pitchFamily="34" charset="0"/>
                <a:ea typeface="PMingLiU" panose="02020500000000000000" pitchFamily="18" charset="-120"/>
              </a:rPr>
              <a:t>	</a:t>
            </a:r>
            <a:r>
              <a:rPr lang="en-GB" sz="2400" dirty="0" err="1">
                <a:latin typeface="Calibri" panose="020F0502020204030204" pitchFamily="34" charset="0"/>
                <a:ea typeface="PMingLiU" panose="02020500000000000000" pitchFamily="18" charset="-120"/>
              </a:rPr>
              <a:t>Мый</a:t>
            </a:r>
            <a:r>
              <a:rPr lang="en-GB" sz="2400" dirty="0">
                <a:latin typeface="Calibri" panose="020F0502020204030204" pitchFamily="34" charset="0"/>
                <a:ea typeface="PMingLiU" panose="02020500000000000000" pitchFamily="18" charset="-120"/>
              </a:rPr>
              <a:t> </a:t>
            </a:r>
            <a:r>
              <a:rPr lang="en-GB" sz="2400" dirty="0" err="1">
                <a:latin typeface="Calibri" panose="020F0502020204030204" pitchFamily="34" charset="0"/>
                <a:ea typeface="PMingLiU" panose="02020500000000000000" pitchFamily="18" charset="-120"/>
              </a:rPr>
              <a:t>Ан</a:t>
            </a:r>
            <a:r>
              <a:rPr lang="en-GB" sz="2400" b="1" dirty="0" err="1">
                <a:latin typeface="Calibri" panose="020F0502020204030204" pitchFamily="34" charset="0"/>
                <a:ea typeface="PMingLiU" panose="02020500000000000000" pitchFamily="18" charset="-120"/>
              </a:rPr>
              <a:t>у</a:t>
            </a:r>
            <a:r>
              <a:rPr lang="en-GB" sz="2400" dirty="0" err="1">
                <a:latin typeface="Calibri" panose="020F0502020204030204" pitchFamily="34" charset="0"/>
                <a:ea typeface="PMingLiU" panose="02020500000000000000" pitchFamily="18" charset="-120"/>
              </a:rPr>
              <a:t>шым</a:t>
            </a:r>
            <a:r>
              <a:rPr lang="en-GB" sz="2400" dirty="0">
                <a:latin typeface="Calibri" panose="020F0502020204030204" pitchFamily="34" charset="0"/>
                <a:ea typeface="PMingLiU" panose="02020500000000000000" pitchFamily="18" charset="-120"/>
              </a:rPr>
              <a:t> </a:t>
            </a:r>
            <a:r>
              <a:rPr lang="en-GB" sz="2400" dirty="0" err="1">
                <a:latin typeface="Calibri" panose="020F0502020204030204" pitchFamily="34" charset="0"/>
                <a:ea typeface="PMingLiU" panose="02020500000000000000" pitchFamily="18" charset="-120"/>
              </a:rPr>
              <a:t>пал</a:t>
            </a:r>
            <a:r>
              <a:rPr lang="en-GB" sz="2400" b="1" dirty="0" err="1">
                <a:latin typeface="Calibri" panose="020F0502020204030204" pitchFamily="34" charset="0"/>
                <a:ea typeface="PMingLiU" panose="02020500000000000000" pitchFamily="18" charset="-120"/>
              </a:rPr>
              <a:t>е</a:t>
            </a:r>
            <a:r>
              <a:rPr lang="en-GB" sz="2400" dirty="0" err="1">
                <a:latin typeface="Calibri" panose="020F0502020204030204" pitchFamily="34" charset="0"/>
                <a:ea typeface="PMingLiU" panose="02020500000000000000" pitchFamily="18" charset="-120"/>
              </a:rPr>
              <a:t>м</a:t>
            </a:r>
            <a:r>
              <a:rPr lang="en-GB" sz="2400" dirty="0">
                <a:latin typeface="Calibri" panose="020F0502020204030204" pitchFamily="34" charset="0"/>
                <a:ea typeface="PMingLiU" panose="02020500000000000000" pitchFamily="18" charset="-120"/>
              </a:rPr>
              <a:t>. ‘I know </a:t>
            </a:r>
            <a:r>
              <a:rPr lang="en-GB" sz="2400" dirty="0" err="1">
                <a:latin typeface="Calibri" panose="020F0502020204030204" pitchFamily="34" charset="0"/>
                <a:ea typeface="PMingLiU" panose="02020500000000000000" pitchFamily="18" charset="-120"/>
              </a:rPr>
              <a:t>Anush</a:t>
            </a:r>
            <a:r>
              <a:rPr lang="en-GB" sz="2400" dirty="0">
                <a:latin typeface="Calibri" panose="020F0502020204030204" pitchFamily="34" charset="0"/>
                <a:ea typeface="PMingLiU" panose="02020500000000000000" pitchFamily="18" charset="-120"/>
              </a:rPr>
              <a:t>’</a:t>
            </a:r>
            <a:endParaRPr lang="en-GB" sz="2400" dirty="0"/>
          </a:p>
        </p:txBody>
      </p:sp>
    </p:spTree>
    <p:extLst>
      <p:ext uri="{BB962C8B-B14F-4D97-AF65-F5344CB8AC3E}">
        <p14:creationId xmlns:p14="http://schemas.microsoft.com/office/powerpoint/2010/main" val="2507792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7</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err="1">
                <a:latin typeface="Calibri" panose="020F0502020204030204" pitchFamily="34" charset="0"/>
                <a:ea typeface="Times New Roman" panose="02020603050405020304" pitchFamily="18" charset="0"/>
                <a:cs typeface="Calibri" panose="020F0502020204030204" pitchFamily="34" charset="0"/>
              </a:rPr>
              <a:t>т</a:t>
            </a:r>
            <a:r>
              <a:rPr lang="en-GB" sz="3600" b="1" u="sng" dirty="0" err="1">
                <a:latin typeface="Calibri" panose="020F0502020204030204" pitchFamily="34" charset="0"/>
                <a:ea typeface="Times New Roman" panose="02020603050405020304" pitchFamily="18" charset="0"/>
                <a:cs typeface="Calibri" panose="020F0502020204030204" pitchFamily="34" charset="0"/>
              </a:rPr>
              <a:t>у</a:t>
            </a:r>
            <a:r>
              <a:rPr lang="en-GB" sz="3600" u="sng" dirty="0" err="1">
                <a:latin typeface="Calibri" panose="020F0502020204030204" pitchFamily="34" charset="0"/>
                <a:ea typeface="Times New Roman" panose="02020603050405020304" pitchFamily="18" charset="0"/>
                <a:cs typeface="Calibri" panose="020F0502020204030204" pitchFamily="34" charset="0"/>
              </a:rPr>
              <a:t>до</a:t>
            </a:r>
            <a:r>
              <a:rPr lang="en-GB" sz="3600" u="sng" dirty="0">
                <a:latin typeface="Calibri" panose="020F0502020204030204" pitchFamily="34" charset="0"/>
                <a:ea typeface="Times New Roman" panose="02020603050405020304" pitchFamily="18" charset="0"/>
                <a:cs typeface="Calibri" panose="020F0502020204030204" pitchFamily="34" charset="0"/>
              </a:rPr>
              <a:t> ‘(s)he; that’</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27</a:t>
            </a:fld>
            <a:endParaRPr lang="en-GB"/>
          </a:p>
        </p:txBody>
      </p:sp>
      <p:graphicFrame>
        <p:nvGraphicFramePr>
          <p:cNvPr id="2" name="Table 1">
            <a:extLst>
              <a:ext uri="{FF2B5EF4-FFF2-40B4-BE49-F238E27FC236}">
                <a16:creationId xmlns:a16="http://schemas.microsoft.com/office/drawing/2014/main" id="{5FEB1D6A-2436-49B7-BC90-EBEF8BEACD55}"/>
              </a:ext>
            </a:extLst>
          </p:cNvPr>
          <p:cNvGraphicFramePr>
            <a:graphicFrameLocks noGrp="1"/>
          </p:cNvGraphicFramePr>
          <p:nvPr>
            <p:extLst>
              <p:ext uri="{D42A27DB-BD31-4B8C-83A1-F6EECF244321}">
                <p14:modId xmlns:p14="http://schemas.microsoft.com/office/powerpoint/2010/main" val="2037261839"/>
              </p:ext>
            </p:extLst>
          </p:nvPr>
        </p:nvGraphicFramePr>
        <p:xfrm>
          <a:off x="1632857" y="2728686"/>
          <a:ext cx="8926285" cy="1197429"/>
        </p:xfrm>
        <a:graphic>
          <a:graphicData uri="http://schemas.openxmlformats.org/drawingml/2006/table">
            <a:tbl>
              <a:tblPr firstRow="1" firstCol="1" bandRow="1">
                <a:tableStyleId>{5940675A-B579-460E-94D1-54222C63F5DA}</a:tableStyleId>
              </a:tblPr>
              <a:tblGrid>
                <a:gridCol w="4348550">
                  <a:extLst>
                    <a:ext uri="{9D8B030D-6E8A-4147-A177-3AD203B41FA5}">
                      <a16:colId xmlns:a16="http://schemas.microsoft.com/office/drawing/2014/main" val="375016191"/>
                    </a:ext>
                  </a:extLst>
                </a:gridCol>
                <a:gridCol w="4577735">
                  <a:extLst>
                    <a:ext uri="{9D8B030D-6E8A-4147-A177-3AD203B41FA5}">
                      <a16:colId xmlns:a16="http://schemas.microsoft.com/office/drawing/2014/main" val="2802924064"/>
                    </a:ext>
                  </a:extLst>
                </a:gridCol>
              </a:tblGrid>
              <a:tr h="1197429">
                <a:tc>
                  <a:txBody>
                    <a:bodyPr/>
                    <a:lstStyle/>
                    <a:p>
                      <a:pPr algn="just"/>
                      <a:r>
                        <a:rPr lang="en-US" sz="2800" u="sng">
                          <a:effectLst/>
                          <a:latin typeface="Calibri" panose="020F0502020204030204" pitchFamily="34" charset="0"/>
                          <a:ea typeface="PMingLiU" panose="02020500000000000000" pitchFamily="18" charset="-120"/>
                          <a:cs typeface="Calibri" panose="020F0502020204030204" pitchFamily="34" charset="0"/>
                        </a:rPr>
                        <a:t>Т</a:t>
                      </a:r>
                      <a:r>
                        <a:rPr lang="en-US" sz="2800" b="1" u="sng">
                          <a:effectLst/>
                          <a:latin typeface="Calibri" panose="020F0502020204030204" pitchFamily="34" charset="0"/>
                          <a:ea typeface="PMingLiU" panose="02020500000000000000" pitchFamily="18" charset="-120"/>
                          <a:cs typeface="Calibri" panose="020F0502020204030204" pitchFamily="34" charset="0"/>
                        </a:rPr>
                        <a:t>у</a:t>
                      </a:r>
                      <a:r>
                        <a:rPr lang="en-US" sz="2800" u="sng">
                          <a:effectLst/>
                          <a:latin typeface="Calibri" panose="020F0502020204030204" pitchFamily="34" charset="0"/>
                          <a:ea typeface="PMingLiU" panose="02020500000000000000" pitchFamily="18" charset="-120"/>
                          <a:cs typeface="Calibri" panose="020F0502020204030204" pitchFamily="34" charset="0"/>
                        </a:rPr>
                        <a:t>до</a:t>
                      </a:r>
                      <a:r>
                        <a:rPr lang="en-US" sz="2800">
                          <a:effectLst/>
                          <a:latin typeface="Calibri" panose="020F0502020204030204" pitchFamily="34" charset="0"/>
                          <a:ea typeface="PMingLiU" panose="02020500000000000000" pitchFamily="18" charset="-120"/>
                          <a:cs typeface="Calibri" panose="020F0502020204030204" pitchFamily="34" charset="0"/>
                        </a:rPr>
                        <a:t> Йошк</a:t>
                      </a:r>
                      <a:r>
                        <a:rPr lang="en-US" sz="2800" b="1">
                          <a:effectLst/>
                          <a:latin typeface="Calibri" panose="020F0502020204030204" pitchFamily="34" charset="0"/>
                          <a:ea typeface="PMingLiU" panose="02020500000000000000" pitchFamily="18" charset="-120"/>
                          <a:cs typeface="Calibri" panose="020F0502020204030204" pitchFamily="34" charset="0"/>
                        </a:rPr>
                        <a:t>а</a:t>
                      </a:r>
                      <a:r>
                        <a:rPr lang="en-US" sz="2800">
                          <a:effectLst/>
                          <a:latin typeface="Calibri" panose="020F0502020204030204" pitchFamily="34" charset="0"/>
                          <a:ea typeface="PMingLiU" panose="02020500000000000000" pitchFamily="18" charset="-120"/>
                          <a:cs typeface="Calibri" panose="020F0502020204030204" pitchFamily="34" charset="0"/>
                        </a:rPr>
                        <a:t>р-Ол</a:t>
                      </a:r>
                      <a:r>
                        <a:rPr lang="en-US" sz="2800" b="1">
                          <a:effectLst/>
                          <a:latin typeface="Calibri" panose="020F0502020204030204" pitchFamily="34" charset="0"/>
                          <a:ea typeface="PMingLiU" panose="02020500000000000000" pitchFamily="18" charset="-120"/>
                          <a:cs typeface="Calibri" panose="020F0502020204030204" pitchFamily="34" charset="0"/>
                        </a:rPr>
                        <a:t>а</a:t>
                      </a:r>
                      <a:r>
                        <a:rPr lang="en-US" sz="2800">
                          <a:effectLst/>
                          <a:latin typeface="Calibri" panose="020F0502020204030204" pitchFamily="34" charset="0"/>
                          <a:ea typeface="PMingLiU" panose="02020500000000000000" pitchFamily="18" charset="-120"/>
                          <a:cs typeface="Calibri" panose="020F0502020204030204" pitchFamily="34" charset="0"/>
                        </a:rPr>
                        <a:t>ште ил</a:t>
                      </a:r>
                      <a:r>
                        <a:rPr lang="en-US" sz="2800" b="1">
                          <a:effectLst/>
                          <a:latin typeface="Calibri" panose="020F0502020204030204" pitchFamily="34" charset="0"/>
                          <a:ea typeface="PMingLiU" panose="02020500000000000000" pitchFamily="18" charset="-120"/>
                          <a:cs typeface="Calibri" panose="020F0502020204030204" pitchFamily="34" charset="0"/>
                        </a:rPr>
                        <a:t>а</a:t>
                      </a:r>
                      <a:r>
                        <a:rPr lang="en-US" sz="2800">
                          <a:effectLst/>
                          <a:latin typeface="Calibri" panose="020F0502020204030204" pitchFamily="34" charset="0"/>
                          <a:ea typeface="PMingLiU" panose="02020500000000000000" pitchFamily="18" charset="-120"/>
                          <a:cs typeface="Calibri" panose="020F0502020204030204" pitchFamily="34" charset="0"/>
                        </a:rPr>
                        <a:t>.</a:t>
                      </a:r>
                      <a:endParaRPr lang="en-GB" sz="2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800" dirty="0">
                          <a:effectLst/>
                          <a:latin typeface="Calibri" panose="020F0502020204030204" pitchFamily="34" charset="0"/>
                          <a:ea typeface="PMingLiU" panose="02020500000000000000" pitchFamily="18" charset="-120"/>
                          <a:cs typeface="Calibri" panose="020F0502020204030204" pitchFamily="34" charset="0"/>
                        </a:rPr>
                        <a:t>(S)he lives in Yoshkar-Ola.</a:t>
                      </a:r>
                      <a:endParaRPr lang="en-GB" sz="2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927937569"/>
                  </a:ext>
                </a:extLst>
              </a:tr>
            </a:tbl>
          </a:graphicData>
        </a:graphic>
      </p:graphicFrame>
      <p:graphicFrame>
        <p:nvGraphicFramePr>
          <p:cNvPr id="8" name="Table 7">
            <a:extLst>
              <a:ext uri="{FF2B5EF4-FFF2-40B4-BE49-F238E27FC236}">
                <a16:creationId xmlns:a16="http://schemas.microsoft.com/office/drawing/2014/main" id="{9438FF63-CBFD-4AC4-AE5F-F7BA74F57D09}"/>
              </a:ext>
            </a:extLst>
          </p:cNvPr>
          <p:cNvGraphicFramePr>
            <a:graphicFrameLocks noGrp="1"/>
          </p:cNvGraphicFramePr>
          <p:nvPr>
            <p:extLst>
              <p:ext uri="{D42A27DB-BD31-4B8C-83A1-F6EECF244321}">
                <p14:modId xmlns:p14="http://schemas.microsoft.com/office/powerpoint/2010/main" val="522130972"/>
              </p:ext>
            </p:extLst>
          </p:nvPr>
        </p:nvGraphicFramePr>
        <p:xfrm>
          <a:off x="1632857" y="3926115"/>
          <a:ext cx="8926285" cy="1197429"/>
        </p:xfrm>
        <a:graphic>
          <a:graphicData uri="http://schemas.openxmlformats.org/drawingml/2006/table">
            <a:tbl>
              <a:tblPr firstRow="1" firstCol="1" bandRow="1">
                <a:tableStyleId>{5940675A-B579-460E-94D1-54222C63F5DA}</a:tableStyleId>
              </a:tblPr>
              <a:tblGrid>
                <a:gridCol w="4348550">
                  <a:extLst>
                    <a:ext uri="{9D8B030D-6E8A-4147-A177-3AD203B41FA5}">
                      <a16:colId xmlns:a16="http://schemas.microsoft.com/office/drawing/2014/main" val="2017128305"/>
                    </a:ext>
                  </a:extLst>
                </a:gridCol>
                <a:gridCol w="4577735">
                  <a:extLst>
                    <a:ext uri="{9D8B030D-6E8A-4147-A177-3AD203B41FA5}">
                      <a16:colId xmlns:a16="http://schemas.microsoft.com/office/drawing/2014/main" val="871038513"/>
                    </a:ext>
                  </a:extLst>
                </a:gridCol>
              </a:tblGrid>
              <a:tr h="1197429">
                <a:tc>
                  <a:txBody>
                    <a:bodyPr/>
                    <a:lstStyle/>
                    <a:p>
                      <a:pPr algn="just"/>
                      <a:r>
                        <a:rPr lang="en-US" sz="2800" u="sng" dirty="0" err="1">
                          <a:effectLst/>
                          <a:latin typeface="Calibri" panose="020F0502020204030204" pitchFamily="34" charset="0"/>
                          <a:ea typeface="PMingLiU" panose="02020500000000000000" pitchFamily="18" charset="-120"/>
                          <a:cs typeface="Calibri" panose="020F0502020204030204" pitchFamily="34" charset="0"/>
                        </a:rPr>
                        <a:t>Т</a:t>
                      </a:r>
                      <a:r>
                        <a:rPr lang="en-US" sz="2800" b="1" u="sng" dirty="0" err="1">
                          <a:effectLst/>
                          <a:latin typeface="Calibri" panose="020F0502020204030204" pitchFamily="34" charset="0"/>
                          <a:ea typeface="PMingLiU" panose="02020500000000000000" pitchFamily="18" charset="-120"/>
                          <a:cs typeface="Calibri" panose="020F0502020204030204" pitchFamily="34" charset="0"/>
                        </a:rPr>
                        <a:t>у</a:t>
                      </a:r>
                      <a:r>
                        <a:rPr lang="en-US" sz="2800" u="sng" dirty="0" err="1">
                          <a:effectLst/>
                          <a:latin typeface="Calibri" panose="020F0502020204030204" pitchFamily="34" charset="0"/>
                          <a:ea typeface="PMingLiU" panose="02020500000000000000" pitchFamily="18" charset="-120"/>
                          <a:cs typeface="Calibri" panose="020F0502020204030204" pitchFamily="34" charset="0"/>
                        </a:rPr>
                        <a:t>до</a:t>
                      </a:r>
                      <a:r>
                        <a:rPr lang="en-US" sz="2800" u="sng" dirty="0">
                          <a:effectLst/>
                          <a:latin typeface="Calibri" panose="020F0502020204030204" pitchFamily="34" charset="0"/>
                          <a:ea typeface="PMingLiU" panose="02020500000000000000" pitchFamily="18" charset="-120"/>
                          <a:cs typeface="Calibri" panose="020F0502020204030204" pitchFamily="34" charset="0"/>
                        </a:rPr>
                        <a:t> </a:t>
                      </a:r>
                      <a:r>
                        <a:rPr lang="en-US" sz="2800" b="1" u="sng" dirty="0" err="1">
                          <a:effectLst/>
                          <a:latin typeface="Calibri" panose="020F0502020204030204" pitchFamily="34" charset="0"/>
                          <a:ea typeface="PMingLiU" panose="02020500000000000000" pitchFamily="18" charset="-120"/>
                          <a:cs typeface="Calibri" panose="020F0502020204030204" pitchFamily="34" charset="0"/>
                        </a:rPr>
                        <a:t>о</a:t>
                      </a:r>
                      <a:r>
                        <a:rPr lang="en-US" sz="2800" u="sng" dirty="0" err="1">
                          <a:effectLst/>
                          <a:latin typeface="Calibri" panose="020F0502020204030204" pitchFamily="34" charset="0"/>
                          <a:ea typeface="PMingLiU" panose="02020500000000000000" pitchFamily="18" charset="-120"/>
                          <a:cs typeface="Calibri" panose="020F0502020204030204" pitchFamily="34" charset="0"/>
                        </a:rPr>
                        <a:t>тым</a:t>
                      </a:r>
                      <a:r>
                        <a:rPr lang="en-US" sz="2800" dirty="0">
                          <a:effectLst/>
                          <a:latin typeface="Calibri" panose="020F0502020204030204" pitchFamily="34" charset="0"/>
                          <a:ea typeface="PMingLiU" panose="02020500000000000000" pitchFamily="18" charset="-120"/>
                          <a:cs typeface="Calibri" panose="020F0502020204030204" pitchFamily="34" charset="0"/>
                        </a:rPr>
                        <a:t> </a:t>
                      </a:r>
                      <a:r>
                        <a:rPr lang="en-US" sz="2800" dirty="0" err="1">
                          <a:effectLst/>
                          <a:latin typeface="Calibri" panose="020F0502020204030204" pitchFamily="34" charset="0"/>
                          <a:ea typeface="PMingLiU" panose="02020500000000000000" pitchFamily="18" charset="-120"/>
                          <a:cs typeface="Calibri" panose="020F0502020204030204" pitchFamily="34" charset="0"/>
                        </a:rPr>
                        <a:t>мый</a:t>
                      </a:r>
                      <a:r>
                        <a:rPr lang="en-US" sz="2800" dirty="0">
                          <a:effectLst/>
                          <a:latin typeface="Calibri" panose="020F0502020204030204" pitchFamily="34" charset="0"/>
                          <a:ea typeface="PMingLiU" panose="02020500000000000000" pitchFamily="18" charset="-120"/>
                          <a:cs typeface="Calibri" panose="020F0502020204030204" pitchFamily="34" charset="0"/>
                        </a:rPr>
                        <a:t> </a:t>
                      </a:r>
                      <a:r>
                        <a:rPr lang="en-US" sz="2800" dirty="0" err="1">
                          <a:effectLst/>
                          <a:latin typeface="Calibri" panose="020F0502020204030204" pitchFamily="34" charset="0"/>
                          <a:ea typeface="PMingLiU" panose="02020500000000000000" pitchFamily="18" charset="-120"/>
                          <a:cs typeface="Calibri" panose="020F0502020204030204" pitchFamily="34" charset="0"/>
                        </a:rPr>
                        <a:t>йӧрат</a:t>
                      </a:r>
                      <a:r>
                        <a:rPr lang="en-US" sz="2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800" dirty="0" err="1">
                          <a:effectLst/>
                          <a:latin typeface="Calibri" panose="020F0502020204030204" pitchFamily="34" charset="0"/>
                          <a:ea typeface="PMingLiU" panose="02020500000000000000" pitchFamily="18" charset="-120"/>
                          <a:cs typeface="Calibri" panose="020F0502020204030204" pitchFamily="34" charset="0"/>
                        </a:rPr>
                        <a:t>м</a:t>
                      </a:r>
                      <a:r>
                        <a:rPr lang="en-US" sz="2800" dirty="0">
                          <a:effectLst/>
                          <a:latin typeface="Calibri" panose="020F0502020204030204" pitchFamily="34" charset="0"/>
                          <a:ea typeface="PMingLiU" panose="02020500000000000000" pitchFamily="18" charset="-120"/>
                          <a:cs typeface="Calibri" panose="020F0502020204030204" pitchFamily="34" charset="0"/>
                        </a:rPr>
                        <a:t>.</a:t>
                      </a:r>
                      <a:endParaRPr lang="en-GB" sz="2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800" dirty="0">
                          <a:effectLst/>
                          <a:latin typeface="Calibri" panose="020F0502020204030204" pitchFamily="34" charset="0"/>
                          <a:ea typeface="PMingLiU" panose="02020500000000000000" pitchFamily="18" charset="-120"/>
                          <a:cs typeface="Lucida Grande"/>
                        </a:rPr>
                        <a:t>I love that grove.</a:t>
                      </a:r>
                      <a:endParaRPr lang="en-GB" sz="2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094736255"/>
                  </a:ext>
                </a:extLst>
              </a:tr>
            </a:tbl>
          </a:graphicData>
        </a:graphic>
      </p:graphicFrame>
    </p:spTree>
    <p:extLst>
      <p:ext uri="{BB962C8B-B14F-4D97-AF65-F5344CB8AC3E}">
        <p14:creationId xmlns:p14="http://schemas.microsoft.com/office/powerpoint/2010/main" val="401359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38200" y="2766218"/>
            <a:ext cx="10515600" cy="1325563"/>
          </a:xfrm>
        </p:spPr>
        <p:txBody>
          <a:bodyPr/>
          <a:lstStyle/>
          <a:p>
            <a:pPr algn="ctr"/>
            <a:r>
              <a:rPr lang="de-AT" dirty="0"/>
              <a:t>Text</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28</a:t>
            </a:fld>
            <a:endParaRPr lang="en-GB"/>
          </a:p>
        </p:txBody>
      </p:sp>
    </p:spTree>
    <p:extLst>
      <p:ext uri="{BB962C8B-B14F-4D97-AF65-F5344CB8AC3E}">
        <p14:creationId xmlns:p14="http://schemas.microsoft.com/office/powerpoint/2010/main" val="3676685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162E434-93C7-466F-906D-B74DB2ADC683}"/>
              </a:ext>
            </a:extLst>
          </p:cNvPr>
          <p:cNvPicPr>
            <a:picLocks noChangeAspect="1"/>
          </p:cNvPicPr>
          <p:nvPr/>
        </p:nvPicPr>
        <p:blipFill rotWithShape="1">
          <a:blip r:embed="rId2"/>
          <a:srcRect t="1113"/>
          <a:stretch/>
        </p:blipFill>
        <p:spPr>
          <a:xfrm>
            <a:off x="1436851" y="136525"/>
            <a:ext cx="9318297" cy="6271610"/>
          </a:xfrm>
          <a:prstGeom prst="rect">
            <a:avLst/>
          </a:prstGeom>
        </p:spPr>
      </p:pic>
      <p:sp>
        <p:nvSpPr>
          <p:cNvPr id="4" name="Footer Placeholder 3">
            <a:extLst>
              <a:ext uri="{FF2B5EF4-FFF2-40B4-BE49-F238E27FC236}">
                <a16:creationId xmlns:a16="http://schemas.microsoft.com/office/drawing/2014/main" id="{26D408FD-4B76-47AD-970A-06D88F1B2241}"/>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D919363E-37BB-45AD-94EC-B5796DE4931F}"/>
              </a:ext>
            </a:extLst>
          </p:cNvPr>
          <p:cNvSpPr>
            <a:spLocks noGrp="1"/>
          </p:cNvSpPr>
          <p:nvPr>
            <p:ph type="sldNum" sz="quarter" idx="12"/>
          </p:nvPr>
        </p:nvSpPr>
        <p:spPr/>
        <p:txBody>
          <a:bodyPr/>
          <a:lstStyle/>
          <a:p>
            <a:fld id="{055DE2CD-379D-4002-80ED-F7724F598CF3}" type="slidenum">
              <a:rPr lang="en-GB" smtClean="0"/>
              <a:t>29</a:t>
            </a:fld>
            <a:endParaRPr lang="en-GB"/>
          </a:p>
        </p:txBody>
      </p:sp>
    </p:spTree>
    <p:extLst>
      <p:ext uri="{BB962C8B-B14F-4D97-AF65-F5344CB8AC3E}">
        <p14:creationId xmlns:p14="http://schemas.microsoft.com/office/powerpoint/2010/main" val="2922311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Grammar</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dirty="0"/>
          </a:p>
        </p:txBody>
      </p:sp>
    </p:spTree>
    <p:extLst>
      <p:ext uri="{BB962C8B-B14F-4D97-AF65-F5344CB8AC3E}">
        <p14:creationId xmlns:p14="http://schemas.microsoft.com/office/powerpoint/2010/main" val="19181007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6D408FD-4B76-47AD-970A-06D88F1B2241}"/>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D919363E-37BB-45AD-94EC-B5796DE4931F}"/>
              </a:ext>
            </a:extLst>
          </p:cNvPr>
          <p:cNvSpPr>
            <a:spLocks noGrp="1"/>
          </p:cNvSpPr>
          <p:nvPr>
            <p:ph type="sldNum" sz="quarter" idx="12"/>
          </p:nvPr>
        </p:nvSpPr>
        <p:spPr/>
        <p:txBody>
          <a:bodyPr/>
          <a:lstStyle/>
          <a:p>
            <a:fld id="{055DE2CD-379D-4002-80ED-F7724F598CF3}" type="slidenum">
              <a:rPr lang="en-GB" smtClean="0"/>
              <a:t>30</a:t>
            </a:fld>
            <a:endParaRPr lang="en-GB"/>
          </a:p>
        </p:txBody>
      </p:sp>
      <p:pic>
        <p:nvPicPr>
          <p:cNvPr id="3" name="Picture 2">
            <a:extLst>
              <a:ext uri="{FF2B5EF4-FFF2-40B4-BE49-F238E27FC236}">
                <a16:creationId xmlns:a16="http://schemas.microsoft.com/office/drawing/2014/main" id="{02E459A1-12C7-4F56-AA66-6419623BFE56}"/>
              </a:ext>
            </a:extLst>
          </p:cNvPr>
          <p:cNvPicPr>
            <a:picLocks noChangeAspect="1"/>
          </p:cNvPicPr>
          <p:nvPr/>
        </p:nvPicPr>
        <p:blipFill>
          <a:blip r:embed="rId2"/>
          <a:stretch>
            <a:fillRect/>
          </a:stretch>
        </p:blipFill>
        <p:spPr>
          <a:xfrm>
            <a:off x="1376362" y="862012"/>
            <a:ext cx="9439275" cy="5133975"/>
          </a:xfrm>
          <a:prstGeom prst="rect">
            <a:avLst/>
          </a:prstGeom>
        </p:spPr>
      </p:pic>
    </p:spTree>
    <p:extLst>
      <p:ext uri="{BB962C8B-B14F-4D97-AF65-F5344CB8AC3E}">
        <p14:creationId xmlns:p14="http://schemas.microsoft.com/office/powerpoint/2010/main" val="17679703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Exercises</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31</a:t>
            </a:fld>
            <a:endParaRPr lang="en-GB"/>
          </a:p>
        </p:txBody>
      </p:sp>
    </p:spTree>
    <p:extLst>
      <p:ext uri="{BB962C8B-B14F-4D97-AF65-F5344CB8AC3E}">
        <p14:creationId xmlns:p14="http://schemas.microsoft.com/office/powerpoint/2010/main" val="3801195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2FC7F12-A3B5-4356-A357-ADC03AAACEAA}"/>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2A592764-6347-4C80-8AFB-D3A44A42ECCC}"/>
              </a:ext>
            </a:extLst>
          </p:cNvPr>
          <p:cNvSpPr>
            <a:spLocks noGrp="1"/>
          </p:cNvSpPr>
          <p:nvPr>
            <p:ph type="sldNum" sz="quarter" idx="12"/>
          </p:nvPr>
        </p:nvSpPr>
        <p:spPr/>
        <p:txBody>
          <a:bodyPr/>
          <a:lstStyle/>
          <a:p>
            <a:fld id="{055DE2CD-379D-4002-80ED-F7724F598CF3}" type="slidenum">
              <a:rPr lang="en-GB" smtClean="0"/>
              <a:t>32</a:t>
            </a:fld>
            <a:endParaRPr lang="en-GB"/>
          </a:p>
        </p:txBody>
      </p:sp>
      <p:sp>
        <p:nvSpPr>
          <p:cNvPr id="7" name="TextBox 6">
            <a:extLst>
              <a:ext uri="{FF2B5EF4-FFF2-40B4-BE49-F238E27FC236}">
                <a16:creationId xmlns:a16="http://schemas.microsoft.com/office/drawing/2014/main" id="{64E0F80B-8AFE-414F-BFD3-E1FD6DB34110}"/>
              </a:ext>
            </a:extLst>
          </p:cNvPr>
          <p:cNvSpPr txBox="1"/>
          <p:nvPr/>
        </p:nvSpPr>
        <p:spPr>
          <a:xfrm>
            <a:off x="5776686" y="5767685"/>
            <a:ext cx="5577114" cy="461665"/>
          </a:xfrm>
          <a:prstGeom prst="rect">
            <a:avLst/>
          </a:prstGeom>
          <a:noFill/>
        </p:spPr>
        <p:txBody>
          <a:bodyPr wrap="square">
            <a:spAutoFit/>
          </a:bodyPr>
          <a:lstStyle/>
          <a:p>
            <a:pPr algn="r"/>
            <a:r>
              <a:rPr lang="en-US" sz="2400" u="sng" dirty="0">
                <a:solidFill>
                  <a:srgbClr val="0000FF"/>
                </a:solidFill>
                <a:effectLst/>
                <a:latin typeface="Calibri" panose="020F0502020204030204" pitchFamily="34" charset="0"/>
                <a:ea typeface="PMingLiU" panose="02020500000000000000" pitchFamily="18" charset="-120"/>
                <a:cs typeface="Calibri" panose="020F0502020204030204" pitchFamily="34" charset="0"/>
                <a:hlinkClick r:id="rId3"/>
              </a:rPr>
              <a:t>www.youtube.com/watch?v=FBMyjKgutqQ</a:t>
            </a:r>
            <a:r>
              <a:rPr lang="en-US" sz="2400" u="sng" dirty="0">
                <a:solidFill>
                  <a:srgbClr val="0000FF"/>
                </a:solidFill>
                <a:effectLst/>
                <a:latin typeface="Calibri" panose="020F0502020204030204" pitchFamily="34" charset="0"/>
                <a:ea typeface="PMingLiU" panose="02020500000000000000" pitchFamily="18" charset="-120"/>
                <a:cs typeface="Calibri" panose="020F0502020204030204" pitchFamily="34" charset="0"/>
              </a:rPr>
              <a:t> </a:t>
            </a:r>
            <a:endParaRPr lang="en-GB" sz="3200" dirty="0"/>
          </a:p>
        </p:txBody>
      </p:sp>
      <p:sp>
        <p:nvSpPr>
          <p:cNvPr id="8" name="Content Placeholder 2">
            <a:extLst>
              <a:ext uri="{FF2B5EF4-FFF2-40B4-BE49-F238E27FC236}">
                <a16:creationId xmlns:a16="http://schemas.microsoft.com/office/drawing/2014/main" id="{CA59DA42-AFBE-400D-8A88-9CAAC2ED35E8}"/>
              </a:ext>
            </a:extLst>
          </p:cNvPr>
          <p:cNvSpPr>
            <a:spLocks noGrp="1"/>
          </p:cNvSpPr>
          <p:nvPr>
            <p:ph idx="1"/>
          </p:nvPr>
        </p:nvSpPr>
        <p:spPr>
          <a:xfrm>
            <a:off x="838200" y="365125"/>
            <a:ext cx="10515600" cy="782856"/>
          </a:xfrm>
        </p:spPr>
        <p:txBody>
          <a:bodyPr>
            <a:normAutofit/>
          </a:bodyPr>
          <a:lstStyle/>
          <a:p>
            <a:pPr marL="0" indent="0">
              <a:buNone/>
            </a:pPr>
            <a:r>
              <a:rPr lang="en-US" sz="3000" b="1">
                <a:latin typeface="Calibri" panose="020F0502020204030204" pitchFamily="34" charset="0"/>
                <a:ea typeface="PMingLiU" panose="02020500000000000000" pitchFamily="18" charset="-120"/>
                <a:cs typeface="Calibri" panose="020F0502020204030204" pitchFamily="34" charset="0"/>
              </a:rPr>
              <a:t>14.</a:t>
            </a:r>
            <a:endParaRPr lang="en-US" sz="3000" b="1" dirty="0">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US" sz="3000" b="1" dirty="0">
              <a:effectLst/>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GB" sz="3000" dirty="0"/>
          </a:p>
          <a:p>
            <a:pPr marL="0" indent="0">
              <a:buNone/>
            </a:pPr>
            <a:endParaRPr lang="en-GB" sz="3000" dirty="0"/>
          </a:p>
        </p:txBody>
      </p:sp>
      <p:pic>
        <p:nvPicPr>
          <p:cNvPr id="2" name="Online Media 1" title="Марий Эл ТВ: 126-летие со дня рождения Сергея Чавайна">
            <a:hlinkClick r:id="" action="ppaction://media"/>
            <a:extLst>
              <a:ext uri="{FF2B5EF4-FFF2-40B4-BE49-F238E27FC236}">
                <a16:creationId xmlns:a16="http://schemas.microsoft.com/office/drawing/2014/main" id="{400F570C-2CD2-4ADF-884F-8BDD3F27DF94}"/>
              </a:ext>
            </a:extLst>
          </p:cNvPr>
          <p:cNvPicPr>
            <a:picLocks noRot="1" noChangeAspect="1"/>
          </p:cNvPicPr>
          <p:nvPr>
            <a:videoFile r:link="rId1"/>
          </p:nvPr>
        </p:nvPicPr>
        <p:blipFill>
          <a:blip r:embed="rId4"/>
          <a:stretch>
            <a:fillRect/>
          </a:stretch>
        </p:blipFill>
        <p:spPr>
          <a:xfrm>
            <a:off x="2917371" y="779529"/>
            <a:ext cx="6357258" cy="4767944"/>
          </a:xfrm>
          <a:prstGeom prst="rect">
            <a:avLst/>
          </a:prstGeom>
        </p:spPr>
      </p:pic>
    </p:spTree>
    <p:extLst>
      <p:ext uri="{BB962C8B-B14F-4D97-AF65-F5344CB8AC3E}">
        <p14:creationId xmlns:p14="http://schemas.microsoft.com/office/powerpoint/2010/main" val="340473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2FC7F12-A3B5-4356-A357-ADC03AAACEAA}"/>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2A592764-6347-4C80-8AFB-D3A44A42ECCC}"/>
              </a:ext>
            </a:extLst>
          </p:cNvPr>
          <p:cNvSpPr>
            <a:spLocks noGrp="1"/>
          </p:cNvSpPr>
          <p:nvPr>
            <p:ph type="sldNum" sz="quarter" idx="12"/>
          </p:nvPr>
        </p:nvSpPr>
        <p:spPr/>
        <p:txBody>
          <a:bodyPr/>
          <a:lstStyle/>
          <a:p>
            <a:fld id="{055DE2CD-379D-4002-80ED-F7724F598CF3}" type="slidenum">
              <a:rPr lang="en-GB" smtClean="0"/>
              <a:t>33</a:t>
            </a:fld>
            <a:endParaRPr lang="en-GB"/>
          </a:p>
        </p:txBody>
      </p:sp>
      <p:pic>
        <p:nvPicPr>
          <p:cNvPr id="3" name="Picture 2">
            <a:extLst>
              <a:ext uri="{FF2B5EF4-FFF2-40B4-BE49-F238E27FC236}">
                <a16:creationId xmlns:a16="http://schemas.microsoft.com/office/drawing/2014/main" id="{BCF92955-7817-4F39-934C-2F352D54245F}"/>
              </a:ext>
            </a:extLst>
          </p:cNvPr>
          <p:cNvPicPr>
            <a:picLocks noChangeAspect="1"/>
          </p:cNvPicPr>
          <p:nvPr/>
        </p:nvPicPr>
        <p:blipFill>
          <a:blip r:embed="rId2"/>
          <a:stretch>
            <a:fillRect/>
          </a:stretch>
        </p:blipFill>
        <p:spPr>
          <a:xfrm>
            <a:off x="1983583" y="638968"/>
            <a:ext cx="8224833" cy="5580063"/>
          </a:xfrm>
          <a:prstGeom prst="rect">
            <a:avLst/>
          </a:prstGeom>
        </p:spPr>
      </p:pic>
    </p:spTree>
    <p:extLst>
      <p:ext uri="{BB962C8B-B14F-4D97-AF65-F5344CB8AC3E}">
        <p14:creationId xmlns:p14="http://schemas.microsoft.com/office/powerpoint/2010/main" val="2945115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5">
            <a:extLst>
              <a:ext uri="{FF2B5EF4-FFF2-40B4-BE49-F238E27FC236}">
                <a16:creationId xmlns:a16="http://schemas.microsoft.com/office/drawing/2014/main" id="{E6DF3426-F5B9-4C97-88B6-917E1A6D0352}"/>
              </a:ext>
            </a:extLst>
          </p:cNvPr>
          <p:cNvGraphicFramePr>
            <a:graphicFrameLocks/>
          </p:cNvGraphicFramePr>
          <p:nvPr>
            <p:extLst>
              <p:ext uri="{D42A27DB-BD31-4B8C-83A1-F6EECF244321}">
                <p14:modId xmlns:p14="http://schemas.microsoft.com/office/powerpoint/2010/main" val="2275384121"/>
              </p:ext>
            </p:extLst>
          </p:nvPr>
        </p:nvGraphicFramePr>
        <p:xfrm>
          <a:off x="819510" y="1859549"/>
          <a:ext cx="10552979" cy="4094577"/>
        </p:xfrm>
        <a:graphic>
          <a:graphicData uri="http://schemas.openxmlformats.org/drawingml/2006/table">
            <a:tbl>
              <a:tblPr firstRow="1" firstCol="1" bandRow="1" bandCol="1"/>
              <a:tblGrid>
                <a:gridCol w="2463100">
                  <a:extLst>
                    <a:ext uri="{9D8B030D-6E8A-4147-A177-3AD203B41FA5}">
                      <a16:colId xmlns:a16="http://schemas.microsoft.com/office/drawing/2014/main" val="2147401105"/>
                    </a:ext>
                  </a:extLst>
                </a:gridCol>
                <a:gridCol w="2550326">
                  <a:extLst>
                    <a:ext uri="{9D8B030D-6E8A-4147-A177-3AD203B41FA5}">
                      <a16:colId xmlns:a16="http://schemas.microsoft.com/office/drawing/2014/main" val="3997883679"/>
                    </a:ext>
                  </a:extLst>
                </a:gridCol>
                <a:gridCol w="2594632">
                  <a:extLst>
                    <a:ext uri="{9D8B030D-6E8A-4147-A177-3AD203B41FA5}">
                      <a16:colId xmlns:a16="http://schemas.microsoft.com/office/drawing/2014/main" val="1733620156"/>
                    </a:ext>
                  </a:extLst>
                </a:gridCol>
                <a:gridCol w="2944921">
                  <a:extLst>
                    <a:ext uri="{9D8B030D-6E8A-4147-A177-3AD203B41FA5}">
                      <a16:colId xmlns:a16="http://schemas.microsoft.com/office/drawing/2014/main" val="2753966601"/>
                    </a:ext>
                  </a:extLst>
                </a:gridCol>
              </a:tblGrid>
              <a:tr h="0">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Infinitive</a:t>
                      </a:r>
                      <a:endParaRPr lang="en-US" sz="2000" b="0" i="0" u="none" strike="noStrike" dirty="0">
                        <a:effectLst/>
                        <a:latin typeface="Arial" panose="020B0604020202020204" pitchFamily="34" charset="0"/>
                      </a:endParaRPr>
                    </a:p>
                  </a:txBody>
                  <a:tcPr marL="199374" marR="199374" marT="99687" marB="99687" anchor="ctr">
                    <a:lnL w="28575"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Verbal stem</a:t>
                      </a:r>
                      <a:endParaRPr lang="en-US"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Gerund in ‑</a:t>
                      </a:r>
                      <a:r>
                        <a:rPr lang="de-AT" sz="2000" b="1" i="1" u="none" strike="noStrike" dirty="0">
                          <a:effectLst/>
                          <a:latin typeface="Calibri" panose="020F0502020204030204" pitchFamily="34" charset="0"/>
                          <a:ea typeface="PMingLiU" panose="02020500000000000000" pitchFamily="18" charset="-120"/>
                          <a:cs typeface="Calibri" panose="020F0502020204030204" pitchFamily="34" charset="0"/>
                        </a:rPr>
                        <a:t>меш(ке)</a:t>
                      </a:r>
                      <a:endParaRPr lang="az-Cyrl-AZ"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0430147"/>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read</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100814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take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6418"/>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тунем</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learn</a:t>
                      </a:r>
                      <a:endParaRPr lang="en-US" sz="2000" b="0" i="0" u="none" strike="noStrike">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13657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кочк</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eat</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 (&gt; коч-)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кочм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4926964"/>
                  </a:ext>
                </a:extLst>
              </a:tr>
              <a:tr h="0">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шинч</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sit down</a:t>
                      </a:r>
                      <a:endParaRPr lang="en-US" sz="2000" b="0" i="0" u="none" strike="noStrike">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шинч‑ (&gt; шич-)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шичм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231533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leave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 (&gt; лек-)</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лекм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0085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write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возым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489217"/>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enter</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пурым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2410932"/>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live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илым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50383"/>
                  </a:ext>
                </a:extLst>
              </a:tr>
              <a:tr h="295942">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agree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келшым</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4790541"/>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dirty="0">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go</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2737617"/>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Gerund</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 of subsequent action (</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‘before’)</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 in -</a:t>
            </a:r>
            <a:r>
              <a:rPr lang="mi-NZ" sz="3600" u="sng" dirty="0">
                <a:latin typeface="Calibri" panose="020F0502020204030204" pitchFamily="34" charset="0"/>
                <a:ea typeface="Times New Roman" panose="02020603050405020304" pitchFamily="18" charset="0"/>
                <a:cs typeface="Calibri" panose="020F0502020204030204" pitchFamily="34" charset="0"/>
              </a:rPr>
              <a:t>меш(ке)</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4</a:t>
            </a:fld>
            <a:endParaRPr lang="en-GB"/>
          </a:p>
        </p:txBody>
      </p:sp>
      <p:sp>
        <p:nvSpPr>
          <p:cNvPr id="8" name="Rectangle 7">
            <a:extLst>
              <a:ext uri="{FF2B5EF4-FFF2-40B4-BE49-F238E27FC236}">
                <a16:creationId xmlns:a16="http://schemas.microsoft.com/office/drawing/2014/main" id="{95C06173-CD12-4E18-8417-8D2F18D1BEB9}"/>
              </a:ext>
            </a:extLst>
          </p:cNvPr>
          <p:cNvSpPr/>
          <p:nvPr/>
        </p:nvSpPr>
        <p:spPr>
          <a:xfrm>
            <a:off x="8456312" y="2419159"/>
            <a:ext cx="1486757"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1A540831-0A2B-462B-9206-A2A5977DE062}"/>
              </a:ext>
            </a:extLst>
          </p:cNvPr>
          <p:cNvSpPr/>
          <p:nvPr/>
        </p:nvSpPr>
        <p:spPr>
          <a:xfrm>
            <a:off x="8478496" y="2704996"/>
            <a:ext cx="1373957"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1BDD74C9-F812-470A-BB46-A06A241C5B46}"/>
              </a:ext>
            </a:extLst>
          </p:cNvPr>
          <p:cNvSpPr/>
          <p:nvPr/>
        </p:nvSpPr>
        <p:spPr>
          <a:xfrm>
            <a:off x="8456311" y="3061694"/>
            <a:ext cx="19853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E1157E9E-34C7-46E7-8393-4DFF82DB51CB}"/>
              </a:ext>
            </a:extLst>
          </p:cNvPr>
          <p:cNvSpPr/>
          <p:nvPr/>
        </p:nvSpPr>
        <p:spPr>
          <a:xfrm>
            <a:off x="8459397" y="3382629"/>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2C150F34-1887-43B7-9BAE-09ACFE53AFA0}"/>
              </a:ext>
            </a:extLst>
          </p:cNvPr>
          <p:cNvSpPr/>
          <p:nvPr/>
        </p:nvSpPr>
        <p:spPr>
          <a:xfrm>
            <a:off x="8533314" y="3709914"/>
            <a:ext cx="1553661"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CC95D446-B0B1-4D68-8652-3B032DF8D80F}"/>
              </a:ext>
            </a:extLst>
          </p:cNvPr>
          <p:cNvSpPr/>
          <p:nvPr/>
        </p:nvSpPr>
        <p:spPr>
          <a:xfrm>
            <a:off x="8483856" y="4039500"/>
            <a:ext cx="1672625"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E568DA8A-086E-4351-BB08-D1FA436C31A4}"/>
              </a:ext>
            </a:extLst>
          </p:cNvPr>
          <p:cNvSpPr/>
          <p:nvPr/>
        </p:nvSpPr>
        <p:spPr>
          <a:xfrm>
            <a:off x="8506040" y="4386047"/>
            <a:ext cx="1697084" cy="23476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C50A2130-ED4D-4641-BC93-1310B314D291}"/>
              </a:ext>
            </a:extLst>
          </p:cNvPr>
          <p:cNvSpPr/>
          <p:nvPr/>
        </p:nvSpPr>
        <p:spPr>
          <a:xfrm>
            <a:off x="8483855" y="4689974"/>
            <a:ext cx="19853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294D79CA-BE98-4AB3-8758-93F424F2DCE8}"/>
              </a:ext>
            </a:extLst>
          </p:cNvPr>
          <p:cNvSpPr/>
          <p:nvPr/>
        </p:nvSpPr>
        <p:spPr>
          <a:xfrm>
            <a:off x="8486941" y="5017259"/>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78BD44E7-8089-4DA5-9A04-CA2ED5BB6964}"/>
              </a:ext>
            </a:extLst>
          </p:cNvPr>
          <p:cNvSpPr/>
          <p:nvPr/>
        </p:nvSpPr>
        <p:spPr>
          <a:xfrm>
            <a:off x="8560858" y="5344544"/>
            <a:ext cx="1908316"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FA3B3D8D-BF22-4EE4-B0D1-2E68E950E63B}"/>
              </a:ext>
            </a:extLst>
          </p:cNvPr>
          <p:cNvSpPr/>
          <p:nvPr/>
        </p:nvSpPr>
        <p:spPr>
          <a:xfrm>
            <a:off x="6598847" y="3387487"/>
            <a:ext cx="82430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21D30B67-C45F-4723-8908-F67C4C37647B}"/>
              </a:ext>
            </a:extLst>
          </p:cNvPr>
          <p:cNvSpPr/>
          <p:nvPr/>
        </p:nvSpPr>
        <p:spPr>
          <a:xfrm>
            <a:off x="6694097" y="3712851"/>
            <a:ext cx="88145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7019F300-1E31-436E-9D6F-42231AE7F137}"/>
              </a:ext>
            </a:extLst>
          </p:cNvPr>
          <p:cNvSpPr/>
          <p:nvPr/>
        </p:nvSpPr>
        <p:spPr>
          <a:xfrm>
            <a:off x="6567097" y="4036295"/>
            <a:ext cx="88145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985730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5">
            <a:extLst>
              <a:ext uri="{FF2B5EF4-FFF2-40B4-BE49-F238E27FC236}">
                <a16:creationId xmlns:a16="http://schemas.microsoft.com/office/drawing/2014/main" id="{E6DF3426-F5B9-4C97-88B6-917E1A6D0352}"/>
              </a:ext>
            </a:extLst>
          </p:cNvPr>
          <p:cNvGraphicFramePr>
            <a:graphicFrameLocks/>
          </p:cNvGraphicFramePr>
          <p:nvPr>
            <p:extLst>
              <p:ext uri="{D42A27DB-BD31-4B8C-83A1-F6EECF244321}">
                <p14:modId xmlns:p14="http://schemas.microsoft.com/office/powerpoint/2010/main" val="274459604"/>
              </p:ext>
            </p:extLst>
          </p:nvPr>
        </p:nvGraphicFramePr>
        <p:xfrm>
          <a:off x="819510" y="1859549"/>
          <a:ext cx="10552979" cy="4094577"/>
        </p:xfrm>
        <a:graphic>
          <a:graphicData uri="http://schemas.openxmlformats.org/drawingml/2006/table">
            <a:tbl>
              <a:tblPr firstRow="1" firstCol="1" bandRow="1" bandCol="1"/>
              <a:tblGrid>
                <a:gridCol w="2463100">
                  <a:extLst>
                    <a:ext uri="{9D8B030D-6E8A-4147-A177-3AD203B41FA5}">
                      <a16:colId xmlns:a16="http://schemas.microsoft.com/office/drawing/2014/main" val="2147401105"/>
                    </a:ext>
                  </a:extLst>
                </a:gridCol>
                <a:gridCol w="2550326">
                  <a:extLst>
                    <a:ext uri="{9D8B030D-6E8A-4147-A177-3AD203B41FA5}">
                      <a16:colId xmlns:a16="http://schemas.microsoft.com/office/drawing/2014/main" val="3997883679"/>
                    </a:ext>
                  </a:extLst>
                </a:gridCol>
                <a:gridCol w="2594632">
                  <a:extLst>
                    <a:ext uri="{9D8B030D-6E8A-4147-A177-3AD203B41FA5}">
                      <a16:colId xmlns:a16="http://schemas.microsoft.com/office/drawing/2014/main" val="1733620156"/>
                    </a:ext>
                  </a:extLst>
                </a:gridCol>
                <a:gridCol w="2944921">
                  <a:extLst>
                    <a:ext uri="{9D8B030D-6E8A-4147-A177-3AD203B41FA5}">
                      <a16:colId xmlns:a16="http://schemas.microsoft.com/office/drawing/2014/main" val="2753966601"/>
                    </a:ext>
                  </a:extLst>
                </a:gridCol>
              </a:tblGrid>
              <a:tr h="0">
                <a:tc gridSpan="2">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Infinitive</a:t>
                      </a:r>
                      <a:endParaRPr lang="en-US" sz="2000" b="0" i="0" u="none" strike="noStrike" dirty="0">
                        <a:effectLst/>
                        <a:latin typeface="Arial" panose="020B0604020202020204" pitchFamily="34" charset="0"/>
                      </a:endParaRPr>
                    </a:p>
                  </a:txBody>
                  <a:tcPr marL="199374" marR="199374" marT="99687" marB="99687" anchor="ctr">
                    <a:lnL w="28575"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Verbal stem</a:t>
                      </a:r>
                      <a:endParaRPr lang="en-US"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Gerund in ‑</a:t>
                      </a:r>
                      <a:r>
                        <a:rPr lang="de-AT" sz="2000" b="1" i="1" u="none" strike="noStrike" dirty="0">
                          <a:effectLst/>
                          <a:latin typeface="Calibri" panose="020F0502020204030204" pitchFamily="34" charset="0"/>
                          <a:ea typeface="PMingLiU" panose="02020500000000000000" pitchFamily="18" charset="-120"/>
                          <a:cs typeface="Calibri" panose="020F0502020204030204" pitchFamily="34" charset="0"/>
                        </a:rPr>
                        <a:t>меш(ке)</a:t>
                      </a:r>
                      <a:endParaRPr lang="az-Cyrl-AZ" sz="2000" b="0" i="0" u="none" strike="noStrike" dirty="0">
                        <a:effectLst/>
                        <a:latin typeface="Arial" panose="020B0604020202020204" pitchFamily="34" charset="0"/>
                      </a:endParaRPr>
                    </a:p>
                  </a:txBody>
                  <a:tcPr marL="149531" marR="149531" marT="20768" marB="0" anchor="ctr">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0430147"/>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read</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100814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take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налм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6418"/>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тунем</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learn</a:t>
                      </a:r>
                      <a:endParaRPr lang="en-US" sz="2000" b="0" i="0" u="none" strike="noStrike">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тунемм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13657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кочк</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eat</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 (&gt; коч-)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кочм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4926964"/>
                  </a:ext>
                </a:extLst>
              </a:tr>
              <a:tr h="0">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шинч</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sit down</a:t>
                      </a:r>
                      <a:endParaRPr lang="en-US" sz="2000" b="0" i="0" u="none" strike="noStrike">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шинч‑ (&gt; шич-)</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шичм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2315338"/>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endParaRPr lang="az-Cyrl-AZ" sz="2000" b="0" i="0" u="none" strike="noStrike" dirty="0">
                        <a:effectLst/>
                        <a:latin typeface="Arial" panose="020B0604020202020204" pitchFamily="34" charset="0"/>
                      </a:endParaRPr>
                    </a:p>
                  </a:txBody>
                  <a:tcPr marL="149531" marR="149531" marT="20768"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leave</a:t>
                      </a:r>
                      <a:endParaRPr lang="en-US" sz="2000" b="0" i="0" u="none" strike="noStrike" dirty="0">
                        <a:effectLst/>
                        <a:latin typeface="Arial" panose="020B0604020202020204" pitchFamily="34" charset="0"/>
                      </a:endParaRPr>
                    </a:p>
                  </a:txBody>
                  <a:tcPr marL="149531" marR="149531" marT="2076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лект‑ (&gt; лек-)</a:t>
                      </a:r>
                      <a:endParaRPr lang="az-Cyrl-AZ" sz="2000" b="0" i="0" u="none" strike="noStrike" dirty="0">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лекм</a:t>
                      </a:r>
                      <a:r>
                        <a:rPr lang="az-Cyrl-AZ" sz="2000" b="1"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solidFill>
                            <a:srgbClr val="FF0000"/>
                          </a:solidFill>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solidFill>
                          <a:srgbClr val="FF0000"/>
                        </a:solidFill>
                        <a:effectLst/>
                        <a:latin typeface="Arial" panose="020B0604020202020204" pitchFamily="34" charset="0"/>
                      </a:endParaRPr>
                    </a:p>
                  </a:txBody>
                  <a:tcPr marL="149531" marR="149531" marT="20768"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00856"/>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write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возо-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возым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489217"/>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enter</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пуро-</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пурым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2410932"/>
                  </a:ext>
                </a:extLst>
              </a:tr>
              <a:tr h="201363">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live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иле-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илым</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50383"/>
                  </a:ext>
                </a:extLst>
              </a:tr>
              <a:tr h="295942">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a:t>
                      </a: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 agree</a:t>
                      </a:r>
                      <a:endParaRPr lang="en-US" sz="2000" b="0" i="0" u="none" strike="noStrike">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келше-</a:t>
                      </a:r>
                      <a:endParaRPr lang="az-Cyrl-AZ" sz="2000" b="0" i="0" u="none" strike="noStrike">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келшым</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4790541"/>
                  </a:ext>
                </a:extLst>
              </a:tr>
              <a:tr h="201363">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endParaRPr lang="az-Cyrl-AZ" sz="2000" b="0" i="0" u="none" strike="noStrike" dirty="0">
                        <a:effectLst/>
                        <a:latin typeface="Arial" panose="020B0604020202020204" pitchFamily="34" charset="0"/>
                      </a:endParaRPr>
                    </a:p>
                  </a:txBody>
                  <a:tcPr marL="162710" marR="162710" marT="22599" marB="0">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to go</a:t>
                      </a:r>
                      <a:endParaRPr lang="en-US" sz="2000" b="0" i="0" u="none" strike="noStrike" dirty="0">
                        <a:effectLst/>
                        <a:latin typeface="Arial" panose="020B0604020202020204" pitchFamily="34" charset="0"/>
                      </a:endParaRPr>
                    </a:p>
                  </a:txBody>
                  <a:tcPr marL="162710" marR="162710" marT="22599"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кае-</a:t>
                      </a:r>
                      <a:endParaRPr lang="az-Cyrl-AZ" sz="2000" b="0" i="0" u="none" strike="noStrike" dirty="0">
                        <a:effectLst/>
                        <a:latin typeface="Arial" panose="020B0604020202020204" pitchFamily="34" charset="0"/>
                      </a:endParaRPr>
                    </a:p>
                  </a:txBody>
                  <a:tcPr marL="162710" marR="162710" marT="22599"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кайы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м</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ш(ке)</a:t>
                      </a:r>
                      <a:endPar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162710" marR="162710" marT="22599" marB="0">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2737617"/>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Gerund</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 of subsequent action (</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‘before’)</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 in -</a:t>
            </a:r>
            <a:r>
              <a:rPr lang="mi-NZ" sz="3600" u="sng" dirty="0">
                <a:latin typeface="Calibri" panose="020F0502020204030204" pitchFamily="34" charset="0"/>
                <a:ea typeface="Times New Roman" panose="02020603050405020304" pitchFamily="18" charset="0"/>
                <a:cs typeface="Calibri" panose="020F0502020204030204" pitchFamily="34" charset="0"/>
              </a:rPr>
              <a:t>меш(ке)</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5</a:t>
            </a:fld>
            <a:endParaRPr lang="en-GB"/>
          </a:p>
        </p:txBody>
      </p:sp>
      <p:sp>
        <p:nvSpPr>
          <p:cNvPr id="21" name="Rectangle 20">
            <a:extLst>
              <a:ext uri="{FF2B5EF4-FFF2-40B4-BE49-F238E27FC236}">
                <a16:creationId xmlns:a16="http://schemas.microsoft.com/office/drawing/2014/main" id="{FA3B3D8D-BF22-4EE4-B0D1-2E68E950E63B}"/>
              </a:ext>
            </a:extLst>
          </p:cNvPr>
          <p:cNvSpPr/>
          <p:nvPr/>
        </p:nvSpPr>
        <p:spPr>
          <a:xfrm>
            <a:off x="6598847" y="3387487"/>
            <a:ext cx="82430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21D30B67-C45F-4723-8908-F67C4C37647B}"/>
              </a:ext>
            </a:extLst>
          </p:cNvPr>
          <p:cNvSpPr/>
          <p:nvPr/>
        </p:nvSpPr>
        <p:spPr>
          <a:xfrm>
            <a:off x="6694097" y="3712851"/>
            <a:ext cx="88145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7019F300-1E31-436E-9D6F-42231AE7F137}"/>
              </a:ext>
            </a:extLst>
          </p:cNvPr>
          <p:cNvSpPr/>
          <p:nvPr/>
        </p:nvSpPr>
        <p:spPr>
          <a:xfrm>
            <a:off x="6567097" y="4036295"/>
            <a:ext cx="88145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10531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4C0070C-E2BB-4AD3-922C-D6610EE2135B}"/>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E609A196-07E6-4CC8-873D-52D4597DDCC5}"/>
              </a:ext>
            </a:extLst>
          </p:cNvPr>
          <p:cNvSpPr>
            <a:spLocks noGrp="1"/>
          </p:cNvSpPr>
          <p:nvPr>
            <p:ph type="sldNum" sz="quarter" idx="12"/>
          </p:nvPr>
        </p:nvSpPr>
        <p:spPr/>
        <p:txBody>
          <a:bodyPr/>
          <a:lstStyle/>
          <a:p>
            <a:fld id="{055DE2CD-379D-4002-80ED-F7724F598CF3}" type="slidenum">
              <a:rPr lang="en-GB" smtClean="0"/>
              <a:t>6</a:t>
            </a:fld>
            <a:endParaRPr lang="en-GB"/>
          </a:p>
        </p:txBody>
      </p:sp>
      <p:sp>
        <p:nvSpPr>
          <p:cNvPr id="7" name="Content Placeholder 2">
            <a:extLst>
              <a:ext uri="{FF2B5EF4-FFF2-40B4-BE49-F238E27FC236}">
                <a16:creationId xmlns:a16="http://schemas.microsoft.com/office/drawing/2014/main" id="{03C2625D-33E9-4A53-86AA-321B7C935A58}"/>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 </a:t>
            </a:r>
            <a:r>
              <a:rPr lang="en-GB" sz="3600" u="sng" dirty="0">
                <a:latin typeface="Calibri" panose="020F0502020204030204" pitchFamily="34" charset="0"/>
                <a:ea typeface="Times New Roman" panose="02020603050405020304" pitchFamily="18" charset="0"/>
                <a:cs typeface="Calibri" panose="020F0502020204030204" pitchFamily="34" charset="0"/>
              </a:rPr>
              <a:t>Gerund</a:t>
            </a:r>
            <a:r>
              <a:rPr lang="de-AT" sz="3600" u="sng" dirty="0">
                <a:latin typeface="Calibri" panose="020F0502020204030204" pitchFamily="34" charset="0"/>
                <a:ea typeface="Times New Roman" panose="02020603050405020304" pitchFamily="18" charset="0"/>
                <a:cs typeface="Calibri" panose="020F0502020204030204" pitchFamily="34" charset="0"/>
              </a:rPr>
              <a:t> of subsequent action (</a:t>
            </a:r>
            <a:r>
              <a:rPr lang="en-US" sz="3600" u="sng" dirty="0">
                <a:latin typeface="Calibri" panose="020F0502020204030204" pitchFamily="34" charset="0"/>
                <a:ea typeface="Times New Roman" panose="02020603050405020304" pitchFamily="18" charset="0"/>
                <a:cs typeface="Calibri" panose="020F0502020204030204" pitchFamily="34" charset="0"/>
              </a:rPr>
              <a:t>‘before’)</a:t>
            </a:r>
            <a:r>
              <a:rPr lang="de-AT" sz="3600" u="sng" dirty="0">
                <a:latin typeface="Calibri" panose="020F0502020204030204" pitchFamily="34" charset="0"/>
                <a:ea typeface="Times New Roman" panose="02020603050405020304" pitchFamily="18" charset="0"/>
                <a:cs typeface="Calibri" panose="020F0502020204030204" pitchFamily="34" charset="0"/>
              </a:rPr>
              <a:t> in -</a:t>
            </a:r>
            <a:r>
              <a:rPr lang="mi-NZ" sz="3600" u="sng" dirty="0">
                <a:latin typeface="Calibri" panose="020F0502020204030204" pitchFamily="34" charset="0"/>
                <a:ea typeface="Times New Roman" panose="02020603050405020304" pitchFamily="18" charset="0"/>
                <a:cs typeface="Calibri" panose="020F0502020204030204" pitchFamily="34" charset="0"/>
              </a:rPr>
              <a:t>меш(ке)</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DDFD08F9-2ABD-4937-A9B3-12199C77D0CA}"/>
              </a:ext>
            </a:extLst>
          </p:cNvPr>
          <p:cNvGraphicFramePr>
            <a:graphicFrameLocks noGrp="1"/>
          </p:cNvGraphicFramePr>
          <p:nvPr>
            <p:extLst>
              <p:ext uri="{D42A27DB-BD31-4B8C-83A1-F6EECF244321}">
                <p14:modId xmlns:p14="http://schemas.microsoft.com/office/powerpoint/2010/main" val="3641855601"/>
              </p:ext>
            </p:extLst>
          </p:nvPr>
        </p:nvGraphicFramePr>
        <p:xfrm>
          <a:off x="1532238" y="1866632"/>
          <a:ext cx="9127523" cy="1936628"/>
        </p:xfrm>
        <a:graphic>
          <a:graphicData uri="http://schemas.openxmlformats.org/drawingml/2006/table">
            <a:tbl>
              <a:tblPr firstRow="1" firstCol="1" bandRow="1" bandCol="1">
                <a:tableStyleId>{5940675A-B579-460E-94D1-54222C63F5DA}</a:tableStyleId>
              </a:tblPr>
              <a:tblGrid>
                <a:gridCol w="4569341">
                  <a:extLst>
                    <a:ext uri="{9D8B030D-6E8A-4147-A177-3AD203B41FA5}">
                      <a16:colId xmlns:a16="http://schemas.microsoft.com/office/drawing/2014/main" val="3634738474"/>
                    </a:ext>
                  </a:extLst>
                </a:gridCol>
                <a:gridCol w="4558182">
                  <a:extLst>
                    <a:ext uri="{9D8B030D-6E8A-4147-A177-3AD203B41FA5}">
                      <a16:colId xmlns:a16="http://schemas.microsoft.com/office/drawing/2014/main" val="1373034016"/>
                    </a:ext>
                  </a:extLst>
                </a:gridCol>
              </a:tblGrid>
              <a:tr h="839348">
                <a:tc>
                  <a:txBody>
                    <a:bodyPr/>
                    <a:lstStyle/>
                    <a:p>
                      <a:pPr algn="l"/>
                      <a:r>
                        <a:rPr lang="en-US" sz="1800" dirty="0" err="1">
                          <a:effectLst/>
                          <a:latin typeface="Calibri" panose="020F0502020204030204" pitchFamily="34" charset="0"/>
                          <a:ea typeface="PMingLiU" panose="02020500000000000000" pitchFamily="18" charset="-120"/>
                          <a:cs typeface="Calibri" panose="020F0502020204030204" pitchFamily="34" charset="0"/>
                        </a:rPr>
                        <a:t>Шк</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лыш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u="sng" dirty="0" err="1">
                          <a:effectLst/>
                          <a:latin typeface="Calibri" panose="020F0502020204030204" pitchFamily="34" charset="0"/>
                          <a:ea typeface="PMingLiU" panose="02020500000000000000" pitchFamily="18" charset="-120"/>
                          <a:cs typeface="Calibri" panose="020F0502020204030204" pitchFamily="34" charset="0"/>
                        </a:rPr>
                        <a:t>кайым</a:t>
                      </a:r>
                      <a:r>
                        <a:rPr lang="en-US" sz="18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1800" u="sng" dirty="0" err="1">
                          <a:effectLst/>
                          <a:latin typeface="Calibri" panose="020F0502020204030204" pitchFamily="34" charset="0"/>
                          <a:ea typeface="PMingLiU" panose="02020500000000000000" pitchFamily="18" charset="-120"/>
                          <a:cs typeface="Calibri" panose="020F0502020204030204" pitchFamily="34" charset="0"/>
                        </a:rPr>
                        <a:t>шке</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Вач</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и</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ков</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ж</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не</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я</a:t>
                      </a:r>
                      <a:r>
                        <a:rPr lang="en-US" sz="1800" dirty="0" err="1">
                          <a:effectLst/>
                          <a:latin typeface="Calibri" panose="020F0502020204030204" pitchFamily="34" charset="0"/>
                          <a:ea typeface="PMingLiU" panose="02020500000000000000" pitchFamily="18" charset="-120"/>
                          <a:cs typeface="Calibri" panose="020F0502020204030204" pitchFamily="34" charset="0"/>
                        </a:rPr>
                        <a:t>лыште</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ил</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н</a:t>
                      </a:r>
                      <a:r>
                        <a:rPr lang="en-US" sz="1800" dirty="0">
                          <a:effectLst/>
                          <a:latin typeface="Calibri" panose="020F0502020204030204" pitchFamily="34" charset="0"/>
                          <a:ea typeface="PMingLiU" panose="02020500000000000000" pitchFamily="18" charset="-120"/>
                          <a:cs typeface="Calibri" panose="020F0502020204030204" pitchFamily="34" charset="0"/>
                        </a:rPr>
                        <a: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Before starting school (until he started school) Vachi lived with his grandmother in the countryside.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69630746"/>
                  </a:ext>
                </a:extLst>
              </a:tr>
              <a:tr h="419674">
                <a:tc>
                  <a:txBody>
                    <a:bodyPr/>
                    <a:lstStyle/>
                    <a:p>
                      <a:pPr algn="just"/>
                      <a:r>
                        <a:rPr lang="en-US" sz="1800">
                          <a:effectLst/>
                          <a:latin typeface="Calibri" panose="020F0502020204030204" pitchFamily="34" charset="0"/>
                          <a:ea typeface="PMingLiU" panose="02020500000000000000" pitchFamily="18" charset="-120"/>
                          <a:cs typeface="Lucida Grande"/>
                        </a:rPr>
                        <a:t>Паш</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ш </a:t>
                      </a:r>
                      <a:r>
                        <a:rPr lang="en-US" sz="1800" u="sng">
                          <a:effectLst/>
                          <a:latin typeface="Calibri" panose="020F0502020204030204" pitchFamily="34" charset="0"/>
                          <a:ea typeface="PMingLiU" panose="02020500000000000000" pitchFamily="18" charset="-120"/>
                          <a:cs typeface="Lucida Grande"/>
                        </a:rPr>
                        <a:t>кайым</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шке</a:t>
                      </a:r>
                      <a:r>
                        <a:rPr lang="en-US" sz="1800">
                          <a:effectLst/>
                          <a:latin typeface="Calibri" panose="020F0502020204030204" pitchFamily="34" charset="0"/>
                          <a:ea typeface="PMingLiU" panose="02020500000000000000" pitchFamily="18" charset="-120"/>
                          <a:cs typeface="Lucida Grande"/>
                        </a:rPr>
                        <a:t>, мый кечыв</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л к</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чкышым ямдыл</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м.</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Before going to work, I’ll prepare lunch.</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22839651"/>
                  </a:ext>
                </a:extLst>
              </a:tr>
              <a:tr h="419674">
                <a:tc>
                  <a:txBody>
                    <a:bodyPr/>
                    <a:lstStyle/>
                    <a:p>
                      <a:pPr algn="l"/>
                      <a:r>
                        <a:rPr lang="en-US" sz="1800">
                          <a:effectLst/>
                          <a:latin typeface="Calibri" panose="020F0502020204030204" pitchFamily="34" charset="0"/>
                          <a:ea typeface="PMingLiU" panose="02020500000000000000" pitchFamily="18" charset="-120"/>
                          <a:cs typeface="Lucida Grande"/>
                        </a:rPr>
                        <a:t>Сай специал</a:t>
                      </a:r>
                      <a:r>
                        <a:rPr lang="en-US" sz="1800" b="1">
                          <a:effectLst/>
                          <a:latin typeface="Calibri" panose="020F0502020204030204" pitchFamily="34" charset="0"/>
                          <a:ea typeface="PMingLiU" panose="02020500000000000000" pitchFamily="18" charset="-120"/>
                          <a:cs typeface="Lucida Grande"/>
                        </a:rPr>
                        <a:t>и</a:t>
                      </a:r>
                      <a:r>
                        <a:rPr lang="en-US" sz="1800">
                          <a:effectLst/>
                          <a:latin typeface="Calibri" panose="020F0502020204030204" pitchFamily="34" charset="0"/>
                          <a:ea typeface="PMingLiU" panose="02020500000000000000" pitchFamily="18" charset="-120"/>
                          <a:cs typeface="Lucida Grande"/>
                        </a:rPr>
                        <a:t>ст </a:t>
                      </a:r>
                      <a:r>
                        <a:rPr lang="en-US" sz="1800" u="sng">
                          <a:effectLst/>
                          <a:latin typeface="Calibri" panose="020F0502020204030204" pitchFamily="34" charset="0"/>
                          <a:ea typeface="PMingLiU" panose="02020500000000000000" pitchFamily="18" charset="-120"/>
                          <a:cs typeface="Lucida Grande"/>
                        </a:rPr>
                        <a:t>лийм</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шке</a:t>
                      </a:r>
                      <a:r>
                        <a:rPr lang="en-US" sz="1800">
                          <a:effectLst/>
                          <a:latin typeface="Calibri" panose="020F0502020204030204" pitchFamily="34" charset="0"/>
                          <a:ea typeface="PMingLiU" panose="02020500000000000000" pitchFamily="18" charset="-120"/>
                          <a:cs typeface="Lucida Grande"/>
                        </a:rPr>
                        <a:t>, ш</a:t>
                      </a:r>
                      <a:r>
                        <a:rPr lang="en-US" sz="1800" b="1">
                          <a:effectLst/>
                          <a:latin typeface="Calibri" panose="020F0502020204030204" pitchFamily="34" charset="0"/>
                          <a:ea typeface="PMingLiU" panose="02020500000000000000" pitchFamily="18" charset="-120"/>
                          <a:cs typeface="Lucida Grande"/>
                        </a:rPr>
                        <a:t>у</a:t>
                      </a:r>
                      <a:r>
                        <a:rPr lang="en-US" sz="1800">
                          <a:effectLst/>
                          <a:latin typeface="Calibri" panose="020F0502020204030204" pitchFamily="34" charset="0"/>
                          <a:ea typeface="PMingLiU" panose="02020500000000000000" pitchFamily="18" charset="-120"/>
                          <a:cs typeface="Lucida Grande"/>
                        </a:rPr>
                        <a:t>ко тунемм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да паш</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м ыштым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You have to study and work a lot before you’ll be a qualified specialist.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39971485"/>
                  </a:ext>
                </a:extLst>
              </a:tr>
            </a:tbl>
          </a:graphicData>
        </a:graphic>
      </p:graphicFrame>
      <p:graphicFrame>
        <p:nvGraphicFramePr>
          <p:cNvPr id="6" name="Table 5">
            <a:extLst>
              <a:ext uri="{FF2B5EF4-FFF2-40B4-BE49-F238E27FC236}">
                <a16:creationId xmlns:a16="http://schemas.microsoft.com/office/drawing/2014/main" id="{36D39A49-F705-48C4-A677-2C0219E9025A}"/>
              </a:ext>
            </a:extLst>
          </p:cNvPr>
          <p:cNvGraphicFramePr>
            <a:graphicFrameLocks noGrp="1"/>
          </p:cNvGraphicFramePr>
          <p:nvPr>
            <p:extLst>
              <p:ext uri="{D42A27DB-BD31-4B8C-83A1-F6EECF244321}">
                <p14:modId xmlns:p14="http://schemas.microsoft.com/office/powerpoint/2010/main" val="3349615333"/>
              </p:ext>
            </p:extLst>
          </p:nvPr>
        </p:nvGraphicFramePr>
        <p:xfrm>
          <a:off x="1532238" y="4111491"/>
          <a:ext cx="9127523" cy="1936628"/>
        </p:xfrm>
        <a:graphic>
          <a:graphicData uri="http://schemas.openxmlformats.org/drawingml/2006/table">
            <a:tbl>
              <a:tblPr firstRow="1" firstCol="1" bandRow="1" bandCol="1">
                <a:tableStyleId>{5940675A-B579-460E-94D1-54222C63F5DA}</a:tableStyleId>
              </a:tblPr>
              <a:tblGrid>
                <a:gridCol w="4569341">
                  <a:extLst>
                    <a:ext uri="{9D8B030D-6E8A-4147-A177-3AD203B41FA5}">
                      <a16:colId xmlns:a16="http://schemas.microsoft.com/office/drawing/2014/main" val="3634738474"/>
                    </a:ext>
                  </a:extLst>
                </a:gridCol>
                <a:gridCol w="4558182">
                  <a:extLst>
                    <a:ext uri="{9D8B030D-6E8A-4147-A177-3AD203B41FA5}">
                      <a16:colId xmlns:a16="http://schemas.microsoft.com/office/drawing/2014/main" val="1373034016"/>
                    </a:ext>
                  </a:extLst>
                </a:gridCol>
              </a:tblGrid>
              <a:tr h="839348">
                <a:tc>
                  <a:txBody>
                    <a:bodyPr/>
                    <a:lstStyle/>
                    <a:p>
                      <a:pPr algn="just"/>
                      <a:r>
                        <a:rPr lang="en-US" sz="1800">
                          <a:effectLst/>
                          <a:latin typeface="Calibri" panose="020F0502020204030204" pitchFamily="34" charset="0"/>
                          <a:ea typeface="PMingLiU" panose="02020500000000000000" pitchFamily="18" charset="-120"/>
                          <a:cs typeface="Lucida Grande"/>
                        </a:rPr>
                        <a:t>Телев</a:t>
                      </a:r>
                      <a:r>
                        <a:rPr lang="en-US" sz="1800" b="1">
                          <a:effectLst/>
                          <a:latin typeface="Calibri" panose="020F0502020204030204" pitchFamily="34" charset="0"/>
                          <a:ea typeface="PMingLiU" panose="02020500000000000000" pitchFamily="18" charset="-120"/>
                          <a:cs typeface="Lucida Grande"/>
                        </a:rPr>
                        <a:t>и</a:t>
                      </a:r>
                      <a:r>
                        <a:rPr lang="en-US" sz="1800">
                          <a:effectLst/>
                          <a:latin typeface="Calibri" panose="020F0502020204030204" pitchFamily="34" charset="0"/>
                          <a:ea typeface="PMingLiU" panose="02020500000000000000" pitchFamily="18" charset="-120"/>
                          <a:cs typeface="Lucida Grande"/>
                        </a:rPr>
                        <a:t>зорым к</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че м</a:t>
                      </a:r>
                      <a:r>
                        <a:rPr lang="en-US" sz="1800" b="1">
                          <a:effectLst/>
                          <a:latin typeface="Calibri" panose="020F0502020204030204" pitchFamily="34" charset="0"/>
                          <a:ea typeface="PMingLiU" panose="02020500000000000000" pitchFamily="18" charset="-120"/>
                          <a:cs typeface="Lucida Grande"/>
                        </a:rPr>
                        <a:t>у</a:t>
                      </a:r>
                      <a:r>
                        <a:rPr lang="en-US" sz="1800">
                          <a:effectLst/>
                          <a:latin typeface="Calibri" panose="020F0502020204030204" pitchFamily="34" charset="0"/>
                          <a:ea typeface="PMingLiU" panose="02020500000000000000" pitchFamily="18" charset="-120"/>
                          <a:cs typeface="Lucida Grande"/>
                        </a:rPr>
                        <a:t>чко </a:t>
                      </a:r>
                      <a:r>
                        <a:rPr lang="en-US" sz="1800" u="sng">
                          <a:effectLst/>
                          <a:latin typeface="Calibri" panose="020F0502020204030204" pitchFamily="34" charset="0"/>
                          <a:ea typeface="PMingLiU" panose="02020500000000000000" pitchFamily="18" charset="-120"/>
                          <a:cs typeface="Lucida Grande"/>
                        </a:rPr>
                        <a:t>ончым</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шке</a:t>
                      </a:r>
                      <a:r>
                        <a:rPr lang="en-US" sz="1800">
                          <a:effectLst/>
                          <a:latin typeface="Calibri" panose="020F0502020204030204" pitchFamily="34" charset="0"/>
                          <a:ea typeface="PMingLiU" panose="02020500000000000000" pitchFamily="18" charset="-120"/>
                          <a:cs typeface="Lucida Grande"/>
                        </a:rPr>
                        <a:t>, </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чым нал да чодыр</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ш мунч</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лте.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Rather than spending all day watching television, take your skis and go skiing in the forest.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69630746"/>
                  </a:ext>
                </a:extLst>
              </a:tr>
              <a:tr h="419674">
                <a:tc>
                  <a:txBody>
                    <a:bodyPr/>
                    <a:lstStyle/>
                    <a:p>
                      <a:pPr algn="just"/>
                      <a:r>
                        <a:rPr lang="en-US" sz="1800">
                          <a:effectLst/>
                          <a:latin typeface="Calibri" panose="020F0502020204030204" pitchFamily="34" charset="0"/>
                          <a:ea typeface="PMingLiU" panose="02020500000000000000" pitchFamily="18" charset="-120"/>
                          <a:cs typeface="Lucida Grande"/>
                        </a:rPr>
                        <a:t>Ж</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пым яр</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 </a:t>
                      </a:r>
                      <a:r>
                        <a:rPr lang="en-US" sz="1800" u="sng">
                          <a:effectLst/>
                          <a:latin typeface="Calibri" panose="020F0502020204030204" pitchFamily="34" charset="0"/>
                          <a:ea typeface="PMingLiU" panose="02020500000000000000" pitchFamily="18" charset="-120"/>
                          <a:cs typeface="Lucida Grande"/>
                        </a:rPr>
                        <a:t>эртарым</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шке</a:t>
                      </a:r>
                      <a:r>
                        <a:rPr lang="en-US" sz="1800">
                          <a:effectLst/>
                          <a:latin typeface="Calibri" panose="020F0502020204030204" pitchFamily="34" charset="0"/>
                          <a:ea typeface="PMingLiU" panose="02020500000000000000" pitchFamily="18" charset="-120"/>
                          <a:cs typeface="Lucida Grande"/>
                        </a:rPr>
                        <a:t>, пакч</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ш к</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е да аватл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п</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лшо.</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Instead of killing time, you should go in the garden and help your mother.</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22839651"/>
                  </a:ext>
                </a:extLst>
              </a:tr>
              <a:tr h="419674">
                <a:tc>
                  <a:txBody>
                    <a:bodyPr/>
                    <a:lstStyle/>
                    <a:p>
                      <a:pPr algn="just"/>
                      <a:r>
                        <a:rPr lang="en-US" sz="1800" dirty="0" err="1">
                          <a:effectLst/>
                          <a:latin typeface="Calibri" panose="020F0502020204030204" pitchFamily="34" charset="0"/>
                          <a:ea typeface="PMingLiU" panose="02020500000000000000" pitchFamily="18" charset="-120"/>
                          <a:cs typeface="Lucida Grande"/>
                        </a:rPr>
                        <a:t>Ойгыр</a:t>
                      </a:r>
                      <a:r>
                        <a:rPr lang="en-US" sz="1800" b="1" dirty="0" err="1">
                          <a:effectLst/>
                          <a:latin typeface="Calibri" panose="020F0502020204030204" pitchFamily="34" charset="0"/>
                          <a:ea typeface="PMingLiU" panose="02020500000000000000" pitchFamily="18" charset="-120"/>
                          <a:cs typeface="Lucida Grande"/>
                        </a:rPr>
                        <a:t>е</a:t>
                      </a:r>
                      <a:r>
                        <a:rPr lang="en-US" sz="1800" dirty="0" err="1">
                          <a:effectLst/>
                          <a:latin typeface="Calibri" panose="020F0502020204030204" pitchFamily="34" charset="0"/>
                          <a:ea typeface="PMingLiU" panose="02020500000000000000" pitchFamily="18" charset="-120"/>
                          <a:cs typeface="Lucida Grande"/>
                        </a:rPr>
                        <a:t>н</a:t>
                      </a:r>
                      <a:r>
                        <a:rPr lang="en-US" sz="1800" dirty="0">
                          <a:effectLst/>
                          <a:latin typeface="Calibri" panose="020F0502020204030204" pitchFamily="34" charset="0"/>
                          <a:ea typeface="PMingLiU" panose="02020500000000000000" pitchFamily="18" charset="-120"/>
                          <a:cs typeface="Lucida Grande"/>
                        </a:rPr>
                        <a:t> </a:t>
                      </a:r>
                      <a:r>
                        <a:rPr lang="en-US" sz="1800" u="sng" dirty="0" err="1">
                          <a:effectLst/>
                          <a:latin typeface="Calibri" panose="020F0502020204030204" pitchFamily="34" charset="0"/>
                          <a:ea typeface="PMingLiU" panose="02020500000000000000" pitchFamily="18" charset="-120"/>
                          <a:cs typeface="Lucida Grande"/>
                        </a:rPr>
                        <a:t>шинчым</a:t>
                      </a:r>
                      <a:r>
                        <a:rPr lang="en-US" sz="1800" b="1" u="sng" dirty="0" err="1">
                          <a:effectLst/>
                          <a:latin typeface="Calibri" panose="020F0502020204030204" pitchFamily="34" charset="0"/>
                          <a:ea typeface="PMingLiU" panose="02020500000000000000" pitchFamily="18" charset="-120"/>
                          <a:cs typeface="Lucida Grande"/>
                        </a:rPr>
                        <a:t>е</a:t>
                      </a:r>
                      <a:r>
                        <a:rPr lang="en-US" sz="1800" u="sng" dirty="0" err="1">
                          <a:effectLst/>
                          <a:latin typeface="Calibri" panose="020F0502020204030204" pitchFamily="34" charset="0"/>
                          <a:ea typeface="PMingLiU" panose="02020500000000000000" pitchFamily="18" charset="-120"/>
                          <a:cs typeface="Lucida Grande"/>
                        </a:rPr>
                        <a:t>шке</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икт</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ж-мог</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й</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паш</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м</a:t>
                      </a:r>
                      <a:r>
                        <a:rPr lang="en-US" sz="1800" dirty="0">
                          <a:effectLst/>
                          <a:latin typeface="Calibri" panose="020F0502020204030204" pitchFamily="34" charset="0"/>
                          <a:ea typeface="PMingLiU" panose="02020500000000000000" pitchFamily="18" charset="-120"/>
                          <a:cs typeface="Lucida Grande"/>
                        </a:rPr>
                        <a:t> </a:t>
                      </a:r>
                      <a:r>
                        <a:rPr lang="en-US" sz="1800" b="1" dirty="0" err="1">
                          <a:effectLst/>
                          <a:latin typeface="Calibri" panose="020F0502020204030204" pitchFamily="34" charset="0"/>
                          <a:ea typeface="PMingLiU" panose="02020500000000000000" pitchFamily="18" charset="-120"/>
                          <a:cs typeface="Lucida Grande"/>
                        </a:rPr>
                        <a:t>ы</a:t>
                      </a:r>
                      <a:r>
                        <a:rPr lang="en-US" sz="1800" dirty="0" err="1">
                          <a:effectLst/>
                          <a:latin typeface="Calibri" panose="020F0502020204030204" pitchFamily="34" charset="0"/>
                          <a:ea typeface="PMingLiU" panose="02020500000000000000" pitchFamily="18" charset="-120"/>
                          <a:cs typeface="Lucida Grande"/>
                        </a:rPr>
                        <a:t>ште</a:t>
                      </a:r>
                      <a:r>
                        <a:rPr lang="en-US" sz="1800" dirty="0">
                          <a:effectLst/>
                          <a:latin typeface="Calibri" panose="020F0502020204030204" pitchFamily="34" charset="0"/>
                          <a:ea typeface="PMingLiU" panose="02020500000000000000" pitchFamily="18" charset="-120"/>
                          <a:cs typeface="Lucida Grande"/>
                        </a:rPr>
                        <a: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Instead of sitting around worrying, you should do some work.</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39971485"/>
                  </a:ext>
                </a:extLst>
              </a:tr>
            </a:tbl>
          </a:graphicData>
        </a:graphic>
      </p:graphicFrame>
    </p:spTree>
    <p:extLst>
      <p:ext uri="{BB962C8B-B14F-4D97-AF65-F5344CB8AC3E}">
        <p14:creationId xmlns:p14="http://schemas.microsoft.com/office/powerpoint/2010/main" val="380873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4C0070C-E2BB-4AD3-922C-D6610EE2135B}"/>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E609A196-07E6-4CC8-873D-52D4597DDCC5}"/>
              </a:ext>
            </a:extLst>
          </p:cNvPr>
          <p:cNvSpPr>
            <a:spLocks noGrp="1"/>
          </p:cNvSpPr>
          <p:nvPr>
            <p:ph type="sldNum" sz="quarter" idx="12"/>
          </p:nvPr>
        </p:nvSpPr>
        <p:spPr/>
        <p:txBody>
          <a:bodyPr/>
          <a:lstStyle/>
          <a:p>
            <a:fld id="{055DE2CD-379D-4002-80ED-F7724F598CF3}" type="slidenum">
              <a:rPr lang="en-GB" smtClean="0"/>
              <a:t>7</a:t>
            </a:fld>
            <a:endParaRPr lang="en-GB"/>
          </a:p>
        </p:txBody>
      </p:sp>
      <p:sp>
        <p:nvSpPr>
          <p:cNvPr id="7" name="Content Placeholder 2">
            <a:extLst>
              <a:ext uri="{FF2B5EF4-FFF2-40B4-BE49-F238E27FC236}">
                <a16:creationId xmlns:a16="http://schemas.microsoft.com/office/drawing/2014/main" id="{03C2625D-33E9-4A53-86AA-321B7C935A58}"/>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 </a:t>
            </a:r>
            <a:r>
              <a:rPr lang="en-GB" sz="3600" u="sng" dirty="0">
                <a:latin typeface="Calibri" panose="020F0502020204030204" pitchFamily="34" charset="0"/>
                <a:ea typeface="Times New Roman" panose="02020603050405020304" pitchFamily="18" charset="0"/>
                <a:cs typeface="Calibri" panose="020F0502020204030204" pitchFamily="34" charset="0"/>
              </a:rPr>
              <a:t>Gerund</a:t>
            </a:r>
            <a:r>
              <a:rPr lang="de-AT" sz="3600" u="sng" dirty="0">
                <a:latin typeface="Calibri" panose="020F0502020204030204" pitchFamily="34" charset="0"/>
                <a:ea typeface="Times New Roman" panose="02020603050405020304" pitchFamily="18" charset="0"/>
                <a:cs typeface="Calibri" panose="020F0502020204030204" pitchFamily="34" charset="0"/>
              </a:rPr>
              <a:t> of subsequent action (</a:t>
            </a:r>
            <a:r>
              <a:rPr lang="en-US" sz="3600" u="sng" dirty="0">
                <a:latin typeface="Calibri" panose="020F0502020204030204" pitchFamily="34" charset="0"/>
                <a:ea typeface="Times New Roman" panose="02020603050405020304" pitchFamily="18" charset="0"/>
                <a:cs typeface="Calibri" panose="020F0502020204030204" pitchFamily="34" charset="0"/>
              </a:rPr>
              <a:t>‘before’)</a:t>
            </a:r>
            <a:r>
              <a:rPr lang="de-AT" sz="3600" u="sng" dirty="0">
                <a:latin typeface="Calibri" panose="020F0502020204030204" pitchFamily="34" charset="0"/>
                <a:ea typeface="Times New Roman" panose="02020603050405020304" pitchFamily="18" charset="0"/>
                <a:cs typeface="Calibri" panose="020F0502020204030204" pitchFamily="34" charset="0"/>
              </a:rPr>
              <a:t> in -</a:t>
            </a:r>
            <a:r>
              <a:rPr lang="mi-NZ" sz="3600" u="sng" dirty="0">
                <a:latin typeface="Calibri" panose="020F0502020204030204" pitchFamily="34" charset="0"/>
                <a:ea typeface="Times New Roman" panose="02020603050405020304" pitchFamily="18" charset="0"/>
                <a:cs typeface="Calibri" panose="020F0502020204030204" pitchFamily="34" charset="0"/>
              </a:rPr>
              <a:t>меш(ке)</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3" name="Table 2">
            <a:extLst>
              <a:ext uri="{FF2B5EF4-FFF2-40B4-BE49-F238E27FC236}">
                <a16:creationId xmlns:a16="http://schemas.microsoft.com/office/drawing/2014/main" id="{34277F9D-C381-4547-8851-35A2C969FAD2}"/>
              </a:ext>
            </a:extLst>
          </p:cNvPr>
          <p:cNvGraphicFramePr>
            <a:graphicFrameLocks noGrp="1"/>
          </p:cNvGraphicFramePr>
          <p:nvPr>
            <p:extLst>
              <p:ext uri="{D42A27DB-BD31-4B8C-83A1-F6EECF244321}">
                <p14:modId xmlns:p14="http://schemas.microsoft.com/office/powerpoint/2010/main" val="2295105977"/>
              </p:ext>
            </p:extLst>
          </p:nvPr>
        </p:nvGraphicFramePr>
        <p:xfrm>
          <a:off x="1712595" y="2835037"/>
          <a:ext cx="8766810" cy="1187926"/>
        </p:xfrm>
        <a:graphic>
          <a:graphicData uri="http://schemas.openxmlformats.org/drawingml/2006/table">
            <a:tbl>
              <a:tblPr firstRow="1" firstCol="1" bandRow="1" bandCol="1">
                <a:tableStyleId>{5940675A-B579-460E-94D1-54222C63F5DA}</a:tableStyleId>
              </a:tblPr>
              <a:tblGrid>
                <a:gridCol w="4135809">
                  <a:extLst>
                    <a:ext uri="{9D8B030D-6E8A-4147-A177-3AD203B41FA5}">
                      <a16:colId xmlns:a16="http://schemas.microsoft.com/office/drawing/2014/main" val="2865600051"/>
                    </a:ext>
                  </a:extLst>
                </a:gridCol>
                <a:gridCol w="4631001">
                  <a:extLst>
                    <a:ext uri="{9D8B030D-6E8A-4147-A177-3AD203B41FA5}">
                      <a16:colId xmlns:a16="http://schemas.microsoft.com/office/drawing/2014/main" val="2246116340"/>
                    </a:ext>
                  </a:extLst>
                </a:gridCol>
              </a:tblGrid>
              <a:tr h="593963">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Авад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u="sng">
                          <a:effectLst/>
                          <a:latin typeface="Calibri" panose="020F0502020204030204" pitchFamily="34" charset="0"/>
                          <a:ea typeface="PMingLiU" panose="02020500000000000000" pitchFamily="18" charset="-120"/>
                          <a:cs typeface="Calibri" panose="020F0502020204030204" pitchFamily="34" charset="0"/>
                        </a:rPr>
                        <a:t>толм</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шке</a:t>
                      </a:r>
                      <a:r>
                        <a:rPr lang="en-US" sz="1800">
                          <a:effectLst/>
                          <a:latin typeface="Calibri" panose="020F0502020204030204" pitchFamily="34" charset="0"/>
                          <a:ea typeface="PMingLiU" panose="02020500000000000000" pitchFamily="18" charset="-120"/>
                          <a:cs typeface="Calibri" panose="020F0502020204030204" pitchFamily="34" charset="0"/>
                        </a:rPr>
                        <a:t>, те мом ыштед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Before your mother comes, what will you do?</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43926312"/>
                  </a:ext>
                </a:extLst>
              </a:tr>
              <a:tr h="593963">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Авад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u="sng">
                          <a:effectLst/>
                          <a:latin typeface="Calibri" panose="020F0502020204030204" pitchFamily="34" charset="0"/>
                          <a:ea typeface="PMingLiU" panose="02020500000000000000" pitchFamily="18" charset="-120"/>
                          <a:cs typeface="Calibri" panose="020F0502020204030204" pitchFamily="34" charset="0"/>
                        </a:rPr>
                        <a:t>толм</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шке</a:t>
                      </a:r>
                      <a:r>
                        <a:rPr lang="en-US" sz="1800">
                          <a:effectLst/>
                          <a:latin typeface="Calibri" panose="020F0502020204030204" pitchFamily="34" charset="0"/>
                          <a:ea typeface="PMingLiU" panose="02020500000000000000" pitchFamily="18" charset="-120"/>
                          <a:cs typeface="Calibri" panose="020F0502020204030204" pitchFamily="34" charset="0"/>
                        </a:rPr>
                        <a:t>, те мом ыштышд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Before your mother came, what did you do?</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743584845"/>
                  </a:ext>
                </a:extLst>
              </a:tr>
            </a:tbl>
          </a:graphicData>
        </a:graphic>
      </p:graphicFrame>
    </p:spTree>
    <p:extLst>
      <p:ext uri="{BB962C8B-B14F-4D97-AF65-F5344CB8AC3E}">
        <p14:creationId xmlns:p14="http://schemas.microsoft.com/office/powerpoint/2010/main" val="1399278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4C0070C-E2BB-4AD3-922C-D6610EE2135B}"/>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E609A196-07E6-4CC8-873D-52D4597DDCC5}"/>
              </a:ext>
            </a:extLst>
          </p:cNvPr>
          <p:cNvSpPr>
            <a:spLocks noGrp="1"/>
          </p:cNvSpPr>
          <p:nvPr>
            <p:ph type="sldNum" sz="quarter" idx="12"/>
          </p:nvPr>
        </p:nvSpPr>
        <p:spPr/>
        <p:txBody>
          <a:bodyPr/>
          <a:lstStyle/>
          <a:p>
            <a:fld id="{055DE2CD-379D-4002-80ED-F7724F598CF3}" type="slidenum">
              <a:rPr lang="en-GB" smtClean="0"/>
              <a:t>8</a:t>
            </a:fld>
            <a:endParaRPr lang="en-GB"/>
          </a:p>
        </p:txBody>
      </p:sp>
      <p:graphicFrame>
        <p:nvGraphicFramePr>
          <p:cNvPr id="6" name="Table 5">
            <a:extLst>
              <a:ext uri="{FF2B5EF4-FFF2-40B4-BE49-F238E27FC236}">
                <a16:creationId xmlns:a16="http://schemas.microsoft.com/office/drawing/2014/main" id="{55145313-CDBA-4A5C-BEE3-4173CD7C73BE}"/>
              </a:ext>
            </a:extLst>
          </p:cNvPr>
          <p:cNvGraphicFramePr>
            <a:graphicFrameLocks noGrp="1"/>
          </p:cNvGraphicFramePr>
          <p:nvPr>
            <p:extLst>
              <p:ext uri="{D42A27DB-BD31-4B8C-83A1-F6EECF244321}">
                <p14:modId xmlns:p14="http://schemas.microsoft.com/office/powerpoint/2010/main" val="3602675316"/>
              </p:ext>
            </p:extLst>
          </p:nvPr>
        </p:nvGraphicFramePr>
        <p:xfrm>
          <a:off x="4272108" y="1980000"/>
          <a:ext cx="4215289" cy="2190867"/>
        </p:xfrm>
        <a:graphic>
          <a:graphicData uri="http://schemas.openxmlformats.org/drawingml/2006/table">
            <a:tbl>
              <a:tblPr firstRow="1" firstCol="1" bandRow="1" bandCol="1">
                <a:tableStyleId>{5940675A-B579-460E-94D1-54222C63F5DA}</a:tableStyleId>
              </a:tblPr>
              <a:tblGrid>
                <a:gridCol w="867289">
                  <a:extLst>
                    <a:ext uri="{9D8B030D-6E8A-4147-A177-3AD203B41FA5}">
                      <a16:colId xmlns:a16="http://schemas.microsoft.com/office/drawing/2014/main" val="2736513851"/>
                    </a:ext>
                  </a:extLst>
                </a:gridCol>
                <a:gridCol w="3348000">
                  <a:extLst>
                    <a:ext uri="{9D8B030D-6E8A-4147-A177-3AD203B41FA5}">
                      <a16:colId xmlns:a16="http://schemas.microsoft.com/office/drawing/2014/main" val="171380316"/>
                    </a:ext>
                  </a:extLst>
                </a:gridCol>
              </a:tblGrid>
              <a:tr h="312981">
                <a:tc>
                  <a:txBody>
                    <a:bodyPr/>
                    <a:lstStyle/>
                    <a:p>
                      <a:pPr algn="ctr">
                        <a:lnSpc>
                          <a:spcPct val="107000"/>
                        </a:lnSpc>
                      </a:pP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a:lnSpc>
                          <a:spcPct val="107000"/>
                        </a:lnSpc>
                      </a:pPr>
                      <a:r>
                        <a:rPr lang="mi-NZ" sz="1800" dirty="0">
                          <a:effectLst/>
                          <a:latin typeface="Calibri" panose="020F0502020204030204" pitchFamily="34" charset="0"/>
                          <a:ea typeface="PMingLiU" panose="02020500000000000000" pitchFamily="18" charset="-120"/>
                          <a:cs typeface="Lucida Grande"/>
                        </a:rPr>
                        <a:t>кочм</a:t>
                      </a:r>
                      <a:r>
                        <a:rPr lang="mi-NZ" sz="1800" b="1" dirty="0">
                          <a:effectLst/>
                          <a:latin typeface="Calibri" panose="020F0502020204030204" pitchFamily="34" charset="0"/>
                          <a:ea typeface="PMingLiU" panose="02020500000000000000" pitchFamily="18" charset="-120"/>
                          <a:cs typeface="Lucida Grande"/>
                        </a:rPr>
                        <a:t>е</a:t>
                      </a:r>
                      <a:r>
                        <a:rPr lang="mi-NZ" sz="1800" b="0" dirty="0">
                          <a:effectLst/>
                          <a:latin typeface="Calibri" panose="020F0502020204030204" pitchFamily="34" charset="0"/>
                          <a:ea typeface="PMingLiU" panose="02020500000000000000" pitchFamily="18" charset="-120"/>
                          <a:cs typeface="Lucida Grande"/>
                        </a:rPr>
                        <a:t>ш(</a:t>
                      </a:r>
                      <a:r>
                        <a:rPr lang="mi-NZ" sz="1800" dirty="0">
                          <a:effectLst/>
                          <a:latin typeface="Calibri" panose="020F0502020204030204" pitchFamily="34" charset="0"/>
                          <a:ea typeface="PMingLiU" panose="02020500000000000000" pitchFamily="18" charset="-120"/>
                          <a:cs typeface="Lucida Grande"/>
                        </a:rPr>
                        <a:t>ке) &gt;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3141147"/>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1Sg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кочмешк</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31653557"/>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кочмешк</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err="1">
                          <a:effectLst/>
                          <a:latin typeface="Calibri" panose="020F0502020204030204" pitchFamily="34" charset="0"/>
                          <a:ea typeface="PMingLiU" panose="02020500000000000000" pitchFamily="18" charset="-120"/>
                          <a:cs typeface="Calibri" panose="020F0502020204030204" pitchFamily="34" charset="0"/>
                        </a:rPr>
                        <a:t>кыже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кочмешкын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2Pl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кочмешкыд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a:effectLst/>
                          <a:latin typeface="Calibri" panose="020F0502020204030204" pitchFamily="34" charset="0"/>
                          <a:ea typeface="PMingLiU" panose="02020500000000000000" pitchFamily="18" charset="-120"/>
                          <a:cs typeface="Calibri" panose="020F0502020204030204" pitchFamily="34" charset="0"/>
                        </a:rPr>
                        <a:t>3Pl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
        <p:nvSpPr>
          <p:cNvPr id="7" name="Content Placeholder 2">
            <a:extLst>
              <a:ext uri="{FF2B5EF4-FFF2-40B4-BE49-F238E27FC236}">
                <a16:creationId xmlns:a16="http://schemas.microsoft.com/office/drawing/2014/main" id="{03C2625D-33E9-4A53-86AA-321B7C935A58}"/>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 </a:t>
            </a:r>
            <a:r>
              <a:rPr lang="en-GB" sz="3600" u="sng" dirty="0">
                <a:latin typeface="Calibri" panose="020F0502020204030204" pitchFamily="34" charset="0"/>
                <a:ea typeface="Times New Roman" panose="02020603050405020304" pitchFamily="18" charset="0"/>
                <a:cs typeface="Calibri" panose="020F0502020204030204" pitchFamily="34" charset="0"/>
              </a:rPr>
              <a:t>Gerund</a:t>
            </a:r>
            <a:r>
              <a:rPr lang="de-AT" sz="3600" u="sng" dirty="0">
                <a:latin typeface="Calibri" panose="020F0502020204030204" pitchFamily="34" charset="0"/>
                <a:ea typeface="Times New Roman" panose="02020603050405020304" pitchFamily="18" charset="0"/>
                <a:cs typeface="Calibri" panose="020F0502020204030204" pitchFamily="34" charset="0"/>
              </a:rPr>
              <a:t> of subsequent action (</a:t>
            </a:r>
            <a:r>
              <a:rPr lang="en-US" sz="3600" u="sng" dirty="0">
                <a:latin typeface="Calibri" panose="020F0502020204030204" pitchFamily="34" charset="0"/>
                <a:ea typeface="Times New Roman" panose="02020603050405020304" pitchFamily="18" charset="0"/>
                <a:cs typeface="Calibri" panose="020F0502020204030204" pitchFamily="34" charset="0"/>
              </a:rPr>
              <a:t>‘before’)</a:t>
            </a:r>
            <a:r>
              <a:rPr lang="de-AT" sz="3600" u="sng" dirty="0">
                <a:latin typeface="Calibri" panose="020F0502020204030204" pitchFamily="34" charset="0"/>
                <a:ea typeface="Times New Roman" panose="02020603050405020304" pitchFamily="18" charset="0"/>
                <a:cs typeface="Calibri" panose="020F0502020204030204" pitchFamily="34" charset="0"/>
              </a:rPr>
              <a:t> in -</a:t>
            </a:r>
            <a:r>
              <a:rPr lang="mi-NZ" sz="3600" u="sng" dirty="0">
                <a:latin typeface="Calibri" panose="020F0502020204030204" pitchFamily="34" charset="0"/>
                <a:ea typeface="Times New Roman" panose="02020603050405020304" pitchFamily="18" charset="0"/>
                <a:cs typeface="Calibri" panose="020F0502020204030204" pitchFamily="34" charset="0"/>
              </a:rPr>
              <a:t>меш(ке)</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9" name="TextBox 8">
            <a:extLst>
              <a:ext uri="{FF2B5EF4-FFF2-40B4-BE49-F238E27FC236}">
                <a16:creationId xmlns:a16="http://schemas.microsoft.com/office/drawing/2014/main" id="{3F1D0A99-7A59-4C78-ABE1-7F173830037E}"/>
              </a:ext>
            </a:extLst>
          </p:cNvPr>
          <p:cNvSpPr txBox="1"/>
          <p:nvPr/>
        </p:nvSpPr>
        <p:spPr>
          <a:xfrm>
            <a:off x="897924" y="1763583"/>
            <a:ext cx="6096000" cy="369332"/>
          </a:xfrm>
          <a:prstGeom prst="rect">
            <a:avLst/>
          </a:prstGeom>
          <a:noFill/>
        </p:spPr>
        <p:txBody>
          <a:bodyPr wrap="square">
            <a:spAutoFit/>
          </a:bodyPr>
          <a:lstStyle/>
          <a:p>
            <a:pPr marL="0" indent="0">
              <a:buFont typeface="Arial" panose="020B0604020202020204" pitchFamily="34" charset="0"/>
              <a:buNone/>
            </a:pPr>
            <a:r>
              <a:rPr lang="en-US" dirty="0">
                <a:latin typeface="Calibri" panose="020F0502020204030204" pitchFamily="34" charset="0"/>
                <a:ea typeface="PMingLiU" panose="02020500000000000000" pitchFamily="18" charset="-120"/>
              </a:rPr>
              <a:t>Possessive suffixes:</a:t>
            </a:r>
          </a:p>
        </p:txBody>
      </p:sp>
      <p:sp>
        <p:nvSpPr>
          <p:cNvPr id="10" name="Rectangle 9">
            <a:extLst>
              <a:ext uri="{FF2B5EF4-FFF2-40B4-BE49-F238E27FC236}">
                <a16:creationId xmlns:a16="http://schemas.microsoft.com/office/drawing/2014/main" id="{FB4236C1-E758-4E26-A142-4115A153F56E}"/>
              </a:ext>
            </a:extLst>
          </p:cNvPr>
          <p:cNvSpPr/>
          <p:nvPr/>
        </p:nvSpPr>
        <p:spPr>
          <a:xfrm>
            <a:off x="5172391" y="2337902"/>
            <a:ext cx="1486757"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057D5D5A-2324-4F29-8397-194B873488B6}"/>
              </a:ext>
            </a:extLst>
          </p:cNvPr>
          <p:cNvSpPr/>
          <p:nvPr/>
        </p:nvSpPr>
        <p:spPr>
          <a:xfrm>
            <a:off x="5180061" y="2623740"/>
            <a:ext cx="1373957"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3E2E6ED7-6DD0-4F16-93E7-8BF128A564A3}"/>
              </a:ext>
            </a:extLst>
          </p:cNvPr>
          <p:cNvSpPr/>
          <p:nvPr/>
        </p:nvSpPr>
        <p:spPr>
          <a:xfrm>
            <a:off x="5172390" y="2980437"/>
            <a:ext cx="2425872" cy="21745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959B39AA-6826-46A8-8D44-A34A437873D6}"/>
              </a:ext>
            </a:extLst>
          </p:cNvPr>
          <p:cNvSpPr/>
          <p:nvPr/>
        </p:nvSpPr>
        <p:spPr>
          <a:xfrm>
            <a:off x="5160962" y="3301372"/>
            <a:ext cx="1697084" cy="18544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988F1894-6FD5-4007-8B48-336A0DD712BE}"/>
              </a:ext>
            </a:extLst>
          </p:cNvPr>
          <p:cNvSpPr/>
          <p:nvPr/>
        </p:nvSpPr>
        <p:spPr>
          <a:xfrm>
            <a:off x="5180061" y="3610293"/>
            <a:ext cx="1464573" cy="18544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3660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4C0070C-E2BB-4AD3-922C-D6610EE2135B}"/>
              </a:ext>
            </a:extLst>
          </p:cNvPr>
          <p:cNvSpPr>
            <a:spLocks noGrp="1"/>
          </p:cNvSpPr>
          <p:nvPr>
            <p:ph type="ftr" sz="quarter" idx="11"/>
          </p:nvPr>
        </p:nvSpPr>
        <p:spPr/>
        <p:txBody>
          <a:bodyPr/>
          <a:lstStyle/>
          <a:p>
            <a:r>
              <a:rPr lang="en-US"/>
              <a:t>COPIUS – Introduction to Mari – Chapter 26</a:t>
            </a:r>
            <a:endParaRPr lang="en-GB"/>
          </a:p>
        </p:txBody>
      </p:sp>
      <p:sp>
        <p:nvSpPr>
          <p:cNvPr id="5" name="Slide Number Placeholder 4">
            <a:extLst>
              <a:ext uri="{FF2B5EF4-FFF2-40B4-BE49-F238E27FC236}">
                <a16:creationId xmlns:a16="http://schemas.microsoft.com/office/drawing/2014/main" id="{E609A196-07E6-4CC8-873D-52D4597DDCC5}"/>
              </a:ext>
            </a:extLst>
          </p:cNvPr>
          <p:cNvSpPr>
            <a:spLocks noGrp="1"/>
          </p:cNvSpPr>
          <p:nvPr>
            <p:ph type="sldNum" sz="quarter" idx="12"/>
          </p:nvPr>
        </p:nvSpPr>
        <p:spPr/>
        <p:txBody>
          <a:bodyPr/>
          <a:lstStyle/>
          <a:p>
            <a:fld id="{055DE2CD-379D-4002-80ED-F7724F598CF3}" type="slidenum">
              <a:rPr lang="en-GB" smtClean="0"/>
              <a:t>9</a:t>
            </a:fld>
            <a:endParaRPr lang="en-GB"/>
          </a:p>
        </p:txBody>
      </p:sp>
      <p:graphicFrame>
        <p:nvGraphicFramePr>
          <p:cNvPr id="6" name="Table 5">
            <a:extLst>
              <a:ext uri="{FF2B5EF4-FFF2-40B4-BE49-F238E27FC236}">
                <a16:creationId xmlns:a16="http://schemas.microsoft.com/office/drawing/2014/main" id="{55145313-CDBA-4A5C-BEE3-4173CD7C73BE}"/>
              </a:ext>
            </a:extLst>
          </p:cNvPr>
          <p:cNvGraphicFramePr>
            <a:graphicFrameLocks noGrp="1"/>
          </p:cNvGraphicFramePr>
          <p:nvPr>
            <p:extLst>
              <p:ext uri="{D42A27DB-BD31-4B8C-83A1-F6EECF244321}">
                <p14:modId xmlns:p14="http://schemas.microsoft.com/office/powerpoint/2010/main" val="1810378400"/>
              </p:ext>
            </p:extLst>
          </p:nvPr>
        </p:nvGraphicFramePr>
        <p:xfrm>
          <a:off x="4272108" y="1980000"/>
          <a:ext cx="4215600" cy="2190867"/>
        </p:xfrm>
        <a:graphic>
          <a:graphicData uri="http://schemas.openxmlformats.org/drawingml/2006/table">
            <a:tbl>
              <a:tblPr firstRow="1" firstCol="1" bandRow="1" bandCol="1">
                <a:tableStyleId>{5940675A-B579-460E-94D1-54222C63F5DA}</a:tableStyleId>
              </a:tblPr>
              <a:tblGrid>
                <a:gridCol w="867600">
                  <a:extLst>
                    <a:ext uri="{9D8B030D-6E8A-4147-A177-3AD203B41FA5}">
                      <a16:colId xmlns:a16="http://schemas.microsoft.com/office/drawing/2014/main" val="2736513851"/>
                    </a:ext>
                  </a:extLst>
                </a:gridCol>
                <a:gridCol w="3348000">
                  <a:extLst>
                    <a:ext uri="{9D8B030D-6E8A-4147-A177-3AD203B41FA5}">
                      <a16:colId xmlns:a16="http://schemas.microsoft.com/office/drawing/2014/main" val="171380316"/>
                    </a:ext>
                  </a:extLst>
                </a:gridCol>
              </a:tblGrid>
              <a:tr h="312981">
                <a:tc>
                  <a:txBody>
                    <a:bodyPr/>
                    <a:lstStyle/>
                    <a:p>
                      <a:pPr algn="ctr">
                        <a:lnSpc>
                          <a:spcPct val="107000"/>
                        </a:lnSpc>
                      </a:pP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a:lnSpc>
                          <a:spcPct val="107000"/>
                        </a:lnSpc>
                      </a:pPr>
                      <a:r>
                        <a:rPr lang="mi-NZ" sz="1800" dirty="0">
                          <a:effectLst/>
                          <a:latin typeface="Calibri" panose="020F0502020204030204" pitchFamily="34" charset="0"/>
                          <a:ea typeface="PMingLiU" panose="02020500000000000000" pitchFamily="18" charset="-120"/>
                          <a:cs typeface="Lucida Grande"/>
                        </a:rPr>
                        <a:t>кочм</a:t>
                      </a:r>
                      <a:r>
                        <a:rPr lang="mi-NZ" sz="1800" b="1" dirty="0">
                          <a:effectLst/>
                          <a:latin typeface="Calibri" panose="020F0502020204030204" pitchFamily="34" charset="0"/>
                          <a:ea typeface="PMingLiU" panose="02020500000000000000" pitchFamily="18" charset="-120"/>
                          <a:cs typeface="Lucida Grande"/>
                        </a:rPr>
                        <a:t>е</a:t>
                      </a:r>
                      <a:r>
                        <a:rPr lang="mi-NZ" sz="1800" b="0" dirty="0">
                          <a:effectLst/>
                          <a:latin typeface="Calibri" panose="020F0502020204030204" pitchFamily="34" charset="0"/>
                          <a:ea typeface="PMingLiU" panose="02020500000000000000" pitchFamily="18" charset="-120"/>
                          <a:cs typeface="Lucida Grande"/>
                        </a:rPr>
                        <a:t>ш(</a:t>
                      </a:r>
                      <a:r>
                        <a:rPr lang="mi-NZ" sz="1800" dirty="0">
                          <a:effectLst/>
                          <a:latin typeface="Calibri" panose="020F0502020204030204" pitchFamily="34" charset="0"/>
                          <a:ea typeface="PMingLiU" panose="02020500000000000000" pitchFamily="18" charset="-120"/>
                          <a:cs typeface="Lucida Grande"/>
                        </a:rPr>
                        <a:t>ке) &gt;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3141147"/>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1Sg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кочмешк</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31653557"/>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2Sg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кочмешк</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578945086"/>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err="1">
                          <a:effectLst/>
                          <a:latin typeface="Calibri" panose="020F0502020204030204" pitchFamily="34" charset="0"/>
                          <a:ea typeface="PMingLiU" panose="02020500000000000000" pitchFamily="18" charset="-120"/>
                          <a:cs typeface="Calibri" panose="020F0502020204030204" pitchFamily="34" charset="0"/>
                        </a:rPr>
                        <a:t>кыже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3074031101"/>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1Pl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кочмешкын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830014079"/>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2Pl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кочмешкыд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1920395150"/>
                  </a:ext>
                </a:extLst>
              </a:tr>
              <a:tr h="312981">
                <a:tc>
                  <a:txBody>
                    <a:bodyPr/>
                    <a:lstStyle/>
                    <a:p>
                      <a:pPr algn="ctr">
                        <a:lnSpc>
                          <a:spcPct val="107000"/>
                        </a:lnSpc>
                      </a:pPr>
                      <a:r>
                        <a:rPr lang="en-US" sz="1800" b="1" dirty="0">
                          <a:effectLst/>
                          <a:latin typeface="Calibri" panose="020F0502020204030204" pitchFamily="34" charset="0"/>
                          <a:ea typeface="PMingLiU" panose="02020500000000000000" pitchFamily="18" charset="-120"/>
                          <a:cs typeface="Calibri" panose="020F0502020204030204" pitchFamily="34" charset="0"/>
                        </a:rPr>
                        <a:t>3Pl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кочм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b="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err="1">
                          <a:effectLst/>
                          <a:latin typeface="Calibri" panose="020F0502020204030204" pitchFamily="34" charset="0"/>
                          <a:ea typeface="PMingLiU" panose="02020500000000000000" pitchFamily="18" charset="-120"/>
                          <a:cs typeface="Calibri" panose="020F0502020204030204" pitchFamily="34" charset="0"/>
                        </a:rPr>
                        <a:t>кышт</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807898814"/>
                  </a:ext>
                </a:extLst>
              </a:tr>
            </a:tbl>
          </a:graphicData>
        </a:graphic>
      </p:graphicFrame>
      <p:sp>
        <p:nvSpPr>
          <p:cNvPr id="7" name="Content Placeholder 2">
            <a:extLst>
              <a:ext uri="{FF2B5EF4-FFF2-40B4-BE49-F238E27FC236}">
                <a16:creationId xmlns:a16="http://schemas.microsoft.com/office/drawing/2014/main" id="{03C2625D-33E9-4A53-86AA-321B7C935A58}"/>
              </a:ext>
            </a:extLst>
          </p:cNvPr>
          <p:cNvSpPr txBox="1">
            <a:spLocks/>
          </p:cNvSpPr>
          <p:nvPr/>
        </p:nvSpPr>
        <p:spPr>
          <a:xfrm>
            <a:off x="838200" y="694024"/>
            <a:ext cx="10515600" cy="763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 </a:t>
            </a:r>
            <a:r>
              <a:rPr lang="en-GB" sz="3600" u="sng" dirty="0">
                <a:latin typeface="Calibri" panose="020F0502020204030204" pitchFamily="34" charset="0"/>
                <a:ea typeface="Times New Roman" panose="02020603050405020304" pitchFamily="18" charset="0"/>
                <a:cs typeface="Calibri" panose="020F0502020204030204" pitchFamily="34" charset="0"/>
              </a:rPr>
              <a:t>Gerund</a:t>
            </a:r>
            <a:r>
              <a:rPr lang="de-AT" sz="3600" u="sng" dirty="0">
                <a:latin typeface="Calibri" panose="020F0502020204030204" pitchFamily="34" charset="0"/>
                <a:ea typeface="Times New Roman" panose="02020603050405020304" pitchFamily="18" charset="0"/>
                <a:cs typeface="Calibri" panose="020F0502020204030204" pitchFamily="34" charset="0"/>
              </a:rPr>
              <a:t> of subsequent action (</a:t>
            </a:r>
            <a:r>
              <a:rPr lang="en-US" sz="3600" u="sng" dirty="0">
                <a:latin typeface="Calibri" panose="020F0502020204030204" pitchFamily="34" charset="0"/>
                <a:ea typeface="Times New Roman" panose="02020603050405020304" pitchFamily="18" charset="0"/>
                <a:cs typeface="Calibri" panose="020F0502020204030204" pitchFamily="34" charset="0"/>
              </a:rPr>
              <a:t>‘before’)</a:t>
            </a:r>
            <a:r>
              <a:rPr lang="de-AT" sz="3600" u="sng" dirty="0">
                <a:latin typeface="Calibri" panose="020F0502020204030204" pitchFamily="34" charset="0"/>
                <a:ea typeface="Times New Roman" panose="02020603050405020304" pitchFamily="18" charset="0"/>
                <a:cs typeface="Calibri" panose="020F0502020204030204" pitchFamily="34" charset="0"/>
              </a:rPr>
              <a:t> in -</a:t>
            </a:r>
            <a:r>
              <a:rPr lang="mi-NZ" sz="3600" u="sng" dirty="0">
                <a:latin typeface="Calibri" panose="020F0502020204030204" pitchFamily="34" charset="0"/>
                <a:ea typeface="Times New Roman" panose="02020603050405020304" pitchFamily="18" charset="0"/>
                <a:cs typeface="Calibri" panose="020F0502020204030204" pitchFamily="34" charset="0"/>
              </a:rPr>
              <a:t>меш(ке)</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8" name="TextBox 7">
            <a:extLst>
              <a:ext uri="{FF2B5EF4-FFF2-40B4-BE49-F238E27FC236}">
                <a16:creationId xmlns:a16="http://schemas.microsoft.com/office/drawing/2014/main" id="{DDEC0797-75C2-400A-B3A5-575A53575FBF}"/>
              </a:ext>
            </a:extLst>
          </p:cNvPr>
          <p:cNvSpPr txBox="1"/>
          <p:nvPr/>
        </p:nvSpPr>
        <p:spPr>
          <a:xfrm>
            <a:off x="897924" y="1763583"/>
            <a:ext cx="6096000" cy="369332"/>
          </a:xfrm>
          <a:prstGeom prst="rect">
            <a:avLst/>
          </a:prstGeom>
          <a:noFill/>
        </p:spPr>
        <p:txBody>
          <a:bodyPr wrap="square">
            <a:spAutoFit/>
          </a:bodyPr>
          <a:lstStyle/>
          <a:p>
            <a:pPr marL="0" indent="0">
              <a:buFont typeface="Arial" panose="020B0604020202020204" pitchFamily="34" charset="0"/>
              <a:buNone/>
            </a:pPr>
            <a:r>
              <a:rPr lang="en-US" dirty="0">
                <a:latin typeface="Calibri" panose="020F0502020204030204" pitchFamily="34" charset="0"/>
                <a:ea typeface="PMingLiU" panose="02020500000000000000" pitchFamily="18" charset="-120"/>
              </a:rPr>
              <a:t>Possessive suffixes:</a:t>
            </a:r>
          </a:p>
        </p:txBody>
      </p:sp>
      <p:graphicFrame>
        <p:nvGraphicFramePr>
          <p:cNvPr id="9" name="Table 8">
            <a:extLst>
              <a:ext uri="{FF2B5EF4-FFF2-40B4-BE49-F238E27FC236}">
                <a16:creationId xmlns:a16="http://schemas.microsoft.com/office/drawing/2014/main" id="{80145F38-C72A-46AC-9617-281ACA287083}"/>
              </a:ext>
            </a:extLst>
          </p:cNvPr>
          <p:cNvGraphicFramePr>
            <a:graphicFrameLocks noGrp="1"/>
          </p:cNvGraphicFramePr>
          <p:nvPr>
            <p:extLst>
              <p:ext uri="{D42A27DB-BD31-4B8C-83A1-F6EECF244321}">
                <p14:modId xmlns:p14="http://schemas.microsoft.com/office/powerpoint/2010/main" val="2995837366"/>
              </p:ext>
            </p:extLst>
          </p:nvPr>
        </p:nvGraphicFramePr>
        <p:xfrm>
          <a:off x="1532238" y="5045378"/>
          <a:ext cx="9127523" cy="1028968"/>
        </p:xfrm>
        <a:graphic>
          <a:graphicData uri="http://schemas.openxmlformats.org/drawingml/2006/table">
            <a:tbl>
              <a:tblPr firstRow="1" firstCol="1" bandRow="1" bandCol="1">
                <a:tableStyleId>{5940675A-B579-460E-94D1-54222C63F5DA}</a:tableStyleId>
              </a:tblPr>
              <a:tblGrid>
                <a:gridCol w="4569341">
                  <a:extLst>
                    <a:ext uri="{9D8B030D-6E8A-4147-A177-3AD203B41FA5}">
                      <a16:colId xmlns:a16="http://schemas.microsoft.com/office/drawing/2014/main" val="3634738474"/>
                    </a:ext>
                  </a:extLst>
                </a:gridCol>
                <a:gridCol w="4558182">
                  <a:extLst>
                    <a:ext uri="{9D8B030D-6E8A-4147-A177-3AD203B41FA5}">
                      <a16:colId xmlns:a16="http://schemas.microsoft.com/office/drawing/2014/main" val="1373034016"/>
                    </a:ext>
                  </a:extLst>
                </a:gridCol>
              </a:tblGrid>
              <a:tr h="342989">
                <a:tc>
                  <a:txBody>
                    <a:bodyPr/>
                    <a:lstStyle/>
                    <a:p>
                      <a:pPr algn="just"/>
                      <a:r>
                        <a:rPr lang="en-US" sz="1800">
                          <a:effectLst/>
                          <a:latin typeface="Calibri" panose="020F0502020204030204" pitchFamily="34" charset="0"/>
                          <a:ea typeface="PMingLiU" panose="02020500000000000000" pitchFamily="18" charset="-120"/>
                          <a:cs typeface="Lucida Grande"/>
                        </a:rPr>
                        <a:t>М</a:t>
                      </a:r>
                      <a:r>
                        <a:rPr lang="en-US" sz="1800" b="1">
                          <a:effectLst/>
                          <a:latin typeface="Calibri" panose="020F0502020204030204" pitchFamily="34" charset="0"/>
                          <a:ea typeface="PMingLiU" panose="02020500000000000000" pitchFamily="18" charset="-120"/>
                          <a:cs typeface="Lucida Grande"/>
                        </a:rPr>
                        <a:t>ӧ</a:t>
                      </a:r>
                      <a:r>
                        <a:rPr lang="en-US" sz="1800">
                          <a:effectLst/>
                          <a:latin typeface="Calibri" panose="020F0502020204030204" pitchFamily="34" charset="0"/>
                          <a:ea typeface="PMingLiU" panose="02020500000000000000" pitchFamily="18" charset="-120"/>
                          <a:cs typeface="Lucida Grande"/>
                        </a:rPr>
                        <a:t>ҥгыш </a:t>
                      </a:r>
                      <a:r>
                        <a:rPr lang="en-US" sz="1800" u="sng">
                          <a:effectLst/>
                          <a:latin typeface="Calibri" panose="020F0502020204030204" pitchFamily="34" charset="0"/>
                          <a:ea typeface="PMingLiU" panose="02020500000000000000" pitchFamily="18" charset="-120"/>
                          <a:cs typeface="Lucida Grande"/>
                        </a:rPr>
                        <a:t>толмешк</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м</a:t>
                      </a:r>
                      <a:r>
                        <a:rPr lang="en-US" sz="1800">
                          <a:effectLst/>
                          <a:latin typeface="Calibri" panose="020F0502020204030204" pitchFamily="34" charset="0"/>
                          <a:ea typeface="PMingLiU" panose="02020500000000000000" pitchFamily="18" charset="-120"/>
                          <a:cs typeface="Lucida Grande"/>
                        </a:rPr>
                        <a:t>, н’иг</a:t>
                      </a:r>
                      <a:r>
                        <a:rPr lang="en-US" sz="1800" b="1">
                          <a:effectLst/>
                          <a:latin typeface="Calibri" panose="020F0502020204030204" pitchFamily="34" charset="0"/>
                          <a:ea typeface="PMingLiU" panose="02020500000000000000" pitchFamily="18" charset="-120"/>
                          <a:cs typeface="Lucida Grande"/>
                        </a:rPr>
                        <a:t>у</a:t>
                      </a:r>
                      <a:r>
                        <a:rPr lang="en-US" sz="1800">
                          <a:effectLst/>
                          <a:latin typeface="Calibri" panose="020F0502020204030204" pitchFamily="34" charset="0"/>
                          <a:ea typeface="PMingLiU" panose="02020500000000000000" pitchFamily="18" charset="-120"/>
                          <a:cs typeface="Lucida Grande"/>
                        </a:rPr>
                        <a:t>ш ит кай.</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a:effectLst/>
                          <a:latin typeface="Calibri" panose="020F0502020204030204" pitchFamily="34" charset="0"/>
                          <a:ea typeface="PMingLiU" panose="02020500000000000000" pitchFamily="18" charset="-120"/>
                          <a:cs typeface="Lucida Grande"/>
                        </a:rPr>
                        <a:t>Don’t go anywhere till I get home.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69630746"/>
                  </a:ext>
                </a:extLst>
              </a:tr>
              <a:tr h="685979">
                <a:tc>
                  <a:txBody>
                    <a:bodyPr/>
                    <a:lstStyle/>
                    <a:p>
                      <a:pPr algn="just"/>
                      <a:r>
                        <a:rPr lang="en-US" sz="1800" dirty="0" err="1">
                          <a:effectLst/>
                          <a:latin typeface="Calibri" panose="020F0502020204030204" pitchFamily="34" charset="0"/>
                          <a:ea typeface="PMingLiU" panose="02020500000000000000" pitchFamily="18" charset="-120"/>
                          <a:cs typeface="Lucida Grande"/>
                        </a:rPr>
                        <a:t>Кан</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ш</a:t>
                      </a:r>
                      <a:r>
                        <a:rPr lang="en-US" sz="1800" dirty="0">
                          <a:effectLst/>
                          <a:latin typeface="Calibri" panose="020F0502020204030204" pitchFamily="34" charset="0"/>
                          <a:ea typeface="PMingLiU" panose="02020500000000000000" pitchFamily="18" charset="-120"/>
                          <a:cs typeface="Lucida Grande"/>
                        </a:rPr>
                        <a:t> </a:t>
                      </a:r>
                      <a:r>
                        <a:rPr lang="en-US" sz="1800" u="sng" dirty="0" err="1">
                          <a:effectLst/>
                          <a:latin typeface="Calibri" panose="020F0502020204030204" pitchFamily="34" charset="0"/>
                          <a:ea typeface="PMingLiU" panose="02020500000000000000" pitchFamily="18" charset="-120"/>
                          <a:cs typeface="Lucida Grande"/>
                        </a:rPr>
                        <a:t>кудалм</a:t>
                      </a:r>
                      <a:r>
                        <a:rPr lang="en-US" sz="1800" b="1" u="sng" dirty="0" err="1">
                          <a:effectLst/>
                          <a:latin typeface="Calibri" panose="020F0502020204030204" pitchFamily="34" charset="0"/>
                          <a:ea typeface="PMingLiU" panose="02020500000000000000" pitchFamily="18" charset="-120"/>
                          <a:cs typeface="Lucida Grande"/>
                        </a:rPr>
                        <a:t>е</a:t>
                      </a:r>
                      <a:r>
                        <a:rPr lang="en-US" sz="1800" u="sng" dirty="0" err="1">
                          <a:effectLst/>
                          <a:latin typeface="Calibri" panose="020F0502020204030204" pitchFamily="34" charset="0"/>
                          <a:ea typeface="PMingLiU" panose="02020500000000000000" pitchFamily="18" charset="-120"/>
                          <a:cs typeface="Lucida Grande"/>
                        </a:rPr>
                        <a:t>шкышт</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ме</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эш</a:t>
                      </a:r>
                      <a:r>
                        <a:rPr lang="en-US" sz="1800" b="1" dirty="0" err="1">
                          <a:effectLst/>
                          <a:latin typeface="Calibri" panose="020F0502020204030204" pitchFamily="34" charset="0"/>
                          <a:ea typeface="PMingLiU" panose="02020500000000000000" pitchFamily="18" charset="-120"/>
                          <a:cs typeface="Lucida Grande"/>
                        </a:rPr>
                        <a:t>е</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кок</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ган</a:t>
                      </a:r>
                      <a:r>
                        <a:rPr lang="en-US" sz="1800" b="1" dirty="0" err="1">
                          <a:effectLst/>
                          <a:latin typeface="Calibri" panose="020F0502020204030204" pitchFamily="34" charset="0"/>
                          <a:ea typeface="PMingLiU" panose="02020500000000000000" pitchFamily="18" charset="-120"/>
                          <a:cs typeface="Lucida Grande"/>
                        </a:rPr>
                        <a:t>а</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вашлийын</a:t>
                      </a:r>
                      <a:r>
                        <a:rPr lang="en-US" sz="1800" b="1" dirty="0" err="1">
                          <a:effectLst/>
                          <a:latin typeface="Calibri" panose="020F0502020204030204" pitchFamily="34" charset="0"/>
                          <a:ea typeface="PMingLiU" panose="02020500000000000000" pitchFamily="18" charset="-120"/>
                          <a:cs typeface="Lucida Grande"/>
                        </a:rPr>
                        <a:t>а</a:t>
                      </a:r>
                      <a:r>
                        <a:rPr lang="en-US" sz="1800" dirty="0">
                          <a:effectLst/>
                          <a:latin typeface="Calibri" panose="020F0502020204030204" pitchFamily="34" charset="0"/>
                          <a:ea typeface="PMingLiU" panose="02020500000000000000" pitchFamily="18" charset="-120"/>
                          <a:cs typeface="Lucida Grande"/>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dirty="0">
                          <a:effectLst/>
                          <a:latin typeface="Calibri" panose="020F0502020204030204" pitchFamily="34" charset="0"/>
                          <a:ea typeface="PMingLiU" panose="02020500000000000000" pitchFamily="18" charset="-120"/>
                          <a:cs typeface="Lucida Grande"/>
                        </a:rPr>
                        <a:t>We’ll meet another two times before they leave on their holiday.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39971485"/>
                  </a:ext>
                </a:extLst>
              </a:tr>
            </a:tbl>
          </a:graphicData>
        </a:graphic>
      </p:graphicFrame>
    </p:spTree>
    <p:extLst>
      <p:ext uri="{BB962C8B-B14F-4D97-AF65-F5344CB8AC3E}">
        <p14:creationId xmlns:p14="http://schemas.microsoft.com/office/powerpoint/2010/main" val="46221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2483</Words>
  <Application>Microsoft Office PowerPoint</Application>
  <PresentationFormat>Widescreen</PresentationFormat>
  <Paragraphs>460</Paragraphs>
  <Slides>33</Slides>
  <Notes>2</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Chapter 26</vt:lpstr>
      <vt:lpstr>PowerPoint Presentation</vt:lpstr>
      <vt:lpstr>Grammar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Words and word usage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Text</vt:lpstr>
      <vt:lpstr>PowerPoint Presentation</vt:lpstr>
      <vt:lpstr>PowerPoint Presentation</vt:lpstr>
      <vt:lpstr>Exercises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26</dc:title>
  <dc:creator>Jeremy Bradley</dc:creator>
  <cp:lastModifiedBy>Jeremy moss Bradley</cp:lastModifiedBy>
  <cp:revision>177</cp:revision>
  <dcterms:created xsi:type="dcterms:W3CDTF">2021-01-22T02:35:08Z</dcterms:created>
  <dcterms:modified xsi:type="dcterms:W3CDTF">2024-03-15T14:02:30Z</dcterms:modified>
</cp:coreProperties>
</file>