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83" r:id="rId2"/>
    <p:sldId id="761" r:id="rId3"/>
    <p:sldId id="952" r:id="rId4"/>
    <p:sldId id="889" r:id="rId5"/>
    <p:sldId id="890" r:id="rId6"/>
    <p:sldId id="893" r:id="rId7"/>
    <p:sldId id="999" r:id="rId8"/>
    <p:sldId id="910" r:id="rId9"/>
    <p:sldId id="1019" r:id="rId10"/>
    <p:sldId id="1016" r:id="rId11"/>
    <p:sldId id="1021" r:id="rId12"/>
    <p:sldId id="960" r:id="rId13"/>
    <p:sldId id="965" r:id="rId14"/>
    <p:sldId id="1022" r:id="rId15"/>
    <p:sldId id="1033" r:id="rId16"/>
    <p:sldId id="1034" r:id="rId17"/>
    <p:sldId id="1037" r:id="rId18"/>
    <p:sldId id="1038" r:id="rId19"/>
    <p:sldId id="655" r:id="rId20"/>
    <p:sldId id="103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78" autoAdjust="0"/>
    <p:restoredTop sz="86359" autoAdjust="0"/>
  </p:normalViewPr>
  <p:slideViewPr>
    <p:cSldViewPr snapToGrid="0">
      <p:cViewPr varScale="1">
        <p:scale>
          <a:sx n="100" d="100"/>
          <a:sy n="100" d="100"/>
        </p:scale>
        <p:origin x="114" y="240"/>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622FF392-0F30-43ED-AE08-9D80F8F20575}"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25</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96D0AD56-6104-400F-A739-84CF4314AD8D}"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25</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18D2A47D-3283-4645-8DC1-3D2451588891}"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25</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7AAF62C2-1B40-484C-BC2A-E9B1AE5B9805}"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25</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9002776A-2101-4F3B-BE5D-4D3AAE147F88}"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25</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FC706F9F-DC65-4BA8-ABB8-4E82E61E3BC1}"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25</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D91DACF1-0FC0-408B-9C84-0B9AE73D9676}"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25</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5CAB499C-4FC8-47BF-BA1E-97E43D20BEF1}"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25</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7EA1FF43-0BB6-49BC-B220-FE2185537D96}"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25</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EF42244E-3B11-4FE8-9DA8-64EA1B45DFDE}"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25</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C2142CB3-4838-493B-95CF-FF0121C99E31}"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25</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4D686-F091-43E9-AFE0-7E5DEABD2F46}"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25</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a:t>Chapter 25</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30 November 2021 </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6F843A4E-F677-4DF7-AD75-982D38F63B2A}"/>
              </a:ext>
            </a:extLst>
          </p:cNvPr>
          <p:cNvGraphicFramePr>
            <a:graphicFrameLocks noGrp="1"/>
          </p:cNvGraphicFramePr>
          <p:nvPr/>
        </p:nvGraphicFramePr>
        <p:xfrm>
          <a:off x="4212384" y="3601207"/>
          <a:ext cx="4215289" cy="2190867"/>
        </p:xfrm>
        <a:graphic>
          <a:graphicData uri="http://schemas.openxmlformats.org/drawingml/2006/table">
            <a:tbl>
              <a:tblPr firstRow="1" firstCol="1" bandRow="1" bandCol="1">
                <a:tableStyleId>{5940675A-B579-460E-94D1-54222C63F5DA}</a:tableStyleId>
              </a:tblPr>
              <a:tblGrid>
                <a:gridCol w="867289">
                  <a:extLst>
                    <a:ext uri="{9D8B030D-6E8A-4147-A177-3AD203B41FA5}">
                      <a16:colId xmlns:a16="http://schemas.microsoft.com/office/drawing/2014/main" val="2736513851"/>
                    </a:ext>
                  </a:extLst>
                </a:gridCol>
                <a:gridCol w="3348000">
                  <a:extLst>
                    <a:ext uri="{9D8B030D-6E8A-4147-A177-3AD203B41FA5}">
                      <a16:colId xmlns:a16="http://schemas.microsoft.com/office/drawing/2014/main" val="171380316"/>
                    </a:ext>
                  </a:extLst>
                </a:gridCol>
              </a:tblGrid>
              <a:tr h="312981">
                <a:tc>
                  <a:txBody>
                    <a:bodyPr/>
                    <a:lstStyle/>
                    <a:p>
                      <a:pPr algn="ctr">
                        <a:lnSpc>
                          <a:spcPct val="107000"/>
                        </a:lnSpc>
                      </a:pP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a:lnSpc>
                          <a:spcPct val="107000"/>
                        </a:lnSpc>
                      </a:pPr>
                      <a:r>
                        <a:rPr lang="az-Cyrl-AZ" sz="1800" dirty="0">
                          <a:effectLst/>
                          <a:latin typeface="Calibri" panose="020F0502020204030204" pitchFamily="34" charset="0"/>
                          <a:ea typeface="PMingLiU" panose="02020500000000000000" pitchFamily="18" charset="-120"/>
                          <a:cs typeface="Lucida Grande"/>
                        </a:rPr>
                        <a:t>луд-шы-л</a:t>
                      </a:r>
                      <a:r>
                        <a:rPr lang="az-Cyrl-AZ" sz="1800" b="1" dirty="0">
                          <a:effectLst/>
                          <a:latin typeface="Calibri" panose="020F0502020204030204" pitchFamily="34" charset="0"/>
                          <a:ea typeface="PMingLiU" panose="02020500000000000000" pitchFamily="18" charset="-120"/>
                          <a:cs typeface="Lucida Grande"/>
                        </a:rPr>
                        <a:t>а</a:t>
                      </a:r>
                      <a:r>
                        <a:rPr lang="en-GB" sz="1800" dirty="0">
                          <a:effectLst/>
                          <a:latin typeface="Calibri" panose="020F0502020204030204" pitchFamily="34" charset="0"/>
                          <a:ea typeface="PMingLiU" panose="02020500000000000000" pitchFamily="18" charset="-120"/>
                          <a:cs typeface="Lucida Grande"/>
                        </a:rPr>
                        <a:t> </a:t>
                      </a:r>
                      <a:r>
                        <a:rPr lang="mi-NZ" sz="1800" dirty="0">
                          <a:effectLst/>
                          <a:latin typeface="Calibri" panose="020F0502020204030204" pitchFamily="34" charset="0"/>
                          <a:ea typeface="PMingLiU" panose="02020500000000000000" pitchFamily="18" charset="-120"/>
                          <a:cs typeface="Lucida Grande"/>
                        </a:rPr>
                        <a:t>&gt;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314114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az-Cyrl-AZ" sz="1800" dirty="0">
                          <a:effectLst/>
                          <a:latin typeface="Calibri" panose="020F0502020204030204" pitchFamily="34" charset="0"/>
                          <a:ea typeface="PMingLiU" panose="02020500000000000000" pitchFamily="18" charset="-120"/>
                          <a:cs typeface="Lucida Grande"/>
                        </a:rPr>
                        <a:t>луд-ш</a:t>
                      </a:r>
                      <a:r>
                        <a:rPr lang="en-GB" sz="1800" dirty="0">
                          <a:effectLst/>
                          <a:latin typeface="Calibri" panose="020F0502020204030204" pitchFamily="34" charset="0"/>
                          <a:ea typeface="PMingLiU" panose="02020500000000000000" pitchFamily="18" charset="-120"/>
                          <a:cs typeface="Lucida Grande"/>
                        </a:rPr>
                        <a:t>-</a:t>
                      </a:r>
                      <a:r>
                        <a:rPr lang="en-GB" sz="1800" dirty="0" err="1">
                          <a:effectLst/>
                          <a:latin typeface="Calibri" panose="020F0502020204030204" pitchFamily="34" charset="0"/>
                          <a:ea typeface="PMingLiU" panose="02020500000000000000" pitchFamily="18" charset="-120"/>
                          <a:cs typeface="Lucida Grande"/>
                        </a:rPr>
                        <a:t>ем</a:t>
                      </a:r>
                      <a:r>
                        <a:rPr lang="az-Cyrl-AZ" sz="1800" dirty="0">
                          <a:effectLst/>
                          <a:latin typeface="Calibri" panose="020F0502020204030204" pitchFamily="34" charset="0"/>
                          <a:ea typeface="PMingLiU" panose="02020500000000000000" pitchFamily="18" charset="-120"/>
                          <a:cs typeface="Lucida Grande"/>
                        </a:rPr>
                        <a:t>-л</a:t>
                      </a:r>
                      <a:r>
                        <a:rPr lang="az-Cyrl-AZ" sz="1800" b="1" dirty="0">
                          <a:effectLst/>
                          <a:latin typeface="Calibri" panose="020F0502020204030204" pitchFamily="34" charset="0"/>
                          <a:ea typeface="PMingLiU" panose="02020500000000000000" pitchFamily="18" charset="-120"/>
                          <a:cs typeface="Lucida Grande"/>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az-Cyrl-AZ" sz="1800" dirty="0">
                          <a:effectLst/>
                          <a:latin typeface="Calibri" panose="020F0502020204030204" pitchFamily="34" charset="0"/>
                          <a:ea typeface="PMingLiU" panose="02020500000000000000" pitchFamily="18" charset="-120"/>
                          <a:cs typeface="Lucida Grande"/>
                        </a:rPr>
                        <a:t>луд-ш</a:t>
                      </a:r>
                      <a:r>
                        <a:rPr lang="en-GB" sz="1800" dirty="0">
                          <a:effectLst/>
                          <a:latin typeface="Calibri" panose="020F0502020204030204" pitchFamily="34" charset="0"/>
                          <a:ea typeface="PMingLiU" panose="02020500000000000000" pitchFamily="18" charset="-120"/>
                          <a:cs typeface="Lucida Grande"/>
                        </a:rPr>
                        <a:t>-</a:t>
                      </a:r>
                      <a:r>
                        <a:rPr lang="en-GB" sz="1800" dirty="0" err="1">
                          <a:effectLst/>
                          <a:latin typeface="Calibri" panose="020F0502020204030204" pitchFamily="34" charset="0"/>
                          <a:ea typeface="PMingLiU" panose="02020500000000000000" pitchFamily="18" charset="-120"/>
                          <a:cs typeface="Lucida Grande"/>
                        </a:rPr>
                        <a:t>ет</a:t>
                      </a:r>
                      <a:r>
                        <a:rPr lang="az-Cyrl-AZ" sz="1800" dirty="0">
                          <a:effectLst/>
                          <a:latin typeface="Calibri" panose="020F0502020204030204" pitchFamily="34" charset="0"/>
                          <a:ea typeface="PMingLiU" panose="02020500000000000000" pitchFamily="18" charset="-120"/>
                          <a:cs typeface="Lucida Grande"/>
                        </a:rPr>
                        <a:t>-л</a:t>
                      </a:r>
                      <a:r>
                        <a:rPr lang="az-Cyrl-AZ" sz="1800" b="1" dirty="0">
                          <a:effectLst/>
                          <a:latin typeface="Calibri" panose="020F0502020204030204" pitchFamily="34" charset="0"/>
                          <a:ea typeface="PMingLiU" panose="02020500000000000000" pitchFamily="18" charset="-120"/>
                          <a:cs typeface="Lucida Grande"/>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az-Cyrl-AZ" sz="1800" dirty="0">
                          <a:effectLst/>
                          <a:latin typeface="Calibri" panose="020F0502020204030204" pitchFamily="34" charset="0"/>
                          <a:ea typeface="PMingLiU" panose="02020500000000000000" pitchFamily="18" charset="-120"/>
                          <a:cs typeface="Lucida Grande"/>
                        </a:rPr>
                        <a:t>луд-ш</a:t>
                      </a:r>
                      <a:r>
                        <a:rPr lang="mi-NZ" sz="1800" dirty="0">
                          <a:effectLst/>
                          <a:latin typeface="Calibri" panose="020F0502020204030204" pitchFamily="34" charset="0"/>
                          <a:ea typeface="PMingLiU" panose="02020500000000000000" pitchFamily="18" charset="-120"/>
                          <a:cs typeface="Lucida Grande"/>
                        </a:rPr>
                        <a:t>ы</a:t>
                      </a:r>
                      <a:r>
                        <a:rPr lang="en-GB" sz="1800" dirty="0">
                          <a:effectLst/>
                          <a:latin typeface="Calibri" panose="020F0502020204030204" pitchFamily="34" charset="0"/>
                          <a:ea typeface="PMingLiU" panose="02020500000000000000" pitchFamily="18" charset="-120"/>
                          <a:cs typeface="Lucida Grande"/>
                        </a:rPr>
                        <a:t>-ж</a:t>
                      </a:r>
                      <a:r>
                        <a:rPr lang="az-Cyrl-AZ" sz="1800" dirty="0">
                          <a:effectLst/>
                          <a:latin typeface="Calibri" panose="020F0502020204030204" pitchFamily="34" charset="0"/>
                          <a:ea typeface="PMingLiU" panose="02020500000000000000" pitchFamily="18" charset="-120"/>
                          <a:cs typeface="Lucida Grande"/>
                        </a:rPr>
                        <a:t>-л</a:t>
                      </a:r>
                      <a:r>
                        <a:rPr lang="az-Cyrl-AZ" sz="1800" b="1" dirty="0">
                          <a:effectLst/>
                          <a:latin typeface="Calibri" panose="020F0502020204030204" pitchFamily="34" charset="0"/>
                          <a:ea typeface="PMingLiU" panose="02020500000000000000" pitchFamily="18" charset="-120"/>
                          <a:cs typeface="Lucida Grande"/>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1Pl</a:t>
                      </a:r>
                      <a:endParaRPr lang="en-GB" sz="1800" dirty="0">
                        <a:solidFill>
                          <a:srgbClr val="FF0000"/>
                        </a:solidFill>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a:t>
                      </a:r>
                      <a:endParaRPr lang="en-GB" sz="1800" dirty="0">
                        <a:solidFill>
                          <a:srgbClr val="FF0000"/>
                        </a:solidFill>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solidFill>
                            <a:srgbClr val="FF0000"/>
                          </a:solidFill>
                          <a:effectLst/>
                          <a:latin typeface="Calibri" panose="020F0502020204030204" pitchFamily="34" charset="0"/>
                          <a:ea typeface="PMingLiU" panose="02020500000000000000" pitchFamily="18" charset="-120"/>
                          <a:cs typeface="Calibri" panose="020F0502020204030204" pitchFamily="34" charset="0"/>
                        </a:rPr>
                        <a:t>2Pl</a:t>
                      </a:r>
                      <a:endParaRPr lang="en-GB" sz="1800">
                        <a:solidFill>
                          <a:srgbClr val="FF0000"/>
                        </a:solidFill>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a:t>
                      </a:r>
                      <a:endParaRPr lang="en-GB" sz="1800" dirty="0">
                        <a:solidFill>
                          <a:srgbClr val="FF0000"/>
                        </a:solidFill>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az-Cyrl-AZ" sz="1800" dirty="0">
                          <a:effectLst/>
                          <a:latin typeface="Calibri" panose="020F0502020204030204" pitchFamily="34" charset="0"/>
                          <a:ea typeface="PMingLiU" panose="02020500000000000000" pitchFamily="18" charset="-120"/>
                          <a:cs typeface="Lucida Grande"/>
                        </a:rPr>
                        <a:t>луд-ш</a:t>
                      </a:r>
                      <a:r>
                        <a:rPr lang="mi-NZ" sz="1800" dirty="0">
                          <a:effectLst/>
                          <a:latin typeface="Calibri" panose="020F0502020204030204" pitchFamily="34" charset="0"/>
                          <a:ea typeface="PMingLiU" panose="02020500000000000000" pitchFamily="18" charset="-120"/>
                          <a:cs typeface="Lucida Grande"/>
                        </a:rPr>
                        <a:t>ы</a:t>
                      </a:r>
                      <a:r>
                        <a:rPr lang="en-GB" sz="1800" dirty="0">
                          <a:effectLst/>
                          <a:latin typeface="Calibri" panose="020F0502020204030204" pitchFamily="34" charset="0"/>
                          <a:ea typeface="PMingLiU" panose="02020500000000000000" pitchFamily="18" charset="-120"/>
                          <a:cs typeface="Lucida Grande"/>
                        </a:rPr>
                        <a:t>-</a:t>
                      </a:r>
                      <a:r>
                        <a:rPr lang="en-GB" sz="1800" dirty="0" err="1">
                          <a:effectLst/>
                          <a:latin typeface="Calibri" panose="020F0502020204030204" pitchFamily="34" charset="0"/>
                          <a:ea typeface="PMingLiU" panose="02020500000000000000" pitchFamily="18" charset="-120"/>
                          <a:cs typeface="Lucida Grande"/>
                        </a:rPr>
                        <a:t>шт</a:t>
                      </a:r>
                      <a:r>
                        <a:rPr lang="az-Cyrl-AZ" sz="1800" dirty="0">
                          <a:effectLst/>
                          <a:latin typeface="Calibri" panose="020F0502020204030204" pitchFamily="34" charset="0"/>
                          <a:ea typeface="PMingLiU" panose="02020500000000000000" pitchFamily="18" charset="-120"/>
                          <a:cs typeface="Lucida Grande"/>
                        </a:rPr>
                        <a:t>-л</a:t>
                      </a:r>
                      <a:r>
                        <a:rPr lang="az-Cyrl-AZ" sz="1800" b="1" dirty="0">
                          <a:effectLst/>
                          <a:latin typeface="Calibri" panose="020F0502020204030204" pitchFamily="34" charset="0"/>
                          <a:ea typeface="PMingLiU" panose="02020500000000000000" pitchFamily="18" charset="-120"/>
                          <a:cs typeface="Lucida Grande"/>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G</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erund ~ converb of simult. action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‘while’)</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in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шыла</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10</a:t>
            </a:fld>
            <a:endParaRPr lang="en-GB"/>
          </a:p>
        </p:txBody>
      </p:sp>
      <p:sp>
        <p:nvSpPr>
          <p:cNvPr id="6" name="Content Placeholder 2">
            <a:extLst>
              <a:ext uri="{FF2B5EF4-FFF2-40B4-BE49-F238E27FC236}">
                <a16:creationId xmlns:a16="http://schemas.microsoft.com/office/drawing/2014/main" id="{7FF435A1-11E3-430A-9500-AABF29B141C0}"/>
              </a:ext>
            </a:extLst>
          </p:cNvPr>
          <p:cNvSpPr txBox="1">
            <a:spLocks/>
          </p:cNvSpPr>
          <p:nvPr/>
        </p:nvSpPr>
        <p:spPr>
          <a:xfrm>
            <a:off x="838200" y="1825625"/>
            <a:ext cx="10515600" cy="927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dirty="0"/>
              <a:t>луд-шы-л</a:t>
            </a:r>
            <a:r>
              <a:rPr lang="mi-NZ" b="1" dirty="0"/>
              <a:t>а</a:t>
            </a:r>
            <a:br>
              <a:rPr lang="mi-NZ" b="1" dirty="0"/>
            </a:br>
            <a:r>
              <a:rPr lang="en-GB" dirty="0"/>
              <a:t>read-PTCP.ACT-COMP</a:t>
            </a:r>
            <a:endParaRPr lang="mi-NZ" dirty="0"/>
          </a:p>
          <a:p>
            <a:pPr marL="0" indent="0">
              <a:buFont typeface="Arial" panose="020B0604020202020204" pitchFamily="34" charset="0"/>
              <a:buNone/>
            </a:pPr>
            <a:endParaRPr lang="en-GB" b="1" dirty="0"/>
          </a:p>
        </p:txBody>
      </p:sp>
      <p:sp>
        <p:nvSpPr>
          <p:cNvPr id="13" name="TextBox 12">
            <a:extLst>
              <a:ext uri="{FF2B5EF4-FFF2-40B4-BE49-F238E27FC236}">
                <a16:creationId xmlns:a16="http://schemas.microsoft.com/office/drawing/2014/main" id="{B008EFDA-E6E3-45C7-89F7-42CC0F28CCFF}"/>
              </a:ext>
            </a:extLst>
          </p:cNvPr>
          <p:cNvSpPr txBox="1"/>
          <p:nvPr/>
        </p:nvSpPr>
        <p:spPr>
          <a:xfrm>
            <a:off x="838200" y="3388402"/>
            <a:ext cx="6096000" cy="369332"/>
          </a:xfrm>
          <a:prstGeom prst="rect">
            <a:avLst/>
          </a:prstGeom>
          <a:noFill/>
        </p:spPr>
        <p:txBody>
          <a:bodyPr wrap="square">
            <a:spAutoFit/>
          </a:bodyPr>
          <a:lstStyle/>
          <a:p>
            <a:pPr marL="0" indent="0">
              <a:buFont typeface="Arial" panose="020B0604020202020204" pitchFamily="34" charset="0"/>
              <a:buNone/>
            </a:pPr>
            <a:r>
              <a:rPr lang="en-US" dirty="0">
                <a:latin typeface="Calibri" panose="020F0502020204030204" pitchFamily="34" charset="0"/>
                <a:ea typeface="PMingLiU" panose="02020500000000000000" pitchFamily="18" charset="-120"/>
              </a:rPr>
              <a:t>Possessive suffixes:</a:t>
            </a:r>
          </a:p>
        </p:txBody>
      </p:sp>
    </p:spTree>
    <p:extLst>
      <p:ext uri="{BB962C8B-B14F-4D97-AF65-F5344CB8AC3E}">
        <p14:creationId xmlns:p14="http://schemas.microsoft.com/office/powerpoint/2010/main" val="3866800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G</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erund ~ converb of simult. action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‘while’)</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in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шыла</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graphicFrame>
        <p:nvGraphicFramePr>
          <p:cNvPr id="6" name="Table 5">
            <a:extLst>
              <a:ext uri="{FF2B5EF4-FFF2-40B4-BE49-F238E27FC236}">
                <a16:creationId xmlns:a16="http://schemas.microsoft.com/office/drawing/2014/main" id="{6ABDB578-2F88-4A12-A7DB-2AFA20C27DBF}"/>
              </a:ext>
            </a:extLst>
          </p:cNvPr>
          <p:cNvGraphicFramePr>
            <a:graphicFrameLocks noGrp="1"/>
          </p:cNvGraphicFramePr>
          <p:nvPr/>
        </p:nvGraphicFramePr>
        <p:xfrm>
          <a:off x="838201" y="2001044"/>
          <a:ext cx="10515599" cy="3519645"/>
        </p:xfrm>
        <a:graphic>
          <a:graphicData uri="http://schemas.openxmlformats.org/drawingml/2006/table">
            <a:tbl>
              <a:tblPr firstRow="1" firstCol="1" bandRow="1" bandCol="1">
                <a:tableStyleId>{5940675A-B579-460E-94D1-54222C63F5DA}</a:tableStyleId>
              </a:tblPr>
              <a:tblGrid>
                <a:gridCol w="5257213">
                  <a:extLst>
                    <a:ext uri="{9D8B030D-6E8A-4147-A177-3AD203B41FA5}">
                      <a16:colId xmlns:a16="http://schemas.microsoft.com/office/drawing/2014/main" val="1649095387"/>
                    </a:ext>
                  </a:extLst>
                </a:gridCol>
                <a:gridCol w="5258386">
                  <a:extLst>
                    <a:ext uri="{9D8B030D-6E8A-4147-A177-3AD203B41FA5}">
                      <a16:colId xmlns:a16="http://schemas.microsoft.com/office/drawing/2014/main" val="2380547936"/>
                    </a:ext>
                  </a:extLst>
                </a:gridCol>
              </a:tblGrid>
              <a:tr h="1173215">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Р</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диом </a:t>
                      </a:r>
                      <a:r>
                        <a:rPr lang="en-US" sz="24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колыштшемл</a:t>
                      </a:r>
                      <a:r>
                        <a:rPr lang="en-US" sz="24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 трук пач</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рыште ал</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-мог</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й йӱк ш</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ктыш.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While I was listening to the radio, there was suddenly some kind of sound in the apartment.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5932348"/>
                  </a:ext>
                </a:extLst>
              </a:tr>
              <a:tr h="1173215">
                <a:tc>
                  <a:txBody>
                    <a:bodyPr/>
                    <a:lstStyle/>
                    <a:p>
                      <a:pPr algn="l"/>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Авт</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бус д</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не </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я</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лышке </a:t>
                      </a:r>
                      <a:r>
                        <a:rPr lang="en-US" sz="24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кудалшыжл</a:t>
                      </a:r>
                      <a:r>
                        <a:rPr lang="en-US" sz="24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 в</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тыже тудл</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 кок-кум ган</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 йыҥгырт</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While he was on the bus to the village, his wife called him two or three times.</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554366419"/>
                  </a:ext>
                </a:extLst>
              </a:tr>
              <a:tr h="1173215">
                <a:tc>
                  <a:txBody>
                    <a:bodyPr/>
                    <a:lstStyle/>
                    <a:p>
                      <a:pPr algn="l"/>
                      <a:r>
                        <a:rPr lang="en-US" sz="2400">
                          <a:solidFill>
                            <a:srgbClr val="000000"/>
                          </a:solidFill>
                          <a:effectLst/>
                          <a:latin typeface="Calibri" panose="020F0502020204030204" pitchFamily="34" charset="0"/>
                          <a:ea typeface="PMingLiU" panose="02020500000000000000" pitchFamily="18" charset="-120"/>
                          <a:cs typeface="Lucida Grande"/>
                        </a:rPr>
                        <a:t>Чодыр</a:t>
                      </a:r>
                      <a:r>
                        <a:rPr lang="en-US" sz="2400" b="1">
                          <a:solidFill>
                            <a:srgbClr val="000000"/>
                          </a:solidFill>
                          <a:effectLst/>
                          <a:latin typeface="Calibri" panose="020F0502020204030204" pitchFamily="34" charset="0"/>
                          <a:ea typeface="PMingLiU" panose="02020500000000000000" pitchFamily="18" charset="-120"/>
                          <a:cs typeface="Lucida Grande"/>
                        </a:rPr>
                        <a:t>а</a:t>
                      </a:r>
                      <a:r>
                        <a:rPr lang="en-US" sz="2400">
                          <a:solidFill>
                            <a:srgbClr val="000000"/>
                          </a:solidFill>
                          <a:effectLst/>
                          <a:latin typeface="Calibri" panose="020F0502020204030204" pitchFamily="34" charset="0"/>
                          <a:ea typeface="PMingLiU" panose="02020500000000000000" pitchFamily="18" charset="-120"/>
                          <a:cs typeface="Lucida Grande"/>
                        </a:rPr>
                        <a:t> к</a:t>
                      </a:r>
                      <a:r>
                        <a:rPr lang="en-US" sz="2400" b="1">
                          <a:solidFill>
                            <a:srgbClr val="000000"/>
                          </a:solidFill>
                          <a:effectLst/>
                          <a:latin typeface="Calibri" panose="020F0502020204030204" pitchFamily="34" charset="0"/>
                          <a:ea typeface="PMingLiU" panose="02020500000000000000" pitchFamily="18" charset="-120"/>
                          <a:cs typeface="Lucida Grande"/>
                        </a:rPr>
                        <a:t>о</a:t>
                      </a:r>
                      <a:r>
                        <a:rPr lang="en-US" sz="2400">
                          <a:solidFill>
                            <a:srgbClr val="000000"/>
                          </a:solidFill>
                          <a:effectLst/>
                          <a:latin typeface="Calibri" panose="020F0502020204030204" pitchFamily="34" charset="0"/>
                          <a:ea typeface="PMingLiU" panose="02020500000000000000" pitchFamily="18" charset="-120"/>
                          <a:cs typeface="Lucida Grande"/>
                        </a:rPr>
                        <a:t>рно д</a:t>
                      </a:r>
                      <a:r>
                        <a:rPr lang="en-US" sz="2400" b="1">
                          <a:solidFill>
                            <a:srgbClr val="000000"/>
                          </a:solidFill>
                          <a:effectLst/>
                          <a:latin typeface="Calibri" panose="020F0502020204030204" pitchFamily="34" charset="0"/>
                          <a:ea typeface="PMingLiU" panose="02020500000000000000" pitchFamily="18" charset="-120"/>
                          <a:cs typeface="Lucida Grande"/>
                        </a:rPr>
                        <a:t>е</a:t>
                      </a:r>
                      <a:r>
                        <a:rPr lang="en-US" sz="2400">
                          <a:solidFill>
                            <a:srgbClr val="000000"/>
                          </a:solidFill>
                          <a:effectLst/>
                          <a:latin typeface="Calibri" panose="020F0502020204030204" pitchFamily="34" charset="0"/>
                          <a:ea typeface="PMingLiU" panose="02020500000000000000" pitchFamily="18" charset="-120"/>
                          <a:cs typeface="Lucida Grande"/>
                        </a:rPr>
                        <a:t>не </a:t>
                      </a:r>
                      <a:r>
                        <a:rPr lang="en-US" sz="2400" u="sng">
                          <a:solidFill>
                            <a:srgbClr val="000000"/>
                          </a:solidFill>
                          <a:effectLst/>
                          <a:latin typeface="Calibri" panose="020F0502020204030204" pitchFamily="34" charset="0"/>
                          <a:ea typeface="PMingLiU" panose="02020500000000000000" pitchFamily="18" charset="-120"/>
                          <a:cs typeface="Lucida Grande"/>
                        </a:rPr>
                        <a:t>ошкылшыл</a:t>
                      </a:r>
                      <a:r>
                        <a:rPr lang="en-US" sz="2400" b="1" u="sng">
                          <a:solidFill>
                            <a:srgbClr val="000000"/>
                          </a:solidFill>
                          <a:effectLst/>
                          <a:latin typeface="Calibri" panose="020F0502020204030204" pitchFamily="34" charset="0"/>
                          <a:ea typeface="PMingLiU" panose="02020500000000000000" pitchFamily="18" charset="-120"/>
                          <a:cs typeface="Lucida Grande"/>
                        </a:rPr>
                        <a:t>а</a:t>
                      </a:r>
                      <a:r>
                        <a:rPr lang="en-US" sz="2400">
                          <a:solidFill>
                            <a:srgbClr val="000000"/>
                          </a:solidFill>
                          <a:effectLst/>
                          <a:latin typeface="Calibri" panose="020F0502020204030204" pitchFamily="34" charset="0"/>
                          <a:ea typeface="PMingLiU" panose="02020500000000000000" pitchFamily="18" charset="-120"/>
                          <a:cs typeface="Lucida Grande"/>
                        </a:rPr>
                        <a:t>, шинчал</a:t>
                      </a:r>
                      <a:r>
                        <a:rPr lang="en-US" sz="2400" b="1">
                          <a:solidFill>
                            <a:srgbClr val="000000"/>
                          </a:solidFill>
                          <a:effectLst/>
                          <a:latin typeface="Calibri" panose="020F0502020204030204" pitchFamily="34" charset="0"/>
                          <a:ea typeface="PMingLiU" panose="02020500000000000000" pitchFamily="18" charset="-120"/>
                          <a:cs typeface="Lucida Grande"/>
                        </a:rPr>
                        <a:t>а</a:t>
                      </a:r>
                      <a:r>
                        <a:rPr lang="en-US" sz="2400">
                          <a:solidFill>
                            <a:srgbClr val="000000"/>
                          </a:solidFill>
                          <a:effectLst/>
                          <a:latin typeface="Calibri" panose="020F0502020204030204" pitchFamily="34" charset="0"/>
                          <a:ea typeface="PMingLiU" panose="02020500000000000000" pitchFamily="18" charset="-120"/>
                          <a:cs typeface="Lucida Grande"/>
                        </a:rPr>
                        <a:t>н т</a:t>
                      </a:r>
                      <a:r>
                        <a:rPr lang="en-US" sz="2400" b="1">
                          <a:solidFill>
                            <a:srgbClr val="000000"/>
                          </a:solidFill>
                          <a:effectLst/>
                          <a:latin typeface="Calibri" panose="020F0502020204030204" pitchFamily="34" charset="0"/>
                          <a:ea typeface="PMingLiU" panose="02020500000000000000" pitchFamily="18" charset="-120"/>
                          <a:cs typeface="Lucida Grande"/>
                        </a:rPr>
                        <a:t>ӱ</a:t>
                      </a:r>
                      <a:r>
                        <a:rPr lang="en-US" sz="2400">
                          <a:solidFill>
                            <a:srgbClr val="000000"/>
                          </a:solidFill>
                          <a:effectLst/>
                          <a:latin typeface="Calibri" panose="020F0502020204030204" pitchFamily="34" charset="0"/>
                          <a:ea typeface="PMingLiU" panose="02020500000000000000" pitchFamily="18" charset="-120"/>
                          <a:cs typeface="Lucida Grande"/>
                        </a:rPr>
                        <a:t>рлӧ п</a:t>
                      </a:r>
                      <a:r>
                        <a:rPr lang="en-US" sz="2400" b="1">
                          <a:solidFill>
                            <a:srgbClr val="000000"/>
                          </a:solidFill>
                          <a:effectLst/>
                          <a:latin typeface="Calibri" panose="020F0502020204030204" pitchFamily="34" charset="0"/>
                          <a:ea typeface="PMingLiU" panose="02020500000000000000" pitchFamily="18" charset="-120"/>
                          <a:cs typeface="Lucida Grande"/>
                        </a:rPr>
                        <a:t>о</a:t>
                      </a:r>
                      <a:r>
                        <a:rPr lang="en-US" sz="2400">
                          <a:solidFill>
                            <a:srgbClr val="000000"/>
                          </a:solidFill>
                          <a:effectLst/>
                          <a:latin typeface="Calibri" panose="020F0502020204030204" pitchFamily="34" charset="0"/>
                          <a:ea typeface="PMingLiU" panose="02020500000000000000" pitchFamily="18" charset="-120"/>
                          <a:cs typeface="Lucida Grande"/>
                        </a:rPr>
                        <a:t>ҥго-влак перн</a:t>
                      </a:r>
                      <a:r>
                        <a:rPr lang="en-US" sz="2400" b="1">
                          <a:solidFill>
                            <a:srgbClr val="000000"/>
                          </a:solidFill>
                          <a:effectLst/>
                          <a:latin typeface="Calibri" panose="020F0502020204030204" pitchFamily="34" charset="0"/>
                          <a:ea typeface="PMingLiU" panose="02020500000000000000" pitchFamily="18" charset="-120"/>
                          <a:cs typeface="Lucida Grande"/>
                        </a:rPr>
                        <a:t>е</a:t>
                      </a:r>
                      <a:r>
                        <a:rPr lang="en-US" sz="2400">
                          <a:solidFill>
                            <a:srgbClr val="000000"/>
                          </a:solidFill>
                          <a:effectLst/>
                          <a:latin typeface="Calibri" panose="020F0502020204030204" pitchFamily="34" charset="0"/>
                          <a:ea typeface="PMingLiU" panose="02020500000000000000" pitchFamily="18" charset="-120"/>
                          <a:cs typeface="Lucida Grande"/>
                        </a:rPr>
                        <a:t>дылыт.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When going down a forest path, different mushrooms strike the eye.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32894486"/>
                  </a:ext>
                </a:extLst>
              </a:tr>
            </a:tbl>
          </a:graphicData>
        </a:graphic>
      </p:graphicFrame>
    </p:spTree>
    <p:extLst>
      <p:ext uri="{BB962C8B-B14F-4D97-AF65-F5344CB8AC3E}">
        <p14:creationId xmlns:p14="http://schemas.microsoft.com/office/powerpoint/2010/main" val="1627682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4F77BD-6C37-4F01-9097-B672DCB78770}"/>
              </a:ext>
            </a:extLst>
          </p:cNvPr>
          <p:cNvSpPr>
            <a:spLocks noGrp="1"/>
          </p:cNvSpPr>
          <p:nvPr>
            <p:ph idx="1"/>
          </p:nvPr>
        </p:nvSpPr>
        <p:spPr>
          <a:xfrm>
            <a:off x="4523936" y="3818766"/>
            <a:ext cx="2228557" cy="565883"/>
          </a:xfrm>
        </p:spPr>
        <p:txBody>
          <a:bodyPr/>
          <a:lstStyle/>
          <a:p>
            <a:pPr marL="0" indent="0" algn="r">
              <a:buNone/>
            </a:pPr>
            <a:r>
              <a:rPr lang="mi-NZ" dirty="0"/>
              <a:t>онч</a:t>
            </a:r>
            <a:r>
              <a:rPr lang="en-GB" b="1" dirty="0" err="1"/>
              <a:t>а</a:t>
            </a:r>
            <a:r>
              <a:rPr lang="en-GB" dirty="0" err="1"/>
              <a:t>ш</a:t>
            </a:r>
            <a:r>
              <a:rPr lang="en-GB" dirty="0"/>
              <a:t> (-</a:t>
            </a:r>
            <a:r>
              <a:rPr lang="en-GB" dirty="0" err="1"/>
              <a:t>ем</a:t>
            </a:r>
            <a:r>
              <a:rPr lang="en-GB" dirty="0"/>
              <a:t>)</a:t>
            </a:r>
          </a:p>
        </p:txBody>
      </p:sp>
      <p:sp>
        <p:nvSpPr>
          <p:cNvPr id="4" name="Footer Placeholder 3">
            <a:extLst>
              <a:ext uri="{FF2B5EF4-FFF2-40B4-BE49-F238E27FC236}">
                <a16:creationId xmlns:a16="http://schemas.microsoft.com/office/drawing/2014/main" id="{46B81124-7EA1-4B65-BF18-061DEC423201}"/>
              </a:ext>
            </a:extLst>
          </p:cNvPr>
          <p:cNvSpPr>
            <a:spLocks noGrp="1"/>
          </p:cNvSpPr>
          <p:nvPr>
            <p:ph type="ftr" sz="quarter" idx="11"/>
          </p:nvPr>
        </p:nvSpPr>
        <p:spPr/>
        <p:txBody>
          <a:bodyPr/>
          <a:lstStyle/>
          <a:p>
            <a:r>
              <a:rPr lang="en-US"/>
              <a:t>COPIUS – Introduction to Mari – Chapter 25</a:t>
            </a:r>
            <a:endParaRPr lang="en-GB"/>
          </a:p>
        </p:txBody>
      </p:sp>
      <p:sp>
        <p:nvSpPr>
          <p:cNvPr id="5" name="Slide Number Placeholder 4">
            <a:extLst>
              <a:ext uri="{FF2B5EF4-FFF2-40B4-BE49-F238E27FC236}">
                <a16:creationId xmlns:a16="http://schemas.microsoft.com/office/drawing/2014/main" id="{71FB9D90-3EA8-460C-A350-15E597F43D90}"/>
              </a:ext>
            </a:extLst>
          </p:cNvPr>
          <p:cNvSpPr>
            <a:spLocks noGrp="1"/>
          </p:cNvSpPr>
          <p:nvPr>
            <p:ph type="sldNum" sz="quarter" idx="12"/>
          </p:nvPr>
        </p:nvSpPr>
        <p:spPr/>
        <p:txBody>
          <a:bodyPr/>
          <a:lstStyle/>
          <a:p>
            <a:fld id="{055DE2CD-379D-4002-80ED-F7724F598CF3}" type="slidenum">
              <a:rPr lang="en-GB" smtClean="0"/>
              <a:t>12</a:t>
            </a:fld>
            <a:endParaRPr lang="en-GB"/>
          </a:p>
        </p:txBody>
      </p:sp>
      <p:sp>
        <p:nvSpPr>
          <p:cNvPr id="6" name="Content Placeholder 2">
            <a:extLst>
              <a:ext uri="{FF2B5EF4-FFF2-40B4-BE49-F238E27FC236}">
                <a16:creationId xmlns:a16="http://schemas.microsoft.com/office/drawing/2014/main" id="{7D54709A-8FA9-4BFA-B4DB-E41D430CA5ED}"/>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Font typeface="Arial" panose="020B0604020202020204" pitchFamily="34" charset="0"/>
              <a:buNone/>
            </a:pPr>
            <a:r>
              <a:rPr lang="en-US" sz="3600" u="sng" dirty="0">
                <a:latin typeface="Calibri" panose="020F0502020204030204" pitchFamily="34" charset="0"/>
                <a:ea typeface="Times New Roman" panose="02020603050405020304" pitchFamily="18" charset="0"/>
                <a:cs typeface="Calibri" panose="020F0502020204030204" pitchFamily="34" charset="0"/>
              </a:rPr>
              <a:t>3–4. </a:t>
            </a:r>
            <a:r>
              <a:rPr lang="fr-FR" sz="3600" u="sng" dirty="0">
                <a:latin typeface="Calibri" panose="020F0502020204030204" pitchFamily="34" charset="0"/>
                <a:ea typeface="Times New Roman" panose="02020603050405020304" pitchFamily="18" charset="0"/>
                <a:cs typeface="Calibri" panose="020F0502020204030204" pitchFamily="34" charset="0"/>
              </a:rPr>
              <a:t>Verbal </a:t>
            </a:r>
            <a:r>
              <a:rPr lang="fr-FR" sz="3600" u="sng" dirty="0" err="1">
                <a:latin typeface="Calibri" panose="020F0502020204030204" pitchFamily="34" charset="0"/>
                <a:ea typeface="Times New Roman" panose="02020603050405020304" pitchFamily="18" charset="0"/>
                <a:cs typeface="Calibri" panose="020F0502020204030204" pitchFamily="34" charset="0"/>
              </a:rPr>
              <a:t>derivational</a:t>
            </a:r>
            <a:r>
              <a:rPr lang="fr-FR" sz="3600" u="sng" dirty="0">
                <a:latin typeface="Calibri" panose="020F0502020204030204" pitchFamily="34" charset="0"/>
                <a:ea typeface="Times New Roman" panose="02020603050405020304" pitchFamily="18" charset="0"/>
                <a:cs typeface="Calibri" panose="020F0502020204030204" pitchFamily="34" charset="0"/>
              </a:rPr>
              <a:t> suffixes -(а)</a:t>
            </a:r>
            <a:r>
              <a:rPr lang="fr-FR" sz="3600" u="sng" dirty="0" err="1">
                <a:latin typeface="Calibri" panose="020F0502020204030204" pitchFamily="34" charset="0"/>
                <a:ea typeface="Times New Roman" panose="02020603050405020304" pitchFamily="18" charset="0"/>
                <a:cs typeface="Calibri" panose="020F0502020204030204" pitchFamily="34" charset="0"/>
              </a:rPr>
              <a:t>лт</a:t>
            </a:r>
            <a:r>
              <a:rPr lang="fr-FR" sz="3600" u="sng" baseline="30000" dirty="0" err="1">
                <a:latin typeface="Calibri" panose="020F0502020204030204" pitchFamily="34" charset="0"/>
                <a:ea typeface="Times New Roman" panose="02020603050405020304" pitchFamily="18" charset="0"/>
                <a:cs typeface="Calibri" panose="020F0502020204030204" pitchFamily="34" charset="0"/>
              </a:rPr>
              <a:t>I</a:t>
            </a:r>
            <a:r>
              <a:rPr lang="fr-FR" sz="3600" u="sng" dirty="0">
                <a:latin typeface="Calibri" panose="020F0502020204030204" pitchFamily="34" charset="0"/>
                <a:ea typeface="Times New Roman" panose="02020603050405020304" pitchFamily="18" charset="0"/>
                <a:cs typeface="Calibri" panose="020F0502020204030204" pitchFamily="34" charset="0"/>
              </a:rPr>
              <a:t>, -кт</a:t>
            </a:r>
            <a:r>
              <a:rPr lang="fr-FR" sz="3600" u="sng" baseline="30000" dirty="0">
                <a:latin typeface="Calibri" panose="020F0502020204030204" pitchFamily="34" charset="0"/>
                <a:ea typeface="Times New Roman" panose="02020603050405020304" pitchFamily="18" charset="0"/>
                <a:cs typeface="Calibri" panose="020F0502020204030204" pitchFamily="34" charset="0"/>
              </a:rPr>
              <a:t>II</a:t>
            </a:r>
            <a:endParaRPr lang="en-US" sz="3600" u="sng" baseline="30000" dirty="0">
              <a:latin typeface="Calibri" panose="020F0502020204030204" pitchFamily="34" charset="0"/>
              <a:ea typeface="Times New Roman" panose="02020603050405020304" pitchFamily="18" charset="0"/>
              <a:cs typeface="Calibri" panose="020F0502020204030204" pitchFamily="34" charset="0"/>
            </a:endParaRPr>
          </a:p>
        </p:txBody>
      </p:sp>
      <p:sp>
        <p:nvSpPr>
          <p:cNvPr id="7" name="Content Placeholder 2">
            <a:extLst>
              <a:ext uri="{FF2B5EF4-FFF2-40B4-BE49-F238E27FC236}">
                <a16:creationId xmlns:a16="http://schemas.microsoft.com/office/drawing/2014/main" id="{F7826E31-E5C3-415C-9613-E5853FC66B76}"/>
              </a:ext>
            </a:extLst>
          </p:cNvPr>
          <p:cNvSpPr txBox="1">
            <a:spLocks/>
          </p:cNvSpPr>
          <p:nvPr/>
        </p:nvSpPr>
        <p:spPr>
          <a:xfrm>
            <a:off x="8153400" y="3818766"/>
            <a:ext cx="2743200" cy="565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mi-NZ" dirty="0"/>
              <a:t>ончыкт</a:t>
            </a:r>
            <a:r>
              <a:rPr lang="en-GB" b="1" dirty="0" err="1"/>
              <a:t>а</a:t>
            </a:r>
            <a:r>
              <a:rPr lang="en-GB" dirty="0" err="1"/>
              <a:t>ш</a:t>
            </a:r>
            <a:r>
              <a:rPr lang="en-GB" dirty="0"/>
              <a:t> (-</a:t>
            </a:r>
            <a:r>
              <a:rPr lang="en-GB" dirty="0" err="1"/>
              <a:t>ем</a:t>
            </a:r>
            <a:r>
              <a:rPr lang="en-GB" dirty="0"/>
              <a:t>)</a:t>
            </a:r>
          </a:p>
        </p:txBody>
      </p:sp>
      <p:sp>
        <p:nvSpPr>
          <p:cNvPr id="8" name="Content Placeholder 2">
            <a:extLst>
              <a:ext uri="{FF2B5EF4-FFF2-40B4-BE49-F238E27FC236}">
                <a16:creationId xmlns:a16="http://schemas.microsoft.com/office/drawing/2014/main" id="{550E0BAE-8B1A-49AE-BA9A-2E19555BCBDB}"/>
              </a:ext>
            </a:extLst>
          </p:cNvPr>
          <p:cNvSpPr txBox="1">
            <a:spLocks/>
          </p:cNvSpPr>
          <p:nvPr/>
        </p:nvSpPr>
        <p:spPr>
          <a:xfrm>
            <a:off x="894472" y="3818765"/>
            <a:ext cx="2743200" cy="565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ончалт</a:t>
            </a:r>
            <a:r>
              <a:rPr lang="mi-NZ" b="1" dirty="0"/>
              <a:t>а</a:t>
            </a:r>
            <a:r>
              <a:rPr lang="mi-NZ" dirty="0"/>
              <a:t>ш (-ам)</a:t>
            </a:r>
            <a:endParaRPr lang="en-GB" dirty="0"/>
          </a:p>
        </p:txBody>
      </p:sp>
      <p:sp>
        <p:nvSpPr>
          <p:cNvPr id="9" name="Arrow: U-Turn 8">
            <a:extLst>
              <a:ext uri="{FF2B5EF4-FFF2-40B4-BE49-F238E27FC236}">
                <a16:creationId xmlns:a16="http://schemas.microsoft.com/office/drawing/2014/main" id="{7E195679-E385-4136-9B68-2DA27CCBF25B}"/>
              </a:ext>
            </a:extLst>
          </p:cNvPr>
          <p:cNvSpPr/>
          <p:nvPr/>
        </p:nvSpPr>
        <p:spPr>
          <a:xfrm>
            <a:off x="6096000" y="3054779"/>
            <a:ext cx="3638257" cy="763302"/>
          </a:xfrm>
          <a:prstGeom prst="uturnArrow">
            <a:avLst/>
          </a:prstGeom>
          <a:solidFill>
            <a:schemeClr val="accent6">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Arrow: U-Turn 9">
            <a:extLst>
              <a:ext uri="{FF2B5EF4-FFF2-40B4-BE49-F238E27FC236}">
                <a16:creationId xmlns:a16="http://schemas.microsoft.com/office/drawing/2014/main" id="{4DD319E1-71CC-4433-8712-1B67CB495D47}"/>
              </a:ext>
            </a:extLst>
          </p:cNvPr>
          <p:cNvSpPr/>
          <p:nvPr/>
        </p:nvSpPr>
        <p:spPr>
          <a:xfrm flipH="1">
            <a:off x="1828801" y="3054779"/>
            <a:ext cx="3389728" cy="763302"/>
          </a:xfrm>
          <a:prstGeom prst="uturnArrow">
            <a:avLst/>
          </a:prstGeom>
          <a:solidFill>
            <a:schemeClr val="accent2">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Content Placeholder 2">
            <a:extLst>
              <a:ext uri="{FF2B5EF4-FFF2-40B4-BE49-F238E27FC236}">
                <a16:creationId xmlns:a16="http://schemas.microsoft.com/office/drawing/2014/main" id="{7451421B-002B-4FFE-824A-98DB59B18374}"/>
              </a:ext>
            </a:extLst>
          </p:cNvPr>
          <p:cNvSpPr txBox="1">
            <a:spLocks/>
          </p:cNvSpPr>
          <p:nvPr/>
        </p:nvSpPr>
        <p:spPr>
          <a:xfrm>
            <a:off x="7089237" y="2420740"/>
            <a:ext cx="1651781" cy="5236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a:t>
            </a:r>
            <a:r>
              <a:rPr lang="fr-FR" sz="2800" dirty="0">
                <a:latin typeface="Calibri" panose="020F0502020204030204" pitchFamily="34" charset="0"/>
                <a:ea typeface="Times New Roman" panose="02020603050405020304" pitchFamily="18" charset="0"/>
                <a:cs typeface="Calibri" panose="020F0502020204030204" pitchFamily="34" charset="0"/>
              </a:rPr>
              <a:t>кт</a:t>
            </a:r>
            <a:r>
              <a:rPr lang="fr-FR" sz="2800" baseline="30000" dirty="0">
                <a:latin typeface="Calibri" panose="020F0502020204030204" pitchFamily="34" charset="0"/>
                <a:ea typeface="Times New Roman" panose="02020603050405020304" pitchFamily="18" charset="0"/>
                <a:cs typeface="Calibri" panose="020F0502020204030204" pitchFamily="34" charset="0"/>
              </a:rPr>
              <a:t>II</a:t>
            </a:r>
            <a:r>
              <a:rPr lang="mi-NZ" dirty="0"/>
              <a:t> (V+1)</a:t>
            </a:r>
            <a:endParaRPr lang="en-GB" dirty="0"/>
          </a:p>
        </p:txBody>
      </p:sp>
      <p:sp>
        <p:nvSpPr>
          <p:cNvPr id="14" name="Content Placeholder 2">
            <a:extLst>
              <a:ext uri="{FF2B5EF4-FFF2-40B4-BE49-F238E27FC236}">
                <a16:creationId xmlns:a16="http://schemas.microsoft.com/office/drawing/2014/main" id="{15A996D1-E66F-4DF2-A0FD-2328849A8690}"/>
              </a:ext>
            </a:extLst>
          </p:cNvPr>
          <p:cNvSpPr txBox="1">
            <a:spLocks/>
          </p:cNvSpPr>
          <p:nvPr/>
        </p:nvSpPr>
        <p:spPr>
          <a:xfrm>
            <a:off x="2697774" y="2419670"/>
            <a:ext cx="1651781" cy="5236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-ал</a:t>
            </a:r>
            <a:r>
              <a:rPr lang="fr-FR" sz="2800" dirty="0" err="1">
                <a:latin typeface="Calibri" panose="020F0502020204030204" pitchFamily="34" charset="0"/>
                <a:ea typeface="Times New Roman" panose="02020603050405020304" pitchFamily="18" charset="0"/>
                <a:cs typeface="Calibri" panose="020F0502020204030204" pitchFamily="34" charset="0"/>
              </a:rPr>
              <a:t>т</a:t>
            </a:r>
            <a:r>
              <a:rPr lang="fr-FR" sz="2800" baseline="30000" dirty="0" err="1">
                <a:latin typeface="Calibri" panose="020F0502020204030204" pitchFamily="34" charset="0"/>
                <a:ea typeface="Times New Roman" panose="02020603050405020304" pitchFamily="18" charset="0"/>
                <a:cs typeface="Calibri" panose="020F0502020204030204" pitchFamily="34" charset="0"/>
              </a:rPr>
              <a:t>I</a:t>
            </a:r>
            <a:r>
              <a:rPr lang="mi-NZ" dirty="0"/>
              <a:t> (V-1)</a:t>
            </a:r>
            <a:endParaRPr lang="en-GB" dirty="0"/>
          </a:p>
        </p:txBody>
      </p:sp>
      <p:sp>
        <p:nvSpPr>
          <p:cNvPr id="15" name="Content Placeholder 2">
            <a:extLst>
              <a:ext uri="{FF2B5EF4-FFF2-40B4-BE49-F238E27FC236}">
                <a16:creationId xmlns:a16="http://schemas.microsoft.com/office/drawing/2014/main" id="{48AC613F-EC9D-4FDE-9F4D-2C8BA19EADE4}"/>
              </a:ext>
            </a:extLst>
          </p:cNvPr>
          <p:cNvSpPr txBox="1">
            <a:spLocks/>
          </p:cNvSpPr>
          <p:nvPr/>
        </p:nvSpPr>
        <p:spPr>
          <a:xfrm>
            <a:off x="7089236" y="5835166"/>
            <a:ext cx="1651781" cy="5236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-ал</a:t>
            </a:r>
            <a:r>
              <a:rPr lang="fr-FR" sz="2800" dirty="0" err="1">
                <a:latin typeface="Calibri" panose="020F0502020204030204" pitchFamily="34" charset="0"/>
                <a:ea typeface="Times New Roman" panose="02020603050405020304" pitchFamily="18" charset="0"/>
                <a:cs typeface="Calibri" panose="020F0502020204030204" pitchFamily="34" charset="0"/>
              </a:rPr>
              <a:t>т</a:t>
            </a:r>
            <a:r>
              <a:rPr lang="fr-FR" sz="2800" baseline="30000" dirty="0" err="1">
                <a:latin typeface="Calibri" panose="020F0502020204030204" pitchFamily="34" charset="0"/>
                <a:ea typeface="Times New Roman" panose="02020603050405020304" pitchFamily="18" charset="0"/>
                <a:cs typeface="Calibri" panose="020F0502020204030204" pitchFamily="34" charset="0"/>
              </a:rPr>
              <a:t>I</a:t>
            </a:r>
            <a:r>
              <a:rPr lang="mi-NZ" dirty="0"/>
              <a:t> (V-1)</a:t>
            </a:r>
            <a:endParaRPr lang="en-GB" dirty="0"/>
          </a:p>
        </p:txBody>
      </p:sp>
      <p:sp>
        <p:nvSpPr>
          <p:cNvPr id="16" name="Content Placeholder 2">
            <a:extLst>
              <a:ext uri="{FF2B5EF4-FFF2-40B4-BE49-F238E27FC236}">
                <a16:creationId xmlns:a16="http://schemas.microsoft.com/office/drawing/2014/main" id="{38F8F4BE-591E-415E-A335-5D845070CBA8}"/>
              </a:ext>
            </a:extLst>
          </p:cNvPr>
          <p:cNvSpPr txBox="1">
            <a:spLocks/>
          </p:cNvSpPr>
          <p:nvPr/>
        </p:nvSpPr>
        <p:spPr>
          <a:xfrm>
            <a:off x="3938953" y="4490896"/>
            <a:ext cx="3398521" cy="565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ончыкталт</a:t>
            </a:r>
            <a:r>
              <a:rPr lang="mi-NZ" b="1" dirty="0"/>
              <a:t>а</a:t>
            </a:r>
            <a:r>
              <a:rPr lang="mi-NZ" dirty="0"/>
              <a:t>ш (-ам)</a:t>
            </a:r>
            <a:endParaRPr lang="en-GB" dirty="0"/>
          </a:p>
        </p:txBody>
      </p:sp>
      <p:sp>
        <p:nvSpPr>
          <p:cNvPr id="17" name="Arrow: U-Turn 16">
            <a:extLst>
              <a:ext uri="{FF2B5EF4-FFF2-40B4-BE49-F238E27FC236}">
                <a16:creationId xmlns:a16="http://schemas.microsoft.com/office/drawing/2014/main" id="{0E5417C4-C899-49FF-8A97-D75AC5A6B4F6}"/>
              </a:ext>
            </a:extLst>
          </p:cNvPr>
          <p:cNvSpPr/>
          <p:nvPr/>
        </p:nvSpPr>
        <p:spPr>
          <a:xfrm flipH="1" flipV="1">
            <a:off x="6096000" y="4931605"/>
            <a:ext cx="3389728" cy="763200"/>
          </a:xfrm>
          <a:prstGeom prst="uturnArrow">
            <a:avLst/>
          </a:prstGeom>
          <a:solidFill>
            <a:schemeClr val="accent2">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Content Placeholder 2">
            <a:extLst>
              <a:ext uri="{FF2B5EF4-FFF2-40B4-BE49-F238E27FC236}">
                <a16:creationId xmlns:a16="http://schemas.microsoft.com/office/drawing/2014/main" id="{F34D8288-EA82-4513-B33F-F26D073F0E9E}"/>
              </a:ext>
            </a:extLst>
          </p:cNvPr>
          <p:cNvSpPr txBox="1">
            <a:spLocks/>
          </p:cNvSpPr>
          <p:nvPr/>
        </p:nvSpPr>
        <p:spPr>
          <a:xfrm>
            <a:off x="838199" y="1531893"/>
            <a:ext cx="3389728" cy="5236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dirty="0"/>
              <a:t>V = valence</a:t>
            </a:r>
            <a:endParaRPr lang="en-GB" dirty="0"/>
          </a:p>
        </p:txBody>
      </p:sp>
      <p:sp>
        <p:nvSpPr>
          <p:cNvPr id="19" name="Oval 18">
            <a:extLst>
              <a:ext uri="{FF2B5EF4-FFF2-40B4-BE49-F238E27FC236}">
                <a16:creationId xmlns:a16="http://schemas.microsoft.com/office/drawing/2014/main" id="{7D10FFBE-9407-4E85-874D-1A26A973D041}"/>
              </a:ext>
            </a:extLst>
          </p:cNvPr>
          <p:cNvSpPr/>
          <p:nvPr/>
        </p:nvSpPr>
        <p:spPr>
          <a:xfrm>
            <a:off x="1543712" y="4383965"/>
            <a:ext cx="989351" cy="673200"/>
          </a:xfrm>
          <a:prstGeom prst="ellipse">
            <a:avLst/>
          </a:prstGeom>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V = 1</a:t>
            </a:r>
          </a:p>
        </p:txBody>
      </p:sp>
      <p:sp>
        <p:nvSpPr>
          <p:cNvPr id="20" name="Oval 19">
            <a:extLst>
              <a:ext uri="{FF2B5EF4-FFF2-40B4-BE49-F238E27FC236}">
                <a16:creationId xmlns:a16="http://schemas.microsoft.com/office/drawing/2014/main" id="{62FB80DA-0750-4A3A-A62A-2440F868D811}"/>
              </a:ext>
            </a:extLst>
          </p:cNvPr>
          <p:cNvSpPr/>
          <p:nvPr/>
        </p:nvSpPr>
        <p:spPr>
          <a:xfrm>
            <a:off x="4723853" y="5032805"/>
            <a:ext cx="989351" cy="673200"/>
          </a:xfrm>
          <a:prstGeom prst="ellipse">
            <a:avLst/>
          </a:prstGeom>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V = 2</a:t>
            </a:r>
          </a:p>
        </p:txBody>
      </p:sp>
      <p:sp>
        <p:nvSpPr>
          <p:cNvPr id="21" name="Oval 20">
            <a:extLst>
              <a:ext uri="{FF2B5EF4-FFF2-40B4-BE49-F238E27FC236}">
                <a16:creationId xmlns:a16="http://schemas.microsoft.com/office/drawing/2014/main" id="{210C7821-0E66-4EEA-A4B3-E1120BCB7ACD}"/>
              </a:ext>
            </a:extLst>
          </p:cNvPr>
          <p:cNvSpPr/>
          <p:nvPr/>
        </p:nvSpPr>
        <p:spPr>
          <a:xfrm>
            <a:off x="9658937" y="4449918"/>
            <a:ext cx="989351" cy="673200"/>
          </a:xfrm>
          <a:prstGeom prst="ellipse">
            <a:avLst/>
          </a:prstGeom>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V = 3</a:t>
            </a:r>
          </a:p>
        </p:txBody>
      </p:sp>
    </p:spTree>
    <p:extLst>
      <p:ext uri="{BB962C8B-B14F-4D97-AF65-F5344CB8AC3E}">
        <p14:creationId xmlns:p14="http://schemas.microsoft.com/office/powerpoint/2010/main" val="151670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animBg="1"/>
      <p:bldP spid="13" grpId="0"/>
      <p:bldP spid="14" grpId="0"/>
      <p:bldP spid="15" grpId="0"/>
      <p:bldP spid="16" grpId="0"/>
      <p:bldP spid="17" grpId="0" animBg="1"/>
      <p:bldP spid="18" grpId="0"/>
      <p:bldP spid="19" grpId="0" animBg="1"/>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4F77BD-6C37-4F01-9097-B672DCB78770}"/>
              </a:ext>
            </a:extLst>
          </p:cNvPr>
          <p:cNvSpPr>
            <a:spLocks noGrp="1"/>
          </p:cNvSpPr>
          <p:nvPr>
            <p:ph idx="1"/>
          </p:nvPr>
        </p:nvSpPr>
        <p:spPr>
          <a:xfrm>
            <a:off x="838200" y="3156840"/>
            <a:ext cx="2228557" cy="565883"/>
          </a:xfrm>
        </p:spPr>
        <p:txBody>
          <a:bodyPr/>
          <a:lstStyle/>
          <a:p>
            <a:pPr marL="0" indent="0" algn="ctr">
              <a:buNone/>
            </a:pPr>
            <a:r>
              <a:rPr lang="mi-NZ" dirty="0"/>
              <a:t>ыр</a:t>
            </a:r>
            <a:r>
              <a:rPr lang="mi-NZ" b="1" dirty="0"/>
              <a:t>а</a:t>
            </a:r>
            <a:r>
              <a:rPr lang="mi-NZ" dirty="0"/>
              <a:t>ш (-ем)</a:t>
            </a:r>
            <a:endParaRPr lang="en-GB" dirty="0"/>
          </a:p>
        </p:txBody>
      </p:sp>
      <p:sp>
        <p:nvSpPr>
          <p:cNvPr id="4" name="Footer Placeholder 3">
            <a:extLst>
              <a:ext uri="{FF2B5EF4-FFF2-40B4-BE49-F238E27FC236}">
                <a16:creationId xmlns:a16="http://schemas.microsoft.com/office/drawing/2014/main" id="{46B81124-7EA1-4B65-BF18-061DEC423201}"/>
              </a:ext>
            </a:extLst>
          </p:cNvPr>
          <p:cNvSpPr>
            <a:spLocks noGrp="1"/>
          </p:cNvSpPr>
          <p:nvPr>
            <p:ph type="ftr" sz="quarter" idx="11"/>
          </p:nvPr>
        </p:nvSpPr>
        <p:spPr/>
        <p:txBody>
          <a:bodyPr/>
          <a:lstStyle/>
          <a:p>
            <a:r>
              <a:rPr lang="en-US"/>
              <a:t>COPIUS – Introduction to Mari – Chapter 25</a:t>
            </a:r>
            <a:endParaRPr lang="en-GB"/>
          </a:p>
        </p:txBody>
      </p:sp>
      <p:sp>
        <p:nvSpPr>
          <p:cNvPr id="5" name="Slide Number Placeholder 4">
            <a:extLst>
              <a:ext uri="{FF2B5EF4-FFF2-40B4-BE49-F238E27FC236}">
                <a16:creationId xmlns:a16="http://schemas.microsoft.com/office/drawing/2014/main" id="{71FB9D90-3EA8-460C-A350-15E597F43D90}"/>
              </a:ext>
            </a:extLst>
          </p:cNvPr>
          <p:cNvSpPr>
            <a:spLocks noGrp="1"/>
          </p:cNvSpPr>
          <p:nvPr>
            <p:ph type="sldNum" sz="quarter" idx="12"/>
          </p:nvPr>
        </p:nvSpPr>
        <p:spPr/>
        <p:txBody>
          <a:bodyPr/>
          <a:lstStyle/>
          <a:p>
            <a:fld id="{055DE2CD-379D-4002-80ED-F7724F598CF3}" type="slidenum">
              <a:rPr lang="en-GB" smtClean="0"/>
              <a:t>13</a:t>
            </a:fld>
            <a:endParaRPr lang="en-GB"/>
          </a:p>
        </p:txBody>
      </p:sp>
      <p:sp>
        <p:nvSpPr>
          <p:cNvPr id="6" name="Content Placeholder 2">
            <a:extLst>
              <a:ext uri="{FF2B5EF4-FFF2-40B4-BE49-F238E27FC236}">
                <a16:creationId xmlns:a16="http://schemas.microsoft.com/office/drawing/2014/main" id="{7D54709A-8FA9-4BFA-B4DB-E41D430CA5ED}"/>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Font typeface="Arial" panose="020B0604020202020204" pitchFamily="34" charset="0"/>
              <a:buNone/>
            </a:pPr>
            <a:r>
              <a:rPr lang="en-US" sz="3600" u="sng" dirty="0">
                <a:latin typeface="Calibri" panose="020F0502020204030204" pitchFamily="34" charset="0"/>
                <a:ea typeface="Times New Roman" panose="02020603050405020304" pitchFamily="18" charset="0"/>
                <a:cs typeface="Calibri" panose="020F0502020204030204" pitchFamily="34" charset="0"/>
              </a:rPr>
              <a:t>3–4. </a:t>
            </a:r>
            <a:r>
              <a:rPr lang="fr-FR" sz="3600" u="sng" dirty="0">
                <a:latin typeface="Calibri" panose="020F0502020204030204" pitchFamily="34" charset="0"/>
                <a:ea typeface="Times New Roman" panose="02020603050405020304" pitchFamily="18" charset="0"/>
                <a:cs typeface="Calibri" panose="020F0502020204030204" pitchFamily="34" charset="0"/>
              </a:rPr>
              <a:t>Verbal </a:t>
            </a:r>
            <a:r>
              <a:rPr lang="fr-FR" sz="3600" u="sng" dirty="0" err="1">
                <a:latin typeface="Calibri" panose="020F0502020204030204" pitchFamily="34" charset="0"/>
                <a:ea typeface="Times New Roman" panose="02020603050405020304" pitchFamily="18" charset="0"/>
                <a:cs typeface="Calibri" panose="020F0502020204030204" pitchFamily="34" charset="0"/>
              </a:rPr>
              <a:t>derivational</a:t>
            </a:r>
            <a:r>
              <a:rPr lang="fr-FR" sz="3600" u="sng" dirty="0">
                <a:latin typeface="Calibri" panose="020F0502020204030204" pitchFamily="34" charset="0"/>
                <a:ea typeface="Times New Roman" panose="02020603050405020304" pitchFamily="18" charset="0"/>
                <a:cs typeface="Calibri" panose="020F0502020204030204" pitchFamily="34" charset="0"/>
              </a:rPr>
              <a:t> suffixes -(а)</a:t>
            </a:r>
            <a:r>
              <a:rPr lang="fr-FR" sz="3600" u="sng" dirty="0" err="1">
                <a:latin typeface="Calibri" panose="020F0502020204030204" pitchFamily="34" charset="0"/>
                <a:ea typeface="Times New Roman" panose="02020603050405020304" pitchFamily="18" charset="0"/>
                <a:cs typeface="Calibri" panose="020F0502020204030204" pitchFamily="34" charset="0"/>
              </a:rPr>
              <a:t>лт</a:t>
            </a:r>
            <a:r>
              <a:rPr lang="fr-FR" sz="3600" u="sng" baseline="30000" dirty="0" err="1">
                <a:latin typeface="Calibri" panose="020F0502020204030204" pitchFamily="34" charset="0"/>
                <a:ea typeface="Times New Roman" panose="02020603050405020304" pitchFamily="18" charset="0"/>
                <a:cs typeface="Calibri" panose="020F0502020204030204" pitchFamily="34" charset="0"/>
              </a:rPr>
              <a:t>I</a:t>
            </a:r>
            <a:r>
              <a:rPr lang="fr-FR" sz="3600" u="sng" dirty="0">
                <a:latin typeface="Calibri" panose="020F0502020204030204" pitchFamily="34" charset="0"/>
                <a:ea typeface="Times New Roman" panose="02020603050405020304" pitchFamily="18" charset="0"/>
                <a:cs typeface="Calibri" panose="020F0502020204030204" pitchFamily="34" charset="0"/>
              </a:rPr>
              <a:t>, -</a:t>
            </a:r>
            <a:r>
              <a:rPr lang="fr-FR" sz="3600" u="sng" dirty="0" err="1">
                <a:latin typeface="Calibri" panose="020F0502020204030204" pitchFamily="34" charset="0"/>
                <a:ea typeface="Times New Roman" panose="02020603050405020304" pitchFamily="18" charset="0"/>
                <a:cs typeface="Calibri" panose="020F0502020204030204" pitchFamily="34" charset="0"/>
              </a:rPr>
              <a:t>кт</a:t>
            </a:r>
            <a:r>
              <a:rPr lang="fr-FR" sz="3600" u="sng" baseline="30000" dirty="0" err="1">
                <a:latin typeface="Calibri" panose="020F0502020204030204" pitchFamily="34" charset="0"/>
                <a:ea typeface="Times New Roman" panose="02020603050405020304" pitchFamily="18" charset="0"/>
                <a:cs typeface="Calibri" panose="020F0502020204030204" pitchFamily="34" charset="0"/>
              </a:rPr>
              <a:t>II</a:t>
            </a:r>
            <a:endParaRPr lang="en-US" sz="3600" u="sng" baseline="30000" dirty="0">
              <a:latin typeface="Calibri" panose="020F0502020204030204" pitchFamily="34" charset="0"/>
              <a:ea typeface="Times New Roman" panose="02020603050405020304" pitchFamily="18" charset="0"/>
              <a:cs typeface="Calibri" panose="020F0502020204030204" pitchFamily="34" charset="0"/>
            </a:endParaRPr>
          </a:p>
        </p:txBody>
      </p:sp>
      <p:sp>
        <p:nvSpPr>
          <p:cNvPr id="7" name="Content Placeholder 2">
            <a:extLst>
              <a:ext uri="{FF2B5EF4-FFF2-40B4-BE49-F238E27FC236}">
                <a16:creationId xmlns:a16="http://schemas.microsoft.com/office/drawing/2014/main" id="{F7826E31-E5C3-415C-9613-E5853FC66B76}"/>
              </a:ext>
            </a:extLst>
          </p:cNvPr>
          <p:cNvSpPr txBox="1">
            <a:spLocks/>
          </p:cNvSpPr>
          <p:nvPr/>
        </p:nvSpPr>
        <p:spPr>
          <a:xfrm>
            <a:off x="3853067" y="3157200"/>
            <a:ext cx="2743200" cy="565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mi-NZ" dirty="0"/>
              <a:t>ырыкт</a:t>
            </a:r>
            <a:r>
              <a:rPr lang="en-GB" b="1" dirty="0" err="1"/>
              <a:t>а</a:t>
            </a:r>
            <a:r>
              <a:rPr lang="en-GB" dirty="0" err="1"/>
              <a:t>ш</a:t>
            </a:r>
            <a:r>
              <a:rPr lang="en-GB" dirty="0"/>
              <a:t> (-</a:t>
            </a:r>
            <a:r>
              <a:rPr lang="en-GB" dirty="0" err="1"/>
              <a:t>ем</a:t>
            </a:r>
            <a:r>
              <a:rPr lang="en-GB" dirty="0"/>
              <a:t>)</a:t>
            </a:r>
          </a:p>
        </p:txBody>
      </p:sp>
      <p:sp>
        <p:nvSpPr>
          <p:cNvPr id="9" name="Arrow: U-Turn 8">
            <a:extLst>
              <a:ext uri="{FF2B5EF4-FFF2-40B4-BE49-F238E27FC236}">
                <a16:creationId xmlns:a16="http://schemas.microsoft.com/office/drawing/2014/main" id="{7E195679-E385-4136-9B68-2DA27CCBF25B}"/>
              </a:ext>
            </a:extLst>
          </p:cNvPr>
          <p:cNvSpPr/>
          <p:nvPr/>
        </p:nvSpPr>
        <p:spPr>
          <a:xfrm>
            <a:off x="1795667" y="2235629"/>
            <a:ext cx="3638257" cy="763302"/>
          </a:xfrm>
          <a:prstGeom prst="uturnArrow">
            <a:avLst/>
          </a:prstGeom>
          <a:solidFill>
            <a:schemeClr val="accent6">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Content Placeholder 2">
            <a:extLst>
              <a:ext uri="{FF2B5EF4-FFF2-40B4-BE49-F238E27FC236}">
                <a16:creationId xmlns:a16="http://schemas.microsoft.com/office/drawing/2014/main" id="{7451421B-002B-4FFE-824A-98DB59B18374}"/>
              </a:ext>
            </a:extLst>
          </p:cNvPr>
          <p:cNvSpPr txBox="1">
            <a:spLocks/>
          </p:cNvSpPr>
          <p:nvPr/>
        </p:nvSpPr>
        <p:spPr>
          <a:xfrm>
            <a:off x="2788904" y="1601590"/>
            <a:ext cx="1651781" cy="5236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a:t>
            </a:r>
            <a:r>
              <a:rPr lang="fr-FR" sz="2800" dirty="0">
                <a:latin typeface="Calibri" panose="020F0502020204030204" pitchFamily="34" charset="0"/>
                <a:ea typeface="Times New Roman" panose="02020603050405020304" pitchFamily="18" charset="0"/>
                <a:cs typeface="Calibri" panose="020F0502020204030204" pitchFamily="34" charset="0"/>
              </a:rPr>
              <a:t>кт</a:t>
            </a:r>
            <a:r>
              <a:rPr lang="fr-FR" sz="2800" baseline="30000" dirty="0">
                <a:latin typeface="Calibri" panose="020F0502020204030204" pitchFamily="34" charset="0"/>
                <a:ea typeface="Times New Roman" panose="02020603050405020304" pitchFamily="18" charset="0"/>
                <a:cs typeface="Calibri" panose="020F0502020204030204" pitchFamily="34" charset="0"/>
              </a:rPr>
              <a:t>II</a:t>
            </a:r>
            <a:r>
              <a:rPr lang="mi-NZ" dirty="0"/>
              <a:t> (V+1)</a:t>
            </a:r>
            <a:endParaRPr lang="en-GB" dirty="0"/>
          </a:p>
        </p:txBody>
      </p:sp>
      <p:sp>
        <p:nvSpPr>
          <p:cNvPr id="21" name="Oval 20">
            <a:extLst>
              <a:ext uri="{FF2B5EF4-FFF2-40B4-BE49-F238E27FC236}">
                <a16:creationId xmlns:a16="http://schemas.microsoft.com/office/drawing/2014/main" id="{210C7821-0E66-4EEA-A4B3-E1120BCB7ACD}"/>
              </a:ext>
            </a:extLst>
          </p:cNvPr>
          <p:cNvSpPr/>
          <p:nvPr/>
        </p:nvSpPr>
        <p:spPr>
          <a:xfrm>
            <a:off x="343524" y="2325731"/>
            <a:ext cx="989351" cy="673200"/>
          </a:xfrm>
          <a:prstGeom prst="ellipse">
            <a:avLst/>
          </a:prstGeom>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V = 1</a:t>
            </a:r>
          </a:p>
        </p:txBody>
      </p:sp>
      <p:sp>
        <p:nvSpPr>
          <p:cNvPr id="22" name="TextBox 21">
            <a:extLst>
              <a:ext uri="{FF2B5EF4-FFF2-40B4-BE49-F238E27FC236}">
                <a16:creationId xmlns:a16="http://schemas.microsoft.com/office/drawing/2014/main" id="{9B2E5833-3394-4CE9-963D-F1B843903CBE}"/>
              </a:ext>
            </a:extLst>
          </p:cNvPr>
          <p:cNvSpPr txBox="1"/>
          <p:nvPr/>
        </p:nvSpPr>
        <p:spPr>
          <a:xfrm>
            <a:off x="1318792" y="3877296"/>
            <a:ext cx="1356473" cy="830997"/>
          </a:xfrm>
          <a:prstGeom prst="rect">
            <a:avLst/>
          </a:prstGeom>
          <a:noFill/>
        </p:spPr>
        <p:txBody>
          <a:bodyPr wrap="square">
            <a:spAutoFit/>
          </a:bodyPr>
          <a:lstStyle/>
          <a:p>
            <a:pPr algn="ctr"/>
            <a:r>
              <a:rPr lang="en-GB" sz="4800" dirty="0"/>
              <a:t>⚗️</a:t>
            </a:r>
          </a:p>
        </p:txBody>
      </p:sp>
      <p:sp>
        <p:nvSpPr>
          <p:cNvPr id="23" name="TextBox 22">
            <a:extLst>
              <a:ext uri="{FF2B5EF4-FFF2-40B4-BE49-F238E27FC236}">
                <a16:creationId xmlns:a16="http://schemas.microsoft.com/office/drawing/2014/main" id="{C468C06B-E488-41AB-A642-1C70DE39D005}"/>
              </a:ext>
            </a:extLst>
          </p:cNvPr>
          <p:cNvSpPr txBox="1"/>
          <p:nvPr/>
        </p:nvSpPr>
        <p:spPr>
          <a:xfrm>
            <a:off x="1532264" y="4780032"/>
            <a:ext cx="850692" cy="830997"/>
          </a:xfrm>
          <a:prstGeom prst="rect">
            <a:avLst/>
          </a:prstGeom>
          <a:noFill/>
        </p:spPr>
        <p:txBody>
          <a:bodyPr wrap="square">
            <a:spAutoFit/>
          </a:bodyPr>
          <a:lstStyle/>
          <a:p>
            <a:pPr algn="ctr"/>
            <a:r>
              <a:rPr lang="en-GB" sz="4800" dirty="0"/>
              <a:t>🔥</a:t>
            </a:r>
          </a:p>
        </p:txBody>
      </p:sp>
      <p:sp>
        <p:nvSpPr>
          <p:cNvPr id="24" name="TextBox 23">
            <a:extLst>
              <a:ext uri="{FF2B5EF4-FFF2-40B4-BE49-F238E27FC236}">
                <a16:creationId xmlns:a16="http://schemas.microsoft.com/office/drawing/2014/main" id="{E4E3D260-2BB3-4E05-9671-CCF447C9711B}"/>
              </a:ext>
            </a:extLst>
          </p:cNvPr>
          <p:cNvSpPr txBox="1"/>
          <p:nvPr/>
        </p:nvSpPr>
        <p:spPr>
          <a:xfrm>
            <a:off x="3773936" y="3877296"/>
            <a:ext cx="2155582" cy="830997"/>
          </a:xfrm>
          <a:prstGeom prst="rect">
            <a:avLst/>
          </a:prstGeom>
          <a:noFill/>
        </p:spPr>
        <p:txBody>
          <a:bodyPr wrap="square">
            <a:spAutoFit/>
          </a:bodyPr>
          <a:lstStyle/>
          <a:p>
            <a:pPr algn="r"/>
            <a:r>
              <a:rPr lang="en-GB" sz="4800" dirty="0"/>
              <a:t> 🧍⚗️</a:t>
            </a:r>
          </a:p>
        </p:txBody>
      </p:sp>
      <p:sp>
        <p:nvSpPr>
          <p:cNvPr id="25" name="TextBox 24">
            <a:extLst>
              <a:ext uri="{FF2B5EF4-FFF2-40B4-BE49-F238E27FC236}">
                <a16:creationId xmlns:a16="http://schemas.microsoft.com/office/drawing/2014/main" id="{46EBA8C6-554C-4E57-B786-BFCD2C296AFB}"/>
              </a:ext>
            </a:extLst>
          </p:cNvPr>
          <p:cNvSpPr txBox="1"/>
          <p:nvPr/>
        </p:nvSpPr>
        <p:spPr>
          <a:xfrm>
            <a:off x="4919866" y="4780032"/>
            <a:ext cx="850692" cy="830997"/>
          </a:xfrm>
          <a:prstGeom prst="rect">
            <a:avLst/>
          </a:prstGeom>
          <a:noFill/>
        </p:spPr>
        <p:txBody>
          <a:bodyPr wrap="square">
            <a:spAutoFit/>
          </a:bodyPr>
          <a:lstStyle/>
          <a:p>
            <a:pPr algn="ctr"/>
            <a:r>
              <a:rPr lang="en-GB" sz="4800" dirty="0"/>
              <a:t>🔥</a:t>
            </a:r>
          </a:p>
        </p:txBody>
      </p:sp>
      <p:sp>
        <p:nvSpPr>
          <p:cNvPr id="26" name="TextBox 25">
            <a:extLst>
              <a:ext uri="{FF2B5EF4-FFF2-40B4-BE49-F238E27FC236}">
                <a16:creationId xmlns:a16="http://schemas.microsoft.com/office/drawing/2014/main" id="{D2A3E249-B19C-4EA5-8988-33BE2A7E1664}"/>
              </a:ext>
            </a:extLst>
          </p:cNvPr>
          <p:cNvSpPr txBox="1"/>
          <p:nvPr/>
        </p:nvSpPr>
        <p:spPr>
          <a:xfrm>
            <a:off x="7581900" y="3877296"/>
            <a:ext cx="3183568" cy="830997"/>
          </a:xfrm>
          <a:prstGeom prst="rect">
            <a:avLst/>
          </a:prstGeom>
          <a:noFill/>
        </p:spPr>
        <p:txBody>
          <a:bodyPr wrap="square">
            <a:spAutoFit/>
          </a:bodyPr>
          <a:lstStyle/>
          <a:p>
            <a:pPr algn="r"/>
            <a:r>
              <a:rPr lang="en-GB" sz="4800" dirty="0"/>
              <a:t> 🧍 ➤ 🧍⚗️</a:t>
            </a:r>
          </a:p>
        </p:txBody>
      </p:sp>
      <p:sp>
        <p:nvSpPr>
          <p:cNvPr id="27" name="TextBox 26">
            <a:extLst>
              <a:ext uri="{FF2B5EF4-FFF2-40B4-BE49-F238E27FC236}">
                <a16:creationId xmlns:a16="http://schemas.microsoft.com/office/drawing/2014/main" id="{1077822E-C251-43DC-80C7-160EAFB92FA0}"/>
              </a:ext>
            </a:extLst>
          </p:cNvPr>
          <p:cNvSpPr txBox="1"/>
          <p:nvPr/>
        </p:nvSpPr>
        <p:spPr>
          <a:xfrm>
            <a:off x="9755816" y="4780032"/>
            <a:ext cx="850692" cy="830997"/>
          </a:xfrm>
          <a:prstGeom prst="rect">
            <a:avLst/>
          </a:prstGeom>
          <a:noFill/>
        </p:spPr>
        <p:txBody>
          <a:bodyPr wrap="square">
            <a:spAutoFit/>
          </a:bodyPr>
          <a:lstStyle/>
          <a:p>
            <a:pPr algn="ctr"/>
            <a:r>
              <a:rPr lang="en-GB" sz="4800" dirty="0"/>
              <a:t>🔥</a:t>
            </a:r>
          </a:p>
        </p:txBody>
      </p:sp>
      <p:sp>
        <p:nvSpPr>
          <p:cNvPr id="28" name="Content Placeholder 2">
            <a:extLst>
              <a:ext uri="{FF2B5EF4-FFF2-40B4-BE49-F238E27FC236}">
                <a16:creationId xmlns:a16="http://schemas.microsoft.com/office/drawing/2014/main" id="{4B022F88-4E29-448D-9AFE-3A7AD2913302}"/>
              </a:ext>
            </a:extLst>
          </p:cNvPr>
          <p:cNvSpPr txBox="1">
            <a:spLocks/>
          </p:cNvSpPr>
          <p:nvPr/>
        </p:nvSpPr>
        <p:spPr>
          <a:xfrm>
            <a:off x="7621249" y="3157200"/>
            <a:ext cx="3385309" cy="565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mi-NZ" dirty="0"/>
              <a:t>ырыктыкт</a:t>
            </a:r>
            <a:r>
              <a:rPr lang="en-GB" b="1" dirty="0" err="1"/>
              <a:t>а</a:t>
            </a:r>
            <a:r>
              <a:rPr lang="en-GB" dirty="0" err="1"/>
              <a:t>ш</a:t>
            </a:r>
            <a:r>
              <a:rPr lang="en-GB" dirty="0"/>
              <a:t> (-</a:t>
            </a:r>
            <a:r>
              <a:rPr lang="en-GB" dirty="0" err="1"/>
              <a:t>ем</a:t>
            </a:r>
            <a:r>
              <a:rPr lang="en-GB" dirty="0"/>
              <a:t>)</a:t>
            </a:r>
          </a:p>
        </p:txBody>
      </p:sp>
      <p:sp>
        <p:nvSpPr>
          <p:cNvPr id="29" name="Arrow: U-Turn 28">
            <a:extLst>
              <a:ext uri="{FF2B5EF4-FFF2-40B4-BE49-F238E27FC236}">
                <a16:creationId xmlns:a16="http://schemas.microsoft.com/office/drawing/2014/main" id="{F1E4F82A-CBD7-4598-B210-3B41E6E4AE67}"/>
              </a:ext>
            </a:extLst>
          </p:cNvPr>
          <p:cNvSpPr/>
          <p:nvPr/>
        </p:nvSpPr>
        <p:spPr>
          <a:xfrm>
            <a:off x="5879139" y="2235629"/>
            <a:ext cx="3638257" cy="763302"/>
          </a:xfrm>
          <a:prstGeom prst="uturnArrow">
            <a:avLst/>
          </a:prstGeom>
          <a:solidFill>
            <a:schemeClr val="accent6">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0" name="Content Placeholder 2">
            <a:extLst>
              <a:ext uri="{FF2B5EF4-FFF2-40B4-BE49-F238E27FC236}">
                <a16:creationId xmlns:a16="http://schemas.microsoft.com/office/drawing/2014/main" id="{EBEFA8A7-CC06-4E37-BD62-379D5291AD68}"/>
              </a:ext>
            </a:extLst>
          </p:cNvPr>
          <p:cNvSpPr txBox="1">
            <a:spLocks/>
          </p:cNvSpPr>
          <p:nvPr/>
        </p:nvSpPr>
        <p:spPr>
          <a:xfrm>
            <a:off x="6872376" y="1601590"/>
            <a:ext cx="1651781" cy="5236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a:t>
            </a:r>
            <a:r>
              <a:rPr lang="fr-FR" sz="2800" dirty="0">
                <a:latin typeface="Calibri" panose="020F0502020204030204" pitchFamily="34" charset="0"/>
                <a:ea typeface="Times New Roman" panose="02020603050405020304" pitchFamily="18" charset="0"/>
                <a:cs typeface="Calibri" panose="020F0502020204030204" pitchFamily="34" charset="0"/>
              </a:rPr>
              <a:t>кт</a:t>
            </a:r>
            <a:r>
              <a:rPr lang="fr-FR" sz="2800" baseline="30000" dirty="0">
                <a:latin typeface="Calibri" panose="020F0502020204030204" pitchFamily="34" charset="0"/>
                <a:ea typeface="Times New Roman" panose="02020603050405020304" pitchFamily="18" charset="0"/>
                <a:cs typeface="Calibri" panose="020F0502020204030204" pitchFamily="34" charset="0"/>
              </a:rPr>
              <a:t>II</a:t>
            </a:r>
            <a:r>
              <a:rPr lang="mi-NZ" dirty="0"/>
              <a:t> (V+1)</a:t>
            </a:r>
            <a:endParaRPr lang="en-GB" dirty="0"/>
          </a:p>
        </p:txBody>
      </p:sp>
      <p:sp>
        <p:nvSpPr>
          <p:cNvPr id="33" name="Oval 32">
            <a:extLst>
              <a:ext uri="{FF2B5EF4-FFF2-40B4-BE49-F238E27FC236}">
                <a16:creationId xmlns:a16="http://schemas.microsoft.com/office/drawing/2014/main" id="{40B731F3-DD39-4294-831D-60D523279F09}"/>
              </a:ext>
            </a:extLst>
          </p:cNvPr>
          <p:cNvSpPr/>
          <p:nvPr/>
        </p:nvSpPr>
        <p:spPr>
          <a:xfrm>
            <a:off x="3645999" y="2509247"/>
            <a:ext cx="989351" cy="673200"/>
          </a:xfrm>
          <a:prstGeom prst="ellipse">
            <a:avLst/>
          </a:prstGeom>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V = 2</a:t>
            </a:r>
          </a:p>
        </p:txBody>
      </p:sp>
      <p:sp>
        <p:nvSpPr>
          <p:cNvPr id="34" name="Oval 33">
            <a:extLst>
              <a:ext uri="{FF2B5EF4-FFF2-40B4-BE49-F238E27FC236}">
                <a16:creationId xmlns:a16="http://schemas.microsoft.com/office/drawing/2014/main" id="{BEC43F25-2F55-42B6-A780-2B631F3E0F9A}"/>
              </a:ext>
            </a:extLst>
          </p:cNvPr>
          <p:cNvSpPr/>
          <p:nvPr/>
        </p:nvSpPr>
        <p:spPr>
          <a:xfrm>
            <a:off x="7747048" y="2533991"/>
            <a:ext cx="989351" cy="673200"/>
          </a:xfrm>
          <a:prstGeom prst="ellipse">
            <a:avLst/>
          </a:prstGeom>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V = 3</a:t>
            </a:r>
          </a:p>
        </p:txBody>
      </p:sp>
    </p:spTree>
    <p:extLst>
      <p:ext uri="{BB962C8B-B14F-4D97-AF65-F5344CB8AC3E}">
        <p14:creationId xmlns:p14="http://schemas.microsoft.com/office/powerpoint/2010/main" val="397171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3" grpId="0"/>
      <p:bldP spid="21" grpId="0" animBg="1"/>
      <p:bldP spid="24" grpId="0"/>
      <p:bldP spid="25" grpId="0"/>
      <p:bldP spid="26" grpId="0"/>
      <p:bldP spid="27" grpId="0"/>
      <p:bldP spid="28" grpId="0"/>
      <p:bldP spid="29" grpId="0" animBg="1"/>
      <p:bldP spid="30" grpId="0"/>
      <p:bldP spid="33" grpId="0" animBg="1"/>
      <p:bldP spid="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5</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 Conjunctions </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м</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а</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нын, п</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у</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йто</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graphicFrame>
        <p:nvGraphicFramePr>
          <p:cNvPr id="6" name="Table 5">
            <a:extLst>
              <a:ext uri="{FF2B5EF4-FFF2-40B4-BE49-F238E27FC236}">
                <a16:creationId xmlns:a16="http://schemas.microsoft.com/office/drawing/2014/main" id="{6ABDB578-2F88-4A12-A7DB-2AFA20C27DBF}"/>
              </a:ext>
            </a:extLst>
          </p:cNvPr>
          <p:cNvGraphicFramePr>
            <a:graphicFrameLocks noGrp="1"/>
          </p:cNvGraphicFramePr>
          <p:nvPr>
            <p:extLst>
              <p:ext uri="{D42A27DB-BD31-4B8C-83A1-F6EECF244321}">
                <p14:modId xmlns:p14="http://schemas.microsoft.com/office/powerpoint/2010/main" val="3992811461"/>
              </p:ext>
            </p:extLst>
          </p:nvPr>
        </p:nvGraphicFramePr>
        <p:xfrm>
          <a:off x="304800" y="2001044"/>
          <a:ext cx="11429999" cy="1173215"/>
        </p:xfrm>
        <a:graphic>
          <a:graphicData uri="http://schemas.openxmlformats.org/drawingml/2006/table">
            <a:tbl>
              <a:tblPr firstRow="1" firstCol="1" bandRow="1" bandCol="1">
                <a:tableStyleId>{5940675A-B579-460E-94D1-54222C63F5DA}</a:tableStyleId>
              </a:tblPr>
              <a:tblGrid>
                <a:gridCol w="5714362">
                  <a:extLst>
                    <a:ext uri="{9D8B030D-6E8A-4147-A177-3AD203B41FA5}">
                      <a16:colId xmlns:a16="http://schemas.microsoft.com/office/drawing/2014/main" val="1649095387"/>
                    </a:ext>
                  </a:extLst>
                </a:gridCol>
                <a:gridCol w="5715637">
                  <a:extLst>
                    <a:ext uri="{9D8B030D-6E8A-4147-A177-3AD203B41FA5}">
                      <a16:colId xmlns:a16="http://schemas.microsoft.com/office/drawing/2014/main" val="2380547936"/>
                    </a:ext>
                  </a:extLst>
                </a:gridCol>
              </a:tblGrid>
              <a:tr h="1173215">
                <a:tc>
                  <a:txBody>
                    <a:bodyPr/>
                    <a:lstStyle/>
                    <a:p>
                      <a:pPr algn="just"/>
                      <a:r>
                        <a:rPr lang="en-US" sz="2400" u="sng">
                          <a:effectLst/>
                          <a:latin typeface="Calibri" panose="020F0502020204030204" pitchFamily="34" charset="0"/>
                          <a:ea typeface="PMingLiU" panose="02020500000000000000" pitchFamily="18" charset="-120"/>
                          <a:cs typeface="Calibri" panose="020F0502020204030204" pitchFamily="34" charset="0"/>
                        </a:rPr>
                        <a:t>К</a:t>
                      </a:r>
                      <a:r>
                        <a:rPr lang="en-US" sz="2400" b="1" u="sng">
                          <a:effectLst/>
                          <a:latin typeface="Calibri" panose="020F0502020204030204" pitchFamily="34" charset="0"/>
                          <a:ea typeface="PMingLiU" panose="02020500000000000000" pitchFamily="18" charset="-120"/>
                          <a:cs typeface="Calibri" panose="020F0502020204030204" pitchFamily="34" charset="0"/>
                        </a:rPr>
                        <a:t>и</a:t>
                      </a:r>
                      <a:r>
                        <a:rPr lang="en-US" sz="2400" u="sng">
                          <a:effectLst/>
                          <a:latin typeface="Calibri" panose="020F0502020204030204" pitchFamily="34" charset="0"/>
                          <a:ea typeface="PMingLiU" panose="02020500000000000000" pitchFamily="18" charset="-120"/>
                          <a:cs typeface="Calibri" panose="020F0502020204030204" pitchFamily="34" charset="0"/>
                        </a:rPr>
                        <a:t>ндым нал</a:t>
                      </a:r>
                      <a:r>
                        <a:rPr lang="en-US" sz="2400" b="1" u="sng">
                          <a:effectLst/>
                          <a:latin typeface="Calibri" panose="020F0502020204030204" pitchFamily="34" charset="0"/>
                          <a:ea typeface="PMingLiU" panose="02020500000000000000" pitchFamily="18" charset="-120"/>
                          <a:cs typeface="Calibri" panose="020F0502020204030204" pitchFamily="34" charset="0"/>
                        </a:rPr>
                        <a:t>а</a:t>
                      </a:r>
                      <a:r>
                        <a:rPr lang="en-US" sz="2400" u="sng">
                          <a:effectLst/>
                          <a:latin typeface="Calibri" panose="020F0502020204030204" pitchFamily="34" charset="0"/>
                          <a:ea typeface="PMingLiU" panose="02020500000000000000" pitchFamily="18" charset="-120"/>
                          <a:cs typeface="Calibri" panose="020F0502020204030204" pitchFamily="34" charset="0"/>
                        </a:rPr>
                        <a:t>ш м</a:t>
                      </a:r>
                      <a:r>
                        <a:rPr lang="en-US" sz="2400" b="1" u="sng">
                          <a:effectLst/>
                          <a:latin typeface="Calibri" panose="020F0502020204030204" pitchFamily="34" charset="0"/>
                          <a:ea typeface="PMingLiU" panose="02020500000000000000" pitchFamily="18" charset="-120"/>
                          <a:cs typeface="Calibri" panose="020F0502020204030204" pitchFamily="34" charset="0"/>
                        </a:rPr>
                        <a:t>а</a:t>
                      </a:r>
                      <a:r>
                        <a:rPr lang="en-US" sz="2400" u="sng">
                          <a:effectLst/>
                          <a:latin typeface="Calibri" panose="020F0502020204030204" pitchFamily="34" charset="0"/>
                          <a:ea typeface="PMingLiU" panose="02020500000000000000" pitchFamily="18" charset="-120"/>
                          <a:cs typeface="Calibri" panose="020F0502020204030204" pitchFamily="34" charset="0"/>
                        </a:rPr>
                        <a:t>нын</a:t>
                      </a:r>
                      <a:r>
                        <a:rPr lang="en-US" sz="2400">
                          <a:effectLst/>
                          <a:latin typeface="Calibri" panose="020F0502020204030204" pitchFamily="34" charset="0"/>
                          <a:ea typeface="PMingLiU" panose="02020500000000000000" pitchFamily="18" charset="-120"/>
                          <a:cs typeface="Calibri" panose="020F0502020204030204" pitchFamily="34" charset="0"/>
                        </a:rPr>
                        <a:t>, к</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вытыш к</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йышым.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I went to the store to buy bread.</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5932348"/>
                  </a:ext>
                </a:extLst>
              </a:tr>
            </a:tbl>
          </a:graphicData>
        </a:graphic>
      </p:graphicFrame>
      <p:graphicFrame>
        <p:nvGraphicFramePr>
          <p:cNvPr id="2" name="Table 1">
            <a:extLst>
              <a:ext uri="{FF2B5EF4-FFF2-40B4-BE49-F238E27FC236}">
                <a16:creationId xmlns:a16="http://schemas.microsoft.com/office/drawing/2014/main" id="{5459E2A6-498A-4654-8C36-3D2F5AA87DFA}"/>
              </a:ext>
            </a:extLst>
          </p:cNvPr>
          <p:cNvGraphicFramePr>
            <a:graphicFrameLocks noGrp="1"/>
          </p:cNvGraphicFramePr>
          <p:nvPr>
            <p:extLst>
              <p:ext uri="{D42A27DB-BD31-4B8C-83A1-F6EECF244321}">
                <p14:modId xmlns:p14="http://schemas.microsoft.com/office/powerpoint/2010/main" val="65112091"/>
              </p:ext>
            </p:extLst>
          </p:nvPr>
        </p:nvGraphicFramePr>
        <p:xfrm>
          <a:off x="304799" y="3174259"/>
          <a:ext cx="11429999" cy="1173215"/>
        </p:xfrm>
        <a:graphic>
          <a:graphicData uri="http://schemas.openxmlformats.org/drawingml/2006/table">
            <a:tbl>
              <a:tblPr firstRow="1" firstCol="1" bandRow="1" bandCol="1">
                <a:tableStyleId>{5940675A-B579-460E-94D1-54222C63F5DA}</a:tableStyleId>
              </a:tblPr>
              <a:tblGrid>
                <a:gridCol w="5714362">
                  <a:extLst>
                    <a:ext uri="{9D8B030D-6E8A-4147-A177-3AD203B41FA5}">
                      <a16:colId xmlns:a16="http://schemas.microsoft.com/office/drawing/2014/main" val="2594792111"/>
                    </a:ext>
                  </a:extLst>
                </a:gridCol>
                <a:gridCol w="5715637">
                  <a:extLst>
                    <a:ext uri="{9D8B030D-6E8A-4147-A177-3AD203B41FA5}">
                      <a16:colId xmlns:a16="http://schemas.microsoft.com/office/drawing/2014/main" val="969644625"/>
                    </a:ext>
                  </a:extLst>
                </a:gridCol>
              </a:tblGrid>
              <a:tr h="1173215">
                <a:tc>
                  <a:txBody>
                    <a:bodyPr/>
                    <a:lstStyle/>
                    <a:p>
                      <a:pPr algn="l"/>
                      <a:r>
                        <a:rPr lang="en-US" sz="2400" dirty="0" err="1">
                          <a:effectLst/>
                          <a:latin typeface="Calibri" panose="020F0502020204030204" pitchFamily="34" charset="0"/>
                          <a:ea typeface="PMingLiU" panose="02020500000000000000" pitchFamily="18" charset="-120"/>
                          <a:cs typeface="Calibri" panose="020F0502020204030204" pitchFamily="34" charset="0"/>
                        </a:rPr>
                        <a:t>Мый</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колын</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п</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у</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йто</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эрл</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погыным</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ли</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2400" dirty="0">
                          <a:effectLst/>
                          <a:latin typeface="Calibri" panose="020F0502020204030204" pitchFamily="34" charset="0"/>
                          <a:ea typeface="PMingLiU" panose="02020500000000000000" pitchFamily="18" charset="-120"/>
                          <a:cs typeface="Calibri" panose="020F0502020204030204" pitchFamily="34" charset="0"/>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I heard that there’s a meeting tomorrow.</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6685918"/>
                  </a:ext>
                </a:extLst>
              </a:tr>
            </a:tbl>
          </a:graphicData>
        </a:graphic>
      </p:graphicFrame>
    </p:spTree>
    <p:extLst>
      <p:ext uri="{BB962C8B-B14F-4D97-AF65-F5344CB8AC3E}">
        <p14:creationId xmlns:p14="http://schemas.microsoft.com/office/powerpoint/2010/main" val="270231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6</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шке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oneself; own’</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graphicFrame>
        <p:nvGraphicFramePr>
          <p:cNvPr id="2" name="Table 1">
            <a:extLst>
              <a:ext uri="{FF2B5EF4-FFF2-40B4-BE49-F238E27FC236}">
                <a16:creationId xmlns:a16="http://schemas.microsoft.com/office/drawing/2014/main" id="{3CC6F1D3-BD59-4DC4-8344-D978E6A99E04}"/>
              </a:ext>
            </a:extLst>
          </p:cNvPr>
          <p:cNvGraphicFramePr>
            <a:graphicFrameLocks noGrp="1"/>
          </p:cNvGraphicFramePr>
          <p:nvPr/>
        </p:nvGraphicFramePr>
        <p:xfrm>
          <a:off x="1221177" y="2764770"/>
          <a:ext cx="9749640" cy="2884210"/>
        </p:xfrm>
        <a:graphic>
          <a:graphicData uri="http://schemas.openxmlformats.org/drawingml/2006/table">
            <a:tbl>
              <a:tblPr firstRow="1" firstCol="1" bandRow="1">
                <a:tableStyleId>{5940675A-B579-460E-94D1-54222C63F5DA}</a:tableStyleId>
              </a:tblPr>
              <a:tblGrid>
                <a:gridCol w="720271">
                  <a:extLst>
                    <a:ext uri="{9D8B030D-6E8A-4147-A177-3AD203B41FA5}">
                      <a16:colId xmlns:a16="http://schemas.microsoft.com/office/drawing/2014/main" val="1482123290"/>
                    </a:ext>
                  </a:extLst>
                </a:gridCol>
                <a:gridCol w="1273464">
                  <a:extLst>
                    <a:ext uri="{9D8B030D-6E8A-4147-A177-3AD203B41FA5}">
                      <a16:colId xmlns:a16="http://schemas.microsoft.com/office/drawing/2014/main" val="111821231"/>
                    </a:ext>
                  </a:extLst>
                </a:gridCol>
                <a:gridCol w="1273464">
                  <a:extLst>
                    <a:ext uri="{9D8B030D-6E8A-4147-A177-3AD203B41FA5}">
                      <a16:colId xmlns:a16="http://schemas.microsoft.com/office/drawing/2014/main" val="1789870481"/>
                    </a:ext>
                  </a:extLst>
                </a:gridCol>
                <a:gridCol w="1214375">
                  <a:extLst>
                    <a:ext uri="{9D8B030D-6E8A-4147-A177-3AD203B41FA5}">
                      <a16:colId xmlns:a16="http://schemas.microsoft.com/office/drawing/2014/main" val="4162080233"/>
                    </a:ext>
                  </a:extLst>
                </a:gridCol>
                <a:gridCol w="1278558">
                  <a:extLst>
                    <a:ext uri="{9D8B030D-6E8A-4147-A177-3AD203B41FA5}">
                      <a16:colId xmlns:a16="http://schemas.microsoft.com/office/drawing/2014/main" val="4129654887"/>
                    </a:ext>
                  </a:extLst>
                </a:gridCol>
                <a:gridCol w="1236788">
                  <a:extLst>
                    <a:ext uri="{9D8B030D-6E8A-4147-A177-3AD203B41FA5}">
                      <a16:colId xmlns:a16="http://schemas.microsoft.com/office/drawing/2014/main" val="916922668"/>
                    </a:ext>
                  </a:extLst>
                </a:gridCol>
                <a:gridCol w="1242901">
                  <a:extLst>
                    <a:ext uri="{9D8B030D-6E8A-4147-A177-3AD203B41FA5}">
                      <a16:colId xmlns:a16="http://schemas.microsoft.com/office/drawing/2014/main" val="2921713503"/>
                    </a:ext>
                  </a:extLst>
                </a:gridCol>
                <a:gridCol w="1509819">
                  <a:extLst>
                    <a:ext uri="{9D8B030D-6E8A-4147-A177-3AD203B41FA5}">
                      <a16:colId xmlns:a16="http://schemas.microsoft.com/office/drawing/2014/main" val="1504159680"/>
                    </a:ext>
                  </a:extLst>
                </a:gridCol>
              </a:tblGrid>
              <a:tr h="412030">
                <a:tc>
                  <a:txBody>
                    <a:bodyPr/>
                    <a:lstStyle/>
                    <a:p>
                      <a:pPr algn="ctr"/>
                      <a:r>
                        <a:rPr lang="en-US" sz="2000">
                          <a:effectLst/>
                          <a:latin typeface="Calibri" panose="020F0502020204030204" pitchFamily="34" charset="0"/>
                          <a:ea typeface="PMingLiU" panose="02020500000000000000" pitchFamily="18" charset="-120"/>
                          <a:cs typeface="Lucida Grande"/>
                        </a:rPr>
                        <a:t> </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GB" sz="2000" dirty="0">
                          <a:effectLst/>
                          <a:latin typeface="Calibri" panose="020F0502020204030204" pitchFamily="34" charset="0"/>
                          <a:ea typeface="PMingLiU" panose="02020500000000000000" pitchFamily="18" charset="-120"/>
                          <a:cs typeface="Lucida Grande"/>
                        </a:rPr>
                        <a:t>-</a:t>
                      </a:r>
                    </a:p>
                  </a:txBody>
                  <a:tcPr marL="68580" marR="68580" marT="0" marB="0" anchor="ctr">
                    <a:solidFill>
                      <a:schemeClr val="bg2"/>
                    </a:solidFill>
                  </a:tcPr>
                </a:tc>
                <a:tc>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1Sg</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2Sg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3Sg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1Pl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2Pl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3Pl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747771815"/>
                  </a:ext>
                </a:extLst>
              </a:tr>
              <a:tr h="824060">
                <a:tc>
                  <a:txBody>
                    <a:bodyPr/>
                    <a:lstStyle/>
                    <a:p>
                      <a:pPr algn="ctr"/>
                      <a:r>
                        <a:rPr lang="en-US" sz="2000" b="1">
                          <a:effectLst/>
                          <a:latin typeface="Calibri" panose="020F0502020204030204" pitchFamily="34" charset="0"/>
                          <a:ea typeface="PMingLiU" panose="02020500000000000000" pitchFamily="18" charset="-120"/>
                          <a:cs typeface="Lucida Grande"/>
                        </a:rPr>
                        <a:t>Nom</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dirty="0" err="1">
                          <a:effectLst/>
                          <a:latin typeface="Calibri" panose="020F0502020204030204" pitchFamily="34" charset="0"/>
                          <a:ea typeface="PMingLiU" panose="02020500000000000000" pitchFamily="18" charset="-120"/>
                          <a:cs typeface="Lucida Grande"/>
                        </a:rPr>
                        <a:t>шке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solidFill>
                      <a:schemeClr val="bg2"/>
                    </a:solidFill>
                  </a:tcPr>
                </a:tc>
                <a:tc>
                  <a:txBody>
                    <a:bodyPr/>
                    <a:lstStyle/>
                    <a:p>
                      <a:pPr algn="ctr"/>
                      <a:r>
                        <a:rPr lang="en-US" sz="2000" dirty="0" err="1">
                          <a:effectLst/>
                          <a:latin typeface="Calibri" panose="020F0502020204030204" pitchFamily="34" charset="0"/>
                          <a:ea typeface="PMingLiU" panose="02020500000000000000" pitchFamily="18" charset="-120"/>
                          <a:cs typeface="Lucida Grande"/>
                        </a:rPr>
                        <a:t>шке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 </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p>
                      <a:pPr algn="ctr"/>
                      <a:r>
                        <a:rPr lang="en-US" sz="2000">
                          <a:effectLst/>
                          <a:latin typeface="Calibri" panose="020F0502020204030204" pitchFamily="34" charset="0"/>
                          <a:ea typeface="PMingLiU" panose="02020500000000000000" pitchFamily="18" charset="-120"/>
                          <a:cs typeface="Calibri" panose="020F0502020204030204" pitchFamily="34" charset="0"/>
                        </a:rPr>
                        <a:t>шкеж</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 </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p>
                      <a:pPr algn="ctr"/>
                      <a:r>
                        <a:rPr lang="en-US" sz="2000">
                          <a:effectLst/>
                          <a:latin typeface="Calibri" panose="020F0502020204030204" pitchFamily="34" charset="0"/>
                          <a:ea typeface="PMingLiU" panose="02020500000000000000" pitchFamily="18" charset="-120"/>
                          <a:cs typeface="Calibri" panose="020F0502020204030204" pitchFamily="34" charset="0"/>
                        </a:rPr>
                        <a:t>шкешт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015559193"/>
                  </a:ext>
                </a:extLst>
              </a:tr>
              <a:tr h="412030">
                <a:tc>
                  <a:txBody>
                    <a:bodyPr/>
                    <a:lstStyle/>
                    <a:p>
                      <a:pPr algn="ctr"/>
                      <a:r>
                        <a:rPr lang="en-US" sz="2000" b="1">
                          <a:effectLst/>
                          <a:latin typeface="Calibri" panose="020F0502020204030204" pitchFamily="34" charset="0"/>
                          <a:ea typeface="PMingLiU" panose="02020500000000000000" pitchFamily="18" charset="-120"/>
                          <a:cs typeface="Lucida Grande"/>
                        </a:rPr>
                        <a:t>Gen</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mi-NZ" sz="2000" dirty="0">
                          <a:effectLst/>
                          <a:latin typeface="Calibri" panose="020F0502020204030204" pitchFamily="34" charset="0"/>
                          <a:ea typeface="PMingLiU" panose="02020500000000000000" pitchFamily="18" charset="-120"/>
                          <a:cs typeface="Lucida Grande"/>
                        </a:rPr>
                        <a:t>шкен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solidFill>
                      <a:schemeClr val="bg2"/>
                    </a:solidFill>
                  </a:tcPr>
                </a:tc>
                <a:tc>
                  <a:txBody>
                    <a:bodyPr/>
                    <a:lstStyle/>
                    <a:p>
                      <a:pPr algn="ctr"/>
                      <a:r>
                        <a:rPr lang="en-US" sz="2000" dirty="0" err="1">
                          <a:effectLst/>
                          <a:latin typeface="Calibri" panose="020F0502020204030204" pitchFamily="34" charset="0"/>
                          <a:ea typeface="PMingLiU" panose="02020500000000000000" pitchFamily="18" charset="-120"/>
                          <a:cs typeface="Lucida Grande"/>
                        </a:rPr>
                        <a:t>шк</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мын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ндын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dirty="0" err="1">
                          <a:effectLst/>
                          <a:latin typeface="Calibri" panose="020F0502020204030204" pitchFamily="34" charset="0"/>
                          <a:ea typeface="PMingLiU" panose="02020500000000000000" pitchFamily="18" charset="-120"/>
                          <a:cs typeface="Lucida Grande"/>
                        </a:rPr>
                        <a:t>шк</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нжын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шкенд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ныштын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551139142"/>
                  </a:ext>
                </a:extLst>
              </a:tr>
              <a:tr h="824060">
                <a:tc>
                  <a:txBody>
                    <a:bodyPr/>
                    <a:lstStyle/>
                    <a:p>
                      <a:pPr algn="ctr"/>
                      <a:r>
                        <a:rPr lang="en-US" sz="2000" b="1">
                          <a:effectLst/>
                          <a:latin typeface="Calibri" panose="020F0502020204030204" pitchFamily="34" charset="0"/>
                          <a:ea typeface="PMingLiU" panose="02020500000000000000" pitchFamily="18" charset="-120"/>
                          <a:cs typeface="Lucida Grande"/>
                        </a:rPr>
                        <a:t>Dat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mi-NZ" sz="2000" dirty="0">
                          <a:effectLst/>
                          <a:latin typeface="Calibri" panose="020F0502020204030204" pitchFamily="34" charset="0"/>
                          <a:ea typeface="PMingLiU" panose="02020500000000000000" pitchFamily="18" charset="-120"/>
                          <a:cs typeface="Lucida Grande"/>
                        </a:rPr>
                        <a:t>шкал</a:t>
                      </a:r>
                      <a:r>
                        <a:rPr lang="mi-NZ" sz="2000" b="1" dirty="0">
                          <a:effectLst/>
                          <a:latin typeface="Calibri" panose="020F0502020204030204" pitchFamily="34" charset="0"/>
                          <a:ea typeface="PMingLiU" panose="02020500000000000000" pitchFamily="18" charset="-120"/>
                          <a:cs typeface="Lucida Grande"/>
                        </a:rPr>
                        <a:t>а</a:t>
                      </a:r>
                      <a:r>
                        <a:rPr lang="mi-NZ" sz="2000" dirty="0">
                          <a:effectLst/>
                          <a:latin typeface="Calibri" panose="020F0502020204030204" pitchFamily="34" charset="0"/>
                          <a:ea typeface="PMingLiU" panose="02020500000000000000" pitchFamily="18" charset="-120"/>
                          <a:cs typeface="Lucida Grande"/>
                        </a:rPr>
                        <a:t>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solidFill>
                      <a:schemeClr val="bg2"/>
                    </a:solidFill>
                  </a:tcPr>
                </a:tc>
                <a:tc>
                  <a:txBody>
                    <a:bodyPr/>
                    <a:lstStyle/>
                    <a:p>
                      <a:pPr algn="ctr"/>
                      <a:r>
                        <a:rPr lang="en-US" sz="2000" dirty="0" err="1">
                          <a:effectLst/>
                          <a:latin typeface="Calibri" panose="020F0502020204030204" pitchFamily="34" charset="0"/>
                          <a:ea typeface="PMingLiU" panose="02020500000000000000" pitchFamily="18" charset="-120"/>
                          <a:cs typeface="Lucida Grande"/>
                        </a:rPr>
                        <a:t>шкалан</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endParaRPr lang="en-GB" sz="2000" dirty="0">
                        <a:effectLst/>
                        <a:latin typeface="Calibri" panose="020F0502020204030204" pitchFamily="34" charset="0"/>
                        <a:ea typeface="PMingLiU" panose="02020500000000000000" pitchFamily="18" charset="-120"/>
                        <a:cs typeface="Lucida Grande"/>
                      </a:endParaRPr>
                    </a:p>
                    <a:p>
                      <a:pPr algn="ct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Lucida Grande"/>
                        </a:rPr>
                        <a:t>шкан</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шкалан</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т</a:t>
                      </a:r>
                      <a:endParaRPr lang="en-GB" sz="2000">
                        <a:effectLst/>
                        <a:latin typeface="Calibri" panose="020F0502020204030204" pitchFamily="34" charset="0"/>
                        <a:ea typeface="PMingLiU" panose="02020500000000000000" pitchFamily="18" charset="-120"/>
                        <a:cs typeface="Lucida Grande"/>
                      </a:endParaRPr>
                    </a:p>
                    <a:p>
                      <a:pPr algn="ct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a:effectLst/>
                          <a:latin typeface="Calibri" panose="020F0502020204030204" pitchFamily="34" charset="0"/>
                          <a:ea typeface="PMingLiU" panose="02020500000000000000" pitchFamily="18" charset="-120"/>
                          <a:cs typeface="Lucida Grande"/>
                        </a:rPr>
                        <a:t>шкан</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шкал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нже</a:t>
                      </a:r>
                      <a:endParaRPr lang="en-GB" sz="2000">
                        <a:effectLst/>
                        <a:latin typeface="Calibri" panose="020F0502020204030204" pitchFamily="34" charset="0"/>
                        <a:ea typeface="PMingLiU" panose="02020500000000000000" pitchFamily="18" charset="-120"/>
                        <a:cs typeface="Lucida Grande"/>
                      </a:endParaRPr>
                    </a:p>
                    <a:p>
                      <a:pPr algn="ct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a:effectLst/>
                          <a:latin typeface="Calibri" panose="020F0502020204030204" pitchFamily="34" charset="0"/>
                          <a:ea typeface="PMingLiU" panose="02020500000000000000" pitchFamily="18" charset="-120"/>
                          <a:cs typeface="Lucida Grande"/>
                        </a:rPr>
                        <a:t>шк</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нже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шкаланн</a:t>
                      </a:r>
                      <a:r>
                        <a:rPr lang="en-US" sz="2000" b="1">
                          <a:effectLst/>
                          <a:latin typeface="Calibri" panose="020F0502020204030204" pitchFamily="34" charset="0"/>
                          <a:ea typeface="PMingLiU" panose="02020500000000000000" pitchFamily="18" charset="-120"/>
                          <a:cs typeface="Lucida Grande"/>
                        </a:rPr>
                        <a:t>а</a:t>
                      </a:r>
                      <a:endParaRPr lang="en-GB" sz="2000">
                        <a:effectLst/>
                        <a:latin typeface="Calibri" panose="020F0502020204030204" pitchFamily="34" charset="0"/>
                        <a:ea typeface="PMingLiU" panose="02020500000000000000" pitchFamily="18" charset="-120"/>
                        <a:cs typeface="Lucida Grande"/>
                      </a:endParaRPr>
                    </a:p>
                    <a:p>
                      <a:pPr algn="ct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a:effectLst/>
                          <a:latin typeface="Calibri" panose="020F0502020204030204" pitchFamily="34" charset="0"/>
                          <a:ea typeface="PMingLiU" panose="02020500000000000000" pitchFamily="18" charset="-120"/>
                          <a:cs typeface="Lucida Grande"/>
                        </a:rPr>
                        <a:t>шканн</a:t>
                      </a:r>
                      <a:r>
                        <a:rPr lang="en-US" sz="2000" b="1">
                          <a:effectLst/>
                          <a:latin typeface="Calibri" panose="020F0502020204030204" pitchFamily="34" charset="0"/>
                          <a:ea typeface="PMingLiU" panose="02020500000000000000" pitchFamily="18" charset="-120"/>
                          <a:cs typeface="Lucida Grande"/>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шкаланд</a:t>
                      </a:r>
                      <a:r>
                        <a:rPr lang="en-US" sz="2000" b="1">
                          <a:effectLst/>
                          <a:latin typeface="Calibri" panose="020F0502020204030204" pitchFamily="34" charset="0"/>
                          <a:ea typeface="PMingLiU" panose="02020500000000000000" pitchFamily="18" charset="-120"/>
                          <a:cs typeface="Lucida Grande"/>
                        </a:rPr>
                        <a:t>а</a:t>
                      </a:r>
                      <a:endParaRPr lang="en-GB" sz="2000">
                        <a:effectLst/>
                        <a:latin typeface="Calibri" panose="020F0502020204030204" pitchFamily="34" charset="0"/>
                        <a:ea typeface="PMingLiU" panose="02020500000000000000" pitchFamily="18" charset="-120"/>
                        <a:cs typeface="Lucida Grande"/>
                      </a:endParaRPr>
                    </a:p>
                    <a:p>
                      <a:pPr algn="ct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a:effectLst/>
                          <a:latin typeface="Calibri" panose="020F0502020204030204" pitchFamily="34" charset="0"/>
                          <a:ea typeface="PMingLiU" panose="02020500000000000000" pitchFamily="18" charset="-120"/>
                          <a:cs typeface="Lucida Grande"/>
                        </a:rPr>
                        <a:t>шканд</a:t>
                      </a:r>
                      <a:r>
                        <a:rPr lang="en-US" sz="2000" b="1">
                          <a:effectLst/>
                          <a:latin typeface="Calibri" panose="020F0502020204030204" pitchFamily="34" charset="0"/>
                          <a:ea typeface="PMingLiU" panose="02020500000000000000" pitchFamily="18" charset="-120"/>
                          <a:cs typeface="Lucida Grande"/>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шкал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нышт</a:t>
                      </a:r>
                      <a:endParaRPr lang="en-GB" sz="2000">
                        <a:effectLst/>
                        <a:latin typeface="Calibri" panose="020F0502020204030204" pitchFamily="34" charset="0"/>
                        <a:ea typeface="PMingLiU" panose="02020500000000000000" pitchFamily="18" charset="-120"/>
                        <a:cs typeface="Lucida Grande"/>
                      </a:endParaRPr>
                    </a:p>
                    <a:p>
                      <a:pPr algn="ct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a:effectLst/>
                          <a:latin typeface="Calibri" panose="020F0502020204030204" pitchFamily="34" charset="0"/>
                          <a:ea typeface="PMingLiU" panose="02020500000000000000" pitchFamily="18" charset="-120"/>
                          <a:cs typeface="Lucida Grande"/>
                        </a:rPr>
                        <a:t>шк</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нышт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887101013"/>
                  </a:ext>
                </a:extLst>
              </a:tr>
              <a:tr h="412030">
                <a:tc>
                  <a:txBody>
                    <a:bodyPr/>
                    <a:lstStyle/>
                    <a:p>
                      <a:pPr algn="ctr"/>
                      <a:r>
                        <a:rPr lang="en-US" sz="2000" b="1">
                          <a:effectLst/>
                          <a:latin typeface="Calibri" panose="020F0502020204030204" pitchFamily="34" charset="0"/>
                          <a:ea typeface="PMingLiU" panose="02020500000000000000" pitchFamily="18" charset="-120"/>
                          <a:cs typeface="Lucida Grande"/>
                        </a:rPr>
                        <a:t>Acc</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mi-NZ" sz="2000" dirty="0">
                          <a:effectLst/>
                          <a:latin typeface="Calibri" panose="020F0502020204030204" pitchFamily="34" charset="0"/>
                          <a:ea typeface="PMingLiU" panose="02020500000000000000" pitchFamily="18" charset="-120"/>
                          <a:cs typeface="Lucida Grande"/>
                        </a:rPr>
                        <a:t>шкем</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solidFill>
                      <a:schemeClr val="bg2"/>
                    </a:solidFill>
                  </a:tcPr>
                </a:tc>
                <a:tc>
                  <a:txBody>
                    <a:bodyPr/>
                    <a:lstStyle/>
                    <a:p>
                      <a:pPr algn="ctr"/>
                      <a:r>
                        <a:rPr lang="en-US" sz="2000" dirty="0" err="1">
                          <a:effectLst/>
                          <a:latin typeface="Calibri" panose="020F0502020204030204" pitchFamily="34" charset="0"/>
                          <a:ea typeface="PMingLiU" panose="02020500000000000000" pitchFamily="18" charset="-120"/>
                          <a:cs typeface="Lucida Grande"/>
                        </a:rPr>
                        <a:t>шк</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мым</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ндым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нжым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a:effectLst/>
                          <a:latin typeface="Calibri" panose="020F0502020204030204" pitchFamily="34" charset="0"/>
                          <a:ea typeface="PMingLiU" panose="02020500000000000000" pitchFamily="18" charset="-120"/>
                          <a:cs typeface="Lucida Grande"/>
                        </a:rPr>
                        <a:t>шкенд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dirty="0" err="1">
                          <a:effectLst/>
                          <a:latin typeface="Calibri" panose="020F0502020204030204" pitchFamily="34" charset="0"/>
                          <a:ea typeface="PMingLiU" panose="02020500000000000000" pitchFamily="18" charset="-120"/>
                          <a:cs typeface="Lucida Grande"/>
                        </a:rPr>
                        <a:t>шк</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ныштым</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54456260"/>
                  </a:ext>
                </a:extLst>
              </a:tr>
            </a:tbl>
          </a:graphicData>
        </a:graphic>
      </p:graphicFrame>
      <p:sp>
        <p:nvSpPr>
          <p:cNvPr id="5" name="Slide Number Placeholder 4">
            <a:extLst>
              <a:ext uri="{FF2B5EF4-FFF2-40B4-BE49-F238E27FC236}">
                <a16:creationId xmlns:a16="http://schemas.microsoft.com/office/drawing/2014/main" id="{F4C22AEA-42F5-4F73-B145-741FDE5ACF3E}"/>
              </a:ext>
            </a:extLst>
          </p:cNvPr>
          <p:cNvSpPr>
            <a:spLocks noGrp="1"/>
          </p:cNvSpPr>
          <p:nvPr>
            <p:ph type="sldNum" sz="quarter" idx="12"/>
          </p:nvPr>
        </p:nvSpPr>
        <p:spPr/>
        <p:txBody>
          <a:bodyPr/>
          <a:lstStyle/>
          <a:p>
            <a:fld id="{055DE2CD-379D-4002-80ED-F7724F598CF3}" type="slidenum">
              <a:rPr lang="en-GB" smtClean="0"/>
              <a:t>15</a:t>
            </a:fld>
            <a:endParaRPr lang="en-GB"/>
          </a:p>
        </p:txBody>
      </p:sp>
    </p:spTree>
    <p:extLst>
      <p:ext uri="{BB962C8B-B14F-4D97-AF65-F5344CB8AC3E}">
        <p14:creationId xmlns:p14="http://schemas.microsoft.com/office/powerpoint/2010/main" val="3407932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6</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шке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oneself; own’</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graphicFrame>
        <p:nvGraphicFramePr>
          <p:cNvPr id="5" name="Table 4">
            <a:extLst>
              <a:ext uri="{FF2B5EF4-FFF2-40B4-BE49-F238E27FC236}">
                <a16:creationId xmlns:a16="http://schemas.microsoft.com/office/drawing/2014/main" id="{CB2B5294-0377-427E-95E1-843A738DC831}"/>
              </a:ext>
            </a:extLst>
          </p:cNvPr>
          <p:cNvGraphicFramePr>
            <a:graphicFrameLocks noGrp="1"/>
          </p:cNvGraphicFramePr>
          <p:nvPr>
            <p:extLst>
              <p:ext uri="{D42A27DB-BD31-4B8C-83A1-F6EECF244321}">
                <p14:modId xmlns:p14="http://schemas.microsoft.com/office/powerpoint/2010/main" val="4088179164"/>
              </p:ext>
            </p:extLst>
          </p:nvPr>
        </p:nvGraphicFramePr>
        <p:xfrm>
          <a:off x="1076325" y="2377167"/>
          <a:ext cx="10039350" cy="466876"/>
        </p:xfrm>
        <a:graphic>
          <a:graphicData uri="http://schemas.openxmlformats.org/drawingml/2006/table">
            <a:tbl>
              <a:tblPr firstRow="1" firstCol="1" bandRow="1" bandCol="1">
                <a:tableStyleId>{5940675A-B579-460E-94D1-54222C63F5DA}</a:tableStyleId>
              </a:tblPr>
              <a:tblGrid>
                <a:gridCol w="5044333">
                  <a:extLst>
                    <a:ext uri="{9D8B030D-6E8A-4147-A177-3AD203B41FA5}">
                      <a16:colId xmlns:a16="http://schemas.microsoft.com/office/drawing/2014/main" val="2250726679"/>
                    </a:ext>
                  </a:extLst>
                </a:gridCol>
                <a:gridCol w="4995017">
                  <a:extLst>
                    <a:ext uri="{9D8B030D-6E8A-4147-A177-3AD203B41FA5}">
                      <a16:colId xmlns:a16="http://schemas.microsoft.com/office/drawing/2014/main" val="2498649537"/>
                    </a:ext>
                  </a:extLst>
                </a:gridCol>
              </a:tblGrid>
              <a:tr h="466876">
                <a:tc>
                  <a:txBody>
                    <a:bodyPr/>
                    <a:lstStyle/>
                    <a:p>
                      <a:pPr algn="just"/>
                      <a:r>
                        <a:rPr lang="en-US" sz="2400" u="sng">
                          <a:effectLst/>
                          <a:latin typeface="Calibri" panose="020F0502020204030204" pitchFamily="34" charset="0"/>
                          <a:ea typeface="PMingLiU" panose="02020500000000000000" pitchFamily="18" charset="-120"/>
                          <a:cs typeface="Calibri" panose="020F0502020204030204" pitchFamily="34" charset="0"/>
                        </a:rPr>
                        <a:t>Шке</a:t>
                      </a:r>
                      <a:r>
                        <a:rPr lang="en-US" sz="2400">
                          <a:effectLst/>
                          <a:latin typeface="Calibri" panose="020F0502020204030204" pitchFamily="34" charset="0"/>
                          <a:ea typeface="PMingLiU" panose="02020500000000000000" pitchFamily="18" charset="-120"/>
                          <a:cs typeface="Calibri" panose="020F0502020204030204" pitchFamily="34" charset="0"/>
                        </a:rPr>
                        <a:t> </a:t>
                      </a:r>
                      <a:r>
                        <a:rPr lang="en-US" sz="2400" b="1">
                          <a:effectLst/>
                          <a:latin typeface="Calibri" panose="020F0502020204030204" pitchFamily="34" charset="0"/>
                          <a:ea typeface="PMingLiU" panose="02020500000000000000" pitchFamily="18" charset="-120"/>
                          <a:cs typeface="Calibri" panose="020F0502020204030204" pitchFamily="34" charset="0"/>
                        </a:rPr>
                        <a:t>ы</a:t>
                      </a:r>
                      <a:r>
                        <a:rPr lang="en-US" sz="2400">
                          <a:effectLst/>
                          <a:latin typeface="Calibri" panose="020F0502020204030204" pitchFamily="34" charset="0"/>
                          <a:ea typeface="PMingLiU" panose="02020500000000000000" pitchFamily="18" charset="-120"/>
                          <a:cs typeface="Calibri" panose="020F0502020204030204" pitchFamily="34" charset="0"/>
                        </a:rPr>
                        <a:t>ште.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400" dirty="0">
                          <a:effectLst/>
                          <a:latin typeface="Calibri" panose="020F0502020204030204" pitchFamily="34" charset="0"/>
                          <a:ea typeface="PMingLiU" panose="02020500000000000000" pitchFamily="18" charset="-120"/>
                          <a:cs typeface="Calibri" panose="020F0502020204030204" pitchFamily="34" charset="0"/>
                        </a:rPr>
                        <a:t>Do it yourself.</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69289541"/>
                  </a:ext>
                </a:extLst>
              </a:tr>
            </a:tbl>
          </a:graphicData>
        </a:graphic>
      </p:graphicFrame>
      <p:graphicFrame>
        <p:nvGraphicFramePr>
          <p:cNvPr id="6" name="Table 5">
            <a:extLst>
              <a:ext uri="{FF2B5EF4-FFF2-40B4-BE49-F238E27FC236}">
                <a16:creationId xmlns:a16="http://schemas.microsoft.com/office/drawing/2014/main" id="{52A5105B-E43F-4109-9C9A-E8A4213E4D41}"/>
              </a:ext>
            </a:extLst>
          </p:cNvPr>
          <p:cNvGraphicFramePr>
            <a:graphicFrameLocks noGrp="1"/>
          </p:cNvGraphicFramePr>
          <p:nvPr>
            <p:extLst>
              <p:ext uri="{D42A27DB-BD31-4B8C-83A1-F6EECF244321}">
                <p14:modId xmlns:p14="http://schemas.microsoft.com/office/powerpoint/2010/main" val="824720577"/>
              </p:ext>
            </p:extLst>
          </p:nvPr>
        </p:nvGraphicFramePr>
        <p:xfrm>
          <a:off x="1076325" y="2846768"/>
          <a:ext cx="10039350" cy="933752"/>
        </p:xfrm>
        <a:graphic>
          <a:graphicData uri="http://schemas.openxmlformats.org/drawingml/2006/table">
            <a:tbl>
              <a:tblPr firstRow="1" firstCol="1" bandRow="1" bandCol="1">
                <a:tableStyleId>{5940675A-B579-460E-94D1-54222C63F5DA}</a:tableStyleId>
              </a:tblPr>
              <a:tblGrid>
                <a:gridCol w="5044333">
                  <a:extLst>
                    <a:ext uri="{9D8B030D-6E8A-4147-A177-3AD203B41FA5}">
                      <a16:colId xmlns:a16="http://schemas.microsoft.com/office/drawing/2014/main" val="3272284854"/>
                    </a:ext>
                  </a:extLst>
                </a:gridCol>
                <a:gridCol w="4995017">
                  <a:extLst>
                    <a:ext uri="{9D8B030D-6E8A-4147-A177-3AD203B41FA5}">
                      <a16:colId xmlns:a16="http://schemas.microsoft.com/office/drawing/2014/main" val="513058974"/>
                    </a:ext>
                  </a:extLst>
                </a:gridCol>
              </a:tblGrid>
              <a:tr h="933752">
                <a:tc>
                  <a:txBody>
                    <a:bodyPr/>
                    <a:lstStyle/>
                    <a:p>
                      <a:pPr algn="l"/>
                      <a:r>
                        <a:rPr lang="en-US" sz="2400" dirty="0" err="1">
                          <a:effectLst/>
                          <a:latin typeface="Calibri" panose="020F0502020204030204" pitchFamily="34" charset="0"/>
                          <a:ea typeface="PMingLiU" panose="02020500000000000000" pitchFamily="18" charset="-120"/>
                          <a:cs typeface="Calibri" panose="020F0502020204030204" pitchFamily="34" charset="0"/>
                        </a:rPr>
                        <a:t>Мар</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и</a:t>
                      </a:r>
                      <a:r>
                        <a:rPr lang="en-US" sz="2400" dirty="0" err="1">
                          <a:effectLst/>
                          <a:latin typeface="Calibri" panose="020F0502020204030204" pitchFamily="34" charset="0"/>
                          <a:ea typeface="PMingLiU" panose="02020500000000000000" pitchFamily="18" charset="-120"/>
                          <a:cs typeface="Calibri" panose="020F0502020204030204" pitchFamily="34" charset="0"/>
                        </a:rPr>
                        <a:t>й</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лык</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шке</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й</a:t>
                      </a:r>
                      <a:r>
                        <a:rPr lang="en-US" sz="2400" u="sng" dirty="0" err="1">
                          <a:effectLst/>
                          <a:latin typeface="Calibri" panose="020F0502020204030204" pitchFamily="34" charset="0"/>
                          <a:ea typeface="MS Mincho" panose="02020609040205080304" pitchFamily="49" charset="-128"/>
                          <a:cs typeface="Calibri" panose="020F0502020204030204" pitchFamily="34" charset="0"/>
                        </a:rPr>
                        <a:t>ӱ</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л</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жым</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арал</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н</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код</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н</a:t>
                      </a:r>
                      <a:r>
                        <a:rPr lang="de-AT"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The Mari people kept their own ancient customs.</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817637829"/>
                  </a:ext>
                </a:extLst>
              </a:tr>
            </a:tbl>
          </a:graphicData>
        </a:graphic>
      </p:graphicFrame>
      <p:graphicFrame>
        <p:nvGraphicFramePr>
          <p:cNvPr id="7" name="Table 6">
            <a:extLst>
              <a:ext uri="{FF2B5EF4-FFF2-40B4-BE49-F238E27FC236}">
                <a16:creationId xmlns:a16="http://schemas.microsoft.com/office/drawing/2014/main" id="{F4B16818-683D-4E5E-9CE1-140B774FD73B}"/>
              </a:ext>
            </a:extLst>
          </p:cNvPr>
          <p:cNvGraphicFramePr>
            <a:graphicFrameLocks noGrp="1"/>
          </p:cNvGraphicFramePr>
          <p:nvPr>
            <p:extLst>
              <p:ext uri="{D42A27DB-BD31-4B8C-83A1-F6EECF244321}">
                <p14:modId xmlns:p14="http://schemas.microsoft.com/office/powerpoint/2010/main" val="3854563027"/>
              </p:ext>
            </p:extLst>
          </p:nvPr>
        </p:nvGraphicFramePr>
        <p:xfrm>
          <a:off x="1076325" y="3780520"/>
          <a:ext cx="10039350" cy="1400628"/>
        </p:xfrm>
        <a:graphic>
          <a:graphicData uri="http://schemas.openxmlformats.org/drawingml/2006/table">
            <a:tbl>
              <a:tblPr firstRow="1" firstCol="1" bandRow="1" bandCol="1">
                <a:tableStyleId>{5940675A-B579-460E-94D1-54222C63F5DA}</a:tableStyleId>
              </a:tblPr>
              <a:tblGrid>
                <a:gridCol w="5044333">
                  <a:extLst>
                    <a:ext uri="{9D8B030D-6E8A-4147-A177-3AD203B41FA5}">
                      <a16:colId xmlns:a16="http://schemas.microsoft.com/office/drawing/2014/main" val="3502003838"/>
                    </a:ext>
                  </a:extLst>
                </a:gridCol>
                <a:gridCol w="4995017">
                  <a:extLst>
                    <a:ext uri="{9D8B030D-6E8A-4147-A177-3AD203B41FA5}">
                      <a16:colId xmlns:a16="http://schemas.microsoft.com/office/drawing/2014/main" val="3674557371"/>
                    </a:ext>
                  </a:extLst>
                </a:gridCol>
              </a:tblGrid>
              <a:tr h="933752">
                <a:tc>
                  <a:txBody>
                    <a:bodyPr/>
                    <a:lstStyle/>
                    <a:p>
                      <a:pPr algn="l"/>
                      <a:r>
                        <a:rPr lang="en-US" sz="2400" dirty="0" err="1">
                          <a:effectLst/>
                          <a:latin typeface="Calibri" panose="020F0502020204030204" pitchFamily="34" charset="0"/>
                          <a:ea typeface="PMingLiU" panose="02020500000000000000" pitchFamily="18" charset="-120"/>
                          <a:cs typeface="Calibri" panose="020F0502020204030204" pitchFamily="34" charset="0"/>
                        </a:rPr>
                        <a:t>Дир</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ктор</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секрет</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рьжым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шкеж</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дек</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ӱж</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ш</a:t>
                      </a:r>
                      <a:r>
                        <a:rPr lang="en-US"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The director calls the secretary (to himself).</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345049151"/>
                  </a:ext>
                </a:extLst>
              </a:tr>
              <a:tr h="466876">
                <a:tc>
                  <a:txBody>
                    <a:bodyPr/>
                    <a:lstStyle/>
                    <a:p>
                      <a:pPr algn="just"/>
                      <a:r>
                        <a:rPr lang="en-US" sz="2400" u="sng">
                          <a:effectLst/>
                          <a:latin typeface="Calibri" panose="020F0502020204030204" pitchFamily="34" charset="0"/>
                          <a:ea typeface="PMingLiU" panose="02020500000000000000" pitchFamily="18" charset="-120"/>
                          <a:cs typeface="Calibri" panose="020F0502020204030204" pitchFamily="34" charset="0"/>
                        </a:rPr>
                        <a:t>Шк</a:t>
                      </a:r>
                      <a:r>
                        <a:rPr lang="en-US" sz="2400" b="1" u="sng">
                          <a:effectLst/>
                          <a:latin typeface="Calibri" panose="020F0502020204030204" pitchFamily="34" charset="0"/>
                          <a:ea typeface="PMingLiU" panose="02020500000000000000" pitchFamily="18" charset="-120"/>
                          <a:cs typeface="Calibri" panose="020F0502020204030204" pitchFamily="34" charset="0"/>
                        </a:rPr>
                        <a:t>е</a:t>
                      </a:r>
                      <a:r>
                        <a:rPr lang="en-US" sz="2400" u="sng">
                          <a:effectLst/>
                          <a:latin typeface="Calibri" panose="020F0502020204030204" pitchFamily="34" charset="0"/>
                          <a:ea typeface="PMingLiU" panose="02020500000000000000" pitchFamily="18" charset="-120"/>
                          <a:cs typeface="Calibri" panose="020F0502020204030204" pitchFamily="34" charset="0"/>
                        </a:rPr>
                        <a:t>ндым</a:t>
                      </a:r>
                      <a:r>
                        <a:rPr lang="en-US" sz="2400">
                          <a:effectLst/>
                          <a:latin typeface="Calibri" panose="020F0502020204030204" pitchFamily="34" charset="0"/>
                          <a:ea typeface="PMingLiU" panose="02020500000000000000" pitchFamily="18" charset="-120"/>
                          <a:cs typeface="Calibri" panose="020F0502020204030204" pitchFamily="34" charset="0"/>
                        </a:rPr>
                        <a:t> ит м</a:t>
                      </a:r>
                      <a:r>
                        <a:rPr lang="en-US" sz="2400" b="1">
                          <a:effectLst/>
                          <a:latin typeface="Calibri" panose="020F0502020204030204" pitchFamily="34" charset="0"/>
                          <a:ea typeface="PMingLiU" panose="02020500000000000000" pitchFamily="18" charset="-120"/>
                          <a:cs typeface="Calibri" panose="020F0502020204030204" pitchFamily="34" charset="0"/>
                        </a:rPr>
                        <a:t>о</a:t>
                      </a:r>
                      <a:r>
                        <a:rPr lang="en-US" sz="2400">
                          <a:effectLst/>
                          <a:latin typeface="Calibri" panose="020F0502020204030204" pitchFamily="34" charset="0"/>
                          <a:ea typeface="PMingLiU" panose="02020500000000000000" pitchFamily="18" charset="-120"/>
                          <a:cs typeface="Calibri" panose="020F0502020204030204" pitchFamily="34" charset="0"/>
                        </a:rPr>
                        <a:t>кто.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400" dirty="0">
                          <a:effectLst/>
                          <a:latin typeface="Calibri" panose="020F0502020204030204" pitchFamily="34" charset="0"/>
                          <a:ea typeface="PMingLiU" panose="02020500000000000000" pitchFamily="18" charset="-120"/>
                          <a:cs typeface="Calibri" panose="020F0502020204030204" pitchFamily="34" charset="0"/>
                        </a:rPr>
                        <a:t>Don’t praise yourself.</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622495343"/>
                  </a:ext>
                </a:extLst>
              </a:tr>
            </a:tbl>
          </a:graphicData>
        </a:graphic>
      </p:graphicFrame>
      <p:sp>
        <p:nvSpPr>
          <p:cNvPr id="8" name="Slide Number Placeholder 7">
            <a:extLst>
              <a:ext uri="{FF2B5EF4-FFF2-40B4-BE49-F238E27FC236}">
                <a16:creationId xmlns:a16="http://schemas.microsoft.com/office/drawing/2014/main" id="{6886C1F4-EC3E-46BE-AF4B-F197D1F2E82E}"/>
              </a:ext>
            </a:extLst>
          </p:cNvPr>
          <p:cNvSpPr>
            <a:spLocks noGrp="1"/>
          </p:cNvSpPr>
          <p:nvPr>
            <p:ph type="sldNum" sz="quarter" idx="12"/>
          </p:nvPr>
        </p:nvSpPr>
        <p:spPr/>
        <p:txBody>
          <a:bodyPr/>
          <a:lstStyle/>
          <a:p>
            <a:fld id="{055DE2CD-379D-4002-80ED-F7724F598CF3}" type="slidenum">
              <a:rPr lang="en-GB" smtClean="0"/>
              <a:t>16</a:t>
            </a:fld>
            <a:endParaRPr lang="en-GB"/>
          </a:p>
        </p:txBody>
      </p:sp>
    </p:spTree>
    <p:extLst>
      <p:ext uri="{BB962C8B-B14F-4D97-AF65-F5344CB8AC3E}">
        <p14:creationId xmlns:p14="http://schemas.microsoft.com/office/powerpoint/2010/main" val="399217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7</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и</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кте-в</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е</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се</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 ‘one another, each other’</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graphicFrame>
        <p:nvGraphicFramePr>
          <p:cNvPr id="2" name="Table 1">
            <a:extLst>
              <a:ext uri="{FF2B5EF4-FFF2-40B4-BE49-F238E27FC236}">
                <a16:creationId xmlns:a16="http://schemas.microsoft.com/office/drawing/2014/main" id="{908063EF-ADF1-4AA9-BF8F-825F68A4F7A1}"/>
              </a:ext>
            </a:extLst>
          </p:cNvPr>
          <p:cNvGraphicFramePr>
            <a:graphicFrameLocks noGrp="1"/>
          </p:cNvGraphicFramePr>
          <p:nvPr/>
        </p:nvGraphicFramePr>
        <p:xfrm>
          <a:off x="571500" y="2397521"/>
          <a:ext cx="11049000" cy="2062958"/>
        </p:xfrm>
        <a:graphic>
          <a:graphicData uri="http://schemas.openxmlformats.org/drawingml/2006/table">
            <a:tbl>
              <a:tblPr firstRow="1" firstCol="1" bandRow="1">
                <a:tableStyleId>{5940675A-B579-460E-94D1-54222C63F5DA}</a:tableStyleId>
              </a:tblPr>
              <a:tblGrid>
                <a:gridCol w="1676400">
                  <a:extLst>
                    <a:ext uri="{9D8B030D-6E8A-4147-A177-3AD203B41FA5}">
                      <a16:colId xmlns:a16="http://schemas.microsoft.com/office/drawing/2014/main" val="3870021120"/>
                    </a:ext>
                  </a:extLst>
                </a:gridCol>
                <a:gridCol w="2343150">
                  <a:extLst>
                    <a:ext uri="{9D8B030D-6E8A-4147-A177-3AD203B41FA5}">
                      <a16:colId xmlns:a16="http://schemas.microsoft.com/office/drawing/2014/main" val="2927127933"/>
                    </a:ext>
                  </a:extLst>
                </a:gridCol>
                <a:gridCol w="2343150">
                  <a:extLst>
                    <a:ext uri="{9D8B030D-6E8A-4147-A177-3AD203B41FA5}">
                      <a16:colId xmlns:a16="http://schemas.microsoft.com/office/drawing/2014/main" val="3321251962"/>
                    </a:ext>
                  </a:extLst>
                </a:gridCol>
                <a:gridCol w="2343150">
                  <a:extLst>
                    <a:ext uri="{9D8B030D-6E8A-4147-A177-3AD203B41FA5}">
                      <a16:colId xmlns:a16="http://schemas.microsoft.com/office/drawing/2014/main" val="2748531997"/>
                    </a:ext>
                  </a:extLst>
                </a:gridCol>
                <a:gridCol w="2343150">
                  <a:extLst>
                    <a:ext uri="{9D8B030D-6E8A-4147-A177-3AD203B41FA5}">
                      <a16:colId xmlns:a16="http://schemas.microsoft.com/office/drawing/2014/main" val="1399247440"/>
                    </a:ext>
                  </a:extLst>
                </a:gridCol>
              </a:tblGrid>
              <a:tr h="355557">
                <a:tc>
                  <a:txBody>
                    <a:bodyPr/>
                    <a:lstStyle/>
                    <a:p>
                      <a:pPr algn="just"/>
                      <a:r>
                        <a:rPr lang="en-US" sz="2000">
                          <a:effectLst/>
                          <a:latin typeface="Calibri" panose="020F0502020204030204" pitchFamily="34" charset="0"/>
                          <a:ea typeface="PMingLiU" panose="02020500000000000000" pitchFamily="18" charset="-120"/>
                          <a:cs typeface="Lucida Grande"/>
                        </a:rPr>
                        <a:t> </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1Pl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2Pl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3Pl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368219628"/>
                  </a:ext>
                </a:extLst>
              </a:tr>
              <a:tr h="355557">
                <a:tc>
                  <a:txBody>
                    <a:bodyPr/>
                    <a:lstStyle/>
                    <a:p>
                      <a:pPr algn="l"/>
                      <a:r>
                        <a:rPr lang="en-US" sz="2000" b="1">
                          <a:effectLst/>
                          <a:latin typeface="Calibri" panose="020F0502020204030204" pitchFamily="34" charset="0"/>
                          <a:ea typeface="PMingLiU" panose="02020500000000000000" pitchFamily="18" charset="-120"/>
                          <a:cs typeface="Lucida Grande"/>
                        </a:rPr>
                        <a:t>Nominative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dirty="0" err="1">
                          <a:effectLst/>
                          <a:latin typeface="Calibri" panose="020F0502020204030204" pitchFamily="34" charset="0"/>
                          <a:ea typeface="PMingLiU" panose="02020500000000000000" pitchFamily="18" charset="-120"/>
                          <a:cs typeface="Lucida Grande"/>
                        </a:rPr>
                        <a:t>и</a:t>
                      </a:r>
                      <a:r>
                        <a:rPr lang="en-US" sz="2000" dirty="0" err="1">
                          <a:effectLst/>
                          <a:latin typeface="Calibri" panose="020F0502020204030204" pitchFamily="34" charset="0"/>
                          <a:ea typeface="PMingLiU" panose="02020500000000000000" pitchFamily="18" charset="-120"/>
                          <a:cs typeface="Lucida Grande"/>
                        </a:rPr>
                        <a:t>кте-в</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се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кте-весын</a:t>
                      </a:r>
                      <a:r>
                        <a:rPr lang="en-US" sz="2000" b="1">
                          <a:effectLst/>
                          <a:latin typeface="Calibri" panose="020F0502020204030204" pitchFamily="34" charset="0"/>
                          <a:ea typeface="PMingLiU" panose="02020500000000000000" pitchFamily="18" charset="-120"/>
                          <a:cs typeface="Lucida Grande"/>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кте-весыд</a:t>
                      </a:r>
                      <a:r>
                        <a:rPr lang="en-US" sz="2000" b="1">
                          <a:effectLst/>
                          <a:latin typeface="Calibri" panose="020F0502020204030204" pitchFamily="34" charset="0"/>
                          <a:ea typeface="PMingLiU" panose="02020500000000000000" pitchFamily="18" charset="-120"/>
                          <a:cs typeface="Lucida Grande"/>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сышт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28759182"/>
                  </a:ext>
                </a:extLst>
              </a:tr>
              <a:tr h="355557">
                <a:tc>
                  <a:txBody>
                    <a:bodyPr/>
                    <a:lstStyle/>
                    <a:p>
                      <a:pPr algn="l"/>
                      <a:r>
                        <a:rPr lang="en-US" sz="2000" b="1">
                          <a:effectLst/>
                          <a:latin typeface="Calibri" panose="020F0502020204030204" pitchFamily="34" charset="0"/>
                          <a:ea typeface="PMingLiU" panose="02020500000000000000" pitchFamily="18" charset="-120"/>
                          <a:cs typeface="Lucida Grande"/>
                        </a:rPr>
                        <a:t>Genitive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сын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dirty="0" err="1">
                          <a:effectLst/>
                          <a:latin typeface="Calibri" panose="020F0502020204030204" pitchFamily="34" charset="0"/>
                          <a:ea typeface="PMingLiU" panose="02020500000000000000" pitchFamily="18" charset="-120"/>
                          <a:cs typeface="Lucida Grande"/>
                        </a:rPr>
                        <a:t>и</a:t>
                      </a:r>
                      <a:r>
                        <a:rPr lang="en-US" sz="2000" dirty="0" err="1">
                          <a:effectLst/>
                          <a:latin typeface="Calibri" panose="020F0502020204030204" pitchFamily="34" charset="0"/>
                          <a:ea typeface="PMingLiU" panose="02020500000000000000" pitchFamily="18" charset="-120"/>
                          <a:cs typeface="Lucida Grande"/>
                        </a:rPr>
                        <a:t>кте-весын</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кте-весыд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сыштын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40644977"/>
                  </a:ext>
                </a:extLst>
              </a:tr>
              <a:tr h="640730">
                <a:tc>
                  <a:txBody>
                    <a:bodyPr/>
                    <a:lstStyle/>
                    <a:p>
                      <a:pPr algn="l"/>
                      <a:r>
                        <a:rPr lang="en-US" sz="2000" b="1">
                          <a:effectLst/>
                          <a:latin typeface="Calibri" panose="020F0502020204030204" pitchFamily="34" charset="0"/>
                          <a:ea typeface="PMingLiU" panose="02020500000000000000" pitchFamily="18" charset="-120"/>
                          <a:cs typeface="Lucida Grande"/>
                        </a:rPr>
                        <a:t>Dative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кте-весыл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кте-весыланн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endParaRPr lang="en-GB" sz="2000">
                        <a:effectLst/>
                        <a:latin typeface="Calibri" panose="020F0502020204030204" pitchFamily="34" charset="0"/>
                        <a:ea typeface="PMingLiU" panose="02020500000000000000" pitchFamily="18" charset="-120"/>
                        <a:cs typeface="Lucida Grande"/>
                      </a:endParaRPr>
                    </a:p>
                    <a:p>
                      <a:pPr algn="l"/>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кте-весынал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b="1" dirty="0" err="1">
                          <a:effectLst/>
                          <a:latin typeface="Calibri" panose="020F0502020204030204" pitchFamily="34" charset="0"/>
                          <a:ea typeface="PMingLiU" panose="02020500000000000000" pitchFamily="18" charset="-120"/>
                          <a:cs typeface="Lucida Grande"/>
                        </a:rPr>
                        <a:t>и</a:t>
                      </a:r>
                      <a:r>
                        <a:rPr lang="en-US" sz="2000" dirty="0" err="1">
                          <a:effectLst/>
                          <a:latin typeface="Calibri" panose="020F0502020204030204" pitchFamily="34" charset="0"/>
                          <a:ea typeface="PMingLiU" panose="02020500000000000000" pitchFamily="18" charset="-120"/>
                          <a:cs typeface="Lucida Grande"/>
                        </a:rPr>
                        <a:t>кте-весыланд</a:t>
                      </a:r>
                      <a:r>
                        <a:rPr lang="en-US" sz="2000" b="1" dirty="0" err="1">
                          <a:effectLst/>
                          <a:latin typeface="Calibri" panose="020F0502020204030204" pitchFamily="34" charset="0"/>
                          <a:ea typeface="PMingLiU" panose="02020500000000000000" pitchFamily="18" charset="-120"/>
                          <a:cs typeface="Lucida Grande"/>
                        </a:rPr>
                        <a:t>а</a:t>
                      </a:r>
                      <a:r>
                        <a:rPr lang="en-US" sz="2000" dirty="0">
                          <a:effectLst/>
                          <a:latin typeface="Calibri" panose="020F0502020204030204" pitchFamily="34" charset="0"/>
                          <a:ea typeface="PMingLiU" panose="02020500000000000000" pitchFamily="18" charset="-120"/>
                          <a:cs typeface="Lucida Grande"/>
                        </a:rPr>
                        <a:t> ~</a:t>
                      </a:r>
                      <a:endParaRPr lang="en-GB" sz="2000" dirty="0">
                        <a:effectLst/>
                        <a:latin typeface="Calibri" panose="020F0502020204030204" pitchFamily="34" charset="0"/>
                        <a:ea typeface="PMingLiU" panose="02020500000000000000" pitchFamily="18" charset="-120"/>
                        <a:cs typeface="Lucida Grande"/>
                      </a:endParaRPr>
                    </a:p>
                    <a:p>
                      <a:pPr algn="l"/>
                      <a:r>
                        <a:rPr lang="en-US" sz="2000" b="1" dirty="0" err="1">
                          <a:effectLst/>
                          <a:latin typeface="Calibri" panose="020F0502020204030204" pitchFamily="34" charset="0"/>
                          <a:ea typeface="PMingLiU" panose="02020500000000000000" pitchFamily="18" charset="-120"/>
                          <a:cs typeface="Lucida Grande"/>
                        </a:rPr>
                        <a:t>и</a:t>
                      </a:r>
                      <a:r>
                        <a:rPr lang="en-US" sz="2000" dirty="0" err="1">
                          <a:effectLst/>
                          <a:latin typeface="Calibri" panose="020F0502020204030204" pitchFamily="34" charset="0"/>
                          <a:ea typeface="PMingLiU" panose="02020500000000000000" pitchFamily="18" charset="-120"/>
                          <a:cs typeface="Lucida Grande"/>
                        </a:rPr>
                        <a:t>кте-весыдал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b="1" dirty="0" err="1">
                          <a:effectLst/>
                          <a:latin typeface="Calibri" panose="020F0502020204030204" pitchFamily="34" charset="0"/>
                          <a:ea typeface="PMingLiU" panose="02020500000000000000" pitchFamily="18" charset="-120"/>
                          <a:cs typeface="Lucida Grande"/>
                        </a:rPr>
                        <a:t>и</a:t>
                      </a:r>
                      <a:r>
                        <a:rPr lang="en-US" sz="2000" dirty="0" err="1">
                          <a:effectLst/>
                          <a:latin typeface="Calibri" panose="020F0502020204030204" pitchFamily="34" charset="0"/>
                          <a:ea typeface="PMingLiU" panose="02020500000000000000" pitchFamily="18" charset="-120"/>
                          <a:cs typeface="Lucida Grande"/>
                        </a:rPr>
                        <a:t>кте-весыштл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421037918"/>
                  </a:ext>
                </a:extLst>
              </a:tr>
              <a:tr h="355557">
                <a:tc>
                  <a:txBody>
                    <a:bodyPr/>
                    <a:lstStyle/>
                    <a:p>
                      <a:pPr algn="l"/>
                      <a:r>
                        <a:rPr lang="en-US" sz="2000" b="1">
                          <a:effectLst/>
                          <a:latin typeface="Calibri" panose="020F0502020204030204" pitchFamily="34" charset="0"/>
                          <a:ea typeface="PMingLiU" panose="02020500000000000000" pitchFamily="18" charset="-120"/>
                          <a:cs typeface="Lucida Grande"/>
                        </a:rPr>
                        <a:t>Accusative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сым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кте-весын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кте-весыд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b="1" dirty="0" err="1">
                          <a:effectLst/>
                          <a:latin typeface="Calibri" panose="020F0502020204030204" pitchFamily="34" charset="0"/>
                          <a:ea typeface="PMingLiU" panose="02020500000000000000" pitchFamily="18" charset="-120"/>
                          <a:cs typeface="Lucida Grande"/>
                        </a:rPr>
                        <a:t>и</a:t>
                      </a:r>
                      <a:r>
                        <a:rPr lang="en-US" sz="2000" dirty="0" err="1">
                          <a:effectLst/>
                          <a:latin typeface="Calibri" panose="020F0502020204030204" pitchFamily="34" charset="0"/>
                          <a:ea typeface="PMingLiU" panose="02020500000000000000" pitchFamily="18" charset="-120"/>
                          <a:cs typeface="Lucida Grande"/>
                        </a:rPr>
                        <a:t>кте-в</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сыштым</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284588062"/>
                  </a:ext>
                </a:extLst>
              </a:tr>
            </a:tbl>
          </a:graphicData>
        </a:graphic>
      </p:graphicFrame>
      <p:sp>
        <p:nvSpPr>
          <p:cNvPr id="5" name="Slide Number Placeholder 4">
            <a:extLst>
              <a:ext uri="{FF2B5EF4-FFF2-40B4-BE49-F238E27FC236}">
                <a16:creationId xmlns:a16="http://schemas.microsoft.com/office/drawing/2014/main" id="{226BA2A1-CAAB-4FCB-A05D-F476EFCDB306}"/>
              </a:ext>
            </a:extLst>
          </p:cNvPr>
          <p:cNvSpPr>
            <a:spLocks noGrp="1"/>
          </p:cNvSpPr>
          <p:nvPr>
            <p:ph type="sldNum" sz="quarter" idx="12"/>
          </p:nvPr>
        </p:nvSpPr>
        <p:spPr/>
        <p:txBody>
          <a:bodyPr/>
          <a:lstStyle/>
          <a:p>
            <a:fld id="{055DE2CD-379D-4002-80ED-F7724F598CF3}" type="slidenum">
              <a:rPr lang="en-GB" smtClean="0"/>
              <a:t>17</a:t>
            </a:fld>
            <a:endParaRPr lang="en-GB"/>
          </a:p>
        </p:txBody>
      </p:sp>
    </p:spTree>
    <p:extLst>
      <p:ext uri="{BB962C8B-B14F-4D97-AF65-F5344CB8AC3E}">
        <p14:creationId xmlns:p14="http://schemas.microsoft.com/office/powerpoint/2010/main" val="350219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7</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и</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кте-в</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е</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се</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 ‘one another, each other’</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graphicFrame>
        <p:nvGraphicFramePr>
          <p:cNvPr id="5" name="Table 4">
            <a:extLst>
              <a:ext uri="{FF2B5EF4-FFF2-40B4-BE49-F238E27FC236}">
                <a16:creationId xmlns:a16="http://schemas.microsoft.com/office/drawing/2014/main" id="{DD9FF93D-CA15-441D-B8D1-202B86F88F2C}"/>
              </a:ext>
            </a:extLst>
          </p:cNvPr>
          <p:cNvGraphicFramePr>
            <a:graphicFrameLocks noGrp="1"/>
          </p:cNvGraphicFramePr>
          <p:nvPr>
            <p:extLst>
              <p:ext uri="{D42A27DB-BD31-4B8C-83A1-F6EECF244321}">
                <p14:modId xmlns:p14="http://schemas.microsoft.com/office/powerpoint/2010/main" val="3023004390"/>
              </p:ext>
            </p:extLst>
          </p:nvPr>
        </p:nvGraphicFramePr>
        <p:xfrm>
          <a:off x="838200" y="2711164"/>
          <a:ext cx="10299700" cy="2016125"/>
        </p:xfrm>
        <a:graphic>
          <a:graphicData uri="http://schemas.openxmlformats.org/drawingml/2006/table">
            <a:tbl>
              <a:tblPr firstRow="1" firstCol="1" bandRow="1" bandCol="1">
                <a:tableStyleId>{5940675A-B579-460E-94D1-54222C63F5DA}</a:tableStyleId>
              </a:tblPr>
              <a:tblGrid>
                <a:gridCol w="5652192">
                  <a:extLst>
                    <a:ext uri="{9D8B030D-6E8A-4147-A177-3AD203B41FA5}">
                      <a16:colId xmlns:a16="http://schemas.microsoft.com/office/drawing/2014/main" val="1372117490"/>
                    </a:ext>
                  </a:extLst>
                </a:gridCol>
                <a:gridCol w="4647508">
                  <a:extLst>
                    <a:ext uri="{9D8B030D-6E8A-4147-A177-3AD203B41FA5}">
                      <a16:colId xmlns:a16="http://schemas.microsoft.com/office/drawing/2014/main" val="4261942931"/>
                    </a:ext>
                  </a:extLst>
                </a:gridCol>
              </a:tblGrid>
              <a:tr h="1311460">
                <a:tc>
                  <a:txBody>
                    <a:bodyPr/>
                    <a:lstStyle/>
                    <a:p>
                      <a:pPr algn="l"/>
                      <a:r>
                        <a:rPr lang="en-US" sz="2800">
                          <a:effectLst/>
                          <a:latin typeface="Calibri" panose="020F0502020204030204" pitchFamily="34" charset="0"/>
                          <a:ea typeface="PMingLiU" panose="02020500000000000000" pitchFamily="18" charset="-120"/>
                          <a:cs typeface="Calibri" panose="020F0502020204030204" pitchFamily="34" charset="0"/>
                        </a:rPr>
                        <a:t>Н</a:t>
                      </a:r>
                      <a:r>
                        <a:rPr lang="en-US" sz="2800" b="1">
                          <a:effectLst/>
                          <a:latin typeface="Calibri" panose="020F0502020204030204" pitchFamily="34" charset="0"/>
                          <a:ea typeface="PMingLiU" panose="02020500000000000000" pitchFamily="18" charset="-120"/>
                          <a:cs typeface="Calibri" panose="020F0502020204030204" pitchFamily="34" charset="0"/>
                        </a:rPr>
                        <a:t>и</a:t>
                      </a:r>
                      <a:r>
                        <a:rPr lang="en-US" sz="2800">
                          <a:effectLst/>
                          <a:latin typeface="Calibri" panose="020F0502020204030204" pitchFamily="34" charset="0"/>
                          <a:ea typeface="PMingLiU" panose="02020500000000000000" pitchFamily="18" charset="-120"/>
                          <a:cs typeface="Calibri" panose="020F0502020204030204" pitchFamily="34" charset="0"/>
                        </a:rPr>
                        <a:t>не й</a:t>
                      </a:r>
                      <a:r>
                        <a:rPr lang="en-US" sz="2800" b="1">
                          <a:effectLst/>
                          <a:latin typeface="Calibri" panose="020F0502020204030204" pitchFamily="34" charset="0"/>
                          <a:ea typeface="MS Mincho" panose="02020609040205080304" pitchFamily="49" charset="-128"/>
                          <a:cs typeface="Calibri" panose="020F0502020204030204" pitchFamily="34" charset="0"/>
                        </a:rPr>
                        <a:t>ы</a:t>
                      </a:r>
                      <a:r>
                        <a:rPr lang="en-US" sz="2800">
                          <a:effectLst/>
                          <a:latin typeface="Calibri" panose="020F0502020204030204" pitchFamily="34" charset="0"/>
                          <a:ea typeface="PMingLiU" panose="02020500000000000000" pitchFamily="18" charset="-120"/>
                          <a:cs typeface="Calibri" panose="020F0502020204030204" pitchFamily="34" charset="0"/>
                        </a:rPr>
                        <a:t>лме-влак </a:t>
                      </a:r>
                      <a:r>
                        <a:rPr lang="en-US" sz="2800" b="1" u="sng">
                          <a:effectLst/>
                          <a:latin typeface="Calibri" panose="020F0502020204030204" pitchFamily="34" charset="0"/>
                          <a:ea typeface="PMingLiU" panose="02020500000000000000" pitchFamily="18" charset="-120"/>
                          <a:cs typeface="Calibri" panose="020F0502020204030204" pitchFamily="34" charset="0"/>
                        </a:rPr>
                        <a:t>и</a:t>
                      </a:r>
                      <a:r>
                        <a:rPr lang="en-US" sz="2800" u="sng">
                          <a:effectLst/>
                          <a:latin typeface="Calibri" panose="020F0502020204030204" pitchFamily="34" charset="0"/>
                          <a:ea typeface="PMingLiU" panose="02020500000000000000" pitchFamily="18" charset="-120"/>
                          <a:cs typeface="Calibri" panose="020F0502020204030204" pitchFamily="34" charset="0"/>
                        </a:rPr>
                        <a:t>кте-в</a:t>
                      </a:r>
                      <a:r>
                        <a:rPr lang="en-US" sz="2800" b="1" u="sng">
                          <a:effectLst/>
                          <a:latin typeface="Calibri" panose="020F0502020204030204" pitchFamily="34" charset="0"/>
                          <a:ea typeface="PMingLiU" panose="02020500000000000000" pitchFamily="18" charset="-120"/>
                          <a:cs typeface="Calibri" panose="020F0502020204030204" pitchFamily="34" charset="0"/>
                        </a:rPr>
                        <a:t>е</a:t>
                      </a:r>
                      <a:r>
                        <a:rPr lang="en-US" sz="2800" u="sng">
                          <a:effectLst/>
                          <a:latin typeface="Calibri" panose="020F0502020204030204" pitchFamily="34" charset="0"/>
                          <a:ea typeface="PMingLiU" panose="02020500000000000000" pitchFamily="18" charset="-120"/>
                          <a:cs typeface="Calibri" panose="020F0502020204030204" pitchFamily="34" charset="0"/>
                        </a:rPr>
                        <a:t>се деч</a:t>
                      </a:r>
                      <a:r>
                        <a:rPr lang="en-US" sz="2800">
                          <a:effectLst/>
                          <a:latin typeface="Calibri" panose="020F0502020204030204" pitchFamily="34" charset="0"/>
                          <a:ea typeface="PMingLiU" panose="02020500000000000000" pitchFamily="18" charset="-120"/>
                          <a:cs typeface="Calibri" panose="020F0502020204030204" pitchFamily="34" charset="0"/>
                        </a:rPr>
                        <a:t> куг</a:t>
                      </a:r>
                      <a:r>
                        <a:rPr lang="en-US" sz="2800" b="1">
                          <a:effectLst/>
                          <a:latin typeface="Calibri" panose="020F0502020204030204" pitchFamily="34" charset="0"/>
                          <a:ea typeface="PMingLiU" panose="02020500000000000000" pitchFamily="18" charset="-120"/>
                          <a:cs typeface="Calibri" panose="020F0502020204030204" pitchFamily="34" charset="0"/>
                        </a:rPr>
                        <a:t>у</a:t>
                      </a:r>
                      <a:r>
                        <a:rPr lang="en-US" sz="2800">
                          <a:effectLst/>
                          <a:latin typeface="Calibri" panose="020F0502020204030204" pitchFamily="34" charset="0"/>
                          <a:ea typeface="PMingLiU" panose="02020500000000000000" pitchFamily="18" charset="-120"/>
                          <a:cs typeface="Calibri" panose="020F0502020204030204" pitchFamily="34" charset="0"/>
                        </a:rPr>
                        <a:t>н ойыртем</a:t>
                      </a:r>
                      <a:r>
                        <a:rPr lang="en-US" sz="2800" b="1">
                          <a:effectLst/>
                          <a:latin typeface="Calibri" panose="020F0502020204030204" pitchFamily="34" charset="0"/>
                          <a:ea typeface="PMingLiU" panose="02020500000000000000" pitchFamily="18" charset="-120"/>
                          <a:cs typeface="Calibri" panose="020F0502020204030204" pitchFamily="34" charset="0"/>
                        </a:rPr>
                        <a:t>а</a:t>
                      </a:r>
                      <a:r>
                        <a:rPr lang="en-US" sz="2800">
                          <a:effectLst/>
                          <a:latin typeface="Calibri" panose="020F0502020204030204" pitchFamily="34" charset="0"/>
                          <a:ea typeface="PMingLiU" panose="02020500000000000000" pitchFamily="18" charset="-120"/>
                          <a:cs typeface="Calibri" panose="020F0502020204030204" pitchFamily="34" charset="0"/>
                        </a:rPr>
                        <a:t>лтыт мо?</a:t>
                      </a:r>
                      <a:endParaRPr lang="en-GB" sz="2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800">
                          <a:effectLst/>
                          <a:latin typeface="Calibri" panose="020F0502020204030204" pitchFamily="34" charset="0"/>
                          <a:ea typeface="PMingLiU" panose="02020500000000000000" pitchFamily="18" charset="-120"/>
                          <a:cs typeface="Calibri" panose="020F0502020204030204" pitchFamily="34" charset="0"/>
                        </a:rPr>
                        <a:t>Do these languages differ from each other greatly?</a:t>
                      </a:r>
                      <a:endParaRPr lang="en-GB" sz="2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47567983"/>
                  </a:ext>
                </a:extLst>
              </a:tr>
              <a:tr h="704665">
                <a:tc>
                  <a:txBody>
                    <a:bodyPr/>
                    <a:lstStyle/>
                    <a:p>
                      <a:pPr algn="just"/>
                      <a:r>
                        <a:rPr lang="en-US" sz="2800" b="1" u="sng" dirty="0" err="1">
                          <a:effectLst/>
                          <a:latin typeface="Calibri" panose="020F0502020204030204" pitchFamily="34" charset="0"/>
                          <a:ea typeface="PMingLiU" panose="02020500000000000000" pitchFamily="18" charset="-120"/>
                          <a:cs typeface="Calibri" panose="020F0502020204030204" pitchFamily="34" charset="0"/>
                        </a:rPr>
                        <a:t>И</a:t>
                      </a:r>
                      <a:r>
                        <a:rPr lang="en-US" sz="2800" u="sng" dirty="0" err="1">
                          <a:effectLst/>
                          <a:latin typeface="Calibri" panose="020F0502020204030204" pitchFamily="34" charset="0"/>
                          <a:ea typeface="PMingLiU" panose="02020500000000000000" pitchFamily="18" charset="-120"/>
                          <a:cs typeface="Calibri" panose="020F0502020204030204" pitchFamily="34" charset="0"/>
                        </a:rPr>
                        <a:t>кте-в</a:t>
                      </a:r>
                      <a:r>
                        <a:rPr lang="en-US" sz="28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800" u="sng" dirty="0" err="1">
                          <a:effectLst/>
                          <a:latin typeface="Calibri" panose="020F0502020204030204" pitchFamily="34" charset="0"/>
                          <a:ea typeface="PMingLiU" panose="02020500000000000000" pitchFamily="18" charset="-120"/>
                          <a:cs typeface="Calibri" panose="020F0502020204030204" pitchFamily="34" charset="0"/>
                        </a:rPr>
                        <a:t>сым</a:t>
                      </a:r>
                      <a:r>
                        <a:rPr lang="en-US" sz="2800" dirty="0">
                          <a:effectLst/>
                          <a:latin typeface="Calibri" panose="020F0502020204030204" pitchFamily="34" charset="0"/>
                          <a:ea typeface="PMingLiU" panose="02020500000000000000" pitchFamily="18" charset="-120"/>
                          <a:cs typeface="Calibri" panose="020F0502020204030204" pitchFamily="34" charset="0"/>
                        </a:rPr>
                        <a:t> </a:t>
                      </a:r>
                      <a:r>
                        <a:rPr lang="en-US" sz="2800" dirty="0" err="1">
                          <a:effectLst/>
                          <a:latin typeface="Calibri" panose="020F0502020204030204" pitchFamily="34" charset="0"/>
                          <a:ea typeface="PMingLiU" panose="02020500000000000000" pitchFamily="18" charset="-120"/>
                          <a:cs typeface="Calibri" panose="020F0502020204030204" pitchFamily="34" charset="0"/>
                        </a:rPr>
                        <a:t>й</a:t>
                      </a:r>
                      <a:r>
                        <a:rPr lang="en-US" sz="2800" dirty="0" err="1">
                          <a:effectLst/>
                          <a:latin typeface="Calibri" panose="020F0502020204030204" pitchFamily="34" charset="0"/>
                          <a:ea typeface="MS Mincho" panose="02020609040205080304" pitchFamily="49" charset="-128"/>
                          <a:cs typeface="Calibri" panose="020F0502020204030204" pitchFamily="34" charset="0"/>
                        </a:rPr>
                        <a:t>ӧ</a:t>
                      </a:r>
                      <a:r>
                        <a:rPr lang="en-US" sz="2800" dirty="0" err="1">
                          <a:effectLst/>
                          <a:latin typeface="Calibri" panose="020F0502020204030204" pitchFamily="34" charset="0"/>
                          <a:ea typeface="PMingLiU" panose="02020500000000000000" pitchFamily="18" charset="-120"/>
                          <a:cs typeface="Calibri" panose="020F0502020204030204" pitchFamily="34" charset="0"/>
                        </a:rPr>
                        <a:t>р</a:t>
                      </a:r>
                      <a:r>
                        <a:rPr lang="en-US" sz="2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800" dirty="0" err="1">
                          <a:effectLst/>
                          <a:latin typeface="Calibri" panose="020F0502020204030204" pitchFamily="34" charset="0"/>
                          <a:ea typeface="PMingLiU" panose="02020500000000000000" pitchFamily="18" charset="-120"/>
                          <a:cs typeface="Calibri" panose="020F0502020204030204" pitchFamily="34" charset="0"/>
                        </a:rPr>
                        <a:t>тыза</a:t>
                      </a:r>
                      <a:r>
                        <a:rPr lang="en-US" sz="2800" dirty="0">
                          <a:effectLst/>
                          <a:latin typeface="Calibri" panose="020F0502020204030204" pitchFamily="34" charset="0"/>
                          <a:ea typeface="PMingLiU" panose="02020500000000000000" pitchFamily="18" charset="-120"/>
                          <a:cs typeface="Calibri" panose="020F0502020204030204" pitchFamily="34" charset="0"/>
                        </a:rPr>
                        <a:t>!</a:t>
                      </a:r>
                      <a:endParaRPr lang="en-GB" sz="2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800" dirty="0">
                          <a:effectLst/>
                          <a:latin typeface="Calibri" panose="020F0502020204030204" pitchFamily="34" charset="0"/>
                          <a:ea typeface="PMingLiU" panose="02020500000000000000" pitchFamily="18" charset="-120"/>
                          <a:cs typeface="Calibri" panose="020F0502020204030204" pitchFamily="34" charset="0"/>
                        </a:rPr>
                        <a:t>Love one another!</a:t>
                      </a:r>
                      <a:endParaRPr lang="en-GB" sz="2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118930954"/>
                  </a:ext>
                </a:extLst>
              </a:tr>
            </a:tbl>
          </a:graphicData>
        </a:graphic>
      </p:graphicFrame>
      <p:sp>
        <p:nvSpPr>
          <p:cNvPr id="2" name="Slide Number Placeholder 1">
            <a:extLst>
              <a:ext uri="{FF2B5EF4-FFF2-40B4-BE49-F238E27FC236}">
                <a16:creationId xmlns:a16="http://schemas.microsoft.com/office/drawing/2014/main" id="{5DF42F3A-CC64-4A7C-9E1F-DE7D81472662}"/>
              </a:ext>
            </a:extLst>
          </p:cNvPr>
          <p:cNvSpPr>
            <a:spLocks noGrp="1"/>
          </p:cNvSpPr>
          <p:nvPr>
            <p:ph type="sldNum" sz="quarter" idx="12"/>
          </p:nvPr>
        </p:nvSpPr>
        <p:spPr/>
        <p:txBody>
          <a:bodyPr/>
          <a:lstStyle/>
          <a:p>
            <a:fld id="{055DE2CD-379D-4002-80ED-F7724F598CF3}" type="slidenum">
              <a:rPr lang="en-GB" smtClean="0"/>
              <a:t>18</a:t>
            </a:fld>
            <a:endParaRPr lang="en-GB"/>
          </a:p>
        </p:txBody>
      </p:sp>
    </p:spTree>
    <p:extLst>
      <p:ext uri="{BB962C8B-B14F-4D97-AF65-F5344CB8AC3E}">
        <p14:creationId xmlns:p14="http://schemas.microsoft.com/office/powerpoint/2010/main" val="3554669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25</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19</a:t>
            </a:fld>
            <a:endParaRPr lang="en-GB"/>
          </a:p>
        </p:txBody>
      </p:sp>
    </p:spTree>
    <p:extLst>
      <p:ext uri="{BB962C8B-B14F-4D97-AF65-F5344CB8AC3E}">
        <p14:creationId xmlns:p14="http://schemas.microsoft.com/office/powerpoint/2010/main" val="380119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3D8FB81-E420-4DF6-982B-5BBF5AF5E576}"/>
              </a:ext>
            </a:extLst>
          </p:cNvPr>
          <p:cNvPicPr>
            <a:picLocks noChangeAspect="1"/>
          </p:cNvPicPr>
          <p:nvPr/>
        </p:nvPicPr>
        <p:blipFill>
          <a:blip r:embed="rId2"/>
          <a:stretch>
            <a:fillRect/>
          </a:stretch>
        </p:blipFill>
        <p:spPr>
          <a:xfrm>
            <a:off x="2075751" y="136525"/>
            <a:ext cx="8040497" cy="6491540"/>
          </a:xfrm>
          <a:prstGeom prst="rect">
            <a:avLst/>
          </a:prstGeom>
        </p:spPr>
      </p:pic>
      <p:sp>
        <p:nvSpPr>
          <p:cNvPr id="3" name="Content Placeholder 2">
            <a:extLst>
              <a:ext uri="{FF2B5EF4-FFF2-40B4-BE49-F238E27FC236}">
                <a16:creationId xmlns:a16="http://schemas.microsoft.com/office/drawing/2014/main" id="{DC8C8AED-EAC0-4726-8B36-E40E9CE15CB9}"/>
              </a:ext>
            </a:extLst>
          </p:cNvPr>
          <p:cNvSpPr>
            <a:spLocks noGrp="1"/>
          </p:cNvSpPr>
          <p:nvPr>
            <p:ph idx="1"/>
          </p:nvPr>
        </p:nvSpPr>
        <p:spPr>
          <a:xfrm>
            <a:off x="838200" y="857250"/>
            <a:ext cx="10515600" cy="5319713"/>
          </a:xfrm>
        </p:spPr>
        <p:txBody>
          <a:bodyPr/>
          <a:lstStyle/>
          <a:p>
            <a:pPr marL="0" indent="0">
              <a:buNone/>
            </a:pPr>
            <a:r>
              <a:rPr lang="mi-NZ" b="1" dirty="0"/>
              <a:t>5.</a:t>
            </a:r>
            <a:endParaRPr lang="en-GB" b="1" dirty="0"/>
          </a:p>
        </p:txBody>
      </p:sp>
      <p:sp>
        <p:nvSpPr>
          <p:cNvPr id="4" name="Footer Placeholder 3">
            <a:extLst>
              <a:ext uri="{FF2B5EF4-FFF2-40B4-BE49-F238E27FC236}">
                <a16:creationId xmlns:a16="http://schemas.microsoft.com/office/drawing/2014/main" id="{44D3E31B-D48B-4EDC-9AF8-C745C539B771}"/>
              </a:ext>
            </a:extLst>
          </p:cNvPr>
          <p:cNvSpPr>
            <a:spLocks noGrp="1"/>
          </p:cNvSpPr>
          <p:nvPr>
            <p:ph type="ftr" sz="quarter" idx="11"/>
          </p:nvPr>
        </p:nvSpPr>
        <p:spPr/>
        <p:txBody>
          <a:bodyPr/>
          <a:lstStyle/>
          <a:p>
            <a:r>
              <a:rPr lang="en-US"/>
              <a:t>COPIUS – Introduction to Mari – Chapter 25</a:t>
            </a:r>
            <a:endParaRPr lang="en-GB"/>
          </a:p>
        </p:txBody>
      </p:sp>
      <p:sp>
        <p:nvSpPr>
          <p:cNvPr id="5" name="Slide Number Placeholder 4">
            <a:extLst>
              <a:ext uri="{FF2B5EF4-FFF2-40B4-BE49-F238E27FC236}">
                <a16:creationId xmlns:a16="http://schemas.microsoft.com/office/drawing/2014/main" id="{567BFEC7-545E-4680-BF97-9DF97D81FB3C}"/>
              </a:ext>
            </a:extLst>
          </p:cNvPr>
          <p:cNvSpPr>
            <a:spLocks noGrp="1"/>
          </p:cNvSpPr>
          <p:nvPr>
            <p:ph type="sldNum" sz="quarter" idx="12"/>
          </p:nvPr>
        </p:nvSpPr>
        <p:spPr/>
        <p:txBody>
          <a:bodyPr/>
          <a:lstStyle/>
          <a:p>
            <a:fld id="{055DE2CD-379D-4002-80ED-F7724F598CF3}" type="slidenum">
              <a:rPr lang="en-GB" smtClean="0"/>
              <a:t>20</a:t>
            </a:fld>
            <a:endParaRPr lang="en-GB"/>
          </a:p>
        </p:txBody>
      </p:sp>
    </p:spTree>
    <p:extLst>
      <p:ext uri="{BB962C8B-B14F-4D97-AF65-F5344CB8AC3E}">
        <p14:creationId xmlns:p14="http://schemas.microsoft.com/office/powerpoint/2010/main" val="1438056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Review</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25</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a:p>
        </p:txBody>
      </p:sp>
    </p:spTree>
    <p:extLst>
      <p:ext uri="{BB962C8B-B14F-4D97-AF65-F5344CB8AC3E}">
        <p14:creationId xmlns:p14="http://schemas.microsoft.com/office/powerpoint/2010/main" val="3063212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Compound past tense III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sp>
        <p:nvSpPr>
          <p:cNvPr id="7" name="Content Placeholder 2">
            <a:extLst>
              <a:ext uri="{FF2B5EF4-FFF2-40B4-BE49-F238E27FC236}">
                <a16:creationId xmlns:a16="http://schemas.microsoft.com/office/drawing/2014/main" id="{559A8E32-0E9F-41EB-B627-2B36C814EB6F}"/>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Past tense II + </a:t>
            </a:r>
            <a:r>
              <a:rPr lang="de-AT" b="1" dirty="0"/>
              <a:t>ы</a:t>
            </a:r>
            <a:r>
              <a:rPr lang="de-AT" dirty="0"/>
              <a:t>л’</a:t>
            </a:r>
            <a:r>
              <a:rPr lang="mi-NZ" dirty="0"/>
              <a:t>е </a:t>
            </a:r>
            <a:r>
              <a:rPr lang="en-US" dirty="0"/>
              <a:t>‘was’ (be.PST1.3SG)</a:t>
            </a:r>
            <a:endParaRPr lang="en-GB" dirty="0"/>
          </a:p>
        </p:txBody>
      </p:sp>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nvGraphicFramePr>
        <p:xfrm>
          <a:off x="1427797" y="2969675"/>
          <a:ext cx="7484383" cy="2503848"/>
        </p:xfrm>
        <a:graphic>
          <a:graphicData uri="http://schemas.openxmlformats.org/drawingml/2006/table">
            <a:tbl>
              <a:tblPr firstRow="1" firstCol="1" bandRow="1" bandCol="1">
                <a:tableStyleId>{5940675A-B579-460E-94D1-54222C63F5DA}</a:tableStyleId>
              </a:tblPr>
              <a:tblGrid>
                <a:gridCol w="2065191">
                  <a:extLst>
                    <a:ext uri="{9D8B030D-6E8A-4147-A177-3AD203B41FA5}">
                      <a16:colId xmlns:a16="http://schemas.microsoft.com/office/drawing/2014/main" val="2736513851"/>
                    </a:ext>
                  </a:extLst>
                </a:gridCol>
                <a:gridCol w="2709596">
                  <a:extLst>
                    <a:ext uri="{9D8B030D-6E8A-4147-A177-3AD203B41FA5}">
                      <a16:colId xmlns:a16="http://schemas.microsoft.com/office/drawing/2014/main" val="171380316"/>
                    </a:ext>
                  </a:extLst>
                </a:gridCol>
                <a:gridCol w="2709596">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a:effectLst/>
                          <a:latin typeface="Calibri" panose="020F0502020204030204" pitchFamily="34" charset="0"/>
                          <a:ea typeface="PMingLiU" panose="02020500000000000000" pitchFamily="18" charset="-120"/>
                          <a:cs typeface="Calibri" panose="020F0502020204030204" pitchFamily="34" charset="0"/>
                        </a:rPr>
                        <a:t> </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ам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Negative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лудын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м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b="1">
                          <a:effectLst/>
                          <a:latin typeface="Calibri" panose="020F0502020204030204" pitchFamily="34" charset="0"/>
                          <a:ea typeface="PMingLiU" panose="02020500000000000000" pitchFamily="18" charset="-120"/>
                          <a:cs typeface="Times New Roman" panose="02020603050405020304" pitchFamily="18" charset="0"/>
                        </a:rPr>
                        <a:t>у</a:t>
                      </a:r>
                      <a:r>
                        <a:rPr lang="en-US" sz="1800">
                          <a:effectLst/>
                          <a:latin typeface="Calibri" panose="020F0502020204030204" pitchFamily="34" charset="0"/>
                          <a:ea typeface="PMingLiU" panose="02020500000000000000" pitchFamily="18" charset="-120"/>
                          <a:cs typeface="Times New Roman" panose="02020603050405020304" pitchFamily="18" charset="0"/>
                        </a:rPr>
                        <a:t>дын </a:t>
                      </a:r>
                      <a:r>
                        <a:rPr lang="en-US" sz="1800" b="1">
                          <a:effectLst/>
                          <a:latin typeface="Calibri" panose="020F0502020204030204" pitchFamily="34" charset="0"/>
                          <a:ea typeface="PMingLiU" panose="02020500000000000000" pitchFamily="18" charset="-120"/>
                          <a:cs typeface="Times New Roman" panose="02020603050405020304" pitchFamily="18" charset="0"/>
                        </a:rPr>
                        <a:t>о</a:t>
                      </a:r>
                      <a:r>
                        <a:rPr lang="en-US" sz="1800">
                          <a:effectLst/>
                          <a:latin typeface="Calibri" panose="020F0502020204030204" pitchFamily="34" charset="0"/>
                          <a:ea typeface="PMingLiU" panose="02020500000000000000" pitchFamily="18" charset="-120"/>
                          <a:cs typeface="Times New Roman" panose="02020603050405020304" pitchFamily="18" charset="0"/>
                        </a:rPr>
                        <a:t>мыл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лудын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b="1">
                          <a:effectLst/>
                          <a:latin typeface="Calibri" panose="020F0502020204030204" pitchFamily="34" charset="0"/>
                          <a:ea typeface="PMingLiU" panose="02020500000000000000" pitchFamily="18" charset="-120"/>
                          <a:cs typeface="Times New Roman" panose="02020603050405020304" pitchFamily="18" charset="0"/>
                        </a:rPr>
                        <a:t>у</a:t>
                      </a:r>
                      <a:r>
                        <a:rPr lang="en-US" sz="1800">
                          <a:effectLst/>
                          <a:latin typeface="Calibri" panose="020F0502020204030204" pitchFamily="34" charset="0"/>
                          <a:ea typeface="PMingLiU" panose="02020500000000000000" pitchFamily="18" charset="-120"/>
                          <a:cs typeface="Times New Roman" panose="02020603050405020304" pitchFamily="18" charset="0"/>
                        </a:rPr>
                        <a:t>дын </a:t>
                      </a:r>
                      <a:r>
                        <a:rPr lang="en-US" sz="1800" b="1">
                          <a:effectLst/>
                          <a:latin typeface="Calibri" panose="020F0502020204030204" pitchFamily="34" charset="0"/>
                          <a:ea typeface="PMingLiU" panose="02020500000000000000" pitchFamily="18" charset="-120"/>
                          <a:cs typeface="Times New Roman" panose="02020603050405020304" pitchFamily="18" charset="0"/>
                        </a:rPr>
                        <a:t>о</a:t>
                      </a:r>
                      <a:r>
                        <a:rPr lang="en-US" sz="1800">
                          <a:effectLst/>
                          <a:latin typeface="Calibri" panose="020F0502020204030204" pitchFamily="34" charset="0"/>
                          <a:ea typeface="PMingLiU" panose="02020500000000000000" pitchFamily="18" charset="-120"/>
                          <a:cs typeface="Times New Roman" panose="02020603050405020304" pitchFamily="18" charset="0"/>
                        </a:rPr>
                        <a:t>тыл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b="1">
                          <a:effectLst/>
                          <a:latin typeface="Calibri" panose="020F0502020204030204" pitchFamily="34" charset="0"/>
                          <a:ea typeface="PMingLiU" panose="02020500000000000000" pitchFamily="18" charset="-120"/>
                          <a:cs typeface="Times New Roman" panose="02020603050405020304" pitchFamily="18" charset="0"/>
                        </a:rPr>
                        <a:t>у</a:t>
                      </a:r>
                      <a:r>
                        <a:rPr lang="en-US" sz="1800">
                          <a:effectLst/>
                          <a:latin typeface="Calibri" panose="020F0502020204030204" pitchFamily="34" charset="0"/>
                          <a:ea typeface="PMingLiU" panose="02020500000000000000" pitchFamily="18" charset="-120"/>
                          <a:cs typeface="Times New Roman" panose="02020603050405020304" pitchFamily="18" charset="0"/>
                        </a:rPr>
                        <a:t>дын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b="1">
                          <a:effectLst/>
                          <a:latin typeface="Calibri" panose="020F0502020204030204" pitchFamily="34" charset="0"/>
                          <a:ea typeface="PMingLiU" panose="02020500000000000000" pitchFamily="18" charset="-120"/>
                          <a:cs typeface="Times New Roman" panose="02020603050405020304" pitchFamily="18" charset="0"/>
                        </a:rPr>
                        <a:t>у</a:t>
                      </a:r>
                      <a:r>
                        <a:rPr lang="en-US" sz="1800">
                          <a:effectLst/>
                          <a:latin typeface="Calibri" panose="020F0502020204030204" pitchFamily="34" charset="0"/>
                          <a:ea typeface="PMingLiU" panose="02020500000000000000" pitchFamily="18" charset="-120"/>
                          <a:cs typeface="Times New Roman" panose="02020603050405020304" pitchFamily="18" charset="0"/>
                        </a:rPr>
                        <a:t>дын </a:t>
                      </a:r>
                      <a:r>
                        <a:rPr lang="en-US" sz="1800" b="1">
                          <a:effectLst/>
                          <a:latin typeface="Calibri" panose="020F0502020204030204" pitchFamily="34" charset="0"/>
                          <a:ea typeface="PMingLiU" panose="02020500000000000000" pitchFamily="18" charset="-120"/>
                          <a:cs typeface="Times New Roman" panose="02020603050405020304" pitchFamily="18" charset="0"/>
                        </a:rPr>
                        <a:t>о</a:t>
                      </a:r>
                      <a:r>
                        <a:rPr lang="en-US" sz="1800">
                          <a:effectLst/>
                          <a:latin typeface="Calibri" panose="020F0502020204030204" pitchFamily="34" charset="0"/>
                          <a:ea typeface="PMingLiU" panose="02020500000000000000" pitchFamily="18" charset="-120"/>
                          <a:cs typeface="Times New Roman" panose="02020603050405020304" pitchFamily="18" charset="0"/>
                        </a:rPr>
                        <a:t>гыл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лудынн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b="1">
                          <a:effectLst/>
                          <a:latin typeface="Calibri" panose="020F0502020204030204" pitchFamily="34" charset="0"/>
                          <a:ea typeface="PMingLiU" panose="02020500000000000000" pitchFamily="18" charset="-120"/>
                          <a:cs typeface="Times New Roman" panose="02020603050405020304" pitchFamily="18" charset="0"/>
                        </a:rPr>
                        <a:t>у</a:t>
                      </a:r>
                      <a:r>
                        <a:rPr lang="en-US" sz="1800">
                          <a:effectLst/>
                          <a:latin typeface="Calibri" panose="020F0502020204030204" pitchFamily="34" charset="0"/>
                          <a:ea typeface="PMingLiU" panose="02020500000000000000" pitchFamily="18" charset="-120"/>
                          <a:cs typeface="Times New Roman" panose="02020603050405020304" pitchFamily="18" charset="0"/>
                        </a:rPr>
                        <a:t>дын огын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л (он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лудынд</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b="1">
                          <a:effectLst/>
                          <a:latin typeface="Calibri" panose="020F0502020204030204" pitchFamily="34" charset="0"/>
                          <a:ea typeface="PMingLiU" panose="02020500000000000000" pitchFamily="18" charset="-120"/>
                          <a:cs typeface="Times New Roman" panose="02020603050405020304" pitchFamily="18" charset="0"/>
                        </a:rPr>
                        <a:t>у</a:t>
                      </a:r>
                      <a:r>
                        <a:rPr lang="en-US" sz="1800">
                          <a:effectLst/>
                          <a:latin typeface="Calibri" panose="020F0502020204030204" pitchFamily="34" charset="0"/>
                          <a:ea typeface="PMingLiU" panose="02020500000000000000" pitchFamily="18" charset="-120"/>
                          <a:cs typeface="Times New Roman" panose="02020603050405020304" pitchFamily="18" charset="0"/>
                        </a:rPr>
                        <a:t>дын огыд</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л (од</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b="1">
                          <a:effectLst/>
                          <a:latin typeface="Calibri" panose="020F0502020204030204" pitchFamily="34" charset="0"/>
                          <a:ea typeface="PMingLiU" panose="02020500000000000000" pitchFamily="18" charset="-120"/>
                          <a:cs typeface="Times New Roman" panose="02020603050405020304" pitchFamily="18" charset="0"/>
                        </a:rPr>
                        <a:t>у</a:t>
                      </a:r>
                      <a:r>
                        <a:rPr lang="en-US" sz="1800">
                          <a:effectLst/>
                          <a:latin typeface="Calibri" panose="020F0502020204030204" pitchFamily="34" charset="0"/>
                          <a:ea typeface="PMingLiU" panose="02020500000000000000" pitchFamily="18" charset="-120"/>
                          <a:cs typeface="Times New Roman" panose="02020603050405020304" pitchFamily="18" charset="0"/>
                        </a:rPr>
                        <a:t>дыныт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гытыл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Tree>
    <p:extLst>
      <p:ext uri="{BB962C8B-B14F-4D97-AF65-F5344CB8AC3E}">
        <p14:creationId xmlns:p14="http://schemas.microsoft.com/office/powerpoint/2010/main" val="174284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Compound past tense III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sp>
        <p:nvSpPr>
          <p:cNvPr id="7" name="Content Placeholder 2">
            <a:extLst>
              <a:ext uri="{FF2B5EF4-FFF2-40B4-BE49-F238E27FC236}">
                <a16:creationId xmlns:a16="http://schemas.microsoft.com/office/drawing/2014/main" id="{559A8E32-0E9F-41EB-B627-2B36C814EB6F}"/>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Past tense II + </a:t>
            </a:r>
            <a:r>
              <a:rPr lang="de-AT" b="1" dirty="0"/>
              <a:t>ы</a:t>
            </a:r>
            <a:r>
              <a:rPr lang="de-AT" dirty="0"/>
              <a:t>л’</a:t>
            </a:r>
            <a:r>
              <a:rPr lang="mi-NZ" dirty="0"/>
              <a:t>е </a:t>
            </a:r>
            <a:r>
              <a:rPr lang="en-US" dirty="0"/>
              <a:t>‘was’ (be.PST1.3SG)</a:t>
            </a:r>
            <a:endParaRPr lang="en-GB" dirty="0"/>
          </a:p>
        </p:txBody>
      </p:sp>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nvGraphicFramePr>
        <p:xfrm>
          <a:off x="1427797" y="2969675"/>
          <a:ext cx="7484383" cy="2503848"/>
        </p:xfrm>
        <a:graphic>
          <a:graphicData uri="http://schemas.openxmlformats.org/drawingml/2006/table">
            <a:tbl>
              <a:tblPr firstRow="1" firstCol="1" bandRow="1" bandCol="1">
                <a:tableStyleId>{5940675A-B579-460E-94D1-54222C63F5DA}</a:tableStyleId>
              </a:tblPr>
              <a:tblGrid>
                <a:gridCol w="2065191">
                  <a:extLst>
                    <a:ext uri="{9D8B030D-6E8A-4147-A177-3AD203B41FA5}">
                      <a16:colId xmlns:a16="http://schemas.microsoft.com/office/drawing/2014/main" val="2736513851"/>
                    </a:ext>
                  </a:extLst>
                </a:gridCol>
                <a:gridCol w="2709596">
                  <a:extLst>
                    <a:ext uri="{9D8B030D-6E8A-4147-A177-3AD203B41FA5}">
                      <a16:colId xmlns:a16="http://schemas.microsoft.com/office/drawing/2014/main" val="171380316"/>
                    </a:ext>
                  </a:extLst>
                </a:gridCol>
                <a:gridCol w="2709596">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a:effectLst/>
                          <a:latin typeface="Calibri" panose="020F0502020204030204" pitchFamily="34" charset="0"/>
                          <a:ea typeface="PMingLiU" panose="02020500000000000000" pitchFamily="18" charset="-120"/>
                          <a:cs typeface="Calibri" panose="020F0502020204030204" pitchFamily="34" charset="0"/>
                        </a:rPr>
                        <a:t> </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воз</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ем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write’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Negative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возен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м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a:effectLst/>
                          <a:latin typeface="Calibri" panose="020F0502020204030204" pitchFamily="34" charset="0"/>
                          <a:ea typeface="PMingLiU" panose="02020500000000000000" pitchFamily="18" charset="-120"/>
                          <a:cs typeface="Times New Roman" panose="02020603050405020304" pitchFamily="18" charset="0"/>
                        </a:rPr>
                        <a:t>е</a:t>
                      </a:r>
                      <a:r>
                        <a:rPr lang="en-US" sz="1800">
                          <a:effectLst/>
                          <a:latin typeface="Calibri" panose="020F0502020204030204" pitchFamily="34" charset="0"/>
                          <a:ea typeface="PMingLiU" panose="02020500000000000000" pitchFamily="18" charset="-120"/>
                          <a:cs typeface="Times New Roman" panose="02020603050405020304" pitchFamily="18" charset="0"/>
                        </a:rPr>
                        <a:t>н </a:t>
                      </a:r>
                      <a:r>
                        <a:rPr lang="en-US" sz="1800" b="1">
                          <a:effectLst/>
                          <a:latin typeface="Calibri" panose="020F0502020204030204" pitchFamily="34" charset="0"/>
                          <a:ea typeface="PMingLiU" panose="02020500000000000000" pitchFamily="18" charset="-120"/>
                          <a:cs typeface="Times New Roman" panose="02020603050405020304" pitchFamily="18" charset="0"/>
                        </a:rPr>
                        <a:t>о</a:t>
                      </a:r>
                      <a:r>
                        <a:rPr lang="en-US" sz="1800">
                          <a:effectLst/>
                          <a:latin typeface="Calibri" panose="020F0502020204030204" pitchFamily="34" charset="0"/>
                          <a:ea typeface="PMingLiU" panose="02020500000000000000" pitchFamily="18" charset="-120"/>
                          <a:cs typeface="Times New Roman" panose="02020603050405020304" pitchFamily="18" charset="0"/>
                        </a:rPr>
                        <a:t>мыл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возен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a:effectLst/>
                          <a:latin typeface="Calibri" panose="020F0502020204030204" pitchFamily="34" charset="0"/>
                          <a:ea typeface="PMingLiU" panose="02020500000000000000" pitchFamily="18" charset="-120"/>
                          <a:cs typeface="Times New Roman" panose="02020603050405020304" pitchFamily="18" charset="0"/>
                        </a:rPr>
                        <a:t>е</a:t>
                      </a:r>
                      <a:r>
                        <a:rPr lang="en-US" sz="1800">
                          <a:effectLst/>
                          <a:latin typeface="Calibri" panose="020F0502020204030204" pitchFamily="34" charset="0"/>
                          <a:ea typeface="PMingLiU" panose="02020500000000000000" pitchFamily="18" charset="-120"/>
                          <a:cs typeface="Times New Roman" panose="02020603050405020304" pitchFamily="18" charset="0"/>
                        </a:rPr>
                        <a:t>н </a:t>
                      </a:r>
                      <a:r>
                        <a:rPr lang="en-US" sz="1800" b="1">
                          <a:effectLst/>
                          <a:latin typeface="Calibri" panose="020F0502020204030204" pitchFamily="34" charset="0"/>
                          <a:ea typeface="PMingLiU" panose="02020500000000000000" pitchFamily="18" charset="-120"/>
                          <a:cs typeface="Times New Roman" panose="02020603050405020304" pitchFamily="18" charset="0"/>
                        </a:rPr>
                        <a:t>о</a:t>
                      </a:r>
                      <a:r>
                        <a:rPr lang="en-US" sz="1800">
                          <a:effectLst/>
                          <a:latin typeface="Calibri" panose="020F0502020204030204" pitchFamily="34" charset="0"/>
                          <a:ea typeface="PMingLiU" panose="02020500000000000000" pitchFamily="18" charset="-120"/>
                          <a:cs typeface="Times New Roman" panose="02020603050405020304" pitchFamily="18" charset="0"/>
                        </a:rPr>
                        <a:t>тыл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a:effectLst/>
                          <a:latin typeface="Calibri" panose="020F0502020204030204" pitchFamily="34" charset="0"/>
                          <a:ea typeface="PMingLiU" panose="02020500000000000000" pitchFamily="18" charset="-120"/>
                          <a:cs typeface="Times New Roman" panose="02020603050405020304" pitchFamily="18" charset="0"/>
                        </a:rPr>
                        <a:t>е</a:t>
                      </a:r>
                      <a:r>
                        <a:rPr lang="en-US" sz="1800">
                          <a:effectLst/>
                          <a:latin typeface="Calibri" panose="020F0502020204030204" pitchFamily="34" charset="0"/>
                          <a:ea typeface="PMingLiU" panose="02020500000000000000" pitchFamily="18" charset="-120"/>
                          <a:cs typeface="Times New Roman" panose="02020603050405020304" pitchFamily="18" charset="0"/>
                        </a:rPr>
                        <a:t>н</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a:effectLst/>
                          <a:latin typeface="Calibri" panose="020F0502020204030204" pitchFamily="34" charset="0"/>
                          <a:ea typeface="PMingLiU" panose="02020500000000000000" pitchFamily="18" charset="-120"/>
                          <a:cs typeface="Times New Roman" panose="02020603050405020304" pitchFamily="18" charset="0"/>
                        </a:rPr>
                        <a:t>е</a:t>
                      </a:r>
                      <a:r>
                        <a:rPr lang="en-US" sz="1800">
                          <a:effectLst/>
                          <a:latin typeface="Calibri" panose="020F0502020204030204" pitchFamily="34" charset="0"/>
                          <a:ea typeface="PMingLiU" panose="02020500000000000000" pitchFamily="18" charset="-120"/>
                          <a:cs typeface="Times New Roman" panose="02020603050405020304" pitchFamily="18" charset="0"/>
                        </a:rPr>
                        <a:t>н </a:t>
                      </a:r>
                      <a:r>
                        <a:rPr lang="en-US" sz="1800" b="1">
                          <a:effectLst/>
                          <a:latin typeface="Calibri" panose="020F0502020204030204" pitchFamily="34" charset="0"/>
                          <a:ea typeface="PMingLiU" panose="02020500000000000000" pitchFamily="18" charset="-120"/>
                          <a:cs typeface="Times New Roman" panose="02020603050405020304" pitchFamily="18" charset="0"/>
                        </a:rPr>
                        <a:t>о</a:t>
                      </a:r>
                      <a:r>
                        <a:rPr lang="en-US" sz="1800">
                          <a:effectLst/>
                          <a:latin typeface="Calibri" panose="020F0502020204030204" pitchFamily="34" charset="0"/>
                          <a:ea typeface="PMingLiU" panose="02020500000000000000" pitchFamily="18" charset="-120"/>
                          <a:cs typeface="Times New Roman" panose="02020603050405020304" pitchFamily="18" charset="0"/>
                        </a:rPr>
                        <a:t>гыл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возенн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a:effectLst/>
                          <a:latin typeface="Calibri" panose="020F0502020204030204" pitchFamily="34" charset="0"/>
                          <a:ea typeface="PMingLiU" panose="02020500000000000000" pitchFamily="18" charset="-120"/>
                          <a:cs typeface="Times New Roman" panose="02020603050405020304" pitchFamily="18" charset="0"/>
                        </a:rPr>
                        <a:t>е</a:t>
                      </a:r>
                      <a:r>
                        <a:rPr lang="en-US" sz="1800">
                          <a:effectLst/>
                          <a:latin typeface="Calibri" panose="020F0502020204030204" pitchFamily="34" charset="0"/>
                          <a:ea typeface="PMingLiU" panose="02020500000000000000" pitchFamily="18" charset="-120"/>
                          <a:cs typeface="Times New Roman" panose="02020603050405020304" pitchFamily="18" charset="0"/>
                        </a:rPr>
                        <a:t>н огын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л (он</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возенд</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a:effectLst/>
                          <a:latin typeface="Calibri" panose="020F0502020204030204" pitchFamily="34" charset="0"/>
                          <a:ea typeface="PMingLiU" panose="02020500000000000000" pitchFamily="18" charset="-120"/>
                          <a:cs typeface="Times New Roman" panose="02020603050405020304" pitchFamily="18" charset="0"/>
                        </a:rPr>
                        <a:t>е</a:t>
                      </a:r>
                      <a:r>
                        <a:rPr lang="en-US" sz="1800">
                          <a:effectLst/>
                          <a:latin typeface="Calibri" panose="020F0502020204030204" pitchFamily="34" charset="0"/>
                          <a:ea typeface="PMingLiU" panose="02020500000000000000" pitchFamily="18" charset="-120"/>
                          <a:cs typeface="Times New Roman" panose="02020603050405020304" pitchFamily="18" charset="0"/>
                        </a:rPr>
                        <a:t>н огыд</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л (од</a:t>
                      </a:r>
                      <a:r>
                        <a:rPr lang="en-US" sz="1800" b="1">
                          <a:effectLst/>
                          <a:latin typeface="Calibri" panose="020F0502020204030204" pitchFamily="34" charset="0"/>
                          <a:ea typeface="PMingLiU" panose="02020500000000000000" pitchFamily="18" charset="-120"/>
                          <a:cs typeface="Times New Roman" panose="02020603050405020304" pitchFamily="18" charset="0"/>
                        </a:rPr>
                        <a:t>а</a:t>
                      </a:r>
                      <a:r>
                        <a:rPr lang="en-US" sz="1800">
                          <a:effectLst/>
                          <a:latin typeface="Calibri" panose="020F0502020204030204" pitchFamily="34" charset="0"/>
                          <a:ea typeface="PMingLiU" panose="02020500000000000000" pitchFamily="18" charset="-120"/>
                          <a:cs typeface="Times New Roman" panose="02020603050405020304" pitchFamily="18" charset="0"/>
                        </a:rPr>
                        <a:t>л)</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a:effectLst/>
                          <a:latin typeface="Calibri" panose="020F0502020204030204" pitchFamily="34" charset="0"/>
                          <a:ea typeface="PMingLiU" panose="02020500000000000000" pitchFamily="18" charset="-120"/>
                          <a:cs typeface="Times New Roman" panose="02020603050405020304" pitchFamily="18" charset="0"/>
                        </a:rPr>
                        <a:t>е</a:t>
                      </a:r>
                      <a:r>
                        <a:rPr lang="en-US" sz="1800">
                          <a:effectLst/>
                          <a:latin typeface="Calibri" panose="020F0502020204030204" pitchFamily="34" charset="0"/>
                          <a:ea typeface="PMingLiU" panose="02020500000000000000" pitchFamily="18" charset="-120"/>
                          <a:cs typeface="Times New Roman" panose="02020603050405020304" pitchFamily="18" charset="0"/>
                        </a:rPr>
                        <a:t>ныт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гытыл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Tree>
    <p:extLst>
      <p:ext uri="{BB962C8B-B14F-4D97-AF65-F5344CB8AC3E}">
        <p14:creationId xmlns:p14="http://schemas.microsoft.com/office/powerpoint/2010/main" val="339233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Compound past tense III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19" name="TextBox 18">
            <a:extLst>
              <a:ext uri="{FF2B5EF4-FFF2-40B4-BE49-F238E27FC236}">
                <a16:creationId xmlns:a16="http://schemas.microsoft.com/office/drawing/2014/main" id="{6233C3F6-131C-4779-BF56-E9D7C2C29F8C}"/>
              </a:ext>
            </a:extLst>
          </p:cNvPr>
          <p:cNvSpPr txBox="1"/>
          <p:nvPr/>
        </p:nvSpPr>
        <p:spPr>
          <a:xfrm>
            <a:off x="1441450" y="5043611"/>
            <a:ext cx="3517900" cy="646331"/>
          </a:xfrm>
          <a:prstGeom prst="rect">
            <a:avLst/>
          </a:prstGeom>
          <a:noFill/>
        </p:spPr>
        <p:txBody>
          <a:bodyPr wrap="square">
            <a:spAutoFit/>
          </a:bodyPr>
          <a:lstStyle/>
          <a:p>
            <a:pPr algn="ctr"/>
            <a:r>
              <a:rPr lang="en-US" dirty="0">
                <a:latin typeface="Calibri" panose="020F0502020204030204" pitchFamily="34" charset="0"/>
                <a:ea typeface="PMingLiU" panose="02020500000000000000" pitchFamily="18" charset="-120"/>
              </a:rPr>
              <a:t>-</a:t>
            </a:r>
            <a:r>
              <a:rPr lang="en-US" dirty="0" err="1">
                <a:latin typeface="Calibri" panose="020F0502020204030204" pitchFamily="34" charset="0"/>
                <a:ea typeface="PMingLiU" panose="02020500000000000000" pitchFamily="18" charset="-120"/>
              </a:rPr>
              <a:t>меке</a:t>
            </a:r>
            <a:endParaRPr lang="en-US" dirty="0">
              <a:latin typeface="Calibri" panose="020F0502020204030204" pitchFamily="34" charset="0"/>
              <a:ea typeface="PMingLiU" panose="02020500000000000000" pitchFamily="18" charset="-120"/>
            </a:endParaRPr>
          </a:p>
          <a:p>
            <a:pPr algn="ctr"/>
            <a:r>
              <a:rPr lang="mi-NZ" dirty="0">
                <a:latin typeface="Calibri" panose="020F0502020204030204" pitchFamily="34" charset="0"/>
                <a:ea typeface="PMingLiU" panose="02020500000000000000" pitchFamily="18" charset="-120"/>
              </a:rPr>
              <a:t>... деч вар</a:t>
            </a:r>
            <a:r>
              <a:rPr lang="mi-NZ" b="1" dirty="0">
                <a:latin typeface="Calibri" panose="020F0502020204030204" pitchFamily="34" charset="0"/>
                <a:ea typeface="PMingLiU" panose="02020500000000000000" pitchFamily="18" charset="-120"/>
              </a:rPr>
              <a:t>а</a:t>
            </a:r>
            <a:endParaRPr lang="en-GB" b="1" dirty="0"/>
          </a:p>
        </p:txBody>
      </p:sp>
      <p:sp>
        <p:nvSpPr>
          <p:cNvPr id="20" name="TextBox 19">
            <a:extLst>
              <a:ext uri="{FF2B5EF4-FFF2-40B4-BE49-F238E27FC236}">
                <a16:creationId xmlns:a16="http://schemas.microsoft.com/office/drawing/2014/main" id="{9BA44CB6-92FC-4F36-82EA-E636745386D9}"/>
              </a:ext>
            </a:extLst>
          </p:cNvPr>
          <p:cNvSpPr txBox="1"/>
          <p:nvPr/>
        </p:nvSpPr>
        <p:spPr>
          <a:xfrm>
            <a:off x="7232652" y="5043610"/>
            <a:ext cx="3517900" cy="369332"/>
          </a:xfrm>
          <a:prstGeom prst="rect">
            <a:avLst/>
          </a:prstGeom>
          <a:noFill/>
        </p:spPr>
        <p:txBody>
          <a:bodyPr wrap="square">
            <a:spAutoFit/>
          </a:bodyPr>
          <a:lstStyle/>
          <a:p>
            <a:pPr algn="ctr"/>
            <a:r>
              <a:rPr lang="en-GB" sz="1800" dirty="0">
                <a:effectLst/>
                <a:latin typeface="Calibri" panose="020F0502020204030204" pitchFamily="34" charset="0"/>
                <a:ea typeface="PMingLiU" panose="02020500000000000000" pitchFamily="18" charset="-120"/>
              </a:rPr>
              <a:t>Compound past tense III</a:t>
            </a:r>
            <a:endParaRPr lang="en-GB" dirty="0"/>
          </a:p>
        </p:txBody>
      </p:sp>
      <p:sp>
        <p:nvSpPr>
          <p:cNvPr id="6" name="Arrow: Right 5">
            <a:extLst>
              <a:ext uri="{FF2B5EF4-FFF2-40B4-BE49-F238E27FC236}">
                <a16:creationId xmlns:a16="http://schemas.microsoft.com/office/drawing/2014/main" id="{DCED0FF1-9496-4243-86FE-D9FEB87A0706}"/>
              </a:ext>
            </a:extLst>
          </p:cNvPr>
          <p:cNvSpPr/>
          <p:nvPr/>
        </p:nvSpPr>
        <p:spPr>
          <a:xfrm>
            <a:off x="557939" y="3085308"/>
            <a:ext cx="2077309" cy="1291895"/>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18" name="Arrow: Right 17">
            <a:extLst>
              <a:ext uri="{FF2B5EF4-FFF2-40B4-BE49-F238E27FC236}">
                <a16:creationId xmlns:a16="http://schemas.microsoft.com/office/drawing/2014/main" id="{4196EEDE-A2D5-47A9-A5C8-02CC518ADF9B}"/>
              </a:ext>
            </a:extLst>
          </p:cNvPr>
          <p:cNvSpPr/>
          <p:nvPr/>
        </p:nvSpPr>
        <p:spPr>
          <a:xfrm flipH="1">
            <a:off x="2684975" y="3070407"/>
            <a:ext cx="2077200" cy="1291895"/>
          </a:xfrm>
          <a:prstGeom prst="rightArrow">
            <a:avLst/>
          </a:prstGeom>
          <a:noFill/>
          <a:ln w="12700">
            <a:solidFill>
              <a:schemeClr val="tx1"/>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dk1"/>
                </a:solidFill>
              </a:rPr>
              <a:t>🚶</a:t>
            </a:r>
          </a:p>
        </p:txBody>
      </p:sp>
      <p:sp>
        <p:nvSpPr>
          <p:cNvPr id="21" name="TextBox 20">
            <a:extLst>
              <a:ext uri="{FF2B5EF4-FFF2-40B4-BE49-F238E27FC236}">
                <a16:creationId xmlns:a16="http://schemas.microsoft.com/office/drawing/2014/main" id="{1E0F5DD3-59E1-4C95-9CB9-DF056EE8DBCB}"/>
              </a:ext>
            </a:extLst>
          </p:cNvPr>
          <p:cNvSpPr txBox="1"/>
          <p:nvPr/>
        </p:nvSpPr>
        <p:spPr>
          <a:xfrm>
            <a:off x="5218843" y="3223422"/>
            <a:ext cx="1130300" cy="1015663"/>
          </a:xfrm>
          <a:prstGeom prst="rect">
            <a:avLst/>
          </a:prstGeom>
          <a:noFill/>
        </p:spPr>
        <p:txBody>
          <a:bodyPr wrap="square">
            <a:spAutoFit/>
          </a:bodyPr>
          <a:lstStyle/>
          <a:p>
            <a:pPr algn="ctr"/>
            <a:r>
              <a:rPr lang="en-GB" sz="6000" dirty="0"/>
              <a:t>🧒</a:t>
            </a:r>
          </a:p>
        </p:txBody>
      </p:sp>
      <p:sp>
        <p:nvSpPr>
          <p:cNvPr id="23" name="Arrow: Right 22">
            <a:extLst>
              <a:ext uri="{FF2B5EF4-FFF2-40B4-BE49-F238E27FC236}">
                <a16:creationId xmlns:a16="http://schemas.microsoft.com/office/drawing/2014/main" id="{67A860B4-C2B5-43D3-AC8D-A55B967EDD49}"/>
              </a:ext>
            </a:extLst>
          </p:cNvPr>
          <p:cNvSpPr/>
          <p:nvPr/>
        </p:nvSpPr>
        <p:spPr>
          <a:xfrm>
            <a:off x="6940232" y="3070407"/>
            <a:ext cx="3986073" cy="1291895"/>
          </a:xfrm>
          <a:prstGeom prst="rightArrow">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33" name="TextBox 32">
            <a:extLst>
              <a:ext uri="{FF2B5EF4-FFF2-40B4-BE49-F238E27FC236}">
                <a16:creationId xmlns:a16="http://schemas.microsoft.com/office/drawing/2014/main" id="{C06BE0D8-9738-46FD-9AF8-677F7AA7BF19}"/>
              </a:ext>
            </a:extLst>
          </p:cNvPr>
          <p:cNvSpPr txBox="1"/>
          <p:nvPr/>
        </p:nvSpPr>
        <p:spPr>
          <a:xfrm>
            <a:off x="11068911" y="3208522"/>
            <a:ext cx="1130300" cy="1015663"/>
          </a:xfrm>
          <a:prstGeom prst="rect">
            <a:avLst/>
          </a:prstGeom>
          <a:noFill/>
        </p:spPr>
        <p:txBody>
          <a:bodyPr wrap="square">
            <a:spAutoFit/>
          </a:bodyPr>
          <a:lstStyle/>
          <a:p>
            <a:pPr algn="ctr"/>
            <a:r>
              <a:rPr lang="en-GB" sz="6000" dirty="0"/>
              <a:t>🧒</a:t>
            </a:r>
          </a:p>
        </p:txBody>
      </p:sp>
      <p:sp>
        <p:nvSpPr>
          <p:cNvPr id="7" name="Arrow: Bent 6">
            <a:extLst>
              <a:ext uri="{FF2B5EF4-FFF2-40B4-BE49-F238E27FC236}">
                <a16:creationId xmlns:a16="http://schemas.microsoft.com/office/drawing/2014/main" id="{EFEF55D3-0808-4161-911A-9E2446B95744}"/>
              </a:ext>
            </a:extLst>
          </p:cNvPr>
          <p:cNvSpPr/>
          <p:nvPr/>
        </p:nvSpPr>
        <p:spPr>
          <a:xfrm flipH="1">
            <a:off x="8933268" y="1572618"/>
            <a:ext cx="1942450" cy="1763464"/>
          </a:xfrm>
          <a:prstGeom prst="bentArrow">
            <a:avLst>
              <a:gd name="adj1" fmla="val 25000"/>
              <a:gd name="adj2" fmla="val 24115"/>
              <a:gd name="adj3" fmla="val 25000"/>
              <a:gd name="adj4" fmla="val 43750"/>
            </a:avLst>
          </a:prstGeom>
          <a:noFill/>
          <a:ln>
            <a:solidFill>
              <a:srgbClr val="FF0000"/>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a:t>
            </a: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p:txBody>
      </p:sp>
    </p:spTree>
    <p:extLst>
      <p:ext uri="{BB962C8B-B14F-4D97-AF65-F5344CB8AC3E}">
        <p14:creationId xmlns:p14="http://schemas.microsoft.com/office/powerpoint/2010/main" val="423709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6" grpId="0" animBg="1"/>
      <p:bldP spid="18" grpId="0" animBg="1"/>
      <p:bldP spid="23" grpId="0" animBg="1"/>
      <p:bldP spid="33"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Compound past tense III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sp>
        <p:nvSpPr>
          <p:cNvPr id="19" name="TextBox 18">
            <a:extLst>
              <a:ext uri="{FF2B5EF4-FFF2-40B4-BE49-F238E27FC236}">
                <a16:creationId xmlns:a16="http://schemas.microsoft.com/office/drawing/2014/main" id="{6233C3F6-131C-4779-BF56-E9D7C2C29F8C}"/>
              </a:ext>
            </a:extLst>
          </p:cNvPr>
          <p:cNvSpPr txBox="1"/>
          <p:nvPr/>
        </p:nvSpPr>
        <p:spPr>
          <a:xfrm>
            <a:off x="1537728" y="5543944"/>
            <a:ext cx="3517900" cy="369332"/>
          </a:xfrm>
          <a:prstGeom prst="rect">
            <a:avLst/>
          </a:prstGeom>
          <a:noFill/>
        </p:spPr>
        <p:txBody>
          <a:bodyPr wrap="square">
            <a:spAutoFit/>
          </a:bodyPr>
          <a:lstStyle/>
          <a:p>
            <a:pPr algn="ctr"/>
            <a:r>
              <a:rPr lang="en-GB" dirty="0">
                <a:latin typeface="Calibri" panose="020F0502020204030204" pitchFamily="34" charset="0"/>
                <a:ea typeface="PMingLiU" panose="02020500000000000000" pitchFamily="18" charset="-120"/>
              </a:rPr>
              <a:t>Compound past tense III</a:t>
            </a:r>
            <a:endParaRPr lang="en-GB" dirty="0"/>
          </a:p>
        </p:txBody>
      </p:sp>
      <p:sp>
        <p:nvSpPr>
          <p:cNvPr id="20" name="TextBox 19">
            <a:extLst>
              <a:ext uri="{FF2B5EF4-FFF2-40B4-BE49-F238E27FC236}">
                <a16:creationId xmlns:a16="http://schemas.microsoft.com/office/drawing/2014/main" id="{9BA44CB6-92FC-4F36-82EA-E636745386D9}"/>
              </a:ext>
            </a:extLst>
          </p:cNvPr>
          <p:cNvSpPr txBox="1"/>
          <p:nvPr/>
        </p:nvSpPr>
        <p:spPr>
          <a:xfrm>
            <a:off x="7459311" y="5543944"/>
            <a:ext cx="3517900" cy="369332"/>
          </a:xfrm>
          <a:prstGeom prst="rect">
            <a:avLst/>
          </a:prstGeom>
          <a:noFill/>
        </p:spPr>
        <p:txBody>
          <a:bodyPr wrap="square">
            <a:spAutoFit/>
          </a:bodyPr>
          <a:lstStyle/>
          <a:p>
            <a:pPr algn="ctr"/>
            <a:r>
              <a:rPr lang="en-GB" sz="1800" dirty="0">
                <a:effectLst/>
                <a:latin typeface="Calibri" panose="020F0502020204030204" pitchFamily="34" charset="0"/>
                <a:ea typeface="PMingLiU" panose="02020500000000000000" pitchFamily="18" charset="-120"/>
              </a:rPr>
              <a:t>Compound past tense III</a:t>
            </a:r>
            <a:endParaRPr lang="en-GB" dirty="0"/>
          </a:p>
        </p:txBody>
      </p:sp>
      <p:sp>
        <p:nvSpPr>
          <p:cNvPr id="6" name="Arrow: Right 5">
            <a:extLst>
              <a:ext uri="{FF2B5EF4-FFF2-40B4-BE49-F238E27FC236}">
                <a16:creationId xmlns:a16="http://schemas.microsoft.com/office/drawing/2014/main" id="{DCED0FF1-9496-4243-86FE-D9FEB87A0706}"/>
              </a:ext>
            </a:extLst>
          </p:cNvPr>
          <p:cNvSpPr/>
          <p:nvPr/>
        </p:nvSpPr>
        <p:spPr>
          <a:xfrm>
            <a:off x="499075" y="3906655"/>
            <a:ext cx="2077309" cy="867993"/>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18" name="Arrow: Right 17">
            <a:extLst>
              <a:ext uri="{FF2B5EF4-FFF2-40B4-BE49-F238E27FC236}">
                <a16:creationId xmlns:a16="http://schemas.microsoft.com/office/drawing/2014/main" id="{4196EEDE-A2D5-47A9-A5C8-02CC518ADF9B}"/>
              </a:ext>
            </a:extLst>
          </p:cNvPr>
          <p:cNvSpPr/>
          <p:nvPr/>
        </p:nvSpPr>
        <p:spPr>
          <a:xfrm flipH="1">
            <a:off x="8900011" y="1703128"/>
            <a:ext cx="2077200" cy="3840816"/>
          </a:xfrm>
          <a:prstGeom prst="rightArrow">
            <a:avLst/>
          </a:prstGeom>
          <a:noFill/>
          <a:ln w="12700">
            <a:solidFill>
              <a:schemeClr val="tx1"/>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a:t>
            </a:r>
            <a:endParaRPr lang="en-GB" dirty="0">
              <a:solidFill>
                <a:schemeClr val="dk1"/>
              </a:solidFill>
            </a:endParaRPr>
          </a:p>
        </p:txBody>
      </p:sp>
      <p:sp>
        <p:nvSpPr>
          <p:cNvPr id="21" name="TextBox 20">
            <a:extLst>
              <a:ext uri="{FF2B5EF4-FFF2-40B4-BE49-F238E27FC236}">
                <a16:creationId xmlns:a16="http://schemas.microsoft.com/office/drawing/2014/main" id="{1E0F5DD3-59E1-4C95-9CB9-DF056EE8DBCB}"/>
              </a:ext>
            </a:extLst>
          </p:cNvPr>
          <p:cNvSpPr txBox="1"/>
          <p:nvPr/>
        </p:nvSpPr>
        <p:spPr>
          <a:xfrm>
            <a:off x="5055628" y="2923177"/>
            <a:ext cx="1130300" cy="1015663"/>
          </a:xfrm>
          <a:prstGeom prst="rect">
            <a:avLst/>
          </a:prstGeom>
          <a:noFill/>
        </p:spPr>
        <p:txBody>
          <a:bodyPr wrap="square">
            <a:spAutoFit/>
          </a:bodyPr>
          <a:lstStyle/>
          <a:p>
            <a:pPr algn="ctr"/>
            <a:r>
              <a:rPr lang="en-GB" sz="6000" dirty="0"/>
              <a:t>🧒</a:t>
            </a:r>
          </a:p>
        </p:txBody>
      </p:sp>
      <p:sp>
        <p:nvSpPr>
          <p:cNvPr id="33" name="TextBox 32">
            <a:extLst>
              <a:ext uri="{FF2B5EF4-FFF2-40B4-BE49-F238E27FC236}">
                <a16:creationId xmlns:a16="http://schemas.microsoft.com/office/drawing/2014/main" id="{C06BE0D8-9738-46FD-9AF8-677F7AA7BF19}"/>
              </a:ext>
            </a:extLst>
          </p:cNvPr>
          <p:cNvSpPr txBox="1"/>
          <p:nvPr/>
        </p:nvSpPr>
        <p:spPr>
          <a:xfrm>
            <a:off x="11068911" y="3208522"/>
            <a:ext cx="1130300" cy="1015663"/>
          </a:xfrm>
          <a:prstGeom prst="rect">
            <a:avLst/>
          </a:prstGeom>
          <a:noFill/>
        </p:spPr>
        <p:txBody>
          <a:bodyPr wrap="square">
            <a:spAutoFit/>
          </a:bodyPr>
          <a:lstStyle/>
          <a:p>
            <a:pPr algn="ctr"/>
            <a:r>
              <a:rPr lang="en-GB" sz="6000" dirty="0"/>
              <a:t>🧒</a:t>
            </a:r>
          </a:p>
        </p:txBody>
      </p:sp>
      <p:sp>
        <p:nvSpPr>
          <p:cNvPr id="13" name="Arrow: Right 12">
            <a:extLst>
              <a:ext uri="{FF2B5EF4-FFF2-40B4-BE49-F238E27FC236}">
                <a16:creationId xmlns:a16="http://schemas.microsoft.com/office/drawing/2014/main" id="{4451335D-5720-4C6B-8377-05815E67ED05}"/>
              </a:ext>
            </a:extLst>
          </p:cNvPr>
          <p:cNvSpPr/>
          <p:nvPr/>
        </p:nvSpPr>
        <p:spPr>
          <a:xfrm>
            <a:off x="499074" y="3028094"/>
            <a:ext cx="2077309" cy="867993"/>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14" name="Arrow: Right 13">
            <a:extLst>
              <a:ext uri="{FF2B5EF4-FFF2-40B4-BE49-F238E27FC236}">
                <a16:creationId xmlns:a16="http://schemas.microsoft.com/office/drawing/2014/main" id="{EC526E10-CE15-4779-8F30-47E7DB524A6F}"/>
              </a:ext>
            </a:extLst>
          </p:cNvPr>
          <p:cNvSpPr/>
          <p:nvPr/>
        </p:nvSpPr>
        <p:spPr>
          <a:xfrm>
            <a:off x="499074" y="2168995"/>
            <a:ext cx="2077309" cy="867993"/>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15" name="Arrow: Right 14">
            <a:extLst>
              <a:ext uri="{FF2B5EF4-FFF2-40B4-BE49-F238E27FC236}">
                <a16:creationId xmlns:a16="http://schemas.microsoft.com/office/drawing/2014/main" id="{703E4C6A-376D-481C-9A19-6AFC01778CB4}"/>
              </a:ext>
            </a:extLst>
          </p:cNvPr>
          <p:cNvSpPr/>
          <p:nvPr/>
        </p:nvSpPr>
        <p:spPr>
          <a:xfrm flipH="1">
            <a:off x="2837375" y="1708484"/>
            <a:ext cx="2077200" cy="3840816"/>
          </a:xfrm>
          <a:prstGeom prst="rightArrow">
            <a:avLst/>
          </a:prstGeom>
          <a:noFill/>
          <a:ln w="12700">
            <a:solidFill>
              <a:schemeClr val="tx1"/>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a:t>
            </a:r>
            <a:endParaRPr lang="en-GB" dirty="0">
              <a:solidFill>
                <a:schemeClr val="dk1"/>
              </a:solidFill>
            </a:endParaRPr>
          </a:p>
        </p:txBody>
      </p:sp>
      <p:sp>
        <p:nvSpPr>
          <p:cNvPr id="16" name="Arrow: Right 15">
            <a:extLst>
              <a:ext uri="{FF2B5EF4-FFF2-40B4-BE49-F238E27FC236}">
                <a16:creationId xmlns:a16="http://schemas.microsoft.com/office/drawing/2014/main" id="{746D5410-5B45-435D-A0A0-B0E19515418E}"/>
              </a:ext>
            </a:extLst>
          </p:cNvPr>
          <p:cNvSpPr/>
          <p:nvPr/>
        </p:nvSpPr>
        <p:spPr>
          <a:xfrm flipH="1">
            <a:off x="6774685" y="1703128"/>
            <a:ext cx="2077200" cy="3840816"/>
          </a:xfrm>
          <a:prstGeom prst="rightArrow">
            <a:avLst/>
          </a:prstGeom>
          <a:noFill/>
          <a:ln w="12700">
            <a:solidFill>
              <a:schemeClr val="tx1"/>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dk1"/>
                </a:solidFill>
              </a:rPr>
              <a:t>🏠</a:t>
            </a:r>
          </a:p>
        </p:txBody>
      </p:sp>
    </p:spTree>
    <p:extLst>
      <p:ext uri="{BB962C8B-B14F-4D97-AF65-F5344CB8AC3E}">
        <p14:creationId xmlns:p14="http://schemas.microsoft.com/office/powerpoint/2010/main" val="361204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P spid="14"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a:extLst>
              <a:ext uri="{FF2B5EF4-FFF2-40B4-BE49-F238E27FC236}">
                <a16:creationId xmlns:a16="http://schemas.microsoft.com/office/drawing/2014/main" id="{E6DF3426-F5B9-4C97-88B6-917E1A6D0352}"/>
              </a:ext>
            </a:extLst>
          </p:cNvPr>
          <p:cNvGraphicFramePr>
            <a:graphicFrameLocks/>
          </p:cNvGraphicFramePr>
          <p:nvPr/>
        </p:nvGraphicFramePr>
        <p:xfrm>
          <a:off x="819510" y="1859549"/>
          <a:ext cx="10552979" cy="4094577"/>
        </p:xfrm>
        <a:graphic>
          <a:graphicData uri="http://schemas.openxmlformats.org/drawingml/2006/table">
            <a:tbl>
              <a:tblPr firstRow="1" firstCol="1" bandRow="1" bandCol="1"/>
              <a:tblGrid>
                <a:gridCol w="2463100">
                  <a:extLst>
                    <a:ext uri="{9D8B030D-6E8A-4147-A177-3AD203B41FA5}">
                      <a16:colId xmlns:a16="http://schemas.microsoft.com/office/drawing/2014/main" val="2147401105"/>
                    </a:ext>
                  </a:extLst>
                </a:gridCol>
                <a:gridCol w="2550326">
                  <a:extLst>
                    <a:ext uri="{9D8B030D-6E8A-4147-A177-3AD203B41FA5}">
                      <a16:colId xmlns:a16="http://schemas.microsoft.com/office/drawing/2014/main" val="3997883679"/>
                    </a:ext>
                  </a:extLst>
                </a:gridCol>
                <a:gridCol w="2594632">
                  <a:extLst>
                    <a:ext uri="{9D8B030D-6E8A-4147-A177-3AD203B41FA5}">
                      <a16:colId xmlns:a16="http://schemas.microsoft.com/office/drawing/2014/main" val="1733620156"/>
                    </a:ext>
                  </a:extLst>
                </a:gridCol>
                <a:gridCol w="2944921">
                  <a:extLst>
                    <a:ext uri="{9D8B030D-6E8A-4147-A177-3AD203B41FA5}">
                      <a16:colId xmlns:a16="http://schemas.microsoft.com/office/drawing/2014/main" val="2753966601"/>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Infinitive</a:t>
                      </a:r>
                      <a:endParaRPr lang="en-US" sz="2000" b="0" i="0" u="none" strike="noStrike" dirty="0">
                        <a:effectLst/>
                        <a:latin typeface="Arial" panose="020B0604020202020204" pitchFamily="34" charset="0"/>
                      </a:endParaRPr>
                    </a:p>
                  </a:txBody>
                  <a:tcPr marL="199374" marR="199374" marT="99687" marB="99687" anchor="ctr">
                    <a:lnL w="28575"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Verbal stem</a:t>
                      </a:r>
                      <a:endParaRPr lang="en-US"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Gerund in ‑</a:t>
                      </a:r>
                      <a:r>
                        <a:rPr lang="de-AT" sz="2000" b="1" i="1" u="none" strike="noStrike" dirty="0">
                          <a:effectLst/>
                          <a:latin typeface="Calibri" panose="020F0502020204030204" pitchFamily="34" charset="0"/>
                          <a:ea typeface="PMingLiU" panose="02020500000000000000" pitchFamily="18" charset="-120"/>
                          <a:cs typeface="Calibri" panose="020F0502020204030204" pitchFamily="34" charset="0"/>
                        </a:rPr>
                        <a:t>шыла</a:t>
                      </a:r>
                      <a:endParaRPr lang="az-Cyrl-AZ"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430147"/>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read</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00814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take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6418"/>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тунем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learn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13657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кочк</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eat</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 (&gt; коч-)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коч</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926964"/>
                  </a:ext>
                </a:extLst>
              </a:tr>
              <a:tr h="0">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шинч</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sit down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шинч‑ (&gt; шич-)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шич</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31533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leave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 (&gt; лек-)</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лек</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085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write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возы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89217"/>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enter</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пуры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410932"/>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live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илы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50383"/>
                  </a:ext>
                </a:extLst>
              </a:tr>
              <a:tr h="295942">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agree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келшы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790541"/>
                  </a:ext>
                </a:extLst>
              </a:tr>
              <a:tr h="190837">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dirty="0">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go</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кай</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шыл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2737617"/>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G</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erund ~ converb of simult. action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‘while’)</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in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шыла</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spTree>
    <p:extLst>
      <p:ext uri="{BB962C8B-B14F-4D97-AF65-F5344CB8AC3E}">
        <p14:creationId xmlns:p14="http://schemas.microsoft.com/office/powerpoint/2010/main" val="28133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G</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erund ~ converb of simult. action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‘while’)</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in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шыла</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graphicFrame>
        <p:nvGraphicFramePr>
          <p:cNvPr id="6" name="Table 5">
            <a:extLst>
              <a:ext uri="{FF2B5EF4-FFF2-40B4-BE49-F238E27FC236}">
                <a16:creationId xmlns:a16="http://schemas.microsoft.com/office/drawing/2014/main" id="{6ABDB578-2F88-4A12-A7DB-2AFA20C27DBF}"/>
              </a:ext>
            </a:extLst>
          </p:cNvPr>
          <p:cNvGraphicFramePr>
            <a:graphicFrameLocks noGrp="1"/>
          </p:cNvGraphicFramePr>
          <p:nvPr/>
        </p:nvGraphicFramePr>
        <p:xfrm>
          <a:off x="838201" y="2001044"/>
          <a:ext cx="10515599" cy="3519645"/>
        </p:xfrm>
        <a:graphic>
          <a:graphicData uri="http://schemas.openxmlformats.org/drawingml/2006/table">
            <a:tbl>
              <a:tblPr firstRow="1" firstCol="1" bandRow="1" bandCol="1">
                <a:tableStyleId>{5940675A-B579-460E-94D1-54222C63F5DA}</a:tableStyleId>
              </a:tblPr>
              <a:tblGrid>
                <a:gridCol w="5257213">
                  <a:extLst>
                    <a:ext uri="{9D8B030D-6E8A-4147-A177-3AD203B41FA5}">
                      <a16:colId xmlns:a16="http://schemas.microsoft.com/office/drawing/2014/main" val="1649095387"/>
                    </a:ext>
                  </a:extLst>
                </a:gridCol>
                <a:gridCol w="5258386">
                  <a:extLst>
                    <a:ext uri="{9D8B030D-6E8A-4147-A177-3AD203B41FA5}">
                      <a16:colId xmlns:a16="http://schemas.microsoft.com/office/drawing/2014/main" val="2380547936"/>
                    </a:ext>
                  </a:extLst>
                </a:gridCol>
              </a:tblGrid>
              <a:tr h="1173215">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Паш</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ш </a:t>
                      </a:r>
                      <a:r>
                        <a:rPr lang="en-US" sz="24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кайышыл</a:t>
                      </a:r>
                      <a:r>
                        <a:rPr lang="en-US" sz="24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 к</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вытыш п</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у</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рышым.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On my way to work I went to the store.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5932348"/>
                  </a:ext>
                </a:extLst>
              </a:tr>
              <a:tr h="1173215">
                <a:tc>
                  <a:txBody>
                    <a:bodyPr/>
                    <a:lstStyle/>
                    <a:p>
                      <a:pPr algn="just"/>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Я</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лышке </a:t>
                      </a:r>
                      <a:r>
                        <a:rPr lang="en-US" sz="24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кудалшыл</a:t>
                      </a:r>
                      <a:r>
                        <a:rPr lang="en-US" sz="24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 Йыв</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 т</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што йолт</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шыжым вашл</a:t>
                      </a:r>
                      <a:r>
                        <a:rPr lang="en-US" sz="24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и</a:t>
                      </a:r>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solidFill>
                            <a:srgbClr val="000000"/>
                          </a:solidFill>
                          <a:effectLst/>
                          <a:latin typeface="Calibri" panose="020F0502020204030204" pitchFamily="34" charset="0"/>
                          <a:ea typeface="PMingLiU" panose="02020500000000000000" pitchFamily="18" charset="-120"/>
                          <a:cs typeface="Calibri" panose="020F0502020204030204" pitchFamily="34" charset="0"/>
                        </a:rPr>
                        <a:t>When driving to the village, Yyvan met an old friend.</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554366419"/>
                  </a:ext>
                </a:extLst>
              </a:tr>
              <a:tr h="1173215">
                <a:tc>
                  <a:txBody>
                    <a:bodyPr/>
                    <a:lstStyle/>
                    <a:p>
                      <a:pPr algn="just"/>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Те</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эр</a:t>
                      </a:r>
                      <a:r>
                        <a:rPr lang="en-US" sz="24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м</a:t>
                      </a:r>
                      <a:r>
                        <a:rPr lang="en-US" sz="24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у</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зыкым</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колыштшыл</a:t>
                      </a:r>
                      <a:r>
                        <a:rPr lang="en-US" sz="24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кӱв</a:t>
                      </a:r>
                      <a:r>
                        <a:rPr lang="en-US" sz="24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рым</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мушкыд</a:t>
                      </a:r>
                      <a:r>
                        <a:rPr lang="en-US" sz="24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Do you always wash the floor while listening to music?</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32894486"/>
                  </a:ext>
                </a:extLst>
              </a:tr>
            </a:tbl>
          </a:graphicData>
        </a:graphic>
      </p:graphicFrame>
    </p:spTree>
    <p:extLst>
      <p:ext uri="{BB962C8B-B14F-4D97-AF65-F5344CB8AC3E}">
        <p14:creationId xmlns:p14="http://schemas.microsoft.com/office/powerpoint/2010/main" val="932397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1162</Words>
  <Application>Microsoft Office PowerPoint</Application>
  <PresentationFormat>Widescreen</PresentationFormat>
  <Paragraphs>320</Paragraphs>
  <Slides>20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Chapter 25</vt:lpstr>
      <vt:lpstr>PowerPoint Presentation</vt:lpstr>
      <vt:lpstr>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Exercises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25</dc:title>
  <dc:creator>Jeremy Bradley</dc:creator>
  <cp:lastModifiedBy>Jeremy moss Bradley</cp:lastModifiedBy>
  <cp:revision>175</cp:revision>
  <dcterms:created xsi:type="dcterms:W3CDTF">2021-01-22T02:35:08Z</dcterms:created>
  <dcterms:modified xsi:type="dcterms:W3CDTF">2024-03-15T13:59:49Z</dcterms:modified>
</cp:coreProperties>
</file>