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83" r:id="rId2"/>
    <p:sldId id="761" r:id="rId3"/>
    <p:sldId id="596" r:id="rId4"/>
    <p:sldId id="1031" r:id="rId5"/>
    <p:sldId id="1013" r:id="rId6"/>
    <p:sldId id="1032" r:id="rId7"/>
    <p:sldId id="1033" r:id="rId8"/>
    <p:sldId id="1034" r:id="rId9"/>
    <p:sldId id="1035" r:id="rId10"/>
    <p:sldId id="1051" r:id="rId11"/>
    <p:sldId id="1036" r:id="rId12"/>
    <p:sldId id="1037" r:id="rId13"/>
    <p:sldId id="1038" r:id="rId14"/>
    <p:sldId id="1039" r:id="rId15"/>
    <p:sldId id="1040" r:id="rId16"/>
    <p:sldId id="643" r:id="rId17"/>
    <p:sldId id="862" r:id="rId18"/>
    <p:sldId id="1008" r:id="rId19"/>
    <p:sldId id="971" r:id="rId20"/>
    <p:sldId id="1011" r:id="rId21"/>
    <p:sldId id="1041" r:id="rId22"/>
    <p:sldId id="1046" r:id="rId23"/>
    <p:sldId id="1045" r:id="rId24"/>
    <p:sldId id="1047" r:id="rId25"/>
    <p:sldId id="653" r:id="rId26"/>
    <p:sldId id="906" r:id="rId27"/>
    <p:sldId id="1048" r:id="rId28"/>
    <p:sldId id="951" r:id="rId29"/>
    <p:sldId id="655" r:id="rId30"/>
    <p:sldId id="1049" r:id="rId31"/>
    <p:sldId id="105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78" autoAdjust="0"/>
    <p:restoredTop sz="86359" autoAdjust="0"/>
  </p:normalViewPr>
  <p:slideViewPr>
    <p:cSldViewPr snapToGrid="0">
      <p:cViewPr varScale="1">
        <p:scale>
          <a:sx n="100" d="100"/>
          <a:sy n="100" d="100"/>
        </p:scale>
        <p:origin x="114" y="150"/>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34650853-A3A6-403F-86C9-63CB01BA7DF6}"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24</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DEB55317-9FCE-43AB-822E-A7D699189B4D}"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24</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966025A3-372C-4C94-973A-81C27B505B5C}"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24</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529F55EF-71D8-46FB-B610-DFBF6299761C}"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24</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D8AB6618-472F-4FA7-9131-591CF2B6C820}"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24</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702E14DF-42A7-43B8-BAF3-2B60BDAAC411}"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24</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975D721E-8887-489C-A0FC-588D76685E09}"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24</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BBAC3082-1AEC-4623-9D2D-A4C7B7409369}"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24</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AA423311-17B5-4CB6-9F44-4398E9C473A6}"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24</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904060A8-3F88-4280-B692-2F89698F4330}"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24</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ADE4B2CA-7A36-4EAF-A778-B97B6792C82E}"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24</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54B47-7E47-4B55-8FBA-714F07F7E113}"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24</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corpus.mari-languag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l4h0LCx5QcI" TargetMode="External"/><Relationship Id="rId2" Type="http://schemas.openxmlformats.org/officeDocument/2006/relationships/slideLayout" Target="../slideLayouts/slideLayout2.xml"/><Relationship Id="rId1" Type="http://schemas.openxmlformats.org/officeDocument/2006/relationships/video" Target="https://www.youtube.com/embed/l4h0LCx5QcI?feature=oembed" TargetMode="Externa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24</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шке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oneself; own’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24" name="Content Placeholder 2">
            <a:extLst>
              <a:ext uri="{FF2B5EF4-FFF2-40B4-BE49-F238E27FC236}">
                <a16:creationId xmlns:a16="http://schemas.microsoft.com/office/drawing/2014/main" id="{E98032CC-D9FD-419D-A0D8-99D733570E5D}"/>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 oneself (pronoun) </a:t>
            </a:r>
            <a:endParaRPr lang="mi-NZ" u="sng" dirty="0"/>
          </a:p>
        </p:txBody>
      </p:sp>
      <p:graphicFrame>
        <p:nvGraphicFramePr>
          <p:cNvPr id="6" name="Table 5">
            <a:extLst>
              <a:ext uri="{FF2B5EF4-FFF2-40B4-BE49-F238E27FC236}">
                <a16:creationId xmlns:a16="http://schemas.microsoft.com/office/drawing/2014/main" id="{E7D58CEB-6F0B-4DFF-80E8-8B10A253F728}"/>
              </a:ext>
            </a:extLst>
          </p:cNvPr>
          <p:cNvGraphicFramePr>
            <a:graphicFrameLocks noGrp="1"/>
          </p:cNvGraphicFramePr>
          <p:nvPr>
            <p:extLst>
              <p:ext uri="{D42A27DB-BD31-4B8C-83A1-F6EECF244321}">
                <p14:modId xmlns:p14="http://schemas.microsoft.com/office/powerpoint/2010/main" val="3871969135"/>
              </p:ext>
            </p:extLst>
          </p:nvPr>
        </p:nvGraphicFramePr>
        <p:xfrm>
          <a:off x="838197" y="2804739"/>
          <a:ext cx="10182228" cy="2846835"/>
        </p:xfrm>
        <a:graphic>
          <a:graphicData uri="http://schemas.openxmlformats.org/drawingml/2006/table">
            <a:tbl>
              <a:tblPr firstRow="1" firstCol="1" bandRow="1" bandCol="1">
                <a:tableStyleId>{5940675A-B579-460E-94D1-54222C63F5DA}</a:tableStyleId>
              </a:tblPr>
              <a:tblGrid>
                <a:gridCol w="5091114">
                  <a:extLst>
                    <a:ext uri="{9D8B030D-6E8A-4147-A177-3AD203B41FA5}">
                      <a16:colId xmlns:a16="http://schemas.microsoft.com/office/drawing/2014/main" val="1401330845"/>
                    </a:ext>
                  </a:extLst>
                </a:gridCol>
                <a:gridCol w="5091114">
                  <a:extLst>
                    <a:ext uri="{9D8B030D-6E8A-4147-A177-3AD203B41FA5}">
                      <a16:colId xmlns:a16="http://schemas.microsoft.com/office/drawing/2014/main" val="3967481965"/>
                    </a:ext>
                  </a:extLst>
                </a:gridCol>
              </a:tblGrid>
              <a:tr h="948945">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Шк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ндын верышк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 шич. ~</a:t>
                      </a:r>
                      <a:endParaRPr lang="en-GB" sz="2000">
                        <a:effectLst/>
                        <a:latin typeface="Calibri" panose="020F0502020204030204" pitchFamily="34" charset="0"/>
                        <a:ea typeface="PMingLiU" panose="02020500000000000000" pitchFamily="18" charset="-120"/>
                        <a:cs typeface="Lucida Grande"/>
                      </a:endParaRPr>
                    </a:p>
                    <a:p>
                      <a:pPr algn="l"/>
                      <a:r>
                        <a:rPr lang="en-US" sz="2000" u="sng">
                          <a:effectLst/>
                          <a:latin typeface="Calibri" panose="020F0502020204030204" pitchFamily="34" charset="0"/>
                          <a:ea typeface="PMingLiU" panose="02020500000000000000" pitchFamily="18" charset="-120"/>
                          <a:cs typeface="Calibri" panose="020F0502020204030204" pitchFamily="34" charset="0"/>
                        </a:rPr>
                        <a:t>Шке верышк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т </a:t>
                      </a:r>
                      <a:r>
                        <a:rPr lang="en-US" sz="2000">
                          <a:effectLst/>
                          <a:latin typeface="Calibri" panose="020F0502020204030204" pitchFamily="34" charset="0"/>
                          <a:ea typeface="PMingLiU" panose="02020500000000000000" pitchFamily="18" charset="-120"/>
                          <a:cs typeface="Calibri" panose="020F0502020204030204" pitchFamily="34" charset="0"/>
                        </a:rPr>
                        <a:t>шич.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Take your seat.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54596375"/>
                  </a:ext>
                </a:extLst>
              </a:tr>
              <a:tr h="948945">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Шк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нжын шоным</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шыжым</a:t>
                      </a:r>
                      <a:r>
                        <a:rPr lang="en-US" sz="2000">
                          <a:effectLst/>
                          <a:latin typeface="Calibri" panose="020F0502020204030204" pitchFamily="34" charset="0"/>
                          <a:ea typeface="PMingLiU" panose="02020500000000000000" pitchFamily="18" charset="-120"/>
                          <a:cs typeface="Calibri" panose="020F0502020204030204" pitchFamily="34" charset="0"/>
                        </a:rPr>
                        <a:t> калас</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de-AT"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p>
                      <a:pPr algn="l"/>
                      <a:r>
                        <a:rPr lang="en-US" sz="2000" u="sng">
                          <a:effectLst/>
                          <a:latin typeface="Calibri" panose="020F0502020204030204" pitchFamily="34" charset="0"/>
                          <a:ea typeface="PMingLiU" panose="02020500000000000000" pitchFamily="18" charset="-120"/>
                          <a:cs typeface="Calibri" panose="020F0502020204030204" pitchFamily="34" charset="0"/>
                        </a:rPr>
                        <a:t>Шке шоным</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шыжым</a:t>
                      </a:r>
                      <a:r>
                        <a:rPr lang="en-US" sz="2000">
                          <a:effectLst/>
                          <a:latin typeface="Calibri" panose="020F0502020204030204" pitchFamily="34" charset="0"/>
                          <a:ea typeface="PMingLiU" panose="02020500000000000000" pitchFamily="18" charset="-120"/>
                          <a:cs typeface="Calibri" panose="020F0502020204030204" pitchFamily="34" charset="0"/>
                        </a:rPr>
                        <a:t> калас</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de-AT"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(S)he is speaking his/her mind.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65911923"/>
                  </a:ext>
                </a:extLst>
              </a:tr>
              <a:tr h="948945">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Me 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ктын </a:t>
                      </a:r>
                      <a:r>
                        <a:rPr lang="en-US" sz="2000" u="sng">
                          <a:effectLst/>
                          <a:latin typeface="Calibri" panose="020F0502020204030204" pitchFamily="34" charset="0"/>
                          <a:ea typeface="PMingLiU" panose="02020500000000000000" pitchFamily="18" charset="-120"/>
                          <a:cs typeface="Calibri" panose="020F0502020204030204" pitchFamily="34" charset="0"/>
                        </a:rPr>
                        <a:t>шкен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н </a:t>
                      </a:r>
                      <a:r>
                        <a:rPr lang="en-US" sz="2000" b="1" u="sng">
                          <a:effectLst/>
                          <a:latin typeface="Calibri" panose="020F0502020204030204" pitchFamily="34" charset="0"/>
                          <a:ea typeface="PMingLiU" panose="02020500000000000000" pitchFamily="18" charset="-120"/>
                          <a:cs typeface="Calibri" panose="020F0502020204030204" pitchFamily="34" charset="0"/>
                        </a:rPr>
                        <a:t>я</a:t>
                      </a:r>
                      <a:r>
                        <a:rPr lang="en-US" sz="2000" u="sng">
                          <a:effectLst/>
                          <a:latin typeface="Calibri" panose="020F0502020204030204" pitchFamily="34" charset="0"/>
                          <a:ea typeface="PMingLiU" panose="02020500000000000000" pitchFamily="18" charset="-120"/>
                          <a:cs typeface="Calibri" panose="020F0502020204030204" pitchFamily="34" charset="0"/>
                        </a:rPr>
                        <a:t>лышке</a:t>
                      </a:r>
                      <a:r>
                        <a:rPr lang="en-US" sz="2000">
                          <a:effectLst/>
                          <a:latin typeface="Calibri" panose="020F0502020204030204" pitchFamily="34" charset="0"/>
                          <a:ea typeface="PMingLiU" panose="02020500000000000000" pitchFamily="18" charset="-120"/>
                          <a:cs typeface="Calibri" panose="020F0502020204030204" pitchFamily="34" charset="0"/>
                        </a:rPr>
                        <a:t> кайышн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Me 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ктын </a:t>
                      </a:r>
                      <a:r>
                        <a:rPr lang="en-US" sz="2000" u="sng">
                          <a:effectLst/>
                          <a:latin typeface="Calibri" panose="020F0502020204030204" pitchFamily="34" charset="0"/>
                          <a:ea typeface="PMingLiU" panose="02020500000000000000" pitchFamily="18" charset="-120"/>
                          <a:cs typeface="Calibri" panose="020F0502020204030204" pitchFamily="34" charset="0"/>
                        </a:rPr>
                        <a:t>шке </a:t>
                      </a:r>
                      <a:r>
                        <a:rPr lang="en-US" sz="2000" b="1" u="sng">
                          <a:effectLst/>
                          <a:latin typeface="Calibri" panose="020F0502020204030204" pitchFamily="34" charset="0"/>
                          <a:ea typeface="PMingLiU" panose="02020500000000000000" pitchFamily="18" charset="-120"/>
                          <a:cs typeface="Calibri" panose="020F0502020204030204" pitchFamily="34" charset="0"/>
                        </a:rPr>
                        <a:t>я</a:t>
                      </a:r>
                      <a:r>
                        <a:rPr lang="en-US" sz="2000" u="sng">
                          <a:effectLst/>
                          <a:latin typeface="Calibri" panose="020F0502020204030204" pitchFamily="34" charset="0"/>
                          <a:ea typeface="PMingLiU" panose="02020500000000000000" pitchFamily="18" charset="-120"/>
                          <a:cs typeface="Calibri" panose="020F0502020204030204" pitchFamily="34" charset="0"/>
                        </a:rPr>
                        <a:t>лышке</a:t>
                      </a:r>
                      <a:r>
                        <a:rPr lang="en-US" sz="2000">
                          <a:effectLst/>
                          <a:latin typeface="Calibri" panose="020F0502020204030204" pitchFamily="34" charset="0"/>
                          <a:ea typeface="PMingLiU" panose="02020500000000000000" pitchFamily="18" charset="-120"/>
                          <a:cs typeface="Calibri" panose="020F0502020204030204" pitchFamily="34" charset="0"/>
                        </a:rPr>
                        <a:t> кайышн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The two of us went to our own village.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89320012"/>
                  </a:ext>
                </a:extLst>
              </a:tr>
            </a:tbl>
          </a:graphicData>
        </a:graphic>
      </p:graphicFrame>
      <p:sp>
        <p:nvSpPr>
          <p:cNvPr id="7" name="TextBox 6">
            <a:extLst>
              <a:ext uri="{FF2B5EF4-FFF2-40B4-BE49-F238E27FC236}">
                <a16:creationId xmlns:a16="http://schemas.microsoft.com/office/drawing/2014/main" id="{FE31C97B-B226-4584-8776-9FE7F15B9C9C}"/>
              </a:ext>
            </a:extLst>
          </p:cNvPr>
          <p:cNvSpPr txBox="1"/>
          <p:nvPr/>
        </p:nvSpPr>
        <p:spPr>
          <a:xfrm>
            <a:off x="838197" y="2309565"/>
            <a:ext cx="6097978" cy="369332"/>
          </a:xfrm>
          <a:prstGeom prst="rect">
            <a:avLst/>
          </a:prstGeom>
          <a:noFill/>
        </p:spPr>
        <p:txBody>
          <a:bodyPr wrap="square">
            <a:spAutoFit/>
          </a:bodyPr>
          <a:lstStyle/>
          <a:p>
            <a:r>
              <a:rPr lang="de-AT" dirty="0"/>
              <a:t>Genitive</a:t>
            </a:r>
            <a:endParaRPr lang="en-GB" dirty="0"/>
          </a:p>
        </p:txBody>
      </p:sp>
    </p:spTree>
    <p:extLst>
      <p:ext uri="{BB962C8B-B14F-4D97-AF65-F5344CB8AC3E}">
        <p14:creationId xmlns:p14="http://schemas.microsoft.com/office/powerpoint/2010/main" val="373742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шке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oneself; own’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24" name="Content Placeholder 2">
            <a:extLst>
              <a:ext uri="{FF2B5EF4-FFF2-40B4-BE49-F238E27FC236}">
                <a16:creationId xmlns:a16="http://schemas.microsoft.com/office/drawing/2014/main" id="{E98032CC-D9FD-419D-A0D8-99D733570E5D}"/>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 oneself (pronoun) </a:t>
            </a:r>
            <a:endParaRPr lang="mi-NZ" u="sng" dirty="0"/>
          </a:p>
        </p:txBody>
      </p:sp>
      <p:graphicFrame>
        <p:nvGraphicFramePr>
          <p:cNvPr id="6" name="Table 5">
            <a:extLst>
              <a:ext uri="{FF2B5EF4-FFF2-40B4-BE49-F238E27FC236}">
                <a16:creationId xmlns:a16="http://schemas.microsoft.com/office/drawing/2014/main" id="{E7D58CEB-6F0B-4DFF-80E8-8B10A253F728}"/>
              </a:ext>
            </a:extLst>
          </p:cNvPr>
          <p:cNvGraphicFramePr>
            <a:graphicFrameLocks noGrp="1"/>
          </p:cNvGraphicFramePr>
          <p:nvPr>
            <p:extLst>
              <p:ext uri="{D42A27DB-BD31-4B8C-83A1-F6EECF244321}">
                <p14:modId xmlns:p14="http://schemas.microsoft.com/office/powerpoint/2010/main" val="3955835858"/>
              </p:ext>
            </p:extLst>
          </p:nvPr>
        </p:nvGraphicFramePr>
        <p:xfrm>
          <a:off x="838197" y="2804739"/>
          <a:ext cx="10182228" cy="1374366"/>
        </p:xfrm>
        <a:graphic>
          <a:graphicData uri="http://schemas.openxmlformats.org/drawingml/2006/table">
            <a:tbl>
              <a:tblPr firstRow="1" firstCol="1" bandRow="1" bandCol="1">
                <a:tableStyleId>{5940675A-B579-460E-94D1-54222C63F5DA}</a:tableStyleId>
              </a:tblPr>
              <a:tblGrid>
                <a:gridCol w="5091114">
                  <a:extLst>
                    <a:ext uri="{9D8B030D-6E8A-4147-A177-3AD203B41FA5}">
                      <a16:colId xmlns:a16="http://schemas.microsoft.com/office/drawing/2014/main" val="1401330845"/>
                    </a:ext>
                  </a:extLst>
                </a:gridCol>
                <a:gridCol w="5091114">
                  <a:extLst>
                    <a:ext uri="{9D8B030D-6E8A-4147-A177-3AD203B41FA5}">
                      <a16:colId xmlns:a16="http://schemas.microsoft.com/office/drawing/2014/main" val="3967481965"/>
                    </a:ext>
                  </a:extLst>
                </a:gridCol>
              </a:tblGrid>
              <a:tr h="458122">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но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шкал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нышт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гыт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ӱш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не</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They don’t believe in themselves.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54596375"/>
                  </a:ext>
                </a:extLst>
              </a:tr>
              <a:tr h="458122">
                <a:tc>
                  <a:txBody>
                    <a:bodyPr/>
                    <a:lstStyle/>
                    <a:p>
                      <a:pPr algn="just"/>
                      <a:r>
                        <a:rPr lang="en-US" sz="2000" u="sng">
                          <a:effectLst/>
                          <a:latin typeface="Calibri" panose="020F0502020204030204" pitchFamily="34" charset="0"/>
                          <a:ea typeface="PMingLiU" panose="02020500000000000000" pitchFamily="18" charset="-120"/>
                          <a:cs typeface="Calibri" panose="020F0502020204030204" pitchFamily="34" charset="0"/>
                        </a:rPr>
                        <a:t>Шк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ндым</a:t>
                      </a:r>
                      <a:r>
                        <a:rPr lang="en-US" sz="2000">
                          <a:effectLst/>
                          <a:latin typeface="Calibri" panose="020F0502020204030204" pitchFamily="34" charset="0"/>
                          <a:ea typeface="PMingLiU" panose="02020500000000000000" pitchFamily="18" charset="-120"/>
                          <a:cs typeface="Calibri" panose="020F0502020204030204" pitchFamily="34" charset="0"/>
                        </a:rPr>
                        <a:t> ит м</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кто.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Don’t praise yourself.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65911923"/>
                  </a:ext>
                </a:extLst>
              </a:tr>
              <a:tr h="458122">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Мый </a:t>
                      </a:r>
                      <a:r>
                        <a:rPr lang="en-US" sz="2000" u="sng">
                          <a:effectLst/>
                          <a:latin typeface="Calibri" panose="020F0502020204030204" pitchFamily="34" charset="0"/>
                          <a:ea typeface="PMingLiU" panose="02020500000000000000" pitchFamily="18" charset="-120"/>
                          <a:cs typeface="Calibri" panose="020F0502020204030204" pitchFamily="34" charset="0"/>
                        </a:rPr>
                        <a:t>шк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мым</a:t>
                      </a:r>
                      <a:r>
                        <a:rPr lang="en-US" sz="2000">
                          <a:effectLst/>
                          <a:latin typeface="Calibri" panose="020F0502020204030204" pitchFamily="34" charset="0"/>
                          <a:ea typeface="PMingLiU" panose="02020500000000000000" pitchFamily="18" charset="-120"/>
                          <a:cs typeface="Calibri" panose="020F0502020204030204" pitchFamily="34" charset="0"/>
                        </a:rPr>
                        <a:t> ом йӧр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I don’t love myself.</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46493300"/>
                  </a:ext>
                </a:extLst>
              </a:tr>
            </a:tbl>
          </a:graphicData>
        </a:graphic>
      </p:graphicFrame>
      <p:sp>
        <p:nvSpPr>
          <p:cNvPr id="7" name="TextBox 6">
            <a:extLst>
              <a:ext uri="{FF2B5EF4-FFF2-40B4-BE49-F238E27FC236}">
                <a16:creationId xmlns:a16="http://schemas.microsoft.com/office/drawing/2014/main" id="{FE31C97B-B226-4584-8776-9FE7F15B9C9C}"/>
              </a:ext>
            </a:extLst>
          </p:cNvPr>
          <p:cNvSpPr txBox="1"/>
          <p:nvPr/>
        </p:nvSpPr>
        <p:spPr>
          <a:xfrm>
            <a:off x="838197" y="2309565"/>
            <a:ext cx="6097978" cy="369332"/>
          </a:xfrm>
          <a:prstGeom prst="rect">
            <a:avLst/>
          </a:prstGeom>
          <a:noFill/>
        </p:spPr>
        <p:txBody>
          <a:bodyPr wrap="square">
            <a:spAutoFit/>
          </a:bodyPr>
          <a:lstStyle/>
          <a:p>
            <a:r>
              <a:rPr lang="en-US" sz="1800" dirty="0">
                <a:effectLst/>
                <a:latin typeface="Calibri" panose="020F0502020204030204" pitchFamily="34" charset="0"/>
                <a:ea typeface="PMingLiU" panose="02020500000000000000" pitchFamily="18" charset="-120"/>
                <a:cs typeface="Lucida Grande"/>
              </a:rPr>
              <a:t>Dative and accusative</a:t>
            </a:r>
            <a:endParaRPr lang="en-GB" dirty="0"/>
          </a:p>
        </p:txBody>
      </p:sp>
      <p:graphicFrame>
        <p:nvGraphicFramePr>
          <p:cNvPr id="8" name="Table 7">
            <a:extLst>
              <a:ext uri="{FF2B5EF4-FFF2-40B4-BE49-F238E27FC236}">
                <a16:creationId xmlns:a16="http://schemas.microsoft.com/office/drawing/2014/main" id="{D4FDA065-3614-4C62-81ED-FAD07D11E626}"/>
              </a:ext>
            </a:extLst>
          </p:cNvPr>
          <p:cNvGraphicFramePr>
            <a:graphicFrameLocks noGrp="1"/>
          </p:cNvGraphicFramePr>
          <p:nvPr>
            <p:extLst>
              <p:ext uri="{D42A27DB-BD31-4B8C-83A1-F6EECF244321}">
                <p14:modId xmlns:p14="http://schemas.microsoft.com/office/powerpoint/2010/main" val="2120076235"/>
              </p:ext>
            </p:extLst>
          </p:nvPr>
        </p:nvGraphicFramePr>
        <p:xfrm>
          <a:off x="838197" y="4580544"/>
          <a:ext cx="10182228" cy="1374366"/>
        </p:xfrm>
        <a:graphic>
          <a:graphicData uri="http://schemas.openxmlformats.org/drawingml/2006/table">
            <a:tbl>
              <a:tblPr firstRow="1" firstCol="1" bandRow="1" bandCol="1">
                <a:tableStyleId>{5940675A-B579-460E-94D1-54222C63F5DA}</a:tableStyleId>
              </a:tblPr>
              <a:tblGrid>
                <a:gridCol w="5091114">
                  <a:extLst>
                    <a:ext uri="{9D8B030D-6E8A-4147-A177-3AD203B41FA5}">
                      <a16:colId xmlns:a16="http://schemas.microsoft.com/office/drawing/2014/main" val="1401330845"/>
                    </a:ext>
                  </a:extLst>
                </a:gridCol>
                <a:gridCol w="5091114">
                  <a:extLst>
                    <a:ext uri="{9D8B030D-6E8A-4147-A177-3AD203B41FA5}">
                      <a16:colId xmlns:a16="http://schemas.microsoft.com/office/drawing/2014/main" val="3967481965"/>
                    </a:ext>
                  </a:extLst>
                </a:gridCol>
              </a:tblGrid>
              <a:tr h="458122">
                <a:tc>
                  <a:txBody>
                    <a:bodyPr/>
                    <a:lstStyle/>
                    <a:p>
                      <a:pPr algn="just"/>
                      <a:r>
                        <a:rPr lang="en-US" sz="2000" u="sng" dirty="0" err="1">
                          <a:effectLst/>
                          <a:latin typeface="Calibri" panose="020F0502020204030204" pitchFamily="34" charset="0"/>
                          <a:ea typeface="PMingLiU" panose="02020500000000000000" pitchFamily="18" charset="-120"/>
                          <a:cs typeface="Calibri" panose="020F0502020204030204" pitchFamily="34" charset="0"/>
                        </a:rPr>
                        <a:t>Шкем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кӱл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с</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куч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моштым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One must know to behave oneself correctly.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54596375"/>
                  </a:ext>
                </a:extLst>
              </a:tr>
              <a:tr h="458122">
                <a:tc>
                  <a:txBody>
                    <a:bodyPr/>
                    <a:lstStyle/>
                    <a:p>
                      <a:pPr algn="just"/>
                      <a:r>
                        <a:rPr lang="en-US" sz="2000" u="sng">
                          <a:effectLst/>
                          <a:latin typeface="Calibri" panose="020F0502020204030204" pitchFamily="34" charset="0"/>
                          <a:ea typeface="PMingLiU" panose="02020500000000000000" pitchFamily="18" charset="-120"/>
                          <a:cs typeface="Calibri" panose="020F0502020204030204" pitchFamily="34" charset="0"/>
                        </a:rPr>
                        <a:t>Шкал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 ӱшан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кӱл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One must believe in oneself.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65911923"/>
                  </a:ext>
                </a:extLst>
              </a:tr>
              <a:tr h="458122">
                <a:tc>
                  <a:txBody>
                    <a:bodyPr/>
                    <a:lstStyle/>
                    <a:p>
                      <a:pPr algn="just"/>
                      <a:r>
                        <a:rPr lang="en-US" sz="2000" u="sng">
                          <a:effectLst/>
                          <a:latin typeface="Calibri" panose="020F0502020204030204" pitchFamily="34" charset="0"/>
                          <a:ea typeface="PMingLiU" panose="02020500000000000000" pitchFamily="18" charset="-120"/>
                          <a:cs typeface="Calibri" panose="020F0502020204030204" pitchFamily="34" charset="0"/>
                        </a:rPr>
                        <a:t>Шкем</a:t>
                      </a:r>
                      <a:r>
                        <a:rPr lang="en-US" sz="2000">
                          <a:effectLst/>
                          <a:latin typeface="Calibri" panose="020F0502020204030204" pitchFamily="34" charset="0"/>
                          <a:ea typeface="PMingLiU" panose="02020500000000000000" pitchFamily="18" charset="-120"/>
                          <a:cs typeface="Calibri" panose="020F0502020204030204" pitchFamily="34" charset="0"/>
                        </a:rPr>
                        <a:t> ончыкт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I’ll show myself.</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46493300"/>
                  </a:ext>
                </a:extLst>
              </a:tr>
            </a:tbl>
          </a:graphicData>
        </a:graphic>
      </p:graphicFrame>
    </p:spTree>
    <p:extLst>
      <p:ext uri="{BB962C8B-B14F-4D97-AF65-F5344CB8AC3E}">
        <p14:creationId xmlns:p14="http://schemas.microsoft.com/office/powerpoint/2010/main" val="173528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и</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кте-в</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се</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‘one another, each other’</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graphicFrame>
        <p:nvGraphicFramePr>
          <p:cNvPr id="2" name="Table 1">
            <a:extLst>
              <a:ext uri="{FF2B5EF4-FFF2-40B4-BE49-F238E27FC236}">
                <a16:creationId xmlns:a16="http://schemas.microsoft.com/office/drawing/2014/main" id="{908063EF-ADF1-4AA9-BF8F-825F68A4F7A1}"/>
              </a:ext>
            </a:extLst>
          </p:cNvPr>
          <p:cNvGraphicFramePr>
            <a:graphicFrameLocks noGrp="1"/>
          </p:cNvGraphicFramePr>
          <p:nvPr>
            <p:extLst>
              <p:ext uri="{D42A27DB-BD31-4B8C-83A1-F6EECF244321}">
                <p14:modId xmlns:p14="http://schemas.microsoft.com/office/powerpoint/2010/main" val="4089230068"/>
              </p:ext>
            </p:extLst>
          </p:nvPr>
        </p:nvGraphicFramePr>
        <p:xfrm>
          <a:off x="571500" y="2397521"/>
          <a:ext cx="11049000" cy="2062958"/>
        </p:xfrm>
        <a:graphic>
          <a:graphicData uri="http://schemas.openxmlformats.org/drawingml/2006/table">
            <a:tbl>
              <a:tblPr firstRow="1" firstCol="1" bandRow="1">
                <a:tableStyleId>{5940675A-B579-460E-94D1-54222C63F5DA}</a:tableStyleId>
              </a:tblPr>
              <a:tblGrid>
                <a:gridCol w="1676400">
                  <a:extLst>
                    <a:ext uri="{9D8B030D-6E8A-4147-A177-3AD203B41FA5}">
                      <a16:colId xmlns:a16="http://schemas.microsoft.com/office/drawing/2014/main" val="3870021120"/>
                    </a:ext>
                  </a:extLst>
                </a:gridCol>
                <a:gridCol w="2343150">
                  <a:extLst>
                    <a:ext uri="{9D8B030D-6E8A-4147-A177-3AD203B41FA5}">
                      <a16:colId xmlns:a16="http://schemas.microsoft.com/office/drawing/2014/main" val="2927127933"/>
                    </a:ext>
                  </a:extLst>
                </a:gridCol>
                <a:gridCol w="2343150">
                  <a:extLst>
                    <a:ext uri="{9D8B030D-6E8A-4147-A177-3AD203B41FA5}">
                      <a16:colId xmlns:a16="http://schemas.microsoft.com/office/drawing/2014/main" val="3321251962"/>
                    </a:ext>
                  </a:extLst>
                </a:gridCol>
                <a:gridCol w="2343150">
                  <a:extLst>
                    <a:ext uri="{9D8B030D-6E8A-4147-A177-3AD203B41FA5}">
                      <a16:colId xmlns:a16="http://schemas.microsoft.com/office/drawing/2014/main" val="2748531997"/>
                    </a:ext>
                  </a:extLst>
                </a:gridCol>
                <a:gridCol w="2343150">
                  <a:extLst>
                    <a:ext uri="{9D8B030D-6E8A-4147-A177-3AD203B41FA5}">
                      <a16:colId xmlns:a16="http://schemas.microsoft.com/office/drawing/2014/main" val="1399247440"/>
                    </a:ext>
                  </a:extLst>
                </a:gridCol>
              </a:tblGrid>
              <a:tr h="355557">
                <a:tc>
                  <a:txBody>
                    <a:bodyPr/>
                    <a:lstStyle/>
                    <a:p>
                      <a:pPr algn="just"/>
                      <a:r>
                        <a:rPr lang="en-US"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b="1"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1Pl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2Pl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3Pl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68219628"/>
                  </a:ext>
                </a:extLst>
              </a:tr>
              <a:tr h="355557">
                <a:tc>
                  <a:txBody>
                    <a:bodyPr/>
                    <a:lstStyle/>
                    <a:p>
                      <a:pPr algn="l"/>
                      <a:r>
                        <a:rPr lang="en-US" sz="2000" b="1">
                          <a:effectLst/>
                          <a:latin typeface="Calibri" panose="020F0502020204030204" pitchFamily="34" charset="0"/>
                          <a:ea typeface="PMingLiU" panose="02020500000000000000" pitchFamily="18" charset="-120"/>
                          <a:cs typeface="Lucida Grande"/>
                        </a:rPr>
                        <a:t>Nominative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кте-в</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се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кте-весын</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кте-весыд</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сышт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28759182"/>
                  </a:ext>
                </a:extLst>
              </a:tr>
              <a:tr h="355557">
                <a:tc>
                  <a:txBody>
                    <a:bodyPr/>
                    <a:lstStyle/>
                    <a:p>
                      <a:pPr algn="l"/>
                      <a:r>
                        <a:rPr lang="en-US" sz="2000" b="1">
                          <a:effectLst/>
                          <a:latin typeface="Calibri" panose="020F0502020204030204" pitchFamily="34" charset="0"/>
                          <a:ea typeface="PMingLiU" panose="02020500000000000000" pitchFamily="18" charset="-120"/>
                          <a:cs typeface="Lucida Grande"/>
                        </a:rPr>
                        <a:t>Genitive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сын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кте-весын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кте-весыд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сыштын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40644977"/>
                  </a:ext>
                </a:extLst>
              </a:tr>
              <a:tr h="640730">
                <a:tc>
                  <a:txBody>
                    <a:bodyPr/>
                    <a:lstStyle/>
                    <a:p>
                      <a:pPr algn="l"/>
                      <a:r>
                        <a:rPr lang="en-US" sz="2000" b="1">
                          <a:effectLst/>
                          <a:latin typeface="Calibri" panose="020F0502020204030204" pitchFamily="34" charset="0"/>
                          <a:ea typeface="PMingLiU" panose="02020500000000000000" pitchFamily="18" charset="-120"/>
                          <a:cs typeface="Lucida Grande"/>
                        </a:rPr>
                        <a:t>Dative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кте-весыл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кте-весыланн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p>
                      <a:pPr algn="l"/>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кте-весынал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кте-весыланд</a:t>
                      </a:r>
                      <a:r>
                        <a:rPr lang="en-US" sz="2000" b="1" dirty="0" err="1">
                          <a:effectLst/>
                          <a:latin typeface="Calibri" panose="020F0502020204030204" pitchFamily="34" charset="0"/>
                          <a:ea typeface="PMingLiU" panose="02020500000000000000" pitchFamily="18" charset="-120"/>
                          <a:cs typeface="Lucida Grande"/>
                        </a:rPr>
                        <a:t>а</a:t>
                      </a:r>
                      <a:r>
                        <a:rPr lang="en-US"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p>
                      <a:pPr algn="l"/>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кте-весыдал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кте-весыштл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21037918"/>
                  </a:ext>
                </a:extLst>
              </a:tr>
              <a:tr h="355557">
                <a:tc>
                  <a:txBody>
                    <a:bodyPr/>
                    <a:lstStyle/>
                    <a:p>
                      <a:pPr algn="l"/>
                      <a:r>
                        <a:rPr lang="en-US" sz="2000" b="1">
                          <a:effectLst/>
                          <a:latin typeface="Calibri" panose="020F0502020204030204" pitchFamily="34" charset="0"/>
                          <a:ea typeface="PMingLiU" panose="02020500000000000000" pitchFamily="18" charset="-120"/>
                          <a:cs typeface="Lucida Grande"/>
                        </a:rPr>
                        <a:t>Accusative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сым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кте-весын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кте-весыд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кте-в</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сыштым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84588062"/>
                  </a:ext>
                </a:extLst>
              </a:tr>
            </a:tbl>
          </a:graphicData>
        </a:graphic>
      </p:graphicFrame>
    </p:spTree>
    <p:extLst>
      <p:ext uri="{BB962C8B-B14F-4D97-AF65-F5344CB8AC3E}">
        <p14:creationId xmlns:p14="http://schemas.microsoft.com/office/powerpoint/2010/main" val="350219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и</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кте-в</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се</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‘one another, each other’</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graphicFrame>
        <p:nvGraphicFramePr>
          <p:cNvPr id="5" name="Table 4">
            <a:extLst>
              <a:ext uri="{FF2B5EF4-FFF2-40B4-BE49-F238E27FC236}">
                <a16:creationId xmlns:a16="http://schemas.microsoft.com/office/drawing/2014/main" id="{DD9FF93D-CA15-441D-B8D1-202B86F88F2C}"/>
              </a:ext>
            </a:extLst>
          </p:cNvPr>
          <p:cNvGraphicFramePr>
            <a:graphicFrameLocks noGrp="1"/>
          </p:cNvGraphicFramePr>
          <p:nvPr>
            <p:extLst>
              <p:ext uri="{D42A27DB-BD31-4B8C-83A1-F6EECF244321}">
                <p14:modId xmlns:p14="http://schemas.microsoft.com/office/powerpoint/2010/main" val="3154582063"/>
              </p:ext>
            </p:extLst>
          </p:nvPr>
        </p:nvGraphicFramePr>
        <p:xfrm>
          <a:off x="838200" y="2590800"/>
          <a:ext cx="10299700" cy="2904013"/>
        </p:xfrm>
        <a:graphic>
          <a:graphicData uri="http://schemas.openxmlformats.org/drawingml/2006/table">
            <a:tbl>
              <a:tblPr firstRow="1" firstCol="1" bandRow="1" bandCol="1">
                <a:tableStyleId>{5940675A-B579-460E-94D1-54222C63F5DA}</a:tableStyleId>
              </a:tblPr>
              <a:tblGrid>
                <a:gridCol w="5652192">
                  <a:extLst>
                    <a:ext uri="{9D8B030D-6E8A-4147-A177-3AD203B41FA5}">
                      <a16:colId xmlns:a16="http://schemas.microsoft.com/office/drawing/2014/main" val="1372117490"/>
                    </a:ext>
                  </a:extLst>
                </a:gridCol>
                <a:gridCol w="4647508">
                  <a:extLst>
                    <a:ext uri="{9D8B030D-6E8A-4147-A177-3AD203B41FA5}">
                      <a16:colId xmlns:a16="http://schemas.microsoft.com/office/drawing/2014/main" val="4261942931"/>
                    </a:ext>
                  </a:extLst>
                </a:gridCol>
              </a:tblGrid>
              <a:tr h="829718">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не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й</a:t>
                      </a:r>
                      <a:r>
                        <a:rPr lang="en-US" sz="2000" b="1" dirty="0" err="1">
                          <a:effectLst/>
                          <a:latin typeface="Calibri" panose="020F0502020204030204" pitchFamily="34" charset="0"/>
                          <a:ea typeface="MS Mincho" panose="02020609040205080304" pitchFamily="49" charset="-128"/>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лме-влак</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и</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кте-в</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се</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деч</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куг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ойыртем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лтыт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мо</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Do these languages differ from each other greatly?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947567983"/>
                  </a:ext>
                </a:extLst>
              </a:tr>
              <a:tr h="414859">
                <a:tc>
                  <a:txBody>
                    <a:bodyPr/>
                    <a:lstStyle/>
                    <a:p>
                      <a:pPr algn="just"/>
                      <a:r>
                        <a:rPr lang="en-US" sz="2000" b="1" u="sng">
                          <a:effectLst/>
                          <a:latin typeface="Calibri" panose="020F0502020204030204" pitchFamily="34" charset="0"/>
                          <a:ea typeface="PMingLiU" panose="02020500000000000000" pitchFamily="18" charset="-120"/>
                          <a:cs typeface="Lucida Grande"/>
                        </a:rPr>
                        <a:t>И</a:t>
                      </a:r>
                      <a:r>
                        <a:rPr lang="en-US" sz="2000" u="sng">
                          <a:effectLst/>
                          <a:latin typeface="Calibri" panose="020F0502020204030204" pitchFamily="34" charset="0"/>
                          <a:ea typeface="PMingLiU" panose="02020500000000000000" pitchFamily="18" charset="-120"/>
                          <a:cs typeface="Lucida Grande"/>
                        </a:rPr>
                        <a:t>кте-в</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сыштын паш</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штым</a:t>
                      </a:r>
                      <a:r>
                        <a:rPr lang="en-US" sz="2000">
                          <a:effectLst/>
                          <a:latin typeface="Calibri" panose="020F0502020204030204" pitchFamily="34" charset="0"/>
                          <a:ea typeface="PMingLiU" panose="02020500000000000000" pitchFamily="18" charset="-120"/>
                          <a:cs typeface="Lucida Grande"/>
                        </a:rPr>
                        <a:t> </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штылыт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They are doing each other’s work.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118930954"/>
                  </a:ext>
                </a:extLst>
              </a:tr>
              <a:tr h="829718">
                <a:tc>
                  <a:txBody>
                    <a:bodyPr/>
                    <a:lstStyle/>
                    <a:p>
                      <a:pPr algn="just"/>
                      <a:r>
                        <a:rPr lang="en-US" sz="2000">
                          <a:effectLst/>
                          <a:latin typeface="Calibri" panose="020F0502020204030204" pitchFamily="34" charset="0"/>
                          <a:ea typeface="PMingLiU" panose="02020500000000000000" pitchFamily="18" charset="-120"/>
                          <a:cs typeface="Lucida Grande"/>
                        </a:rPr>
                        <a:t>П</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шкырт кунд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мысе да Мар</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й </a:t>
                      </a:r>
                      <a:r>
                        <a:rPr lang="en-US" sz="2000" b="1">
                          <a:effectLst/>
                          <a:latin typeface="Calibri" panose="020F0502020204030204" pitchFamily="34" charset="0"/>
                          <a:ea typeface="PMingLiU" panose="02020500000000000000" pitchFamily="18" charset="-120"/>
                          <a:cs typeface="Lucida Grande"/>
                        </a:rPr>
                        <a:t>Э</a:t>
                      </a:r>
                      <a:r>
                        <a:rPr lang="en-US" sz="2000">
                          <a:effectLst/>
                          <a:latin typeface="Calibri" panose="020F0502020204030204" pitchFamily="34" charset="0"/>
                          <a:ea typeface="PMingLiU" panose="02020500000000000000" pitchFamily="18" charset="-120"/>
                          <a:cs typeface="Lucida Grande"/>
                        </a:rPr>
                        <a:t>лыште </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лыше мар</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й-влак </a:t>
                      </a:r>
                      <a:r>
                        <a:rPr lang="en-US" sz="2000" b="1" u="sng">
                          <a:effectLst/>
                          <a:latin typeface="Calibri" panose="020F0502020204030204" pitchFamily="34" charset="0"/>
                          <a:ea typeface="PMingLiU" panose="02020500000000000000" pitchFamily="18" charset="-120"/>
                          <a:cs typeface="Lucida Grande"/>
                        </a:rPr>
                        <a:t>и</a:t>
                      </a:r>
                      <a:r>
                        <a:rPr lang="en-US" sz="2000" u="sng">
                          <a:effectLst/>
                          <a:latin typeface="Calibri" panose="020F0502020204030204" pitchFamily="34" charset="0"/>
                          <a:ea typeface="PMingLiU" panose="02020500000000000000" pitchFamily="18" charset="-120"/>
                          <a:cs typeface="Lucida Grande"/>
                        </a:rPr>
                        <a:t>кте-весыштл</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a:t>
                      </a:r>
                      <a:r>
                        <a:rPr lang="en-US" sz="2000">
                          <a:effectLst/>
                          <a:latin typeface="Calibri" panose="020F0502020204030204" pitchFamily="34" charset="0"/>
                          <a:ea typeface="PMingLiU" panose="02020500000000000000" pitchFamily="18" charset="-120"/>
                          <a:cs typeface="Lucida Grande"/>
                        </a:rPr>
                        <a:t> полш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The Maris of Bashkiria and Mari El help each other.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39604192"/>
                  </a:ext>
                </a:extLst>
              </a:tr>
              <a:tr h="414859">
                <a:tc>
                  <a:txBody>
                    <a:bodyPr/>
                    <a:lstStyle/>
                    <a:p>
                      <a:pPr algn="just"/>
                      <a:r>
                        <a:rPr lang="en-US" sz="2000" b="1" u="sng">
                          <a:effectLst/>
                          <a:latin typeface="Calibri" panose="020F0502020204030204" pitchFamily="34" charset="0"/>
                          <a:ea typeface="PMingLiU" panose="02020500000000000000" pitchFamily="18" charset="-120"/>
                          <a:cs typeface="Calibri" panose="020F0502020204030204" pitchFamily="34" charset="0"/>
                        </a:rPr>
                        <a:t>И</a:t>
                      </a:r>
                      <a:r>
                        <a:rPr lang="en-US" sz="2000" u="sng">
                          <a:effectLst/>
                          <a:latin typeface="Calibri" panose="020F0502020204030204" pitchFamily="34" charset="0"/>
                          <a:ea typeface="PMingLiU" panose="02020500000000000000" pitchFamily="18" charset="-120"/>
                          <a:cs typeface="Calibri" panose="020F0502020204030204" pitchFamily="34" charset="0"/>
                        </a:rPr>
                        <a:t>кте-в</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сым</a:t>
                      </a:r>
                      <a:r>
                        <a:rPr lang="en-US" sz="2000">
                          <a:effectLst/>
                          <a:latin typeface="Calibri" panose="020F0502020204030204" pitchFamily="34" charset="0"/>
                          <a:ea typeface="PMingLiU" panose="02020500000000000000" pitchFamily="18" charset="-120"/>
                          <a:cs typeface="Calibri" panose="020F0502020204030204" pitchFamily="34" charset="0"/>
                        </a:rPr>
                        <a:t> й</a:t>
                      </a:r>
                      <a:r>
                        <a:rPr lang="en-US" sz="2000">
                          <a:effectLst/>
                          <a:latin typeface="Calibri" panose="020F0502020204030204" pitchFamily="34" charset="0"/>
                          <a:ea typeface="MS Mincho" panose="02020609040205080304" pitchFamily="49" charset="-128"/>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тыза!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Love one another!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1900612"/>
                  </a:ext>
                </a:extLst>
              </a:tr>
              <a:tr h="414859">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Студ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нт</a:t>
                      </a:r>
                      <a:r>
                        <a:rPr lang="de-AT" sz="2000">
                          <a:effectLst/>
                          <a:latin typeface="Calibri" panose="020F0502020204030204" pitchFamily="34" charset="0"/>
                          <a:ea typeface="PMingLiU" panose="02020500000000000000" pitchFamily="18" charset="-120"/>
                          <a:cs typeface="Calibri" panose="020F0502020204030204" pitchFamily="34" charset="0"/>
                        </a:rPr>
                        <a:t>-</a:t>
                      </a:r>
                      <a:r>
                        <a:rPr lang="en-US" sz="2000">
                          <a:effectLst/>
                          <a:latin typeface="Calibri" panose="020F0502020204030204" pitchFamily="34" charset="0"/>
                          <a:ea typeface="PMingLiU" panose="02020500000000000000" pitchFamily="18" charset="-120"/>
                          <a:cs typeface="Calibri" panose="020F0502020204030204" pitchFamily="34" charset="0"/>
                        </a:rPr>
                        <a:t>влак </a:t>
                      </a:r>
                      <a:r>
                        <a:rPr lang="en-US" sz="2000" b="1" u="sng">
                          <a:effectLst/>
                          <a:latin typeface="Calibri" panose="020F0502020204030204" pitchFamily="34" charset="0"/>
                          <a:ea typeface="PMingLiU" panose="02020500000000000000" pitchFamily="18" charset="-120"/>
                          <a:cs typeface="Calibri" panose="020F0502020204030204" pitchFamily="34" charset="0"/>
                        </a:rPr>
                        <a:t>и</a:t>
                      </a:r>
                      <a:r>
                        <a:rPr lang="en-US" sz="2000" u="sng">
                          <a:effectLst/>
                          <a:latin typeface="Calibri" panose="020F0502020204030204" pitchFamily="34" charset="0"/>
                          <a:ea typeface="PMingLiU" panose="02020500000000000000" pitchFamily="18" charset="-120"/>
                          <a:cs typeface="Calibri" panose="020F0502020204030204" pitchFamily="34" charset="0"/>
                        </a:rPr>
                        <a:t>кте</a:t>
                      </a:r>
                      <a:r>
                        <a:rPr lang="de-AT" sz="2000" u="sng">
                          <a:effectLst/>
                          <a:latin typeface="Calibri" panose="020F0502020204030204" pitchFamily="34" charset="0"/>
                          <a:ea typeface="PMingLiU" panose="02020500000000000000" pitchFamily="18" charset="-120"/>
                          <a:cs typeface="Calibri" panose="020F0502020204030204" pitchFamily="34" charset="0"/>
                        </a:rPr>
                        <a:t>-</a:t>
                      </a:r>
                      <a:r>
                        <a:rPr lang="en-US" sz="2000" u="sng">
                          <a:effectLst/>
                          <a:latin typeface="Calibri" panose="020F0502020204030204" pitchFamily="34" charset="0"/>
                          <a:ea typeface="PMingLiU" panose="02020500000000000000" pitchFamily="18" charset="-120"/>
                          <a:cs typeface="Calibri" panose="020F0502020204030204" pitchFamily="34" charset="0"/>
                        </a:rPr>
                        <a:t>в</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сыштым</a:t>
                      </a:r>
                      <a:r>
                        <a:rPr lang="en-US" sz="2000">
                          <a:effectLst/>
                          <a:latin typeface="Calibri" panose="020F0502020204030204" pitchFamily="34" charset="0"/>
                          <a:ea typeface="PMingLiU" panose="02020500000000000000" pitchFamily="18" charset="-120"/>
                          <a:cs typeface="Calibri" panose="020F0502020204030204" pitchFamily="34" charset="0"/>
                        </a:rPr>
                        <a:t> саламл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The students greet each other.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980117155"/>
                  </a:ext>
                </a:extLst>
              </a:tr>
            </a:tbl>
          </a:graphicData>
        </a:graphic>
      </p:graphicFrame>
    </p:spTree>
    <p:extLst>
      <p:ext uri="{BB962C8B-B14F-4D97-AF65-F5344CB8AC3E}">
        <p14:creationId xmlns:p14="http://schemas.microsoft.com/office/powerpoint/2010/main" val="355466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Derivational suffixes following plural suffixes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graphicFrame>
        <p:nvGraphicFramePr>
          <p:cNvPr id="2" name="Table 1">
            <a:extLst>
              <a:ext uri="{FF2B5EF4-FFF2-40B4-BE49-F238E27FC236}">
                <a16:creationId xmlns:a16="http://schemas.microsoft.com/office/drawing/2014/main" id="{4D4D0BBF-07D0-42BB-ABF9-724B3240F5E9}"/>
              </a:ext>
            </a:extLst>
          </p:cNvPr>
          <p:cNvGraphicFramePr>
            <a:graphicFrameLocks noGrp="1"/>
          </p:cNvGraphicFramePr>
          <p:nvPr>
            <p:extLst>
              <p:ext uri="{D42A27DB-BD31-4B8C-83A1-F6EECF244321}">
                <p14:modId xmlns:p14="http://schemas.microsoft.com/office/powerpoint/2010/main" val="4283765008"/>
              </p:ext>
            </p:extLst>
          </p:nvPr>
        </p:nvGraphicFramePr>
        <p:xfrm>
          <a:off x="628650" y="3635534"/>
          <a:ext cx="10515599" cy="1698466"/>
        </p:xfrm>
        <a:graphic>
          <a:graphicData uri="http://schemas.openxmlformats.org/drawingml/2006/table">
            <a:tbl>
              <a:tblPr firstRow="1" firstCol="1" bandRow="1">
                <a:tableStyleId>{5940675A-B579-460E-94D1-54222C63F5DA}</a:tableStyleId>
              </a:tblPr>
              <a:tblGrid>
                <a:gridCol w="5257230">
                  <a:extLst>
                    <a:ext uri="{9D8B030D-6E8A-4147-A177-3AD203B41FA5}">
                      <a16:colId xmlns:a16="http://schemas.microsoft.com/office/drawing/2014/main" val="1154401088"/>
                    </a:ext>
                  </a:extLst>
                </a:gridCol>
                <a:gridCol w="5258369">
                  <a:extLst>
                    <a:ext uri="{9D8B030D-6E8A-4147-A177-3AD203B41FA5}">
                      <a16:colId xmlns:a16="http://schemas.microsoft.com/office/drawing/2014/main" val="1209557204"/>
                    </a:ext>
                  </a:extLst>
                </a:gridCol>
              </a:tblGrid>
              <a:tr h="566155">
                <a:tc>
                  <a:txBody>
                    <a:bodyPr/>
                    <a:lstStyle/>
                    <a:p>
                      <a:pPr algn="just"/>
                      <a:r>
                        <a:rPr lang="en-US" sz="2000" dirty="0" err="1">
                          <a:effectLst/>
                          <a:latin typeface="Calibri" panose="020F0502020204030204" pitchFamily="34" charset="0"/>
                          <a:ea typeface="PMingLiU" panose="02020500000000000000" pitchFamily="18" charset="-120"/>
                          <a:cs typeface="Lucida Grande"/>
                        </a:rPr>
                        <a:t>Свердл</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вск</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Пермь</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областьл</a:t>
                      </a:r>
                      <a:r>
                        <a:rPr lang="en-US" sz="2000" b="1" u="sng" dirty="0" err="1">
                          <a:effectLst/>
                          <a:latin typeface="Calibri" panose="020F0502020204030204" pitchFamily="34" charset="0"/>
                          <a:ea typeface="PMingLiU" panose="02020500000000000000" pitchFamily="18" charset="-120"/>
                          <a:cs typeface="Lucida Grande"/>
                        </a:rPr>
                        <a:t>а</a:t>
                      </a:r>
                      <a:r>
                        <a:rPr lang="en-US" sz="2000" u="sng" dirty="0" err="1">
                          <a:effectLst/>
                          <a:latin typeface="Calibri" panose="020F0502020204030204" pitchFamily="34" charset="0"/>
                          <a:ea typeface="PMingLiU" panose="02020500000000000000" pitchFamily="18" charset="-120"/>
                          <a:cs typeface="Lucida Grande"/>
                        </a:rPr>
                        <a:t>се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мар</a:t>
                      </a:r>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й-влак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the Maris of the Sverdlovsk and Perm Oblasts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94481025"/>
                  </a:ext>
                </a:extLst>
              </a:tr>
              <a:tr h="1132311">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Мар</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 кунд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мыш ч</a:t>
                      </a:r>
                      <a:r>
                        <a:rPr lang="en-US" sz="2000" b="1">
                          <a:effectLst/>
                          <a:latin typeface="Calibri" panose="020F0502020204030204" pitchFamily="34" charset="0"/>
                          <a:ea typeface="PMingLiU" panose="02020500000000000000" pitchFamily="18" charset="-120"/>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чкыдын вес </a:t>
                      </a:r>
                      <a:r>
                        <a:rPr lang="en-US" sz="2000" u="sng">
                          <a:effectLst/>
                          <a:latin typeface="Calibri" panose="020F0502020204030204" pitchFamily="34" charset="0"/>
                          <a:ea typeface="PMingLiU" panose="02020500000000000000" pitchFamily="18" charset="-120"/>
                          <a:cs typeface="Calibri" panose="020F0502020204030204" pitchFamily="34" charset="0"/>
                        </a:rPr>
                        <a:t>элл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се</a:t>
                      </a:r>
                      <a:r>
                        <a:rPr lang="en-US" sz="2000">
                          <a:effectLst/>
                          <a:latin typeface="Calibri" panose="020F0502020204030204" pitchFamily="34" charset="0"/>
                          <a:ea typeface="PMingLiU" panose="02020500000000000000" pitchFamily="18" charset="-120"/>
                          <a:cs typeface="Calibri" panose="020F0502020204030204" pitchFamily="34" charset="0"/>
                        </a:rPr>
                        <a:t> 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нчызе-влак 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лын 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штыныт.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Lucida Grande"/>
                        </a:rPr>
                        <a:t>Scholars from other countries frequently visited Mari lands.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09001530"/>
                  </a:ext>
                </a:extLst>
              </a:tr>
            </a:tbl>
          </a:graphicData>
        </a:graphic>
      </p:graphicFrame>
      <p:sp>
        <p:nvSpPr>
          <p:cNvPr id="6" name="TextBox 5">
            <a:extLst>
              <a:ext uri="{FF2B5EF4-FFF2-40B4-BE49-F238E27FC236}">
                <a16:creationId xmlns:a16="http://schemas.microsoft.com/office/drawing/2014/main" id="{FD14CD2A-D1B3-4B7A-A306-0683C4141E7D}"/>
              </a:ext>
            </a:extLst>
          </p:cNvPr>
          <p:cNvSpPr txBox="1"/>
          <p:nvPr/>
        </p:nvSpPr>
        <p:spPr>
          <a:xfrm>
            <a:off x="838200" y="1689854"/>
            <a:ext cx="3429000" cy="923330"/>
          </a:xfrm>
          <a:prstGeom prst="rect">
            <a:avLst/>
          </a:prstGeom>
          <a:noFill/>
        </p:spPr>
        <p:txBody>
          <a:bodyPr wrap="square">
            <a:spAutoFit/>
          </a:bodyPr>
          <a:lstStyle/>
          <a:p>
            <a:r>
              <a:rPr lang="en-GB" sz="5400" dirty="0"/>
              <a:t>🏙️</a:t>
            </a:r>
          </a:p>
        </p:txBody>
      </p:sp>
      <p:sp>
        <p:nvSpPr>
          <p:cNvPr id="8" name="TextBox 7">
            <a:extLst>
              <a:ext uri="{FF2B5EF4-FFF2-40B4-BE49-F238E27FC236}">
                <a16:creationId xmlns:a16="http://schemas.microsoft.com/office/drawing/2014/main" id="{32B5AB2C-5FA2-46F0-A396-15E86683E2A9}"/>
              </a:ext>
            </a:extLst>
          </p:cNvPr>
          <p:cNvSpPr txBox="1"/>
          <p:nvPr/>
        </p:nvSpPr>
        <p:spPr>
          <a:xfrm>
            <a:off x="1826824" y="1689854"/>
            <a:ext cx="2103908" cy="923330"/>
          </a:xfrm>
          <a:prstGeom prst="rect">
            <a:avLst/>
          </a:prstGeom>
          <a:noFill/>
        </p:spPr>
        <p:txBody>
          <a:bodyPr wrap="square">
            <a:spAutoFit/>
          </a:bodyPr>
          <a:lstStyle/>
          <a:p>
            <a:r>
              <a:rPr lang="en-GB" sz="5400" dirty="0"/>
              <a:t>🏙️🏙️</a:t>
            </a:r>
          </a:p>
        </p:txBody>
      </p:sp>
      <p:sp>
        <p:nvSpPr>
          <p:cNvPr id="10" name="TextBox 9">
            <a:extLst>
              <a:ext uri="{FF2B5EF4-FFF2-40B4-BE49-F238E27FC236}">
                <a16:creationId xmlns:a16="http://schemas.microsoft.com/office/drawing/2014/main" id="{F9994BE1-DBEB-4A9A-8333-451438BDCAE0}"/>
              </a:ext>
            </a:extLst>
          </p:cNvPr>
          <p:cNvSpPr txBox="1"/>
          <p:nvPr/>
        </p:nvSpPr>
        <p:spPr>
          <a:xfrm>
            <a:off x="4038600" y="1751410"/>
            <a:ext cx="1317171" cy="861774"/>
          </a:xfrm>
          <a:prstGeom prst="rect">
            <a:avLst/>
          </a:prstGeom>
          <a:noFill/>
        </p:spPr>
        <p:txBody>
          <a:bodyPr wrap="square">
            <a:spAutoFit/>
          </a:bodyPr>
          <a:lstStyle/>
          <a:p>
            <a:r>
              <a:rPr lang="en-US" sz="5000" dirty="0" err="1">
                <a:effectLst/>
                <a:latin typeface="Calibri" panose="020F0502020204030204" pitchFamily="34" charset="0"/>
                <a:ea typeface="PMingLiU" panose="02020500000000000000" pitchFamily="18" charset="-120"/>
                <a:cs typeface="Lucida Grande"/>
              </a:rPr>
              <a:t>ола</a:t>
            </a:r>
            <a:endParaRPr lang="en-GB" sz="5000" dirty="0"/>
          </a:p>
        </p:txBody>
      </p:sp>
      <p:sp>
        <p:nvSpPr>
          <p:cNvPr id="11" name="TextBox 10">
            <a:extLst>
              <a:ext uri="{FF2B5EF4-FFF2-40B4-BE49-F238E27FC236}">
                <a16:creationId xmlns:a16="http://schemas.microsoft.com/office/drawing/2014/main" id="{6E153318-487E-4695-84CD-6B2198FCCC46}"/>
              </a:ext>
            </a:extLst>
          </p:cNvPr>
          <p:cNvSpPr txBox="1"/>
          <p:nvPr/>
        </p:nvSpPr>
        <p:spPr>
          <a:xfrm>
            <a:off x="5039099" y="1751410"/>
            <a:ext cx="1317171" cy="861774"/>
          </a:xfrm>
          <a:prstGeom prst="rect">
            <a:avLst/>
          </a:prstGeom>
          <a:noFill/>
        </p:spPr>
        <p:txBody>
          <a:bodyPr wrap="square">
            <a:spAutoFit/>
          </a:bodyPr>
          <a:lstStyle/>
          <a:p>
            <a:r>
              <a:rPr lang="en-US" sz="5000" dirty="0" err="1">
                <a:effectLst/>
                <a:latin typeface="Calibri" panose="020F0502020204030204" pitchFamily="34" charset="0"/>
                <a:ea typeface="PMingLiU" panose="02020500000000000000" pitchFamily="18" charset="-120"/>
                <a:cs typeface="Lucida Grande"/>
              </a:rPr>
              <a:t>л</a:t>
            </a:r>
            <a:r>
              <a:rPr lang="en-US" sz="5000" b="1" dirty="0" err="1">
                <a:effectLst/>
                <a:latin typeface="Calibri" panose="020F0502020204030204" pitchFamily="34" charset="0"/>
                <a:ea typeface="PMingLiU" panose="02020500000000000000" pitchFamily="18" charset="-120"/>
                <a:cs typeface="Lucida Grande"/>
              </a:rPr>
              <a:t>а</a:t>
            </a:r>
            <a:endParaRPr lang="en-GB" sz="5000" b="1" dirty="0"/>
          </a:p>
        </p:txBody>
      </p:sp>
      <p:sp>
        <p:nvSpPr>
          <p:cNvPr id="14" name="TextBox 13">
            <a:extLst>
              <a:ext uri="{FF2B5EF4-FFF2-40B4-BE49-F238E27FC236}">
                <a16:creationId xmlns:a16="http://schemas.microsoft.com/office/drawing/2014/main" id="{B568A78C-5BB0-4652-9EDE-9BBDDACA67A2}"/>
              </a:ext>
            </a:extLst>
          </p:cNvPr>
          <p:cNvSpPr txBox="1"/>
          <p:nvPr/>
        </p:nvSpPr>
        <p:spPr>
          <a:xfrm>
            <a:off x="5713518" y="1751410"/>
            <a:ext cx="1317171" cy="861774"/>
          </a:xfrm>
          <a:prstGeom prst="rect">
            <a:avLst/>
          </a:prstGeom>
          <a:noFill/>
        </p:spPr>
        <p:txBody>
          <a:bodyPr wrap="square">
            <a:spAutoFit/>
          </a:bodyPr>
          <a:lstStyle/>
          <a:p>
            <a:r>
              <a:rPr lang="en-US" sz="5000" dirty="0" err="1">
                <a:effectLst/>
                <a:latin typeface="Calibri" panose="020F0502020204030204" pitchFamily="34" charset="0"/>
                <a:ea typeface="PMingLiU" panose="02020500000000000000" pitchFamily="18" charset="-120"/>
                <a:cs typeface="Lucida Grande"/>
              </a:rPr>
              <a:t>се</a:t>
            </a:r>
            <a:endParaRPr lang="en-GB" sz="5000" b="1" dirty="0"/>
          </a:p>
        </p:txBody>
      </p:sp>
    </p:spTree>
    <p:extLst>
      <p:ext uri="{BB962C8B-B14F-4D97-AF65-F5344CB8AC3E}">
        <p14:creationId xmlns:p14="http://schemas.microsoft.com/office/powerpoint/2010/main" val="391113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Fractions and decimal numbers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graphicFrame>
        <p:nvGraphicFramePr>
          <p:cNvPr id="5" name="Table 4">
            <a:extLst>
              <a:ext uri="{FF2B5EF4-FFF2-40B4-BE49-F238E27FC236}">
                <a16:creationId xmlns:a16="http://schemas.microsoft.com/office/drawing/2014/main" id="{22DA308C-B581-4231-A5C4-42F8E118D845}"/>
              </a:ext>
            </a:extLst>
          </p:cNvPr>
          <p:cNvGraphicFramePr>
            <a:graphicFrameLocks noGrp="1"/>
          </p:cNvGraphicFramePr>
          <p:nvPr>
            <p:extLst>
              <p:ext uri="{D42A27DB-BD31-4B8C-83A1-F6EECF244321}">
                <p14:modId xmlns:p14="http://schemas.microsoft.com/office/powerpoint/2010/main" val="2023723587"/>
              </p:ext>
            </p:extLst>
          </p:nvPr>
        </p:nvGraphicFramePr>
        <p:xfrm>
          <a:off x="5569857" y="1723736"/>
          <a:ext cx="4146092" cy="609600"/>
        </p:xfrm>
        <a:graphic>
          <a:graphicData uri="http://schemas.openxmlformats.org/drawingml/2006/table">
            <a:tbl>
              <a:tblPr firstRow="1" firstCol="1" bandRow="1">
                <a:tableStyleId>{5940675A-B579-460E-94D1-54222C63F5DA}</a:tableStyleId>
              </a:tblPr>
              <a:tblGrid>
                <a:gridCol w="4146092">
                  <a:extLst>
                    <a:ext uri="{9D8B030D-6E8A-4147-A177-3AD203B41FA5}">
                      <a16:colId xmlns:a16="http://schemas.microsoft.com/office/drawing/2014/main" val="229374524"/>
                    </a:ext>
                  </a:extLst>
                </a:gridCol>
              </a:tblGrid>
              <a:tr h="0">
                <a:tc>
                  <a:txBody>
                    <a:bodyPr/>
                    <a:lstStyle/>
                    <a:p>
                      <a:pPr algn="just"/>
                      <a:r>
                        <a:rPr lang="en-US" sz="2000" dirty="0">
                          <a:effectLst/>
                          <a:latin typeface="Calibri" panose="020F0502020204030204" pitchFamily="34" charset="0"/>
                          <a:ea typeface="PMingLiU" panose="02020500000000000000" pitchFamily="18" charset="-120"/>
                          <a:cs typeface="Lucida Grande"/>
                        </a:rPr>
                        <a:t>1/6, one sixth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8310427"/>
                  </a:ext>
                </a:extLst>
              </a:tr>
              <a:tr h="71414">
                <a:tc>
                  <a:txBody>
                    <a:bodyPr/>
                    <a:lstStyle/>
                    <a:p>
                      <a:pPr algn="just"/>
                      <a:r>
                        <a:rPr lang="en-US" sz="2000" dirty="0">
                          <a:effectLst/>
                          <a:latin typeface="Calibri" panose="020F0502020204030204" pitchFamily="34" charset="0"/>
                          <a:ea typeface="PMingLiU" panose="02020500000000000000" pitchFamily="18" charset="-120"/>
                          <a:cs typeface="Lucida Grande"/>
                        </a:rPr>
                        <a:t>7/100, seven hundredths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836471234"/>
                  </a:ext>
                </a:extLst>
              </a:tr>
            </a:tbl>
          </a:graphicData>
        </a:graphic>
      </p:graphicFrame>
      <p:graphicFrame>
        <p:nvGraphicFramePr>
          <p:cNvPr id="7" name="Table 6">
            <a:extLst>
              <a:ext uri="{FF2B5EF4-FFF2-40B4-BE49-F238E27FC236}">
                <a16:creationId xmlns:a16="http://schemas.microsoft.com/office/drawing/2014/main" id="{A3706EB1-5547-4CC3-82F1-42D85AC2CEEB}"/>
              </a:ext>
            </a:extLst>
          </p:cNvPr>
          <p:cNvGraphicFramePr>
            <a:graphicFrameLocks noGrp="1"/>
          </p:cNvGraphicFramePr>
          <p:nvPr>
            <p:extLst>
              <p:ext uri="{D42A27DB-BD31-4B8C-83A1-F6EECF244321}">
                <p14:modId xmlns:p14="http://schemas.microsoft.com/office/powerpoint/2010/main" val="1129357393"/>
              </p:ext>
            </p:extLst>
          </p:nvPr>
        </p:nvGraphicFramePr>
        <p:xfrm>
          <a:off x="1424663" y="1723736"/>
          <a:ext cx="2126059" cy="609600"/>
        </p:xfrm>
        <a:graphic>
          <a:graphicData uri="http://schemas.openxmlformats.org/drawingml/2006/table">
            <a:tbl>
              <a:tblPr firstRow="1" firstCol="1" bandRow="1">
                <a:tableStyleId>{5940675A-B579-460E-94D1-54222C63F5DA}</a:tableStyleId>
              </a:tblPr>
              <a:tblGrid>
                <a:gridCol w="2126059">
                  <a:extLst>
                    <a:ext uri="{9D8B030D-6E8A-4147-A177-3AD203B41FA5}">
                      <a16:colId xmlns:a16="http://schemas.microsoft.com/office/drawing/2014/main" val="453686963"/>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ик</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дымшо</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24771660"/>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000" dirty="0" err="1">
                          <a:effectLst/>
                          <a:latin typeface="Calibri" panose="020F0502020204030204" pitchFamily="34" charset="0"/>
                          <a:ea typeface="PMingLiU" panose="02020500000000000000" pitchFamily="18" charset="-120"/>
                          <a:cs typeface="Calibri" panose="020F0502020204030204" pitchFamily="34" charset="0"/>
                        </a:rPr>
                        <a:t>дымшӧ</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85983369"/>
                  </a:ext>
                </a:extLst>
              </a:tr>
            </a:tbl>
          </a:graphicData>
        </a:graphic>
      </p:graphicFrame>
      <p:graphicFrame>
        <p:nvGraphicFramePr>
          <p:cNvPr id="12" name="Table 11">
            <a:extLst>
              <a:ext uri="{FF2B5EF4-FFF2-40B4-BE49-F238E27FC236}">
                <a16:creationId xmlns:a16="http://schemas.microsoft.com/office/drawing/2014/main" id="{BC400B15-832D-4EA6-9730-5BEBEE117305}"/>
              </a:ext>
            </a:extLst>
          </p:cNvPr>
          <p:cNvGraphicFramePr>
            <a:graphicFrameLocks noGrp="1"/>
          </p:cNvGraphicFramePr>
          <p:nvPr>
            <p:extLst>
              <p:ext uri="{D42A27DB-BD31-4B8C-83A1-F6EECF244321}">
                <p14:modId xmlns:p14="http://schemas.microsoft.com/office/powerpoint/2010/main" val="3283300253"/>
              </p:ext>
            </p:extLst>
          </p:nvPr>
        </p:nvGraphicFramePr>
        <p:xfrm>
          <a:off x="3550722" y="1723736"/>
          <a:ext cx="2019135" cy="609600"/>
        </p:xfrm>
        <a:graphic>
          <a:graphicData uri="http://schemas.openxmlformats.org/drawingml/2006/table">
            <a:tbl>
              <a:tblPr firstRow="1" firstCol="1" bandRow="1">
                <a:tableStyleId>{5940675A-B579-460E-94D1-54222C63F5DA}</a:tableStyleId>
              </a:tblPr>
              <a:tblGrid>
                <a:gridCol w="2019135">
                  <a:extLst>
                    <a:ext uri="{9D8B030D-6E8A-4147-A177-3AD203B41FA5}">
                      <a16:colId xmlns:a16="http://schemas.microsoft.com/office/drawing/2014/main" val="453686963"/>
                    </a:ext>
                  </a:extLst>
                </a:gridCol>
              </a:tblGrid>
              <a:tr h="0">
                <a:tc>
                  <a:txBody>
                    <a:bodyPr/>
                    <a:lstStyle/>
                    <a:p>
                      <a:pPr algn="just"/>
                      <a:r>
                        <a:rPr lang="en-US" sz="2000" dirty="0" err="1">
                          <a:solidFill>
                            <a:schemeClr val="bg1">
                              <a:lumMod val="65000"/>
                            </a:schemeClr>
                          </a:solidFill>
                          <a:effectLst/>
                          <a:latin typeface="Calibri" panose="020F0502020204030204" pitchFamily="34" charset="0"/>
                          <a:ea typeface="PMingLiU" panose="02020500000000000000" pitchFamily="18" charset="-120"/>
                          <a:cs typeface="Lucida Grande"/>
                        </a:rPr>
                        <a:t>ик</a:t>
                      </a:r>
                      <a:r>
                        <a:rPr lang="en-US" sz="2000" dirty="0">
                          <a:solidFill>
                            <a:schemeClr val="bg1">
                              <a:lumMod val="65000"/>
                            </a:schemeClr>
                          </a:solidFill>
                          <a:effectLst/>
                          <a:latin typeface="Calibri" panose="020F0502020204030204" pitchFamily="34" charset="0"/>
                          <a:ea typeface="PMingLiU" panose="02020500000000000000" pitchFamily="18" charset="-120"/>
                          <a:cs typeface="Lucida Grande"/>
                        </a:rPr>
                        <a:t> </a:t>
                      </a:r>
                      <a:r>
                        <a:rPr lang="en-US" sz="2000" dirty="0" err="1">
                          <a:solidFill>
                            <a:schemeClr val="bg1">
                              <a:lumMod val="65000"/>
                            </a:schemeClr>
                          </a:solidFill>
                          <a:effectLst/>
                          <a:latin typeface="Calibri" panose="020F0502020204030204" pitchFamily="34" charset="0"/>
                          <a:ea typeface="PMingLiU" panose="02020500000000000000" pitchFamily="18" charset="-120"/>
                          <a:cs typeface="Lucida Grande"/>
                        </a:rPr>
                        <a:t>кудыт</a:t>
                      </a:r>
                      <a:r>
                        <a:rPr lang="en-US" sz="2000" b="1" dirty="0" err="1">
                          <a:solidFill>
                            <a:schemeClr val="bg1">
                              <a:lumMod val="65000"/>
                            </a:schemeClr>
                          </a:solidFill>
                          <a:effectLst/>
                          <a:latin typeface="Calibri" panose="020F0502020204030204" pitchFamily="34" charset="0"/>
                          <a:ea typeface="PMingLiU" panose="02020500000000000000" pitchFamily="18" charset="-120"/>
                          <a:cs typeface="Lucida Grande"/>
                        </a:rPr>
                        <a:t>а</a:t>
                      </a:r>
                      <a:r>
                        <a:rPr lang="en-US" sz="2000" dirty="0" err="1">
                          <a:solidFill>
                            <a:schemeClr val="bg1">
                              <a:lumMod val="65000"/>
                            </a:schemeClr>
                          </a:solidFill>
                          <a:effectLst/>
                          <a:latin typeface="Calibri" panose="020F0502020204030204" pitchFamily="34" charset="0"/>
                          <a:ea typeface="PMingLiU" panose="02020500000000000000" pitchFamily="18" charset="-120"/>
                          <a:cs typeface="Lucida Grande"/>
                        </a:rPr>
                        <a:t>ш</a:t>
                      </a:r>
                      <a:endParaRPr lang="en-GB" sz="2000" dirty="0">
                        <a:solidFill>
                          <a:schemeClr val="bg1">
                            <a:lumMod val="65000"/>
                          </a:schemeClr>
                        </a:solidFill>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24771660"/>
                  </a:ext>
                </a:extLst>
              </a:tr>
              <a:tr h="0">
                <a:tc>
                  <a:txBody>
                    <a:bodyPr/>
                    <a:lstStyle/>
                    <a:p>
                      <a:pPr algn="just"/>
                      <a:r>
                        <a:rPr lang="en-US" sz="2000" dirty="0" err="1">
                          <a:solidFill>
                            <a:schemeClr val="bg1">
                              <a:lumMod val="65000"/>
                            </a:schemeClr>
                          </a:solidFill>
                          <a:effectLst/>
                          <a:latin typeface="Calibri" panose="020F0502020204030204" pitchFamily="34" charset="0"/>
                          <a:ea typeface="PMingLiU" panose="02020500000000000000" pitchFamily="18" charset="-120"/>
                          <a:cs typeface="Calibri" panose="020F0502020204030204" pitchFamily="34" charset="0"/>
                        </a:rPr>
                        <a:t>шым</a:t>
                      </a:r>
                      <a:r>
                        <a:rPr lang="en-US" sz="2000" dirty="0">
                          <a:solidFill>
                            <a:schemeClr val="bg1">
                              <a:lumMod val="65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chemeClr val="bg1">
                              <a:lumMod val="65000"/>
                            </a:schemeClr>
                          </a:solidFill>
                          <a:effectLst/>
                          <a:latin typeface="Calibri" panose="020F0502020204030204" pitchFamily="34" charset="0"/>
                          <a:ea typeface="PMingLiU" panose="02020500000000000000" pitchFamily="18" charset="-120"/>
                          <a:cs typeface="Calibri" panose="020F0502020204030204" pitchFamily="34" charset="0"/>
                        </a:rPr>
                        <a:t>шӱд</a:t>
                      </a:r>
                      <a:r>
                        <a:rPr lang="en-US" sz="2000" b="1" dirty="0" err="1">
                          <a:solidFill>
                            <a:schemeClr val="bg1">
                              <a:lumMod val="65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solidFill>
                            <a:schemeClr val="bg1">
                              <a:lumMod val="65000"/>
                            </a:schemeClr>
                          </a:solidFill>
                          <a:effectLst/>
                          <a:latin typeface="Calibri" panose="020F0502020204030204" pitchFamily="34" charset="0"/>
                          <a:ea typeface="PMingLiU" panose="02020500000000000000" pitchFamily="18" charset="-120"/>
                          <a:cs typeface="Calibri" panose="020F0502020204030204" pitchFamily="34" charset="0"/>
                        </a:rPr>
                        <a:t>ш</a:t>
                      </a:r>
                      <a:endParaRPr lang="en-GB" sz="2000" dirty="0">
                        <a:solidFill>
                          <a:schemeClr val="bg1">
                            <a:lumMod val="65000"/>
                          </a:schemeClr>
                        </a:solidFill>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85983369"/>
                  </a:ext>
                </a:extLst>
              </a:tr>
            </a:tbl>
          </a:graphicData>
        </a:graphic>
      </p:graphicFrame>
      <p:graphicFrame>
        <p:nvGraphicFramePr>
          <p:cNvPr id="13" name="Table 12">
            <a:extLst>
              <a:ext uri="{FF2B5EF4-FFF2-40B4-BE49-F238E27FC236}">
                <a16:creationId xmlns:a16="http://schemas.microsoft.com/office/drawing/2014/main" id="{DE525763-ADF0-4F24-B4A6-C643F2B81474}"/>
              </a:ext>
            </a:extLst>
          </p:cNvPr>
          <p:cNvGraphicFramePr>
            <a:graphicFrameLocks noGrp="1"/>
          </p:cNvGraphicFramePr>
          <p:nvPr>
            <p:extLst>
              <p:ext uri="{D42A27DB-BD31-4B8C-83A1-F6EECF244321}">
                <p14:modId xmlns:p14="http://schemas.microsoft.com/office/powerpoint/2010/main" val="3358465709"/>
              </p:ext>
            </p:extLst>
          </p:nvPr>
        </p:nvGraphicFramePr>
        <p:xfrm>
          <a:off x="5569857" y="2599746"/>
          <a:ext cx="4146092" cy="609600"/>
        </p:xfrm>
        <a:graphic>
          <a:graphicData uri="http://schemas.openxmlformats.org/drawingml/2006/table">
            <a:tbl>
              <a:tblPr firstRow="1" firstCol="1" bandRow="1">
                <a:tableStyleId>{5940675A-B579-460E-94D1-54222C63F5DA}</a:tableStyleId>
              </a:tblPr>
              <a:tblGrid>
                <a:gridCol w="4146092">
                  <a:extLst>
                    <a:ext uri="{9D8B030D-6E8A-4147-A177-3AD203B41FA5}">
                      <a16:colId xmlns:a16="http://schemas.microsoft.com/office/drawing/2014/main" val="229374524"/>
                    </a:ext>
                  </a:extLst>
                </a:gridCol>
              </a:tblGrid>
              <a:tr h="0">
                <a:tc>
                  <a:txBody>
                    <a:bodyPr/>
                    <a:lstStyle/>
                    <a:p>
                      <a:pPr algn="just"/>
                      <a:r>
                        <a:rPr lang="en-US" sz="2000" dirty="0">
                          <a:effectLst/>
                          <a:latin typeface="Calibri" panose="020F0502020204030204" pitchFamily="34" charset="0"/>
                          <a:ea typeface="PMingLiU" panose="02020500000000000000" pitchFamily="18" charset="-120"/>
                          <a:cs typeface="Lucida Grande"/>
                        </a:rPr>
                        <a:t>1/6, one sixth part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8310427"/>
                  </a:ext>
                </a:extLst>
              </a:tr>
              <a:tr h="71414">
                <a:tc>
                  <a:txBody>
                    <a:bodyPr/>
                    <a:lstStyle/>
                    <a:p>
                      <a:pPr algn="just"/>
                      <a:r>
                        <a:rPr lang="en-US" sz="2000" dirty="0">
                          <a:effectLst/>
                          <a:latin typeface="Calibri" panose="020F0502020204030204" pitchFamily="34" charset="0"/>
                          <a:ea typeface="PMingLiU" panose="02020500000000000000" pitchFamily="18" charset="-120"/>
                          <a:cs typeface="Lucida Grande"/>
                        </a:rPr>
                        <a:t>7/100, seven hundredth parts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836471234"/>
                  </a:ext>
                </a:extLst>
              </a:tr>
            </a:tbl>
          </a:graphicData>
        </a:graphic>
      </p:graphicFrame>
      <p:graphicFrame>
        <p:nvGraphicFramePr>
          <p:cNvPr id="15" name="Table 14">
            <a:extLst>
              <a:ext uri="{FF2B5EF4-FFF2-40B4-BE49-F238E27FC236}">
                <a16:creationId xmlns:a16="http://schemas.microsoft.com/office/drawing/2014/main" id="{68E374CC-D927-4692-AA6A-C12A4F4C9B11}"/>
              </a:ext>
            </a:extLst>
          </p:cNvPr>
          <p:cNvGraphicFramePr>
            <a:graphicFrameLocks noGrp="1"/>
          </p:cNvGraphicFramePr>
          <p:nvPr>
            <p:extLst>
              <p:ext uri="{D42A27DB-BD31-4B8C-83A1-F6EECF244321}">
                <p14:modId xmlns:p14="http://schemas.microsoft.com/office/powerpoint/2010/main" val="4007636485"/>
              </p:ext>
            </p:extLst>
          </p:nvPr>
        </p:nvGraphicFramePr>
        <p:xfrm>
          <a:off x="1424663" y="2599746"/>
          <a:ext cx="4145194" cy="609600"/>
        </p:xfrm>
        <a:graphic>
          <a:graphicData uri="http://schemas.openxmlformats.org/drawingml/2006/table">
            <a:tbl>
              <a:tblPr firstRow="1" firstCol="1" bandRow="1">
                <a:tableStyleId>{5940675A-B579-460E-94D1-54222C63F5DA}</a:tableStyleId>
              </a:tblPr>
              <a:tblGrid>
                <a:gridCol w="4145194">
                  <a:extLst>
                    <a:ext uri="{9D8B030D-6E8A-4147-A177-3AD203B41FA5}">
                      <a16:colId xmlns:a16="http://schemas.microsoft.com/office/drawing/2014/main" val="453686963"/>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ик</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дымшо</a:t>
                      </a:r>
                      <a:r>
                        <a:rPr lang="en-GB" sz="2000" dirty="0">
                          <a:effectLst/>
                          <a:latin typeface="Calibri" panose="020F0502020204030204" pitchFamily="34" charset="0"/>
                          <a:ea typeface="PMingLiU" panose="02020500000000000000" pitchFamily="18" charset="-120"/>
                          <a:cs typeface="Lucida Grande"/>
                        </a:rPr>
                        <a:t> </a:t>
                      </a:r>
                      <a:r>
                        <a:rPr lang="en-GB" sz="2000" dirty="0" err="1">
                          <a:effectLst/>
                          <a:latin typeface="Calibri" panose="020F0502020204030204" pitchFamily="34" charset="0"/>
                          <a:ea typeface="PMingLiU" panose="02020500000000000000" pitchFamily="18" charset="-120"/>
                          <a:cs typeface="Lucida Grande"/>
                        </a:rPr>
                        <a:t>уж</a:t>
                      </a:r>
                      <a:r>
                        <a:rPr lang="en-GB" sz="2000" b="1" dirty="0" err="1">
                          <a:effectLst/>
                          <a:latin typeface="Calibri" panose="020F0502020204030204" pitchFamily="34" charset="0"/>
                          <a:ea typeface="PMingLiU" panose="02020500000000000000" pitchFamily="18" charset="-120"/>
                          <a:cs typeface="Lucida Grande"/>
                        </a:rPr>
                        <a:t>а</a:t>
                      </a:r>
                      <a:r>
                        <a:rPr lang="en-GB" sz="2000" dirty="0" err="1">
                          <a:effectLst/>
                          <a:latin typeface="Calibri" panose="020F0502020204030204" pitchFamily="34" charset="0"/>
                          <a:ea typeface="PMingLiU" panose="02020500000000000000" pitchFamily="18" charset="-120"/>
                          <a:cs typeface="Lucida Grande"/>
                        </a:rPr>
                        <a:t>ш</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24771660"/>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000" dirty="0" err="1">
                          <a:effectLst/>
                          <a:latin typeface="Calibri" panose="020F0502020204030204" pitchFamily="34" charset="0"/>
                          <a:ea typeface="PMingLiU" panose="02020500000000000000" pitchFamily="18" charset="-120"/>
                          <a:cs typeface="Calibri" panose="020F0502020204030204" pitchFamily="34" charset="0"/>
                        </a:rPr>
                        <a:t>дымшӧ</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GB" sz="2000" dirty="0" err="1">
                          <a:effectLst/>
                          <a:latin typeface="Calibri" panose="020F0502020204030204" pitchFamily="34" charset="0"/>
                          <a:ea typeface="PMingLiU" panose="02020500000000000000" pitchFamily="18" charset="-120"/>
                          <a:cs typeface="Lucida Grande"/>
                        </a:rPr>
                        <a:t>уж</a:t>
                      </a:r>
                      <a:r>
                        <a:rPr lang="en-GB" sz="2000" b="1" dirty="0" err="1">
                          <a:effectLst/>
                          <a:latin typeface="Calibri" panose="020F0502020204030204" pitchFamily="34" charset="0"/>
                          <a:ea typeface="PMingLiU" panose="02020500000000000000" pitchFamily="18" charset="-120"/>
                          <a:cs typeface="Lucida Grande"/>
                        </a:rPr>
                        <a:t>а</a:t>
                      </a:r>
                      <a:r>
                        <a:rPr lang="en-GB" sz="2000" dirty="0" err="1">
                          <a:effectLst/>
                          <a:latin typeface="Calibri" panose="020F0502020204030204" pitchFamily="34" charset="0"/>
                          <a:ea typeface="PMingLiU" panose="02020500000000000000" pitchFamily="18" charset="-120"/>
                          <a:cs typeface="Lucida Grande"/>
                        </a:rPr>
                        <a:t>ш</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85983369"/>
                  </a:ext>
                </a:extLst>
              </a:tr>
            </a:tbl>
          </a:graphicData>
        </a:graphic>
      </p:graphicFrame>
      <p:graphicFrame>
        <p:nvGraphicFramePr>
          <p:cNvPr id="20" name="Table 19">
            <a:extLst>
              <a:ext uri="{FF2B5EF4-FFF2-40B4-BE49-F238E27FC236}">
                <a16:creationId xmlns:a16="http://schemas.microsoft.com/office/drawing/2014/main" id="{0F119A57-F736-410F-9B26-AA8E7682F021}"/>
              </a:ext>
            </a:extLst>
          </p:cNvPr>
          <p:cNvGraphicFramePr>
            <a:graphicFrameLocks noGrp="1"/>
          </p:cNvGraphicFramePr>
          <p:nvPr>
            <p:extLst>
              <p:ext uri="{D42A27DB-BD31-4B8C-83A1-F6EECF244321}">
                <p14:modId xmlns:p14="http://schemas.microsoft.com/office/powerpoint/2010/main" val="1007146398"/>
              </p:ext>
            </p:extLst>
          </p:nvPr>
        </p:nvGraphicFramePr>
        <p:xfrm>
          <a:off x="5569857" y="3476785"/>
          <a:ext cx="4146092" cy="609600"/>
        </p:xfrm>
        <a:graphic>
          <a:graphicData uri="http://schemas.openxmlformats.org/drawingml/2006/table">
            <a:tbl>
              <a:tblPr firstRow="1" firstCol="1" bandRow="1">
                <a:tableStyleId>{5940675A-B579-460E-94D1-54222C63F5DA}</a:tableStyleId>
              </a:tblPr>
              <a:tblGrid>
                <a:gridCol w="4146092">
                  <a:extLst>
                    <a:ext uri="{9D8B030D-6E8A-4147-A177-3AD203B41FA5}">
                      <a16:colId xmlns:a16="http://schemas.microsoft.com/office/drawing/2014/main" val="229374524"/>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4 7/8, four and seven eighths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8310427"/>
                  </a:ext>
                </a:extLst>
              </a:tr>
              <a:tr h="71414">
                <a:tc>
                  <a:txBody>
                    <a:bodyPr/>
                    <a:lstStyle/>
                    <a:p>
                      <a:pPr algn="just"/>
                      <a:r>
                        <a:rPr lang="en-US" sz="2000" dirty="0">
                          <a:effectLst/>
                          <a:latin typeface="Calibri" panose="020F0502020204030204" pitchFamily="34" charset="0"/>
                          <a:ea typeface="PMingLiU" panose="02020500000000000000" pitchFamily="18" charset="-120"/>
                          <a:cs typeface="Lucida Grande"/>
                        </a:rPr>
                        <a:t>80 7/100, 80.07</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836471234"/>
                  </a:ext>
                </a:extLst>
              </a:tr>
            </a:tbl>
          </a:graphicData>
        </a:graphic>
      </p:graphicFrame>
      <p:graphicFrame>
        <p:nvGraphicFramePr>
          <p:cNvPr id="21" name="Table 20">
            <a:extLst>
              <a:ext uri="{FF2B5EF4-FFF2-40B4-BE49-F238E27FC236}">
                <a16:creationId xmlns:a16="http://schemas.microsoft.com/office/drawing/2014/main" id="{5ECCB1C7-72DB-4B45-87EB-BCB19853496B}"/>
              </a:ext>
            </a:extLst>
          </p:cNvPr>
          <p:cNvGraphicFramePr>
            <a:graphicFrameLocks noGrp="1"/>
          </p:cNvGraphicFramePr>
          <p:nvPr>
            <p:extLst>
              <p:ext uri="{D42A27DB-BD31-4B8C-83A1-F6EECF244321}">
                <p14:modId xmlns:p14="http://schemas.microsoft.com/office/powerpoint/2010/main" val="812627777"/>
              </p:ext>
            </p:extLst>
          </p:nvPr>
        </p:nvGraphicFramePr>
        <p:xfrm>
          <a:off x="1424663" y="3476785"/>
          <a:ext cx="4145194" cy="609600"/>
        </p:xfrm>
        <a:graphic>
          <a:graphicData uri="http://schemas.openxmlformats.org/drawingml/2006/table">
            <a:tbl>
              <a:tblPr firstRow="1" firstCol="1" bandRow="1">
                <a:tableStyleId>{5940675A-B579-460E-94D1-54222C63F5DA}</a:tableStyleId>
              </a:tblPr>
              <a:tblGrid>
                <a:gridCol w="4145194">
                  <a:extLst>
                    <a:ext uri="{9D8B030D-6E8A-4147-A177-3AD203B41FA5}">
                      <a16:colId xmlns:a16="http://schemas.microsoft.com/office/drawing/2014/main" val="453686963"/>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ныл</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тичмаш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т</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шым</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канд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шымше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24771660"/>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шле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тичмаш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000" dirty="0" err="1">
                          <a:effectLst/>
                          <a:latin typeface="Calibri" panose="020F0502020204030204" pitchFamily="34" charset="0"/>
                          <a:ea typeface="PMingLiU" panose="02020500000000000000" pitchFamily="18" charset="-120"/>
                          <a:cs typeface="Calibri" panose="020F0502020204030204" pitchFamily="34" charset="0"/>
                        </a:rPr>
                        <a:t>дымшӧ</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85983369"/>
                  </a:ext>
                </a:extLst>
              </a:tr>
            </a:tbl>
          </a:graphicData>
        </a:graphic>
      </p:graphicFrame>
      <p:graphicFrame>
        <p:nvGraphicFramePr>
          <p:cNvPr id="22" name="Table 21">
            <a:extLst>
              <a:ext uri="{FF2B5EF4-FFF2-40B4-BE49-F238E27FC236}">
                <a16:creationId xmlns:a16="http://schemas.microsoft.com/office/drawing/2014/main" id="{EFCE7508-2892-4B0F-BD35-941231E22CC7}"/>
              </a:ext>
            </a:extLst>
          </p:cNvPr>
          <p:cNvGraphicFramePr>
            <a:graphicFrameLocks noGrp="1"/>
          </p:cNvGraphicFramePr>
          <p:nvPr>
            <p:extLst>
              <p:ext uri="{D42A27DB-BD31-4B8C-83A1-F6EECF244321}">
                <p14:modId xmlns:p14="http://schemas.microsoft.com/office/powerpoint/2010/main" val="1198063024"/>
              </p:ext>
            </p:extLst>
          </p:nvPr>
        </p:nvGraphicFramePr>
        <p:xfrm>
          <a:off x="5569857" y="4353824"/>
          <a:ext cx="4146092" cy="609600"/>
        </p:xfrm>
        <a:graphic>
          <a:graphicData uri="http://schemas.openxmlformats.org/drawingml/2006/table">
            <a:tbl>
              <a:tblPr firstRow="1" firstCol="1" bandRow="1">
                <a:tableStyleId>{5940675A-B579-460E-94D1-54222C63F5DA}</a:tableStyleId>
              </a:tblPr>
              <a:tblGrid>
                <a:gridCol w="4146092">
                  <a:extLst>
                    <a:ext uri="{9D8B030D-6E8A-4147-A177-3AD203B41FA5}">
                      <a16:colId xmlns:a16="http://schemas.microsoft.com/office/drawing/2014/main" val="229374524"/>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2 1/2, two and a half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68310427"/>
                  </a:ext>
                </a:extLst>
              </a:tr>
              <a:tr h="71414">
                <a:tc>
                  <a:txBody>
                    <a:bodyPr/>
                    <a:lstStyle/>
                    <a:p>
                      <a:pPr algn="just"/>
                      <a:r>
                        <a:rPr lang="en-US" sz="2000" dirty="0">
                          <a:effectLst/>
                          <a:latin typeface="Calibri" panose="020F0502020204030204" pitchFamily="34" charset="0"/>
                          <a:ea typeface="PMingLiU" panose="02020500000000000000" pitchFamily="18" charset="-120"/>
                          <a:cs typeface="Lucida Grande"/>
                        </a:rPr>
                        <a:t>3 1/4, three and a quarter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836471234"/>
                  </a:ext>
                </a:extLst>
              </a:tr>
            </a:tbl>
          </a:graphicData>
        </a:graphic>
      </p:graphicFrame>
      <p:graphicFrame>
        <p:nvGraphicFramePr>
          <p:cNvPr id="23" name="Table 22">
            <a:extLst>
              <a:ext uri="{FF2B5EF4-FFF2-40B4-BE49-F238E27FC236}">
                <a16:creationId xmlns:a16="http://schemas.microsoft.com/office/drawing/2014/main" id="{29EFA706-E2F8-435B-A1B4-9DD775135FE0}"/>
              </a:ext>
            </a:extLst>
          </p:cNvPr>
          <p:cNvGraphicFramePr>
            <a:graphicFrameLocks noGrp="1"/>
          </p:cNvGraphicFramePr>
          <p:nvPr>
            <p:extLst>
              <p:ext uri="{D42A27DB-BD31-4B8C-83A1-F6EECF244321}">
                <p14:modId xmlns:p14="http://schemas.microsoft.com/office/powerpoint/2010/main" val="4122599535"/>
              </p:ext>
            </p:extLst>
          </p:nvPr>
        </p:nvGraphicFramePr>
        <p:xfrm>
          <a:off x="1424663" y="4353824"/>
          <a:ext cx="4145194" cy="609600"/>
        </p:xfrm>
        <a:graphic>
          <a:graphicData uri="http://schemas.openxmlformats.org/drawingml/2006/table">
            <a:tbl>
              <a:tblPr firstRow="1" firstCol="1" bandRow="1">
                <a:tableStyleId>{5940675A-B579-460E-94D1-54222C63F5DA}</a:tableStyleId>
              </a:tblPr>
              <a:tblGrid>
                <a:gridCol w="4145194">
                  <a:extLst>
                    <a:ext uri="{9D8B030D-6E8A-4147-A177-3AD203B41FA5}">
                      <a16:colId xmlns:a16="http://schemas.microsoft.com/office/drawing/2014/main" val="453686963"/>
                    </a:ext>
                  </a:extLst>
                </a:gridCol>
              </a:tblGrid>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кокыт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 п</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24771660"/>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кумыт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рык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85983369"/>
                  </a:ext>
                </a:extLst>
              </a:tr>
            </a:tbl>
          </a:graphicData>
        </a:graphic>
      </p:graphicFrame>
    </p:spTree>
    <p:extLst>
      <p:ext uri="{BB962C8B-B14F-4D97-AF65-F5344CB8AC3E}">
        <p14:creationId xmlns:p14="http://schemas.microsoft.com/office/powerpoint/2010/main" val="341301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16</a:t>
            </a:fld>
            <a:endParaRPr lang="en-GB"/>
          </a:p>
        </p:txBody>
      </p:sp>
    </p:spTree>
    <p:extLst>
      <p:ext uri="{BB962C8B-B14F-4D97-AF65-F5344CB8AC3E}">
        <p14:creationId xmlns:p14="http://schemas.microsoft.com/office/powerpoint/2010/main" val="1120362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Centuries and decades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7" name="Content Placeholder 2">
            <a:extLst>
              <a:ext uri="{FF2B5EF4-FFF2-40B4-BE49-F238E27FC236}">
                <a16:creationId xmlns:a16="http://schemas.microsoft.com/office/drawing/2014/main" id="{BEBBEBF6-3AB5-4C25-A5DC-F853662BFB03}"/>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PMingLiU" panose="02020500000000000000" pitchFamily="18" charset="-120"/>
                <a:cs typeface="Lucida Grande"/>
              </a:rPr>
              <a:t>XXI (</a:t>
            </a:r>
            <a:r>
              <a:rPr lang="en-US" dirty="0" err="1">
                <a:latin typeface="Calibri" panose="020F0502020204030204" pitchFamily="34" charset="0"/>
                <a:ea typeface="PMingLiU" panose="02020500000000000000" pitchFamily="18" charset="-120"/>
                <a:cs typeface="Lucida Grande"/>
              </a:rPr>
              <a:t>к</a:t>
            </a:r>
            <a:r>
              <a:rPr lang="en-US" b="1" dirty="0" err="1">
                <a:latin typeface="Calibri" panose="020F0502020204030204" pitchFamily="34" charset="0"/>
                <a:ea typeface="PMingLiU" panose="02020500000000000000" pitchFamily="18" charset="-120"/>
                <a:cs typeface="Lucida Grande"/>
              </a:rPr>
              <a:t>о</a:t>
            </a:r>
            <a:r>
              <a:rPr lang="en-US" dirty="0" err="1">
                <a:latin typeface="Calibri" panose="020F0502020204030204" pitchFamily="34" charset="0"/>
                <a:ea typeface="PMingLiU" panose="02020500000000000000" pitchFamily="18" charset="-120"/>
                <a:cs typeface="Lucida Grande"/>
              </a:rPr>
              <a:t>ло</a:t>
            </a:r>
            <a:r>
              <a:rPr lang="en-US" dirty="0">
                <a:latin typeface="Calibri" panose="020F0502020204030204" pitchFamily="34" charset="0"/>
                <a:ea typeface="PMingLiU" panose="02020500000000000000" pitchFamily="18" charset="-120"/>
                <a:cs typeface="Lucida Grande"/>
              </a:rPr>
              <a:t> </a:t>
            </a:r>
            <a:r>
              <a:rPr lang="en-US" b="1" dirty="0" err="1">
                <a:latin typeface="Calibri" panose="020F0502020204030204" pitchFamily="34" charset="0"/>
                <a:ea typeface="PMingLiU" panose="02020500000000000000" pitchFamily="18" charset="-120"/>
                <a:cs typeface="Lucida Grande"/>
              </a:rPr>
              <a:t>и</a:t>
            </a:r>
            <a:r>
              <a:rPr lang="en-US" dirty="0" err="1">
                <a:latin typeface="Calibri" panose="020F0502020204030204" pitchFamily="34" charset="0"/>
                <a:ea typeface="PMingLiU" panose="02020500000000000000" pitchFamily="18" charset="-120"/>
                <a:cs typeface="Lucida Grande"/>
              </a:rPr>
              <a:t>кымше</a:t>
            </a:r>
            <a:r>
              <a:rPr lang="en-US" dirty="0">
                <a:latin typeface="Calibri" panose="020F0502020204030204" pitchFamily="34" charset="0"/>
                <a:ea typeface="PMingLiU" panose="02020500000000000000" pitchFamily="18" charset="-120"/>
                <a:cs typeface="Lucida Grande"/>
              </a:rPr>
              <a:t>) </a:t>
            </a:r>
            <a:r>
              <a:rPr lang="en-US" dirty="0" err="1">
                <a:latin typeface="Calibri" panose="020F0502020204030204" pitchFamily="34" charset="0"/>
                <a:ea typeface="PMingLiU" panose="02020500000000000000" pitchFamily="18" charset="-120"/>
                <a:cs typeface="Lucida Grande"/>
              </a:rPr>
              <a:t>к</a:t>
            </a:r>
            <a:r>
              <a:rPr lang="en-US" b="1" dirty="0" err="1">
                <a:latin typeface="Calibri" panose="020F0502020204030204" pitchFamily="34" charset="0"/>
                <a:ea typeface="PMingLiU" panose="02020500000000000000" pitchFamily="18" charset="-120"/>
                <a:cs typeface="Lucida Grande"/>
              </a:rPr>
              <a:t>у</a:t>
            </a:r>
            <a:r>
              <a:rPr lang="en-US" dirty="0" err="1">
                <a:latin typeface="Calibri" panose="020F0502020204030204" pitchFamily="34" charset="0"/>
                <a:ea typeface="PMingLiU" panose="02020500000000000000" pitchFamily="18" charset="-120"/>
                <a:cs typeface="Lucida Grande"/>
              </a:rPr>
              <a:t>рым</a:t>
            </a:r>
            <a:r>
              <a:rPr lang="en-US" dirty="0">
                <a:latin typeface="Calibri" panose="020F0502020204030204" pitchFamily="34" charset="0"/>
                <a:ea typeface="PMingLiU" panose="02020500000000000000" pitchFamily="18" charset="-120"/>
                <a:cs typeface="Lucida Grande"/>
              </a:rPr>
              <a:t> ‘21</a:t>
            </a:r>
            <a:r>
              <a:rPr lang="en-US" baseline="30000" dirty="0">
                <a:latin typeface="Calibri" panose="020F0502020204030204" pitchFamily="34" charset="0"/>
                <a:ea typeface="PMingLiU" panose="02020500000000000000" pitchFamily="18" charset="-120"/>
                <a:cs typeface="Lucida Grande"/>
              </a:rPr>
              <a:t>st</a:t>
            </a:r>
            <a:r>
              <a:rPr lang="en-US" dirty="0">
                <a:latin typeface="Calibri" panose="020F0502020204030204" pitchFamily="34" charset="0"/>
                <a:ea typeface="PMingLiU" panose="02020500000000000000" pitchFamily="18" charset="-120"/>
                <a:cs typeface="Lucida Grande"/>
              </a:rPr>
              <a:t> century’</a:t>
            </a:r>
          </a:p>
          <a:p>
            <a:r>
              <a:rPr lang="en-US" dirty="0">
                <a:latin typeface="Calibri" panose="020F0502020204030204" pitchFamily="34" charset="0"/>
                <a:ea typeface="PMingLiU" panose="02020500000000000000" pitchFamily="18" charset="-120"/>
              </a:rPr>
              <a:t>X-XII (</a:t>
            </a:r>
            <a:r>
              <a:rPr lang="en-US" dirty="0" err="1">
                <a:latin typeface="Calibri" panose="020F0502020204030204" pitchFamily="34" charset="0"/>
                <a:ea typeface="PMingLiU" panose="02020500000000000000" pitchFamily="18" charset="-120"/>
              </a:rPr>
              <a:t>л</a:t>
            </a:r>
            <a:r>
              <a:rPr lang="en-US" b="1" dirty="0" err="1">
                <a:latin typeface="Calibri" panose="020F0502020204030204" pitchFamily="34" charset="0"/>
                <a:ea typeface="PMingLiU" panose="02020500000000000000" pitchFamily="18" charset="-120"/>
              </a:rPr>
              <a:t>у</a:t>
            </a:r>
            <a:r>
              <a:rPr lang="en-US" dirty="0" err="1">
                <a:latin typeface="Calibri" panose="020F0502020204030204" pitchFamily="34" charset="0"/>
                <a:ea typeface="PMingLiU" panose="02020500000000000000" pitchFamily="18" charset="-120"/>
              </a:rPr>
              <a:t>ымшо-латк</a:t>
            </a:r>
            <a:r>
              <a:rPr lang="en-US" b="1" dirty="0" err="1">
                <a:latin typeface="Calibri" panose="020F0502020204030204" pitchFamily="34" charset="0"/>
                <a:ea typeface="PMingLiU" panose="02020500000000000000" pitchFamily="18" charset="-120"/>
              </a:rPr>
              <a:t>о</a:t>
            </a:r>
            <a:r>
              <a:rPr lang="en-US" dirty="0" err="1">
                <a:latin typeface="Calibri" panose="020F0502020204030204" pitchFamily="34" charset="0"/>
                <a:ea typeface="PMingLiU" panose="02020500000000000000" pitchFamily="18" charset="-120"/>
              </a:rPr>
              <a:t>кымшо</a:t>
            </a:r>
            <a:r>
              <a:rPr lang="en-US" dirty="0">
                <a:latin typeface="Calibri" panose="020F0502020204030204" pitchFamily="34" charset="0"/>
                <a:ea typeface="PMingLiU" panose="02020500000000000000" pitchFamily="18" charset="-120"/>
              </a:rPr>
              <a:t>) </a:t>
            </a:r>
            <a:r>
              <a:rPr lang="en-US" dirty="0" err="1">
                <a:latin typeface="Calibri" panose="020F0502020204030204" pitchFamily="34" charset="0"/>
                <a:ea typeface="PMingLiU" panose="02020500000000000000" pitchFamily="18" charset="-120"/>
              </a:rPr>
              <a:t>курымл</a:t>
            </a:r>
            <a:r>
              <a:rPr lang="en-US" b="1" dirty="0" err="1">
                <a:latin typeface="Calibri" panose="020F0502020204030204" pitchFamily="34" charset="0"/>
                <a:ea typeface="PMingLiU" panose="02020500000000000000" pitchFamily="18" charset="-120"/>
              </a:rPr>
              <a:t>а</a:t>
            </a:r>
            <a:r>
              <a:rPr lang="en-US" dirty="0" err="1">
                <a:latin typeface="Calibri" panose="020F0502020204030204" pitchFamily="34" charset="0"/>
                <a:ea typeface="PMingLiU" panose="02020500000000000000" pitchFamily="18" charset="-120"/>
              </a:rPr>
              <a:t>ште</a:t>
            </a:r>
            <a:r>
              <a:rPr lang="en-US" dirty="0">
                <a:latin typeface="Calibri" panose="020F0502020204030204" pitchFamily="34" charset="0"/>
                <a:ea typeface="PMingLiU" panose="02020500000000000000" pitchFamily="18" charset="-120"/>
              </a:rPr>
              <a:t> ‘in the 10</a:t>
            </a:r>
            <a:r>
              <a:rPr lang="en-US" baseline="30000" dirty="0">
                <a:latin typeface="Calibri" panose="020F0502020204030204" pitchFamily="34" charset="0"/>
                <a:ea typeface="PMingLiU" panose="02020500000000000000" pitchFamily="18" charset="-120"/>
              </a:rPr>
              <a:t>th</a:t>
            </a:r>
            <a:r>
              <a:rPr lang="en-US" dirty="0">
                <a:latin typeface="Calibri" panose="020F0502020204030204" pitchFamily="34" charset="0"/>
                <a:ea typeface="PMingLiU" panose="02020500000000000000" pitchFamily="18" charset="-120"/>
              </a:rPr>
              <a:t> to 12</a:t>
            </a:r>
            <a:r>
              <a:rPr lang="en-US" baseline="30000" dirty="0">
                <a:latin typeface="Calibri" panose="020F0502020204030204" pitchFamily="34" charset="0"/>
                <a:ea typeface="PMingLiU" panose="02020500000000000000" pitchFamily="18" charset="-120"/>
              </a:rPr>
              <a:t>th</a:t>
            </a:r>
            <a:r>
              <a:rPr lang="en-US" dirty="0">
                <a:latin typeface="Calibri" panose="020F0502020204030204" pitchFamily="34" charset="0"/>
                <a:ea typeface="PMingLiU" panose="02020500000000000000" pitchFamily="18" charset="-120"/>
              </a:rPr>
              <a:t> centuries’</a:t>
            </a:r>
          </a:p>
          <a:p>
            <a:r>
              <a:rPr lang="en-US" dirty="0">
                <a:latin typeface="Calibri" panose="020F0502020204030204" pitchFamily="34" charset="0"/>
                <a:ea typeface="PMingLiU" panose="02020500000000000000" pitchFamily="18" charset="-120"/>
                <a:cs typeface="Lucida Grande"/>
              </a:rPr>
              <a:t>20-шо (</a:t>
            </a:r>
            <a:r>
              <a:rPr lang="en-US" dirty="0" err="1">
                <a:latin typeface="Calibri" panose="020F0502020204030204" pitchFamily="34" charset="0"/>
                <a:ea typeface="PMingLiU" panose="02020500000000000000" pitchFamily="18" charset="-120"/>
                <a:cs typeface="Lucida Grande"/>
              </a:rPr>
              <a:t>к</a:t>
            </a:r>
            <a:r>
              <a:rPr lang="en-US" b="1" dirty="0" err="1">
                <a:latin typeface="Calibri" panose="020F0502020204030204" pitchFamily="34" charset="0"/>
                <a:ea typeface="PMingLiU" panose="02020500000000000000" pitchFamily="18" charset="-120"/>
                <a:cs typeface="Lucida Grande"/>
              </a:rPr>
              <a:t>о</a:t>
            </a:r>
            <a:r>
              <a:rPr lang="en-US" dirty="0" err="1">
                <a:latin typeface="Calibri" panose="020F0502020204030204" pitchFamily="34" charset="0"/>
                <a:ea typeface="PMingLiU" panose="02020500000000000000" pitchFamily="18" charset="-120"/>
                <a:cs typeface="Lucida Grande"/>
              </a:rPr>
              <a:t>лымшо</a:t>
            </a:r>
            <a:r>
              <a:rPr lang="en-US" dirty="0">
                <a:latin typeface="Calibri" panose="020F0502020204030204" pitchFamily="34" charset="0"/>
                <a:ea typeface="PMingLiU" panose="02020500000000000000" pitchFamily="18" charset="-120"/>
                <a:cs typeface="Lucida Grande"/>
              </a:rPr>
              <a:t>) </a:t>
            </a:r>
            <a:r>
              <a:rPr lang="en-US" dirty="0" err="1">
                <a:latin typeface="Calibri" panose="020F0502020204030204" pitchFamily="34" charset="0"/>
                <a:ea typeface="PMingLiU" panose="02020500000000000000" pitchFamily="18" charset="-120"/>
                <a:cs typeface="Lucida Grande"/>
              </a:rPr>
              <a:t>ийл</a:t>
            </a:r>
            <a:r>
              <a:rPr lang="en-US" b="1" dirty="0" err="1">
                <a:latin typeface="Calibri" panose="020F0502020204030204" pitchFamily="34" charset="0"/>
                <a:ea typeface="PMingLiU" panose="02020500000000000000" pitchFamily="18" charset="-120"/>
                <a:cs typeface="Lucida Grande"/>
              </a:rPr>
              <a:t>а</a:t>
            </a:r>
            <a:r>
              <a:rPr lang="en-US" dirty="0">
                <a:latin typeface="Calibri" panose="020F0502020204030204" pitchFamily="34" charset="0"/>
                <a:ea typeface="PMingLiU" panose="02020500000000000000" pitchFamily="18" charset="-120"/>
                <a:cs typeface="Lucida Grande"/>
              </a:rPr>
              <a:t> ‘the 20’s’</a:t>
            </a:r>
          </a:p>
          <a:p>
            <a:r>
              <a:rPr lang="en-US" dirty="0">
                <a:latin typeface="Calibri" panose="020F0502020204030204" pitchFamily="34" charset="0"/>
                <a:ea typeface="PMingLiU" panose="02020500000000000000" pitchFamily="18" charset="-120"/>
                <a:cs typeface="Lucida Grande"/>
              </a:rPr>
              <a:t>ХIХ (</a:t>
            </a:r>
            <a:r>
              <a:rPr lang="en-US" dirty="0" err="1">
                <a:latin typeface="Calibri" panose="020F0502020204030204" pitchFamily="34" charset="0"/>
                <a:ea typeface="PMingLiU" panose="02020500000000000000" pitchFamily="18" charset="-120"/>
                <a:cs typeface="Lucida Grande"/>
              </a:rPr>
              <a:t>латинд</a:t>
            </a:r>
            <a:r>
              <a:rPr lang="en-US" b="1" dirty="0" err="1">
                <a:latin typeface="Calibri" panose="020F0502020204030204" pitchFamily="34" charset="0"/>
                <a:ea typeface="PMingLiU" panose="02020500000000000000" pitchFamily="18" charset="-120"/>
                <a:cs typeface="Lucida Grande"/>
              </a:rPr>
              <a:t>е</a:t>
            </a:r>
            <a:r>
              <a:rPr lang="en-US" dirty="0" err="1">
                <a:latin typeface="Calibri" panose="020F0502020204030204" pitchFamily="34" charset="0"/>
                <a:ea typeface="PMingLiU" panose="02020500000000000000" pitchFamily="18" charset="-120"/>
                <a:cs typeface="Lucida Grande"/>
              </a:rPr>
              <a:t>шымше</a:t>
            </a:r>
            <a:r>
              <a:rPr lang="en-US" dirty="0">
                <a:latin typeface="Calibri" panose="020F0502020204030204" pitchFamily="34" charset="0"/>
                <a:ea typeface="PMingLiU" panose="02020500000000000000" pitchFamily="18" charset="-120"/>
                <a:cs typeface="Lucida Grande"/>
              </a:rPr>
              <a:t>) </a:t>
            </a:r>
            <a:r>
              <a:rPr lang="en-US" dirty="0" err="1">
                <a:latin typeface="Calibri" panose="020F0502020204030204" pitchFamily="34" charset="0"/>
                <a:ea typeface="PMingLiU" panose="02020500000000000000" pitchFamily="18" charset="-120"/>
                <a:cs typeface="Lucida Grande"/>
              </a:rPr>
              <a:t>к</a:t>
            </a:r>
            <a:r>
              <a:rPr lang="en-US" b="1" dirty="0" err="1">
                <a:latin typeface="Calibri" panose="020F0502020204030204" pitchFamily="34" charset="0"/>
                <a:ea typeface="PMingLiU" panose="02020500000000000000" pitchFamily="18" charset="-120"/>
                <a:cs typeface="Lucida Grande"/>
              </a:rPr>
              <a:t>у</a:t>
            </a:r>
            <a:r>
              <a:rPr lang="en-US" dirty="0" err="1">
                <a:latin typeface="Calibri" panose="020F0502020204030204" pitchFamily="34" charset="0"/>
                <a:ea typeface="PMingLiU" panose="02020500000000000000" pitchFamily="18" charset="-120"/>
                <a:cs typeface="Lucida Grande"/>
              </a:rPr>
              <a:t>рымын</a:t>
            </a:r>
            <a:r>
              <a:rPr lang="en-US" dirty="0">
                <a:latin typeface="Calibri" panose="020F0502020204030204" pitchFamily="34" charset="0"/>
                <a:ea typeface="PMingLiU" panose="02020500000000000000" pitchFamily="18" charset="-120"/>
                <a:cs typeface="Lucida Grande"/>
              </a:rPr>
              <a:t> 70-ше (</a:t>
            </a:r>
            <a:r>
              <a:rPr lang="en-US" dirty="0" err="1">
                <a:latin typeface="Calibri" panose="020F0502020204030204" pitchFamily="34" charset="0"/>
                <a:ea typeface="PMingLiU" panose="02020500000000000000" pitchFamily="18" charset="-120"/>
                <a:cs typeface="Lucida Grande"/>
              </a:rPr>
              <a:t>ш</a:t>
            </a:r>
            <a:r>
              <a:rPr lang="en-US" b="1" dirty="0" err="1">
                <a:latin typeface="Calibri" panose="020F0502020204030204" pitchFamily="34" charset="0"/>
                <a:ea typeface="PMingLiU" panose="02020500000000000000" pitchFamily="18" charset="-120"/>
                <a:cs typeface="Lucida Grande"/>
              </a:rPr>
              <a:t>ы</a:t>
            </a:r>
            <a:r>
              <a:rPr lang="en-US" dirty="0" err="1">
                <a:latin typeface="Calibri" panose="020F0502020204030204" pitchFamily="34" charset="0"/>
                <a:ea typeface="PMingLiU" panose="02020500000000000000" pitchFamily="18" charset="-120"/>
                <a:cs typeface="Lucida Grande"/>
              </a:rPr>
              <a:t>млымше</a:t>
            </a:r>
            <a:r>
              <a:rPr lang="en-US" dirty="0">
                <a:latin typeface="Calibri" panose="020F0502020204030204" pitchFamily="34" charset="0"/>
                <a:ea typeface="PMingLiU" panose="02020500000000000000" pitchFamily="18" charset="-120"/>
                <a:cs typeface="Lucida Grande"/>
              </a:rPr>
              <a:t>) </a:t>
            </a:r>
            <a:r>
              <a:rPr lang="en-US" dirty="0" err="1">
                <a:latin typeface="Calibri" panose="020F0502020204030204" pitchFamily="34" charset="0"/>
                <a:ea typeface="PMingLiU" panose="02020500000000000000" pitchFamily="18" charset="-120"/>
                <a:cs typeface="Lucida Grande"/>
              </a:rPr>
              <a:t>ийл</a:t>
            </a:r>
            <a:r>
              <a:rPr lang="en-US" b="1" dirty="0" err="1">
                <a:latin typeface="Calibri" panose="020F0502020204030204" pitchFamily="34" charset="0"/>
                <a:ea typeface="PMingLiU" panose="02020500000000000000" pitchFamily="18" charset="-120"/>
                <a:cs typeface="Lucida Grande"/>
              </a:rPr>
              <a:t>а</a:t>
            </a:r>
            <a:r>
              <a:rPr lang="en-US" dirty="0" err="1">
                <a:latin typeface="Calibri" panose="020F0502020204030204" pitchFamily="34" charset="0"/>
                <a:ea typeface="PMingLiU" panose="02020500000000000000" pitchFamily="18" charset="-120"/>
                <a:cs typeface="Lucida Grande"/>
              </a:rPr>
              <a:t>штыже</a:t>
            </a:r>
            <a:r>
              <a:rPr lang="en-US" dirty="0">
                <a:latin typeface="Calibri" panose="020F0502020204030204" pitchFamily="34" charset="0"/>
                <a:ea typeface="PMingLiU" panose="02020500000000000000" pitchFamily="18" charset="-120"/>
                <a:cs typeface="Lucida Grande"/>
              </a:rPr>
              <a:t> ‘in the 70’s of the 19</a:t>
            </a:r>
            <a:r>
              <a:rPr lang="en-US" baseline="30000" dirty="0">
                <a:latin typeface="Calibri" panose="020F0502020204030204" pitchFamily="34" charset="0"/>
                <a:ea typeface="PMingLiU" panose="02020500000000000000" pitchFamily="18" charset="-120"/>
                <a:cs typeface="Lucida Grande"/>
              </a:rPr>
              <a:t>th</a:t>
            </a:r>
            <a:r>
              <a:rPr lang="en-US" dirty="0">
                <a:latin typeface="Calibri" panose="020F0502020204030204" pitchFamily="34" charset="0"/>
                <a:ea typeface="PMingLiU" panose="02020500000000000000" pitchFamily="18" charset="-120"/>
                <a:cs typeface="Lucida Grande"/>
              </a:rPr>
              <a:t> century, in the 1870s’</a:t>
            </a:r>
            <a:endParaRPr lang="en-GB" dirty="0"/>
          </a:p>
        </p:txBody>
      </p:sp>
    </p:spTree>
    <p:extLst>
      <p:ext uri="{BB962C8B-B14F-4D97-AF65-F5344CB8AC3E}">
        <p14:creationId xmlns:p14="http://schemas.microsoft.com/office/powerpoint/2010/main" val="4333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az-Cyrl-AZ" sz="3600" u="sng" dirty="0">
                <a:latin typeface="Calibri" panose="020F0502020204030204" pitchFamily="34" charset="0"/>
                <a:ea typeface="Times New Roman" panose="02020603050405020304" pitchFamily="18" charset="0"/>
                <a:cs typeface="Calibri" panose="020F0502020204030204" pitchFamily="34" charset="0"/>
              </a:rPr>
              <a:t>онч</a:t>
            </a:r>
            <a:r>
              <a:rPr lang="az-Cyrl-AZ" sz="3600" b="1" u="sng" dirty="0">
                <a:latin typeface="Calibri" panose="020F0502020204030204" pitchFamily="34" charset="0"/>
                <a:ea typeface="Times New Roman" panose="02020603050405020304" pitchFamily="18" charset="0"/>
                <a:cs typeface="Calibri" panose="020F0502020204030204" pitchFamily="34" charset="0"/>
              </a:rPr>
              <a:t>а</a:t>
            </a:r>
            <a:r>
              <a:rPr lang="az-Cyrl-AZ" sz="3600" u="sng" dirty="0">
                <a:latin typeface="Calibri" panose="020F0502020204030204" pitchFamily="34" charset="0"/>
                <a:ea typeface="Times New Roman" panose="02020603050405020304" pitchFamily="18" charset="0"/>
                <a:cs typeface="Calibri" panose="020F0502020204030204" pitchFamily="34" charset="0"/>
              </a:rPr>
              <a:t>ш (</a:t>
            </a:r>
            <a:r>
              <a:rPr lang="en-GB"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ем) ‘</a:t>
            </a:r>
            <a:r>
              <a:rPr lang="en-GB" sz="3600" u="sng" dirty="0">
                <a:latin typeface="Calibri" panose="020F0502020204030204" pitchFamily="34" charset="0"/>
                <a:ea typeface="Times New Roman" panose="02020603050405020304" pitchFamily="18" charset="0"/>
                <a:cs typeface="Calibri" panose="020F0502020204030204" pitchFamily="34" charset="0"/>
              </a:rPr>
              <a:t>to look; to shine’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graphicFrame>
        <p:nvGraphicFramePr>
          <p:cNvPr id="7" name="Table 6">
            <a:extLst>
              <a:ext uri="{FF2B5EF4-FFF2-40B4-BE49-F238E27FC236}">
                <a16:creationId xmlns:a16="http://schemas.microsoft.com/office/drawing/2014/main" id="{3979510E-03EF-42EB-B834-A07235F5D76E}"/>
              </a:ext>
            </a:extLst>
          </p:cNvPr>
          <p:cNvGraphicFramePr>
            <a:graphicFrameLocks noGrp="1"/>
          </p:cNvGraphicFramePr>
          <p:nvPr>
            <p:extLst>
              <p:ext uri="{D42A27DB-BD31-4B8C-83A1-F6EECF244321}">
                <p14:modId xmlns:p14="http://schemas.microsoft.com/office/powerpoint/2010/main" val="1605765480"/>
              </p:ext>
            </p:extLst>
          </p:nvPr>
        </p:nvGraphicFramePr>
        <p:xfrm>
          <a:off x="2889291" y="3408916"/>
          <a:ext cx="6413418" cy="995844"/>
        </p:xfrm>
        <a:graphic>
          <a:graphicData uri="http://schemas.openxmlformats.org/drawingml/2006/table">
            <a:tbl>
              <a:tblPr firstRow="1" firstCol="1" bandRow="1">
                <a:tableStyleId>{5940675A-B579-460E-94D1-54222C63F5DA}</a:tableStyleId>
              </a:tblPr>
              <a:tblGrid>
                <a:gridCol w="3206362">
                  <a:extLst>
                    <a:ext uri="{9D8B030D-6E8A-4147-A177-3AD203B41FA5}">
                      <a16:colId xmlns:a16="http://schemas.microsoft.com/office/drawing/2014/main" val="1154401088"/>
                    </a:ext>
                  </a:extLst>
                </a:gridCol>
                <a:gridCol w="3207056">
                  <a:extLst>
                    <a:ext uri="{9D8B030D-6E8A-4147-A177-3AD203B41FA5}">
                      <a16:colId xmlns:a16="http://schemas.microsoft.com/office/drawing/2014/main" val="1209557204"/>
                    </a:ext>
                  </a:extLst>
                </a:gridCol>
              </a:tblGrid>
              <a:tr h="497922">
                <a:tc>
                  <a:txBody>
                    <a:bodyPr/>
                    <a:lstStyle/>
                    <a:p>
                      <a:pPr algn="just"/>
                      <a:r>
                        <a:rPr lang="en-US" sz="2000" i="0" kern="1200" dirty="0" err="1">
                          <a:solidFill>
                            <a:schemeClr val="tx1"/>
                          </a:solidFill>
                          <a:effectLst/>
                          <a:latin typeface="+mn-lt"/>
                          <a:ea typeface="+mn-ea"/>
                          <a:cs typeface="+mn-cs"/>
                        </a:rPr>
                        <a:t>К</a:t>
                      </a:r>
                      <a:r>
                        <a:rPr lang="en-US" sz="2000" b="1" i="0" kern="1200" dirty="0" err="1">
                          <a:solidFill>
                            <a:schemeClr val="tx1"/>
                          </a:solidFill>
                          <a:effectLst/>
                          <a:latin typeface="+mn-lt"/>
                          <a:ea typeface="+mn-ea"/>
                          <a:cs typeface="+mn-cs"/>
                        </a:rPr>
                        <a:t>е</a:t>
                      </a:r>
                      <a:r>
                        <a:rPr lang="en-US" sz="2000" i="0" kern="1200" dirty="0" err="1">
                          <a:solidFill>
                            <a:schemeClr val="tx1"/>
                          </a:solidFill>
                          <a:effectLst/>
                          <a:latin typeface="+mn-lt"/>
                          <a:ea typeface="+mn-ea"/>
                          <a:cs typeface="+mn-cs"/>
                        </a:rPr>
                        <a:t>че</a:t>
                      </a:r>
                      <a:r>
                        <a:rPr lang="en-US" sz="2000" i="0" kern="1200" dirty="0">
                          <a:solidFill>
                            <a:schemeClr val="tx1"/>
                          </a:solidFill>
                          <a:effectLst/>
                          <a:latin typeface="+mn-lt"/>
                          <a:ea typeface="+mn-ea"/>
                          <a:cs typeface="+mn-cs"/>
                        </a:rPr>
                        <a:t> </a:t>
                      </a:r>
                      <a:r>
                        <a:rPr lang="en-US" sz="2000" i="0" kern="1200" dirty="0" err="1">
                          <a:solidFill>
                            <a:schemeClr val="tx1"/>
                          </a:solidFill>
                          <a:effectLst/>
                          <a:latin typeface="+mn-lt"/>
                          <a:ea typeface="+mn-ea"/>
                          <a:cs typeface="+mn-cs"/>
                        </a:rPr>
                        <a:t>онч</a:t>
                      </a:r>
                      <a:r>
                        <a:rPr lang="en-US" sz="2000" b="1" i="0" kern="1200" dirty="0" err="1">
                          <a:solidFill>
                            <a:schemeClr val="tx1"/>
                          </a:solidFill>
                          <a:effectLst/>
                          <a:latin typeface="+mn-lt"/>
                          <a:ea typeface="+mn-ea"/>
                          <a:cs typeface="+mn-cs"/>
                        </a:rPr>
                        <a:t>а</a:t>
                      </a:r>
                      <a:r>
                        <a:rPr lang="en-US" sz="2000" i="0" kern="1200" dirty="0">
                          <a:solidFill>
                            <a:schemeClr val="tx1"/>
                          </a:solidFill>
                          <a:effectLst/>
                          <a:latin typeface="+mn-lt"/>
                          <a:ea typeface="+mn-ea"/>
                          <a:cs typeface="+mn-cs"/>
                        </a:rPr>
                        <a:t>.</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0" kern="1200" dirty="0">
                          <a:solidFill>
                            <a:schemeClr val="tx1"/>
                          </a:solidFill>
                          <a:effectLst/>
                          <a:latin typeface="+mn-lt"/>
                          <a:ea typeface="+mn-ea"/>
                          <a:cs typeface="+mn-cs"/>
                        </a:rPr>
                        <a:t>The sun is shining.</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94481025"/>
                  </a:ext>
                </a:extLst>
              </a:tr>
              <a:tr h="497922">
                <a:tc>
                  <a:txBody>
                    <a:bodyPr/>
                    <a:lstStyle/>
                    <a:p>
                      <a:pPr algn="just"/>
                      <a:r>
                        <a:rPr lang="en-US" sz="2000" i="0" kern="1200" dirty="0" err="1">
                          <a:solidFill>
                            <a:schemeClr val="tx1"/>
                          </a:solidFill>
                          <a:effectLst/>
                          <a:latin typeface="+mn-lt"/>
                          <a:ea typeface="+mn-ea"/>
                          <a:cs typeface="+mn-cs"/>
                        </a:rPr>
                        <a:t>К</a:t>
                      </a:r>
                      <a:r>
                        <a:rPr lang="en-US" sz="2000" b="1" i="0" kern="1200" dirty="0" err="1">
                          <a:solidFill>
                            <a:schemeClr val="tx1"/>
                          </a:solidFill>
                          <a:effectLst/>
                          <a:latin typeface="+mn-lt"/>
                          <a:ea typeface="+mn-ea"/>
                          <a:cs typeface="+mn-cs"/>
                        </a:rPr>
                        <a:t>е</a:t>
                      </a:r>
                      <a:r>
                        <a:rPr lang="en-US" sz="2000" i="0" kern="1200" dirty="0" err="1">
                          <a:solidFill>
                            <a:schemeClr val="tx1"/>
                          </a:solidFill>
                          <a:effectLst/>
                          <a:latin typeface="+mn-lt"/>
                          <a:ea typeface="+mn-ea"/>
                          <a:cs typeface="+mn-cs"/>
                        </a:rPr>
                        <a:t>че</a:t>
                      </a:r>
                      <a:r>
                        <a:rPr lang="en-US" sz="2000" i="0" kern="1200" dirty="0">
                          <a:solidFill>
                            <a:schemeClr val="tx1"/>
                          </a:solidFill>
                          <a:effectLst/>
                          <a:latin typeface="+mn-lt"/>
                          <a:ea typeface="+mn-ea"/>
                          <a:cs typeface="+mn-cs"/>
                        </a:rPr>
                        <a:t> </a:t>
                      </a:r>
                      <a:r>
                        <a:rPr lang="en-US" sz="2000" i="0" kern="1200" dirty="0" err="1">
                          <a:solidFill>
                            <a:schemeClr val="tx1"/>
                          </a:solidFill>
                          <a:effectLst/>
                          <a:latin typeface="+mn-lt"/>
                          <a:ea typeface="+mn-ea"/>
                          <a:cs typeface="+mn-cs"/>
                        </a:rPr>
                        <a:t>весел</a:t>
                      </a:r>
                      <a:r>
                        <a:rPr lang="en-US" sz="2000" b="1" i="0" kern="1200" dirty="0" err="1">
                          <a:solidFill>
                            <a:schemeClr val="tx1"/>
                          </a:solidFill>
                          <a:effectLst/>
                          <a:latin typeface="+mn-lt"/>
                          <a:ea typeface="+mn-ea"/>
                          <a:cs typeface="+mn-cs"/>
                        </a:rPr>
                        <a:t>а</a:t>
                      </a:r>
                      <a:r>
                        <a:rPr lang="en-US" sz="2000" i="0" kern="1200" dirty="0" err="1">
                          <a:solidFill>
                            <a:schemeClr val="tx1"/>
                          </a:solidFill>
                          <a:effectLst/>
                          <a:latin typeface="+mn-lt"/>
                          <a:ea typeface="+mn-ea"/>
                          <a:cs typeface="+mn-cs"/>
                        </a:rPr>
                        <a:t>н</a:t>
                      </a:r>
                      <a:r>
                        <a:rPr lang="en-US" sz="2000" i="0" kern="1200" dirty="0">
                          <a:solidFill>
                            <a:schemeClr val="tx1"/>
                          </a:solidFill>
                          <a:effectLst/>
                          <a:latin typeface="+mn-lt"/>
                          <a:ea typeface="+mn-ea"/>
                          <a:cs typeface="+mn-cs"/>
                        </a:rPr>
                        <a:t> </a:t>
                      </a:r>
                      <a:r>
                        <a:rPr lang="en-US" sz="2000" i="0" kern="1200" dirty="0" err="1">
                          <a:solidFill>
                            <a:schemeClr val="tx1"/>
                          </a:solidFill>
                          <a:effectLst/>
                          <a:latin typeface="+mn-lt"/>
                          <a:ea typeface="+mn-ea"/>
                          <a:cs typeface="+mn-cs"/>
                        </a:rPr>
                        <a:t>онч</a:t>
                      </a:r>
                      <a:r>
                        <a:rPr lang="en-US" sz="2000" b="1" i="0" kern="1200" dirty="0" err="1">
                          <a:solidFill>
                            <a:schemeClr val="tx1"/>
                          </a:solidFill>
                          <a:effectLst/>
                          <a:latin typeface="+mn-lt"/>
                          <a:ea typeface="+mn-ea"/>
                          <a:cs typeface="+mn-cs"/>
                        </a:rPr>
                        <a:t>а</a:t>
                      </a:r>
                      <a:r>
                        <a:rPr lang="en-US" sz="2000" i="0" kern="1200" dirty="0" err="1">
                          <a:solidFill>
                            <a:schemeClr val="tx1"/>
                          </a:solidFill>
                          <a:effectLst/>
                          <a:latin typeface="+mn-lt"/>
                          <a:ea typeface="+mn-ea"/>
                          <a:cs typeface="+mn-cs"/>
                        </a:rPr>
                        <a:t>л’е</a:t>
                      </a:r>
                      <a:r>
                        <a:rPr lang="en-US" sz="2000" i="0" kern="1200" dirty="0">
                          <a:solidFill>
                            <a:schemeClr val="tx1"/>
                          </a:solidFill>
                          <a:effectLst/>
                          <a:latin typeface="+mn-lt"/>
                          <a:ea typeface="+mn-ea"/>
                          <a:cs typeface="+mn-cs"/>
                        </a:rPr>
                        <a:t>.</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0" kern="1200" dirty="0">
                          <a:solidFill>
                            <a:schemeClr val="tx1"/>
                          </a:solidFill>
                          <a:effectLst/>
                          <a:latin typeface="+mn-lt"/>
                          <a:ea typeface="+mn-ea"/>
                          <a:cs typeface="+mn-cs"/>
                        </a:rPr>
                        <a:t>The sun shone brightly.</a:t>
                      </a:r>
                      <a:endParaRPr lang="en-GB" sz="2000" i="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09001530"/>
                  </a:ext>
                </a:extLst>
              </a:tr>
            </a:tbl>
          </a:graphicData>
        </a:graphic>
      </p:graphicFrame>
    </p:spTree>
    <p:extLst>
      <p:ext uri="{BB962C8B-B14F-4D97-AF65-F5344CB8AC3E}">
        <p14:creationId xmlns:p14="http://schemas.microsoft.com/office/powerpoint/2010/main" val="273382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Tree names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pic>
        <p:nvPicPr>
          <p:cNvPr id="7" name="Picture 6" descr="A picture containing text, tree, plant&#10;&#10;Description automatically generated">
            <a:extLst>
              <a:ext uri="{FF2B5EF4-FFF2-40B4-BE49-F238E27FC236}">
                <a16:creationId xmlns:a16="http://schemas.microsoft.com/office/drawing/2014/main" id="{952608BE-890B-4AC8-8B4C-A610A0CC2AA0}"/>
              </a:ext>
            </a:extLst>
          </p:cNvPr>
          <p:cNvPicPr>
            <a:picLocks noChangeAspect="1"/>
          </p:cNvPicPr>
          <p:nvPr/>
        </p:nvPicPr>
        <p:blipFill>
          <a:blip r:embed="rId2"/>
          <a:stretch>
            <a:fillRect/>
          </a:stretch>
        </p:blipFill>
        <p:spPr>
          <a:xfrm>
            <a:off x="2077266" y="1323975"/>
            <a:ext cx="8037468" cy="4840001"/>
          </a:xfrm>
          <a:prstGeom prst="rect">
            <a:avLst/>
          </a:prstGeom>
        </p:spPr>
      </p:pic>
    </p:spTree>
    <p:extLst>
      <p:ext uri="{BB962C8B-B14F-4D97-AF65-F5344CB8AC3E}">
        <p14:creationId xmlns:p14="http://schemas.microsoft.com/office/powerpoint/2010/main" val="247539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Tree names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pic>
        <p:nvPicPr>
          <p:cNvPr id="8" name="Picture 7" descr="A picture containing application&#10;&#10;Description automatically generated">
            <a:extLst>
              <a:ext uri="{FF2B5EF4-FFF2-40B4-BE49-F238E27FC236}">
                <a16:creationId xmlns:a16="http://schemas.microsoft.com/office/drawing/2014/main" id="{7078DD71-D433-4F8D-AC86-0820D7AAAE93}"/>
              </a:ext>
            </a:extLst>
          </p:cNvPr>
          <p:cNvPicPr>
            <a:picLocks noChangeAspect="1"/>
          </p:cNvPicPr>
          <p:nvPr/>
        </p:nvPicPr>
        <p:blipFill>
          <a:blip r:embed="rId2"/>
          <a:stretch>
            <a:fillRect/>
          </a:stretch>
        </p:blipFill>
        <p:spPr>
          <a:xfrm>
            <a:off x="2102246" y="1386076"/>
            <a:ext cx="7987508" cy="4868576"/>
          </a:xfrm>
          <a:prstGeom prst="rect">
            <a:avLst/>
          </a:prstGeom>
        </p:spPr>
      </p:pic>
    </p:spTree>
    <p:extLst>
      <p:ext uri="{BB962C8B-B14F-4D97-AF65-F5344CB8AC3E}">
        <p14:creationId xmlns:p14="http://schemas.microsoft.com/office/powerpoint/2010/main" val="3268021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en-GB" sz="3600" u="sng" dirty="0">
                <a:latin typeface="Calibri" panose="020F0502020204030204" pitchFamily="34" charset="0"/>
                <a:ea typeface="Times New Roman" panose="02020603050405020304" pitchFamily="18" charset="0"/>
                <a:cs typeface="Calibri" panose="020F0502020204030204" pitchFamily="34" charset="0"/>
              </a:rPr>
              <a:t>Cardinal directions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pic>
        <p:nvPicPr>
          <p:cNvPr id="6" name="Picture 5" descr="A black and white logo&#10;&#10;Description automatically generated with low confidence">
            <a:extLst>
              <a:ext uri="{FF2B5EF4-FFF2-40B4-BE49-F238E27FC236}">
                <a16:creationId xmlns:a16="http://schemas.microsoft.com/office/drawing/2014/main" id="{A2CFD576-D972-404F-8080-E7904471D594}"/>
              </a:ext>
            </a:extLst>
          </p:cNvPr>
          <p:cNvPicPr>
            <a:picLocks noChangeAspect="1"/>
          </p:cNvPicPr>
          <p:nvPr/>
        </p:nvPicPr>
        <p:blipFill>
          <a:blip r:embed="rId2"/>
          <a:stretch>
            <a:fillRect/>
          </a:stretch>
        </p:blipFill>
        <p:spPr>
          <a:xfrm>
            <a:off x="3843337" y="1995487"/>
            <a:ext cx="4505325" cy="2867025"/>
          </a:xfrm>
          <a:prstGeom prst="rect">
            <a:avLst/>
          </a:prstGeom>
        </p:spPr>
      </p:pic>
    </p:spTree>
    <p:extLst>
      <p:ext uri="{BB962C8B-B14F-4D97-AF65-F5344CB8AC3E}">
        <p14:creationId xmlns:p14="http://schemas.microsoft.com/office/powerpoint/2010/main" val="27472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en-GB" sz="3600" u="sng" dirty="0">
                <a:latin typeface="Calibri" panose="020F0502020204030204" pitchFamily="34" charset="0"/>
                <a:ea typeface="Times New Roman" panose="02020603050405020304" pitchFamily="18" charset="0"/>
                <a:cs typeface="Calibri" panose="020F0502020204030204" pitchFamily="34" charset="0"/>
              </a:rPr>
              <a:t>Cardinal directions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graphicFrame>
        <p:nvGraphicFramePr>
          <p:cNvPr id="2" name="Table 1">
            <a:extLst>
              <a:ext uri="{FF2B5EF4-FFF2-40B4-BE49-F238E27FC236}">
                <a16:creationId xmlns:a16="http://schemas.microsoft.com/office/drawing/2014/main" id="{F6A20890-6E97-4816-8DD4-813753BA7FA5}"/>
              </a:ext>
            </a:extLst>
          </p:cNvPr>
          <p:cNvGraphicFramePr>
            <a:graphicFrameLocks noGrp="1"/>
          </p:cNvGraphicFramePr>
          <p:nvPr>
            <p:extLst>
              <p:ext uri="{D42A27DB-BD31-4B8C-83A1-F6EECF244321}">
                <p14:modId xmlns:p14="http://schemas.microsoft.com/office/powerpoint/2010/main" val="4256474700"/>
              </p:ext>
            </p:extLst>
          </p:nvPr>
        </p:nvGraphicFramePr>
        <p:xfrm>
          <a:off x="389164" y="1605127"/>
          <a:ext cx="11413672" cy="4558849"/>
        </p:xfrm>
        <a:graphic>
          <a:graphicData uri="http://schemas.openxmlformats.org/drawingml/2006/table">
            <a:tbl>
              <a:tblPr firstRow="1" firstCol="1" bandRow="1" bandCol="1">
                <a:tableStyleId>{5940675A-B579-460E-94D1-54222C63F5DA}</a:tableStyleId>
              </a:tblPr>
              <a:tblGrid>
                <a:gridCol w="1707953">
                  <a:extLst>
                    <a:ext uri="{9D8B030D-6E8A-4147-A177-3AD203B41FA5}">
                      <a16:colId xmlns:a16="http://schemas.microsoft.com/office/drawing/2014/main" val="2232473990"/>
                    </a:ext>
                  </a:extLst>
                </a:gridCol>
                <a:gridCol w="1707953">
                  <a:extLst>
                    <a:ext uri="{9D8B030D-6E8A-4147-A177-3AD203B41FA5}">
                      <a16:colId xmlns:a16="http://schemas.microsoft.com/office/drawing/2014/main" val="2048467473"/>
                    </a:ext>
                  </a:extLst>
                </a:gridCol>
                <a:gridCol w="1707953">
                  <a:extLst>
                    <a:ext uri="{9D8B030D-6E8A-4147-A177-3AD203B41FA5}">
                      <a16:colId xmlns:a16="http://schemas.microsoft.com/office/drawing/2014/main" val="2560516047"/>
                    </a:ext>
                  </a:extLst>
                </a:gridCol>
                <a:gridCol w="1707953">
                  <a:extLst>
                    <a:ext uri="{9D8B030D-6E8A-4147-A177-3AD203B41FA5}">
                      <a16:colId xmlns:a16="http://schemas.microsoft.com/office/drawing/2014/main" val="226647126"/>
                    </a:ext>
                  </a:extLst>
                </a:gridCol>
                <a:gridCol w="3333268">
                  <a:extLst>
                    <a:ext uri="{9D8B030D-6E8A-4147-A177-3AD203B41FA5}">
                      <a16:colId xmlns:a16="http://schemas.microsoft.com/office/drawing/2014/main" val="1834895756"/>
                    </a:ext>
                  </a:extLst>
                </a:gridCol>
                <a:gridCol w="1248592">
                  <a:extLst>
                    <a:ext uri="{9D8B030D-6E8A-4147-A177-3AD203B41FA5}">
                      <a16:colId xmlns:a16="http://schemas.microsoft.com/office/drawing/2014/main" val="2996882445"/>
                    </a:ext>
                  </a:extLst>
                </a:gridCol>
              </a:tblGrid>
              <a:tr h="114509">
                <a:tc gridSpan="2">
                  <a:txBody>
                    <a:bodyPr/>
                    <a:lstStyle/>
                    <a:p>
                      <a:pPr algn="ctr"/>
                      <a:r>
                        <a:rPr lang="en-US" sz="1400" b="1">
                          <a:effectLst/>
                          <a:latin typeface="Calibri" panose="020F0502020204030204" pitchFamily="34" charset="0"/>
                          <a:ea typeface="PMingLiU" panose="02020500000000000000" pitchFamily="18" charset="-120"/>
                          <a:cs typeface="Calibri" panose="020F0502020204030204" pitchFamily="34" charset="0"/>
                        </a:rPr>
                        <a:t>Motion toward</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hMerge="1">
                  <a:txBody>
                    <a:bodyPr/>
                    <a:lstStyle/>
                    <a:p>
                      <a:endParaRPr lang="en-GB"/>
                    </a:p>
                  </a:txBody>
                  <a:tcPr/>
                </a:tc>
                <a:tc gridSpan="2">
                  <a:txBody>
                    <a:bodyPr/>
                    <a:lstStyle/>
                    <a:p>
                      <a:pPr algn="ctr"/>
                      <a:r>
                        <a:rPr lang="en-US" sz="1400" b="1">
                          <a:effectLst/>
                          <a:latin typeface="Calibri" panose="020F0502020204030204" pitchFamily="34" charset="0"/>
                          <a:ea typeface="PMingLiU" panose="02020500000000000000" pitchFamily="18" charset="-120"/>
                          <a:cs typeface="Calibri" panose="020F0502020204030204" pitchFamily="34" charset="0"/>
                        </a:rPr>
                        <a:t>No motion</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hMerge="1">
                  <a:txBody>
                    <a:bodyPr/>
                    <a:lstStyle/>
                    <a:p>
                      <a:endParaRPr lang="en-GB"/>
                    </a:p>
                  </a:txBody>
                  <a:tcPr/>
                </a:tc>
                <a:tc gridSpan="2">
                  <a:txBody>
                    <a:bodyPr/>
                    <a:lstStyle/>
                    <a:p>
                      <a:pPr algn="ctr"/>
                      <a:r>
                        <a:rPr lang="en-US" sz="1400" b="1">
                          <a:effectLst/>
                          <a:latin typeface="Calibri" panose="020F0502020204030204" pitchFamily="34" charset="0"/>
                          <a:ea typeface="PMingLiU" panose="02020500000000000000" pitchFamily="18" charset="-120"/>
                          <a:cs typeface="Calibri" panose="020F0502020204030204" pitchFamily="34" charset="0"/>
                        </a:rPr>
                        <a:t>Motion away from</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hMerge="1">
                  <a:txBody>
                    <a:bodyPr/>
                    <a:lstStyle/>
                    <a:p>
                      <a:endParaRPr lang="en-GB"/>
                    </a:p>
                  </a:txBody>
                  <a:tcPr/>
                </a:tc>
                <a:extLst>
                  <a:ext uri="{0D108BD9-81ED-4DB2-BD59-A6C34878D82A}">
                    <a16:rowId xmlns:a16="http://schemas.microsoft.com/office/drawing/2014/main" val="3789756989"/>
                  </a:ext>
                </a:extLst>
              </a:tr>
              <a:tr h="1030580">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йӱдв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к</a:t>
                      </a:r>
                      <a:r>
                        <a:rPr lang="de-AT" sz="1400">
                          <a:effectLst/>
                          <a:latin typeface="Calibri" panose="020F0502020204030204" pitchFamily="34" charset="0"/>
                          <a:ea typeface="PMingLiU" panose="02020500000000000000" pitchFamily="18" charset="-120"/>
                          <a:cs typeface="Calibri" panose="020F0502020204030204" pitchFamily="34" charset="0"/>
                        </a:rPr>
                        <a:t>(</a:t>
                      </a:r>
                      <a:r>
                        <a:rPr lang="en-US" sz="1400">
                          <a:effectLst/>
                          <a:latin typeface="Calibri" panose="020F0502020204030204" pitchFamily="34" charset="0"/>
                          <a:ea typeface="PMingLiU" panose="02020500000000000000" pitchFamily="18" charset="-120"/>
                          <a:cs typeface="Calibri" panose="020F0502020204030204" pitchFamily="34" charset="0"/>
                        </a:rPr>
                        <a:t>е</a:t>
                      </a:r>
                      <a:r>
                        <a:rPr lang="de-AT"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йӱдв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лыш</a:t>
                      </a:r>
                      <a:r>
                        <a:rPr lang="de-AT" sz="1400">
                          <a:effectLst/>
                          <a:latin typeface="Calibri" panose="020F0502020204030204" pitchFamily="34" charset="0"/>
                          <a:ea typeface="PMingLiU" panose="02020500000000000000" pitchFamily="18" charset="-120"/>
                          <a:cs typeface="Calibri" panose="020F0502020204030204" pitchFamily="34" charset="0"/>
                        </a:rPr>
                        <a:t>(</a:t>
                      </a:r>
                      <a:r>
                        <a:rPr lang="en-US" sz="1400">
                          <a:effectLst/>
                          <a:latin typeface="Calibri" panose="020F0502020204030204" pitchFamily="34" charset="0"/>
                          <a:ea typeface="PMingLiU" panose="02020500000000000000" pitchFamily="18" charset="-120"/>
                          <a:cs typeface="Calibri" panose="020F0502020204030204" pitchFamily="34" charset="0"/>
                        </a:rPr>
                        <a:t>ке</a:t>
                      </a:r>
                      <a:r>
                        <a:rPr lang="de-AT" sz="1400">
                          <a:effectLst/>
                          <a:latin typeface="Calibri" panose="020F0502020204030204" pitchFamily="34" charset="0"/>
                          <a:ea typeface="PMingLiU" panose="02020500000000000000" pitchFamily="18" charset="-120"/>
                          <a:cs typeface="Calibri" panose="020F0502020204030204" pitchFamily="34" charset="0"/>
                        </a:rPr>
                        <a:t>)</a:t>
                      </a:r>
                      <a:endParaRPr lang="en-GB" sz="1400">
                        <a:effectLst/>
                        <a:latin typeface="Calibri" panose="020F0502020204030204" pitchFamily="34" charset="0"/>
                        <a:ea typeface="PMingLiU" panose="02020500000000000000" pitchFamily="18" charset="-120"/>
                        <a:cs typeface="Lucida Grande"/>
                      </a:endParaRPr>
                    </a:p>
                    <a:p>
                      <a:pPr algn="l"/>
                      <a:r>
                        <a:rPr lang="de-AT"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йӱдвел</a:t>
                      </a:r>
                      <a:r>
                        <a:rPr lang="en-US" sz="1400" b="1">
                          <a:effectLst/>
                          <a:latin typeface="Calibri" panose="020F0502020204030204" pitchFamily="34" charset="0"/>
                          <a:ea typeface="PMingLiU" panose="02020500000000000000" pitchFamily="18" charset="-120"/>
                          <a:cs typeface="Calibri" panose="020F0502020204030204" pitchFamily="34" charset="0"/>
                        </a:rPr>
                        <a:t>а</a:t>
                      </a:r>
                      <a:r>
                        <a:rPr lang="en-US" sz="1400">
                          <a:effectLst/>
                          <a:latin typeface="Calibri" panose="020F0502020204030204" pitchFamily="34" charset="0"/>
                          <a:ea typeface="PMingLiU" panose="02020500000000000000" pitchFamily="18" charset="-120"/>
                          <a:cs typeface="Calibri" panose="020F0502020204030204" pitchFamily="34" charset="0"/>
                        </a:rPr>
                        <a:t>н </a:t>
                      </a:r>
                      <a:r>
                        <a:rPr lang="de-AT" sz="1400">
                          <a:effectLst/>
                          <a:latin typeface="Calibri" panose="020F0502020204030204" pitchFamily="34" charset="0"/>
                          <a:ea typeface="PMingLiU" panose="02020500000000000000" pitchFamily="18" charset="-120"/>
                          <a:cs typeface="Calibri" panose="020F0502020204030204" pitchFamily="34" charset="0"/>
                        </a:rPr>
                        <a:t>~</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йӱдвел</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ш</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(into the) north</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йӱдв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лне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йӱдв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лыште</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йӱдвел</a:t>
                      </a:r>
                      <a:r>
                        <a:rPr lang="en-US" sz="1400" b="1">
                          <a:effectLst/>
                          <a:latin typeface="Calibri" panose="020F0502020204030204" pitchFamily="34" charset="0"/>
                          <a:ea typeface="PMingLiU" panose="02020500000000000000" pitchFamily="18" charset="-120"/>
                          <a:cs typeface="Calibri" panose="020F0502020204030204" pitchFamily="34" charset="0"/>
                        </a:rPr>
                        <a:t>а</a:t>
                      </a:r>
                      <a:r>
                        <a:rPr lang="en-US" sz="1400">
                          <a:effectLst/>
                          <a:latin typeface="Calibri" panose="020F0502020204030204" pitchFamily="34" charset="0"/>
                          <a:ea typeface="PMingLiU" panose="02020500000000000000" pitchFamily="18" charset="-120"/>
                          <a:cs typeface="Calibri" panose="020F0502020204030204" pitchFamily="34" charset="0"/>
                        </a:rPr>
                        <a:t>н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йӱдвел</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ш</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(in the) north</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йӱдв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ч(ын)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йӱдв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 гыч</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1400">
                          <a:effectLst/>
                          <a:latin typeface="Calibri" panose="020F0502020204030204" pitchFamily="34" charset="0"/>
                          <a:ea typeface="PMingLiU" panose="02020500000000000000" pitchFamily="18" charset="-120"/>
                          <a:cs typeface="Calibri" panose="020F0502020204030204" pitchFamily="34" charset="0"/>
                        </a:rPr>
                        <a:t>from the north</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34973824"/>
                  </a:ext>
                </a:extLst>
              </a:tr>
              <a:tr h="1030580">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эрв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к</a:t>
                      </a:r>
                      <a:r>
                        <a:rPr lang="de-AT" sz="1400">
                          <a:effectLst/>
                          <a:latin typeface="Calibri" panose="020F0502020204030204" pitchFamily="34" charset="0"/>
                          <a:ea typeface="PMingLiU" panose="02020500000000000000" pitchFamily="18" charset="-120"/>
                          <a:cs typeface="Calibri" panose="020F0502020204030204" pitchFamily="34" charset="0"/>
                        </a:rPr>
                        <a:t>(</a:t>
                      </a:r>
                      <a:r>
                        <a:rPr lang="en-US" sz="1400">
                          <a:effectLst/>
                          <a:latin typeface="Calibri" panose="020F0502020204030204" pitchFamily="34" charset="0"/>
                          <a:ea typeface="PMingLiU" panose="02020500000000000000" pitchFamily="18" charset="-120"/>
                          <a:cs typeface="Calibri" panose="020F0502020204030204" pitchFamily="34" charset="0"/>
                        </a:rPr>
                        <a:t>е</a:t>
                      </a:r>
                      <a:r>
                        <a:rPr lang="de-AT"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эрв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лыш</a:t>
                      </a:r>
                      <a:r>
                        <a:rPr lang="de-AT" sz="1400">
                          <a:effectLst/>
                          <a:latin typeface="Calibri" panose="020F0502020204030204" pitchFamily="34" charset="0"/>
                          <a:ea typeface="PMingLiU" panose="02020500000000000000" pitchFamily="18" charset="-120"/>
                          <a:cs typeface="Calibri" panose="020F0502020204030204" pitchFamily="34" charset="0"/>
                        </a:rPr>
                        <a:t>(</a:t>
                      </a:r>
                      <a:r>
                        <a:rPr lang="en-US" sz="1400">
                          <a:effectLst/>
                          <a:latin typeface="Calibri" panose="020F0502020204030204" pitchFamily="34" charset="0"/>
                          <a:ea typeface="PMingLiU" panose="02020500000000000000" pitchFamily="18" charset="-120"/>
                          <a:cs typeface="Calibri" panose="020F0502020204030204" pitchFamily="34" charset="0"/>
                        </a:rPr>
                        <a:t>ке</a:t>
                      </a:r>
                      <a:r>
                        <a:rPr lang="de-AT" sz="1400">
                          <a:effectLst/>
                          <a:latin typeface="Calibri" panose="020F0502020204030204" pitchFamily="34" charset="0"/>
                          <a:ea typeface="PMingLiU" panose="02020500000000000000" pitchFamily="18" charset="-120"/>
                          <a:cs typeface="Calibri" panose="020F0502020204030204" pitchFamily="34" charset="0"/>
                        </a:rPr>
                        <a:t>)</a:t>
                      </a:r>
                      <a:endParaRPr lang="en-GB" sz="1400">
                        <a:effectLst/>
                        <a:latin typeface="Calibri" panose="020F0502020204030204" pitchFamily="34" charset="0"/>
                        <a:ea typeface="PMingLiU" panose="02020500000000000000" pitchFamily="18" charset="-120"/>
                        <a:cs typeface="Lucida Grande"/>
                      </a:endParaRPr>
                    </a:p>
                    <a:p>
                      <a:pPr algn="l"/>
                      <a:r>
                        <a:rPr lang="de-AT"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эрвел</a:t>
                      </a:r>
                      <a:r>
                        <a:rPr lang="en-US" sz="1400" b="1">
                          <a:effectLst/>
                          <a:latin typeface="Calibri" panose="020F0502020204030204" pitchFamily="34" charset="0"/>
                          <a:ea typeface="PMingLiU" panose="02020500000000000000" pitchFamily="18" charset="-120"/>
                          <a:cs typeface="Calibri" panose="020F0502020204030204" pitchFamily="34" charset="0"/>
                        </a:rPr>
                        <a:t>а</a:t>
                      </a:r>
                      <a:r>
                        <a:rPr lang="en-US" sz="1400">
                          <a:effectLst/>
                          <a:latin typeface="Calibri" panose="020F0502020204030204" pitchFamily="34" charset="0"/>
                          <a:ea typeface="PMingLiU" panose="02020500000000000000" pitchFamily="18" charset="-120"/>
                          <a:cs typeface="Calibri" panose="020F0502020204030204" pitchFamily="34" charset="0"/>
                        </a:rPr>
                        <a:t>н </a:t>
                      </a:r>
                      <a:r>
                        <a:rPr lang="de-AT" sz="1400">
                          <a:effectLst/>
                          <a:latin typeface="Calibri" panose="020F0502020204030204" pitchFamily="34" charset="0"/>
                          <a:ea typeface="PMingLiU" panose="02020500000000000000" pitchFamily="18" charset="-120"/>
                          <a:cs typeface="Calibri" panose="020F0502020204030204" pitchFamily="34" charset="0"/>
                        </a:rPr>
                        <a:t>~</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эрвел</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ш</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(into the) east</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эрв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лне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эрв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лыште</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эрвел</a:t>
                      </a:r>
                      <a:r>
                        <a:rPr lang="en-US" sz="1400" b="1">
                          <a:effectLst/>
                          <a:latin typeface="Calibri" panose="020F0502020204030204" pitchFamily="34" charset="0"/>
                          <a:ea typeface="PMingLiU" panose="02020500000000000000" pitchFamily="18" charset="-120"/>
                          <a:cs typeface="Calibri" panose="020F0502020204030204" pitchFamily="34" charset="0"/>
                        </a:rPr>
                        <a:t>а</a:t>
                      </a:r>
                      <a:r>
                        <a:rPr lang="en-US" sz="1400">
                          <a:effectLst/>
                          <a:latin typeface="Calibri" panose="020F0502020204030204" pitchFamily="34" charset="0"/>
                          <a:ea typeface="PMingLiU" panose="02020500000000000000" pitchFamily="18" charset="-120"/>
                          <a:cs typeface="Calibri" panose="020F0502020204030204" pitchFamily="34" charset="0"/>
                        </a:rPr>
                        <a:t>н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эрвел</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ш</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(in the) east</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эрв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ч(ын)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эрв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 гыч</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1400">
                          <a:effectLst/>
                          <a:latin typeface="Calibri" panose="020F0502020204030204" pitchFamily="34" charset="0"/>
                          <a:ea typeface="PMingLiU" panose="02020500000000000000" pitchFamily="18" charset="-120"/>
                          <a:cs typeface="Calibri" panose="020F0502020204030204" pitchFamily="34" charset="0"/>
                        </a:rPr>
                        <a:t>from the east</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222536"/>
                  </a:ext>
                </a:extLst>
              </a:tr>
              <a:tr h="1145089">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кечывалв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к</a:t>
                      </a:r>
                      <a:r>
                        <a:rPr lang="de-AT" sz="1400">
                          <a:effectLst/>
                          <a:latin typeface="Calibri" panose="020F0502020204030204" pitchFamily="34" charset="0"/>
                          <a:ea typeface="PMingLiU" panose="02020500000000000000" pitchFamily="18" charset="-120"/>
                          <a:cs typeface="Calibri" panose="020F0502020204030204" pitchFamily="34" charset="0"/>
                        </a:rPr>
                        <a:t>(</a:t>
                      </a:r>
                      <a:r>
                        <a:rPr lang="en-US" sz="1400">
                          <a:effectLst/>
                          <a:latin typeface="Calibri" panose="020F0502020204030204" pitchFamily="34" charset="0"/>
                          <a:ea typeface="PMingLiU" panose="02020500000000000000" pitchFamily="18" charset="-120"/>
                          <a:cs typeface="Calibri" panose="020F0502020204030204" pitchFamily="34" charset="0"/>
                        </a:rPr>
                        <a:t>е</a:t>
                      </a:r>
                      <a:r>
                        <a:rPr lang="de-AT"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кечывалв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лыш</a:t>
                      </a:r>
                      <a:r>
                        <a:rPr lang="de-AT" sz="1400">
                          <a:effectLst/>
                          <a:latin typeface="Calibri" panose="020F0502020204030204" pitchFamily="34" charset="0"/>
                          <a:ea typeface="PMingLiU" panose="02020500000000000000" pitchFamily="18" charset="-120"/>
                          <a:cs typeface="Calibri" panose="020F0502020204030204" pitchFamily="34" charset="0"/>
                        </a:rPr>
                        <a:t>(</a:t>
                      </a:r>
                      <a:r>
                        <a:rPr lang="en-US" sz="1400">
                          <a:effectLst/>
                          <a:latin typeface="Calibri" panose="020F0502020204030204" pitchFamily="34" charset="0"/>
                          <a:ea typeface="PMingLiU" panose="02020500000000000000" pitchFamily="18" charset="-120"/>
                          <a:cs typeface="Calibri" panose="020F0502020204030204" pitchFamily="34" charset="0"/>
                        </a:rPr>
                        <a:t>ке</a:t>
                      </a:r>
                      <a:r>
                        <a:rPr lang="de-AT" sz="1400">
                          <a:effectLst/>
                          <a:latin typeface="Calibri" panose="020F0502020204030204" pitchFamily="34" charset="0"/>
                          <a:ea typeface="PMingLiU" panose="02020500000000000000" pitchFamily="18" charset="-120"/>
                          <a:cs typeface="Calibri" panose="020F0502020204030204" pitchFamily="34" charset="0"/>
                        </a:rPr>
                        <a:t>)</a:t>
                      </a:r>
                      <a:endParaRPr lang="en-GB" sz="1400">
                        <a:effectLst/>
                        <a:latin typeface="Calibri" panose="020F0502020204030204" pitchFamily="34" charset="0"/>
                        <a:ea typeface="PMingLiU" panose="02020500000000000000" pitchFamily="18" charset="-120"/>
                        <a:cs typeface="Lucida Grande"/>
                      </a:endParaRPr>
                    </a:p>
                    <a:p>
                      <a:pPr algn="l"/>
                      <a:r>
                        <a:rPr lang="de-AT"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кечывалвел</a:t>
                      </a:r>
                      <a:r>
                        <a:rPr lang="en-US" sz="1400" b="1">
                          <a:effectLst/>
                          <a:latin typeface="Calibri" panose="020F0502020204030204" pitchFamily="34" charset="0"/>
                          <a:ea typeface="PMingLiU" panose="02020500000000000000" pitchFamily="18" charset="-120"/>
                          <a:cs typeface="Calibri" panose="020F0502020204030204" pitchFamily="34" charset="0"/>
                        </a:rPr>
                        <a:t>а</a:t>
                      </a:r>
                      <a:r>
                        <a:rPr lang="en-US" sz="1400">
                          <a:effectLst/>
                          <a:latin typeface="Calibri" panose="020F0502020204030204" pitchFamily="34" charset="0"/>
                          <a:ea typeface="PMingLiU" panose="02020500000000000000" pitchFamily="18" charset="-120"/>
                          <a:cs typeface="Calibri" panose="020F0502020204030204" pitchFamily="34" charset="0"/>
                        </a:rPr>
                        <a:t>н </a:t>
                      </a:r>
                      <a:r>
                        <a:rPr lang="de-AT" sz="1400">
                          <a:effectLst/>
                          <a:latin typeface="Calibri" panose="020F0502020204030204" pitchFamily="34" charset="0"/>
                          <a:ea typeface="PMingLiU" panose="02020500000000000000" pitchFamily="18" charset="-120"/>
                          <a:cs typeface="Calibri" panose="020F0502020204030204" pitchFamily="34" charset="0"/>
                        </a:rPr>
                        <a:t>~</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кечывалвел</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ш</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(into the) south</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кечывалв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лне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кечывалв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лыште</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кечывалвел</a:t>
                      </a:r>
                      <a:r>
                        <a:rPr lang="en-US" sz="1400" b="1">
                          <a:effectLst/>
                          <a:latin typeface="Calibri" panose="020F0502020204030204" pitchFamily="34" charset="0"/>
                          <a:ea typeface="PMingLiU" panose="02020500000000000000" pitchFamily="18" charset="-120"/>
                          <a:cs typeface="Calibri" panose="020F0502020204030204" pitchFamily="34" charset="0"/>
                        </a:rPr>
                        <a:t>а</a:t>
                      </a:r>
                      <a:r>
                        <a:rPr lang="en-US" sz="1400">
                          <a:effectLst/>
                          <a:latin typeface="Calibri" panose="020F0502020204030204" pitchFamily="34" charset="0"/>
                          <a:ea typeface="PMingLiU" panose="02020500000000000000" pitchFamily="18" charset="-120"/>
                          <a:cs typeface="Calibri" panose="020F0502020204030204" pitchFamily="34" charset="0"/>
                        </a:rPr>
                        <a:t>н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кечывалвел</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ш</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(in the) south</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кечывалв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ч(ын)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кечывалв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 гыч</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1400">
                          <a:effectLst/>
                          <a:latin typeface="Calibri" panose="020F0502020204030204" pitchFamily="34" charset="0"/>
                          <a:ea typeface="PMingLiU" panose="02020500000000000000" pitchFamily="18" charset="-120"/>
                          <a:cs typeface="Calibri" panose="020F0502020204030204" pitchFamily="34" charset="0"/>
                        </a:rPr>
                        <a:t>from the south</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73563649"/>
                  </a:ext>
                </a:extLst>
              </a:tr>
              <a:tr h="1030580">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касв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к</a:t>
                      </a:r>
                      <a:r>
                        <a:rPr lang="de-AT" sz="1400">
                          <a:effectLst/>
                          <a:latin typeface="Calibri" panose="020F0502020204030204" pitchFamily="34" charset="0"/>
                          <a:ea typeface="PMingLiU" panose="02020500000000000000" pitchFamily="18" charset="-120"/>
                          <a:cs typeface="Calibri" panose="020F0502020204030204" pitchFamily="34" charset="0"/>
                        </a:rPr>
                        <a:t>(</a:t>
                      </a:r>
                      <a:r>
                        <a:rPr lang="en-US" sz="1400">
                          <a:effectLst/>
                          <a:latin typeface="Calibri" panose="020F0502020204030204" pitchFamily="34" charset="0"/>
                          <a:ea typeface="PMingLiU" panose="02020500000000000000" pitchFamily="18" charset="-120"/>
                          <a:cs typeface="Calibri" panose="020F0502020204030204" pitchFamily="34" charset="0"/>
                        </a:rPr>
                        <a:t>е</a:t>
                      </a:r>
                      <a:r>
                        <a:rPr lang="de-AT"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касв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лыш</a:t>
                      </a:r>
                      <a:r>
                        <a:rPr lang="de-AT" sz="1400">
                          <a:effectLst/>
                          <a:latin typeface="Calibri" panose="020F0502020204030204" pitchFamily="34" charset="0"/>
                          <a:ea typeface="PMingLiU" panose="02020500000000000000" pitchFamily="18" charset="-120"/>
                          <a:cs typeface="Calibri" panose="020F0502020204030204" pitchFamily="34" charset="0"/>
                        </a:rPr>
                        <a:t>(</a:t>
                      </a:r>
                      <a:r>
                        <a:rPr lang="en-US" sz="1400">
                          <a:effectLst/>
                          <a:latin typeface="Calibri" panose="020F0502020204030204" pitchFamily="34" charset="0"/>
                          <a:ea typeface="PMingLiU" panose="02020500000000000000" pitchFamily="18" charset="-120"/>
                          <a:cs typeface="Calibri" panose="020F0502020204030204" pitchFamily="34" charset="0"/>
                        </a:rPr>
                        <a:t>ке</a:t>
                      </a:r>
                      <a:r>
                        <a:rPr lang="de-AT" sz="1400">
                          <a:effectLst/>
                          <a:latin typeface="Calibri" panose="020F0502020204030204" pitchFamily="34" charset="0"/>
                          <a:ea typeface="PMingLiU" panose="02020500000000000000" pitchFamily="18" charset="-120"/>
                          <a:cs typeface="Calibri" panose="020F0502020204030204" pitchFamily="34" charset="0"/>
                        </a:rPr>
                        <a:t>)</a:t>
                      </a:r>
                      <a:endParaRPr lang="en-GB" sz="1400">
                        <a:effectLst/>
                        <a:latin typeface="Calibri" panose="020F0502020204030204" pitchFamily="34" charset="0"/>
                        <a:ea typeface="PMingLiU" panose="02020500000000000000" pitchFamily="18" charset="-120"/>
                        <a:cs typeface="Lucida Grande"/>
                      </a:endParaRPr>
                    </a:p>
                    <a:p>
                      <a:pPr algn="l"/>
                      <a:r>
                        <a:rPr lang="de-AT"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касвел</a:t>
                      </a:r>
                      <a:r>
                        <a:rPr lang="en-US" sz="1400" b="1">
                          <a:effectLst/>
                          <a:latin typeface="Calibri" panose="020F0502020204030204" pitchFamily="34" charset="0"/>
                          <a:ea typeface="PMingLiU" panose="02020500000000000000" pitchFamily="18" charset="-120"/>
                          <a:cs typeface="Calibri" panose="020F0502020204030204" pitchFamily="34" charset="0"/>
                        </a:rPr>
                        <a:t>а</a:t>
                      </a:r>
                      <a:r>
                        <a:rPr lang="en-US" sz="1400">
                          <a:effectLst/>
                          <a:latin typeface="Calibri" panose="020F0502020204030204" pitchFamily="34" charset="0"/>
                          <a:ea typeface="PMingLiU" panose="02020500000000000000" pitchFamily="18" charset="-120"/>
                          <a:cs typeface="Calibri" panose="020F0502020204030204" pitchFamily="34" charset="0"/>
                        </a:rPr>
                        <a:t>н </a:t>
                      </a:r>
                      <a:r>
                        <a:rPr lang="de-AT" sz="1400">
                          <a:effectLst/>
                          <a:latin typeface="Calibri" panose="020F0502020204030204" pitchFamily="34" charset="0"/>
                          <a:ea typeface="PMingLiU" panose="02020500000000000000" pitchFamily="18" charset="-120"/>
                          <a:cs typeface="Calibri" panose="020F0502020204030204" pitchFamily="34" charset="0"/>
                        </a:rPr>
                        <a:t>~</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касвел</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ш</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(into the) west</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касв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лне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касв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лыште</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касвел</a:t>
                      </a:r>
                      <a:r>
                        <a:rPr lang="en-US" sz="1400" b="1">
                          <a:effectLst/>
                          <a:latin typeface="Calibri" panose="020F0502020204030204" pitchFamily="34" charset="0"/>
                          <a:ea typeface="PMingLiU" panose="02020500000000000000" pitchFamily="18" charset="-120"/>
                          <a:cs typeface="Calibri" panose="020F0502020204030204" pitchFamily="34" charset="0"/>
                        </a:rPr>
                        <a:t>а</a:t>
                      </a:r>
                      <a:r>
                        <a:rPr lang="en-US" sz="1400">
                          <a:effectLst/>
                          <a:latin typeface="Calibri" panose="020F0502020204030204" pitchFamily="34" charset="0"/>
                          <a:ea typeface="PMingLiU" panose="02020500000000000000" pitchFamily="18" charset="-120"/>
                          <a:cs typeface="Calibri" panose="020F0502020204030204" pitchFamily="34" charset="0"/>
                        </a:rPr>
                        <a:t>н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касвел</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ш</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(in the) west</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400">
                          <a:effectLst/>
                          <a:latin typeface="Calibri" panose="020F0502020204030204" pitchFamily="34" charset="0"/>
                          <a:ea typeface="PMingLiU" panose="02020500000000000000" pitchFamily="18" charset="-120"/>
                          <a:cs typeface="Calibri" panose="020F0502020204030204" pitchFamily="34" charset="0"/>
                        </a:rPr>
                        <a:t>касв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ч(ын) ~</a:t>
                      </a:r>
                      <a:endParaRPr lang="en-GB" sz="1400">
                        <a:effectLst/>
                        <a:latin typeface="Calibri" panose="020F0502020204030204" pitchFamily="34" charset="0"/>
                        <a:ea typeface="PMingLiU" panose="02020500000000000000" pitchFamily="18" charset="-120"/>
                        <a:cs typeface="Lucida Grande"/>
                      </a:endParaRPr>
                    </a:p>
                    <a:p>
                      <a:pPr algn="l"/>
                      <a:r>
                        <a:rPr lang="en-US" sz="1400">
                          <a:effectLst/>
                          <a:latin typeface="Calibri" panose="020F0502020204030204" pitchFamily="34" charset="0"/>
                          <a:ea typeface="PMingLiU" panose="02020500000000000000" pitchFamily="18" charset="-120"/>
                          <a:cs typeface="Calibri" panose="020F0502020204030204" pitchFamily="34" charset="0"/>
                        </a:rPr>
                        <a:t>касв</a:t>
                      </a:r>
                      <a:r>
                        <a:rPr lang="en-US" sz="1400" b="1">
                          <a:effectLst/>
                          <a:latin typeface="Calibri" panose="020F0502020204030204" pitchFamily="34" charset="0"/>
                          <a:ea typeface="PMingLiU" panose="02020500000000000000" pitchFamily="18" charset="-120"/>
                          <a:cs typeface="Calibri" panose="020F0502020204030204" pitchFamily="34" charset="0"/>
                        </a:rPr>
                        <a:t>е</a:t>
                      </a:r>
                      <a:r>
                        <a:rPr lang="en-US" sz="1400">
                          <a:effectLst/>
                          <a:latin typeface="Calibri" panose="020F0502020204030204" pitchFamily="34" charset="0"/>
                          <a:ea typeface="PMingLiU" panose="02020500000000000000" pitchFamily="18" charset="-120"/>
                          <a:cs typeface="Calibri" panose="020F0502020204030204" pitchFamily="34" charset="0"/>
                        </a:rPr>
                        <a:t>л гыч</a:t>
                      </a:r>
                      <a:endParaRPr lang="en-GB" sz="1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1400" dirty="0">
                          <a:effectLst/>
                          <a:latin typeface="Calibri" panose="020F0502020204030204" pitchFamily="34" charset="0"/>
                          <a:ea typeface="PMingLiU" panose="02020500000000000000" pitchFamily="18" charset="-120"/>
                          <a:cs typeface="Calibri" panose="020F0502020204030204" pitchFamily="34" charset="0"/>
                        </a:rPr>
                        <a:t>from the west</a:t>
                      </a:r>
                      <a:endParaRPr lang="en-GB" sz="1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17194725"/>
                  </a:ext>
                </a:extLst>
              </a:tr>
            </a:tbl>
          </a:graphicData>
        </a:graphic>
      </p:graphicFrame>
    </p:spTree>
    <p:extLst>
      <p:ext uri="{BB962C8B-B14F-4D97-AF65-F5344CB8AC3E}">
        <p14:creationId xmlns:p14="http://schemas.microsoft.com/office/powerpoint/2010/main" val="1447882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en-GB" sz="3600" u="sng" dirty="0">
                <a:latin typeface="Calibri" panose="020F0502020204030204" pitchFamily="34" charset="0"/>
                <a:ea typeface="Times New Roman" panose="02020603050405020304" pitchFamily="18" charset="0"/>
                <a:cs typeface="Calibri" panose="020F0502020204030204" pitchFamily="34" charset="0"/>
              </a:rPr>
              <a:t>Cardinal directions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graphicFrame>
        <p:nvGraphicFramePr>
          <p:cNvPr id="2" name="Table 1">
            <a:extLst>
              <a:ext uri="{FF2B5EF4-FFF2-40B4-BE49-F238E27FC236}">
                <a16:creationId xmlns:a16="http://schemas.microsoft.com/office/drawing/2014/main" id="{8ECA1E01-95A4-4BC6-9994-0A7EEB577ACC}"/>
              </a:ext>
            </a:extLst>
          </p:cNvPr>
          <p:cNvGraphicFramePr>
            <a:graphicFrameLocks noGrp="1"/>
          </p:cNvGraphicFramePr>
          <p:nvPr/>
        </p:nvGraphicFramePr>
        <p:xfrm>
          <a:off x="585850" y="2822258"/>
          <a:ext cx="11020300" cy="1828800"/>
        </p:xfrm>
        <a:graphic>
          <a:graphicData uri="http://schemas.openxmlformats.org/drawingml/2006/table">
            <a:tbl>
              <a:tblPr firstRow="1" firstCol="1" bandRow="1" bandCol="1">
                <a:tableStyleId>{5940675A-B579-460E-94D1-54222C63F5DA}</a:tableStyleId>
              </a:tblPr>
              <a:tblGrid>
                <a:gridCol w="2831034">
                  <a:extLst>
                    <a:ext uri="{9D8B030D-6E8A-4147-A177-3AD203B41FA5}">
                      <a16:colId xmlns:a16="http://schemas.microsoft.com/office/drawing/2014/main" val="1204375097"/>
                    </a:ext>
                  </a:extLst>
                </a:gridCol>
                <a:gridCol w="1358324">
                  <a:extLst>
                    <a:ext uri="{9D8B030D-6E8A-4147-A177-3AD203B41FA5}">
                      <a16:colId xmlns:a16="http://schemas.microsoft.com/office/drawing/2014/main" val="1300576899"/>
                    </a:ext>
                  </a:extLst>
                </a:gridCol>
                <a:gridCol w="2365152">
                  <a:extLst>
                    <a:ext uri="{9D8B030D-6E8A-4147-A177-3AD203B41FA5}">
                      <a16:colId xmlns:a16="http://schemas.microsoft.com/office/drawing/2014/main" val="1012916941"/>
                    </a:ext>
                  </a:extLst>
                </a:gridCol>
                <a:gridCol w="1181981">
                  <a:extLst>
                    <a:ext uri="{9D8B030D-6E8A-4147-A177-3AD203B41FA5}">
                      <a16:colId xmlns:a16="http://schemas.microsoft.com/office/drawing/2014/main" val="248834350"/>
                    </a:ext>
                  </a:extLst>
                </a:gridCol>
                <a:gridCol w="2365152">
                  <a:extLst>
                    <a:ext uri="{9D8B030D-6E8A-4147-A177-3AD203B41FA5}">
                      <a16:colId xmlns:a16="http://schemas.microsoft.com/office/drawing/2014/main" val="2723920097"/>
                    </a:ext>
                  </a:extLst>
                </a:gridCol>
                <a:gridCol w="918657">
                  <a:extLst>
                    <a:ext uri="{9D8B030D-6E8A-4147-A177-3AD203B41FA5}">
                      <a16:colId xmlns:a16="http://schemas.microsoft.com/office/drawing/2014/main" val="334656176"/>
                    </a:ext>
                  </a:extLst>
                </a:gridCol>
              </a:tblGrid>
              <a:tr h="194425">
                <a:tc gridSpan="2">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Motion toward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hMerge="1">
                  <a:txBody>
                    <a:bodyPr/>
                    <a:lstStyle/>
                    <a:p>
                      <a:endParaRPr lang="en-GB"/>
                    </a:p>
                  </a:txBody>
                  <a:tcPr/>
                </a:tc>
                <a:tc gridSpan="2">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No motion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hMerge="1">
                  <a:txBody>
                    <a:bodyPr/>
                    <a:lstStyle/>
                    <a:p>
                      <a:endParaRPr lang="en-GB"/>
                    </a:p>
                  </a:txBody>
                  <a:tcPr/>
                </a:tc>
                <a:tc gridSpan="2">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Motion away from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hMerge="1">
                  <a:txBody>
                    <a:bodyPr/>
                    <a:lstStyle/>
                    <a:p>
                      <a:endParaRPr lang="en-GB"/>
                    </a:p>
                  </a:txBody>
                  <a:tcPr/>
                </a:tc>
                <a:extLst>
                  <a:ext uri="{0D108BD9-81ED-4DB2-BD59-A6C34878D82A}">
                    <a16:rowId xmlns:a16="http://schemas.microsoft.com/office/drawing/2014/main" val="2337022124"/>
                  </a:ext>
                </a:extLst>
              </a:tr>
              <a:tr h="972124">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йӱдв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de-AT"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a:effectLst/>
                          <a:latin typeface="Calibri" panose="020F0502020204030204" pitchFamily="34" charset="0"/>
                          <a:ea typeface="PMingLiU" panose="02020500000000000000" pitchFamily="18" charset="-120"/>
                          <a:cs typeface="Calibri" panose="020F0502020204030204" pitchFamily="34" charset="0"/>
                        </a:rPr>
                        <a:t>е</a:t>
                      </a:r>
                      <a:r>
                        <a:rPr lang="de-AT" sz="2000" dirty="0">
                          <a:effectLst/>
                          <a:latin typeface="Calibri" panose="020F0502020204030204" pitchFamily="34" charset="0"/>
                          <a:ea typeface="PMingLiU" panose="02020500000000000000" pitchFamily="18" charset="-120"/>
                          <a:cs typeface="Calibri" panose="020F0502020204030204" pitchFamily="34" charset="0"/>
                        </a:rPr>
                        <a:t>) [11] ~</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йӱдв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лыш</a:t>
                      </a:r>
                      <a:r>
                        <a:rPr lang="de-AT"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err="1">
                          <a:effectLst/>
                          <a:latin typeface="Calibri" panose="020F0502020204030204" pitchFamily="34" charset="0"/>
                          <a:ea typeface="PMingLiU" panose="02020500000000000000" pitchFamily="18" charset="-120"/>
                          <a:cs typeface="Calibri" panose="020F0502020204030204" pitchFamily="34" charset="0"/>
                        </a:rPr>
                        <a:t>ке</a:t>
                      </a:r>
                      <a:r>
                        <a:rPr lang="de-AT" sz="2000" dirty="0">
                          <a:effectLst/>
                          <a:latin typeface="Calibri" panose="020F0502020204030204" pitchFamily="34" charset="0"/>
                          <a:ea typeface="PMingLiU" panose="02020500000000000000" pitchFamily="18" charset="-120"/>
                          <a:cs typeface="Calibri" panose="020F0502020204030204" pitchFamily="34" charset="0"/>
                        </a:rPr>
                        <a:t>) [268]</a:t>
                      </a:r>
                      <a:endParaRPr lang="en-GB" sz="2000" dirty="0">
                        <a:effectLst/>
                        <a:latin typeface="Calibri" panose="020F0502020204030204" pitchFamily="34" charset="0"/>
                        <a:ea typeface="PMingLiU" panose="02020500000000000000" pitchFamily="18" charset="-120"/>
                        <a:cs typeface="Lucida Grande"/>
                      </a:endParaRPr>
                    </a:p>
                    <a:p>
                      <a:pPr algn="l"/>
                      <a:r>
                        <a:rPr lang="de-AT" sz="2000" dirty="0">
                          <a:effectLst/>
                          <a:latin typeface="Calibri" panose="020F0502020204030204" pitchFamily="34" charset="0"/>
                          <a:ea typeface="PMingLiU" panose="02020500000000000000" pitchFamily="18" charset="-120"/>
                          <a:cs typeface="Calibri" panose="020F0502020204030204" pitchFamily="34" charset="0"/>
                        </a:rPr>
                        <a:t> </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йӱдвел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de-AT" sz="2000" dirty="0">
                          <a:effectLst/>
                          <a:latin typeface="Calibri" panose="020F0502020204030204" pitchFamily="34" charset="0"/>
                          <a:ea typeface="PMingLiU" panose="02020500000000000000" pitchFamily="18" charset="-120"/>
                          <a:cs typeface="Calibri" panose="020F0502020204030204" pitchFamily="34" charset="0"/>
                        </a:rPr>
                        <a:t>[0] ~</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йӱдвел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de-AT" sz="2000" dirty="0">
                          <a:effectLst/>
                          <a:latin typeface="Calibri" panose="020F0502020204030204" pitchFamily="34" charset="0"/>
                          <a:ea typeface="PMingLiU" panose="02020500000000000000" pitchFamily="18" charset="-120"/>
                          <a:cs typeface="Calibri" panose="020F0502020204030204" pitchFamily="34" charset="0"/>
                        </a:rPr>
                        <a:t> [1]</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(into the) north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йӱдв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лне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de-AT" sz="2000" dirty="0">
                          <a:effectLst/>
                          <a:latin typeface="Calibri" panose="020F0502020204030204" pitchFamily="34" charset="0"/>
                          <a:ea typeface="PMingLiU" panose="02020500000000000000" pitchFamily="18" charset="-120"/>
                          <a:cs typeface="Calibri" panose="020F0502020204030204" pitchFamily="34" charset="0"/>
                        </a:rPr>
                        <a:t>[323] ~</a:t>
                      </a:r>
                      <a:endParaRPr lang="en-GB" sz="2000" dirty="0">
                        <a:effectLst/>
                        <a:latin typeface="Calibri" panose="020F0502020204030204" pitchFamily="34" charset="0"/>
                        <a:ea typeface="PMingLiU" panose="02020500000000000000" pitchFamily="18" charset="-120"/>
                        <a:cs typeface="Lucida Grand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PMingLiU" panose="02020500000000000000" pitchFamily="18" charset="-120"/>
                          <a:cs typeface="Calibri" panose="020F0502020204030204" pitchFamily="34" charset="0"/>
                        </a:rPr>
                        <a:t>йӱдв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лыште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de-AT" sz="2000" dirty="0">
                          <a:effectLst/>
                          <a:latin typeface="Calibri" panose="020F0502020204030204" pitchFamily="34" charset="0"/>
                          <a:ea typeface="PMingLiU" panose="02020500000000000000" pitchFamily="18" charset="-120"/>
                          <a:cs typeface="Calibri" panose="020F0502020204030204" pitchFamily="34" charset="0"/>
                        </a:rPr>
                        <a:t>[94]</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 </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йӱдвел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de-AT" sz="2000" dirty="0">
                          <a:effectLst/>
                          <a:latin typeface="Calibri" panose="020F0502020204030204" pitchFamily="34" charset="0"/>
                          <a:ea typeface="PMingLiU" panose="02020500000000000000" pitchFamily="18" charset="-120"/>
                          <a:cs typeface="Calibri" panose="020F0502020204030204" pitchFamily="34" charset="0"/>
                        </a:rPr>
                        <a:t>[0] ~</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йӱдвел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de-AT" sz="2000" dirty="0">
                          <a:effectLst/>
                          <a:latin typeface="Calibri" panose="020F0502020204030204" pitchFamily="34" charset="0"/>
                          <a:ea typeface="PMingLiU" panose="02020500000000000000" pitchFamily="18" charset="-120"/>
                          <a:cs typeface="Calibri" panose="020F0502020204030204" pitchFamily="34" charset="0"/>
                        </a:rPr>
                        <a:t> [1]</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(in the) north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йӱдв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ч</a:t>
                      </a:r>
                      <a:r>
                        <a:rPr lang="en-US"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err="1">
                          <a:effectLst/>
                          <a:latin typeface="Calibri" panose="020F0502020204030204" pitchFamily="34" charset="0"/>
                          <a:ea typeface="PMingLiU" panose="02020500000000000000" pitchFamily="18" charset="-120"/>
                          <a:cs typeface="Calibri" panose="020F0502020204030204" pitchFamily="34" charset="0"/>
                        </a:rPr>
                        <a:t>ын</a:t>
                      </a:r>
                      <a:r>
                        <a:rPr lang="en-US" sz="2000" dirty="0">
                          <a:effectLst/>
                          <a:latin typeface="Calibri" panose="020F0502020204030204" pitchFamily="34" charset="0"/>
                          <a:ea typeface="PMingLiU" panose="02020500000000000000" pitchFamily="18" charset="-120"/>
                          <a:cs typeface="Calibri" panose="020F0502020204030204" pitchFamily="34" charset="0"/>
                        </a:rPr>
                        <a:t>) [41] </a:t>
                      </a:r>
                      <a:r>
                        <a:rPr lang="de-AT"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йӱдв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л</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гыч</a:t>
                      </a:r>
                      <a:r>
                        <a:rPr lang="en-US" sz="2000" dirty="0">
                          <a:effectLst/>
                          <a:latin typeface="Calibri" panose="020F0502020204030204" pitchFamily="34" charset="0"/>
                          <a:ea typeface="PMingLiU" panose="02020500000000000000" pitchFamily="18" charset="-120"/>
                          <a:cs typeface="Calibri" panose="020F0502020204030204" pitchFamily="34" charset="0"/>
                        </a:rPr>
                        <a:t> [82]</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a:effectLst/>
                          <a:latin typeface="Calibri" panose="020F0502020204030204" pitchFamily="34" charset="0"/>
                          <a:ea typeface="PMingLiU" panose="02020500000000000000" pitchFamily="18" charset="-120"/>
                          <a:cs typeface="Calibri" panose="020F0502020204030204" pitchFamily="34" charset="0"/>
                        </a:rPr>
                        <a:t>from the north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88392567"/>
                  </a:ext>
                </a:extLst>
              </a:tr>
            </a:tbl>
          </a:graphicData>
        </a:graphic>
      </p:graphicFrame>
      <p:sp>
        <p:nvSpPr>
          <p:cNvPr id="7" name="Content Placeholder 2">
            <a:extLst>
              <a:ext uri="{FF2B5EF4-FFF2-40B4-BE49-F238E27FC236}">
                <a16:creationId xmlns:a16="http://schemas.microsoft.com/office/drawing/2014/main" id="{4C77C5A6-4FA5-4FE7-94FF-8E31CE97F81F}"/>
              </a:ext>
            </a:extLst>
          </p:cNvPr>
          <p:cNvSpPr txBox="1">
            <a:spLocks/>
          </p:cNvSpPr>
          <p:nvPr/>
        </p:nvSpPr>
        <p:spPr>
          <a:xfrm>
            <a:off x="838200" y="1825625"/>
            <a:ext cx="10515600" cy="549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hlinkClick r:id="rId2"/>
              </a:rPr>
              <a:t>corpus.mari-language.com</a:t>
            </a:r>
            <a:r>
              <a:rPr lang="en-GB" dirty="0"/>
              <a:t>:</a:t>
            </a:r>
          </a:p>
        </p:txBody>
      </p:sp>
    </p:spTree>
    <p:extLst>
      <p:ext uri="{BB962C8B-B14F-4D97-AF65-F5344CB8AC3E}">
        <p14:creationId xmlns:p14="http://schemas.microsoft.com/office/powerpoint/2010/main" val="3740161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en-GB" sz="3600" u="sng" dirty="0">
                <a:latin typeface="Calibri" panose="020F0502020204030204" pitchFamily="34" charset="0"/>
                <a:ea typeface="Times New Roman" panose="02020603050405020304" pitchFamily="18" charset="0"/>
                <a:cs typeface="Calibri" panose="020F0502020204030204" pitchFamily="34" charset="0"/>
              </a:rPr>
              <a:t>Cardinal directions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pic>
        <p:nvPicPr>
          <p:cNvPr id="6" name="Picture 5" descr="A black and white logo&#10;&#10;Description automatically generated with low confidence">
            <a:extLst>
              <a:ext uri="{FF2B5EF4-FFF2-40B4-BE49-F238E27FC236}">
                <a16:creationId xmlns:a16="http://schemas.microsoft.com/office/drawing/2014/main" id="{A2CFD576-D972-404F-8080-E7904471D594}"/>
              </a:ext>
            </a:extLst>
          </p:cNvPr>
          <p:cNvPicPr>
            <a:picLocks noChangeAspect="1"/>
          </p:cNvPicPr>
          <p:nvPr/>
        </p:nvPicPr>
        <p:blipFill>
          <a:blip r:embed="rId2"/>
          <a:stretch>
            <a:fillRect/>
          </a:stretch>
        </p:blipFill>
        <p:spPr>
          <a:xfrm>
            <a:off x="3843337" y="1995487"/>
            <a:ext cx="4505325" cy="2867025"/>
          </a:xfrm>
          <a:prstGeom prst="rect">
            <a:avLst/>
          </a:prstGeom>
        </p:spPr>
      </p:pic>
      <p:sp>
        <p:nvSpPr>
          <p:cNvPr id="7" name="TextBox 6">
            <a:extLst>
              <a:ext uri="{FF2B5EF4-FFF2-40B4-BE49-F238E27FC236}">
                <a16:creationId xmlns:a16="http://schemas.microsoft.com/office/drawing/2014/main" id="{6E84469C-F4C7-451C-9949-D7AF3AA8F6BF}"/>
              </a:ext>
            </a:extLst>
          </p:cNvPr>
          <p:cNvSpPr txBox="1"/>
          <p:nvPr/>
        </p:nvSpPr>
        <p:spPr>
          <a:xfrm>
            <a:off x="7372350" y="2472809"/>
            <a:ext cx="1702440" cy="369332"/>
          </a:xfrm>
          <a:prstGeom prst="rect">
            <a:avLst/>
          </a:prstGeom>
          <a:noFill/>
        </p:spPr>
        <p:txBody>
          <a:bodyPr wrap="square">
            <a:spAutoFit/>
          </a:bodyPr>
          <a:lstStyle/>
          <a:p>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йӱдв</a:t>
            </a:r>
            <a:r>
              <a:rPr lang="en-US" sz="1800" b="1"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л-эрв</a:t>
            </a:r>
            <a:r>
              <a:rPr lang="en-US" sz="1800" b="1"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л</a:t>
            </a:r>
            <a:endParaRPr lang="en-GB" dirty="0">
              <a:solidFill>
                <a:srgbClr val="00B050"/>
              </a:solidFill>
            </a:endParaRPr>
          </a:p>
        </p:txBody>
      </p:sp>
      <p:sp>
        <p:nvSpPr>
          <p:cNvPr id="8" name="TextBox 7">
            <a:extLst>
              <a:ext uri="{FF2B5EF4-FFF2-40B4-BE49-F238E27FC236}">
                <a16:creationId xmlns:a16="http://schemas.microsoft.com/office/drawing/2014/main" id="{20ED9C0A-DD19-4540-9431-E6A7773EC222}"/>
              </a:ext>
            </a:extLst>
          </p:cNvPr>
          <p:cNvSpPr txBox="1"/>
          <p:nvPr/>
        </p:nvSpPr>
        <p:spPr>
          <a:xfrm>
            <a:off x="3843337" y="2472809"/>
            <a:ext cx="1702440" cy="369332"/>
          </a:xfrm>
          <a:prstGeom prst="rect">
            <a:avLst/>
          </a:prstGeom>
          <a:noFill/>
        </p:spPr>
        <p:txBody>
          <a:bodyPr wrap="square">
            <a:spAutoFit/>
          </a:bodyPr>
          <a:lstStyle/>
          <a:p>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йӱдв</a:t>
            </a:r>
            <a:r>
              <a:rPr lang="en-US" sz="1800" b="1"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л-касв</a:t>
            </a:r>
            <a:r>
              <a:rPr lang="en-US" sz="1800" b="1"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л</a:t>
            </a:r>
            <a:endParaRPr lang="en-GB" dirty="0">
              <a:solidFill>
                <a:srgbClr val="00B050"/>
              </a:solidFill>
            </a:endParaRPr>
          </a:p>
        </p:txBody>
      </p:sp>
      <p:sp>
        <p:nvSpPr>
          <p:cNvPr id="9" name="TextBox 8">
            <a:extLst>
              <a:ext uri="{FF2B5EF4-FFF2-40B4-BE49-F238E27FC236}">
                <a16:creationId xmlns:a16="http://schemas.microsoft.com/office/drawing/2014/main" id="{FF5B49CB-B907-4E46-AFFA-76CDB3B16377}"/>
              </a:ext>
            </a:extLst>
          </p:cNvPr>
          <p:cNvSpPr txBox="1"/>
          <p:nvPr/>
        </p:nvSpPr>
        <p:spPr>
          <a:xfrm>
            <a:off x="7372349" y="3947081"/>
            <a:ext cx="2743199" cy="369332"/>
          </a:xfrm>
          <a:prstGeom prst="rect">
            <a:avLst/>
          </a:prstGeom>
          <a:noFill/>
        </p:spPr>
        <p:txBody>
          <a:bodyPr wrap="square">
            <a:spAutoFit/>
          </a:bodyPr>
          <a:lstStyle/>
          <a:p>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кечывалв</a:t>
            </a:r>
            <a:r>
              <a:rPr lang="en-US" sz="1800" b="1"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л-эрв</a:t>
            </a:r>
            <a:r>
              <a:rPr lang="en-US" sz="1800" b="1"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л</a:t>
            </a:r>
            <a:endParaRPr lang="en-GB" dirty="0">
              <a:solidFill>
                <a:srgbClr val="00B050"/>
              </a:solidFill>
            </a:endParaRPr>
          </a:p>
        </p:txBody>
      </p:sp>
      <p:sp>
        <p:nvSpPr>
          <p:cNvPr id="10" name="TextBox 9">
            <a:extLst>
              <a:ext uri="{FF2B5EF4-FFF2-40B4-BE49-F238E27FC236}">
                <a16:creationId xmlns:a16="http://schemas.microsoft.com/office/drawing/2014/main" id="{1AC6DA39-6A44-49AE-AD36-32F0D6D90379}"/>
              </a:ext>
            </a:extLst>
          </p:cNvPr>
          <p:cNvSpPr txBox="1"/>
          <p:nvPr/>
        </p:nvSpPr>
        <p:spPr>
          <a:xfrm>
            <a:off x="2971800" y="3947081"/>
            <a:ext cx="2573977" cy="369332"/>
          </a:xfrm>
          <a:prstGeom prst="rect">
            <a:avLst/>
          </a:prstGeom>
          <a:noFill/>
        </p:spPr>
        <p:txBody>
          <a:bodyPr wrap="square">
            <a:spAutoFit/>
          </a:bodyPr>
          <a:lstStyle/>
          <a:p>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кечывалв</a:t>
            </a:r>
            <a:r>
              <a:rPr lang="en-US" sz="1800" b="1"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л-касв</a:t>
            </a:r>
            <a:r>
              <a:rPr lang="en-US" sz="1800" b="1"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solidFill>
                  <a:srgbClr val="00B050"/>
                </a:solidFill>
                <a:effectLst/>
                <a:latin typeface="Calibri" panose="020F0502020204030204" pitchFamily="34" charset="0"/>
                <a:ea typeface="PMingLiU" panose="02020500000000000000" pitchFamily="18" charset="-120"/>
                <a:cs typeface="Calibri" panose="020F0502020204030204" pitchFamily="34" charset="0"/>
              </a:rPr>
              <a:t>л</a:t>
            </a:r>
            <a:endParaRPr lang="en-GB" dirty="0">
              <a:solidFill>
                <a:srgbClr val="00B050"/>
              </a:solidFill>
            </a:endParaRPr>
          </a:p>
        </p:txBody>
      </p:sp>
    </p:spTree>
    <p:extLst>
      <p:ext uri="{BB962C8B-B14F-4D97-AF65-F5344CB8AC3E}">
        <p14:creationId xmlns:p14="http://schemas.microsoft.com/office/powerpoint/2010/main" val="74578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24</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25</a:t>
            </a:fld>
            <a:endParaRPr lang="en-GB"/>
          </a:p>
        </p:txBody>
      </p:sp>
    </p:spTree>
    <p:extLst>
      <p:ext uri="{BB962C8B-B14F-4D97-AF65-F5344CB8AC3E}">
        <p14:creationId xmlns:p14="http://schemas.microsoft.com/office/powerpoint/2010/main" val="3676685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24</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26</a:t>
            </a:fld>
            <a:endParaRPr lang="en-GB"/>
          </a:p>
        </p:txBody>
      </p:sp>
      <p:pic>
        <p:nvPicPr>
          <p:cNvPr id="6" name="Picture 5" descr="Text&#10;&#10;Description automatically generated">
            <a:extLst>
              <a:ext uri="{FF2B5EF4-FFF2-40B4-BE49-F238E27FC236}">
                <a16:creationId xmlns:a16="http://schemas.microsoft.com/office/drawing/2014/main" id="{E5C2379B-E774-4E23-B37E-34F2239D86C9}"/>
              </a:ext>
            </a:extLst>
          </p:cNvPr>
          <p:cNvPicPr>
            <a:picLocks noChangeAspect="1"/>
          </p:cNvPicPr>
          <p:nvPr/>
        </p:nvPicPr>
        <p:blipFill>
          <a:blip r:embed="rId2"/>
          <a:stretch>
            <a:fillRect/>
          </a:stretch>
        </p:blipFill>
        <p:spPr>
          <a:xfrm>
            <a:off x="1671637" y="519112"/>
            <a:ext cx="8848725" cy="5819775"/>
          </a:xfrm>
          <a:prstGeom prst="rect">
            <a:avLst/>
          </a:prstGeom>
        </p:spPr>
      </p:pic>
    </p:spTree>
    <p:extLst>
      <p:ext uri="{BB962C8B-B14F-4D97-AF65-F5344CB8AC3E}">
        <p14:creationId xmlns:p14="http://schemas.microsoft.com/office/powerpoint/2010/main" val="2922311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1103D7A8-A0AB-4C28-944A-730674FF59B0}"/>
              </a:ext>
            </a:extLst>
          </p:cNvPr>
          <p:cNvPicPr>
            <a:picLocks noChangeAspect="1"/>
          </p:cNvPicPr>
          <p:nvPr/>
        </p:nvPicPr>
        <p:blipFill>
          <a:blip r:embed="rId2"/>
          <a:stretch>
            <a:fillRect/>
          </a:stretch>
        </p:blipFill>
        <p:spPr>
          <a:xfrm>
            <a:off x="1681162" y="204787"/>
            <a:ext cx="8829675" cy="6448425"/>
          </a:xfrm>
          <a:prstGeom prst="rect">
            <a:avLst/>
          </a:prstGeom>
        </p:spPr>
      </p:pic>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24</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27</a:t>
            </a:fld>
            <a:endParaRPr lang="en-GB"/>
          </a:p>
        </p:txBody>
      </p:sp>
    </p:spTree>
    <p:extLst>
      <p:ext uri="{BB962C8B-B14F-4D97-AF65-F5344CB8AC3E}">
        <p14:creationId xmlns:p14="http://schemas.microsoft.com/office/powerpoint/2010/main" val="1767970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24</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28</a:t>
            </a:fld>
            <a:endParaRPr lang="en-GB"/>
          </a:p>
        </p:txBody>
      </p:sp>
      <p:pic>
        <p:nvPicPr>
          <p:cNvPr id="3" name="Picture 2" descr="Text&#10;&#10;Description automatically generated">
            <a:extLst>
              <a:ext uri="{FF2B5EF4-FFF2-40B4-BE49-F238E27FC236}">
                <a16:creationId xmlns:a16="http://schemas.microsoft.com/office/drawing/2014/main" id="{20CBD704-E755-4EA0-986A-F1C013757840}"/>
              </a:ext>
            </a:extLst>
          </p:cNvPr>
          <p:cNvPicPr>
            <a:picLocks noChangeAspect="1"/>
          </p:cNvPicPr>
          <p:nvPr/>
        </p:nvPicPr>
        <p:blipFill>
          <a:blip r:embed="rId2"/>
          <a:stretch>
            <a:fillRect/>
          </a:stretch>
        </p:blipFill>
        <p:spPr>
          <a:xfrm>
            <a:off x="1681162" y="238125"/>
            <a:ext cx="8829675" cy="3190875"/>
          </a:xfrm>
          <a:prstGeom prst="rect">
            <a:avLst/>
          </a:prstGeom>
        </p:spPr>
      </p:pic>
      <p:pic>
        <p:nvPicPr>
          <p:cNvPr id="7" name="Picture 6">
            <a:extLst>
              <a:ext uri="{FF2B5EF4-FFF2-40B4-BE49-F238E27FC236}">
                <a16:creationId xmlns:a16="http://schemas.microsoft.com/office/drawing/2014/main" id="{0377D256-A4CC-4225-B033-7389C89E02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0780" y="3493982"/>
            <a:ext cx="4770437" cy="2862368"/>
          </a:xfrm>
          <a:prstGeom prst="rect">
            <a:avLst/>
          </a:prstGeom>
          <a:noFill/>
          <a:ln>
            <a:noFill/>
          </a:ln>
        </p:spPr>
      </p:pic>
    </p:spTree>
    <p:extLst>
      <p:ext uri="{BB962C8B-B14F-4D97-AF65-F5344CB8AC3E}">
        <p14:creationId xmlns:p14="http://schemas.microsoft.com/office/powerpoint/2010/main" val="4260159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24</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29</a:t>
            </a:fld>
            <a:endParaRPr lang="en-GB"/>
          </a:p>
        </p:txBody>
      </p:sp>
    </p:spTree>
    <p:extLst>
      <p:ext uri="{BB962C8B-B14F-4D97-AF65-F5344CB8AC3E}">
        <p14:creationId xmlns:p14="http://schemas.microsoft.com/office/powerpoint/2010/main" val="380119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24</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a:t>COPIUS – Introduction to Mari – Chapter 24</a:t>
            </a:r>
            <a:endParaRPr lang="en-GB"/>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30</a:t>
            </a:fld>
            <a:endParaRPr lang="en-GB"/>
          </a:p>
        </p:txBody>
      </p:sp>
      <p:sp>
        <p:nvSpPr>
          <p:cNvPr id="7" name="TextBox 6">
            <a:extLst>
              <a:ext uri="{FF2B5EF4-FFF2-40B4-BE49-F238E27FC236}">
                <a16:creationId xmlns:a16="http://schemas.microsoft.com/office/drawing/2014/main" id="{64E0F80B-8AFE-414F-BFD3-E1FD6DB34110}"/>
              </a:ext>
            </a:extLst>
          </p:cNvPr>
          <p:cNvSpPr txBox="1"/>
          <p:nvPr/>
        </p:nvSpPr>
        <p:spPr>
          <a:xfrm>
            <a:off x="5930900" y="5767685"/>
            <a:ext cx="5422900" cy="461665"/>
          </a:xfrm>
          <a:prstGeom prst="rect">
            <a:avLst/>
          </a:prstGeom>
          <a:noFill/>
        </p:spPr>
        <p:txBody>
          <a:bodyPr wrap="square">
            <a:spAutoFit/>
          </a:bodyPr>
          <a:lstStyle/>
          <a:p>
            <a:pPr algn="r"/>
            <a:r>
              <a:rPr lang="en-US" sz="2400" u="sng" dirty="0">
                <a:solidFill>
                  <a:srgbClr val="0000FF"/>
                </a:solidFill>
                <a:effectLst/>
                <a:latin typeface="Calibri" panose="020F0502020204030204" pitchFamily="34" charset="0"/>
                <a:ea typeface="PMingLiU" panose="02020500000000000000" pitchFamily="18" charset="-120"/>
                <a:cs typeface="Calibri" panose="020F0502020204030204" pitchFamily="34" charset="0"/>
                <a:hlinkClick r:id="rId3"/>
              </a:rPr>
              <a:t>www.youtube.com/watch?v=l4h0LCx5QcI</a:t>
            </a:r>
            <a:endParaRPr lang="en-GB" sz="2400" dirty="0"/>
          </a:p>
        </p:txBody>
      </p:sp>
      <p:sp>
        <p:nvSpPr>
          <p:cNvPr id="8" name="Content Placeholder 2">
            <a:extLst>
              <a:ext uri="{FF2B5EF4-FFF2-40B4-BE49-F238E27FC236}">
                <a16:creationId xmlns:a16="http://schemas.microsoft.com/office/drawing/2014/main" id="{CA59DA42-AFBE-400D-8A88-9CAAC2ED35E8}"/>
              </a:ext>
            </a:extLst>
          </p:cNvPr>
          <p:cNvSpPr>
            <a:spLocks noGrp="1"/>
          </p:cNvSpPr>
          <p:nvPr>
            <p:ph idx="1"/>
          </p:nvPr>
        </p:nvSpPr>
        <p:spPr>
          <a:xfrm>
            <a:off x="838200" y="365125"/>
            <a:ext cx="10515600" cy="782856"/>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9.</a:t>
            </a:r>
          </a:p>
          <a:p>
            <a:pPr marL="0" indent="0">
              <a:buNone/>
            </a:pP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3000" dirty="0"/>
          </a:p>
          <a:p>
            <a:pPr marL="0" indent="0">
              <a:buNone/>
            </a:pPr>
            <a:endParaRPr lang="en-GB" sz="3000" dirty="0"/>
          </a:p>
        </p:txBody>
      </p:sp>
      <p:pic>
        <p:nvPicPr>
          <p:cNvPr id="9" name="Online Media 8" title="Танец «Кандыра»  в Книге рекордов России">
            <a:hlinkClick r:id="" action="ppaction://media"/>
            <a:extLst>
              <a:ext uri="{FF2B5EF4-FFF2-40B4-BE49-F238E27FC236}">
                <a16:creationId xmlns:a16="http://schemas.microsoft.com/office/drawing/2014/main" id="{80135799-8E5A-41B8-8272-D498BF459578}"/>
              </a:ext>
            </a:extLst>
          </p:cNvPr>
          <p:cNvPicPr>
            <a:picLocks noRot="1" noChangeAspect="1"/>
          </p:cNvPicPr>
          <p:nvPr>
            <a:videoFile r:link="rId1"/>
          </p:nvPr>
        </p:nvPicPr>
        <p:blipFill>
          <a:blip r:embed="rId4"/>
          <a:stretch>
            <a:fillRect/>
          </a:stretch>
        </p:blipFill>
        <p:spPr>
          <a:xfrm>
            <a:off x="2851150" y="729863"/>
            <a:ext cx="6489700" cy="4867275"/>
          </a:xfrm>
          <a:prstGeom prst="rect">
            <a:avLst/>
          </a:prstGeom>
        </p:spPr>
      </p:pic>
    </p:spTree>
    <p:extLst>
      <p:ext uri="{BB962C8B-B14F-4D97-AF65-F5344CB8AC3E}">
        <p14:creationId xmlns:p14="http://schemas.microsoft.com/office/powerpoint/2010/main" val="34047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a:t>COPIUS – Introduction to Mari – Chapter 24</a:t>
            </a:r>
            <a:endParaRPr lang="en-GB"/>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31</a:t>
            </a:fld>
            <a:endParaRPr lang="en-GB"/>
          </a:p>
        </p:txBody>
      </p:sp>
      <p:pic>
        <p:nvPicPr>
          <p:cNvPr id="10" name="Picture 9" descr="Text&#10;&#10;Description automatically generated">
            <a:extLst>
              <a:ext uri="{FF2B5EF4-FFF2-40B4-BE49-F238E27FC236}">
                <a16:creationId xmlns:a16="http://schemas.microsoft.com/office/drawing/2014/main" id="{5A69D50A-9DAD-44E2-81CA-72A849C61016}"/>
              </a:ext>
            </a:extLst>
          </p:cNvPr>
          <p:cNvPicPr>
            <a:picLocks noChangeAspect="1"/>
          </p:cNvPicPr>
          <p:nvPr/>
        </p:nvPicPr>
        <p:blipFill>
          <a:blip r:embed="rId2"/>
          <a:stretch>
            <a:fillRect/>
          </a:stretch>
        </p:blipFill>
        <p:spPr>
          <a:xfrm>
            <a:off x="1738312" y="919162"/>
            <a:ext cx="8715375" cy="5019675"/>
          </a:xfrm>
          <a:prstGeom prst="rect">
            <a:avLst/>
          </a:prstGeom>
        </p:spPr>
      </p:pic>
    </p:spTree>
    <p:extLst>
      <p:ext uri="{BB962C8B-B14F-4D97-AF65-F5344CB8AC3E}">
        <p14:creationId xmlns:p14="http://schemas.microsoft.com/office/powerpoint/2010/main" val="294511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шке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oneself; own’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24" name="Content Placeholder 2">
            <a:extLst>
              <a:ext uri="{FF2B5EF4-FFF2-40B4-BE49-F238E27FC236}">
                <a16:creationId xmlns:a16="http://schemas.microsoft.com/office/drawing/2014/main" id="{E98032CC-D9FD-419D-A0D8-99D733570E5D}"/>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emphatic (adverb)</a:t>
            </a:r>
            <a:endParaRPr lang="mi-NZ" u="sng" dirty="0"/>
          </a:p>
        </p:txBody>
      </p:sp>
      <p:graphicFrame>
        <p:nvGraphicFramePr>
          <p:cNvPr id="25" name="Table 24">
            <a:extLst>
              <a:ext uri="{FF2B5EF4-FFF2-40B4-BE49-F238E27FC236}">
                <a16:creationId xmlns:a16="http://schemas.microsoft.com/office/drawing/2014/main" id="{0FBFCA85-5372-421D-B47D-E118171AA23D}"/>
              </a:ext>
            </a:extLst>
          </p:cNvPr>
          <p:cNvGraphicFramePr>
            <a:graphicFrameLocks noGrp="1"/>
          </p:cNvGraphicFramePr>
          <p:nvPr/>
        </p:nvGraphicFramePr>
        <p:xfrm>
          <a:off x="1004883" y="2382837"/>
          <a:ext cx="10182228" cy="2003208"/>
        </p:xfrm>
        <a:graphic>
          <a:graphicData uri="http://schemas.openxmlformats.org/drawingml/2006/table">
            <a:tbl>
              <a:tblPr firstRow="1" firstCol="1" bandRow="1" bandCol="1">
                <a:tableStyleId>{5940675A-B579-460E-94D1-54222C63F5DA}</a:tableStyleId>
              </a:tblPr>
              <a:tblGrid>
                <a:gridCol w="5091114">
                  <a:extLst>
                    <a:ext uri="{9D8B030D-6E8A-4147-A177-3AD203B41FA5}">
                      <a16:colId xmlns:a16="http://schemas.microsoft.com/office/drawing/2014/main" val="1401330845"/>
                    </a:ext>
                  </a:extLst>
                </a:gridCol>
                <a:gridCol w="5091114">
                  <a:extLst>
                    <a:ext uri="{9D8B030D-6E8A-4147-A177-3AD203B41FA5}">
                      <a16:colId xmlns:a16="http://schemas.microsoft.com/office/drawing/2014/main" val="3967481965"/>
                    </a:ext>
                  </a:extLst>
                </a:gridCol>
              </a:tblGrid>
              <a:tr h="500802">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Мый кум 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че гыч </a:t>
                      </a:r>
                      <a:r>
                        <a:rPr lang="en-US" sz="2000" u="sng">
                          <a:effectLst/>
                          <a:latin typeface="Calibri" panose="020F0502020204030204" pitchFamily="34" charset="0"/>
                          <a:ea typeface="PMingLiU" panose="02020500000000000000" pitchFamily="18" charset="-120"/>
                          <a:cs typeface="Calibri" panose="020F0502020204030204" pitchFamily="34" charset="0"/>
                        </a:rPr>
                        <a:t>шке</a:t>
                      </a:r>
                      <a:r>
                        <a:rPr lang="en-US" sz="2000">
                          <a:effectLst/>
                          <a:latin typeface="Calibri" panose="020F0502020204030204" pitchFamily="34" charset="0"/>
                          <a:ea typeface="PMingLiU" panose="02020500000000000000" pitchFamily="18" charset="-120"/>
                          <a:cs typeface="Calibri" panose="020F0502020204030204" pitchFamily="34" charset="0"/>
                        </a:rPr>
                        <a:t> тол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I’ll come myself in three days.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54596375"/>
                  </a:ext>
                </a:extLst>
              </a:tr>
              <a:tr h="500802">
                <a:tc>
                  <a:txBody>
                    <a:bodyPr/>
                    <a:lstStyle/>
                    <a:p>
                      <a:pPr algn="just"/>
                      <a:r>
                        <a:rPr lang="en-US" sz="2000" u="sng">
                          <a:effectLst/>
                          <a:latin typeface="Calibri" panose="020F0502020204030204" pitchFamily="34" charset="0"/>
                          <a:ea typeface="PMingLiU" panose="02020500000000000000" pitchFamily="18" charset="-120"/>
                          <a:cs typeface="Calibri" panose="020F0502020204030204" pitchFamily="34" charset="0"/>
                        </a:rPr>
                        <a:t>Шке</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ште.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Do it yourself.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23147283"/>
                  </a:ext>
                </a:extLst>
              </a:tr>
              <a:tr h="500802">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Из</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 Микл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 книг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a:t>
                      </a:r>
                      <a:r>
                        <a:rPr lang="en-US" sz="2000" u="sng">
                          <a:effectLst/>
                          <a:latin typeface="Calibri" panose="020F0502020204030204" pitchFamily="34" charset="0"/>
                          <a:ea typeface="PMingLiU" panose="02020500000000000000" pitchFamily="18" charset="-120"/>
                          <a:cs typeface="Calibri" panose="020F0502020204030204" pitchFamily="34" charset="0"/>
                        </a:rPr>
                        <a:t>шке</a:t>
                      </a:r>
                      <a:r>
                        <a:rPr lang="en-US" sz="2000">
                          <a:effectLst/>
                          <a:latin typeface="Calibri" panose="020F0502020204030204" pitchFamily="34" charset="0"/>
                          <a:ea typeface="PMingLiU" panose="02020500000000000000" pitchFamily="18" charset="-120"/>
                          <a:cs typeface="Calibri" panose="020F0502020204030204" pitchFamily="34" charset="0"/>
                        </a:rPr>
                        <a:t> луд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a:t>
                      </a:r>
                      <a:r>
                        <a:rPr lang="de-AT"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Does little Miklay read books himself?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67802065"/>
                  </a:ext>
                </a:extLst>
              </a:tr>
              <a:tr h="500802">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Тый </a:t>
                      </a:r>
                      <a:r>
                        <a:rPr lang="en-US" sz="2000" u="sng">
                          <a:effectLst/>
                          <a:latin typeface="Calibri" panose="020F0502020204030204" pitchFamily="34" charset="0"/>
                          <a:ea typeface="PMingLiU" panose="02020500000000000000" pitchFamily="18" charset="-120"/>
                          <a:cs typeface="Calibri" panose="020F0502020204030204" pitchFamily="34" charset="0"/>
                        </a:rPr>
                        <a:t>шке</a:t>
                      </a:r>
                      <a:r>
                        <a:rPr lang="en-US" sz="2000">
                          <a:effectLst/>
                          <a:latin typeface="Calibri" panose="020F0502020204030204" pitchFamily="34" charset="0"/>
                          <a:ea typeface="PMingLiU" panose="02020500000000000000" pitchFamily="18" charset="-120"/>
                          <a:cs typeface="Calibri" panose="020F0502020204030204" pitchFamily="34" charset="0"/>
                        </a:rPr>
                        <a:t> кал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сышыч.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You said so yourself.</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33003766"/>
                  </a:ext>
                </a:extLst>
              </a:tr>
            </a:tbl>
          </a:graphicData>
        </a:graphic>
      </p:graphicFrame>
    </p:spTree>
    <p:extLst>
      <p:ext uri="{BB962C8B-B14F-4D97-AF65-F5344CB8AC3E}">
        <p14:creationId xmlns:p14="http://schemas.microsoft.com/office/powerpoint/2010/main" val="385842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шке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oneself; own’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24" name="Content Placeholder 2">
            <a:extLst>
              <a:ext uri="{FF2B5EF4-FFF2-40B4-BE49-F238E27FC236}">
                <a16:creationId xmlns:a16="http://schemas.microsoft.com/office/drawing/2014/main" id="{E98032CC-D9FD-419D-A0D8-99D733570E5D}"/>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u="sng" dirty="0"/>
              <a:t>a) emphatic (adverb)</a:t>
            </a:r>
            <a:endParaRPr lang="mi-NZ" u="sng" dirty="0"/>
          </a:p>
        </p:txBody>
      </p:sp>
      <p:graphicFrame>
        <p:nvGraphicFramePr>
          <p:cNvPr id="25" name="Table 24">
            <a:extLst>
              <a:ext uri="{FF2B5EF4-FFF2-40B4-BE49-F238E27FC236}">
                <a16:creationId xmlns:a16="http://schemas.microsoft.com/office/drawing/2014/main" id="{0FBFCA85-5372-421D-B47D-E118171AA23D}"/>
              </a:ext>
            </a:extLst>
          </p:cNvPr>
          <p:cNvGraphicFramePr>
            <a:graphicFrameLocks noGrp="1"/>
          </p:cNvGraphicFramePr>
          <p:nvPr>
            <p:extLst>
              <p:ext uri="{D42A27DB-BD31-4B8C-83A1-F6EECF244321}">
                <p14:modId xmlns:p14="http://schemas.microsoft.com/office/powerpoint/2010/main" val="4142981248"/>
              </p:ext>
            </p:extLst>
          </p:nvPr>
        </p:nvGraphicFramePr>
        <p:xfrm>
          <a:off x="1004883" y="3327255"/>
          <a:ext cx="10182228" cy="1110402"/>
        </p:xfrm>
        <a:graphic>
          <a:graphicData uri="http://schemas.openxmlformats.org/drawingml/2006/table">
            <a:tbl>
              <a:tblPr firstRow="1" firstCol="1" bandRow="1" bandCol="1">
                <a:tableStyleId>{5940675A-B579-460E-94D1-54222C63F5DA}</a:tableStyleId>
              </a:tblPr>
              <a:tblGrid>
                <a:gridCol w="5091114">
                  <a:extLst>
                    <a:ext uri="{9D8B030D-6E8A-4147-A177-3AD203B41FA5}">
                      <a16:colId xmlns:a16="http://schemas.microsoft.com/office/drawing/2014/main" val="1401330845"/>
                    </a:ext>
                  </a:extLst>
                </a:gridCol>
                <a:gridCol w="5091114">
                  <a:extLst>
                    <a:ext uri="{9D8B030D-6E8A-4147-A177-3AD203B41FA5}">
                      <a16:colId xmlns:a16="http://schemas.microsoft.com/office/drawing/2014/main" val="3967481965"/>
                    </a:ext>
                  </a:extLst>
                </a:gridCol>
              </a:tblGrid>
              <a:tr h="500802">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но </a:t>
                      </a:r>
                      <a:r>
                        <a:rPr lang="en-US" sz="2000" u="sng">
                          <a:effectLst/>
                          <a:latin typeface="Calibri" panose="020F0502020204030204" pitchFamily="34" charset="0"/>
                          <a:ea typeface="PMingLiU" panose="02020500000000000000" pitchFamily="18" charset="-120"/>
                          <a:cs typeface="Calibri" panose="020F0502020204030204" pitchFamily="34" charset="0"/>
                        </a:rPr>
                        <a:t>шкешт</a:t>
                      </a:r>
                      <a:r>
                        <a:rPr lang="en-US" sz="2000">
                          <a:effectLst/>
                          <a:latin typeface="Calibri" panose="020F0502020204030204" pitchFamily="34" charset="0"/>
                          <a:ea typeface="PMingLiU" panose="02020500000000000000" pitchFamily="18" charset="-120"/>
                          <a:cs typeface="Calibri" panose="020F0502020204030204" pitchFamily="34" charset="0"/>
                        </a:rPr>
                        <a:t> кан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They themselves are relaxing.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54596375"/>
                  </a:ext>
                </a:extLst>
              </a:tr>
              <a:tr h="500802">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Рвез</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 г</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дым </a:t>
                      </a:r>
                      <a:r>
                        <a:rPr lang="en-US" sz="2000" u="sng">
                          <a:effectLst/>
                          <a:latin typeface="Calibri" panose="020F0502020204030204" pitchFamily="34" charset="0"/>
                          <a:ea typeface="PMingLiU" panose="02020500000000000000" pitchFamily="18" charset="-120"/>
                          <a:cs typeface="Calibri" panose="020F0502020204030204" pitchFamily="34" charset="0"/>
                        </a:rPr>
                        <a:t>шк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же</a:t>
                      </a:r>
                      <a:r>
                        <a:rPr lang="en-US" sz="2000">
                          <a:effectLst/>
                          <a:latin typeface="Calibri" panose="020F0502020204030204" pitchFamily="34" charset="0"/>
                          <a:ea typeface="PMingLiU" panose="02020500000000000000" pitchFamily="18" charset="-120"/>
                          <a:cs typeface="Calibri" panose="020F0502020204030204" pitchFamily="34" charset="0"/>
                        </a:rPr>
                        <a:t> мог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 </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льыч</a:t>
                      </a:r>
                      <a:r>
                        <a:rPr lang="de-AT" sz="2000">
                          <a:effectLst/>
                          <a:latin typeface="Calibri" panose="020F0502020204030204" pitchFamily="34" charset="0"/>
                          <a:ea typeface="PMingLiU" panose="02020500000000000000" pitchFamily="18" charset="-120"/>
                          <a:cs typeface="Calibri" panose="020F0502020204030204" pitchFamily="34" charset="0"/>
                        </a:rPr>
                        <a:t>, </a:t>
                      </a:r>
                      <a:r>
                        <a:rPr lang="en-US" sz="2000">
                          <a:effectLst/>
                          <a:latin typeface="Calibri" panose="020F0502020204030204" pitchFamily="34" charset="0"/>
                          <a:ea typeface="PMingLiU" panose="02020500000000000000" pitchFamily="18" charset="-120"/>
                          <a:cs typeface="Calibri" panose="020F0502020204030204" pitchFamily="34" charset="0"/>
                        </a:rPr>
                        <a:t>шарн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лте</a:t>
                      </a:r>
                      <a:r>
                        <a:rPr lang="de-AT"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Remember what kind of person you were yourself when you were young!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33003766"/>
                  </a:ext>
                </a:extLst>
              </a:tr>
            </a:tbl>
          </a:graphicData>
        </a:graphic>
      </p:graphicFrame>
      <p:sp>
        <p:nvSpPr>
          <p:cNvPr id="26" name="TextBox 25">
            <a:extLst>
              <a:ext uri="{FF2B5EF4-FFF2-40B4-BE49-F238E27FC236}">
                <a16:creationId xmlns:a16="http://schemas.microsoft.com/office/drawing/2014/main" id="{D95FA36E-166E-4262-AC89-CE36AFD867E5}"/>
              </a:ext>
            </a:extLst>
          </p:cNvPr>
          <p:cNvSpPr txBox="1"/>
          <p:nvPr/>
        </p:nvSpPr>
        <p:spPr>
          <a:xfrm>
            <a:off x="1004883" y="2832080"/>
            <a:ext cx="6097978" cy="369332"/>
          </a:xfrm>
          <a:prstGeom prst="rect">
            <a:avLst/>
          </a:prstGeom>
          <a:noFill/>
        </p:spPr>
        <p:txBody>
          <a:bodyPr wrap="square">
            <a:spAutoFit/>
          </a:bodyPr>
          <a:lstStyle/>
          <a:p>
            <a:r>
              <a:rPr lang="de-AT" dirty="0"/>
              <a:t>(3SG, 3PL)</a:t>
            </a:r>
            <a:endParaRPr lang="en-GB" dirty="0"/>
          </a:p>
        </p:txBody>
      </p:sp>
    </p:spTree>
    <p:extLst>
      <p:ext uri="{BB962C8B-B14F-4D97-AF65-F5344CB8AC3E}">
        <p14:creationId xmlns:p14="http://schemas.microsoft.com/office/powerpoint/2010/main" val="72861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шке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oneself; own’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24" name="Content Placeholder 2">
            <a:extLst>
              <a:ext uri="{FF2B5EF4-FFF2-40B4-BE49-F238E27FC236}">
                <a16:creationId xmlns:a16="http://schemas.microsoft.com/office/drawing/2014/main" id="{E98032CC-D9FD-419D-A0D8-99D733570E5D}"/>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b) own (adjective)</a:t>
            </a:r>
            <a:endParaRPr lang="mi-NZ" u="sng" dirty="0"/>
          </a:p>
        </p:txBody>
      </p:sp>
      <p:graphicFrame>
        <p:nvGraphicFramePr>
          <p:cNvPr id="25" name="Table 24">
            <a:extLst>
              <a:ext uri="{FF2B5EF4-FFF2-40B4-BE49-F238E27FC236}">
                <a16:creationId xmlns:a16="http://schemas.microsoft.com/office/drawing/2014/main" id="{0FBFCA85-5372-421D-B47D-E118171AA23D}"/>
              </a:ext>
            </a:extLst>
          </p:cNvPr>
          <p:cNvGraphicFramePr>
            <a:graphicFrameLocks noGrp="1"/>
          </p:cNvGraphicFramePr>
          <p:nvPr>
            <p:extLst>
              <p:ext uri="{D42A27DB-BD31-4B8C-83A1-F6EECF244321}">
                <p14:modId xmlns:p14="http://schemas.microsoft.com/office/powerpoint/2010/main" val="2355515144"/>
              </p:ext>
            </p:extLst>
          </p:nvPr>
        </p:nvGraphicFramePr>
        <p:xfrm>
          <a:off x="1004883" y="2382837"/>
          <a:ext cx="10182228" cy="1611204"/>
        </p:xfrm>
        <a:graphic>
          <a:graphicData uri="http://schemas.openxmlformats.org/drawingml/2006/table">
            <a:tbl>
              <a:tblPr firstRow="1" firstCol="1" bandRow="1" bandCol="1">
                <a:tableStyleId>{5940675A-B579-460E-94D1-54222C63F5DA}</a:tableStyleId>
              </a:tblPr>
              <a:tblGrid>
                <a:gridCol w="5091114">
                  <a:extLst>
                    <a:ext uri="{9D8B030D-6E8A-4147-A177-3AD203B41FA5}">
                      <a16:colId xmlns:a16="http://schemas.microsoft.com/office/drawing/2014/main" val="1401330845"/>
                    </a:ext>
                  </a:extLst>
                </a:gridCol>
                <a:gridCol w="5091114">
                  <a:extLst>
                    <a:ext uri="{9D8B030D-6E8A-4147-A177-3AD203B41FA5}">
                      <a16:colId xmlns:a16="http://schemas.microsoft.com/office/drawing/2014/main" val="3967481965"/>
                    </a:ext>
                  </a:extLst>
                </a:gridCol>
              </a:tblGrid>
              <a:tr h="500802">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Коч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a:t>
                      </a:r>
                      <a:r>
                        <a:rPr lang="en-US" sz="2000" u="sng">
                          <a:effectLst/>
                          <a:latin typeface="Calibri" panose="020F0502020204030204" pitchFamily="34" charset="0"/>
                          <a:ea typeface="PMingLiU" panose="02020500000000000000" pitchFamily="18" charset="-120"/>
                          <a:cs typeface="Calibri" panose="020F0502020204030204" pitchFamily="34" charset="0"/>
                        </a:rPr>
                        <a:t>шке паш</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жым</a:t>
                      </a:r>
                      <a:r>
                        <a:rPr lang="en-US" sz="2000">
                          <a:effectLst/>
                          <a:latin typeface="Calibri" panose="020F0502020204030204" pitchFamily="34" charset="0"/>
                          <a:ea typeface="PMingLiU" panose="02020500000000000000" pitchFamily="18" charset="-120"/>
                          <a:cs typeface="Calibri" panose="020F0502020204030204" pitchFamily="34" charset="0"/>
                        </a:rPr>
                        <a:t> й</a:t>
                      </a:r>
                      <a:r>
                        <a:rPr lang="en-US" sz="2000">
                          <a:effectLst/>
                          <a:latin typeface="Calibri" panose="020F0502020204030204" pitchFamily="34" charset="0"/>
                          <a:ea typeface="MS Mincho" panose="02020609040205080304" pitchFamily="49" charset="-128"/>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рат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My grandfather loves his work.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54596375"/>
                  </a:ext>
                </a:extLst>
              </a:tr>
              <a:tr h="500802">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Мар</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 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 </a:t>
                      </a:r>
                      <a:r>
                        <a:rPr lang="en-US" sz="2000" u="sng">
                          <a:effectLst/>
                          <a:latin typeface="Calibri" panose="020F0502020204030204" pitchFamily="34" charset="0"/>
                          <a:ea typeface="PMingLiU" panose="02020500000000000000" pitchFamily="18" charset="-120"/>
                          <a:cs typeface="Calibri" panose="020F0502020204030204" pitchFamily="34" charset="0"/>
                        </a:rPr>
                        <a:t>шке й</a:t>
                      </a:r>
                      <a:r>
                        <a:rPr lang="en-US" sz="2000" u="sng">
                          <a:effectLst/>
                          <a:latin typeface="Calibri" panose="020F0502020204030204" pitchFamily="34" charset="0"/>
                          <a:ea typeface="MS Mincho" panose="02020609040205080304" pitchFamily="49" charset="-128"/>
                          <a:cs typeface="Calibri" panose="020F0502020204030204" pitchFamily="34" charset="0"/>
                        </a:rPr>
                        <a:t>ӱ</a:t>
                      </a:r>
                      <a:r>
                        <a:rPr lang="en-US" sz="2000" u="sng">
                          <a:effectLst/>
                          <a:latin typeface="Calibri" panose="020F0502020204030204" pitchFamily="34" charset="0"/>
                          <a:ea typeface="PMingLiU" panose="02020500000000000000" pitchFamily="18" charset="-120"/>
                          <a:cs typeface="Calibri" panose="020F0502020204030204" pitchFamily="34" charset="0"/>
                        </a:rPr>
                        <a:t>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жым</a:t>
                      </a:r>
                      <a:r>
                        <a:rPr lang="en-US" sz="2000">
                          <a:effectLst/>
                          <a:latin typeface="Calibri" panose="020F0502020204030204" pitchFamily="34" charset="0"/>
                          <a:ea typeface="PMingLiU" panose="02020500000000000000" pitchFamily="18" charset="-120"/>
                          <a:cs typeface="Calibri" panose="020F0502020204030204" pitchFamily="34" charset="0"/>
                        </a:rPr>
                        <a:t> арал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код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Mari people kept their own ancient customs.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23147283"/>
                  </a:ext>
                </a:extLst>
              </a:tr>
              <a:tr h="500802">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Шке пачер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ло.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 have an apartment of my own.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33003766"/>
                  </a:ext>
                </a:extLst>
              </a:tr>
            </a:tbl>
          </a:graphicData>
        </a:graphic>
      </p:graphicFrame>
    </p:spTree>
    <p:extLst>
      <p:ext uri="{BB962C8B-B14F-4D97-AF65-F5344CB8AC3E}">
        <p14:creationId xmlns:p14="http://schemas.microsoft.com/office/powerpoint/2010/main" val="132170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шке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oneself; own’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24" name="Content Placeholder 2">
            <a:extLst>
              <a:ext uri="{FF2B5EF4-FFF2-40B4-BE49-F238E27FC236}">
                <a16:creationId xmlns:a16="http://schemas.microsoft.com/office/drawing/2014/main" id="{E98032CC-D9FD-419D-A0D8-99D733570E5D}"/>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 oneself (pronoun) </a:t>
            </a:r>
            <a:endParaRPr lang="mi-NZ" u="sng" dirty="0"/>
          </a:p>
        </p:txBody>
      </p:sp>
      <p:graphicFrame>
        <p:nvGraphicFramePr>
          <p:cNvPr id="2" name="Table 1">
            <a:extLst>
              <a:ext uri="{FF2B5EF4-FFF2-40B4-BE49-F238E27FC236}">
                <a16:creationId xmlns:a16="http://schemas.microsoft.com/office/drawing/2014/main" id="{3CC6F1D3-BD59-4DC4-8344-D978E6A99E04}"/>
              </a:ext>
            </a:extLst>
          </p:cNvPr>
          <p:cNvGraphicFramePr>
            <a:graphicFrameLocks noGrp="1"/>
          </p:cNvGraphicFramePr>
          <p:nvPr>
            <p:extLst>
              <p:ext uri="{D42A27DB-BD31-4B8C-83A1-F6EECF244321}">
                <p14:modId xmlns:p14="http://schemas.microsoft.com/office/powerpoint/2010/main" val="694573803"/>
              </p:ext>
            </p:extLst>
          </p:nvPr>
        </p:nvGraphicFramePr>
        <p:xfrm>
          <a:off x="1221177" y="2764770"/>
          <a:ext cx="9749640" cy="2884210"/>
        </p:xfrm>
        <a:graphic>
          <a:graphicData uri="http://schemas.openxmlformats.org/drawingml/2006/table">
            <a:tbl>
              <a:tblPr firstRow="1" firstCol="1" bandRow="1">
                <a:tableStyleId>{5940675A-B579-460E-94D1-54222C63F5DA}</a:tableStyleId>
              </a:tblPr>
              <a:tblGrid>
                <a:gridCol w="720271">
                  <a:extLst>
                    <a:ext uri="{9D8B030D-6E8A-4147-A177-3AD203B41FA5}">
                      <a16:colId xmlns:a16="http://schemas.microsoft.com/office/drawing/2014/main" val="1482123290"/>
                    </a:ext>
                  </a:extLst>
                </a:gridCol>
                <a:gridCol w="1273464">
                  <a:extLst>
                    <a:ext uri="{9D8B030D-6E8A-4147-A177-3AD203B41FA5}">
                      <a16:colId xmlns:a16="http://schemas.microsoft.com/office/drawing/2014/main" val="111821231"/>
                    </a:ext>
                  </a:extLst>
                </a:gridCol>
                <a:gridCol w="1273464">
                  <a:extLst>
                    <a:ext uri="{9D8B030D-6E8A-4147-A177-3AD203B41FA5}">
                      <a16:colId xmlns:a16="http://schemas.microsoft.com/office/drawing/2014/main" val="1789870481"/>
                    </a:ext>
                  </a:extLst>
                </a:gridCol>
                <a:gridCol w="1214375">
                  <a:extLst>
                    <a:ext uri="{9D8B030D-6E8A-4147-A177-3AD203B41FA5}">
                      <a16:colId xmlns:a16="http://schemas.microsoft.com/office/drawing/2014/main" val="4162080233"/>
                    </a:ext>
                  </a:extLst>
                </a:gridCol>
                <a:gridCol w="1278558">
                  <a:extLst>
                    <a:ext uri="{9D8B030D-6E8A-4147-A177-3AD203B41FA5}">
                      <a16:colId xmlns:a16="http://schemas.microsoft.com/office/drawing/2014/main" val="4129654887"/>
                    </a:ext>
                  </a:extLst>
                </a:gridCol>
                <a:gridCol w="1236788">
                  <a:extLst>
                    <a:ext uri="{9D8B030D-6E8A-4147-A177-3AD203B41FA5}">
                      <a16:colId xmlns:a16="http://schemas.microsoft.com/office/drawing/2014/main" val="916922668"/>
                    </a:ext>
                  </a:extLst>
                </a:gridCol>
                <a:gridCol w="1242901">
                  <a:extLst>
                    <a:ext uri="{9D8B030D-6E8A-4147-A177-3AD203B41FA5}">
                      <a16:colId xmlns:a16="http://schemas.microsoft.com/office/drawing/2014/main" val="2921713503"/>
                    </a:ext>
                  </a:extLst>
                </a:gridCol>
                <a:gridCol w="1509819">
                  <a:extLst>
                    <a:ext uri="{9D8B030D-6E8A-4147-A177-3AD203B41FA5}">
                      <a16:colId xmlns:a16="http://schemas.microsoft.com/office/drawing/2014/main" val="1504159680"/>
                    </a:ext>
                  </a:extLst>
                </a:gridCol>
              </a:tblGrid>
              <a:tr h="412030">
                <a:tc>
                  <a:txBody>
                    <a:bodyPr/>
                    <a:lstStyle/>
                    <a:p>
                      <a:pPr algn="ctr"/>
                      <a:r>
                        <a:rPr lang="en-US"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GB" sz="2000" dirty="0">
                          <a:effectLst/>
                          <a:latin typeface="Calibri" panose="020F0502020204030204" pitchFamily="34" charset="0"/>
                          <a:ea typeface="PMingLiU" panose="02020500000000000000" pitchFamily="18" charset="-120"/>
                          <a:cs typeface="Lucida Grande"/>
                        </a:rPr>
                        <a:t>-</a:t>
                      </a:r>
                    </a:p>
                  </a:txBody>
                  <a:tcPr marL="68580" marR="68580" marT="0" marB="0" anchor="ctr">
                    <a:solidFill>
                      <a:schemeClr val="bg2"/>
                    </a:solidFill>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1Sg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2Sg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3Sg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1Pl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2Pl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3Pl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47771815"/>
                  </a:ext>
                </a:extLst>
              </a:tr>
              <a:tr h="824060">
                <a:tc>
                  <a:txBody>
                    <a:bodyPr/>
                    <a:lstStyle/>
                    <a:p>
                      <a:pPr algn="ctr"/>
                      <a:r>
                        <a:rPr lang="en-US" sz="2000" b="1">
                          <a:effectLst/>
                          <a:latin typeface="Calibri" panose="020F0502020204030204" pitchFamily="34" charset="0"/>
                          <a:ea typeface="PMingLiU" panose="02020500000000000000" pitchFamily="18" charset="-120"/>
                          <a:cs typeface="Lucida Grande"/>
                        </a:rPr>
                        <a:t>Nom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err="1">
                          <a:effectLst/>
                          <a:latin typeface="Calibri" panose="020F0502020204030204" pitchFamily="34" charset="0"/>
                          <a:ea typeface="PMingLiU" panose="02020500000000000000" pitchFamily="18" charset="-120"/>
                          <a:cs typeface="Lucida Grande"/>
                        </a:rPr>
                        <a:t>шке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solidFill>
                      <a:schemeClr val="bg2"/>
                    </a:solidFill>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шке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шке </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p>
                      <a:pPr algn="ctr"/>
                      <a:r>
                        <a:rPr lang="en-US" sz="2000">
                          <a:effectLst/>
                          <a:latin typeface="Calibri" panose="020F0502020204030204" pitchFamily="34" charset="0"/>
                          <a:ea typeface="PMingLiU" panose="02020500000000000000" pitchFamily="18" charset="-120"/>
                          <a:cs typeface="Calibri" panose="020F0502020204030204" pitchFamily="34" charset="0"/>
                        </a:rPr>
                        <a:t>шкеж</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шке </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p>
                      <a:pPr algn="ctr"/>
                      <a:r>
                        <a:rPr lang="en-US" sz="2000">
                          <a:effectLst/>
                          <a:latin typeface="Calibri" panose="020F0502020204030204" pitchFamily="34" charset="0"/>
                          <a:ea typeface="PMingLiU" panose="02020500000000000000" pitchFamily="18" charset="-120"/>
                          <a:cs typeface="Calibri" panose="020F0502020204030204" pitchFamily="34" charset="0"/>
                        </a:rPr>
                        <a:t>шкешт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15559193"/>
                  </a:ext>
                </a:extLst>
              </a:tr>
              <a:tr h="412030">
                <a:tc>
                  <a:txBody>
                    <a:bodyPr/>
                    <a:lstStyle/>
                    <a:p>
                      <a:pPr algn="ctr"/>
                      <a:r>
                        <a:rPr lang="en-US" sz="2000" b="1">
                          <a:effectLst/>
                          <a:latin typeface="Calibri" panose="020F0502020204030204" pitchFamily="34" charset="0"/>
                          <a:ea typeface="PMingLiU" panose="02020500000000000000" pitchFamily="18" charset="-120"/>
                          <a:cs typeface="Lucida Grande"/>
                        </a:rPr>
                        <a:t>Gen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mi-NZ" sz="2000" dirty="0">
                          <a:effectLst/>
                          <a:latin typeface="Calibri" panose="020F0502020204030204" pitchFamily="34" charset="0"/>
                          <a:ea typeface="PMingLiU" panose="02020500000000000000" pitchFamily="18" charset="-120"/>
                          <a:cs typeface="Lucida Grande"/>
                        </a:rPr>
                        <a:t>шкен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solidFill>
                      <a:schemeClr val="bg2"/>
                    </a:solidFill>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шк</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мын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ндын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err="1">
                          <a:effectLst/>
                          <a:latin typeface="Calibri" panose="020F0502020204030204" pitchFamily="34" charset="0"/>
                          <a:ea typeface="PMingLiU" panose="02020500000000000000" pitchFamily="18" charset="-120"/>
                          <a:cs typeface="Lucida Grande"/>
                        </a:rPr>
                        <a:t>шк</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нжын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шкен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шкенд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ныштын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51139142"/>
                  </a:ext>
                </a:extLst>
              </a:tr>
              <a:tr h="824060">
                <a:tc>
                  <a:txBody>
                    <a:bodyPr/>
                    <a:lstStyle/>
                    <a:p>
                      <a:pPr algn="ctr"/>
                      <a:r>
                        <a:rPr lang="en-US" sz="2000" b="1">
                          <a:effectLst/>
                          <a:latin typeface="Calibri" panose="020F0502020204030204" pitchFamily="34" charset="0"/>
                          <a:ea typeface="PMingLiU" panose="02020500000000000000" pitchFamily="18" charset="-120"/>
                          <a:cs typeface="Lucida Grande"/>
                        </a:rPr>
                        <a:t>Dat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mi-NZ" sz="2000" dirty="0">
                          <a:effectLst/>
                          <a:latin typeface="Calibri" panose="020F0502020204030204" pitchFamily="34" charset="0"/>
                          <a:ea typeface="PMingLiU" panose="02020500000000000000" pitchFamily="18" charset="-120"/>
                          <a:cs typeface="Lucida Grande"/>
                        </a:rPr>
                        <a:t>шкал</a:t>
                      </a:r>
                      <a:r>
                        <a:rPr lang="mi-NZ" sz="2000" b="1" dirty="0">
                          <a:effectLst/>
                          <a:latin typeface="Calibri" panose="020F0502020204030204" pitchFamily="34" charset="0"/>
                          <a:ea typeface="PMingLiU" panose="02020500000000000000" pitchFamily="18" charset="-120"/>
                          <a:cs typeface="Lucida Grande"/>
                        </a:rPr>
                        <a:t>а</a:t>
                      </a:r>
                      <a:r>
                        <a:rPr lang="mi-NZ" sz="2000" dirty="0">
                          <a:effectLst/>
                          <a:latin typeface="Calibri" panose="020F0502020204030204" pitchFamily="34" charset="0"/>
                          <a:ea typeface="PMingLiU" panose="02020500000000000000" pitchFamily="18" charset="-120"/>
                          <a:cs typeface="Lucida Grande"/>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solidFill>
                      <a:schemeClr val="bg2"/>
                    </a:solidFill>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шкалан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м</a:t>
                      </a:r>
                      <a:endParaRPr lang="en-GB" sz="2000" dirty="0">
                        <a:effectLst/>
                        <a:latin typeface="Calibri" panose="020F0502020204030204" pitchFamily="34" charset="0"/>
                        <a:ea typeface="PMingLiU" panose="02020500000000000000" pitchFamily="18" charset="-120"/>
                        <a:cs typeface="Lucida Grande"/>
                      </a:endParaRPr>
                    </a:p>
                    <a:p>
                      <a:pPr algn="ct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Lucida Grande"/>
                        </a:rPr>
                        <a:t>шкан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шкалан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т</a:t>
                      </a:r>
                      <a:endParaRPr lang="en-GB" sz="2000">
                        <a:effectLst/>
                        <a:latin typeface="Calibri" panose="020F0502020204030204" pitchFamily="34" charset="0"/>
                        <a:ea typeface="PMingLiU" panose="02020500000000000000" pitchFamily="18" charset="-120"/>
                        <a:cs typeface="Lucida Grande"/>
                      </a:endParaRPr>
                    </a:p>
                    <a:p>
                      <a:pPr algn="ct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a:effectLst/>
                          <a:latin typeface="Calibri" panose="020F0502020204030204" pitchFamily="34" charset="0"/>
                          <a:ea typeface="PMingLiU" panose="02020500000000000000" pitchFamily="18" charset="-120"/>
                          <a:cs typeface="Lucida Grande"/>
                        </a:rPr>
                        <a:t>шкан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нже</a:t>
                      </a:r>
                      <a:endParaRPr lang="en-GB" sz="2000">
                        <a:effectLst/>
                        <a:latin typeface="Calibri" panose="020F0502020204030204" pitchFamily="34" charset="0"/>
                        <a:ea typeface="PMingLiU" panose="02020500000000000000" pitchFamily="18" charset="-120"/>
                        <a:cs typeface="Lucida Grande"/>
                      </a:endParaRPr>
                    </a:p>
                    <a:p>
                      <a:pPr algn="ct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a:effectLst/>
                          <a:latin typeface="Calibri" panose="020F0502020204030204" pitchFamily="34" charset="0"/>
                          <a:ea typeface="PMingLiU" panose="02020500000000000000" pitchFamily="18" charset="-120"/>
                          <a:cs typeface="Lucida Grande"/>
                        </a:rPr>
                        <a:t>шк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нже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шкаланн</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p>
                      <a:pPr algn="ct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a:effectLst/>
                          <a:latin typeface="Calibri" panose="020F0502020204030204" pitchFamily="34" charset="0"/>
                          <a:ea typeface="PMingLiU" panose="02020500000000000000" pitchFamily="18" charset="-120"/>
                          <a:cs typeface="Lucida Grande"/>
                        </a:rPr>
                        <a:t>шканн</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шкаланд</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p>
                      <a:pPr algn="ct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a:effectLst/>
                          <a:latin typeface="Calibri" panose="020F0502020204030204" pitchFamily="34" charset="0"/>
                          <a:ea typeface="PMingLiU" panose="02020500000000000000" pitchFamily="18" charset="-120"/>
                          <a:cs typeface="Lucida Grande"/>
                        </a:rPr>
                        <a:t>шканд</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нышт</a:t>
                      </a:r>
                      <a:endParaRPr lang="en-GB" sz="2000">
                        <a:effectLst/>
                        <a:latin typeface="Calibri" panose="020F0502020204030204" pitchFamily="34" charset="0"/>
                        <a:ea typeface="PMingLiU" panose="02020500000000000000" pitchFamily="18" charset="-120"/>
                        <a:cs typeface="Lucida Grande"/>
                      </a:endParaRPr>
                    </a:p>
                    <a:p>
                      <a:pPr algn="ct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a:effectLst/>
                          <a:latin typeface="Calibri" panose="020F0502020204030204" pitchFamily="34" charset="0"/>
                          <a:ea typeface="PMingLiU" panose="02020500000000000000" pitchFamily="18" charset="-120"/>
                          <a:cs typeface="Lucida Grande"/>
                        </a:rPr>
                        <a:t>шк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нышт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87101013"/>
                  </a:ext>
                </a:extLst>
              </a:tr>
              <a:tr h="412030">
                <a:tc>
                  <a:txBody>
                    <a:bodyPr/>
                    <a:lstStyle/>
                    <a:p>
                      <a:pPr algn="ctr"/>
                      <a:r>
                        <a:rPr lang="en-US" sz="2000" b="1">
                          <a:effectLst/>
                          <a:latin typeface="Calibri" panose="020F0502020204030204" pitchFamily="34" charset="0"/>
                          <a:ea typeface="PMingLiU" panose="02020500000000000000" pitchFamily="18" charset="-120"/>
                          <a:cs typeface="Lucida Grande"/>
                        </a:rPr>
                        <a:t>Acc</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mi-NZ" sz="2000" dirty="0">
                          <a:effectLst/>
                          <a:latin typeface="Calibri" panose="020F0502020204030204" pitchFamily="34" charset="0"/>
                          <a:ea typeface="PMingLiU" panose="02020500000000000000" pitchFamily="18" charset="-120"/>
                          <a:cs typeface="Lucida Grande"/>
                        </a:rPr>
                        <a:t>шкем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solidFill>
                      <a:schemeClr val="bg2"/>
                    </a:solidFill>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шк</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мым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ндым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нжым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шкен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Lucida Grande"/>
                        </a:rPr>
                        <a:t>шкенд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err="1">
                          <a:effectLst/>
                          <a:latin typeface="Calibri" panose="020F0502020204030204" pitchFamily="34" charset="0"/>
                          <a:ea typeface="PMingLiU" panose="02020500000000000000" pitchFamily="18" charset="-120"/>
                          <a:cs typeface="Lucida Grande"/>
                        </a:rPr>
                        <a:t>шк</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ныштым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54456260"/>
                  </a:ext>
                </a:extLst>
              </a:tr>
            </a:tbl>
          </a:graphicData>
        </a:graphic>
      </p:graphicFrame>
    </p:spTree>
    <p:extLst>
      <p:ext uri="{BB962C8B-B14F-4D97-AF65-F5344CB8AC3E}">
        <p14:creationId xmlns:p14="http://schemas.microsoft.com/office/powerpoint/2010/main" val="340793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шке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oneself; own’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24" name="Content Placeholder 2">
            <a:extLst>
              <a:ext uri="{FF2B5EF4-FFF2-40B4-BE49-F238E27FC236}">
                <a16:creationId xmlns:a16="http://schemas.microsoft.com/office/drawing/2014/main" id="{E98032CC-D9FD-419D-A0D8-99D733570E5D}"/>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 oneself (pronoun) </a:t>
            </a:r>
            <a:endParaRPr lang="mi-NZ" u="sng" dirty="0"/>
          </a:p>
        </p:txBody>
      </p:sp>
      <p:graphicFrame>
        <p:nvGraphicFramePr>
          <p:cNvPr id="6" name="Table 5">
            <a:extLst>
              <a:ext uri="{FF2B5EF4-FFF2-40B4-BE49-F238E27FC236}">
                <a16:creationId xmlns:a16="http://schemas.microsoft.com/office/drawing/2014/main" id="{E7D58CEB-6F0B-4DFF-80E8-8B10A253F728}"/>
              </a:ext>
            </a:extLst>
          </p:cNvPr>
          <p:cNvGraphicFramePr>
            <a:graphicFrameLocks noGrp="1"/>
          </p:cNvGraphicFramePr>
          <p:nvPr>
            <p:extLst>
              <p:ext uri="{D42A27DB-BD31-4B8C-83A1-F6EECF244321}">
                <p14:modId xmlns:p14="http://schemas.microsoft.com/office/powerpoint/2010/main" val="2086630852"/>
              </p:ext>
            </p:extLst>
          </p:nvPr>
        </p:nvGraphicFramePr>
        <p:xfrm>
          <a:off x="838197" y="2804740"/>
          <a:ext cx="10182228" cy="2951536"/>
        </p:xfrm>
        <a:graphic>
          <a:graphicData uri="http://schemas.openxmlformats.org/drawingml/2006/table">
            <a:tbl>
              <a:tblPr firstRow="1" firstCol="1" bandRow="1" bandCol="1">
                <a:tableStyleId>{5940675A-B579-460E-94D1-54222C63F5DA}</a:tableStyleId>
              </a:tblPr>
              <a:tblGrid>
                <a:gridCol w="5091114">
                  <a:extLst>
                    <a:ext uri="{9D8B030D-6E8A-4147-A177-3AD203B41FA5}">
                      <a16:colId xmlns:a16="http://schemas.microsoft.com/office/drawing/2014/main" val="1401330845"/>
                    </a:ext>
                  </a:extLst>
                </a:gridCol>
                <a:gridCol w="5091114">
                  <a:extLst>
                    <a:ext uri="{9D8B030D-6E8A-4147-A177-3AD203B41FA5}">
                      <a16:colId xmlns:a16="http://schemas.microsoft.com/office/drawing/2014/main" val="3967481965"/>
                    </a:ext>
                  </a:extLst>
                </a:gridCol>
              </a:tblGrid>
              <a:tr h="737884">
                <a:tc>
                  <a:txBody>
                    <a:bodyPr/>
                    <a:lstStyle/>
                    <a:p>
                      <a:pPr algn="just"/>
                      <a:r>
                        <a:rPr lang="en-US" sz="2000">
                          <a:effectLst/>
                          <a:latin typeface="Calibri" panose="020F0502020204030204" pitchFamily="34" charset="0"/>
                          <a:ea typeface="PMingLiU" panose="02020500000000000000" pitchFamily="18" charset="-120"/>
                          <a:cs typeface="Lucida Grande"/>
                        </a:rPr>
                        <a:t>Еҥ нерг</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мын</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р шон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ли</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ш? </a:t>
                      </a:r>
                      <a:r>
                        <a:rPr lang="en-US" sz="2000" u="sng">
                          <a:effectLst/>
                          <a:latin typeface="Calibri" panose="020F0502020204030204" pitchFamily="34" charset="0"/>
                          <a:ea typeface="PMingLiU" panose="02020500000000000000" pitchFamily="18" charset="-120"/>
                          <a:cs typeface="Lucida Grande"/>
                        </a:rPr>
                        <a:t>Шке нерген</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т</a:t>
                      </a:r>
                      <a:r>
                        <a:rPr lang="en-US" sz="2000">
                          <a:effectLst/>
                          <a:latin typeface="Calibri" panose="020F0502020204030204" pitchFamily="34" charset="0"/>
                          <a:ea typeface="PMingLiU" panose="02020500000000000000" pitchFamily="18" charset="-120"/>
                          <a:cs typeface="Lucida Grande"/>
                        </a:rPr>
                        <a:t> из</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ш шон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лте!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How much can you think about others? Think about yourself a bit!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54596375"/>
                  </a:ext>
                </a:extLst>
              </a:tr>
              <a:tr h="737884">
                <a:tc>
                  <a:txBody>
                    <a:bodyPr/>
                    <a:lstStyle/>
                    <a:p>
                      <a:pPr algn="just"/>
                      <a:r>
                        <a:rPr lang="en-US" sz="2000">
                          <a:effectLst/>
                          <a:latin typeface="Calibri" panose="020F0502020204030204" pitchFamily="34" charset="0"/>
                          <a:ea typeface="PMingLiU" panose="02020500000000000000" pitchFamily="18" charset="-120"/>
                          <a:cs typeface="Lucida Grande"/>
                        </a:rPr>
                        <a:t>Нел</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ш ид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нал, </a:t>
                      </a:r>
                      <a:r>
                        <a:rPr lang="en-US" sz="2000" u="sng">
                          <a:effectLst/>
                          <a:latin typeface="Calibri" panose="020F0502020204030204" pitchFamily="34" charset="0"/>
                          <a:ea typeface="PMingLiU" panose="02020500000000000000" pitchFamily="18" charset="-120"/>
                          <a:cs typeface="Lucida Grande"/>
                        </a:rPr>
                        <a:t>шке дек</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м</a:t>
                      </a:r>
                      <a:r>
                        <a:rPr lang="en-US" sz="2000">
                          <a:effectLst/>
                          <a:latin typeface="Calibri" panose="020F0502020204030204" pitchFamily="34" charset="0"/>
                          <a:ea typeface="PMingLiU" panose="02020500000000000000" pitchFamily="18" charset="-120"/>
                          <a:cs typeface="Lucida Grande"/>
                        </a:rPr>
                        <a:t> тенд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жын ом керт, унаг</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дышто ил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тӱҥалыд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I’m sorry, I cannot invite you to my place, you’ll be staying in a hotel.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33003766"/>
                  </a:ext>
                </a:extLst>
              </a:tr>
              <a:tr h="737884">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Дир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ктор секрет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рьжым </a:t>
                      </a:r>
                      <a:r>
                        <a:rPr lang="en-US" sz="2000" u="sng">
                          <a:effectLst/>
                          <a:latin typeface="Calibri" panose="020F0502020204030204" pitchFamily="34" charset="0"/>
                          <a:ea typeface="PMingLiU" panose="02020500000000000000" pitchFamily="18" charset="-120"/>
                          <a:cs typeface="Calibri" panose="020F0502020204030204" pitchFamily="34" charset="0"/>
                        </a:rPr>
                        <a:t>шкеж дек </a:t>
                      </a:r>
                      <a:r>
                        <a:rPr lang="en-US" sz="2000">
                          <a:effectLst/>
                          <a:latin typeface="Calibri" panose="020F0502020204030204" pitchFamily="34" charset="0"/>
                          <a:ea typeface="PMingLiU" panose="02020500000000000000" pitchFamily="18" charset="-120"/>
                          <a:cs typeface="Calibri" panose="020F0502020204030204" pitchFamily="34" charset="0"/>
                        </a:rPr>
                        <a:t>ӱж</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Дир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ктор секрет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рьжым </a:t>
                      </a:r>
                      <a:r>
                        <a:rPr lang="en-US" sz="2000" u="sng">
                          <a:effectLst/>
                          <a:latin typeface="Calibri" panose="020F0502020204030204" pitchFamily="34" charset="0"/>
                          <a:ea typeface="PMingLiU" panose="02020500000000000000" pitchFamily="18" charset="-120"/>
                          <a:cs typeface="Calibri" panose="020F0502020204030204" pitchFamily="34" charset="0"/>
                        </a:rPr>
                        <a:t>шке д</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кше </a:t>
                      </a:r>
                      <a:r>
                        <a:rPr lang="en-US" sz="2000">
                          <a:effectLst/>
                          <a:latin typeface="Calibri" panose="020F0502020204030204" pitchFamily="34" charset="0"/>
                          <a:ea typeface="PMingLiU" panose="02020500000000000000" pitchFamily="18" charset="-120"/>
                          <a:cs typeface="Calibri" panose="020F0502020204030204" pitchFamily="34" charset="0"/>
                        </a:rPr>
                        <a:t>ӱж</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director calls the secretary (to himself).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59608671"/>
                  </a:ext>
                </a:extLst>
              </a:tr>
              <a:tr h="737884">
                <a:tc>
                  <a:txBody>
                    <a:bodyPr/>
                    <a:lstStyle/>
                    <a:p>
                      <a:pPr algn="just"/>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ня Йыв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нын фот</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жым эрт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 </a:t>
                      </a:r>
                      <a:r>
                        <a:rPr lang="en-US" sz="2000" u="sng">
                          <a:effectLst/>
                          <a:latin typeface="Calibri" panose="020F0502020204030204" pitchFamily="34" charset="0"/>
                          <a:ea typeface="PMingLiU" panose="02020500000000000000" pitchFamily="18" charset="-120"/>
                          <a:cs typeface="Lucida Grande"/>
                        </a:rPr>
                        <a:t>шке пел</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нже</a:t>
                      </a:r>
                      <a:r>
                        <a:rPr lang="en-US" sz="2000">
                          <a:effectLst/>
                          <a:latin typeface="Calibri" panose="020F0502020204030204" pitchFamily="34" charset="0"/>
                          <a:ea typeface="PMingLiU" panose="02020500000000000000" pitchFamily="18" charset="-120"/>
                          <a:cs typeface="Lucida Grande"/>
                        </a:rPr>
                        <a:t> кондышт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Anya always carries a photograph of </a:t>
                      </a:r>
                      <a:r>
                        <a:rPr lang="en-US" sz="2000" dirty="0" err="1">
                          <a:effectLst/>
                          <a:latin typeface="Calibri" panose="020F0502020204030204" pitchFamily="34" charset="0"/>
                          <a:ea typeface="PMingLiU" panose="02020500000000000000" pitchFamily="18" charset="-120"/>
                          <a:cs typeface="Calibri" panose="020F0502020204030204" pitchFamily="34" charset="0"/>
                        </a:rPr>
                        <a:t>Yyvan</a:t>
                      </a:r>
                      <a:r>
                        <a:rPr lang="en-US" sz="2000" dirty="0">
                          <a:effectLst/>
                          <a:latin typeface="Calibri" panose="020F0502020204030204" pitchFamily="34" charset="0"/>
                          <a:ea typeface="PMingLiU" panose="02020500000000000000" pitchFamily="18" charset="-120"/>
                          <a:cs typeface="Calibri" panose="020F0502020204030204" pitchFamily="34" charset="0"/>
                        </a:rPr>
                        <a:t> around with her.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65911923"/>
                  </a:ext>
                </a:extLst>
              </a:tr>
            </a:tbl>
          </a:graphicData>
        </a:graphic>
      </p:graphicFrame>
      <p:sp>
        <p:nvSpPr>
          <p:cNvPr id="7" name="TextBox 6">
            <a:extLst>
              <a:ext uri="{FF2B5EF4-FFF2-40B4-BE49-F238E27FC236}">
                <a16:creationId xmlns:a16="http://schemas.microsoft.com/office/drawing/2014/main" id="{FE31C97B-B226-4584-8776-9FE7F15B9C9C}"/>
              </a:ext>
            </a:extLst>
          </p:cNvPr>
          <p:cNvSpPr txBox="1"/>
          <p:nvPr/>
        </p:nvSpPr>
        <p:spPr>
          <a:xfrm>
            <a:off x="838197" y="2309565"/>
            <a:ext cx="6097978" cy="369332"/>
          </a:xfrm>
          <a:prstGeom prst="rect">
            <a:avLst/>
          </a:prstGeom>
          <a:noFill/>
        </p:spPr>
        <p:txBody>
          <a:bodyPr wrap="square">
            <a:spAutoFit/>
          </a:bodyPr>
          <a:lstStyle/>
          <a:p>
            <a:r>
              <a:rPr lang="de-AT" dirty="0"/>
              <a:t>Nominative</a:t>
            </a:r>
            <a:endParaRPr lang="en-GB" dirty="0"/>
          </a:p>
        </p:txBody>
      </p:sp>
    </p:spTree>
    <p:extLst>
      <p:ext uri="{BB962C8B-B14F-4D97-AF65-F5344CB8AC3E}">
        <p14:creationId xmlns:p14="http://schemas.microsoft.com/office/powerpoint/2010/main" val="304445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шке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oneself; own’</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24</a:t>
            </a:r>
            <a:endParaRPr lang="en-GB" dirty="0"/>
          </a:p>
        </p:txBody>
      </p:sp>
      <p:sp>
        <p:nvSpPr>
          <p:cNvPr id="24" name="Content Placeholder 2">
            <a:extLst>
              <a:ext uri="{FF2B5EF4-FFF2-40B4-BE49-F238E27FC236}">
                <a16:creationId xmlns:a16="http://schemas.microsoft.com/office/drawing/2014/main" id="{E98032CC-D9FD-419D-A0D8-99D733570E5D}"/>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c) oneself (pronoun) </a:t>
            </a:r>
            <a:endParaRPr lang="mi-NZ" u="sng" dirty="0"/>
          </a:p>
        </p:txBody>
      </p:sp>
      <p:graphicFrame>
        <p:nvGraphicFramePr>
          <p:cNvPr id="6" name="Table 5">
            <a:extLst>
              <a:ext uri="{FF2B5EF4-FFF2-40B4-BE49-F238E27FC236}">
                <a16:creationId xmlns:a16="http://schemas.microsoft.com/office/drawing/2014/main" id="{E7D58CEB-6F0B-4DFF-80E8-8B10A253F728}"/>
              </a:ext>
            </a:extLst>
          </p:cNvPr>
          <p:cNvGraphicFramePr>
            <a:graphicFrameLocks noGrp="1"/>
          </p:cNvGraphicFramePr>
          <p:nvPr>
            <p:extLst>
              <p:ext uri="{D42A27DB-BD31-4B8C-83A1-F6EECF244321}">
                <p14:modId xmlns:p14="http://schemas.microsoft.com/office/powerpoint/2010/main" val="801952063"/>
              </p:ext>
            </p:extLst>
          </p:nvPr>
        </p:nvGraphicFramePr>
        <p:xfrm>
          <a:off x="838197" y="2804739"/>
          <a:ext cx="10182228" cy="1897890"/>
        </p:xfrm>
        <a:graphic>
          <a:graphicData uri="http://schemas.openxmlformats.org/drawingml/2006/table">
            <a:tbl>
              <a:tblPr firstRow="1" firstCol="1" bandRow="1" bandCol="1">
                <a:tableStyleId>{5940675A-B579-460E-94D1-54222C63F5DA}</a:tableStyleId>
              </a:tblPr>
              <a:tblGrid>
                <a:gridCol w="5091114">
                  <a:extLst>
                    <a:ext uri="{9D8B030D-6E8A-4147-A177-3AD203B41FA5}">
                      <a16:colId xmlns:a16="http://schemas.microsoft.com/office/drawing/2014/main" val="1401330845"/>
                    </a:ext>
                  </a:extLst>
                </a:gridCol>
                <a:gridCol w="5091114">
                  <a:extLst>
                    <a:ext uri="{9D8B030D-6E8A-4147-A177-3AD203B41FA5}">
                      <a16:colId xmlns:a16="http://schemas.microsoft.com/office/drawing/2014/main" val="3967481965"/>
                    </a:ext>
                  </a:extLst>
                </a:gridCol>
              </a:tblGrid>
              <a:tr h="948945">
                <a:tc>
                  <a:txBody>
                    <a:bodyPr/>
                    <a:lstStyle/>
                    <a:p>
                      <a:pPr algn="just"/>
                      <a:r>
                        <a:rPr lang="en-US" sz="2000">
                          <a:effectLst/>
                          <a:latin typeface="Calibri" panose="020F0502020204030204" pitchFamily="34" charset="0"/>
                          <a:ea typeface="PMingLiU" panose="02020500000000000000" pitchFamily="18" charset="-120"/>
                          <a:cs typeface="Lucida Grande"/>
                        </a:rPr>
                        <a:t>Айд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шкен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 дек</a:t>
                      </a:r>
                      <a:r>
                        <a:rPr lang="en-US" sz="2000">
                          <a:effectLst/>
                          <a:latin typeface="Calibri" panose="020F0502020204030204" pitchFamily="34" charset="0"/>
                          <a:ea typeface="PMingLiU" panose="02020500000000000000" pitchFamily="18" charset="-120"/>
                          <a:cs typeface="Lucida Grande"/>
                        </a:rPr>
                        <a:t>. </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p>
                      <a:pPr algn="just"/>
                      <a:r>
                        <a:rPr lang="en-US" sz="2000">
                          <a:effectLst/>
                          <a:latin typeface="Calibri" panose="020F0502020204030204" pitchFamily="34" charset="0"/>
                          <a:ea typeface="PMingLiU" panose="02020500000000000000" pitchFamily="18" charset="-120"/>
                          <a:cs typeface="Lucida Grande"/>
                        </a:rPr>
                        <a:t>Айд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шке декын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Let’s go to our place.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54596375"/>
                  </a:ext>
                </a:extLst>
              </a:tr>
              <a:tr h="948945">
                <a:tc>
                  <a:txBody>
                    <a:bodyPr/>
                    <a:lstStyle/>
                    <a:p>
                      <a:pPr algn="just"/>
                      <a:r>
                        <a:rPr lang="en-US" sz="2000" u="sng">
                          <a:effectLst/>
                          <a:latin typeface="Calibri" panose="020F0502020204030204" pitchFamily="34" charset="0"/>
                          <a:ea typeface="PMingLiU" panose="02020500000000000000" pitchFamily="18" charset="-120"/>
                          <a:cs typeface="Lucida Grande"/>
                        </a:rPr>
                        <a:t>Шкен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 нерг</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a:t>
                      </a:r>
                      <a:r>
                        <a:rPr lang="en-US" sz="2000">
                          <a:effectLst/>
                          <a:latin typeface="Calibri" panose="020F0502020204030204" pitchFamily="34" charset="0"/>
                          <a:ea typeface="PMingLiU" panose="02020500000000000000" pitchFamily="18" charset="-120"/>
                          <a:cs typeface="Lucida Grande"/>
                        </a:rPr>
                        <a:t> мондым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гыл. </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p>
                      <a:pPr algn="just"/>
                      <a:r>
                        <a:rPr lang="en-US" sz="2000" u="sng">
                          <a:effectLst/>
                          <a:latin typeface="Calibri" panose="020F0502020204030204" pitchFamily="34" charset="0"/>
                          <a:ea typeface="PMingLiU" panose="02020500000000000000" pitchFamily="18" charset="-120"/>
                          <a:cs typeface="Lucida Grande"/>
                        </a:rPr>
                        <a:t>Шке нергенн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мондым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гыл.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We must not forget about ourselves.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65911923"/>
                  </a:ext>
                </a:extLst>
              </a:tr>
            </a:tbl>
          </a:graphicData>
        </a:graphic>
      </p:graphicFrame>
      <p:sp>
        <p:nvSpPr>
          <p:cNvPr id="7" name="TextBox 6">
            <a:extLst>
              <a:ext uri="{FF2B5EF4-FFF2-40B4-BE49-F238E27FC236}">
                <a16:creationId xmlns:a16="http://schemas.microsoft.com/office/drawing/2014/main" id="{FE31C97B-B226-4584-8776-9FE7F15B9C9C}"/>
              </a:ext>
            </a:extLst>
          </p:cNvPr>
          <p:cNvSpPr txBox="1"/>
          <p:nvPr/>
        </p:nvSpPr>
        <p:spPr>
          <a:xfrm>
            <a:off x="838197" y="2309565"/>
            <a:ext cx="6097978" cy="369332"/>
          </a:xfrm>
          <a:prstGeom prst="rect">
            <a:avLst/>
          </a:prstGeom>
          <a:noFill/>
        </p:spPr>
        <p:txBody>
          <a:bodyPr wrap="square">
            <a:spAutoFit/>
          </a:bodyPr>
          <a:lstStyle/>
          <a:p>
            <a:r>
              <a:rPr lang="de-AT" dirty="0"/>
              <a:t>Genitive</a:t>
            </a:r>
            <a:endParaRPr lang="en-GB" dirty="0"/>
          </a:p>
        </p:txBody>
      </p:sp>
    </p:spTree>
    <p:extLst>
      <p:ext uri="{BB962C8B-B14F-4D97-AF65-F5344CB8AC3E}">
        <p14:creationId xmlns:p14="http://schemas.microsoft.com/office/powerpoint/2010/main" val="8267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1504</Words>
  <Application>Microsoft Office PowerPoint</Application>
  <PresentationFormat>Widescreen</PresentationFormat>
  <Paragraphs>356</Paragraphs>
  <Slides>31</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Chapter 24</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PowerPoint Presentation</vt:lpstr>
      <vt:lpstr>Exercises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24</dc:title>
  <dc:creator>Jeremy Bradley</dc:creator>
  <cp:lastModifiedBy>Jeremy moss Bradley</cp:lastModifiedBy>
  <cp:revision>174</cp:revision>
  <dcterms:created xsi:type="dcterms:W3CDTF">2021-01-22T02:35:08Z</dcterms:created>
  <dcterms:modified xsi:type="dcterms:W3CDTF">2024-03-15T14:02:21Z</dcterms:modified>
</cp:coreProperties>
</file>