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83" r:id="rId2"/>
    <p:sldId id="761" r:id="rId3"/>
    <p:sldId id="596" r:id="rId4"/>
    <p:sldId id="1013" r:id="rId5"/>
    <p:sldId id="910" r:id="rId6"/>
    <p:sldId id="1019" r:id="rId7"/>
    <p:sldId id="1014" r:id="rId8"/>
    <p:sldId id="1016" r:id="rId9"/>
    <p:sldId id="1020" r:id="rId10"/>
    <p:sldId id="1017" r:id="rId11"/>
    <p:sldId id="1018" r:id="rId12"/>
    <p:sldId id="1021" r:id="rId13"/>
    <p:sldId id="1022" r:id="rId14"/>
    <p:sldId id="1023" r:id="rId15"/>
    <p:sldId id="1024" r:id="rId16"/>
    <p:sldId id="994" r:id="rId17"/>
    <p:sldId id="1025" r:id="rId18"/>
    <p:sldId id="1027" r:id="rId19"/>
    <p:sldId id="643" r:id="rId20"/>
    <p:sldId id="862" r:id="rId21"/>
    <p:sldId id="1008" r:id="rId22"/>
    <p:sldId id="971" r:id="rId23"/>
    <p:sldId id="1011" r:id="rId24"/>
    <p:sldId id="653" r:id="rId25"/>
    <p:sldId id="906" r:id="rId26"/>
    <p:sldId id="951" r:id="rId27"/>
    <p:sldId id="1012" r:id="rId28"/>
    <p:sldId id="655" r:id="rId29"/>
    <p:sldId id="991" r:id="rId30"/>
    <p:sldId id="1028" r:id="rId31"/>
    <p:sldId id="1030" r:id="rId32"/>
    <p:sldId id="102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78" autoAdjust="0"/>
    <p:restoredTop sz="86359" autoAdjust="0"/>
  </p:normalViewPr>
  <p:slideViewPr>
    <p:cSldViewPr snapToGrid="0">
      <p:cViewPr varScale="1">
        <p:scale>
          <a:sx n="100" d="100"/>
          <a:sy n="100" d="100"/>
        </p:scale>
        <p:origin x="114" y="240"/>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29</a:t>
            </a:fld>
            <a:endParaRPr lang="en-GB"/>
          </a:p>
        </p:txBody>
      </p:sp>
    </p:spTree>
    <p:extLst>
      <p:ext uri="{BB962C8B-B14F-4D97-AF65-F5344CB8AC3E}">
        <p14:creationId xmlns:p14="http://schemas.microsoft.com/office/powerpoint/2010/main" val="2748847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A548D2C8-6D26-48C1-891D-5C773DE34E9B}"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23</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3E4F43E7-3ABD-4CAD-BBEF-09155AC8D5B3}"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23</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38E3446F-6608-442D-A6A9-12A19525F0D8}"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23</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B7661B8D-2A8F-43AC-AAC1-FBEE1A439EAD}"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23</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2CB543E0-08D3-4014-AF84-FAA1CA8FC0CE}"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23</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BC21B10A-D252-42A4-8EBB-968E4737047E}"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23</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300C588A-12A6-4E6A-BD00-E32F89219CF9}"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23</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AF109323-EBCA-412A-A234-CF3136D1AB90}"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E5574BEE-5121-4670-ACD3-B55415532243}"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23</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E177A10D-12A7-4DF4-A7AC-74F9F3C68DF5}"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23</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7A054CB1-350F-40F3-B479-D838B067EEAE}"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23</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41547-AFE6-447B-A821-79F82E410A5D}"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23</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corpus.mari-languag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jZTEO9gaBr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rhm.mari-languag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23</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2" name="Table 6">
            <a:extLst>
              <a:ext uri="{FF2B5EF4-FFF2-40B4-BE49-F238E27FC236}">
                <a16:creationId xmlns:a16="http://schemas.microsoft.com/office/drawing/2014/main" id="{AA31165A-D465-4EAC-91CB-C9FD31C3493A}"/>
              </a:ext>
            </a:extLst>
          </p:cNvPr>
          <p:cNvGraphicFramePr>
            <a:graphicFrameLocks noGrp="1"/>
          </p:cNvGraphicFramePr>
          <p:nvPr>
            <p:extLst>
              <p:ext uri="{D42A27DB-BD31-4B8C-83A1-F6EECF244321}">
                <p14:modId xmlns:p14="http://schemas.microsoft.com/office/powerpoint/2010/main" val="3335043535"/>
              </p:ext>
            </p:extLst>
          </p:nvPr>
        </p:nvGraphicFramePr>
        <p:xfrm>
          <a:off x="838200" y="2687320"/>
          <a:ext cx="8127999"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108052266"/>
                    </a:ext>
                  </a:extLst>
                </a:gridCol>
                <a:gridCol w="2709333">
                  <a:extLst>
                    <a:ext uri="{9D8B030D-6E8A-4147-A177-3AD203B41FA5}">
                      <a16:colId xmlns:a16="http://schemas.microsoft.com/office/drawing/2014/main" val="3681156047"/>
                    </a:ext>
                  </a:extLst>
                </a:gridCol>
                <a:gridCol w="2709333">
                  <a:extLst>
                    <a:ext uri="{9D8B030D-6E8A-4147-A177-3AD203B41FA5}">
                      <a16:colId xmlns:a16="http://schemas.microsoft.com/office/drawing/2014/main" val="3138185803"/>
                    </a:ext>
                  </a:extLst>
                </a:gridCol>
              </a:tblGrid>
              <a:tr h="370840">
                <a:tc>
                  <a:txBody>
                    <a:bodyPr/>
                    <a:lstStyle/>
                    <a:p>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l-GR" dirty="0"/>
                        <a:t>Σ</a:t>
                      </a:r>
                      <a:endParaRPr lang="en-GB" dirty="0"/>
                    </a:p>
                  </a:txBody>
                  <a:tcPr>
                    <a:lnL w="381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mi-NZ" dirty="0"/>
                        <a:t>м</a:t>
                      </a:r>
                      <a:r>
                        <a:rPr lang="mi-NZ" b="1" dirty="0"/>
                        <a:t>ы</a:t>
                      </a:r>
                      <a:r>
                        <a:rPr lang="mi-NZ" dirty="0"/>
                        <a:t>йын ...</a:t>
                      </a:r>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053792"/>
                  </a:ext>
                </a:extLst>
              </a:tr>
              <a:tr h="370840">
                <a:tc>
                  <a:txBody>
                    <a:bodyPr/>
                    <a:lstStyle/>
                    <a:p>
                      <a:r>
                        <a:rPr lang="en-GB" dirty="0"/>
                        <a:t>… -</a:t>
                      </a:r>
                      <a:r>
                        <a:rPr lang="en-GB" dirty="0" err="1"/>
                        <a:t>мекем</a:t>
                      </a:r>
                      <a:r>
                        <a:rPr lang="en-GB" dirty="0"/>
                        <a:t> ‘after I …’</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mi-NZ" dirty="0">
                          <a:latin typeface="Courier New" panose="02070309020205020404" pitchFamily="49" charset="0"/>
                          <a:cs typeface="Courier New" panose="02070309020205020404" pitchFamily="49" charset="0"/>
                        </a:rPr>
                        <a:t>1,413</a:t>
                      </a:r>
                      <a:endParaRPr lang="en-GB"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mi-NZ" dirty="0">
                          <a:latin typeface="Courier New" panose="02070309020205020404" pitchFamily="49" charset="0"/>
                          <a:cs typeface="Courier New" panose="02070309020205020404" pitchFamily="49" charset="0"/>
                        </a:rPr>
                        <a:t>   12</a:t>
                      </a:r>
                      <a:endParaRPr lang="en-GB" dirty="0">
                        <a:latin typeface="Courier New" panose="02070309020205020404" pitchFamily="49" charset="0"/>
                        <a:cs typeface="Courier New" panose="02070309020205020404" pitchFamily="49" charset="0"/>
                      </a:endParaRPr>
                    </a:p>
                  </a:txBody>
                  <a:tcP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5270725"/>
                  </a:ext>
                </a:extLst>
              </a:tr>
              <a:tr h="370840">
                <a:tc>
                  <a:txBody>
                    <a:bodyPr/>
                    <a:lstStyle/>
                    <a:p>
                      <a:r>
                        <a:rPr lang="en-GB" dirty="0"/>
                        <a:t>… -</a:t>
                      </a:r>
                      <a:r>
                        <a:rPr lang="en-GB" dirty="0" err="1"/>
                        <a:t>шемла</a:t>
                      </a:r>
                      <a:r>
                        <a:rPr lang="en-GB" dirty="0"/>
                        <a:t> ‘while I …’</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endParaRPr lang="en-GB"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tcPr>
                </a:tc>
                <a:tc>
                  <a:txBody>
                    <a:bodyPr/>
                    <a:lstStyle/>
                    <a:p>
                      <a:pPr algn="ctr"/>
                      <a:endParaRPr lang="en-GB" b="1" dirty="0">
                        <a:solidFill>
                          <a:srgbClr val="FF0000"/>
                        </a:solidFill>
                        <a:latin typeface="Courier New" panose="02070309020205020404" pitchFamily="49" charset="0"/>
                        <a:cs typeface="Courier New" panose="02070309020205020404" pitchFamily="49"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1586699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lumMod val="65000"/>
                            </a:schemeClr>
                          </a:solidFill>
                        </a:rPr>
                        <a:t>… -</a:t>
                      </a:r>
                      <a:r>
                        <a:rPr lang="en-GB" dirty="0" err="1">
                          <a:solidFill>
                            <a:schemeClr val="bg1">
                              <a:lumMod val="65000"/>
                            </a:schemeClr>
                          </a:solidFill>
                        </a:rPr>
                        <a:t>мешкем</a:t>
                      </a:r>
                      <a:r>
                        <a:rPr lang="en-GB" dirty="0">
                          <a:solidFill>
                            <a:schemeClr val="bg1">
                              <a:lumMod val="65000"/>
                            </a:schemeClr>
                          </a:solidFill>
                        </a:rPr>
                        <a:t> ‘before I …’</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mi-NZ" dirty="0">
                          <a:solidFill>
                            <a:schemeClr val="bg1">
                              <a:lumMod val="65000"/>
                            </a:schemeClr>
                          </a:solidFill>
                          <a:latin typeface="Courier New" panose="02070309020205020404" pitchFamily="49" charset="0"/>
                          <a:cs typeface="Courier New" panose="02070309020205020404" pitchFamily="49" charset="0"/>
                        </a:rPr>
                        <a:t>  558</a:t>
                      </a:r>
                      <a:endParaRPr lang="en-GB" dirty="0">
                        <a:solidFill>
                          <a:schemeClr val="bg1">
                            <a:lumMod val="65000"/>
                          </a:schemeClr>
                        </a:solidFill>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mi-NZ" dirty="0">
                          <a:solidFill>
                            <a:schemeClr val="bg1">
                              <a:lumMod val="65000"/>
                            </a:schemeClr>
                          </a:solidFill>
                          <a:latin typeface="Courier New" panose="02070309020205020404" pitchFamily="49" charset="0"/>
                          <a:cs typeface="Courier New" panose="02070309020205020404" pitchFamily="49" charset="0"/>
                        </a:rPr>
                        <a:t>   14</a:t>
                      </a:r>
                      <a:endParaRPr lang="en-GB" dirty="0">
                        <a:solidFill>
                          <a:schemeClr val="bg1">
                            <a:lumMod val="65000"/>
                          </a:schemeClr>
                        </a:solidFill>
                        <a:latin typeface="Courier New" panose="02070309020205020404" pitchFamily="49" charset="0"/>
                        <a:cs typeface="Courier New" panose="02070309020205020404" pitchFamily="49"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982853309"/>
                  </a:ext>
                </a:extLst>
              </a:tr>
            </a:tbl>
          </a:graphicData>
        </a:graphic>
      </p:graphicFrame>
      <p:sp>
        <p:nvSpPr>
          <p:cNvPr id="13" name="TextBox 12">
            <a:extLst>
              <a:ext uri="{FF2B5EF4-FFF2-40B4-BE49-F238E27FC236}">
                <a16:creationId xmlns:a16="http://schemas.microsoft.com/office/drawing/2014/main" id="{C3FB27AF-9954-4315-9663-BCFFF4B0B41F}"/>
              </a:ext>
            </a:extLst>
          </p:cNvPr>
          <p:cNvSpPr txBox="1"/>
          <p:nvPr/>
        </p:nvSpPr>
        <p:spPr>
          <a:xfrm>
            <a:off x="838200" y="1887657"/>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hlinkClick r:id="rId2"/>
              </a:rPr>
              <a:t>corpus.mari-language.com</a:t>
            </a:r>
            <a:r>
              <a:rPr lang="en-US" dirty="0">
                <a:latin typeface="Calibri" panose="020F0502020204030204" pitchFamily="34" charset="0"/>
                <a:ea typeface="PMingLiU" panose="02020500000000000000" pitchFamily="18" charset="-120"/>
              </a:rPr>
              <a:t>:</a:t>
            </a:r>
          </a:p>
        </p:txBody>
      </p:sp>
    </p:spTree>
    <p:extLst>
      <p:ext uri="{BB962C8B-B14F-4D97-AF65-F5344CB8AC3E}">
        <p14:creationId xmlns:p14="http://schemas.microsoft.com/office/powerpoint/2010/main" val="433332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2" name="Table 6">
            <a:extLst>
              <a:ext uri="{FF2B5EF4-FFF2-40B4-BE49-F238E27FC236}">
                <a16:creationId xmlns:a16="http://schemas.microsoft.com/office/drawing/2014/main" id="{AA31165A-D465-4EAC-91CB-C9FD31C3493A}"/>
              </a:ext>
            </a:extLst>
          </p:cNvPr>
          <p:cNvGraphicFramePr>
            <a:graphicFrameLocks noGrp="1"/>
          </p:cNvGraphicFramePr>
          <p:nvPr>
            <p:extLst>
              <p:ext uri="{D42A27DB-BD31-4B8C-83A1-F6EECF244321}">
                <p14:modId xmlns:p14="http://schemas.microsoft.com/office/powerpoint/2010/main" val="2938964672"/>
              </p:ext>
            </p:extLst>
          </p:nvPr>
        </p:nvGraphicFramePr>
        <p:xfrm>
          <a:off x="838200" y="2687320"/>
          <a:ext cx="8127999" cy="148336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108052266"/>
                    </a:ext>
                  </a:extLst>
                </a:gridCol>
                <a:gridCol w="2709333">
                  <a:extLst>
                    <a:ext uri="{9D8B030D-6E8A-4147-A177-3AD203B41FA5}">
                      <a16:colId xmlns:a16="http://schemas.microsoft.com/office/drawing/2014/main" val="3681156047"/>
                    </a:ext>
                  </a:extLst>
                </a:gridCol>
                <a:gridCol w="2709333">
                  <a:extLst>
                    <a:ext uri="{9D8B030D-6E8A-4147-A177-3AD203B41FA5}">
                      <a16:colId xmlns:a16="http://schemas.microsoft.com/office/drawing/2014/main" val="3138185803"/>
                    </a:ext>
                  </a:extLst>
                </a:gridCol>
              </a:tblGrid>
              <a:tr h="370840">
                <a:tc>
                  <a:txBody>
                    <a:bodyPr/>
                    <a:lstStyle/>
                    <a:p>
                      <a:endParaRPr lang="en-GB"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l-GR" dirty="0"/>
                        <a:t>Σ</a:t>
                      </a:r>
                      <a:endParaRPr lang="en-GB" dirty="0"/>
                    </a:p>
                  </a:txBody>
                  <a:tcPr>
                    <a:lnL w="381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mi-NZ" dirty="0"/>
                        <a:t>м</a:t>
                      </a:r>
                      <a:r>
                        <a:rPr lang="mi-NZ" b="1" dirty="0"/>
                        <a:t>ы</a:t>
                      </a:r>
                      <a:r>
                        <a:rPr lang="mi-NZ" dirty="0"/>
                        <a:t>йын ...</a:t>
                      </a:r>
                      <a:endParaRPr lang="en-GB" dirty="0"/>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053792"/>
                  </a:ext>
                </a:extLst>
              </a:tr>
              <a:tr h="370840">
                <a:tc>
                  <a:txBody>
                    <a:bodyPr/>
                    <a:lstStyle/>
                    <a:p>
                      <a:r>
                        <a:rPr lang="en-GB" dirty="0"/>
                        <a:t>… -</a:t>
                      </a:r>
                      <a:r>
                        <a:rPr lang="en-GB" dirty="0" err="1"/>
                        <a:t>мекем</a:t>
                      </a:r>
                      <a:r>
                        <a:rPr lang="en-GB" dirty="0"/>
                        <a:t> ‘after I …’</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mi-NZ" dirty="0">
                          <a:latin typeface="Courier New" panose="02070309020205020404" pitchFamily="49" charset="0"/>
                          <a:cs typeface="Courier New" panose="02070309020205020404" pitchFamily="49" charset="0"/>
                        </a:rPr>
                        <a:t>1,413</a:t>
                      </a:r>
                      <a:endParaRPr lang="en-GB"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mi-NZ" dirty="0">
                          <a:latin typeface="Courier New" panose="02070309020205020404" pitchFamily="49" charset="0"/>
                          <a:cs typeface="Courier New" panose="02070309020205020404" pitchFamily="49" charset="0"/>
                        </a:rPr>
                        <a:t>   12</a:t>
                      </a:r>
                      <a:endParaRPr lang="en-GB" dirty="0">
                        <a:latin typeface="Courier New" panose="02070309020205020404" pitchFamily="49" charset="0"/>
                        <a:cs typeface="Courier New" panose="02070309020205020404" pitchFamily="49" charset="0"/>
                      </a:endParaRPr>
                    </a:p>
                  </a:txBody>
                  <a:tcPr>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5270725"/>
                  </a:ext>
                </a:extLst>
              </a:tr>
              <a:tr h="370840">
                <a:tc>
                  <a:txBody>
                    <a:bodyPr/>
                    <a:lstStyle/>
                    <a:p>
                      <a:r>
                        <a:rPr lang="en-GB" dirty="0"/>
                        <a:t>… -</a:t>
                      </a:r>
                      <a:r>
                        <a:rPr lang="en-GB" dirty="0" err="1"/>
                        <a:t>шемла</a:t>
                      </a:r>
                      <a:r>
                        <a:rPr lang="en-GB" dirty="0"/>
                        <a:t> ‘while I …’</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r>
                        <a:rPr lang="mi-NZ" dirty="0">
                          <a:latin typeface="Courier New" panose="02070309020205020404" pitchFamily="49" charset="0"/>
                          <a:cs typeface="Courier New" panose="02070309020205020404" pitchFamily="49" charset="0"/>
                        </a:rPr>
                        <a:t>  757</a:t>
                      </a:r>
                      <a:endParaRPr lang="en-GB" dirty="0">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tcPr>
                </a:tc>
                <a:tc>
                  <a:txBody>
                    <a:bodyPr/>
                    <a:lstStyle/>
                    <a:p>
                      <a:pPr algn="ctr"/>
                      <a:r>
                        <a:rPr lang="mi-NZ" b="1" dirty="0">
                          <a:solidFill>
                            <a:srgbClr val="FF0000"/>
                          </a:solidFill>
                          <a:latin typeface="Courier New" panose="02070309020205020404" pitchFamily="49" charset="0"/>
                          <a:cs typeface="Courier New" panose="02070309020205020404" pitchFamily="49" charset="0"/>
                        </a:rPr>
                        <a:t>    0</a:t>
                      </a:r>
                      <a:endParaRPr lang="en-GB" b="1" dirty="0">
                        <a:solidFill>
                          <a:srgbClr val="FF0000"/>
                        </a:solidFill>
                        <a:latin typeface="Courier New" panose="02070309020205020404" pitchFamily="49" charset="0"/>
                        <a:cs typeface="Courier New" panose="02070309020205020404" pitchFamily="49"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21586699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lumMod val="65000"/>
                            </a:schemeClr>
                          </a:solidFill>
                        </a:rPr>
                        <a:t>… -</a:t>
                      </a:r>
                      <a:r>
                        <a:rPr lang="en-GB" dirty="0" err="1">
                          <a:solidFill>
                            <a:schemeClr val="bg1">
                              <a:lumMod val="65000"/>
                            </a:schemeClr>
                          </a:solidFill>
                        </a:rPr>
                        <a:t>мешкем</a:t>
                      </a:r>
                      <a:r>
                        <a:rPr lang="en-GB" dirty="0">
                          <a:solidFill>
                            <a:schemeClr val="bg1">
                              <a:lumMod val="65000"/>
                            </a:schemeClr>
                          </a:solidFill>
                        </a:rPr>
                        <a:t> ‘before I …’</a:t>
                      </a:r>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mi-NZ" dirty="0">
                          <a:solidFill>
                            <a:schemeClr val="bg1">
                              <a:lumMod val="65000"/>
                            </a:schemeClr>
                          </a:solidFill>
                          <a:latin typeface="Courier New" panose="02070309020205020404" pitchFamily="49" charset="0"/>
                          <a:cs typeface="Courier New" panose="02070309020205020404" pitchFamily="49" charset="0"/>
                        </a:rPr>
                        <a:t>  558</a:t>
                      </a:r>
                      <a:endParaRPr lang="en-GB" dirty="0">
                        <a:solidFill>
                          <a:schemeClr val="bg1">
                            <a:lumMod val="65000"/>
                          </a:schemeClr>
                        </a:solidFill>
                        <a:latin typeface="Courier New" panose="02070309020205020404" pitchFamily="49" charset="0"/>
                        <a:cs typeface="Courier New" panose="02070309020205020404" pitchFamily="49" charset="0"/>
                      </a:endParaRPr>
                    </a:p>
                  </a:txBody>
                  <a:tcPr>
                    <a:lnL w="381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mi-NZ" dirty="0">
                          <a:solidFill>
                            <a:schemeClr val="bg1">
                              <a:lumMod val="65000"/>
                            </a:schemeClr>
                          </a:solidFill>
                          <a:latin typeface="Courier New" panose="02070309020205020404" pitchFamily="49" charset="0"/>
                          <a:cs typeface="Courier New" panose="02070309020205020404" pitchFamily="49" charset="0"/>
                        </a:rPr>
                        <a:t>   14</a:t>
                      </a:r>
                      <a:endParaRPr lang="en-GB" dirty="0">
                        <a:solidFill>
                          <a:schemeClr val="bg1">
                            <a:lumMod val="65000"/>
                          </a:schemeClr>
                        </a:solidFill>
                        <a:latin typeface="Courier New" panose="02070309020205020404" pitchFamily="49" charset="0"/>
                        <a:cs typeface="Courier New" panose="02070309020205020404" pitchFamily="49" charset="0"/>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982853309"/>
                  </a:ext>
                </a:extLst>
              </a:tr>
            </a:tbl>
          </a:graphicData>
        </a:graphic>
      </p:graphicFrame>
      <p:sp>
        <p:nvSpPr>
          <p:cNvPr id="13" name="TextBox 12">
            <a:extLst>
              <a:ext uri="{FF2B5EF4-FFF2-40B4-BE49-F238E27FC236}">
                <a16:creationId xmlns:a16="http://schemas.microsoft.com/office/drawing/2014/main" id="{C3FB27AF-9954-4315-9663-BCFFF4B0B41F}"/>
              </a:ext>
            </a:extLst>
          </p:cNvPr>
          <p:cNvSpPr txBox="1"/>
          <p:nvPr/>
        </p:nvSpPr>
        <p:spPr>
          <a:xfrm>
            <a:off x="838200" y="1887657"/>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hlinkClick r:id="rId2"/>
              </a:rPr>
              <a:t>corpus.mari-language.com</a:t>
            </a:r>
            <a:r>
              <a:rPr lang="en-US" dirty="0">
                <a:latin typeface="Calibri" panose="020F0502020204030204" pitchFamily="34" charset="0"/>
                <a:ea typeface="PMingLiU" panose="02020500000000000000" pitchFamily="18" charset="-120"/>
              </a:rPr>
              <a:t>:</a:t>
            </a:r>
          </a:p>
        </p:txBody>
      </p:sp>
    </p:spTree>
    <p:extLst>
      <p:ext uri="{BB962C8B-B14F-4D97-AF65-F5344CB8AC3E}">
        <p14:creationId xmlns:p14="http://schemas.microsoft.com/office/powerpoint/2010/main" val="125916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graphicFrame>
        <p:nvGraphicFramePr>
          <p:cNvPr id="6" name="Table 5">
            <a:extLst>
              <a:ext uri="{FF2B5EF4-FFF2-40B4-BE49-F238E27FC236}">
                <a16:creationId xmlns:a16="http://schemas.microsoft.com/office/drawing/2014/main" id="{6ABDB578-2F88-4A12-A7DB-2AFA20C27DBF}"/>
              </a:ext>
            </a:extLst>
          </p:cNvPr>
          <p:cNvGraphicFramePr>
            <a:graphicFrameLocks noGrp="1"/>
          </p:cNvGraphicFramePr>
          <p:nvPr>
            <p:extLst>
              <p:ext uri="{D42A27DB-BD31-4B8C-83A1-F6EECF244321}">
                <p14:modId xmlns:p14="http://schemas.microsoft.com/office/powerpoint/2010/main" val="432040991"/>
              </p:ext>
            </p:extLst>
          </p:nvPr>
        </p:nvGraphicFramePr>
        <p:xfrm>
          <a:off x="838201" y="2001044"/>
          <a:ext cx="10515599" cy="3519645"/>
        </p:xfrm>
        <a:graphic>
          <a:graphicData uri="http://schemas.openxmlformats.org/drawingml/2006/table">
            <a:tbl>
              <a:tblPr firstRow="1" firstCol="1" bandRow="1" bandCol="1">
                <a:tableStyleId>{5940675A-B579-460E-94D1-54222C63F5DA}</a:tableStyleId>
              </a:tblPr>
              <a:tblGrid>
                <a:gridCol w="5257213">
                  <a:extLst>
                    <a:ext uri="{9D8B030D-6E8A-4147-A177-3AD203B41FA5}">
                      <a16:colId xmlns:a16="http://schemas.microsoft.com/office/drawing/2014/main" val="1649095387"/>
                    </a:ext>
                  </a:extLst>
                </a:gridCol>
                <a:gridCol w="5258386">
                  <a:extLst>
                    <a:ext uri="{9D8B030D-6E8A-4147-A177-3AD203B41FA5}">
                      <a16:colId xmlns:a16="http://schemas.microsoft.com/office/drawing/2014/main" val="2380547936"/>
                    </a:ext>
                  </a:extLst>
                </a:gridCol>
              </a:tblGrid>
              <a:tr h="1173215">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Р</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диом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колыштшемл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трук пач</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рыште 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-мог</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й йӱк ш</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ктыш.</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While I was listening to the radio, there was suddenly some kind of sound in the apartment.</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5932348"/>
                  </a:ext>
                </a:extLst>
              </a:tr>
              <a:tr h="1173215">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Авт</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бус д</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 </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лышке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кудалшыжл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в</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тыже тудл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кок-кум ган</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йыҥгырт</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While he was on the bus to the village, his wife called him two or three times.</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4366419"/>
                  </a:ext>
                </a:extLst>
              </a:tr>
              <a:tr h="1173215">
                <a:tc>
                  <a:txBody>
                    <a:bodyPr/>
                    <a:lstStyle/>
                    <a:p>
                      <a:pPr algn="l"/>
                      <a:r>
                        <a:rPr lang="en-US" sz="2400">
                          <a:solidFill>
                            <a:srgbClr val="000000"/>
                          </a:solidFill>
                          <a:effectLst/>
                          <a:latin typeface="Calibri" panose="020F0502020204030204" pitchFamily="34" charset="0"/>
                          <a:ea typeface="PMingLiU" panose="02020500000000000000" pitchFamily="18" charset="-120"/>
                          <a:cs typeface="Lucida Grande"/>
                        </a:rPr>
                        <a:t>Чодыр</a:t>
                      </a:r>
                      <a:r>
                        <a:rPr lang="en-US" sz="2400" b="1">
                          <a:solidFill>
                            <a:srgbClr val="000000"/>
                          </a:solidFill>
                          <a:effectLst/>
                          <a:latin typeface="Calibri" panose="020F0502020204030204" pitchFamily="34" charset="0"/>
                          <a:ea typeface="PMingLiU" panose="02020500000000000000" pitchFamily="18" charset="-120"/>
                          <a:cs typeface="Lucida Grande"/>
                        </a:rPr>
                        <a:t>а</a:t>
                      </a:r>
                      <a:r>
                        <a:rPr lang="en-US" sz="2400">
                          <a:solidFill>
                            <a:srgbClr val="000000"/>
                          </a:solidFill>
                          <a:effectLst/>
                          <a:latin typeface="Calibri" panose="020F0502020204030204" pitchFamily="34" charset="0"/>
                          <a:ea typeface="PMingLiU" panose="02020500000000000000" pitchFamily="18" charset="-120"/>
                          <a:cs typeface="Lucida Grande"/>
                        </a:rPr>
                        <a:t> к</a:t>
                      </a:r>
                      <a:r>
                        <a:rPr lang="en-US" sz="2400" b="1">
                          <a:solidFill>
                            <a:srgbClr val="000000"/>
                          </a:solidFill>
                          <a:effectLst/>
                          <a:latin typeface="Calibri" panose="020F0502020204030204" pitchFamily="34" charset="0"/>
                          <a:ea typeface="PMingLiU" panose="02020500000000000000" pitchFamily="18" charset="-120"/>
                          <a:cs typeface="Lucida Grande"/>
                        </a:rPr>
                        <a:t>о</a:t>
                      </a:r>
                      <a:r>
                        <a:rPr lang="en-US" sz="2400">
                          <a:solidFill>
                            <a:srgbClr val="000000"/>
                          </a:solidFill>
                          <a:effectLst/>
                          <a:latin typeface="Calibri" panose="020F0502020204030204" pitchFamily="34" charset="0"/>
                          <a:ea typeface="PMingLiU" panose="02020500000000000000" pitchFamily="18" charset="-120"/>
                          <a:cs typeface="Lucida Grande"/>
                        </a:rPr>
                        <a:t>рно д</a:t>
                      </a:r>
                      <a:r>
                        <a:rPr lang="en-US" sz="2400" b="1">
                          <a:solidFill>
                            <a:srgbClr val="000000"/>
                          </a:solidFill>
                          <a:effectLst/>
                          <a:latin typeface="Calibri" panose="020F0502020204030204" pitchFamily="34" charset="0"/>
                          <a:ea typeface="PMingLiU" panose="02020500000000000000" pitchFamily="18" charset="-120"/>
                          <a:cs typeface="Lucida Grande"/>
                        </a:rPr>
                        <a:t>е</a:t>
                      </a:r>
                      <a:r>
                        <a:rPr lang="en-US" sz="2400">
                          <a:solidFill>
                            <a:srgbClr val="000000"/>
                          </a:solidFill>
                          <a:effectLst/>
                          <a:latin typeface="Calibri" panose="020F0502020204030204" pitchFamily="34" charset="0"/>
                          <a:ea typeface="PMingLiU" panose="02020500000000000000" pitchFamily="18" charset="-120"/>
                          <a:cs typeface="Lucida Grande"/>
                        </a:rPr>
                        <a:t>не </a:t>
                      </a:r>
                      <a:r>
                        <a:rPr lang="en-US" sz="2400" u="sng">
                          <a:solidFill>
                            <a:srgbClr val="000000"/>
                          </a:solidFill>
                          <a:effectLst/>
                          <a:latin typeface="Calibri" panose="020F0502020204030204" pitchFamily="34" charset="0"/>
                          <a:ea typeface="PMingLiU" panose="02020500000000000000" pitchFamily="18" charset="-120"/>
                          <a:cs typeface="Lucida Grande"/>
                        </a:rPr>
                        <a:t>ошкылшыл</a:t>
                      </a:r>
                      <a:r>
                        <a:rPr lang="en-US" sz="2400" b="1" u="sng">
                          <a:solidFill>
                            <a:srgbClr val="000000"/>
                          </a:solidFill>
                          <a:effectLst/>
                          <a:latin typeface="Calibri" panose="020F0502020204030204" pitchFamily="34" charset="0"/>
                          <a:ea typeface="PMingLiU" panose="02020500000000000000" pitchFamily="18" charset="-120"/>
                          <a:cs typeface="Lucida Grande"/>
                        </a:rPr>
                        <a:t>а</a:t>
                      </a:r>
                      <a:r>
                        <a:rPr lang="en-US" sz="2400">
                          <a:solidFill>
                            <a:srgbClr val="000000"/>
                          </a:solidFill>
                          <a:effectLst/>
                          <a:latin typeface="Calibri" panose="020F0502020204030204" pitchFamily="34" charset="0"/>
                          <a:ea typeface="PMingLiU" panose="02020500000000000000" pitchFamily="18" charset="-120"/>
                          <a:cs typeface="Lucida Grande"/>
                        </a:rPr>
                        <a:t>, шинчал</a:t>
                      </a:r>
                      <a:r>
                        <a:rPr lang="en-US" sz="2400" b="1">
                          <a:solidFill>
                            <a:srgbClr val="000000"/>
                          </a:solidFill>
                          <a:effectLst/>
                          <a:latin typeface="Calibri" panose="020F0502020204030204" pitchFamily="34" charset="0"/>
                          <a:ea typeface="PMingLiU" panose="02020500000000000000" pitchFamily="18" charset="-120"/>
                          <a:cs typeface="Lucida Grande"/>
                        </a:rPr>
                        <a:t>а</a:t>
                      </a:r>
                      <a:r>
                        <a:rPr lang="en-US" sz="2400">
                          <a:solidFill>
                            <a:srgbClr val="000000"/>
                          </a:solidFill>
                          <a:effectLst/>
                          <a:latin typeface="Calibri" panose="020F0502020204030204" pitchFamily="34" charset="0"/>
                          <a:ea typeface="PMingLiU" panose="02020500000000000000" pitchFamily="18" charset="-120"/>
                          <a:cs typeface="Lucida Grande"/>
                        </a:rPr>
                        <a:t>н т</a:t>
                      </a:r>
                      <a:r>
                        <a:rPr lang="en-US" sz="2400" b="1">
                          <a:solidFill>
                            <a:srgbClr val="000000"/>
                          </a:solidFill>
                          <a:effectLst/>
                          <a:latin typeface="Calibri" panose="020F0502020204030204" pitchFamily="34" charset="0"/>
                          <a:ea typeface="PMingLiU" panose="02020500000000000000" pitchFamily="18" charset="-120"/>
                          <a:cs typeface="Lucida Grande"/>
                        </a:rPr>
                        <a:t>ӱ</a:t>
                      </a:r>
                      <a:r>
                        <a:rPr lang="en-US" sz="2400">
                          <a:solidFill>
                            <a:srgbClr val="000000"/>
                          </a:solidFill>
                          <a:effectLst/>
                          <a:latin typeface="Calibri" panose="020F0502020204030204" pitchFamily="34" charset="0"/>
                          <a:ea typeface="PMingLiU" panose="02020500000000000000" pitchFamily="18" charset="-120"/>
                          <a:cs typeface="Lucida Grande"/>
                        </a:rPr>
                        <a:t>рлӧ п</a:t>
                      </a:r>
                      <a:r>
                        <a:rPr lang="en-US" sz="2400" b="1">
                          <a:solidFill>
                            <a:srgbClr val="000000"/>
                          </a:solidFill>
                          <a:effectLst/>
                          <a:latin typeface="Calibri" panose="020F0502020204030204" pitchFamily="34" charset="0"/>
                          <a:ea typeface="PMingLiU" panose="02020500000000000000" pitchFamily="18" charset="-120"/>
                          <a:cs typeface="Lucida Grande"/>
                        </a:rPr>
                        <a:t>о</a:t>
                      </a:r>
                      <a:r>
                        <a:rPr lang="en-US" sz="2400">
                          <a:solidFill>
                            <a:srgbClr val="000000"/>
                          </a:solidFill>
                          <a:effectLst/>
                          <a:latin typeface="Calibri" panose="020F0502020204030204" pitchFamily="34" charset="0"/>
                          <a:ea typeface="PMingLiU" panose="02020500000000000000" pitchFamily="18" charset="-120"/>
                          <a:cs typeface="Lucida Grande"/>
                        </a:rPr>
                        <a:t>ҥго-влак перн</a:t>
                      </a:r>
                      <a:r>
                        <a:rPr lang="en-US" sz="2400" b="1">
                          <a:solidFill>
                            <a:srgbClr val="000000"/>
                          </a:solidFill>
                          <a:effectLst/>
                          <a:latin typeface="Calibri" panose="020F0502020204030204" pitchFamily="34" charset="0"/>
                          <a:ea typeface="PMingLiU" panose="02020500000000000000" pitchFamily="18" charset="-120"/>
                          <a:cs typeface="Lucida Grande"/>
                        </a:rPr>
                        <a:t>е</a:t>
                      </a:r>
                      <a:r>
                        <a:rPr lang="en-US" sz="2400">
                          <a:solidFill>
                            <a:srgbClr val="000000"/>
                          </a:solidFill>
                          <a:effectLst/>
                          <a:latin typeface="Calibri" panose="020F0502020204030204" pitchFamily="34" charset="0"/>
                          <a:ea typeface="PMingLiU" panose="02020500000000000000" pitchFamily="18" charset="-120"/>
                          <a:cs typeface="Lucida Grande"/>
                        </a:rPr>
                        <a:t>дылыт.</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When going down a forest path, different mushrooms strike the eye.</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2894486"/>
                  </a:ext>
                </a:extLst>
              </a:tr>
            </a:tbl>
          </a:graphicData>
        </a:graphic>
      </p:graphicFrame>
    </p:spTree>
    <p:extLst>
      <p:ext uri="{BB962C8B-B14F-4D97-AF65-F5344CB8AC3E}">
        <p14:creationId xmlns:p14="http://schemas.microsoft.com/office/powerpoint/2010/main" val="162768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graphicFrame>
        <p:nvGraphicFramePr>
          <p:cNvPr id="6" name="Table 5">
            <a:extLst>
              <a:ext uri="{FF2B5EF4-FFF2-40B4-BE49-F238E27FC236}">
                <a16:creationId xmlns:a16="http://schemas.microsoft.com/office/drawing/2014/main" id="{6ABDB578-2F88-4A12-A7DB-2AFA20C27DBF}"/>
              </a:ext>
            </a:extLst>
          </p:cNvPr>
          <p:cNvGraphicFramePr>
            <a:graphicFrameLocks noGrp="1"/>
          </p:cNvGraphicFramePr>
          <p:nvPr>
            <p:extLst>
              <p:ext uri="{D42A27DB-BD31-4B8C-83A1-F6EECF244321}">
                <p14:modId xmlns:p14="http://schemas.microsoft.com/office/powerpoint/2010/main" val="353235081"/>
              </p:ext>
            </p:extLst>
          </p:nvPr>
        </p:nvGraphicFramePr>
        <p:xfrm>
          <a:off x="838201" y="2001044"/>
          <a:ext cx="10515599" cy="3519645"/>
        </p:xfrm>
        <a:graphic>
          <a:graphicData uri="http://schemas.openxmlformats.org/drawingml/2006/table">
            <a:tbl>
              <a:tblPr firstRow="1" firstCol="1" bandRow="1" bandCol="1">
                <a:tableStyleId>{5940675A-B579-460E-94D1-54222C63F5DA}</a:tableStyleId>
              </a:tblPr>
              <a:tblGrid>
                <a:gridCol w="5257213">
                  <a:extLst>
                    <a:ext uri="{9D8B030D-6E8A-4147-A177-3AD203B41FA5}">
                      <a16:colId xmlns:a16="http://schemas.microsoft.com/office/drawing/2014/main" val="1649095387"/>
                    </a:ext>
                  </a:extLst>
                </a:gridCol>
                <a:gridCol w="5258386">
                  <a:extLst>
                    <a:ext uri="{9D8B030D-6E8A-4147-A177-3AD203B41FA5}">
                      <a16:colId xmlns:a16="http://schemas.microsoft.com/office/drawing/2014/main" val="2380547936"/>
                    </a:ext>
                  </a:extLst>
                </a:gridCol>
              </a:tblGrid>
              <a:tr h="1173215">
                <a:tc>
                  <a:txBody>
                    <a:bodyPr/>
                    <a:lstStyle/>
                    <a:p>
                      <a:pPr algn="just"/>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We were sitting at home while it was raining.</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5932348"/>
                  </a:ext>
                </a:extLst>
              </a:tr>
              <a:tr h="1173215">
                <a:tc>
                  <a:txBody>
                    <a:bodyPr/>
                    <a:lstStyle/>
                    <a:p>
                      <a:pPr algn="just"/>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While we were watching TV, fireworks started outside.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4366419"/>
                  </a:ext>
                </a:extLst>
              </a:tr>
              <a:tr h="1173215">
                <a:tc>
                  <a:txBody>
                    <a:bodyPr/>
                    <a:lstStyle/>
                    <a:p>
                      <a:pPr algn="just"/>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Someone was looking for you while you were working.</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2894486"/>
                  </a:ext>
                </a:extLst>
              </a:tr>
            </a:tbl>
          </a:graphicData>
        </a:graphic>
      </p:graphicFrame>
    </p:spTree>
    <p:extLst>
      <p:ext uri="{BB962C8B-B14F-4D97-AF65-F5344CB8AC3E}">
        <p14:creationId xmlns:p14="http://schemas.microsoft.com/office/powerpoint/2010/main" val="2711553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graphicFrame>
        <p:nvGraphicFramePr>
          <p:cNvPr id="6" name="Table 5">
            <a:extLst>
              <a:ext uri="{FF2B5EF4-FFF2-40B4-BE49-F238E27FC236}">
                <a16:creationId xmlns:a16="http://schemas.microsoft.com/office/drawing/2014/main" id="{6ABDB578-2F88-4A12-A7DB-2AFA20C27DBF}"/>
              </a:ext>
            </a:extLst>
          </p:cNvPr>
          <p:cNvGraphicFramePr>
            <a:graphicFrameLocks noGrp="1"/>
          </p:cNvGraphicFramePr>
          <p:nvPr/>
        </p:nvGraphicFramePr>
        <p:xfrm>
          <a:off x="838201" y="2001044"/>
          <a:ext cx="10515599" cy="3519645"/>
        </p:xfrm>
        <a:graphic>
          <a:graphicData uri="http://schemas.openxmlformats.org/drawingml/2006/table">
            <a:tbl>
              <a:tblPr firstRow="1" firstCol="1" bandRow="1" bandCol="1">
                <a:tableStyleId>{5940675A-B579-460E-94D1-54222C63F5DA}</a:tableStyleId>
              </a:tblPr>
              <a:tblGrid>
                <a:gridCol w="5257213">
                  <a:extLst>
                    <a:ext uri="{9D8B030D-6E8A-4147-A177-3AD203B41FA5}">
                      <a16:colId xmlns:a16="http://schemas.microsoft.com/office/drawing/2014/main" val="1649095387"/>
                    </a:ext>
                  </a:extLst>
                </a:gridCol>
                <a:gridCol w="5258386">
                  <a:extLst>
                    <a:ext uri="{9D8B030D-6E8A-4147-A177-3AD203B41FA5}">
                      <a16:colId xmlns:a16="http://schemas.microsoft.com/office/drawing/2014/main" val="2380547936"/>
                    </a:ext>
                  </a:extLst>
                </a:gridCol>
              </a:tblGrid>
              <a:tr h="1173215">
                <a:tc>
                  <a:txBody>
                    <a:bodyPr/>
                    <a:lstStyle/>
                    <a:p>
                      <a:pPr algn="just"/>
                      <a:r>
                        <a:rPr lang="en-US" sz="2400" u="sng">
                          <a:effectLst/>
                          <a:latin typeface="Calibri" panose="020F0502020204030204" pitchFamily="34" charset="0"/>
                          <a:ea typeface="PMingLiU" panose="02020500000000000000" pitchFamily="18" charset="-120"/>
                          <a:cs typeface="Calibri" panose="020F0502020204030204" pitchFamily="34" charset="0"/>
                        </a:rPr>
                        <a:t>Й</a:t>
                      </a:r>
                      <a:r>
                        <a:rPr lang="en-US" sz="2400" u="sng">
                          <a:solidFill>
                            <a:srgbClr val="000000"/>
                          </a:solidFill>
                          <a:effectLst/>
                          <a:latin typeface="Calibri" panose="020F0502020204030204" pitchFamily="34" charset="0"/>
                          <a:ea typeface="MS Mincho" panose="02020609040205080304" pitchFamily="49" charset="-128"/>
                          <a:cs typeface="Calibri" panose="020F0502020204030204" pitchFamily="34" charset="0"/>
                        </a:rPr>
                        <a:t>ӱ</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р й</a:t>
                      </a:r>
                      <a:r>
                        <a:rPr lang="en-US" sz="2400" b="1" u="sng">
                          <a:solidFill>
                            <a:srgbClr val="000000"/>
                          </a:solidFill>
                          <a:effectLst/>
                          <a:latin typeface="Calibri" panose="020F0502020204030204" pitchFamily="34" charset="0"/>
                          <a:ea typeface="MS Mincho" panose="02020609040205080304" pitchFamily="49" charset="-128"/>
                          <a:cs typeface="Calibri" panose="020F0502020204030204" pitchFamily="34" charset="0"/>
                        </a:rPr>
                        <a:t>ӱ</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рм</a:t>
                      </a:r>
                      <a:r>
                        <a:rPr lang="en-US" sz="2400" u="sng">
                          <a:solidFill>
                            <a:srgbClr val="000000"/>
                          </a:solidFill>
                          <a:effectLst/>
                          <a:latin typeface="Calibri" panose="020F0502020204030204" pitchFamily="34" charset="0"/>
                          <a:ea typeface="MS Mincho" panose="02020609040205080304" pitchFamily="49" charset="-128"/>
                          <a:cs typeface="Calibri" panose="020F0502020204030204" pitchFamily="34" charset="0"/>
                        </a:rPr>
                        <a:t>ӧ</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г</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дым</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ме м</a:t>
                      </a:r>
                      <a:r>
                        <a:rPr lang="en-US" sz="2400" b="1">
                          <a:solidFill>
                            <a:srgbClr val="000000"/>
                          </a:solidFill>
                          <a:effectLst/>
                          <a:latin typeface="Calibri" panose="020F0502020204030204" pitchFamily="34" charset="0"/>
                          <a:ea typeface="MS Mincho" panose="02020609040205080304" pitchFamily="49" charset="-128"/>
                          <a:cs typeface="Calibri" panose="020F0502020204030204" pitchFamily="34" charset="0"/>
                        </a:rPr>
                        <a:t>ӧ</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ҥгышт</a:t>
                      </a:r>
                      <a:r>
                        <a:rPr lang="en-US" sz="2400">
                          <a:solidFill>
                            <a:srgbClr val="000000"/>
                          </a:solidFill>
                          <a:effectLst/>
                          <a:latin typeface="Calibri" panose="020F0502020204030204" pitchFamily="34" charset="0"/>
                          <a:ea typeface="MS Mincho" panose="02020609040205080304" pitchFamily="49" charset="-128"/>
                          <a:cs typeface="Calibri" panose="020F0502020204030204" pitchFamily="34" charset="0"/>
                        </a:rPr>
                        <a:t>ӧ</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шинчен</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We were sitting at home while it was raining.</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5932348"/>
                  </a:ext>
                </a:extLst>
              </a:tr>
              <a:tr h="1173215">
                <a:tc>
                  <a:txBody>
                    <a:bodyPr/>
                    <a:lstStyle/>
                    <a:p>
                      <a:pPr algn="just"/>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Телев</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и</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зорым ончымын</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г</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дым</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ур</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мыште сал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ю</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 тӱҥ</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While we were watching TV, fireworks started outside.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4366419"/>
                  </a:ext>
                </a:extLst>
              </a:tr>
              <a:tr h="1173215">
                <a:tc>
                  <a:txBody>
                    <a:bodyPr/>
                    <a:lstStyle/>
                    <a:p>
                      <a:pPr algn="just"/>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Паш</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м ыштымыд</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г</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дым</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тенд</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 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-кӧ кыч</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Someone was looking for you while you were working.</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2894486"/>
                  </a:ext>
                </a:extLst>
              </a:tr>
            </a:tbl>
          </a:graphicData>
        </a:graphic>
      </p:graphicFrame>
    </p:spTree>
    <p:extLst>
      <p:ext uri="{BB962C8B-B14F-4D97-AF65-F5344CB8AC3E}">
        <p14:creationId xmlns:p14="http://schemas.microsoft.com/office/powerpoint/2010/main" val="661775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graphicFrame>
        <p:nvGraphicFramePr>
          <p:cNvPr id="6" name="Table 5">
            <a:extLst>
              <a:ext uri="{FF2B5EF4-FFF2-40B4-BE49-F238E27FC236}">
                <a16:creationId xmlns:a16="http://schemas.microsoft.com/office/drawing/2014/main" id="{6ABDB578-2F88-4A12-A7DB-2AFA20C27DBF}"/>
              </a:ext>
            </a:extLst>
          </p:cNvPr>
          <p:cNvGraphicFramePr>
            <a:graphicFrameLocks noGrp="1"/>
          </p:cNvGraphicFramePr>
          <p:nvPr>
            <p:extLst>
              <p:ext uri="{D42A27DB-BD31-4B8C-83A1-F6EECF244321}">
                <p14:modId xmlns:p14="http://schemas.microsoft.com/office/powerpoint/2010/main" val="525010765"/>
              </p:ext>
            </p:extLst>
          </p:nvPr>
        </p:nvGraphicFramePr>
        <p:xfrm>
          <a:off x="838201" y="3006884"/>
          <a:ext cx="10515599" cy="1463040"/>
        </p:xfrm>
        <a:graphic>
          <a:graphicData uri="http://schemas.openxmlformats.org/drawingml/2006/table">
            <a:tbl>
              <a:tblPr firstRow="1" firstCol="1" bandRow="1" bandCol="1">
                <a:tableStyleId>{5940675A-B579-460E-94D1-54222C63F5DA}</a:tableStyleId>
              </a:tblPr>
              <a:tblGrid>
                <a:gridCol w="5257213">
                  <a:extLst>
                    <a:ext uri="{9D8B030D-6E8A-4147-A177-3AD203B41FA5}">
                      <a16:colId xmlns:a16="http://schemas.microsoft.com/office/drawing/2014/main" val="1649095387"/>
                    </a:ext>
                  </a:extLst>
                </a:gridCol>
                <a:gridCol w="5258386">
                  <a:extLst>
                    <a:ext uri="{9D8B030D-6E8A-4147-A177-3AD203B41FA5}">
                      <a16:colId xmlns:a16="http://schemas.microsoft.com/office/drawing/2014/main" val="2380547936"/>
                    </a:ext>
                  </a:extLst>
                </a:gridCol>
              </a:tblGrid>
              <a:tr h="1173215">
                <a:tc>
                  <a:txBody>
                    <a:bodyPr/>
                    <a:lstStyle/>
                    <a:p>
                      <a:pPr algn="l"/>
                      <a:r>
                        <a:rPr lang="en-US" sz="2400" u="sng"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гыч</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толшыжл</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Ив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вытыш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p>
                      <a:pPr algn="l"/>
                      <a:r>
                        <a:rPr lang="en-US" sz="2400" u="sng"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гыч</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лмыж</a:t>
                      </a:r>
                      <a:r>
                        <a:rPr lang="en-US" sz="2400" u="sng" dirty="0">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г</a:t>
                      </a:r>
                      <a:r>
                        <a:rPr lang="en-US" sz="24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400" u="sng" dirty="0" err="1">
                          <a:effectLst/>
                          <a:latin typeface="Calibri" panose="020F0502020204030204" pitchFamily="34" charset="0"/>
                          <a:ea typeface="PMingLiU" panose="02020500000000000000" pitchFamily="18" charset="-120"/>
                          <a:cs typeface="Calibri" panose="020F0502020204030204" pitchFamily="34" charset="0"/>
                        </a:rPr>
                        <a:t>дым</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Ив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вытыш</a:t>
                      </a:r>
                      <a:r>
                        <a:rPr lang="en-US" sz="2400" dirty="0">
                          <a:effectLst/>
                          <a:latin typeface="Calibri" panose="020F0502020204030204" pitchFamily="34" charset="0"/>
                          <a:ea typeface="PMingLiU" panose="02020500000000000000" pitchFamily="18" charset="-120"/>
                          <a:cs typeface="Calibri" panose="020F0502020204030204" pitchFamily="34" charset="0"/>
                        </a:rPr>
                        <a:t> </a:t>
                      </a:r>
                      <a:r>
                        <a:rPr lang="en-US" sz="2400" dirty="0" err="1">
                          <a:effectLst/>
                          <a:latin typeface="Calibri" panose="020F0502020204030204" pitchFamily="34" charset="0"/>
                          <a:ea typeface="PMingLiU" panose="02020500000000000000" pitchFamily="18" charset="-120"/>
                          <a:cs typeface="Calibri" panose="020F0502020204030204" pitchFamily="34" charset="0"/>
                        </a:rPr>
                        <a:t>п</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рыш</a:t>
                      </a:r>
                      <a:r>
                        <a:rPr lang="en-US" sz="2400" dirty="0">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effectLst/>
                          <a:latin typeface="Calibri" panose="020F0502020204030204" pitchFamily="34" charset="0"/>
                          <a:ea typeface="PMingLiU" panose="02020500000000000000" pitchFamily="18" charset="-120"/>
                          <a:cs typeface="Calibri" panose="020F0502020204030204" pitchFamily="34" charset="0"/>
                        </a:rPr>
                        <a:t>On his way home from work, </a:t>
                      </a:r>
                      <a:r>
                        <a:rPr lang="en-US" sz="2400" dirty="0" err="1">
                          <a:effectLst/>
                          <a:latin typeface="Calibri" panose="020F0502020204030204" pitchFamily="34" charset="0"/>
                          <a:ea typeface="PMingLiU" panose="02020500000000000000" pitchFamily="18" charset="-120"/>
                          <a:cs typeface="Calibri" panose="020F0502020204030204" pitchFamily="34" charset="0"/>
                        </a:rPr>
                        <a:t>Ivuk</a:t>
                      </a:r>
                      <a:r>
                        <a:rPr lang="en-US" sz="2400" dirty="0">
                          <a:effectLst/>
                          <a:latin typeface="Calibri" panose="020F0502020204030204" pitchFamily="34" charset="0"/>
                          <a:ea typeface="PMingLiU" panose="02020500000000000000" pitchFamily="18" charset="-120"/>
                          <a:cs typeface="Calibri" panose="020F0502020204030204" pitchFamily="34" charset="0"/>
                        </a:rPr>
                        <a:t> went to the shop.</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5932348"/>
                  </a:ext>
                </a:extLst>
              </a:tr>
            </a:tbl>
          </a:graphicData>
        </a:graphic>
      </p:graphicFrame>
    </p:spTree>
    <p:extLst>
      <p:ext uri="{BB962C8B-B14F-4D97-AF65-F5344CB8AC3E}">
        <p14:creationId xmlns:p14="http://schemas.microsoft.com/office/powerpoint/2010/main" val="32388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Clauses with </a:t>
            </a:r>
            <a:r>
              <a:rPr lang="mi-NZ" sz="3600" u="sng" dirty="0">
                <a:latin typeface="Calibri" panose="020F0502020204030204" pitchFamily="34" charset="0"/>
                <a:ea typeface="Times New Roman" panose="02020603050405020304" pitchFamily="18" charset="0"/>
                <a:cs typeface="Calibri" panose="020F0502020204030204" pitchFamily="34" charset="0"/>
              </a:rPr>
              <a:t>м</a:t>
            </a:r>
            <a:r>
              <a:rPr lang="mi-NZ" sz="3600" b="1" u="sng" dirty="0">
                <a:latin typeface="Calibri" panose="020F0502020204030204" pitchFamily="34" charset="0"/>
                <a:ea typeface="Times New Roman" panose="02020603050405020304" pitchFamily="18" charset="0"/>
                <a:cs typeface="Calibri" panose="020F0502020204030204" pitchFamily="34" charset="0"/>
              </a:rPr>
              <a:t>а</a:t>
            </a:r>
            <a:r>
              <a:rPr lang="mi-NZ" sz="3600" u="sng" dirty="0">
                <a:latin typeface="Calibri" panose="020F0502020204030204" pitchFamily="34" charset="0"/>
                <a:ea typeface="Times New Roman" panose="02020603050405020304" pitchFamily="18" charset="0"/>
                <a:cs typeface="Calibri" panose="020F0502020204030204" pitchFamily="34" charset="0"/>
              </a:rPr>
              <a:t>нын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sp>
        <p:nvSpPr>
          <p:cNvPr id="9" name="Content Placeholder 2">
            <a:extLst>
              <a:ext uri="{FF2B5EF4-FFF2-40B4-BE49-F238E27FC236}">
                <a16:creationId xmlns:a16="http://schemas.microsoft.com/office/drawing/2014/main" id="{B98F4D80-B697-4FCA-90B9-B2A341E97F7B}"/>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Final clauses</a:t>
            </a:r>
            <a:endParaRPr lang="mi-NZ" u="sng" dirty="0"/>
          </a:p>
        </p:txBody>
      </p:sp>
      <p:graphicFrame>
        <p:nvGraphicFramePr>
          <p:cNvPr id="2" name="Table 1">
            <a:extLst>
              <a:ext uri="{FF2B5EF4-FFF2-40B4-BE49-F238E27FC236}">
                <a16:creationId xmlns:a16="http://schemas.microsoft.com/office/drawing/2014/main" id="{D579B0D3-5048-4F68-9FD4-570DE1591CE7}"/>
              </a:ext>
            </a:extLst>
          </p:cNvPr>
          <p:cNvGraphicFramePr>
            <a:graphicFrameLocks noGrp="1"/>
          </p:cNvGraphicFramePr>
          <p:nvPr>
            <p:extLst>
              <p:ext uri="{D42A27DB-BD31-4B8C-83A1-F6EECF244321}">
                <p14:modId xmlns:p14="http://schemas.microsoft.com/office/powerpoint/2010/main" val="2366416546"/>
              </p:ext>
            </p:extLst>
          </p:nvPr>
        </p:nvGraphicFramePr>
        <p:xfrm>
          <a:off x="1004883" y="2382838"/>
          <a:ext cx="10182228" cy="1219200"/>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1401330845"/>
                    </a:ext>
                  </a:extLst>
                </a:gridCol>
                <a:gridCol w="5091114">
                  <a:extLst>
                    <a:ext uri="{9D8B030D-6E8A-4147-A177-3AD203B41FA5}">
                      <a16:colId xmlns:a16="http://schemas.microsoft.com/office/drawing/2014/main" val="3967481965"/>
                    </a:ext>
                  </a:extLst>
                </a:gridCol>
              </a:tblGrid>
              <a:tr h="0">
                <a:tc>
                  <a:txBody>
                    <a:bodyPr/>
                    <a:lstStyle/>
                    <a:p>
                      <a:pPr algn="l"/>
                      <a:r>
                        <a:rPr lang="en-US" sz="2000" u="sng" dirty="0" err="1">
                          <a:effectLst/>
                          <a:latin typeface="Calibri" panose="020F0502020204030204" pitchFamily="34" charset="0"/>
                          <a:ea typeface="PMingLiU" panose="02020500000000000000" pitchFamily="18" charset="-120"/>
                          <a:cs typeface="Calibri" panose="020F0502020204030204" pitchFamily="34" charset="0"/>
                        </a:rPr>
                        <a:t>Шке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калыкшыл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полш</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нын</a:t>
                      </a:r>
                      <a:r>
                        <a:rPr lang="en-US" sz="2000" dirty="0">
                          <a:effectLst/>
                          <a:latin typeface="Calibri" panose="020F0502020204030204" pitchFamily="34" charset="0"/>
                          <a:ea typeface="PMingLiU" panose="02020500000000000000" pitchFamily="18" charset="-120"/>
                          <a:cs typeface="Calibri" panose="020F0502020204030204" pitchFamily="34" charset="0"/>
                        </a:rPr>
                        <a:t>, А. </a:t>
                      </a:r>
                      <a:r>
                        <a:rPr lang="en-US" sz="2000" dirty="0" err="1">
                          <a:effectLst/>
                          <a:latin typeface="Calibri" panose="020F0502020204030204" pitchFamily="34" charset="0"/>
                          <a:ea typeface="PMingLiU" panose="02020500000000000000" pitchFamily="18" charset="-120"/>
                          <a:cs typeface="Calibri" panose="020F0502020204030204" pitchFamily="34" charset="0"/>
                        </a:rPr>
                        <a:t>Григ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рьев</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MS Mincho" panose="02020609040205080304" pitchFamily="49" charset="-128"/>
                          <a:cs typeface="Calibri" panose="020F0502020204030204" pitchFamily="34" charset="0"/>
                        </a:rPr>
                        <a:t>ӱ</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мырж</a:t>
                      </a:r>
                      <a:r>
                        <a:rPr lang="en-US" sz="2000" dirty="0" err="1">
                          <a:effectLst/>
                          <a:latin typeface="Calibri" panose="020F0502020204030204" pitchFamily="34" charset="0"/>
                          <a:ea typeface="MS Mincho" panose="02020609040205080304" pitchFamily="49" charset="-128"/>
                          <a:cs typeface="Calibri" panose="020F0502020204030204" pitchFamily="34" charset="0"/>
                        </a:rPr>
                        <a:t>ӧ</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чко</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чот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тырш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A. </a:t>
                      </a:r>
                      <a:r>
                        <a:rPr lang="en-US" sz="2000" dirty="0" err="1">
                          <a:effectLst/>
                          <a:latin typeface="Calibri" panose="020F0502020204030204" pitchFamily="34" charset="0"/>
                          <a:ea typeface="PMingLiU" panose="02020500000000000000" pitchFamily="18" charset="-120"/>
                          <a:cs typeface="Calibri" panose="020F0502020204030204" pitchFamily="34" charset="0"/>
                        </a:rPr>
                        <a:t>Grigoryev</a:t>
                      </a:r>
                      <a:r>
                        <a:rPr lang="en-US" sz="2000" dirty="0">
                          <a:effectLst/>
                          <a:latin typeface="Calibri" panose="020F0502020204030204" pitchFamily="34" charset="0"/>
                          <a:ea typeface="PMingLiU" panose="02020500000000000000" pitchFamily="18" charset="-120"/>
                          <a:cs typeface="Calibri" panose="020F0502020204030204" pitchFamily="34" charset="0"/>
                        </a:rPr>
                        <a:t> worked hard all his life to help his people.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54596375"/>
                  </a:ext>
                </a:extLst>
              </a:tr>
              <a:tr h="0">
                <a:tc>
                  <a:txBody>
                    <a:bodyPr/>
                    <a:lstStyle/>
                    <a:p>
                      <a:pPr algn="l"/>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и</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ол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нерг</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шукыр</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к</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пал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альб</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льым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I bought an album in order to learn more about this city.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23147283"/>
                  </a:ext>
                </a:extLst>
              </a:tr>
            </a:tbl>
          </a:graphicData>
        </a:graphic>
      </p:graphicFrame>
      <p:graphicFrame>
        <p:nvGraphicFramePr>
          <p:cNvPr id="7" name="Table 6">
            <a:extLst>
              <a:ext uri="{FF2B5EF4-FFF2-40B4-BE49-F238E27FC236}">
                <a16:creationId xmlns:a16="http://schemas.microsoft.com/office/drawing/2014/main" id="{D32B7A18-1C25-4878-8424-F04B6A6EC251}"/>
              </a:ext>
            </a:extLst>
          </p:cNvPr>
          <p:cNvGraphicFramePr>
            <a:graphicFrameLocks noGrp="1"/>
          </p:cNvGraphicFramePr>
          <p:nvPr>
            <p:extLst>
              <p:ext uri="{D42A27DB-BD31-4B8C-83A1-F6EECF244321}">
                <p14:modId xmlns:p14="http://schemas.microsoft.com/office/powerpoint/2010/main" val="3453535875"/>
              </p:ext>
            </p:extLst>
          </p:nvPr>
        </p:nvGraphicFramePr>
        <p:xfrm>
          <a:off x="1004883" y="3597275"/>
          <a:ext cx="10182228" cy="609600"/>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2145868412"/>
                    </a:ext>
                  </a:extLst>
                </a:gridCol>
                <a:gridCol w="5091114">
                  <a:extLst>
                    <a:ext uri="{9D8B030D-6E8A-4147-A177-3AD203B41FA5}">
                      <a16:colId xmlns:a16="http://schemas.microsoft.com/office/drawing/2014/main" val="111346709"/>
                    </a:ext>
                  </a:extLst>
                </a:gridCol>
              </a:tblGrid>
              <a:tr h="0">
                <a:tc>
                  <a:txBody>
                    <a:bodyPr/>
                    <a:lstStyle/>
                    <a:p>
                      <a:pPr algn="l"/>
                      <a:r>
                        <a:rPr lang="en-US" sz="2000" u="sng" dirty="0" err="1">
                          <a:effectLst/>
                          <a:latin typeface="Calibri" panose="020F0502020204030204" pitchFamily="34" charset="0"/>
                          <a:ea typeface="PMingLiU" panose="02020500000000000000" pitchFamily="18" charset="-120"/>
                          <a:cs typeface="Calibri" panose="020F0502020204030204" pitchFamily="34" charset="0"/>
                        </a:rPr>
                        <a:t>Монд</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ш</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b="1"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dirty="0" err="1">
                          <a:solidFill>
                            <a:srgbClr val="FF0000"/>
                          </a:solidFill>
                          <a:effectLst/>
                          <a:latin typeface="Calibri" panose="020F0502020204030204" pitchFamily="34" charset="0"/>
                          <a:ea typeface="PMingLiU" panose="02020500000000000000" pitchFamily="18" charset="-120"/>
                          <a:cs typeface="Calibri" panose="020F0502020204030204" pitchFamily="34" charset="0"/>
                        </a:rPr>
                        <a:t>гыл</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чылажым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блокн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тыш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воз</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So as not to forget anything, I’m writing everything down in my notebook.</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845369168"/>
                  </a:ext>
                </a:extLst>
              </a:tr>
            </a:tbl>
          </a:graphicData>
        </a:graphic>
      </p:graphicFrame>
      <p:graphicFrame>
        <p:nvGraphicFramePr>
          <p:cNvPr id="10" name="Table 9">
            <a:extLst>
              <a:ext uri="{FF2B5EF4-FFF2-40B4-BE49-F238E27FC236}">
                <a16:creationId xmlns:a16="http://schemas.microsoft.com/office/drawing/2014/main" id="{C027751E-ACA1-4D91-B3C3-948FC000B2AA}"/>
              </a:ext>
            </a:extLst>
          </p:cNvPr>
          <p:cNvGraphicFramePr>
            <a:graphicFrameLocks noGrp="1"/>
          </p:cNvGraphicFramePr>
          <p:nvPr>
            <p:extLst>
              <p:ext uri="{D42A27DB-BD31-4B8C-83A1-F6EECF244321}">
                <p14:modId xmlns:p14="http://schemas.microsoft.com/office/powerpoint/2010/main" val="2303590738"/>
              </p:ext>
            </p:extLst>
          </p:nvPr>
        </p:nvGraphicFramePr>
        <p:xfrm>
          <a:off x="1004883" y="4206875"/>
          <a:ext cx="10182228" cy="1219200"/>
        </p:xfrm>
        <a:graphic>
          <a:graphicData uri="http://schemas.openxmlformats.org/drawingml/2006/table">
            <a:tbl>
              <a:tblPr firstRow="1" firstCol="1" bandRow="1" bandCol="1">
                <a:tableStyleId>{5940675A-B579-460E-94D1-54222C63F5DA}</a:tableStyleId>
              </a:tblPr>
              <a:tblGrid>
                <a:gridCol w="5091114">
                  <a:extLst>
                    <a:ext uri="{9D8B030D-6E8A-4147-A177-3AD203B41FA5}">
                      <a16:colId xmlns:a16="http://schemas.microsoft.com/office/drawing/2014/main" val="3294791931"/>
                    </a:ext>
                  </a:extLst>
                </a:gridCol>
                <a:gridCol w="5091114">
                  <a:extLst>
                    <a:ext uri="{9D8B030D-6E8A-4147-A177-3AD203B41FA5}">
                      <a16:colId xmlns:a16="http://schemas.microsoft.com/office/drawing/2014/main" val="1470002032"/>
                    </a:ext>
                  </a:extLst>
                </a:gridCol>
              </a:tblGrid>
              <a:tr h="0">
                <a:tc>
                  <a:txBody>
                    <a:bodyPr/>
                    <a:lstStyle/>
                    <a:p>
                      <a:pPr algn="just"/>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Вын’</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Lucida Grande"/>
                        </a:rPr>
                        <a:t>е</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р</a:t>
                      </a:r>
                      <a:r>
                        <a:rPr lang="en-US" sz="2000" u="sng"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Lucida Grande"/>
                        </a:rPr>
                        <a:t>о</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шо</a:t>
                      </a:r>
                      <a:r>
                        <a:rPr lang="en-US" sz="2000" u="sng"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л</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Lucida Grande"/>
                        </a:rPr>
                        <a:t>и</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йже</a:t>
                      </a:r>
                      <a:r>
                        <a:rPr lang="en-US" sz="2000" u="sng"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м</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Lucida Grande"/>
                        </a:rPr>
                        <a:t>а</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Lucida Grande"/>
                        </a:rPr>
                        <a:t>нын</a:t>
                      </a:r>
                      <a:r>
                        <a:rPr lang="en-US" sz="2000"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ш</a:t>
                      </a:r>
                      <a:r>
                        <a:rPr lang="en-US" sz="2000" b="1" dirty="0" err="1">
                          <a:solidFill>
                            <a:schemeClr val="bg1">
                              <a:lumMod val="50000"/>
                            </a:schemeClr>
                          </a:solidFill>
                          <a:effectLst/>
                          <a:latin typeface="Calibri" panose="020F0502020204030204" pitchFamily="34" charset="0"/>
                          <a:ea typeface="PMingLiU" panose="02020500000000000000" pitchFamily="18" charset="-120"/>
                          <a:cs typeface="Lucida Grande"/>
                        </a:rPr>
                        <a:t>о</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шым</a:t>
                      </a:r>
                      <a:r>
                        <a:rPr lang="en-US" sz="2000"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т</a:t>
                      </a:r>
                      <a:r>
                        <a:rPr lang="en-US" sz="2000" b="1" dirty="0" err="1">
                          <a:solidFill>
                            <a:schemeClr val="bg1">
                              <a:lumMod val="50000"/>
                            </a:schemeClr>
                          </a:solidFill>
                          <a:effectLst/>
                          <a:latin typeface="Calibri" panose="020F0502020204030204" pitchFamily="34" charset="0"/>
                          <a:ea typeface="PMingLiU" panose="02020500000000000000" pitchFamily="18" charset="-120"/>
                          <a:cs typeface="Lucida Grande"/>
                        </a:rPr>
                        <a:t>у</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дым</a:t>
                      </a:r>
                      <a:r>
                        <a:rPr lang="en-US" sz="2000"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лум</a:t>
                      </a:r>
                      <a:r>
                        <a:rPr lang="en-US" sz="2000"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ӱмбал</a:t>
                      </a:r>
                      <a:r>
                        <a:rPr lang="en-US" sz="2000" b="1" dirty="0" err="1">
                          <a:solidFill>
                            <a:schemeClr val="bg1">
                              <a:lumMod val="50000"/>
                            </a:schemeClr>
                          </a:solidFill>
                          <a:effectLst/>
                          <a:latin typeface="Calibri" panose="020F0502020204030204" pitchFamily="34" charset="0"/>
                          <a:ea typeface="PMingLiU" panose="02020500000000000000" pitchFamily="18" charset="-120"/>
                          <a:cs typeface="Lucida Grande"/>
                        </a:rPr>
                        <a:t>а</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н</a:t>
                      </a:r>
                      <a:r>
                        <a:rPr lang="en-US" sz="2000" dirty="0">
                          <a:solidFill>
                            <a:schemeClr val="bg1">
                              <a:lumMod val="50000"/>
                            </a:schemeClr>
                          </a:solidFill>
                          <a:effectLst/>
                          <a:latin typeface="Calibri" panose="020F0502020204030204" pitchFamily="34" charset="0"/>
                          <a:ea typeface="PMingLiU" panose="02020500000000000000" pitchFamily="18" charset="-120"/>
                          <a:cs typeface="Lucida Grande"/>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шар</a:t>
                      </a:r>
                      <a:r>
                        <a:rPr lang="en-US" sz="2000" b="1" dirty="0" err="1">
                          <a:solidFill>
                            <a:schemeClr val="bg1">
                              <a:lumMod val="50000"/>
                            </a:schemeClr>
                          </a:solidFill>
                          <a:effectLst/>
                          <a:latin typeface="Calibri" panose="020F0502020204030204" pitchFamily="34" charset="0"/>
                          <a:ea typeface="PMingLiU" panose="02020500000000000000" pitchFamily="18" charset="-120"/>
                          <a:cs typeface="Lucida Grande"/>
                        </a:rPr>
                        <a:t>е</a:t>
                      </a:r>
                      <a:r>
                        <a:rPr lang="en-US" sz="2000" dirty="0" err="1">
                          <a:solidFill>
                            <a:schemeClr val="bg1">
                              <a:lumMod val="50000"/>
                            </a:schemeClr>
                          </a:solidFill>
                          <a:effectLst/>
                          <a:latin typeface="Calibri" panose="020F0502020204030204" pitchFamily="34" charset="0"/>
                          <a:ea typeface="PMingLiU" panose="02020500000000000000" pitchFamily="18" charset="-120"/>
                          <a:cs typeface="Lucida Grande"/>
                        </a:rPr>
                        <a:t>ныт</a:t>
                      </a:r>
                      <a:r>
                        <a:rPr lang="en-US" sz="2000" dirty="0">
                          <a:solidFill>
                            <a:schemeClr val="bg1">
                              <a:lumMod val="50000"/>
                            </a:schemeClr>
                          </a:solidFill>
                          <a:effectLst/>
                          <a:latin typeface="Calibri" panose="020F0502020204030204" pitchFamily="34" charset="0"/>
                          <a:ea typeface="PMingLiU" panose="02020500000000000000" pitchFamily="18" charset="-120"/>
                          <a:cs typeface="Lucida Grande"/>
                        </a:rPr>
                        <a:t>.</a:t>
                      </a:r>
                      <a:endParaRPr lang="en-GB" sz="2000" dirty="0">
                        <a:solidFill>
                          <a:schemeClr val="bg1">
                            <a:lumMod val="50000"/>
                          </a:schemeClr>
                        </a:solidFill>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2000" dirty="0">
                          <a:effectLst/>
                          <a:latin typeface="Calibri" panose="020F0502020204030204" pitchFamily="34" charset="0"/>
                          <a:ea typeface="PMingLiU" panose="02020500000000000000" pitchFamily="18" charset="-120"/>
                          <a:cs typeface="Lucida Grande"/>
                        </a:rPr>
                        <a:t>People used to spread linen on snow in spring so that it was white.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83958683"/>
                  </a:ext>
                </a:extLst>
              </a:tr>
              <a:tr h="0">
                <a:tc>
                  <a:txBody>
                    <a:bodyPr/>
                    <a:lstStyle/>
                    <a:p>
                      <a:pPr algn="l"/>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Пуш</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solidFill>
                            <a:schemeClr val="bg1">
                              <a:lumMod val="50000"/>
                            </a:schemeClr>
                          </a:solidFill>
                          <a:effectLst/>
                          <a:latin typeface="Calibri" panose="020F0502020204030204" pitchFamily="34" charset="0"/>
                          <a:ea typeface="MS Mincho" panose="02020609040205080304" pitchFamily="49" charset="-128"/>
                          <a:cs typeface="Calibri" panose="020F0502020204030204" pitchFamily="34" charset="0"/>
                        </a:rPr>
                        <a:t>ҥ</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ге</a:t>
                      </a:r>
                      <a:r>
                        <a:rPr lang="en-US" sz="2000" u="sng"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ы</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нже</a:t>
                      </a:r>
                      <a:r>
                        <a:rPr lang="en-US" sz="2000" u="sng"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к</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о</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шко</a:t>
                      </a:r>
                      <a:r>
                        <a:rPr lang="en-US" sz="2000" u="sng"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нын</a:t>
                      </a:r>
                      <a:r>
                        <a:rPr lang="en-US" sz="2000"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ме</a:t>
                      </a:r>
                      <a:r>
                        <a:rPr lang="en-US" sz="2000"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в</a:t>
                      </a:r>
                      <a:r>
                        <a:rPr lang="en-US" sz="2000" b="1" dirty="0" err="1">
                          <a:solidFill>
                            <a:schemeClr val="bg1">
                              <a:lumMod val="50000"/>
                            </a:schemeClr>
                          </a:solidFill>
                          <a:effectLst/>
                          <a:latin typeface="Calibri" panose="020F0502020204030204" pitchFamily="34" charset="0"/>
                          <a:ea typeface="MS Mincho" panose="02020609040205080304" pitchFamily="49" charset="-128"/>
                          <a:cs typeface="Calibri" panose="020F0502020204030204" pitchFamily="34" charset="0"/>
                        </a:rPr>
                        <a:t>ӱ</a:t>
                      </a:r>
                      <a:r>
                        <a:rPr lang="en-US" sz="2000"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дым</a:t>
                      </a:r>
                      <a:r>
                        <a:rPr lang="en-US" sz="2000"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оптен</a:t>
                      </a:r>
                      <a:r>
                        <a:rPr lang="en-US" sz="2000" b="1" dirty="0" err="1">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a:solidFill>
                            <a:schemeClr val="bg1">
                              <a:lumMod val="50000"/>
                            </a:schemeClr>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solidFill>
                          <a:schemeClr val="bg1">
                            <a:lumMod val="50000"/>
                          </a:schemeClr>
                        </a:solidFill>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Lucida Grande"/>
                        </a:rPr>
                        <a:t>We water the tree so that it doesn’t dry up.</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43908358"/>
                  </a:ext>
                </a:extLst>
              </a:tr>
            </a:tbl>
          </a:graphicData>
        </a:graphic>
      </p:graphicFrame>
    </p:spTree>
    <p:extLst>
      <p:ext uri="{BB962C8B-B14F-4D97-AF65-F5344CB8AC3E}">
        <p14:creationId xmlns:p14="http://schemas.microsoft.com/office/powerpoint/2010/main" val="6153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Clauses with </a:t>
            </a:r>
            <a:r>
              <a:rPr lang="mi-NZ" sz="3600" u="sng" dirty="0">
                <a:latin typeface="Calibri" panose="020F0502020204030204" pitchFamily="34" charset="0"/>
                <a:ea typeface="Times New Roman" panose="02020603050405020304" pitchFamily="18" charset="0"/>
                <a:cs typeface="Calibri" panose="020F0502020204030204" pitchFamily="34" charset="0"/>
              </a:rPr>
              <a:t>м</a:t>
            </a:r>
            <a:r>
              <a:rPr lang="mi-NZ" sz="3600" b="1" u="sng" dirty="0">
                <a:latin typeface="Calibri" panose="020F0502020204030204" pitchFamily="34" charset="0"/>
                <a:ea typeface="Times New Roman" panose="02020603050405020304" pitchFamily="18" charset="0"/>
                <a:cs typeface="Calibri" panose="020F0502020204030204" pitchFamily="34" charset="0"/>
              </a:rPr>
              <a:t>а</a:t>
            </a:r>
            <a:r>
              <a:rPr lang="mi-NZ" sz="3600" u="sng" dirty="0">
                <a:latin typeface="Calibri" panose="020F0502020204030204" pitchFamily="34" charset="0"/>
                <a:ea typeface="Times New Roman" panose="02020603050405020304" pitchFamily="18" charset="0"/>
                <a:cs typeface="Calibri" panose="020F0502020204030204" pitchFamily="34" charset="0"/>
              </a:rPr>
              <a:t>нын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9" name="Content Placeholder 2">
            <a:extLst>
              <a:ext uri="{FF2B5EF4-FFF2-40B4-BE49-F238E27FC236}">
                <a16:creationId xmlns:a16="http://schemas.microsoft.com/office/drawing/2014/main" id="{B98F4D80-B697-4FCA-90B9-B2A341E97F7B}"/>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Saying, hearing, thinking, knowing, believing, …</a:t>
            </a:r>
            <a:endParaRPr lang="mi-NZ" u="sng" dirty="0"/>
          </a:p>
        </p:txBody>
      </p:sp>
      <p:graphicFrame>
        <p:nvGraphicFramePr>
          <p:cNvPr id="6" name="Table 5">
            <a:extLst>
              <a:ext uri="{FF2B5EF4-FFF2-40B4-BE49-F238E27FC236}">
                <a16:creationId xmlns:a16="http://schemas.microsoft.com/office/drawing/2014/main" id="{F6502507-834F-4D27-9A53-9174F2279B61}"/>
              </a:ext>
            </a:extLst>
          </p:cNvPr>
          <p:cNvGraphicFramePr>
            <a:graphicFrameLocks noGrp="1"/>
          </p:cNvGraphicFramePr>
          <p:nvPr>
            <p:extLst>
              <p:ext uri="{D42A27DB-BD31-4B8C-83A1-F6EECF244321}">
                <p14:modId xmlns:p14="http://schemas.microsoft.com/office/powerpoint/2010/main" val="2472710907"/>
              </p:ext>
            </p:extLst>
          </p:nvPr>
        </p:nvGraphicFramePr>
        <p:xfrm>
          <a:off x="476245" y="2387601"/>
          <a:ext cx="11239504" cy="1219200"/>
        </p:xfrm>
        <a:graphic>
          <a:graphicData uri="http://schemas.openxmlformats.org/drawingml/2006/table">
            <a:tbl>
              <a:tblPr firstRow="1" firstCol="1" bandRow="1" bandCol="1">
                <a:tableStyleId>{5940675A-B579-460E-94D1-54222C63F5DA}</a:tableStyleId>
              </a:tblPr>
              <a:tblGrid>
                <a:gridCol w="5619752">
                  <a:extLst>
                    <a:ext uri="{9D8B030D-6E8A-4147-A177-3AD203B41FA5}">
                      <a16:colId xmlns:a16="http://schemas.microsoft.com/office/drawing/2014/main" val="1711747959"/>
                    </a:ext>
                  </a:extLst>
                </a:gridCol>
                <a:gridCol w="5619752">
                  <a:extLst>
                    <a:ext uri="{9D8B030D-6E8A-4147-A177-3AD203B41FA5}">
                      <a16:colId xmlns:a16="http://schemas.microsoft.com/office/drawing/2014/main" val="627015215"/>
                    </a:ext>
                  </a:extLst>
                </a:gridCol>
              </a:tblGrid>
              <a:tr h="0">
                <a:tc>
                  <a:txBody>
                    <a:bodyPr/>
                    <a:lstStyle/>
                    <a:p>
                      <a:pPr algn="l"/>
                      <a:r>
                        <a:rPr lang="en-US" sz="2000" u="sng" dirty="0">
                          <a:effectLst/>
                          <a:latin typeface="Calibri" panose="020F0502020204030204" pitchFamily="34" charset="0"/>
                          <a:ea typeface="PMingLiU" panose="02020500000000000000" pitchFamily="18" charset="-120"/>
                          <a:cs typeface="Calibri" panose="020F0502020204030204" pitchFamily="34" charset="0"/>
                        </a:rPr>
                        <a:t>«</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Мый</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дым</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тетл</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ом</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у</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чо</a:t>
                      </a:r>
                      <a:r>
                        <a:rPr lang="en-US" sz="2000" u="sng" dirty="0">
                          <a:effectLst/>
                          <a:latin typeface="Calibri" panose="020F0502020204030204" pitchFamily="34" charset="0"/>
                          <a:ea typeface="PMingLiU" panose="02020500000000000000" pitchFamily="18" charset="-120"/>
                          <a:cs typeface="Calibri" panose="020F0502020204030204" pitchFamily="34" charset="0"/>
                        </a:rPr>
                        <a:t>», –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кал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сыш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Ан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да</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л</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ктын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йыш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“I’m not going to wait for him/her any longer” said Anush, and left.</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418685118"/>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Йолташ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м, </a:t>
                      </a:r>
                      <a:r>
                        <a:rPr lang="en-US" sz="2000" u="sng">
                          <a:effectLst/>
                          <a:latin typeface="Calibri" panose="020F0502020204030204" pitchFamily="34" charset="0"/>
                          <a:ea typeface="PMingLiU" panose="02020500000000000000" pitchFamily="18" charset="-120"/>
                          <a:cs typeface="Calibri" panose="020F0502020204030204" pitchFamily="34" charset="0"/>
                        </a:rPr>
                        <a:t>эрл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 тол</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м м</a:t>
                      </a:r>
                      <a:r>
                        <a:rPr lang="en-US" sz="2000" b="1" u="sng">
                          <a:effectLst/>
                          <a:latin typeface="Calibri" panose="020F0502020204030204" pitchFamily="34" charset="0"/>
                          <a:ea typeface="PMingLiU" panose="02020500000000000000" pitchFamily="18" charset="-120"/>
                          <a:cs typeface="Calibri" panose="020F0502020204030204" pitchFamily="34" charset="0"/>
                        </a:rPr>
                        <a:t>а</a:t>
                      </a:r>
                      <a:r>
                        <a:rPr lang="en-US" sz="2000" u="sng">
                          <a:effectLst/>
                          <a:latin typeface="Calibri" panose="020F0502020204030204" pitchFamily="34" charset="0"/>
                          <a:ea typeface="PMingLiU" panose="02020500000000000000" pitchFamily="18" charset="-120"/>
                          <a:cs typeface="Calibri" panose="020F0502020204030204" pitchFamily="34" charset="0"/>
                        </a:rPr>
                        <a:t>нын</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йлыш.</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My friend said that (s)he would come tomorrow.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743315036"/>
                  </a:ext>
                </a:extLst>
              </a:tr>
              <a:tr h="0">
                <a:tc>
                  <a:txBody>
                    <a:bodyPr/>
                    <a:lstStyle/>
                    <a:p>
                      <a:pPr algn="l"/>
                      <a:r>
                        <a:rPr lang="en-US" sz="2000" b="1" dirty="0" err="1">
                          <a:effectLst/>
                          <a:latin typeface="Calibri" panose="020F0502020204030204" pitchFamily="34" charset="0"/>
                          <a:ea typeface="PMingLiU" panose="02020500000000000000" pitchFamily="18" charset="-120"/>
                          <a:cs typeface="Calibri" panose="020F0502020204030204" pitchFamily="34" charset="0"/>
                        </a:rPr>
                        <a:t>Я</a:t>
                      </a:r>
                      <a:r>
                        <a:rPr lang="en-US" sz="2000" dirty="0" err="1">
                          <a:effectLst/>
                          <a:latin typeface="Calibri" panose="020F0502020204030204" pitchFamily="34" charset="0"/>
                          <a:ea typeface="PMingLiU" panose="02020500000000000000" pitchFamily="18" charset="-120"/>
                          <a:cs typeface="Calibri" panose="020F0502020204030204" pitchFamily="34" charset="0"/>
                        </a:rPr>
                        <a:t>лым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Пӱнчеръ</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я</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нын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лӱмд</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ныт</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The village was called “</a:t>
                      </a:r>
                      <a:r>
                        <a:rPr lang="en-US" sz="2000" dirty="0" err="1">
                          <a:effectLst/>
                          <a:latin typeface="Calibri" panose="020F0502020204030204" pitchFamily="34" charset="0"/>
                          <a:ea typeface="PMingLiU" panose="02020500000000000000" pitchFamily="18" charset="-120"/>
                          <a:cs typeface="Calibri" panose="020F0502020204030204" pitchFamily="34" charset="0"/>
                        </a:rPr>
                        <a:t>Püncheryal</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48308574"/>
                  </a:ext>
                </a:extLst>
              </a:tr>
            </a:tbl>
          </a:graphicData>
        </a:graphic>
      </p:graphicFrame>
      <p:graphicFrame>
        <p:nvGraphicFramePr>
          <p:cNvPr id="7" name="Table 6">
            <a:extLst>
              <a:ext uri="{FF2B5EF4-FFF2-40B4-BE49-F238E27FC236}">
                <a16:creationId xmlns:a16="http://schemas.microsoft.com/office/drawing/2014/main" id="{60BE88C4-8602-4B93-BCEB-B5C3817644B5}"/>
              </a:ext>
            </a:extLst>
          </p:cNvPr>
          <p:cNvGraphicFramePr>
            <a:graphicFrameLocks noGrp="1"/>
          </p:cNvGraphicFramePr>
          <p:nvPr>
            <p:extLst>
              <p:ext uri="{D42A27DB-BD31-4B8C-83A1-F6EECF244321}">
                <p14:modId xmlns:p14="http://schemas.microsoft.com/office/powerpoint/2010/main" val="994007092"/>
              </p:ext>
            </p:extLst>
          </p:nvPr>
        </p:nvGraphicFramePr>
        <p:xfrm>
          <a:off x="476245" y="3606801"/>
          <a:ext cx="11239504" cy="914400"/>
        </p:xfrm>
        <a:graphic>
          <a:graphicData uri="http://schemas.openxmlformats.org/drawingml/2006/table">
            <a:tbl>
              <a:tblPr firstRow="1" firstCol="1" bandRow="1" bandCol="1">
                <a:tableStyleId>{5940675A-B579-460E-94D1-54222C63F5DA}</a:tableStyleId>
              </a:tblPr>
              <a:tblGrid>
                <a:gridCol w="5619752">
                  <a:extLst>
                    <a:ext uri="{9D8B030D-6E8A-4147-A177-3AD203B41FA5}">
                      <a16:colId xmlns:a16="http://schemas.microsoft.com/office/drawing/2014/main" val="1735112973"/>
                    </a:ext>
                  </a:extLst>
                </a:gridCol>
                <a:gridCol w="5619752">
                  <a:extLst>
                    <a:ext uri="{9D8B030D-6E8A-4147-A177-3AD203B41FA5}">
                      <a16:colId xmlns:a16="http://schemas.microsoft.com/office/drawing/2014/main" val="1455518502"/>
                    </a:ext>
                  </a:extLst>
                </a:gridCol>
              </a:tblGrid>
              <a:tr h="0">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Вал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эрл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 тол</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ш м</a:t>
                      </a:r>
                      <a:r>
                        <a:rPr lang="en-US" sz="20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нын</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колын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I heard that Valya is coming tomorrow.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55546612"/>
                  </a:ext>
                </a:extLst>
              </a:tr>
              <a:tr h="0">
                <a:tc>
                  <a:txBody>
                    <a:bodyPr/>
                    <a:lstStyle/>
                    <a:p>
                      <a:pPr algn="l"/>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Кун</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м-гын</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тый</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мый</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дек</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пӧртыл</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000" u="sng"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0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нын</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ӱшанен</a:t>
                      </a:r>
                      <a:r>
                        <a:rPr lang="en-US" sz="20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 believed you would come back to me some day.</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443033006"/>
                  </a:ext>
                </a:extLst>
              </a:tr>
            </a:tbl>
          </a:graphicData>
        </a:graphic>
      </p:graphicFrame>
    </p:spTree>
    <p:extLst>
      <p:ext uri="{BB962C8B-B14F-4D97-AF65-F5344CB8AC3E}">
        <p14:creationId xmlns:p14="http://schemas.microsoft.com/office/powerpoint/2010/main" val="43361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Clauses with </a:t>
            </a:r>
            <a:r>
              <a:rPr lang="mi-NZ" sz="3600" u="sng" dirty="0">
                <a:latin typeface="Calibri" panose="020F0502020204030204" pitchFamily="34" charset="0"/>
                <a:ea typeface="Times New Roman" panose="02020603050405020304" pitchFamily="18" charset="0"/>
                <a:cs typeface="Calibri" panose="020F0502020204030204" pitchFamily="34" charset="0"/>
              </a:rPr>
              <a:t>м</a:t>
            </a:r>
            <a:r>
              <a:rPr lang="mi-NZ" sz="3600" b="1" u="sng" dirty="0">
                <a:latin typeface="Calibri" panose="020F0502020204030204" pitchFamily="34" charset="0"/>
                <a:ea typeface="Times New Roman" panose="02020603050405020304" pitchFamily="18" charset="0"/>
                <a:cs typeface="Calibri" panose="020F0502020204030204" pitchFamily="34" charset="0"/>
              </a:rPr>
              <a:t>а</a:t>
            </a:r>
            <a:r>
              <a:rPr lang="mi-NZ" sz="3600" u="sng" dirty="0">
                <a:latin typeface="Calibri" panose="020F0502020204030204" pitchFamily="34" charset="0"/>
                <a:ea typeface="Times New Roman" panose="02020603050405020304" pitchFamily="18" charset="0"/>
                <a:cs typeface="Calibri" panose="020F0502020204030204" pitchFamily="34" charset="0"/>
              </a:rPr>
              <a:t>нын</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9" name="Content Placeholder 2">
            <a:extLst>
              <a:ext uri="{FF2B5EF4-FFF2-40B4-BE49-F238E27FC236}">
                <a16:creationId xmlns:a16="http://schemas.microsoft.com/office/drawing/2014/main" id="{B98F4D80-B697-4FCA-90B9-B2A341E97F7B}"/>
              </a:ext>
            </a:extLst>
          </p:cNvPr>
          <p:cNvSpPr txBox="1">
            <a:spLocks/>
          </p:cNvSpPr>
          <p:nvPr/>
        </p:nvSpPr>
        <p:spPr>
          <a:xfrm>
            <a:off x="838197" y="152388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Saying, hearing, thinking, knowing, believing, …</a:t>
            </a:r>
            <a:endParaRPr lang="mi-NZ" u="sng" dirty="0"/>
          </a:p>
        </p:txBody>
      </p:sp>
      <p:graphicFrame>
        <p:nvGraphicFramePr>
          <p:cNvPr id="2" name="Table 1">
            <a:extLst>
              <a:ext uri="{FF2B5EF4-FFF2-40B4-BE49-F238E27FC236}">
                <a16:creationId xmlns:a16="http://schemas.microsoft.com/office/drawing/2014/main" id="{EF30997D-1DD1-49F7-8E1E-24A8302E9761}"/>
              </a:ext>
            </a:extLst>
          </p:cNvPr>
          <p:cNvGraphicFramePr>
            <a:graphicFrameLocks noGrp="1"/>
          </p:cNvGraphicFramePr>
          <p:nvPr>
            <p:extLst>
              <p:ext uri="{D42A27DB-BD31-4B8C-83A1-F6EECF244321}">
                <p14:modId xmlns:p14="http://schemas.microsoft.com/office/powerpoint/2010/main" val="3603190729"/>
              </p:ext>
            </p:extLst>
          </p:nvPr>
        </p:nvGraphicFramePr>
        <p:xfrm>
          <a:off x="1206498" y="3051176"/>
          <a:ext cx="9779003" cy="1190624"/>
        </p:xfrm>
        <a:graphic>
          <a:graphicData uri="http://schemas.openxmlformats.org/drawingml/2006/table">
            <a:tbl>
              <a:tblPr firstRow="1" firstCol="1" bandRow="1">
                <a:tableStyleId>{5940675A-B579-460E-94D1-54222C63F5DA}</a:tableStyleId>
              </a:tblPr>
              <a:tblGrid>
                <a:gridCol w="4888968">
                  <a:extLst>
                    <a:ext uri="{9D8B030D-6E8A-4147-A177-3AD203B41FA5}">
                      <a16:colId xmlns:a16="http://schemas.microsoft.com/office/drawing/2014/main" val="1533180912"/>
                    </a:ext>
                  </a:extLst>
                </a:gridCol>
                <a:gridCol w="4890035">
                  <a:extLst>
                    <a:ext uri="{9D8B030D-6E8A-4147-A177-3AD203B41FA5}">
                      <a16:colId xmlns:a16="http://schemas.microsoft.com/office/drawing/2014/main" val="1048570350"/>
                    </a:ext>
                  </a:extLst>
                </a:gridCol>
              </a:tblGrid>
              <a:tr h="595312">
                <a:tc>
                  <a:txBody>
                    <a:bodyPr/>
                    <a:lstStyle/>
                    <a:p>
                      <a:pPr algn="just"/>
                      <a:r>
                        <a:rPr lang="en-US" sz="2000">
                          <a:effectLst/>
                          <a:latin typeface="Calibri" panose="020F0502020204030204" pitchFamily="34" charset="0"/>
                          <a:ea typeface="PMingLiU" panose="02020500000000000000" pitchFamily="18" charset="-120"/>
                          <a:cs typeface="Calibri" panose="020F0502020204030204" pitchFamily="34" charset="0"/>
                        </a:rPr>
                        <a:t>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до мылан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 </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э</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ргыже черлан</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(S)he told me his/her son was ill.</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280490255"/>
                  </a:ext>
                </a:extLst>
              </a:tr>
              <a:tr h="595312">
                <a:tc>
                  <a:txBody>
                    <a:bodyPr/>
                    <a:lstStyle/>
                    <a:p>
                      <a:pPr algn="just"/>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Мый тетл</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т</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ы</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шке ом п</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ӧ</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ртыл м</a:t>
                      </a:r>
                      <a:r>
                        <a:rPr lang="en-US" sz="20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0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ньым.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just"/>
                      <a:r>
                        <a:rPr lang="en-US" sz="20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I said that I’d never return 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67727941"/>
                  </a:ext>
                </a:extLst>
              </a:tr>
            </a:tbl>
          </a:graphicData>
        </a:graphic>
      </p:graphicFrame>
    </p:spTree>
    <p:extLst>
      <p:ext uri="{BB962C8B-B14F-4D97-AF65-F5344CB8AC3E}">
        <p14:creationId xmlns:p14="http://schemas.microsoft.com/office/powerpoint/2010/main" val="418861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19</a:t>
            </a:fld>
            <a:endParaRPr lang="en-GB"/>
          </a:p>
        </p:txBody>
      </p:sp>
    </p:spTree>
    <p:extLst>
      <p:ext uri="{BB962C8B-B14F-4D97-AF65-F5344CB8AC3E}">
        <p14:creationId xmlns:p14="http://schemas.microsoft.com/office/powerpoint/2010/main" val="112036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a:t>
            </a:r>
            <a:r>
              <a:rPr lang="az-Cyrl-AZ" sz="3600" u="sng" dirty="0">
                <a:latin typeface="Calibri" panose="020F0502020204030204" pitchFamily="34" charset="0"/>
                <a:ea typeface="Times New Roman" panose="02020603050405020304" pitchFamily="18" charset="0"/>
                <a:cs typeface="Calibri" panose="020F0502020204030204" pitchFamily="34" charset="0"/>
              </a:rPr>
              <a:t>в</a:t>
            </a:r>
            <a:r>
              <a:rPr lang="az-Cyrl-AZ" sz="3600" b="1" u="sng" dirty="0">
                <a:latin typeface="Calibri" panose="020F0502020204030204" pitchFamily="34" charset="0"/>
                <a:ea typeface="Times New Roman" panose="02020603050405020304" pitchFamily="18" charset="0"/>
                <a:cs typeface="Calibri" panose="020F0502020204030204" pitchFamily="34" charset="0"/>
              </a:rPr>
              <a:t>е</a:t>
            </a:r>
            <a:r>
              <a:rPr lang="az-Cyrl-AZ" sz="3600" u="sng" dirty="0">
                <a:latin typeface="Calibri" panose="020F0502020204030204" pitchFamily="34" charset="0"/>
                <a:ea typeface="Times New Roman" panose="02020603050405020304" pitchFamily="18" charset="0"/>
                <a:cs typeface="Calibri" panose="020F0502020204030204" pitchFamily="34" charset="0"/>
              </a:rPr>
              <a:t>ле </a:t>
            </a:r>
            <a:r>
              <a:rPr lang="az-Cyrl-AZ" sz="3600" b="1" u="sng" dirty="0">
                <a:latin typeface="Calibri" panose="020F0502020204030204" pitchFamily="34" charset="0"/>
                <a:ea typeface="Times New Roman" panose="02020603050405020304" pitchFamily="18" charset="0"/>
                <a:cs typeface="Calibri" panose="020F0502020204030204" pitchFamily="34" charset="0"/>
              </a:rPr>
              <a:t>о</a:t>
            </a:r>
            <a:r>
              <a:rPr lang="az-Cyrl-AZ" sz="3600" u="sng" dirty="0">
                <a:latin typeface="Calibri" panose="020F0502020204030204" pitchFamily="34" charset="0"/>
                <a:ea typeface="Times New Roman" panose="02020603050405020304" pitchFamily="18" charset="0"/>
                <a:cs typeface="Calibri" panose="020F0502020204030204" pitchFamily="34" charset="0"/>
              </a:rPr>
              <a:t>гыл ‘</a:t>
            </a:r>
            <a:r>
              <a:rPr lang="en-GB" sz="3600" u="sng" dirty="0">
                <a:latin typeface="Calibri" panose="020F0502020204030204" pitchFamily="34" charset="0"/>
                <a:ea typeface="Times New Roman" panose="02020603050405020304" pitchFamily="18" charset="0"/>
                <a:cs typeface="Calibri" panose="020F0502020204030204" pitchFamily="34" charset="0"/>
              </a:rPr>
              <a:t>not only’</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2" name="Table 1">
            <a:extLst>
              <a:ext uri="{FF2B5EF4-FFF2-40B4-BE49-F238E27FC236}">
                <a16:creationId xmlns:a16="http://schemas.microsoft.com/office/drawing/2014/main" id="{F07CB319-56CC-46FC-81DE-0E7E6323C126}"/>
              </a:ext>
            </a:extLst>
          </p:cNvPr>
          <p:cNvGraphicFramePr>
            <a:graphicFrameLocks noGrp="1"/>
          </p:cNvGraphicFramePr>
          <p:nvPr>
            <p:extLst>
              <p:ext uri="{D42A27DB-BD31-4B8C-83A1-F6EECF244321}">
                <p14:modId xmlns:p14="http://schemas.microsoft.com/office/powerpoint/2010/main" val="1562898002"/>
              </p:ext>
            </p:extLst>
          </p:nvPr>
        </p:nvGraphicFramePr>
        <p:xfrm>
          <a:off x="838200" y="2574449"/>
          <a:ext cx="10515600" cy="647382"/>
        </p:xfrm>
        <a:graphic>
          <a:graphicData uri="http://schemas.openxmlformats.org/drawingml/2006/table">
            <a:tbl>
              <a:tblPr firstRow="1" firstCol="1" bandRow="1" bandCol="1">
                <a:tableStyleId>{5940675A-B579-460E-94D1-54222C63F5DA}</a:tableStyleId>
              </a:tblPr>
              <a:tblGrid>
                <a:gridCol w="5770672">
                  <a:extLst>
                    <a:ext uri="{9D8B030D-6E8A-4147-A177-3AD203B41FA5}">
                      <a16:colId xmlns:a16="http://schemas.microsoft.com/office/drawing/2014/main" val="2719772003"/>
                    </a:ext>
                  </a:extLst>
                </a:gridCol>
                <a:gridCol w="4744928">
                  <a:extLst>
                    <a:ext uri="{9D8B030D-6E8A-4147-A177-3AD203B41FA5}">
                      <a16:colId xmlns:a16="http://schemas.microsoft.com/office/drawing/2014/main" val="3677396195"/>
                    </a:ext>
                  </a:extLst>
                </a:gridCol>
              </a:tblGrid>
              <a:tr h="647382">
                <a:tc>
                  <a:txBody>
                    <a:bodyPr/>
                    <a:lstStyle/>
                    <a:p>
                      <a:pPr algn="l"/>
                      <a:r>
                        <a:rPr lang="en-US" sz="2000" u="sng" dirty="0" err="1">
                          <a:effectLst/>
                          <a:latin typeface="Calibri" panose="020F0502020204030204" pitchFamily="34" charset="0"/>
                          <a:ea typeface="PMingLiU" panose="02020500000000000000" pitchFamily="18" charset="-120"/>
                          <a:cs typeface="Calibri" panose="020F0502020204030204" pitchFamily="34" charset="0"/>
                        </a:rPr>
                        <a:t>Сан</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ю</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в</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е</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ле</a:t>
                      </a:r>
                      <a:r>
                        <a:rPr lang="en-US" sz="2000" u="sng" dirty="0">
                          <a:effectLst/>
                          <a:latin typeface="Calibri" panose="020F0502020204030204" pitchFamily="34" charset="0"/>
                          <a:ea typeface="PMingLiU" panose="02020500000000000000" pitchFamily="18" charset="-120"/>
                          <a:cs typeface="Calibri" panose="020F0502020204030204" pitchFamily="34" charset="0"/>
                        </a:rPr>
                        <a:t> </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о</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гыл</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Анук</a:t>
                      </a:r>
                      <a:r>
                        <a:rPr lang="en-US" sz="2000" b="1" u="sng" dirty="0" err="1">
                          <a:effectLst/>
                          <a:latin typeface="Calibri" panose="020F0502020204030204" pitchFamily="34" charset="0"/>
                          <a:ea typeface="PMingLiU" panose="02020500000000000000" pitchFamily="18" charset="-120"/>
                          <a:cs typeface="Calibri" panose="020F0502020204030204" pitchFamily="34" charset="0"/>
                        </a:rPr>
                        <a:t>а</a:t>
                      </a:r>
                      <a:r>
                        <a:rPr lang="en-US" sz="2000" u="sng"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Моск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ми</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Not only </a:t>
                      </a:r>
                      <a:r>
                        <a:rPr lang="en-US" sz="2000" dirty="0" err="1">
                          <a:effectLst/>
                          <a:latin typeface="Calibri" panose="020F0502020204030204" pitchFamily="34" charset="0"/>
                          <a:ea typeface="PMingLiU" panose="02020500000000000000" pitchFamily="18" charset="-120"/>
                          <a:cs typeface="Calibri" panose="020F0502020204030204" pitchFamily="34" charset="0"/>
                        </a:rPr>
                        <a:t>Sanyu</a:t>
                      </a:r>
                      <a:r>
                        <a:rPr lang="en-US" sz="2000" dirty="0">
                          <a:effectLst/>
                          <a:latin typeface="Calibri" panose="020F0502020204030204" pitchFamily="34" charset="0"/>
                          <a:ea typeface="PMingLiU" panose="02020500000000000000" pitchFamily="18" charset="-120"/>
                          <a:cs typeface="Calibri" panose="020F0502020204030204" pitchFamily="34" charset="0"/>
                        </a:rPr>
                        <a:t>, but also </a:t>
                      </a:r>
                      <a:r>
                        <a:rPr lang="en-US" sz="2000" dirty="0" err="1">
                          <a:effectLst/>
                          <a:latin typeface="Calibri" panose="020F0502020204030204" pitchFamily="34" charset="0"/>
                          <a:ea typeface="PMingLiU" panose="02020500000000000000" pitchFamily="18" charset="-120"/>
                          <a:cs typeface="Calibri" panose="020F0502020204030204" pitchFamily="34" charset="0"/>
                        </a:rPr>
                        <a:t>Anuk</a:t>
                      </a:r>
                      <a:r>
                        <a:rPr lang="en-US" sz="2000" dirty="0">
                          <a:effectLst/>
                          <a:latin typeface="Calibri" panose="020F0502020204030204" pitchFamily="34" charset="0"/>
                          <a:ea typeface="PMingLiU" panose="02020500000000000000" pitchFamily="18" charset="-120"/>
                          <a:cs typeface="Calibri" panose="020F0502020204030204" pitchFamily="34" charset="0"/>
                        </a:rPr>
                        <a:t> went to Moscow.</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007368669"/>
                  </a:ext>
                </a:extLst>
              </a:tr>
            </a:tbl>
          </a:graphicData>
        </a:graphic>
      </p:graphicFrame>
      <p:graphicFrame>
        <p:nvGraphicFramePr>
          <p:cNvPr id="6" name="Table 5">
            <a:extLst>
              <a:ext uri="{FF2B5EF4-FFF2-40B4-BE49-F238E27FC236}">
                <a16:creationId xmlns:a16="http://schemas.microsoft.com/office/drawing/2014/main" id="{7B542AAF-75D6-4EA0-8035-FAA192C18422}"/>
              </a:ext>
            </a:extLst>
          </p:cNvPr>
          <p:cNvGraphicFramePr>
            <a:graphicFrameLocks noGrp="1"/>
          </p:cNvGraphicFramePr>
          <p:nvPr>
            <p:extLst>
              <p:ext uri="{D42A27DB-BD31-4B8C-83A1-F6EECF244321}">
                <p14:modId xmlns:p14="http://schemas.microsoft.com/office/powerpoint/2010/main" val="645664676"/>
              </p:ext>
            </p:extLst>
          </p:nvPr>
        </p:nvGraphicFramePr>
        <p:xfrm>
          <a:off x="838200" y="3221831"/>
          <a:ext cx="10515600" cy="647382"/>
        </p:xfrm>
        <a:graphic>
          <a:graphicData uri="http://schemas.openxmlformats.org/drawingml/2006/table">
            <a:tbl>
              <a:tblPr firstRow="1" firstCol="1" bandRow="1" bandCol="1">
                <a:tableStyleId>{5940675A-B579-460E-94D1-54222C63F5DA}</a:tableStyleId>
              </a:tblPr>
              <a:tblGrid>
                <a:gridCol w="5770672">
                  <a:extLst>
                    <a:ext uri="{9D8B030D-6E8A-4147-A177-3AD203B41FA5}">
                      <a16:colId xmlns:a16="http://schemas.microsoft.com/office/drawing/2014/main" val="118158154"/>
                    </a:ext>
                  </a:extLst>
                </a:gridCol>
                <a:gridCol w="4744928">
                  <a:extLst>
                    <a:ext uri="{9D8B030D-6E8A-4147-A177-3AD203B41FA5}">
                      <a16:colId xmlns:a16="http://schemas.microsoft.com/office/drawing/2014/main" val="1152967664"/>
                    </a:ext>
                  </a:extLst>
                </a:gridCol>
              </a:tblGrid>
              <a:tr h="647382">
                <a:tc>
                  <a:txBody>
                    <a:bodyPr/>
                    <a:lstStyle/>
                    <a:p>
                      <a:pPr algn="l"/>
                      <a:r>
                        <a:rPr lang="en-US" sz="2000" u="sng">
                          <a:effectLst/>
                          <a:latin typeface="Calibri" panose="020F0502020204030204" pitchFamily="34" charset="0"/>
                          <a:ea typeface="PMingLiU" panose="02020500000000000000" pitchFamily="18" charset="-120"/>
                          <a:cs typeface="Calibri" panose="020F0502020204030204" pitchFamily="34" charset="0"/>
                        </a:rPr>
                        <a:t>Сан</a:t>
                      </a:r>
                      <a:r>
                        <a:rPr lang="en-US" sz="2000" b="1" u="sng">
                          <a:effectLst/>
                          <a:latin typeface="Calibri" panose="020F0502020204030204" pitchFamily="34" charset="0"/>
                          <a:ea typeface="PMingLiU" panose="02020500000000000000" pitchFamily="18" charset="-120"/>
                          <a:cs typeface="Calibri" panose="020F0502020204030204" pitchFamily="34" charset="0"/>
                        </a:rPr>
                        <a:t>ю</a:t>
                      </a:r>
                      <a:r>
                        <a:rPr lang="en-US" sz="2000" u="sng">
                          <a:effectLst/>
                          <a:latin typeface="Calibri" panose="020F0502020204030204" pitchFamily="34" charset="0"/>
                          <a:ea typeface="PMingLiU" panose="02020500000000000000" pitchFamily="18" charset="-120"/>
                          <a:cs typeface="Calibri" panose="020F0502020204030204" pitchFamily="34" charset="0"/>
                        </a:rPr>
                        <a:t> в</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ле </a:t>
                      </a:r>
                      <a:r>
                        <a:rPr lang="en-US" sz="2000" b="1" u="sng">
                          <a:effectLst/>
                          <a:latin typeface="Calibri" panose="020F0502020204030204" pitchFamily="34" charset="0"/>
                          <a:ea typeface="PMingLiU" panose="02020500000000000000" pitchFamily="18" charset="-120"/>
                          <a:cs typeface="Calibri" panose="020F0502020204030204" pitchFamily="34" charset="0"/>
                        </a:rPr>
                        <a:t>о</a:t>
                      </a:r>
                      <a:r>
                        <a:rPr lang="en-US" sz="2000" u="sng">
                          <a:effectLst/>
                          <a:latin typeface="Calibri" panose="020F0502020204030204" pitchFamily="34" charset="0"/>
                          <a:ea typeface="PMingLiU" panose="02020500000000000000" pitchFamily="18" charset="-120"/>
                          <a:cs typeface="Calibri" panose="020F0502020204030204" pitchFamily="34" charset="0"/>
                        </a:rPr>
                        <a:t>гыл</a:t>
                      </a:r>
                      <a:r>
                        <a:rPr lang="en-US" sz="2000">
                          <a:effectLst/>
                          <a:latin typeface="Calibri" panose="020F0502020204030204" pitchFamily="34" charset="0"/>
                          <a:ea typeface="PMingLiU" panose="02020500000000000000" pitchFamily="18" charset="-120"/>
                          <a:cs typeface="Calibri" panose="020F0502020204030204" pitchFamily="34" charset="0"/>
                        </a:rPr>
                        <a:t>, </a:t>
                      </a:r>
                      <a:r>
                        <a:rPr lang="en-US" sz="2000" u="sng">
                          <a:effectLst/>
                          <a:latin typeface="Calibri" panose="020F0502020204030204" pitchFamily="34" charset="0"/>
                          <a:ea typeface="PMingLiU" panose="02020500000000000000" pitchFamily="18" charset="-120"/>
                          <a:cs typeface="Calibri" panose="020F0502020204030204" pitchFamily="34" charset="0"/>
                        </a:rPr>
                        <a:t>эш</a:t>
                      </a:r>
                      <a:r>
                        <a:rPr lang="en-US" sz="2000" b="1" u="sng">
                          <a:effectLst/>
                          <a:latin typeface="Calibri" panose="020F0502020204030204" pitchFamily="34" charset="0"/>
                          <a:ea typeface="PMingLiU" panose="02020500000000000000" pitchFamily="18" charset="-120"/>
                          <a:cs typeface="Calibri" panose="020F0502020204030204" pitchFamily="34" charset="0"/>
                        </a:rPr>
                        <a:t>е</a:t>
                      </a:r>
                      <a:r>
                        <a:rPr lang="en-US" sz="2000" u="sng">
                          <a:effectLst/>
                          <a:latin typeface="Calibri" panose="020F0502020204030204" pitchFamily="34" charset="0"/>
                          <a:ea typeface="PMingLiU" panose="02020500000000000000" pitchFamily="18" charset="-120"/>
                          <a:cs typeface="Calibri" panose="020F0502020204030204" pitchFamily="34" charset="0"/>
                        </a:rPr>
                        <a:t> Ан</a:t>
                      </a:r>
                      <a:r>
                        <a:rPr lang="en-US" sz="2000" b="1" u="sng">
                          <a:effectLst/>
                          <a:latin typeface="Calibri" panose="020F0502020204030204" pitchFamily="34" charset="0"/>
                          <a:ea typeface="PMingLiU" panose="02020500000000000000" pitchFamily="18" charset="-120"/>
                          <a:cs typeface="Calibri" panose="020F0502020204030204" pitchFamily="34" charset="0"/>
                        </a:rPr>
                        <a:t>у</a:t>
                      </a:r>
                      <a:r>
                        <a:rPr lang="en-US" sz="2000" u="sng">
                          <a:effectLst/>
                          <a:latin typeface="Calibri" panose="020F0502020204030204" pitchFamily="34" charset="0"/>
                          <a:ea typeface="PMingLiU" panose="02020500000000000000" pitchFamily="18" charset="-120"/>
                          <a:cs typeface="Calibri" panose="020F0502020204030204" pitchFamily="34" charset="0"/>
                        </a:rPr>
                        <a:t>к</a:t>
                      </a:r>
                      <a:r>
                        <a:rPr lang="en-US" sz="2000">
                          <a:effectLst/>
                          <a:latin typeface="Calibri" panose="020F0502020204030204" pitchFamily="34" charset="0"/>
                          <a:ea typeface="PMingLiU" panose="02020500000000000000" pitchFamily="18" charset="-120"/>
                          <a:cs typeface="Calibri" panose="020F0502020204030204" pitchFamily="34" charset="0"/>
                        </a:rPr>
                        <a:t> погыным</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шке т</a:t>
                      </a:r>
                      <a:r>
                        <a:rPr lang="en-US" sz="2000" b="1">
                          <a:effectLst/>
                          <a:latin typeface="Calibri" panose="020F0502020204030204" pitchFamily="34" charset="0"/>
                          <a:ea typeface="PMingLiU" panose="02020500000000000000" pitchFamily="18" charset="-120"/>
                          <a:cs typeface="Calibri" panose="020F0502020204030204" pitchFamily="34" charset="0"/>
                        </a:rPr>
                        <a:t>о</a:t>
                      </a:r>
                      <a:r>
                        <a:rPr lang="en-US" sz="2000">
                          <a:effectLst/>
                          <a:latin typeface="Calibri" panose="020F0502020204030204" pitchFamily="34" charset="0"/>
                          <a:ea typeface="PMingLiU" panose="02020500000000000000" pitchFamily="18" charset="-120"/>
                          <a:cs typeface="Calibri" panose="020F0502020204030204" pitchFamily="34" charset="0"/>
                        </a:rPr>
                        <a:t>лын.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Not only </a:t>
                      </a:r>
                      <a:r>
                        <a:rPr lang="en-US" sz="2000" dirty="0" err="1">
                          <a:effectLst/>
                          <a:latin typeface="Calibri" panose="020F0502020204030204" pitchFamily="34" charset="0"/>
                          <a:ea typeface="PMingLiU" panose="02020500000000000000" pitchFamily="18" charset="-120"/>
                          <a:cs typeface="Calibri" panose="020F0502020204030204" pitchFamily="34" charset="0"/>
                        </a:rPr>
                        <a:t>Sanyu</a:t>
                      </a:r>
                      <a:r>
                        <a:rPr lang="en-US" sz="2000" dirty="0">
                          <a:effectLst/>
                          <a:latin typeface="Calibri" panose="020F0502020204030204" pitchFamily="34" charset="0"/>
                          <a:ea typeface="PMingLiU" panose="02020500000000000000" pitchFamily="18" charset="-120"/>
                          <a:cs typeface="Calibri" panose="020F0502020204030204" pitchFamily="34" charset="0"/>
                        </a:rPr>
                        <a:t>, but also </a:t>
                      </a:r>
                      <a:r>
                        <a:rPr lang="en-US" sz="2000" dirty="0" err="1">
                          <a:effectLst/>
                          <a:latin typeface="Calibri" panose="020F0502020204030204" pitchFamily="34" charset="0"/>
                          <a:ea typeface="PMingLiU" panose="02020500000000000000" pitchFamily="18" charset="-120"/>
                          <a:cs typeface="Calibri" panose="020F0502020204030204" pitchFamily="34" charset="0"/>
                        </a:rPr>
                        <a:t>Anuk</a:t>
                      </a:r>
                      <a:r>
                        <a:rPr lang="en-US" sz="2000" dirty="0">
                          <a:effectLst/>
                          <a:latin typeface="Calibri" panose="020F0502020204030204" pitchFamily="34" charset="0"/>
                          <a:ea typeface="PMingLiU" panose="02020500000000000000" pitchFamily="18" charset="-120"/>
                          <a:cs typeface="Calibri" panose="020F0502020204030204" pitchFamily="34" charset="0"/>
                        </a:rPr>
                        <a:t> came to the meeting.</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91449461"/>
                  </a:ext>
                </a:extLst>
              </a:tr>
            </a:tbl>
          </a:graphicData>
        </a:graphic>
      </p:graphicFrame>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Alternative forms of pronouns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6" name="Content Placeholder 2">
            <a:extLst>
              <a:ext uri="{FF2B5EF4-FFF2-40B4-BE49-F238E27FC236}">
                <a16:creationId xmlns:a16="http://schemas.microsoft.com/office/drawing/2014/main" id="{E82C2496-88D9-403D-8D1E-514DD8BF38D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err="1">
                <a:latin typeface="Calibri" panose="020F0502020204030204" pitchFamily="34" charset="0"/>
                <a:ea typeface="PMingLiU" panose="02020500000000000000" pitchFamily="18" charset="-120"/>
              </a:rPr>
              <a:t>мый</a:t>
            </a:r>
            <a:endParaRPr lang="en-US" sz="3600" dirty="0">
              <a:latin typeface="Calibri" panose="020F0502020204030204" pitchFamily="34" charset="0"/>
              <a:ea typeface="PMingLiU" panose="02020500000000000000" pitchFamily="18" charset="-120"/>
            </a:endParaRPr>
          </a:p>
          <a:p>
            <a:pPr marL="0" indent="0">
              <a:buFont typeface="Arial" panose="020B0604020202020204" pitchFamily="34" charset="0"/>
              <a:buNone/>
            </a:pPr>
            <a:r>
              <a:rPr lang="en-US" sz="3600" dirty="0">
                <a:latin typeface="Calibri" panose="020F0502020204030204" pitchFamily="34" charset="0"/>
                <a:ea typeface="PMingLiU" panose="02020500000000000000" pitchFamily="18" charset="-120"/>
              </a:rPr>
              <a:t>	~ </a:t>
            </a:r>
            <a:r>
              <a:rPr lang="en-US" sz="3600" dirty="0" err="1">
                <a:latin typeface="Calibri" panose="020F0502020204030204" pitchFamily="34" charset="0"/>
                <a:ea typeface="PMingLiU" panose="02020500000000000000" pitchFamily="18" charset="-120"/>
              </a:rPr>
              <a:t>м</a:t>
            </a:r>
            <a:r>
              <a:rPr lang="en-US" sz="3600" b="1" dirty="0" err="1">
                <a:latin typeface="Calibri" panose="020F0502020204030204" pitchFamily="34" charset="0"/>
                <a:ea typeface="PMingLiU" panose="02020500000000000000" pitchFamily="18" charset="-120"/>
              </a:rPr>
              <a:t>ы</a:t>
            </a:r>
            <a:r>
              <a:rPr lang="en-US" sz="3600" dirty="0" err="1">
                <a:latin typeface="Calibri" panose="020F0502020204030204" pitchFamily="34" charset="0"/>
                <a:ea typeface="PMingLiU" panose="02020500000000000000" pitchFamily="18" charset="-120"/>
              </a:rPr>
              <a:t>е</a:t>
            </a:r>
            <a:endParaRPr lang="en-US" sz="3600" dirty="0">
              <a:latin typeface="Calibri" panose="020F0502020204030204" pitchFamily="34" charset="0"/>
              <a:ea typeface="PMingLiU" panose="02020500000000000000" pitchFamily="18" charset="-120"/>
            </a:endParaRPr>
          </a:p>
          <a:p>
            <a:pPr marL="0" indent="0">
              <a:buFont typeface="Arial" panose="020B0604020202020204" pitchFamily="34" charset="0"/>
              <a:buNone/>
            </a:pPr>
            <a:r>
              <a:rPr lang="en-US" sz="3600" dirty="0" err="1">
                <a:latin typeface="Calibri" panose="020F0502020204030204" pitchFamily="34" charset="0"/>
                <a:ea typeface="PMingLiU" panose="02020500000000000000" pitchFamily="18" charset="-120"/>
              </a:rPr>
              <a:t>тый</a:t>
            </a:r>
            <a:endParaRPr lang="en-US" sz="3600" dirty="0">
              <a:latin typeface="Calibri" panose="020F0502020204030204" pitchFamily="34" charset="0"/>
              <a:ea typeface="PMingLiU" panose="02020500000000000000" pitchFamily="18" charset="-120"/>
            </a:endParaRPr>
          </a:p>
          <a:p>
            <a:pPr marL="0" indent="0">
              <a:buFont typeface="Arial" panose="020B0604020202020204" pitchFamily="34" charset="0"/>
              <a:buNone/>
            </a:pPr>
            <a:r>
              <a:rPr lang="en-US" sz="3600" dirty="0">
                <a:latin typeface="Calibri" panose="020F0502020204030204" pitchFamily="34" charset="0"/>
                <a:ea typeface="PMingLiU" panose="02020500000000000000" pitchFamily="18" charset="-120"/>
              </a:rPr>
              <a:t>	~ </a:t>
            </a:r>
            <a:r>
              <a:rPr lang="en-US" sz="3600" dirty="0" err="1">
                <a:latin typeface="Calibri" panose="020F0502020204030204" pitchFamily="34" charset="0"/>
                <a:ea typeface="PMingLiU" panose="02020500000000000000" pitchFamily="18" charset="-120"/>
              </a:rPr>
              <a:t>т</a:t>
            </a:r>
            <a:r>
              <a:rPr lang="en-US" sz="3600" b="1" dirty="0" err="1">
                <a:latin typeface="Calibri" panose="020F0502020204030204" pitchFamily="34" charset="0"/>
                <a:ea typeface="PMingLiU" panose="02020500000000000000" pitchFamily="18" charset="-120"/>
              </a:rPr>
              <a:t>ы</a:t>
            </a:r>
            <a:r>
              <a:rPr lang="en-US" sz="3600" dirty="0" err="1">
                <a:latin typeface="Calibri" panose="020F0502020204030204" pitchFamily="34" charset="0"/>
                <a:ea typeface="PMingLiU" panose="02020500000000000000" pitchFamily="18" charset="-120"/>
              </a:rPr>
              <a:t>е</a:t>
            </a:r>
            <a:endParaRPr lang="en-US" sz="3600" dirty="0">
              <a:latin typeface="Calibri" panose="020F0502020204030204" pitchFamily="34" charset="0"/>
              <a:ea typeface="PMingLiU" panose="02020500000000000000" pitchFamily="18" charset="-120"/>
            </a:endParaRPr>
          </a:p>
          <a:p>
            <a:pPr marL="0" indent="0">
              <a:buFont typeface="Arial" panose="020B0604020202020204" pitchFamily="34" charset="0"/>
              <a:buNone/>
            </a:pPr>
            <a:r>
              <a:rPr lang="en-US" sz="3600" dirty="0" err="1">
                <a:latin typeface="Calibri" panose="020F0502020204030204" pitchFamily="34" charset="0"/>
                <a:ea typeface="PMingLiU" panose="02020500000000000000" pitchFamily="18" charset="-120"/>
              </a:rPr>
              <a:t>тыг</a:t>
            </a:r>
            <a:r>
              <a:rPr lang="en-US" sz="3600" b="1" dirty="0" err="1">
                <a:latin typeface="Calibri" panose="020F0502020204030204" pitchFamily="34" charset="0"/>
                <a:ea typeface="PMingLiU" panose="02020500000000000000" pitchFamily="18" charset="-120"/>
              </a:rPr>
              <a:t>а</a:t>
            </a:r>
            <a:r>
              <a:rPr lang="en-US" sz="3600" dirty="0" err="1">
                <a:latin typeface="Calibri" panose="020F0502020204030204" pitchFamily="34" charset="0"/>
                <a:ea typeface="PMingLiU" panose="02020500000000000000" pitchFamily="18" charset="-120"/>
              </a:rPr>
              <a:t>й</a:t>
            </a:r>
            <a:endParaRPr lang="en-US" sz="3600" dirty="0">
              <a:latin typeface="Calibri" panose="020F0502020204030204" pitchFamily="34" charset="0"/>
              <a:ea typeface="PMingLiU" panose="02020500000000000000" pitchFamily="18" charset="-120"/>
            </a:endParaRPr>
          </a:p>
          <a:p>
            <a:pPr marL="0" indent="0">
              <a:buFont typeface="Arial" panose="020B0604020202020204" pitchFamily="34" charset="0"/>
              <a:buNone/>
            </a:pPr>
            <a:r>
              <a:rPr lang="en-US" sz="3600" dirty="0">
                <a:latin typeface="Calibri" panose="020F0502020204030204" pitchFamily="34" charset="0"/>
                <a:ea typeface="PMingLiU" panose="02020500000000000000" pitchFamily="18" charset="-120"/>
              </a:rPr>
              <a:t>	~ </a:t>
            </a:r>
            <a:r>
              <a:rPr lang="en-US" sz="3600" dirty="0" err="1">
                <a:latin typeface="Calibri" panose="020F0502020204030204" pitchFamily="34" charset="0"/>
                <a:ea typeface="PMingLiU" panose="02020500000000000000" pitchFamily="18" charset="-120"/>
              </a:rPr>
              <a:t>тыг</a:t>
            </a:r>
            <a:r>
              <a:rPr lang="en-US" sz="3600" b="1" dirty="0" err="1">
                <a:latin typeface="Calibri" panose="020F0502020204030204" pitchFamily="34" charset="0"/>
                <a:ea typeface="PMingLiU" panose="02020500000000000000" pitchFamily="18" charset="-120"/>
              </a:rPr>
              <a:t>а</a:t>
            </a:r>
            <a:r>
              <a:rPr lang="en-US" sz="3600" dirty="0" err="1">
                <a:latin typeface="Calibri" panose="020F0502020204030204" pitchFamily="34" charset="0"/>
                <a:ea typeface="PMingLiU" panose="02020500000000000000" pitchFamily="18" charset="-120"/>
              </a:rPr>
              <a:t>е</a:t>
            </a:r>
            <a:endParaRPr lang="en-GB" sz="4800" dirty="0"/>
          </a:p>
        </p:txBody>
      </p:sp>
    </p:spTree>
    <p:extLst>
      <p:ext uri="{BB962C8B-B14F-4D97-AF65-F5344CB8AC3E}">
        <p14:creationId xmlns:p14="http://schemas.microsoft.com/office/powerpoint/2010/main" val="273382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Animal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22</a:t>
            </a:fld>
            <a:endParaRPr lang="en-GB"/>
          </a:p>
        </p:txBody>
      </p:sp>
      <p:pic>
        <p:nvPicPr>
          <p:cNvPr id="6" name="Picture 5" descr="A picture containing text&#10;&#10;Description automatically generated">
            <a:extLst>
              <a:ext uri="{FF2B5EF4-FFF2-40B4-BE49-F238E27FC236}">
                <a16:creationId xmlns:a16="http://schemas.microsoft.com/office/drawing/2014/main" id="{B6E09EAE-7A17-451F-AA96-806F5502018A}"/>
              </a:ext>
            </a:extLst>
          </p:cNvPr>
          <p:cNvPicPr>
            <a:picLocks noChangeAspect="1"/>
          </p:cNvPicPr>
          <p:nvPr/>
        </p:nvPicPr>
        <p:blipFill>
          <a:blip r:embed="rId2"/>
          <a:stretch>
            <a:fillRect/>
          </a:stretch>
        </p:blipFill>
        <p:spPr>
          <a:xfrm>
            <a:off x="1986756" y="1390858"/>
            <a:ext cx="8218487" cy="4965492"/>
          </a:xfrm>
          <a:prstGeom prst="rect">
            <a:avLst/>
          </a:prstGeom>
        </p:spPr>
      </p:pic>
    </p:spTree>
    <p:extLst>
      <p:ext uri="{BB962C8B-B14F-4D97-AF65-F5344CB8AC3E}">
        <p14:creationId xmlns:p14="http://schemas.microsoft.com/office/powerpoint/2010/main" val="24753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a:latin typeface="Calibri" panose="020F0502020204030204" pitchFamily="34" charset="0"/>
                <a:ea typeface="Times New Roman" panose="02020603050405020304" pitchFamily="18" charset="0"/>
                <a:cs typeface="Calibri" panose="020F0502020204030204" pitchFamily="34" charset="0"/>
              </a:rPr>
              <a:t>Animal names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pic>
        <p:nvPicPr>
          <p:cNvPr id="7" name="Picture 6" descr="A picture containing text, different, colorful&#10;&#10;Description automatically generated">
            <a:extLst>
              <a:ext uri="{FF2B5EF4-FFF2-40B4-BE49-F238E27FC236}">
                <a16:creationId xmlns:a16="http://schemas.microsoft.com/office/drawing/2014/main" id="{ADD508C3-8066-4447-95D6-286147E10FAE}"/>
              </a:ext>
            </a:extLst>
          </p:cNvPr>
          <p:cNvPicPr>
            <a:picLocks noChangeAspect="1"/>
          </p:cNvPicPr>
          <p:nvPr/>
        </p:nvPicPr>
        <p:blipFill>
          <a:blip r:embed="rId2"/>
          <a:stretch>
            <a:fillRect/>
          </a:stretch>
        </p:blipFill>
        <p:spPr>
          <a:xfrm>
            <a:off x="1763400" y="1338320"/>
            <a:ext cx="8218800" cy="5018030"/>
          </a:xfrm>
          <a:prstGeom prst="rect">
            <a:avLst/>
          </a:prstGeom>
        </p:spPr>
      </p:pic>
    </p:spTree>
    <p:extLst>
      <p:ext uri="{BB962C8B-B14F-4D97-AF65-F5344CB8AC3E}">
        <p14:creationId xmlns:p14="http://schemas.microsoft.com/office/powerpoint/2010/main" val="3268021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38200"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24</a:t>
            </a:fld>
            <a:endParaRPr lang="en-GB"/>
          </a:p>
        </p:txBody>
      </p:sp>
    </p:spTree>
    <p:extLst>
      <p:ext uri="{BB962C8B-B14F-4D97-AF65-F5344CB8AC3E}">
        <p14:creationId xmlns:p14="http://schemas.microsoft.com/office/powerpoint/2010/main" val="367668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25</a:t>
            </a:fld>
            <a:endParaRPr lang="en-GB"/>
          </a:p>
        </p:txBody>
      </p:sp>
      <p:pic>
        <p:nvPicPr>
          <p:cNvPr id="3" name="Picture 2" descr="Text&#10;&#10;Description automatically generated">
            <a:extLst>
              <a:ext uri="{FF2B5EF4-FFF2-40B4-BE49-F238E27FC236}">
                <a16:creationId xmlns:a16="http://schemas.microsoft.com/office/drawing/2014/main" id="{B1D3DEC9-B6C4-4675-9B0F-28513490F3AD}"/>
              </a:ext>
            </a:extLst>
          </p:cNvPr>
          <p:cNvPicPr>
            <a:picLocks noChangeAspect="1"/>
          </p:cNvPicPr>
          <p:nvPr/>
        </p:nvPicPr>
        <p:blipFill>
          <a:blip r:embed="rId2"/>
          <a:stretch>
            <a:fillRect/>
          </a:stretch>
        </p:blipFill>
        <p:spPr>
          <a:xfrm>
            <a:off x="833437" y="500062"/>
            <a:ext cx="10525125" cy="5857875"/>
          </a:xfrm>
          <a:prstGeom prst="rect">
            <a:avLst/>
          </a:prstGeom>
        </p:spPr>
      </p:pic>
    </p:spTree>
    <p:extLst>
      <p:ext uri="{BB962C8B-B14F-4D97-AF65-F5344CB8AC3E}">
        <p14:creationId xmlns:p14="http://schemas.microsoft.com/office/powerpoint/2010/main" val="2922311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1BB3C360-F9CA-4B69-AF8D-0EE20F51BFAA}"/>
              </a:ext>
            </a:extLst>
          </p:cNvPr>
          <p:cNvPicPr>
            <a:picLocks noChangeAspect="1"/>
          </p:cNvPicPr>
          <p:nvPr/>
        </p:nvPicPr>
        <p:blipFill>
          <a:blip r:embed="rId2"/>
          <a:stretch>
            <a:fillRect/>
          </a:stretch>
        </p:blipFill>
        <p:spPr>
          <a:xfrm>
            <a:off x="1559149" y="335711"/>
            <a:ext cx="9073702" cy="6203201"/>
          </a:xfrm>
          <a:prstGeom prst="rect">
            <a:avLst/>
          </a:prstGeom>
        </p:spPr>
      </p:pic>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26</a:t>
            </a:fld>
            <a:endParaRPr lang="en-GB"/>
          </a:p>
        </p:txBody>
      </p:sp>
    </p:spTree>
    <p:extLst>
      <p:ext uri="{BB962C8B-B14F-4D97-AF65-F5344CB8AC3E}">
        <p14:creationId xmlns:p14="http://schemas.microsoft.com/office/powerpoint/2010/main" val="4260159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D408FD-4B76-47AD-970A-06D88F1B2241}"/>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D919363E-37BB-45AD-94EC-B5796DE4931F}"/>
              </a:ext>
            </a:extLst>
          </p:cNvPr>
          <p:cNvSpPr>
            <a:spLocks noGrp="1"/>
          </p:cNvSpPr>
          <p:nvPr>
            <p:ph type="sldNum" sz="quarter" idx="12"/>
          </p:nvPr>
        </p:nvSpPr>
        <p:spPr/>
        <p:txBody>
          <a:bodyPr/>
          <a:lstStyle/>
          <a:p>
            <a:fld id="{055DE2CD-379D-4002-80ED-F7724F598CF3}" type="slidenum">
              <a:rPr lang="en-GB" smtClean="0"/>
              <a:t>27</a:t>
            </a:fld>
            <a:endParaRPr lang="en-GB"/>
          </a:p>
        </p:txBody>
      </p:sp>
      <p:pic>
        <p:nvPicPr>
          <p:cNvPr id="3" name="Picture 2" descr="Graphical user interface, text&#10;&#10;Description automatically generated">
            <a:extLst>
              <a:ext uri="{FF2B5EF4-FFF2-40B4-BE49-F238E27FC236}">
                <a16:creationId xmlns:a16="http://schemas.microsoft.com/office/drawing/2014/main" id="{31B7ACAB-94B7-4C54-94DD-1851DCB49206}"/>
              </a:ext>
            </a:extLst>
          </p:cNvPr>
          <p:cNvPicPr>
            <a:picLocks noChangeAspect="1"/>
          </p:cNvPicPr>
          <p:nvPr/>
        </p:nvPicPr>
        <p:blipFill>
          <a:blip r:embed="rId2"/>
          <a:stretch>
            <a:fillRect/>
          </a:stretch>
        </p:blipFill>
        <p:spPr>
          <a:xfrm>
            <a:off x="614362" y="525462"/>
            <a:ext cx="10963275" cy="2200275"/>
          </a:xfrm>
          <a:prstGeom prst="rect">
            <a:avLst/>
          </a:prstGeom>
        </p:spPr>
      </p:pic>
      <p:pic>
        <p:nvPicPr>
          <p:cNvPr id="7" name="Picture 6">
            <a:extLst>
              <a:ext uri="{FF2B5EF4-FFF2-40B4-BE49-F238E27FC236}">
                <a16:creationId xmlns:a16="http://schemas.microsoft.com/office/drawing/2014/main" id="{D033D6FC-3F25-4A6A-9767-111FED5CF46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855" y="2725737"/>
            <a:ext cx="5094288" cy="3606801"/>
          </a:xfrm>
          <a:prstGeom prst="rect">
            <a:avLst/>
          </a:prstGeom>
          <a:noFill/>
          <a:ln>
            <a:noFill/>
          </a:ln>
        </p:spPr>
      </p:pic>
    </p:spTree>
    <p:extLst>
      <p:ext uri="{BB962C8B-B14F-4D97-AF65-F5344CB8AC3E}">
        <p14:creationId xmlns:p14="http://schemas.microsoft.com/office/powerpoint/2010/main" val="5775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28</a:t>
            </a:fld>
            <a:endParaRPr lang="en-GB"/>
          </a:p>
        </p:txBody>
      </p:sp>
    </p:spTree>
    <p:extLst>
      <p:ext uri="{BB962C8B-B14F-4D97-AF65-F5344CB8AC3E}">
        <p14:creationId xmlns:p14="http://schemas.microsoft.com/office/powerpoint/2010/main" val="3801195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2" name="Table 1">
            <a:extLst>
              <a:ext uri="{FF2B5EF4-FFF2-40B4-BE49-F238E27FC236}">
                <a16:creationId xmlns:a16="http://schemas.microsoft.com/office/drawing/2014/main" id="{0D1C8802-6CA3-4251-BA0C-479A49F5066A}"/>
              </a:ext>
            </a:extLst>
          </p:cNvPr>
          <p:cNvGraphicFramePr>
            <a:graphicFrameLocks noGrp="1"/>
          </p:cNvGraphicFramePr>
          <p:nvPr>
            <p:extLst>
              <p:ext uri="{D42A27DB-BD31-4B8C-83A1-F6EECF244321}">
                <p14:modId xmlns:p14="http://schemas.microsoft.com/office/powerpoint/2010/main" val="1511455818"/>
              </p:ext>
            </p:extLst>
          </p:nvPr>
        </p:nvGraphicFramePr>
        <p:xfrm>
          <a:off x="558800" y="869950"/>
          <a:ext cx="11074399" cy="5181600"/>
        </p:xfrm>
        <a:graphic>
          <a:graphicData uri="http://schemas.openxmlformats.org/drawingml/2006/table">
            <a:tbl>
              <a:tblPr firstRow="1" firstCol="1" bandRow="1">
                <a:tableStyleId>{5940675A-B579-460E-94D1-54222C63F5DA}</a:tableStyleId>
              </a:tblPr>
              <a:tblGrid>
                <a:gridCol w="5116243">
                  <a:extLst>
                    <a:ext uri="{9D8B030D-6E8A-4147-A177-3AD203B41FA5}">
                      <a16:colId xmlns:a16="http://schemas.microsoft.com/office/drawing/2014/main" val="2860115355"/>
                    </a:ext>
                  </a:extLst>
                </a:gridCol>
                <a:gridCol w="5958156">
                  <a:extLst>
                    <a:ext uri="{9D8B030D-6E8A-4147-A177-3AD203B41FA5}">
                      <a16:colId xmlns:a16="http://schemas.microsoft.com/office/drawing/2014/main" val="1220879900"/>
                    </a:ext>
                  </a:extLst>
                </a:gridCol>
              </a:tblGrid>
              <a:tr h="0">
                <a:tc>
                  <a:txBody>
                    <a:bodyPr/>
                    <a:lstStyle/>
                    <a:p>
                      <a:pPr algn="l"/>
                      <a:r>
                        <a:rPr lang="en-US" sz="1700" b="1">
                          <a:effectLst/>
                          <a:latin typeface="Calibri" panose="020F0502020204030204" pitchFamily="34" charset="0"/>
                          <a:ea typeface="PMingLiU" panose="02020500000000000000" pitchFamily="18" charset="-120"/>
                          <a:cs typeface="Calibri" panose="020F0502020204030204" pitchFamily="34" charset="0"/>
                        </a:rPr>
                        <a:t>Meadow Mari</a:t>
                      </a:r>
                      <a:endParaRPr lang="en-GB" sz="17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700" b="1">
                          <a:effectLst/>
                          <a:latin typeface="Calibri" panose="020F0502020204030204" pitchFamily="34" charset="0"/>
                          <a:ea typeface="PMingLiU" panose="02020500000000000000" pitchFamily="18" charset="-120"/>
                          <a:cs typeface="Calibri" panose="020F0502020204030204" pitchFamily="34" charset="0"/>
                        </a:rPr>
                        <a:t>Hill Mari</a:t>
                      </a:r>
                      <a:endParaRPr lang="en-GB" sz="17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16487796"/>
                  </a:ext>
                </a:extLst>
              </a:tr>
              <a:tr h="0">
                <a:tc>
                  <a:txBody>
                    <a:bodyPr/>
                    <a:lstStyle/>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че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лект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ончал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мард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ж</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лект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пуал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нде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тӱр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носовик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кошкал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Эрт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эрт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ӱмыр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код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код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кумыл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Ук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йӧрат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лме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йолташ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de-AT" sz="1700" dirty="0">
                          <a:effectLst/>
                          <a:latin typeface="Calibri" panose="020F0502020204030204" pitchFamily="34" charset="0"/>
                          <a:ea typeface="PMingLiU" panose="02020500000000000000" pitchFamily="18" charset="-120"/>
                          <a:cs typeface="Calibri" panose="020F0502020204030204" pitchFamily="34" charset="0"/>
                        </a:rPr>
                        <a:t> </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Эх</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йолташ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капк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нчык</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ктын</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нде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тӱр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носовик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рӱз</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ит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го</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се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700" dirty="0" err="1">
                          <a:effectLst/>
                          <a:latin typeface="Calibri" panose="020F0502020204030204" pitchFamily="34" charset="0"/>
                          <a:ea typeface="PMingLiU" panose="02020500000000000000" pitchFamily="18" charset="-120"/>
                          <a:cs typeface="Calibri" panose="020F0502020204030204" pitchFamily="34" charset="0"/>
                        </a:rPr>
                        <a:t>ло</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гын</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мыйын</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керт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рчын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чон</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йӱл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нын</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ит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de-AT" sz="1700" dirty="0">
                          <a:effectLst/>
                          <a:latin typeface="Calibri" panose="020F0502020204030204" pitchFamily="34" charset="0"/>
                          <a:ea typeface="PMingLiU" panose="02020500000000000000" pitchFamily="18" charset="-120"/>
                          <a:cs typeface="Calibri" panose="020F0502020204030204" pitchFamily="34" charset="0"/>
                        </a:rPr>
                        <a:t> </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Тый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олмап</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ндышыч</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ӱ</a:t>
                      </a:r>
                      <a:r>
                        <a:rPr lang="en-US" sz="1700" dirty="0" err="1">
                          <a:effectLst/>
                          <a:latin typeface="Calibri" panose="020F0502020204030204" pitchFamily="34" charset="0"/>
                          <a:ea typeface="PMingLiU" panose="02020500000000000000" pitchFamily="18" charset="-120"/>
                          <a:cs typeface="Calibri" panose="020F0502020204030204" pitchFamily="34" charset="0"/>
                        </a:rPr>
                        <a:t>дым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птышым</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Ик</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олм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жым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тый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сыр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керт</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Тый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се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гышыч</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се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йышыч</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Мый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се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ка</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гын</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тый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с</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рен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керт</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de-AT" sz="1700" dirty="0">
                          <a:effectLst/>
                          <a:latin typeface="Calibri" panose="020F0502020204030204" pitchFamily="34" charset="0"/>
                          <a:ea typeface="PMingLiU" panose="02020500000000000000" pitchFamily="18" charset="-120"/>
                          <a:cs typeface="Calibri" panose="020F0502020204030204" pitchFamily="34" charset="0"/>
                        </a:rPr>
                        <a:t> </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че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лект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ончал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мард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ж</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лект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пуал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нде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тӱр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носовик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кошкал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Эрт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эрт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ӱмыр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код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de-AT"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код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кумыл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de-AT"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Ук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йӧрат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лме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йолташ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чӹ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err="1">
                          <a:effectLst/>
                          <a:latin typeface="Calibri" panose="020F0502020204030204" pitchFamily="34" charset="0"/>
                          <a:ea typeface="PMingLiU" panose="02020500000000000000" pitchFamily="18" charset="-120"/>
                          <a:cs typeface="Calibri" panose="020F0502020204030204" pitchFamily="34" charset="0"/>
                        </a:rPr>
                        <a:t>ктеш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анж</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рдеж</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эш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пу</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леш</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вой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рӓн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носов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лыпш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леш</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b="1" dirty="0" err="1">
                          <a:effectLst/>
                          <a:latin typeface="Calibri" panose="020F0502020204030204" pitchFamily="34" charset="0"/>
                          <a:ea typeface="PMingLiU" panose="02020500000000000000" pitchFamily="18" charset="-120"/>
                          <a:cs typeface="Calibri" panose="020F0502020204030204" pitchFamily="34" charset="0"/>
                        </a:rPr>
                        <a:t>Э</a:t>
                      </a:r>
                      <a:r>
                        <a:rPr lang="en-US" sz="1700" dirty="0" err="1">
                          <a:effectLst/>
                          <a:latin typeface="Calibri" panose="020F0502020204030204" pitchFamily="34" charset="0"/>
                          <a:ea typeface="PMingLiU" panose="02020500000000000000" pitchFamily="18" charset="-120"/>
                          <a:cs typeface="Calibri" panose="020F0502020204030204" pitchFamily="34" charset="0"/>
                        </a:rPr>
                        <a:t>ртӓ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э</a:t>
                      </a:r>
                      <a:r>
                        <a:rPr lang="en-US" sz="1700" dirty="0" err="1">
                          <a:effectLst/>
                          <a:latin typeface="Calibri" panose="020F0502020204030204" pitchFamily="34" charset="0"/>
                          <a:ea typeface="PMingLiU" panose="02020500000000000000" pitchFamily="18" charset="-120"/>
                          <a:cs typeface="Calibri" panose="020F0502020204030204" pitchFamily="34" charset="0"/>
                        </a:rPr>
                        <a:t>ртӓ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кур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мем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кым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лем</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Ук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ньӹн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ярат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мем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нымем</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a:effectLst/>
                          <a:latin typeface="Calibri" panose="020F0502020204030204" pitchFamily="34" charset="0"/>
                          <a:ea typeface="PMingLiU" panose="02020500000000000000" pitchFamily="18" charset="-120"/>
                          <a:cs typeface="Calibri" panose="020F0502020204030204" pitchFamily="34" charset="0"/>
                        </a:rPr>
                        <a:t> </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Тӹнь</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олм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вум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шӹнд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шӹц</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ньжӹ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дӹм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кӹшк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шӹм</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Ик</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олм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жым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рӓм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г</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нят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шӹд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шкен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ат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керд</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Мӓ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тӹнь</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нет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вӓшл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ннӓ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ньжӹ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шӹц</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вес</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док</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Мӹнь</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вес</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док</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г</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нят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шӹд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шкен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ат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керд</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a:effectLst/>
                          <a:latin typeface="Calibri" panose="020F0502020204030204" pitchFamily="34" charset="0"/>
                          <a:ea typeface="PMingLiU" panose="02020500000000000000" pitchFamily="18" charset="-120"/>
                          <a:cs typeface="Calibri" panose="020F0502020204030204" pitchFamily="34" charset="0"/>
                        </a:rPr>
                        <a:t> </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err="1">
                          <a:effectLst/>
                          <a:latin typeface="Calibri" panose="020F0502020204030204" pitchFamily="34" charset="0"/>
                          <a:ea typeface="PMingLiU" panose="02020500000000000000" pitchFamily="18" charset="-120"/>
                          <a:cs typeface="Calibri" panose="020F0502020204030204" pitchFamily="34" charset="0"/>
                        </a:rPr>
                        <a:t>нгӹж</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жеп</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эрт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лмажым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пог</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err="1">
                          <a:effectLst/>
                          <a:latin typeface="Calibri" panose="020F0502020204030204" pitchFamily="34" charset="0"/>
                          <a:ea typeface="PMingLiU" panose="02020500000000000000" pitchFamily="18" charset="-120"/>
                          <a:cs typeface="Calibri" panose="020F0502020204030204" pitchFamily="34" charset="0"/>
                        </a:rPr>
                        <a:t>лӹт</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Олмав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у</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ӹл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штӓш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г</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ньы</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йырлышна</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пка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нзык</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лӓктӹлд</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err="1">
                          <a:effectLst/>
                          <a:latin typeface="Calibri" panose="020F0502020204030204" pitchFamily="34" charset="0"/>
                          <a:ea typeface="PMingLiU" panose="02020500000000000000" pitchFamily="18" charset="-120"/>
                          <a:cs typeface="Calibri" panose="020F0502020204030204" pitchFamily="34" charset="0"/>
                        </a:rPr>
                        <a:t>лӹн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носов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ӹрз</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err="1">
                          <a:effectLst/>
                          <a:latin typeface="Calibri" panose="020F0502020204030204" pitchFamily="34" charset="0"/>
                          <a:ea typeface="PMingLiU" panose="02020500000000000000" pitchFamily="18" charset="-120"/>
                          <a:cs typeface="Calibri" panose="020F0502020204030204" pitchFamily="34" charset="0"/>
                        </a:rPr>
                        <a:t>лӹн</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ньӹн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рцӹн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ӱ</a:t>
                      </a:r>
                      <a:r>
                        <a:rPr lang="en-US" sz="1700" dirty="0" err="1">
                          <a:effectLst/>
                          <a:latin typeface="Calibri" panose="020F0502020204030204" pitchFamily="34" charset="0"/>
                          <a:ea typeface="PMingLiU" panose="02020500000000000000" pitchFamily="18" charset="-120"/>
                          <a:cs typeface="Calibri" panose="020F0502020204030204" pitchFamily="34" charset="0"/>
                        </a:rPr>
                        <a:t>мем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й</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ла</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нын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ит</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ны</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a:effectLst/>
                          <a:latin typeface="Calibri" panose="020F0502020204030204" pitchFamily="34" charset="0"/>
                          <a:ea typeface="PMingLiU" panose="02020500000000000000" pitchFamily="18" charset="-120"/>
                          <a:cs typeface="Calibri" panose="020F0502020204030204" pitchFamily="34" charset="0"/>
                        </a:rPr>
                        <a:t> </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err="1">
                          <a:effectLst/>
                          <a:latin typeface="Calibri" panose="020F0502020204030204" pitchFamily="34" charset="0"/>
                          <a:ea typeface="PMingLiU" panose="02020500000000000000" pitchFamily="18" charset="-120"/>
                          <a:cs typeface="Calibri" panose="020F0502020204030204" pitchFamily="34" charset="0"/>
                        </a:rPr>
                        <a:t>чӹ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ӓ</a:t>
                      </a:r>
                      <a:r>
                        <a:rPr lang="en-US" sz="1700" dirty="0" err="1">
                          <a:effectLst/>
                          <a:latin typeface="Calibri" panose="020F0502020204030204" pitchFamily="34" charset="0"/>
                          <a:ea typeface="PMingLiU" panose="02020500000000000000" pitchFamily="18" charset="-120"/>
                          <a:cs typeface="Calibri" panose="020F0502020204030204" pitchFamily="34" charset="0"/>
                        </a:rPr>
                        <a:t>ктеш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анж</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рдеж</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эш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пу</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леш</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Кл</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вой</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рӓн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носов</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и</a:t>
                      </a:r>
                      <a:r>
                        <a:rPr lang="en-US" sz="1700" dirty="0" err="1">
                          <a:effectLst/>
                          <a:latin typeface="Calibri" panose="020F0502020204030204" pitchFamily="34" charset="0"/>
                          <a:ea typeface="PMingLiU" panose="02020500000000000000" pitchFamily="18" charset="-120"/>
                          <a:cs typeface="Calibri" panose="020F0502020204030204" pitchFamily="34" charset="0"/>
                        </a:rPr>
                        <a:t>кем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лыпш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леш</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b="1" dirty="0" err="1">
                          <a:effectLst/>
                          <a:latin typeface="Calibri" panose="020F0502020204030204" pitchFamily="34" charset="0"/>
                          <a:ea typeface="PMingLiU" panose="02020500000000000000" pitchFamily="18" charset="-120"/>
                          <a:cs typeface="Calibri" panose="020F0502020204030204" pitchFamily="34" charset="0"/>
                        </a:rPr>
                        <a:t>Э</a:t>
                      </a:r>
                      <a:r>
                        <a:rPr lang="en-US" sz="1700" dirty="0" err="1">
                          <a:effectLst/>
                          <a:latin typeface="Calibri" panose="020F0502020204030204" pitchFamily="34" charset="0"/>
                          <a:ea typeface="PMingLiU" panose="02020500000000000000" pitchFamily="18" charset="-120"/>
                          <a:cs typeface="Calibri" panose="020F0502020204030204" pitchFamily="34" charset="0"/>
                        </a:rPr>
                        <a:t>ртӓ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э</a:t>
                      </a:r>
                      <a:r>
                        <a:rPr lang="en-US" sz="1700" dirty="0" err="1">
                          <a:effectLst/>
                          <a:latin typeface="Calibri" panose="020F0502020204030204" pitchFamily="34" charset="0"/>
                          <a:ea typeface="PMingLiU" panose="02020500000000000000" pitchFamily="18" charset="-120"/>
                          <a:cs typeface="Calibri" panose="020F0502020204030204" pitchFamily="34" charset="0"/>
                        </a:rPr>
                        <a:t>ртӓ</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кур</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мем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о</a:t>
                      </a:r>
                      <a:r>
                        <a:rPr lang="en-US" sz="1700" dirty="0" err="1">
                          <a:effectLst/>
                          <a:latin typeface="Calibri" panose="020F0502020204030204" pitchFamily="34" charset="0"/>
                          <a:ea typeface="PMingLiU" panose="02020500000000000000" pitchFamily="18" charset="-120"/>
                          <a:cs typeface="Calibri" panose="020F0502020204030204" pitchFamily="34" charset="0"/>
                        </a:rPr>
                        <a:t>деш</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кым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лем</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p>
                      <a:pPr algn="l"/>
                      <a:r>
                        <a:rPr lang="en-US" sz="1700" dirty="0" err="1">
                          <a:effectLst/>
                          <a:latin typeface="Calibri" panose="020F0502020204030204" pitchFamily="34" charset="0"/>
                          <a:ea typeface="PMingLiU" panose="02020500000000000000" pitchFamily="18" charset="-120"/>
                          <a:cs typeface="Calibri" panose="020F0502020204030204" pitchFamily="34" charset="0"/>
                        </a:rPr>
                        <a:t>Ук</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е</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м</a:t>
                      </a:r>
                      <a:r>
                        <a:rPr lang="en-US" sz="1700" b="1" dirty="0" err="1">
                          <a:effectLst/>
                          <a:latin typeface="Calibri" panose="020F0502020204030204" pitchFamily="34" charset="0"/>
                          <a:ea typeface="PMingLiU" panose="02020500000000000000" pitchFamily="18" charset="-120"/>
                          <a:cs typeface="Calibri" panose="020F0502020204030204" pitchFamily="34" charset="0"/>
                        </a:rPr>
                        <a:t>ӹ</a:t>
                      </a:r>
                      <a:r>
                        <a:rPr lang="en-US" sz="1700" dirty="0" err="1">
                          <a:effectLst/>
                          <a:latin typeface="Calibri" panose="020F0502020204030204" pitchFamily="34" charset="0"/>
                          <a:ea typeface="PMingLiU" panose="02020500000000000000" pitchFamily="18" charset="-120"/>
                          <a:cs typeface="Calibri" panose="020F0502020204030204" pitchFamily="34" charset="0"/>
                        </a:rPr>
                        <a:t>ньӹн</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ярат</a:t>
                      </a:r>
                      <a:r>
                        <a:rPr lang="en-US" sz="1700" b="1" dirty="0" err="1">
                          <a:effectLst/>
                          <a:latin typeface="Calibri" panose="020F0502020204030204" pitchFamily="34" charset="0"/>
                          <a:ea typeface="PMingLiU" panose="02020500000000000000" pitchFamily="18" charset="-120"/>
                          <a:cs typeface="Calibri" panose="020F0502020204030204" pitchFamily="34" charset="0"/>
                        </a:rPr>
                        <a:t>ы</a:t>
                      </a:r>
                      <a:r>
                        <a:rPr lang="en-US" sz="1700" dirty="0" err="1">
                          <a:effectLst/>
                          <a:latin typeface="Calibri" panose="020F0502020204030204" pitchFamily="34" charset="0"/>
                          <a:ea typeface="PMingLiU" panose="02020500000000000000" pitchFamily="18" charset="-120"/>
                          <a:cs typeface="Calibri" panose="020F0502020204030204" pitchFamily="34" charset="0"/>
                        </a:rPr>
                        <a:t>мем</a:t>
                      </a:r>
                      <a:r>
                        <a:rPr lang="en-US" sz="1700" dirty="0">
                          <a:effectLst/>
                          <a:latin typeface="Calibri" panose="020F0502020204030204" pitchFamily="34" charset="0"/>
                          <a:ea typeface="PMingLiU" panose="02020500000000000000" pitchFamily="18" charset="-120"/>
                          <a:cs typeface="Calibri" panose="020F0502020204030204" pitchFamily="34" charset="0"/>
                        </a:rPr>
                        <a:t>, </a:t>
                      </a:r>
                      <a:r>
                        <a:rPr lang="en-US" sz="1700" dirty="0" err="1">
                          <a:effectLst/>
                          <a:latin typeface="Calibri" panose="020F0502020204030204" pitchFamily="34" charset="0"/>
                          <a:ea typeface="PMingLiU" panose="02020500000000000000" pitchFamily="18" charset="-120"/>
                          <a:cs typeface="Calibri" panose="020F0502020204030204" pitchFamily="34" charset="0"/>
                        </a:rPr>
                        <a:t>ш</a:t>
                      </a:r>
                      <a:r>
                        <a:rPr lang="en-US" sz="1700" b="1" dirty="0" err="1">
                          <a:effectLst/>
                          <a:latin typeface="Calibri" panose="020F0502020204030204" pitchFamily="34" charset="0"/>
                          <a:ea typeface="PMingLiU" panose="02020500000000000000" pitchFamily="18" charset="-120"/>
                          <a:cs typeface="Calibri" panose="020F0502020204030204" pitchFamily="34" charset="0"/>
                        </a:rPr>
                        <a:t>а</a:t>
                      </a:r>
                      <a:r>
                        <a:rPr lang="en-US" sz="1700" dirty="0" err="1">
                          <a:effectLst/>
                          <a:latin typeface="Calibri" panose="020F0502020204030204" pitchFamily="34" charset="0"/>
                          <a:ea typeface="PMingLiU" panose="02020500000000000000" pitchFamily="18" charset="-120"/>
                          <a:cs typeface="Calibri" panose="020F0502020204030204" pitchFamily="34" charset="0"/>
                        </a:rPr>
                        <a:t>нымем</a:t>
                      </a:r>
                      <a:r>
                        <a:rPr lang="en-US" sz="1700" dirty="0">
                          <a:effectLst/>
                          <a:latin typeface="Calibri" panose="020F0502020204030204" pitchFamily="34" charset="0"/>
                          <a:ea typeface="PMingLiU" panose="02020500000000000000" pitchFamily="18" charset="-120"/>
                          <a:cs typeface="Calibri" panose="020F0502020204030204" pitchFamily="34" charset="0"/>
                        </a:rPr>
                        <a:t>.</a:t>
                      </a:r>
                      <a:endParaRPr lang="en-GB" sz="17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616344994"/>
                  </a:ext>
                </a:extLst>
              </a:tr>
            </a:tbl>
          </a:graphicData>
        </a:graphic>
      </p:graphicFrame>
      <p:sp>
        <p:nvSpPr>
          <p:cNvPr id="6" name="Content Placeholder 2">
            <a:extLst>
              <a:ext uri="{FF2B5EF4-FFF2-40B4-BE49-F238E27FC236}">
                <a16:creationId xmlns:a16="http://schemas.microsoft.com/office/drawing/2014/main" id="{510B885C-40F8-42E3-BBCB-1D205AE18F9E}"/>
              </a:ext>
            </a:extLst>
          </p:cNvPr>
          <p:cNvSpPr>
            <a:spLocks noGrp="1"/>
          </p:cNvSpPr>
          <p:nvPr>
            <p:ph idx="1"/>
          </p:nvPr>
        </p:nvSpPr>
        <p:spPr>
          <a:xfrm>
            <a:off x="838200" y="365125"/>
            <a:ext cx="10515600" cy="782856"/>
          </a:xfrm>
        </p:spPr>
        <p:txBody>
          <a:bodyPr>
            <a:normAutofit/>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15.</a:t>
            </a:r>
          </a:p>
          <a:p>
            <a:pPr marL="0" indent="0">
              <a:buNone/>
            </a:pP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GB" sz="3000" dirty="0"/>
          </a:p>
          <a:p>
            <a:pPr marL="0" indent="0">
              <a:buNone/>
            </a:pPr>
            <a:endParaRPr lang="en-GB" sz="3000" dirty="0"/>
          </a:p>
        </p:txBody>
      </p:sp>
      <p:sp>
        <p:nvSpPr>
          <p:cNvPr id="8" name="TextBox 7">
            <a:extLst>
              <a:ext uri="{FF2B5EF4-FFF2-40B4-BE49-F238E27FC236}">
                <a16:creationId xmlns:a16="http://schemas.microsoft.com/office/drawing/2014/main" id="{159322C3-A7E3-4FA2-A861-91DAAB254D58}"/>
              </a:ext>
            </a:extLst>
          </p:cNvPr>
          <p:cNvSpPr txBox="1"/>
          <p:nvPr/>
        </p:nvSpPr>
        <p:spPr>
          <a:xfrm>
            <a:off x="431800" y="6123543"/>
            <a:ext cx="6096000" cy="369332"/>
          </a:xfrm>
          <a:prstGeom prst="rect">
            <a:avLst/>
          </a:prstGeom>
          <a:noFill/>
        </p:spPr>
        <p:txBody>
          <a:bodyPr wrap="square">
            <a:spAutoFit/>
          </a:bodyPr>
          <a:lstStyle/>
          <a:p>
            <a:r>
              <a:rPr lang="en-GB" dirty="0">
                <a:hlinkClick r:id="rId3"/>
              </a:rPr>
              <a:t>www.youtube.com/watch?v=jZTEO9gaBrc</a:t>
            </a:r>
            <a:r>
              <a:rPr lang="en-GB" dirty="0"/>
              <a:t> </a:t>
            </a:r>
          </a:p>
        </p:txBody>
      </p:sp>
    </p:spTree>
    <p:extLst>
      <p:ext uri="{BB962C8B-B14F-4D97-AF65-F5344CB8AC3E}">
        <p14:creationId xmlns:p14="http://schemas.microsoft.com/office/powerpoint/2010/main" val="374932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dirty="0"/>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Bonus: Hill Mari</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30</a:t>
            </a:fld>
            <a:endParaRPr lang="en-GB"/>
          </a:p>
        </p:txBody>
      </p:sp>
    </p:spTree>
    <p:extLst>
      <p:ext uri="{BB962C8B-B14F-4D97-AF65-F5344CB8AC3E}">
        <p14:creationId xmlns:p14="http://schemas.microsoft.com/office/powerpoint/2010/main" val="841108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AA97-B6A3-4596-B56C-8940CD8B0533}"/>
              </a:ext>
            </a:extLst>
          </p:cNvPr>
          <p:cNvSpPr>
            <a:spLocks noGrp="1"/>
          </p:cNvSpPr>
          <p:nvPr>
            <p:ph type="title"/>
          </p:nvPr>
        </p:nvSpPr>
        <p:spPr>
          <a:xfrm>
            <a:off x="838200" y="2766218"/>
            <a:ext cx="10515600" cy="1325563"/>
          </a:xfrm>
        </p:spPr>
        <p:txBody>
          <a:bodyPr/>
          <a:lstStyle/>
          <a:p>
            <a:pPr algn="ctr"/>
            <a:r>
              <a:rPr lang="en-GB" dirty="0">
                <a:hlinkClick r:id="rId2"/>
              </a:rPr>
              <a:t>rhm.mari-language.com</a:t>
            </a:r>
            <a:r>
              <a:rPr lang="en-GB" dirty="0"/>
              <a:t> </a:t>
            </a:r>
          </a:p>
        </p:txBody>
      </p:sp>
      <p:sp>
        <p:nvSpPr>
          <p:cNvPr id="4" name="Footer Placeholder 3">
            <a:extLst>
              <a:ext uri="{FF2B5EF4-FFF2-40B4-BE49-F238E27FC236}">
                <a16:creationId xmlns:a16="http://schemas.microsoft.com/office/drawing/2014/main" id="{0B144134-1D72-4B74-9FBD-BF35CBA6E39F}"/>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4BEE3907-BE43-453A-9A59-034F20962229}"/>
              </a:ext>
            </a:extLst>
          </p:cNvPr>
          <p:cNvSpPr>
            <a:spLocks noGrp="1"/>
          </p:cNvSpPr>
          <p:nvPr>
            <p:ph type="sldNum" sz="quarter" idx="12"/>
          </p:nvPr>
        </p:nvSpPr>
        <p:spPr/>
        <p:txBody>
          <a:bodyPr/>
          <a:lstStyle/>
          <a:p>
            <a:fld id="{055DE2CD-379D-4002-80ED-F7724F598CF3}" type="slidenum">
              <a:rPr lang="en-GB" smtClean="0"/>
              <a:t>31</a:t>
            </a:fld>
            <a:endParaRPr lang="en-GB"/>
          </a:p>
        </p:txBody>
      </p:sp>
    </p:spTree>
    <p:extLst>
      <p:ext uri="{BB962C8B-B14F-4D97-AF65-F5344CB8AC3E}">
        <p14:creationId xmlns:p14="http://schemas.microsoft.com/office/powerpoint/2010/main" val="351944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5AE5-6662-44F7-A547-0079E816B0C0}"/>
              </a:ext>
            </a:extLst>
          </p:cNvPr>
          <p:cNvSpPr>
            <a:spLocks noGrp="1"/>
          </p:cNvSpPr>
          <p:nvPr>
            <p:ph type="title"/>
          </p:nvPr>
        </p:nvSpPr>
        <p:spPr/>
        <p:txBody>
          <a:bodyPr/>
          <a:lstStyle/>
          <a:p>
            <a:r>
              <a:rPr lang="en-GB" dirty="0"/>
              <a:t>Minimal pairs </a:t>
            </a:r>
            <a:r>
              <a:rPr lang="az-Cyrl-AZ" dirty="0"/>
              <a:t>ы ~ ӹ</a:t>
            </a:r>
            <a:endParaRPr lang="en-GB" dirty="0"/>
          </a:p>
        </p:txBody>
      </p:sp>
      <p:sp>
        <p:nvSpPr>
          <p:cNvPr id="3" name="Content Placeholder 2">
            <a:extLst>
              <a:ext uri="{FF2B5EF4-FFF2-40B4-BE49-F238E27FC236}">
                <a16:creationId xmlns:a16="http://schemas.microsoft.com/office/drawing/2014/main" id="{39ED49EB-E18E-450E-A75B-E0F9B2847CF5}"/>
              </a:ext>
            </a:extLst>
          </p:cNvPr>
          <p:cNvSpPr>
            <a:spLocks noGrp="1"/>
          </p:cNvSpPr>
          <p:nvPr>
            <p:ph idx="1"/>
          </p:nvPr>
        </p:nvSpPr>
        <p:spPr/>
        <p:txBody>
          <a:bodyPr numCol="2">
            <a:normAutofit fontScale="77500" lnSpcReduction="20000"/>
          </a:bodyPr>
          <a:lstStyle/>
          <a:p>
            <a:pPr marL="0" indent="0">
              <a:buNone/>
              <a:tabLst>
                <a:tab pos="2962275" algn="l"/>
              </a:tabLst>
            </a:pPr>
            <a:r>
              <a:rPr lang="az-Cyrl-AZ" dirty="0"/>
              <a:t>лым ‘</a:t>
            </a:r>
            <a:r>
              <a:rPr lang="en-GB" dirty="0"/>
              <a:t>snow’	(MEM </a:t>
            </a:r>
            <a:r>
              <a:rPr lang="az-Cyrl-AZ" dirty="0"/>
              <a:t>лум)</a:t>
            </a:r>
          </a:p>
          <a:p>
            <a:pPr marL="0" indent="0">
              <a:buNone/>
              <a:tabLst>
                <a:tab pos="2962275" algn="l"/>
              </a:tabLst>
            </a:pPr>
            <a:r>
              <a:rPr lang="az-Cyrl-AZ" dirty="0"/>
              <a:t>лӹм ‘</a:t>
            </a:r>
            <a:r>
              <a:rPr lang="en-GB" dirty="0"/>
              <a:t>name’	(MEM </a:t>
            </a:r>
            <a:r>
              <a:rPr lang="az-Cyrl-AZ" dirty="0"/>
              <a:t>лӱм)</a:t>
            </a:r>
          </a:p>
          <a:p>
            <a:pPr marL="0" indent="0">
              <a:buNone/>
              <a:tabLst>
                <a:tab pos="2962275" algn="l"/>
              </a:tabLst>
            </a:pPr>
            <a:endParaRPr lang="az-Cyrl-AZ" dirty="0"/>
          </a:p>
          <a:p>
            <a:pPr marL="0" indent="0">
              <a:buNone/>
              <a:tabLst>
                <a:tab pos="2962275" algn="l"/>
              </a:tabLst>
            </a:pPr>
            <a:r>
              <a:rPr lang="az-Cyrl-AZ" dirty="0"/>
              <a:t>кышкы ‘(</a:t>
            </a:r>
            <a:r>
              <a:rPr lang="en-GB" dirty="0"/>
              <a:t>to) where’	(MEM </a:t>
            </a:r>
            <a:r>
              <a:rPr lang="az-Cyrl-AZ" dirty="0"/>
              <a:t>кушко)</a:t>
            </a:r>
          </a:p>
          <a:p>
            <a:pPr marL="0" indent="0">
              <a:buNone/>
              <a:tabLst>
                <a:tab pos="2962275" algn="l"/>
              </a:tabLst>
            </a:pPr>
            <a:r>
              <a:rPr lang="az-Cyrl-AZ" dirty="0"/>
              <a:t>кӹшкӹ ‘</a:t>
            </a:r>
            <a:r>
              <a:rPr lang="en-GB" dirty="0"/>
              <a:t>snake’	(MEM </a:t>
            </a:r>
            <a:r>
              <a:rPr lang="az-Cyrl-AZ" dirty="0"/>
              <a:t>кишке)</a:t>
            </a:r>
          </a:p>
          <a:p>
            <a:pPr marL="0" indent="0">
              <a:buNone/>
              <a:tabLst>
                <a:tab pos="2962275" algn="l"/>
              </a:tabLst>
            </a:pPr>
            <a:endParaRPr lang="az-Cyrl-AZ" dirty="0"/>
          </a:p>
          <a:p>
            <a:pPr marL="0" indent="0">
              <a:buNone/>
              <a:tabLst>
                <a:tab pos="2962275" algn="l"/>
              </a:tabLst>
            </a:pPr>
            <a:r>
              <a:rPr lang="az-Cyrl-AZ" dirty="0"/>
              <a:t>тышты ‘</a:t>
            </a:r>
            <a:r>
              <a:rPr lang="en-GB" dirty="0"/>
              <a:t>riddle’	(MEM </a:t>
            </a:r>
            <a:r>
              <a:rPr lang="az-Cyrl-AZ" dirty="0"/>
              <a:t>тушто)</a:t>
            </a:r>
          </a:p>
          <a:p>
            <a:pPr marL="0" indent="0">
              <a:buNone/>
              <a:tabLst>
                <a:tab pos="2962275" algn="l"/>
              </a:tabLst>
            </a:pPr>
            <a:r>
              <a:rPr lang="az-Cyrl-AZ" dirty="0"/>
              <a:t>тӹштӹ ‘</a:t>
            </a:r>
            <a:r>
              <a:rPr lang="en-GB" dirty="0"/>
              <a:t>here’	(MEM </a:t>
            </a:r>
            <a:r>
              <a:rPr lang="az-Cyrl-AZ" dirty="0"/>
              <a:t>тыште)</a:t>
            </a:r>
          </a:p>
          <a:p>
            <a:pPr marL="0" indent="0">
              <a:buNone/>
              <a:tabLst>
                <a:tab pos="2962275" algn="l"/>
              </a:tabLst>
            </a:pPr>
            <a:endParaRPr lang="az-Cyrl-AZ" dirty="0"/>
          </a:p>
          <a:p>
            <a:pPr marL="0" indent="0">
              <a:buNone/>
              <a:tabLst>
                <a:tab pos="2962275" algn="l"/>
              </a:tabLst>
            </a:pPr>
            <a:r>
              <a:rPr lang="az-Cyrl-AZ" dirty="0"/>
              <a:t>ыдыр ‘</a:t>
            </a:r>
            <a:r>
              <a:rPr lang="en-GB" dirty="0"/>
              <a:t>mole (animal)’	(MEM </a:t>
            </a:r>
            <a:r>
              <a:rPr lang="az-Cyrl-AZ" dirty="0"/>
              <a:t>удыр)</a:t>
            </a:r>
          </a:p>
          <a:p>
            <a:pPr marL="0" indent="0">
              <a:buNone/>
              <a:tabLst>
                <a:tab pos="2962275" algn="l"/>
              </a:tabLst>
            </a:pPr>
            <a:r>
              <a:rPr lang="az-Cyrl-AZ" dirty="0"/>
              <a:t>ӹдӹр ‘</a:t>
            </a:r>
            <a:r>
              <a:rPr lang="en-GB" dirty="0"/>
              <a:t>girl’	(MEM </a:t>
            </a:r>
            <a:r>
              <a:rPr lang="az-Cyrl-AZ" dirty="0"/>
              <a:t>ӱдыр)</a:t>
            </a:r>
          </a:p>
          <a:p>
            <a:pPr marL="0" indent="0">
              <a:buNone/>
              <a:tabLst>
                <a:tab pos="2962275" algn="l"/>
              </a:tabLst>
            </a:pPr>
            <a:endParaRPr lang="az-Cyrl-AZ" dirty="0"/>
          </a:p>
          <a:p>
            <a:pPr marL="0" indent="0">
              <a:buNone/>
              <a:tabLst>
                <a:tab pos="2962275" algn="l"/>
              </a:tabLst>
            </a:pPr>
            <a:r>
              <a:rPr lang="az-Cyrl-AZ" dirty="0"/>
              <a:t>ыш ‘</a:t>
            </a:r>
            <a:r>
              <a:rPr lang="en-GB" dirty="0"/>
              <a:t>mind’	(MEM </a:t>
            </a:r>
            <a:r>
              <a:rPr lang="az-Cyrl-AZ" dirty="0"/>
              <a:t>уш)</a:t>
            </a:r>
          </a:p>
          <a:p>
            <a:pPr marL="0" indent="0">
              <a:buNone/>
              <a:tabLst>
                <a:tab pos="2962275" algn="l"/>
              </a:tabLst>
            </a:pPr>
            <a:r>
              <a:rPr lang="az-Cyrl-AZ" dirty="0"/>
              <a:t>ӹш ‘(</a:t>
            </a:r>
            <a:r>
              <a:rPr lang="en-GB" dirty="0"/>
              <a:t>s/he) did not’	(MEM </a:t>
            </a:r>
            <a:r>
              <a:rPr lang="az-Cyrl-AZ" dirty="0"/>
              <a:t>ыш)</a:t>
            </a:r>
          </a:p>
          <a:p>
            <a:pPr marL="0" indent="0">
              <a:buNone/>
              <a:tabLst>
                <a:tab pos="2962275" algn="l"/>
              </a:tabLst>
            </a:pPr>
            <a:endParaRPr lang="az-Cyrl-AZ" dirty="0"/>
          </a:p>
          <a:p>
            <a:pPr marL="0" indent="0">
              <a:buNone/>
              <a:tabLst>
                <a:tab pos="2962275" algn="l"/>
              </a:tabLst>
            </a:pPr>
            <a:r>
              <a:rPr lang="az-Cyrl-AZ" dirty="0"/>
              <a:t>йыдым ‘</a:t>
            </a:r>
            <a:r>
              <a:rPr lang="en-GB" dirty="0"/>
              <a:t>at night’	(</a:t>
            </a:r>
            <a:r>
              <a:rPr lang="az-Cyrl-AZ" dirty="0"/>
              <a:t>МЕМ йӱдым)</a:t>
            </a:r>
          </a:p>
          <a:p>
            <a:pPr marL="0" indent="0">
              <a:buNone/>
              <a:tabLst>
                <a:tab pos="2962275" algn="l"/>
              </a:tabLst>
            </a:pPr>
            <a:r>
              <a:rPr lang="az-Cyrl-AZ" dirty="0"/>
              <a:t>йӹдӹм ‘</a:t>
            </a:r>
            <a:r>
              <a:rPr lang="en-GB" dirty="0"/>
              <a:t>threshing floor’	(</a:t>
            </a:r>
            <a:r>
              <a:rPr lang="az-Cyrl-AZ" dirty="0"/>
              <a:t>МЕМ идым)</a:t>
            </a:r>
          </a:p>
          <a:p>
            <a:pPr marL="0" indent="0">
              <a:buNone/>
              <a:tabLst>
                <a:tab pos="2962275" algn="l"/>
              </a:tabLst>
            </a:pPr>
            <a:endParaRPr lang="az-Cyrl-AZ" dirty="0"/>
          </a:p>
          <a:p>
            <a:pPr marL="0" indent="0">
              <a:buNone/>
              <a:tabLst>
                <a:tab pos="2962275" algn="l"/>
              </a:tabLst>
            </a:pPr>
            <a:r>
              <a:rPr lang="az-Cyrl-AZ" dirty="0"/>
              <a:t>Йыл ‘</a:t>
            </a:r>
            <a:r>
              <a:rPr lang="en-GB" dirty="0"/>
              <a:t>Volga’	(MEM </a:t>
            </a:r>
            <a:r>
              <a:rPr lang="az-Cyrl-AZ" dirty="0"/>
              <a:t>Юл)</a:t>
            </a:r>
          </a:p>
          <a:p>
            <a:pPr marL="0" indent="0">
              <a:buNone/>
              <a:tabLst>
                <a:tab pos="2962275" algn="l"/>
              </a:tabLst>
            </a:pPr>
            <a:r>
              <a:rPr lang="az-Cyrl-AZ" dirty="0"/>
              <a:t>йӹл ‘</a:t>
            </a:r>
            <a:r>
              <a:rPr lang="en-GB" dirty="0"/>
              <a:t>earthworm’	(MEM </a:t>
            </a:r>
            <a:r>
              <a:rPr lang="az-Cyrl-AZ" dirty="0"/>
              <a:t>йыл)</a:t>
            </a:r>
          </a:p>
          <a:p>
            <a:pPr marL="0" indent="0">
              <a:buNone/>
              <a:tabLst>
                <a:tab pos="2962275" algn="l"/>
              </a:tabLst>
            </a:pPr>
            <a:endParaRPr lang="az-Cyrl-AZ" dirty="0"/>
          </a:p>
          <a:p>
            <a:pPr marL="0" indent="0">
              <a:buNone/>
              <a:tabLst>
                <a:tab pos="2962275" algn="l"/>
              </a:tabLst>
            </a:pPr>
            <a:r>
              <a:rPr lang="az-Cyrl-AZ" dirty="0"/>
              <a:t>кышкедӓш ‘</a:t>
            </a:r>
            <a:r>
              <a:rPr lang="en-GB" dirty="0"/>
              <a:t>to tear’	(MEM </a:t>
            </a:r>
            <a:r>
              <a:rPr lang="az-Cyrl-AZ" dirty="0"/>
              <a:t>кушкедаш)</a:t>
            </a:r>
          </a:p>
          <a:p>
            <a:pPr marL="0" indent="0">
              <a:buNone/>
              <a:tabLst>
                <a:tab pos="2962275" algn="l"/>
              </a:tabLst>
            </a:pPr>
            <a:r>
              <a:rPr lang="az-Cyrl-AZ" dirty="0"/>
              <a:t>кӹшкедӓш ‘</a:t>
            </a:r>
            <a:r>
              <a:rPr lang="en-GB" dirty="0"/>
              <a:t>to scatter’	(MEM </a:t>
            </a:r>
            <a:r>
              <a:rPr lang="az-Cyrl-AZ" dirty="0"/>
              <a:t>кышкедаш)</a:t>
            </a:r>
          </a:p>
        </p:txBody>
      </p:sp>
      <p:sp>
        <p:nvSpPr>
          <p:cNvPr id="4" name="Footer Placeholder 3">
            <a:extLst>
              <a:ext uri="{FF2B5EF4-FFF2-40B4-BE49-F238E27FC236}">
                <a16:creationId xmlns:a16="http://schemas.microsoft.com/office/drawing/2014/main" id="{9B5073FF-D795-4E60-B40C-92185E234B4B}"/>
              </a:ext>
            </a:extLst>
          </p:cNvPr>
          <p:cNvSpPr>
            <a:spLocks noGrp="1"/>
          </p:cNvSpPr>
          <p:nvPr>
            <p:ph type="ftr" sz="quarter" idx="11"/>
          </p:nvPr>
        </p:nvSpPr>
        <p:spPr/>
        <p:txBody>
          <a:bodyPr/>
          <a:lstStyle/>
          <a:p>
            <a:r>
              <a:rPr lang="en-US"/>
              <a:t>COPIUS – Introduction to Mari – Chapter 23</a:t>
            </a:r>
            <a:endParaRPr lang="en-GB"/>
          </a:p>
        </p:txBody>
      </p:sp>
      <p:sp>
        <p:nvSpPr>
          <p:cNvPr id="5" name="Slide Number Placeholder 4">
            <a:extLst>
              <a:ext uri="{FF2B5EF4-FFF2-40B4-BE49-F238E27FC236}">
                <a16:creationId xmlns:a16="http://schemas.microsoft.com/office/drawing/2014/main" id="{67CF89E0-59A2-4123-B8D4-19054BBC1F72}"/>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7" name="minimal_pairs">
            <a:hlinkClick r:id="" action="ppaction://media"/>
            <a:extLst>
              <a:ext uri="{FF2B5EF4-FFF2-40B4-BE49-F238E27FC236}">
                <a16:creationId xmlns:a16="http://schemas.microsoft.com/office/drawing/2014/main" id="{8668D8F0-9437-4131-B500-62A78136F16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13538" y="647699"/>
            <a:ext cx="609600" cy="609600"/>
          </a:xfrm>
          <a:prstGeom prst="rect">
            <a:avLst/>
          </a:prstGeom>
        </p:spPr>
      </p:pic>
    </p:spTree>
    <p:extLst>
      <p:ext uri="{BB962C8B-B14F-4D97-AF65-F5344CB8AC3E}">
        <p14:creationId xmlns:p14="http://schemas.microsoft.com/office/powerpoint/2010/main" val="127879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7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537679522"/>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Gerund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шыла</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1"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8" name="Rectangle 7">
            <a:extLst>
              <a:ext uri="{FF2B5EF4-FFF2-40B4-BE49-F238E27FC236}">
                <a16:creationId xmlns:a16="http://schemas.microsoft.com/office/drawing/2014/main" id="{95C06173-CD12-4E18-8417-8D2F18D1BEB9}"/>
              </a:ext>
            </a:extLst>
          </p:cNvPr>
          <p:cNvSpPr/>
          <p:nvPr/>
        </p:nvSpPr>
        <p:spPr>
          <a:xfrm>
            <a:off x="8456312" y="2419159"/>
            <a:ext cx="148675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1A540831-0A2B-462B-9206-A2A5977DE062}"/>
              </a:ext>
            </a:extLst>
          </p:cNvPr>
          <p:cNvSpPr/>
          <p:nvPr/>
        </p:nvSpPr>
        <p:spPr>
          <a:xfrm>
            <a:off x="8478496" y="2704996"/>
            <a:ext cx="1373957" cy="2954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1BDD74C9-F812-470A-BB46-A06A241C5B46}"/>
              </a:ext>
            </a:extLst>
          </p:cNvPr>
          <p:cNvSpPr/>
          <p:nvPr/>
        </p:nvSpPr>
        <p:spPr>
          <a:xfrm>
            <a:off x="8456311" y="3061694"/>
            <a:ext cx="1985319"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E1157E9E-34C7-46E7-8393-4DFF82DB51CB}"/>
              </a:ext>
            </a:extLst>
          </p:cNvPr>
          <p:cNvSpPr/>
          <p:nvPr/>
        </p:nvSpPr>
        <p:spPr>
          <a:xfrm>
            <a:off x="8459397" y="338262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2C150F34-1887-43B7-9BAE-09ACFE53AFA0}"/>
              </a:ext>
            </a:extLst>
          </p:cNvPr>
          <p:cNvSpPr/>
          <p:nvPr/>
        </p:nvSpPr>
        <p:spPr>
          <a:xfrm>
            <a:off x="8533314" y="3709914"/>
            <a:ext cx="117613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CC95D446-B0B1-4D68-8652-3B032DF8D80F}"/>
              </a:ext>
            </a:extLst>
          </p:cNvPr>
          <p:cNvSpPr/>
          <p:nvPr/>
        </p:nvSpPr>
        <p:spPr>
          <a:xfrm>
            <a:off x="8483856" y="403950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E568DA8A-086E-4351-BB08-D1FA436C31A4}"/>
              </a:ext>
            </a:extLst>
          </p:cNvPr>
          <p:cNvSpPr/>
          <p:nvPr/>
        </p:nvSpPr>
        <p:spPr>
          <a:xfrm>
            <a:off x="8506040" y="4386047"/>
            <a:ext cx="1437029" cy="23476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C50A2130-ED4D-4641-BC93-1310B314D291}"/>
              </a:ext>
            </a:extLst>
          </p:cNvPr>
          <p:cNvSpPr/>
          <p:nvPr/>
        </p:nvSpPr>
        <p:spPr>
          <a:xfrm>
            <a:off x="8483855" y="4747642"/>
            <a:ext cx="1985319" cy="19692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294D79CA-BE98-4AB3-8758-93F424F2DCE8}"/>
              </a:ext>
            </a:extLst>
          </p:cNvPr>
          <p:cNvSpPr/>
          <p:nvPr/>
        </p:nvSpPr>
        <p:spPr>
          <a:xfrm>
            <a:off x="8486941" y="5017259"/>
            <a:ext cx="1697084"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78BD44E7-8089-4DA5-9A04-CA2ED5BB6964}"/>
              </a:ext>
            </a:extLst>
          </p:cNvPr>
          <p:cNvSpPr/>
          <p:nvPr/>
        </p:nvSpPr>
        <p:spPr>
          <a:xfrm>
            <a:off x="8560858" y="5344544"/>
            <a:ext cx="159562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FA3B3D8D-BF22-4EE4-B0D1-2E68E950E63B}"/>
              </a:ext>
            </a:extLst>
          </p:cNvPr>
          <p:cNvSpPr/>
          <p:nvPr/>
        </p:nvSpPr>
        <p:spPr>
          <a:xfrm>
            <a:off x="6598847" y="3387487"/>
            <a:ext cx="82430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21D30B67-C45F-4723-8908-F67C4C37647B}"/>
              </a:ext>
            </a:extLst>
          </p:cNvPr>
          <p:cNvSpPr/>
          <p:nvPr/>
        </p:nvSpPr>
        <p:spPr>
          <a:xfrm>
            <a:off x="6694097" y="3712851"/>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7019F300-1E31-436E-9D6F-42231AE7F137}"/>
              </a:ext>
            </a:extLst>
          </p:cNvPr>
          <p:cNvSpPr/>
          <p:nvPr/>
        </p:nvSpPr>
        <p:spPr>
          <a:xfrm>
            <a:off x="6567097" y="4036295"/>
            <a:ext cx="881453"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286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E6DF3426-F5B9-4C97-88B6-917E1A6D0352}"/>
              </a:ext>
            </a:extLst>
          </p:cNvPr>
          <p:cNvGraphicFramePr>
            <a:graphicFrameLocks/>
          </p:cNvGraphicFramePr>
          <p:nvPr>
            <p:extLst>
              <p:ext uri="{D42A27DB-BD31-4B8C-83A1-F6EECF244321}">
                <p14:modId xmlns:p14="http://schemas.microsoft.com/office/powerpoint/2010/main" val="538059320"/>
              </p:ext>
            </p:extLst>
          </p:nvPr>
        </p:nvGraphicFramePr>
        <p:xfrm>
          <a:off x="819510" y="1859549"/>
          <a:ext cx="10552979" cy="4094577"/>
        </p:xfrm>
        <a:graphic>
          <a:graphicData uri="http://schemas.openxmlformats.org/drawingml/2006/table">
            <a:tbl>
              <a:tblPr firstRow="1" firstCol="1" bandRow="1" bandCol="1"/>
              <a:tblGrid>
                <a:gridCol w="2463100">
                  <a:extLst>
                    <a:ext uri="{9D8B030D-6E8A-4147-A177-3AD203B41FA5}">
                      <a16:colId xmlns:a16="http://schemas.microsoft.com/office/drawing/2014/main" val="2147401105"/>
                    </a:ext>
                  </a:extLst>
                </a:gridCol>
                <a:gridCol w="2550326">
                  <a:extLst>
                    <a:ext uri="{9D8B030D-6E8A-4147-A177-3AD203B41FA5}">
                      <a16:colId xmlns:a16="http://schemas.microsoft.com/office/drawing/2014/main" val="3997883679"/>
                    </a:ext>
                  </a:extLst>
                </a:gridCol>
                <a:gridCol w="2594632">
                  <a:extLst>
                    <a:ext uri="{9D8B030D-6E8A-4147-A177-3AD203B41FA5}">
                      <a16:colId xmlns:a16="http://schemas.microsoft.com/office/drawing/2014/main" val="1733620156"/>
                    </a:ext>
                  </a:extLst>
                </a:gridCol>
                <a:gridCol w="2944921">
                  <a:extLst>
                    <a:ext uri="{9D8B030D-6E8A-4147-A177-3AD203B41FA5}">
                      <a16:colId xmlns:a16="http://schemas.microsoft.com/office/drawing/2014/main" val="2753966601"/>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Infinitive</a:t>
                      </a:r>
                      <a:endParaRPr lang="en-US" sz="2000" b="0" i="0" u="none" strike="noStrike" dirty="0">
                        <a:effectLst/>
                        <a:latin typeface="Arial" panose="020B0604020202020204" pitchFamily="34" charset="0"/>
                      </a:endParaRPr>
                    </a:p>
                  </a:txBody>
                  <a:tcPr marL="199374" marR="199374" marT="99687" marB="99687" anchor="ctr">
                    <a:lnL w="28575" cap="flat" cmpd="sng" algn="ctr">
                      <a:solidFill>
                        <a:schemeClr val="tx1"/>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Verbal stem</a:t>
                      </a:r>
                      <a:endParaRPr lang="en-US"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Gerund in ‑</a:t>
                      </a:r>
                      <a:r>
                        <a:rPr lang="de-AT" sz="2000" b="1" i="1" u="none" strike="noStrike" dirty="0">
                          <a:effectLst/>
                          <a:latin typeface="Calibri" panose="020F0502020204030204" pitchFamily="34" charset="0"/>
                          <a:ea typeface="PMingLiU" panose="02020500000000000000" pitchFamily="18" charset="-120"/>
                          <a:cs typeface="Calibri" panose="020F0502020204030204" pitchFamily="34" charset="0"/>
                        </a:rPr>
                        <a:t>шыла</a:t>
                      </a:r>
                      <a:endParaRPr lang="az-Cyrl-AZ" sz="2000" b="0" i="0" u="none" strike="noStrike" dirty="0">
                        <a:effectLst/>
                        <a:latin typeface="Arial" panose="020B0604020202020204" pitchFamily="34" charset="0"/>
                      </a:endParaRPr>
                    </a:p>
                  </a:txBody>
                  <a:tcPr marL="149531" marR="149531" marT="20768" marB="0" anchor="ctr">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30147"/>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read</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луд</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1"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100814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take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нал</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86418"/>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тунем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learn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тунем</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13657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кочк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eat</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кочк‑ (&gt; коч-)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коч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4926964"/>
                  </a:ext>
                </a:extLst>
              </a:tr>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sit down</a:t>
                      </a:r>
                      <a:endParaRPr lang="en-US" sz="2000" b="0" i="0" u="none" strike="noStrike">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шинч‑ (&gt; шич-)</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шич</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315338"/>
                  </a:ext>
                </a:extLst>
              </a:tr>
              <a:tr h="201363">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(‑ам)</a:t>
                      </a:r>
                      <a:endParaRPr lang="az-Cyrl-AZ" sz="2000" b="0" i="0" u="none" strike="noStrike" dirty="0">
                        <a:effectLst/>
                        <a:latin typeface="Arial" panose="020B0604020202020204" pitchFamily="34" charset="0"/>
                      </a:endParaRPr>
                    </a:p>
                  </a:txBody>
                  <a:tcPr marL="149531" marR="149531" marT="20768"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leave</a:t>
                      </a:r>
                      <a:endParaRPr lang="en-US" sz="2000" b="0" i="0" u="none" strike="noStrike" dirty="0">
                        <a:effectLst/>
                        <a:latin typeface="Arial" panose="020B0604020202020204" pitchFamily="34" charset="0"/>
                      </a:endParaRPr>
                    </a:p>
                  </a:txBody>
                  <a:tcPr marL="149531" marR="149531" marT="20768"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лект‑ (&gt; лек-)</a:t>
                      </a:r>
                      <a:endParaRPr lang="az-Cyrl-AZ" sz="2000" b="0" i="0" u="none" strike="noStrike" dirty="0">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лек</a:t>
                      </a:r>
                      <a:r>
                        <a:rPr lang="mi-N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solidFill>
                          <a:srgbClr val="FF0000"/>
                        </a:solidFill>
                        <a:effectLst/>
                        <a:latin typeface="Arial" panose="020B0604020202020204" pitchFamily="34" charset="0"/>
                      </a:endParaRPr>
                    </a:p>
                  </a:txBody>
                  <a:tcPr marL="149531" marR="149531" marT="20768"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00856"/>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write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возо-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возы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7489217"/>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enter</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пуро-</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пуры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410932"/>
                  </a:ext>
                </a:extLst>
              </a:tr>
              <a:tr h="201363">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live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иле-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илы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50383"/>
                  </a:ext>
                </a:extLst>
              </a:tr>
              <a:tr h="295942">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to agree</a:t>
                      </a:r>
                      <a:endParaRPr lang="en-US" sz="2000" b="0" i="0" u="none" strike="noStrike">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келше-</a:t>
                      </a:r>
                      <a:endParaRPr lang="az-Cyrl-AZ" sz="2000" b="0" i="0" u="none" strike="noStrike">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келшы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790541"/>
                  </a:ext>
                </a:extLst>
              </a:tr>
              <a:tr h="190837">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 (‑ем)</a:t>
                      </a:r>
                      <a:endParaRPr lang="az-Cyrl-AZ" sz="2000" b="0" i="0" u="none" strike="noStrike" dirty="0">
                        <a:effectLst/>
                        <a:latin typeface="Arial" panose="020B0604020202020204" pitchFamily="34" charset="0"/>
                      </a:endParaRPr>
                    </a:p>
                  </a:txBody>
                  <a:tcPr marL="162710" marR="162710" marT="22599"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to go</a:t>
                      </a:r>
                      <a:endParaRPr lang="en-US" sz="2000" b="0" i="0" u="none" strike="noStrike" dirty="0">
                        <a:effectLst/>
                        <a:latin typeface="Arial" panose="020B0604020202020204" pitchFamily="34" charset="0"/>
                      </a:endParaRPr>
                    </a:p>
                  </a:txBody>
                  <a:tcPr marL="162710" marR="162710" marT="22599"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кае-</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just" defTabSz="914400" rtl="0" eaLnBrk="1" fontAlgn="t" latinLnBrk="0" hangingPunct="1">
                        <a:lnSpc>
                          <a:spcPct val="100000"/>
                        </a:lnSpc>
                        <a:spcBef>
                          <a:spcPts val="0"/>
                        </a:spcBef>
                        <a:spcAft>
                          <a:spcPts val="0"/>
                        </a:spcAft>
                        <a:buClrTx/>
                        <a:buSzTx/>
                        <a:buFontTx/>
                        <a:buNone/>
                        <a:tabLst/>
                        <a:defRPr/>
                      </a:pP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кай</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mi-N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шыл</a:t>
                      </a:r>
                      <a:r>
                        <a:rPr lang="mi-N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2000" b="0" i="0" u="none" strike="noStrike" dirty="0">
                        <a:effectLst/>
                        <a:latin typeface="Arial" panose="020B0604020202020204" pitchFamily="34" charset="0"/>
                      </a:endParaRPr>
                    </a:p>
                  </a:txBody>
                  <a:tcPr marL="162710" marR="162710" marT="22599" marB="0">
                    <a:lnL w="190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737617"/>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Tree>
    <p:extLst>
      <p:ext uri="{BB962C8B-B14F-4D97-AF65-F5344CB8AC3E}">
        <p14:creationId xmlns:p14="http://schemas.microsoft.com/office/powerpoint/2010/main" val="28133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6" name="Table 5">
            <a:extLst>
              <a:ext uri="{FF2B5EF4-FFF2-40B4-BE49-F238E27FC236}">
                <a16:creationId xmlns:a16="http://schemas.microsoft.com/office/drawing/2014/main" id="{6ABDB578-2F88-4A12-A7DB-2AFA20C27DBF}"/>
              </a:ext>
            </a:extLst>
          </p:cNvPr>
          <p:cNvGraphicFramePr>
            <a:graphicFrameLocks noGrp="1"/>
          </p:cNvGraphicFramePr>
          <p:nvPr>
            <p:extLst>
              <p:ext uri="{D42A27DB-BD31-4B8C-83A1-F6EECF244321}">
                <p14:modId xmlns:p14="http://schemas.microsoft.com/office/powerpoint/2010/main" val="2887843184"/>
              </p:ext>
            </p:extLst>
          </p:nvPr>
        </p:nvGraphicFramePr>
        <p:xfrm>
          <a:off x="838201" y="2001044"/>
          <a:ext cx="10515599" cy="3519645"/>
        </p:xfrm>
        <a:graphic>
          <a:graphicData uri="http://schemas.openxmlformats.org/drawingml/2006/table">
            <a:tbl>
              <a:tblPr firstRow="1" firstCol="1" bandRow="1" bandCol="1">
                <a:tableStyleId>{5940675A-B579-460E-94D1-54222C63F5DA}</a:tableStyleId>
              </a:tblPr>
              <a:tblGrid>
                <a:gridCol w="5257213">
                  <a:extLst>
                    <a:ext uri="{9D8B030D-6E8A-4147-A177-3AD203B41FA5}">
                      <a16:colId xmlns:a16="http://schemas.microsoft.com/office/drawing/2014/main" val="1649095387"/>
                    </a:ext>
                  </a:extLst>
                </a:gridCol>
                <a:gridCol w="5258386">
                  <a:extLst>
                    <a:ext uri="{9D8B030D-6E8A-4147-A177-3AD203B41FA5}">
                      <a16:colId xmlns:a16="http://schemas.microsoft.com/office/drawing/2014/main" val="2380547936"/>
                    </a:ext>
                  </a:extLst>
                </a:gridCol>
              </a:tblGrid>
              <a:tr h="1173215">
                <a:tc>
                  <a:txBody>
                    <a:bodyPr/>
                    <a:lstStyle/>
                    <a:p>
                      <a:pPr algn="l"/>
                      <a:r>
                        <a:rPr lang="en-US" sz="2400">
                          <a:effectLst/>
                          <a:latin typeface="Calibri" panose="020F0502020204030204" pitchFamily="34" charset="0"/>
                          <a:ea typeface="PMingLiU" panose="02020500000000000000" pitchFamily="18" charset="-120"/>
                          <a:cs typeface="Calibri" panose="020F0502020204030204" pitchFamily="34" charset="0"/>
                        </a:rPr>
                        <a:t>Паш</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кайышыл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к</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вытыш п</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рышым.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On my way to work I went to the store.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5932348"/>
                  </a:ext>
                </a:extLst>
              </a:tr>
              <a:tr h="1173215">
                <a:tc>
                  <a:txBody>
                    <a:bodyPr/>
                    <a:lstStyle/>
                    <a:p>
                      <a:pPr algn="just"/>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Я</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лышке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кудалшыл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Йыв</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т</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што йолт</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шыжым вашл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и</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When driving to the village, Yyvan met an old friend.</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4366419"/>
                  </a:ext>
                </a:extLst>
              </a:tr>
              <a:tr h="1173215">
                <a:tc>
                  <a:txBody>
                    <a:bodyPr/>
                    <a:lstStyle/>
                    <a:p>
                      <a:pPr algn="just"/>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Те</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эр</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зыкым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колыштшыл</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кӱв</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рым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мушкыд</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Do you always wash the floor while listening to music?</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2894486"/>
                  </a:ext>
                </a:extLst>
              </a:tr>
            </a:tbl>
          </a:graphicData>
        </a:graphic>
      </p:graphicFrame>
    </p:spTree>
    <p:extLst>
      <p:ext uri="{BB962C8B-B14F-4D97-AF65-F5344CB8AC3E}">
        <p14:creationId xmlns:p14="http://schemas.microsoft.com/office/powerpoint/2010/main" val="932397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F843A4E-F677-4DF7-AD75-982D38F63B2A}"/>
              </a:ext>
            </a:extLst>
          </p:cNvPr>
          <p:cNvGraphicFramePr>
            <a:graphicFrameLocks noGrp="1"/>
          </p:cNvGraphicFramePr>
          <p:nvPr>
            <p:extLst>
              <p:ext uri="{D42A27DB-BD31-4B8C-83A1-F6EECF244321}">
                <p14:modId xmlns:p14="http://schemas.microsoft.com/office/powerpoint/2010/main" val="123067933"/>
              </p:ext>
            </p:extLst>
          </p:nvPr>
        </p:nvGraphicFramePr>
        <p:xfrm>
          <a:off x="4212384" y="3600000"/>
          <a:ext cx="4215289" cy="2190867"/>
        </p:xfrm>
        <a:graphic>
          <a:graphicData uri="http://schemas.openxmlformats.org/drawingml/2006/table">
            <a:tbl>
              <a:tblPr firstRow="1" firstCol="1" bandRow="1" bandCol="1">
                <a:tableStyleId>{5940675A-B579-460E-94D1-54222C63F5DA}</a:tableStyleId>
              </a:tblPr>
              <a:tblGrid>
                <a:gridCol w="867289">
                  <a:extLst>
                    <a:ext uri="{9D8B030D-6E8A-4147-A177-3AD203B41FA5}">
                      <a16:colId xmlns:a16="http://schemas.microsoft.com/office/drawing/2014/main" val="2736513851"/>
                    </a:ext>
                  </a:extLst>
                </a:gridCol>
                <a:gridCol w="3348000">
                  <a:extLst>
                    <a:ext uri="{9D8B030D-6E8A-4147-A177-3AD203B41FA5}">
                      <a16:colId xmlns:a16="http://schemas.microsoft.com/office/drawing/2014/main" val="171380316"/>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7000"/>
                        </a:lnSpc>
                      </a:pPr>
                      <a:r>
                        <a:rPr lang="az-Cyrl-AZ" sz="1800" dirty="0">
                          <a:effectLst/>
                          <a:latin typeface="Calibri" panose="020F0502020204030204" pitchFamily="34" charset="0"/>
                          <a:ea typeface="PMingLiU" panose="02020500000000000000" pitchFamily="18" charset="-120"/>
                          <a:cs typeface="Lucida Grande"/>
                        </a:rPr>
                        <a:t>луд-шы-л</a:t>
                      </a:r>
                      <a:r>
                        <a:rPr lang="az-Cyrl-AZ" sz="1800" b="1" dirty="0">
                          <a:effectLst/>
                          <a:latin typeface="Calibri" panose="020F0502020204030204" pitchFamily="34" charset="0"/>
                          <a:ea typeface="PMingLiU" panose="02020500000000000000" pitchFamily="18" charset="-120"/>
                          <a:cs typeface="Lucida Grande"/>
                        </a:rPr>
                        <a:t>а</a:t>
                      </a:r>
                      <a:r>
                        <a:rPr lang="en-GB" sz="1800" dirty="0">
                          <a:effectLst/>
                          <a:latin typeface="Calibri" panose="020F0502020204030204" pitchFamily="34" charset="0"/>
                          <a:ea typeface="PMingLiU" panose="02020500000000000000" pitchFamily="18" charset="-120"/>
                          <a:cs typeface="Lucida Grande"/>
                        </a:rPr>
                        <a:t> </a:t>
                      </a:r>
                      <a:r>
                        <a:rPr lang="mi-NZ" sz="1800" dirty="0">
                          <a:effectLst/>
                          <a:latin typeface="Calibri" panose="020F0502020204030204" pitchFamily="34" charset="0"/>
                          <a:ea typeface="PMingLiU" panose="02020500000000000000" pitchFamily="18" charset="-120"/>
                          <a:cs typeface="Lucida Grande"/>
                        </a:rPr>
                        <a:t>&gt;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14114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az-Cyrl-AZ" sz="1800" dirty="0">
                          <a:effectLst/>
                          <a:latin typeface="Calibri" panose="020F0502020204030204" pitchFamily="34" charset="0"/>
                          <a:ea typeface="PMingLiU" panose="02020500000000000000" pitchFamily="18" charset="-120"/>
                          <a:cs typeface="Lucida Grande"/>
                        </a:rPr>
                        <a:t>луд-ш</a:t>
                      </a:r>
                      <a:r>
                        <a:rPr lang="en-GB" sz="1800" dirty="0">
                          <a:effectLst/>
                          <a:latin typeface="Calibri" panose="020F0502020204030204" pitchFamily="34" charset="0"/>
                          <a:ea typeface="PMingLiU" panose="02020500000000000000" pitchFamily="18" charset="-120"/>
                          <a:cs typeface="Lucida Grande"/>
                        </a:rPr>
                        <a:t>-</a:t>
                      </a:r>
                      <a:r>
                        <a:rPr lang="en-GB" sz="1800" dirty="0" err="1">
                          <a:effectLst/>
                          <a:latin typeface="Calibri" panose="020F0502020204030204" pitchFamily="34" charset="0"/>
                          <a:ea typeface="PMingLiU" panose="02020500000000000000" pitchFamily="18" charset="-120"/>
                          <a:cs typeface="Lucida Grande"/>
                        </a:rPr>
                        <a:t>ем</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az-Cyrl-AZ" sz="1800" dirty="0">
                          <a:effectLst/>
                          <a:latin typeface="Calibri" panose="020F0502020204030204" pitchFamily="34" charset="0"/>
                          <a:ea typeface="PMingLiU" panose="02020500000000000000" pitchFamily="18" charset="-120"/>
                          <a:cs typeface="Lucida Grande"/>
                        </a:rPr>
                        <a:t>луд-ш</a:t>
                      </a:r>
                      <a:r>
                        <a:rPr lang="en-GB" sz="1800" dirty="0">
                          <a:effectLst/>
                          <a:latin typeface="Calibri" panose="020F0502020204030204" pitchFamily="34" charset="0"/>
                          <a:ea typeface="PMingLiU" panose="02020500000000000000" pitchFamily="18" charset="-120"/>
                          <a:cs typeface="Lucida Grande"/>
                        </a:rPr>
                        <a:t>-</a:t>
                      </a:r>
                      <a:r>
                        <a:rPr lang="en-GB" sz="1800" dirty="0" err="1">
                          <a:effectLst/>
                          <a:latin typeface="Calibri" panose="020F0502020204030204" pitchFamily="34" charset="0"/>
                          <a:ea typeface="PMingLiU" panose="02020500000000000000" pitchFamily="18" charset="-120"/>
                          <a:cs typeface="Lucida Grande"/>
                        </a:rPr>
                        <a:t>ет</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az-Cyrl-AZ" sz="1800" dirty="0">
                          <a:effectLst/>
                          <a:latin typeface="Calibri" panose="020F0502020204030204" pitchFamily="34" charset="0"/>
                          <a:ea typeface="PMingLiU" panose="02020500000000000000" pitchFamily="18" charset="-120"/>
                          <a:cs typeface="Lucida Grande"/>
                        </a:rPr>
                        <a:t>луд-ш</a:t>
                      </a:r>
                      <a:r>
                        <a:rPr lang="mi-NZ" sz="1800" dirty="0">
                          <a:effectLst/>
                          <a:latin typeface="Calibri" panose="020F0502020204030204" pitchFamily="34" charset="0"/>
                          <a:ea typeface="PMingLiU" panose="02020500000000000000" pitchFamily="18" charset="-120"/>
                          <a:cs typeface="Lucida Grande"/>
                        </a:rPr>
                        <a:t>ы</a:t>
                      </a:r>
                      <a:r>
                        <a:rPr lang="en-GB" sz="1800" dirty="0">
                          <a:effectLst/>
                          <a:latin typeface="Calibri" panose="020F0502020204030204" pitchFamily="34" charset="0"/>
                          <a:ea typeface="PMingLiU" panose="02020500000000000000" pitchFamily="18" charset="-120"/>
                          <a:cs typeface="Lucida Grande"/>
                        </a:rPr>
                        <a:t>-ж</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1Pl</a:t>
                      </a:r>
                      <a:endParaRPr lang="en-GB" sz="1800" dirty="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endParaRPr lang="en-GB" sz="1800" dirty="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solidFill>
                            <a:srgbClr val="FF0000"/>
                          </a:solidFill>
                          <a:effectLst/>
                          <a:latin typeface="Calibri" panose="020F0502020204030204" pitchFamily="34" charset="0"/>
                          <a:ea typeface="PMingLiU" panose="02020500000000000000" pitchFamily="18" charset="-120"/>
                          <a:cs typeface="Calibri" panose="020F0502020204030204" pitchFamily="34" charset="0"/>
                        </a:rPr>
                        <a:t>2Pl</a:t>
                      </a:r>
                      <a:endParaRPr lang="en-GB" sz="180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endParaRPr lang="en-GB" sz="1800" dirty="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just"/>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sp>
        <p:nvSpPr>
          <p:cNvPr id="6" name="Content Placeholder 2">
            <a:extLst>
              <a:ext uri="{FF2B5EF4-FFF2-40B4-BE49-F238E27FC236}">
                <a16:creationId xmlns:a16="http://schemas.microsoft.com/office/drawing/2014/main" id="{7FF435A1-11E3-430A-9500-AABF29B141C0}"/>
              </a:ext>
            </a:extLst>
          </p:cNvPr>
          <p:cNvSpPr txBox="1">
            <a:spLocks/>
          </p:cNvSpPr>
          <p:nvPr/>
        </p:nvSpPr>
        <p:spPr>
          <a:xfrm>
            <a:off x="838200" y="1825625"/>
            <a:ext cx="10515600" cy="927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луд-шы-л</a:t>
            </a:r>
            <a:r>
              <a:rPr lang="mi-NZ" b="1" dirty="0"/>
              <a:t>а</a:t>
            </a:r>
            <a:br>
              <a:rPr lang="mi-NZ" b="1" dirty="0"/>
            </a:br>
            <a:r>
              <a:rPr lang="en-GB" dirty="0"/>
              <a:t>read-PTCP.ACT-COMP</a:t>
            </a:r>
            <a:endParaRPr lang="mi-NZ" dirty="0"/>
          </a:p>
          <a:p>
            <a:pPr marL="0" indent="0">
              <a:buFont typeface="Arial" panose="020B0604020202020204" pitchFamily="34" charset="0"/>
              <a:buNone/>
            </a:pPr>
            <a:endParaRPr lang="en-GB" b="1" dirty="0"/>
          </a:p>
        </p:txBody>
      </p:sp>
      <p:sp>
        <p:nvSpPr>
          <p:cNvPr id="9" name="TextBox 8">
            <a:extLst>
              <a:ext uri="{FF2B5EF4-FFF2-40B4-BE49-F238E27FC236}">
                <a16:creationId xmlns:a16="http://schemas.microsoft.com/office/drawing/2014/main" id="{D5561CA5-6A13-4865-8E32-382539C286FB}"/>
              </a:ext>
            </a:extLst>
          </p:cNvPr>
          <p:cNvSpPr txBox="1"/>
          <p:nvPr/>
        </p:nvSpPr>
        <p:spPr>
          <a:xfrm>
            <a:off x="838200" y="3388402"/>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Possessive suffixes:</a:t>
            </a:r>
          </a:p>
        </p:txBody>
      </p:sp>
      <p:sp>
        <p:nvSpPr>
          <p:cNvPr id="10" name="Rectangle 9">
            <a:extLst>
              <a:ext uri="{FF2B5EF4-FFF2-40B4-BE49-F238E27FC236}">
                <a16:creationId xmlns:a16="http://schemas.microsoft.com/office/drawing/2014/main" id="{D2E5CC10-5818-4802-9080-D000F5366238}"/>
              </a:ext>
            </a:extLst>
          </p:cNvPr>
          <p:cNvSpPr/>
          <p:nvPr/>
        </p:nvSpPr>
        <p:spPr>
          <a:xfrm>
            <a:off x="5117929" y="3956482"/>
            <a:ext cx="148675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79C150C8-C022-4A1D-8388-8715378E93F1}"/>
              </a:ext>
            </a:extLst>
          </p:cNvPr>
          <p:cNvSpPr/>
          <p:nvPr/>
        </p:nvSpPr>
        <p:spPr>
          <a:xfrm>
            <a:off x="5140113" y="4242320"/>
            <a:ext cx="1373957" cy="25459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3D89C23D-F818-4776-AB17-07ACA596CC79}"/>
              </a:ext>
            </a:extLst>
          </p:cNvPr>
          <p:cNvSpPr/>
          <p:nvPr/>
        </p:nvSpPr>
        <p:spPr>
          <a:xfrm>
            <a:off x="5117928" y="4599017"/>
            <a:ext cx="2425872" cy="21745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3748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F843A4E-F677-4DF7-AD75-982D38F63B2A}"/>
              </a:ext>
            </a:extLst>
          </p:cNvPr>
          <p:cNvGraphicFramePr>
            <a:graphicFrameLocks noGrp="1"/>
          </p:cNvGraphicFramePr>
          <p:nvPr>
            <p:extLst>
              <p:ext uri="{D42A27DB-BD31-4B8C-83A1-F6EECF244321}">
                <p14:modId xmlns:p14="http://schemas.microsoft.com/office/powerpoint/2010/main" val="463599727"/>
              </p:ext>
            </p:extLst>
          </p:nvPr>
        </p:nvGraphicFramePr>
        <p:xfrm>
          <a:off x="4212384" y="3601207"/>
          <a:ext cx="4215289" cy="2190867"/>
        </p:xfrm>
        <a:graphic>
          <a:graphicData uri="http://schemas.openxmlformats.org/drawingml/2006/table">
            <a:tbl>
              <a:tblPr firstRow="1" firstCol="1" bandRow="1" bandCol="1">
                <a:tableStyleId>{5940675A-B579-460E-94D1-54222C63F5DA}</a:tableStyleId>
              </a:tblPr>
              <a:tblGrid>
                <a:gridCol w="867289">
                  <a:extLst>
                    <a:ext uri="{9D8B030D-6E8A-4147-A177-3AD203B41FA5}">
                      <a16:colId xmlns:a16="http://schemas.microsoft.com/office/drawing/2014/main" val="2736513851"/>
                    </a:ext>
                  </a:extLst>
                </a:gridCol>
                <a:gridCol w="3348000">
                  <a:extLst>
                    <a:ext uri="{9D8B030D-6E8A-4147-A177-3AD203B41FA5}">
                      <a16:colId xmlns:a16="http://schemas.microsoft.com/office/drawing/2014/main" val="171380316"/>
                    </a:ext>
                  </a:extLst>
                </a:gridCol>
              </a:tblGrid>
              <a:tr h="312981">
                <a:tc>
                  <a:txBody>
                    <a:bodyPr/>
                    <a:lstStyle/>
                    <a:p>
                      <a:pPr algn="ctr">
                        <a:lnSpc>
                          <a:spcPct val="107000"/>
                        </a:lnSpc>
                      </a:pP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just">
                        <a:lnSpc>
                          <a:spcPct val="107000"/>
                        </a:lnSpc>
                      </a:pPr>
                      <a:r>
                        <a:rPr lang="az-Cyrl-AZ" sz="1800" dirty="0">
                          <a:effectLst/>
                          <a:latin typeface="Calibri" panose="020F0502020204030204" pitchFamily="34" charset="0"/>
                          <a:ea typeface="PMingLiU" panose="02020500000000000000" pitchFamily="18" charset="-120"/>
                          <a:cs typeface="Lucida Grande"/>
                        </a:rPr>
                        <a:t>луд-шы-л</a:t>
                      </a:r>
                      <a:r>
                        <a:rPr lang="az-Cyrl-AZ" sz="1800" b="1" dirty="0">
                          <a:effectLst/>
                          <a:latin typeface="Calibri" panose="020F0502020204030204" pitchFamily="34" charset="0"/>
                          <a:ea typeface="PMingLiU" panose="02020500000000000000" pitchFamily="18" charset="-120"/>
                          <a:cs typeface="Lucida Grande"/>
                        </a:rPr>
                        <a:t>а</a:t>
                      </a:r>
                      <a:r>
                        <a:rPr lang="en-GB" sz="1800" dirty="0">
                          <a:effectLst/>
                          <a:latin typeface="Calibri" panose="020F0502020204030204" pitchFamily="34" charset="0"/>
                          <a:ea typeface="PMingLiU" panose="02020500000000000000" pitchFamily="18" charset="-120"/>
                          <a:cs typeface="Lucida Grande"/>
                        </a:rPr>
                        <a:t> </a:t>
                      </a:r>
                      <a:r>
                        <a:rPr lang="mi-NZ" sz="1800" dirty="0">
                          <a:effectLst/>
                          <a:latin typeface="Calibri" panose="020F0502020204030204" pitchFamily="34" charset="0"/>
                          <a:ea typeface="PMingLiU" panose="02020500000000000000" pitchFamily="18" charset="-120"/>
                          <a:cs typeface="Lucida Grande"/>
                        </a:rPr>
                        <a:t>&gt;</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3141147"/>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1Sg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just"/>
                      <a:r>
                        <a:rPr lang="az-Cyrl-AZ" sz="1800" dirty="0">
                          <a:effectLst/>
                          <a:latin typeface="Calibri" panose="020F0502020204030204" pitchFamily="34" charset="0"/>
                          <a:ea typeface="PMingLiU" panose="02020500000000000000" pitchFamily="18" charset="-120"/>
                          <a:cs typeface="Lucida Grande"/>
                        </a:rPr>
                        <a:t>луд-ш</a:t>
                      </a:r>
                      <a:r>
                        <a:rPr lang="en-GB" sz="1800" dirty="0">
                          <a:effectLst/>
                          <a:latin typeface="Calibri" panose="020F0502020204030204" pitchFamily="34" charset="0"/>
                          <a:ea typeface="PMingLiU" panose="02020500000000000000" pitchFamily="18" charset="-120"/>
                          <a:cs typeface="Lucida Grande"/>
                        </a:rPr>
                        <a:t>-</a:t>
                      </a:r>
                      <a:r>
                        <a:rPr lang="en-GB" sz="1800" dirty="0" err="1">
                          <a:effectLst/>
                          <a:latin typeface="Calibri" panose="020F0502020204030204" pitchFamily="34" charset="0"/>
                          <a:ea typeface="PMingLiU" panose="02020500000000000000" pitchFamily="18" charset="-120"/>
                          <a:cs typeface="Lucida Grande"/>
                        </a:rPr>
                        <a:t>ем</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1653557"/>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2Sg</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az-Cyrl-AZ" sz="1800" dirty="0">
                          <a:effectLst/>
                          <a:latin typeface="Calibri" panose="020F0502020204030204" pitchFamily="34" charset="0"/>
                          <a:ea typeface="PMingLiU" panose="02020500000000000000" pitchFamily="18" charset="-120"/>
                          <a:cs typeface="Lucida Grande"/>
                        </a:rPr>
                        <a:t>луд-ш</a:t>
                      </a:r>
                      <a:r>
                        <a:rPr lang="en-GB" sz="1800" dirty="0">
                          <a:effectLst/>
                          <a:latin typeface="Calibri" panose="020F0502020204030204" pitchFamily="34" charset="0"/>
                          <a:ea typeface="PMingLiU" panose="02020500000000000000" pitchFamily="18" charset="-120"/>
                          <a:cs typeface="Lucida Grande"/>
                        </a:rPr>
                        <a:t>-</a:t>
                      </a:r>
                      <a:r>
                        <a:rPr lang="en-GB" sz="1800" dirty="0" err="1">
                          <a:effectLst/>
                          <a:latin typeface="Calibri" panose="020F0502020204030204" pitchFamily="34" charset="0"/>
                          <a:ea typeface="PMingLiU" panose="02020500000000000000" pitchFamily="18" charset="-120"/>
                          <a:cs typeface="Lucida Grande"/>
                        </a:rPr>
                        <a:t>ет</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578945086"/>
                  </a:ext>
                </a:extLst>
              </a:tr>
              <a:tr h="312981">
                <a:tc>
                  <a:txBody>
                    <a:bodyPr/>
                    <a:lstStyle/>
                    <a:p>
                      <a:pPr algn="ctr">
                        <a:lnSpc>
                          <a:spcPct val="107000"/>
                        </a:lnSpc>
                      </a:pPr>
                      <a:r>
                        <a:rPr lang="en-US" sz="1800" b="1" dirty="0">
                          <a:effectLst/>
                          <a:latin typeface="Calibri" panose="020F0502020204030204" pitchFamily="34" charset="0"/>
                          <a:ea typeface="PMingLiU" panose="02020500000000000000" pitchFamily="18" charset="-120"/>
                          <a:cs typeface="Calibri" panose="020F0502020204030204" pitchFamily="34" charset="0"/>
                        </a:rPr>
                        <a:t>3Sg</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az-Cyrl-AZ" sz="1800" dirty="0">
                          <a:effectLst/>
                          <a:latin typeface="Calibri" panose="020F0502020204030204" pitchFamily="34" charset="0"/>
                          <a:ea typeface="PMingLiU" panose="02020500000000000000" pitchFamily="18" charset="-120"/>
                          <a:cs typeface="Lucida Grande"/>
                        </a:rPr>
                        <a:t>луд-ш</a:t>
                      </a:r>
                      <a:r>
                        <a:rPr lang="mi-NZ" sz="1800" dirty="0">
                          <a:effectLst/>
                          <a:latin typeface="Calibri" panose="020F0502020204030204" pitchFamily="34" charset="0"/>
                          <a:ea typeface="PMingLiU" panose="02020500000000000000" pitchFamily="18" charset="-120"/>
                          <a:cs typeface="Lucida Grande"/>
                        </a:rPr>
                        <a:t>ы</a:t>
                      </a:r>
                      <a:r>
                        <a:rPr lang="en-GB" sz="1800" dirty="0">
                          <a:effectLst/>
                          <a:latin typeface="Calibri" panose="020F0502020204030204" pitchFamily="34" charset="0"/>
                          <a:ea typeface="PMingLiU" panose="02020500000000000000" pitchFamily="18" charset="-120"/>
                          <a:cs typeface="Lucida Grande"/>
                        </a:rPr>
                        <a:t>-ж</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3074031101"/>
                  </a:ext>
                </a:extLst>
              </a:tr>
              <a:tr h="312981">
                <a:tc>
                  <a:txBody>
                    <a:bodyPr/>
                    <a:lstStyle/>
                    <a:p>
                      <a:pPr algn="ctr">
                        <a:lnSpc>
                          <a:spcPct val="107000"/>
                        </a:lnSpc>
                      </a:pPr>
                      <a:r>
                        <a:rPr lang="en-US" sz="1800" b="1"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1Pl</a:t>
                      </a:r>
                      <a:endParaRPr lang="en-GB" sz="1800" dirty="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endParaRPr lang="en-GB" sz="1800" dirty="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2830014079"/>
                  </a:ext>
                </a:extLst>
              </a:tr>
              <a:tr h="312981">
                <a:tc>
                  <a:txBody>
                    <a:bodyPr/>
                    <a:lstStyle/>
                    <a:p>
                      <a:pPr algn="ctr">
                        <a:lnSpc>
                          <a:spcPct val="107000"/>
                        </a:lnSpc>
                      </a:pPr>
                      <a:r>
                        <a:rPr lang="en-US" sz="1800" b="1">
                          <a:solidFill>
                            <a:srgbClr val="FF0000"/>
                          </a:solidFill>
                          <a:effectLst/>
                          <a:latin typeface="Calibri" panose="020F0502020204030204" pitchFamily="34" charset="0"/>
                          <a:ea typeface="PMingLiU" panose="02020500000000000000" pitchFamily="18" charset="-120"/>
                          <a:cs typeface="Calibri" panose="020F0502020204030204" pitchFamily="34" charset="0"/>
                        </a:rPr>
                        <a:t>2Pl</a:t>
                      </a:r>
                      <a:endParaRPr lang="en-GB" sz="180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tcPr>
                </a:tc>
                <a:tc>
                  <a:txBody>
                    <a:bodyPr/>
                    <a:lstStyle/>
                    <a:p>
                      <a:pPr algn="just"/>
                      <a:r>
                        <a:rPr lang="en-US" sz="1800"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a:t>
                      </a:r>
                      <a:endParaRPr lang="en-GB" sz="1800" dirty="0">
                        <a:solidFill>
                          <a:srgbClr val="FF0000"/>
                        </a:solidFill>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tcPr>
                </a:tc>
                <a:extLst>
                  <a:ext uri="{0D108BD9-81ED-4DB2-BD59-A6C34878D82A}">
                    <a16:rowId xmlns:a16="http://schemas.microsoft.com/office/drawing/2014/main" val="1920395150"/>
                  </a:ext>
                </a:extLst>
              </a:tr>
              <a:tr h="312981">
                <a:tc>
                  <a:txBody>
                    <a:bodyPr/>
                    <a:lstStyle/>
                    <a:p>
                      <a:pPr algn="ctr">
                        <a:lnSpc>
                          <a:spcPct val="107000"/>
                        </a:lnSpc>
                      </a:pPr>
                      <a:r>
                        <a:rPr lang="en-US" sz="1800" b="1">
                          <a:effectLst/>
                          <a:latin typeface="Calibri" panose="020F0502020204030204" pitchFamily="34" charset="0"/>
                          <a:ea typeface="PMingLiU" panose="02020500000000000000" pitchFamily="18" charset="-120"/>
                          <a:cs typeface="Calibri" panose="020F0502020204030204" pitchFamily="34" charset="0"/>
                        </a:rPr>
                        <a:t>3Pl</a:t>
                      </a:r>
                      <a:endParaRPr lang="en-GB" sz="18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az-Cyrl-AZ" sz="1800" dirty="0">
                          <a:effectLst/>
                          <a:latin typeface="Calibri" panose="020F0502020204030204" pitchFamily="34" charset="0"/>
                          <a:ea typeface="PMingLiU" panose="02020500000000000000" pitchFamily="18" charset="-120"/>
                          <a:cs typeface="Lucida Grande"/>
                        </a:rPr>
                        <a:t>луд-ш</a:t>
                      </a:r>
                      <a:r>
                        <a:rPr lang="mi-NZ" sz="1800" dirty="0">
                          <a:effectLst/>
                          <a:latin typeface="Calibri" panose="020F0502020204030204" pitchFamily="34" charset="0"/>
                          <a:ea typeface="PMingLiU" panose="02020500000000000000" pitchFamily="18" charset="-120"/>
                          <a:cs typeface="Lucida Grande"/>
                        </a:rPr>
                        <a:t>ы</a:t>
                      </a:r>
                      <a:r>
                        <a:rPr lang="en-GB" sz="1800" dirty="0">
                          <a:effectLst/>
                          <a:latin typeface="Calibri" panose="020F0502020204030204" pitchFamily="34" charset="0"/>
                          <a:ea typeface="PMingLiU" panose="02020500000000000000" pitchFamily="18" charset="-120"/>
                          <a:cs typeface="Lucida Grande"/>
                        </a:rPr>
                        <a:t>-</a:t>
                      </a:r>
                      <a:r>
                        <a:rPr lang="en-GB" sz="1800" dirty="0" err="1">
                          <a:effectLst/>
                          <a:latin typeface="Calibri" panose="020F0502020204030204" pitchFamily="34" charset="0"/>
                          <a:ea typeface="PMingLiU" panose="02020500000000000000" pitchFamily="18" charset="-120"/>
                          <a:cs typeface="Lucida Grande"/>
                        </a:rPr>
                        <a:t>шт</a:t>
                      </a:r>
                      <a:r>
                        <a:rPr lang="az-Cyrl-AZ" sz="1800" dirty="0">
                          <a:effectLst/>
                          <a:latin typeface="Calibri" panose="020F0502020204030204" pitchFamily="34" charset="0"/>
                          <a:ea typeface="PMingLiU" panose="02020500000000000000" pitchFamily="18" charset="-120"/>
                          <a:cs typeface="Lucida Grande"/>
                        </a:rPr>
                        <a:t>-л</a:t>
                      </a:r>
                      <a:r>
                        <a:rPr lang="az-Cyrl-AZ" sz="1800" b="1" dirty="0">
                          <a:effectLst/>
                          <a:latin typeface="Calibri" panose="020F0502020204030204" pitchFamily="34" charset="0"/>
                          <a:ea typeface="PMingLiU" panose="02020500000000000000" pitchFamily="18" charset="-120"/>
                          <a:cs typeface="Lucida Grande"/>
                        </a:rPr>
                        <a:t>а</a:t>
                      </a:r>
                      <a:endParaRPr lang="en-GB" sz="1800" dirty="0">
                        <a:effectLst/>
                        <a:latin typeface="Calibri" panose="020F0502020204030204" pitchFamily="34" charset="0"/>
                        <a:ea typeface="PMingLiU" panose="02020500000000000000" pitchFamily="18" charset="-120"/>
                        <a:cs typeface="Lucida Grande"/>
                      </a:endParaRPr>
                    </a:p>
                  </a:txBody>
                  <a:tcPr marL="68580" marR="68580"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807898814"/>
                  </a:ext>
                </a:extLst>
              </a:tr>
            </a:tbl>
          </a:graphicData>
        </a:graphic>
      </p:graphicFrame>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6" name="Content Placeholder 2">
            <a:extLst>
              <a:ext uri="{FF2B5EF4-FFF2-40B4-BE49-F238E27FC236}">
                <a16:creationId xmlns:a16="http://schemas.microsoft.com/office/drawing/2014/main" id="{7FF435A1-11E3-430A-9500-AABF29B141C0}"/>
              </a:ext>
            </a:extLst>
          </p:cNvPr>
          <p:cNvSpPr txBox="1">
            <a:spLocks/>
          </p:cNvSpPr>
          <p:nvPr/>
        </p:nvSpPr>
        <p:spPr>
          <a:xfrm>
            <a:off x="838200" y="1825625"/>
            <a:ext cx="10515600" cy="927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луд-шы-л</a:t>
            </a:r>
            <a:r>
              <a:rPr lang="mi-NZ" b="1" dirty="0"/>
              <a:t>а</a:t>
            </a:r>
            <a:br>
              <a:rPr lang="mi-NZ" b="1" dirty="0"/>
            </a:br>
            <a:r>
              <a:rPr lang="en-GB" dirty="0"/>
              <a:t>read-PTCP.ACT-COMP</a:t>
            </a:r>
            <a:endParaRPr lang="mi-NZ" dirty="0"/>
          </a:p>
          <a:p>
            <a:pPr marL="0" indent="0">
              <a:buFont typeface="Arial" panose="020B0604020202020204" pitchFamily="34" charset="0"/>
              <a:buNone/>
            </a:pPr>
            <a:endParaRPr lang="en-GB" b="1" dirty="0"/>
          </a:p>
        </p:txBody>
      </p:sp>
      <p:sp>
        <p:nvSpPr>
          <p:cNvPr id="13" name="TextBox 12">
            <a:extLst>
              <a:ext uri="{FF2B5EF4-FFF2-40B4-BE49-F238E27FC236}">
                <a16:creationId xmlns:a16="http://schemas.microsoft.com/office/drawing/2014/main" id="{B008EFDA-E6E3-45C7-89F7-42CC0F28CCFF}"/>
              </a:ext>
            </a:extLst>
          </p:cNvPr>
          <p:cNvSpPr txBox="1"/>
          <p:nvPr/>
        </p:nvSpPr>
        <p:spPr>
          <a:xfrm>
            <a:off x="838200" y="3388402"/>
            <a:ext cx="6096000" cy="369332"/>
          </a:xfrm>
          <a:prstGeom prst="rect">
            <a:avLst/>
          </a:prstGeom>
          <a:noFill/>
        </p:spPr>
        <p:txBody>
          <a:bodyPr wrap="square">
            <a:spAutoFit/>
          </a:bodyPr>
          <a:lstStyle/>
          <a:p>
            <a:pPr marL="0" indent="0">
              <a:buFont typeface="Arial" panose="020B0604020202020204" pitchFamily="34" charset="0"/>
              <a:buNone/>
            </a:pPr>
            <a:r>
              <a:rPr lang="en-US" dirty="0">
                <a:latin typeface="Calibri" panose="020F0502020204030204" pitchFamily="34" charset="0"/>
                <a:ea typeface="PMingLiU" panose="02020500000000000000" pitchFamily="18" charset="-120"/>
              </a:rPr>
              <a:t>Possessive suffixes:</a:t>
            </a:r>
          </a:p>
        </p:txBody>
      </p:sp>
    </p:spTree>
    <p:extLst>
      <p:ext uri="{BB962C8B-B14F-4D97-AF65-F5344CB8AC3E}">
        <p14:creationId xmlns:p14="http://schemas.microsoft.com/office/powerpoint/2010/main" val="38668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G</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erund ~ converb of simult. action (</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‘while’)</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 in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шыла</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23</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6" name="Table 5">
            <a:extLst>
              <a:ext uri="{FF2B5EF4-FFF2-40B4-BE49-F238E27FC236}">
                <a16:creationId xmlns:a16="http://schemas.microsoft.com/office/drawing/2014/main" id="{6ABDB578-2F88-4A12-A7DB-2AFA20C27DBF}"/>
              </a:ext>
            </a:extLst>
          </p:cNvPr>
          <p:cNvGraphicFramePr>
            <a:graphicFrameLocks noGrp="1"/>
          </p:cNvGraphicFramePr>
          <p:nvPr>
            <p:extLst>
              <p:ext uri="{D42A27DB-BD31-4B8C-83A1-F6EECF244321}">
                <p14:modId xmlns:p14="http://schemas.microsoft.com/office/powerpoint/2010/main" val="2198114945"/>
              </p:ext>
            </p:extLst>
          </p:nvPr>
        </p:nvGraphicFramePr>
        <p:xfrm>
          <a:off x="838201" y="2001044"/>
          <a:ext cx="10515599" cy="3519645"/>
        </p:xfrm>
        <a:graphic>
          <a:graphicData uri="http://schemas.openxmlformats.org/drawingml/2006/table">
            <a:tbl>
              <a:tblPr firstRow="1" firstCol="1" bandRow="1" bandCol="1">
                <a:tableStyleId>{5940675A-B579-460E-94D1-54222C63F5DA}</a:tableStyleId>
              </a:tblPr>
              <a:tblGrid>
                <a:gridCol w="5257213">
                  <a:extLst>
                    <a:ext uri="{9D8B030D-6E8A-4147-A177-3AD203B41FA5}">
                      <a16:colId xmlns:a16="http://schemas.microsoft.com/office/drawing/2014/main" val="1649095387"/>
                    </a:ext>
                  </a:extLst>
                </a:gridCol>
                <a:gridCol w="5258386">
                  <a:extLst>
                    <a:ext uri="{9D8B030D-6E8A-4147-A177-3AD203B41FA5}">
                      <a16:colId xmlns:a16="http://schemas.microsoft.com/office/drawing/2014/main" val="2380547936"/>
                    </a:ext>
                  </a:extLst>
                </a:gridCol>
              </a:tblGrid>
              <a:tr h="1173215">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Паш</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чот</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ыштышыштл</a:t>
                      </a:r>
                      <a:r>
                        <a:rPr lang="en-US" sz="2400" b="1" u="sng"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ныш</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нерген</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т</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 </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монд</a:t>
                      </a:r>
                      <a:r>
                        <a:rPr lang="en-US" sz="2400" b="1"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ныт</a:t>
                      </a:r>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Working so hard, they didn’t even think about relaxing.</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675932348"/>
                  </a:ext>
                </a:extLst>
              </a:tr>
              <a:tr h="1173215">
                <a:tc>
                  <a:txBody>
                    <a:bodyPr/>
                    <a:lstStyle/>
                    <a:p>
                      <a:pPr algn="just"/>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Ром</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ным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лудшыжл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Йыв</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эрт</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 шке </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и</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лышыж нерг</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 шонкал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н.</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When reading the novel, Yyvan kept thinking about his life.</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554366419"/>
                  </a:ext>
                </a:extLst>
              </a:tr>
              <a:tr h="1173215">
                <a:tc>
                  <a:txBody>
                    <a:bodyPr/>
                    <a:lstStyle/>
                    <a:p>
                      <a:pPr algn="just"/>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Ол</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м</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чко </a:t>
                      </a:r>
                      <a:r>
                        <a:rPr lang="en-US" sz="2400"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коштшемл</a:t>
                      </a:r>
                      <a:r>
                        <a:rPr lang="en-US" sz="2400" b="1" u="sng">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 ш</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у</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ко оҥ</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а</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й фотосӱр</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е</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тым в</a:t>
                      </a:r>
                      <a:r>
                        <a:rPr lang="en-US" sz="2400" b="1">
                          <a:solidFill>
                            <a:srgbClr val="000000"/>
                          </a:solidFill>
                          <a:effectLst/>
                          <a:latin typeface="Calibri" panose="020F0502020204030204" pitchFamily="34" charset="0"/>
                          <a:ea typeface="PMingLiU" panose="02020500000000000000" pitchFamily="18" charset="-120"/>
                          <a:cs typeface="Calibri" panose="020F0502020204030204" pitchFamily="34" charset="0"/>
                        </a:rPr>
                        <a:t>о</a:t>
                      </a:r>
                      <a:r>
                        <a:rPr lang="en-US" sz="2400">
                          <a:solidFill>
                            <a:srgbClr val="000000"/>
                          </a:solidFill>
                          <a:effectLst/>
                          <a:latin typeface="Calibri" panose="020F0502020204030204" pitchFamily="34" charset="0"/>
                          <a:ea typeface="PMingLiU" panose="02020500000000000000" pitchFamily="18" charset="-120"/>
                          <a:cs typeface="Calibri" panose="020F0502020204030204" pitchFamily="34" charset="0"/>
                        </a:rPr>
                        <a:t>йзышым.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nchor="ctr"/>
                </a:tc>
                <a:tc>
                  <a:txBody>
                    <a:bodyPr/>
                    <a:lstStyle/>
                    <a:p>
                      <a:pPr algn="l"/>
                      <a:r>
                        <a:rPr lang="en-US" sz="2400" dirty="0">
                          <a:solidFill>
                            <a:srgbClr val="000000"/>
                          </a:solidFill>
                          <a:effectLst/>
                          <a:latin typeface="Calibri" panose="020F0502020204030204" pitchFamily="34" charset="0"/>
                          <a:ea typeface="PMingLiU" panose="02020500000000000000" pitchFamily="18" charset="-120"/>
                          <a:cs typeface="Calibri" panose="020F0502020204030204" pitchFamily="34" charset="0"/>
                        </a:rPr>
                        <a:t>While walking around town, I took many interesting photographs.</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532894486"/>
                  </a:ext>
                </a:extLst>
              </a:tr>
            </a:tbl>
          </a:graphicData>
        </a:graphic>
      </p:graphicFrame>
    </p:spTree>
    <p:extLst>
      <p:ext uri="{BB962C8B-B14F-4D97-AF65-F5344CB8AC3E}">
        <p14:creationId xmlns:p14="http://schemas.microsoft.com/office/powerpoint/2010/main" val="1280059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2086</Words>
  <Application>Microsoft Office PowerPoint</Application>
  <PresentationFormat>Widescreen</PresentationFormat>
  <Paragraphs>374</Paragraphs>
  <Slides>32</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Courier New</vt:lpstr>
      <vt:lpstr>Office Theme</vt:lpstr>
      <vt:lpstr>Chapter 23</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Text</vt:lpstr>
      <vt:lpstr>PowerPoint Presentation</vt:lpstr>
      <vt:lpstr>PowerPoint Presentation</vt:lpstr>
      <vt:lpstr>PowerPoint Presentation</vt:lpstr>
      <vt:lpstr>Exercises</vt:lpstr>
      <vt:lpstr>PowerPoint Presentation</vt:lpstr>
      <vt:lpstr>Bonus: Hill Mari</vt:lpstr>
      <vt:lpstr>rhm.mari-language.com </vt:lpstr>
      <vt:lpstr>Minimal pairs ы ~ 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23</dc:title>
  <dc:creator>Jeremy Bradley</dc:creator>
  <cp:lastModifiedBy>Jeremy moss Bradley</cp:lastModifiedBy>
  <cp:revision>173</cp:revision>
  <dcterms:created xsi:type="dcterms:W3CDTF">2021-01-22T02:35:08Z</dcterms:created>
  <dcterms:modified xsi:type="dcterms:W3CDTF">2024-03-15T14:00:13Z</dcterms:modified>
</cp:coreProperties>
</file>