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83" r:id="rId2"/>
    <p:sldId id="761" r:id="rId3"/>
    <p:sldId id="596" r:id="rId4"/>
    <p:sldId id="796" r:id="rId5"/>
    <p:sldId id="994" r:id="rId6"/>
    <p:sldId id="995" r:id="rId7"/>
    <p:sldId id="996" r:id="rId8"/>
    <p:sldId id="997" r:id="rId9"/>
    <p:sldId id="998" r:id="rId10"/>
    <p:sldId id="886" r:id="rId11"/>
    <p:sldId id="889" r:id="rId12"/>
    <p:sldId id="890" r:id="rId13"/>
    <p:sldId id="891" r:id="rId14"/>
    <p:sldId id="893" r:id="rId15"/>
    <p:sldId id="999" r:id="rId16"/>
    <p:sldId id="895" r:id="rId17"/>
    <p:sldId id="1000" r:id="rId18"/>
    <p:sldId id="1003" r:id="rId19"/>
    <p:sldId id="1004" r:id="rId20"/>
    <p:sldId id="1006" r:id="rId21"/>
    <p:sldId id="1002" r:id="rId22"/>
    <p:sldId id="1005" r:id="rId23"/>
    <p:sldId id="1007" r:id="rId24"/>
    <p:sldId id="993" r:id="rId25"/>
    <p:sldId id="643" r:id="rId26"/>
    <p:sldId id="862" r:id="rId27"/>
    <p:sldId id="1008" r:id="rId28"/>
    <p:sldId id="1009" r:id="rId29"/>
    <p:sldId id="1010" r:id="rId30"/>
    <p:sldId id="970" r:id="rId31"/>
    <p:sldId id="971" r:id="rId32"/>
    <p:sldId id="1011" r:id="rId33"/>
    <p:sldId id="653" r:id="rId34"/>
    <p:sldId id="906" r:id="rId35"/>
    <p:sldId id="951" r:id="rId36"/>
    <p:sldId id="1012" r:id="rId37"/>
    <p:sldId id="989" r:id="rId38"/>
    <p:sldId id="655" r:id="rId39"/>
    <p:sldId id="990" r:id="rId40"/>
    <p:sldId id="99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78" autoAdjust="0"/>
    <p:restoredTop sz="86359" autoAdjust="0"/>
  </p:normalViewPr>
  <p:slideViewPr>
    <p:cSldViewPr snapToGrid="0">
      <p:cViewPr varScale="1">
        <p:scale>
          <a:sx n="100" d="100"/>
          <a:sy n="100" d="100"/>
        </p:scale>
        <p:origin x="114" y="150"/>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39</a:t>
            </a:fld>
            <a:endParaRPr lang="en-GB"/>
          </a:p>
        </p:txBody>
      </p:sp>
    </p:spTree>
    <p:extLst>
      <p:ext uri="{BB962C8B-B14F-4D97-AF65-F5344CB8AC3E}">
        <p14:creationId xmlns:p14="http://schemas.microsoft.com/office/powerpoint/2010/main" val="11906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40</a:t>
            </a:fld>
            <a:endParaRPr lang="en-GB"/>
          </a:p>
        </p:txBody>
      </p:sp>
    </p:spTree>
    <p:extLst>
      <p:ext uri="{BB962C8B-B14F-4D97-AF65-F5344CB8AC3E}">
        <p14:creationId xmlns:p14="http://schemas.microsoft.com/office/powerpoint/2010/main" val="274884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B0FC2729-3B03-46A5-98C6-964B7349EF1A}"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22</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CF033AF7-93E0-46DE-96B2-242EA315A1F2}"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22</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4070FE62-B92D-4005-A91B-B61BC9A75110}"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22</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C17CA6DA-5DCE-4937-B7EE-E477F6E1017A}"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22</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40E383FE-AF72-4304-A13C-E16F145D57D4}"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22</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2DAFA0D6-BB42-4E91-A29E-BAF3C77C6023}"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22</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3733E114-42E8-4D40-8EE1-B916AB9D9C0F}"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22</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C35960FE-6124-47AF-98CE-BF00E1922BB5}"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22</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13E98D5C-1C34-4782-969D-CDB11F55AAF7}"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22</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2B98DF4C-0F6A-46E3-BEDF-FCEB6685DCA8}"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22</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58D985A8-1FF5-4D12-8892-27D1F63E5694}"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22</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FC74F-B288-4083-A247-84C767F33CAC}"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22</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orpus.mari-language.com/"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p7uGgMfRCms?feature=oembed" TargetMode="External"/><Relationship Id="rId5" Type="http://schemas.openxmlformats.org/officeDocument/2006/relationships/hyperlink" Target="http://www.youtube.com/watch?v=p7uGgMfRCms" TargetMode="Externa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corpus.mari-languag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22</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30 November 2021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D4AC3F-EF0C-4AB6-8BCC-9B1B2B6F77DB}"/>
              </a:ext>
            </a:extLst>
          </p:cNvPr>
          <p:cNvGraphicFramePr>
            <a:graphicFrameLocks noGrp="1"/>
          </p:cNvGraphicFramePr>
          <p:nvPr>
            <p:extLst>
              <p:ext uri="{D42A27DB-BD31-4B8C-83A1-F6EECF244321}">
                <p14:modId xmlns:p14="http://schemas.microsoft.com/office/powerpoint/2010/main" val="2965912419"/>
              </p:ext>
            </p:extLst>
          </p:nvPr>
        </p:nvGraphicFramePr>
        <p:xfrm>
          <a:off x="1427797" y="2969675"/>
          <a:ext cx="7484383" cy="2503848"/>
        </p:xfrm>
        <a:graphic>
          <a:graphicData uri="http://schemas.openxmlformats.org/drawingml/2006/table">
            <a:tbl>
              <a:tblPr firstRow="1" firstCol="1" bandRow="1" bandCol="1">
                <a:tableStyleId>{5940675A-B579-460E-94D1-54222C63F5DA}</a:tableStyleId>
              </a:tblPr>
              <a:tblGrid>
                <a:gridCol w="2065191">
                  <a:extLst>
                    <a:ext uri="{9D8B030D-6E8A-4147-A177-3AD203B41FA5}">
                      <a16:colId xmlns:a16="http://schemas.microsoft.com/office/drawing/2014/main" val="2736513851"/>
                    </a:ext>
                  </a:extLst>
                </a:gridCol>
                <a:gridCol w="2709596">
                  <a:extLst>
                    <a:ext uri="{9D8B030D-6E8A-4147-A177-3AD203B41FA5}">
                      <a16:colId xmlns:a16="http://schemas.microsoft.com/office/drawing/2014/main" val="171380316"/>
                    </a:ext>
                  </a:extLst>
                </a:gridCol>
                <a:gridCol w="2709596">
                  <a:extLst>
                    <a:ext uri="{9D8B030D-6E8A-4147-A177-3AD203B41FA5}">
                      <a16:colId xmlns:a16="http://schemas.microsoft.com/office/drawing/2014/main" val="159407735"/>
                    </a:ext>
                  </a:extLst>
                </a:gridCol>
              </a:tblGrid>
              <a:tr h="312981">
                <a:tc rowSpan="2">
                  <a:txBody>
                    <a:bodyPr/>
                    <a:lstStyle/>
                    <a:p>
                      <a:pPr algn="ctr">
                        <a:lnSpc>
                          <a:spcPct val="107000"/>
                        </a:lnSpc>
                      </a:pPr>
                      <a:r>
                        <a:rPr lang="en-US" sz="1800" dirty="0">
                          <a:effectLst/>
                          <a:latin typeface="Calibri" panose="020F0502020204030204" pitchFamily="34" charset="0"/>
                          <a:ea typeface="PMingLiU" panose="02020500000000000000" pitchFamily="18" charset="-120"/>
                          <a:cs typeface="Calibri" panose="020F0502020204030204" pitchFamily="34" charset="0"/>
                        </a:rPr>
                        <a:t> </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gridSpan="2">
                  <a:txBody>
                    <a:bodyPr/>
                    <a:lstStyle/>
                    <a:p>
                      <a:pPr algn="ctr">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ам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noProof="0" dirty="0">
                          <a:effectLst/>
                          <a:latin typeface="Calibri" panose="020F0502020204030204" pitchFamily="34" charset="0"/>
                          <a:ea typeface="PMingLiU" panose="02020500000000000000" pitchFamily="18" charset="-120"/>
                          <a:cs typeface="Calibri" panose="020F0502020204030204" pitchFamily="34" charset="0"/>
                        </a:rPr>
                        <a:t>‘to read’</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4162078372"/>
                  </a:ext>
                </a:extLst>
              </a:tr>
              <a:tr h="312981">
                <a:tc vMerge="1">
                  <a:txBody>
                    <a:bodyPr/>
                    <a:lstStyle/>
                    <a:p>
                      <a:endParaRPr lang="en-GB"/>
                    </a:p>
                  </a:txBody>
                  <a:tcP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Positive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Negative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998390267"/>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1Sg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dirty="0" err="1">
                          <a:effectLst/>
                          <a:latin typeface="Calibri" panose="020F0502020204030204" pitchFamily="34" charset="0"/>
                          <a:ea typeface="PMingLiU" panose="02020500000000000000" pitchFamily="18" charset="-120"/>
                          <a:cs typeface="Times New Roman" panose="02020603050405020304" pitchFamily="18" charset="0"/>
                        </a:rPr>
                        <a:t>лудын</a:t>
                      </a:r>
                      <a:r>
                        <a:rPr lang="en-US" sz="18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м</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800" dirty="0" err="1">
                          <a:effectLst/>
                          <a:latin typeface="Calibri" panose="020F0502020204030204" pitchFamily="34" charset="0"/>
                          <a:ea typeface="PMingLiU" panose="02020500000000000000" pitchFamily="18" charset="-120"/>
                          <a:cs typeface="Calibri" panose="020F0502020204030204" pitchFamily="34" charset="0"/>
                        </a:rPr>
                        <a:t>л’е</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b="1">
                          <a:effectLst/>
                          <a:latin typeface="Calibri" panose="020F0502020204030204" pitchFamily="34" charset="0"/>
                          <a:ea typeface="PMingLiU" panose="02020500000000000000" pitchFamily="18" charset="-120"/>
                          <a:cs typeface="Times New Roman" panose="02020603050405020304" pitchFamily="18" charset="0"/>
                        </a:rPr>
                        <a:t>у</a:t>
                      </a:r>
                      <a:r>
                        <a:rPr lang="en-US" sz="1800">
                          <a:effectLst/>
                          <a:latin typeface="Calibri" panose="020F0502020204030204" pitchFamily="34" charset="0"/>
                          <a:ea typeface="PMingLiU" panose="02020500000000000000" pitchFamily="18" charset="-120"/>
                          <a:cs typeface="Times New Roman" panose="02020603050405020304" pitchFamily="18" charset="0"/>
                        </a:rPr>
                        <a:t>дын </a:t>
                      </a:r>
                      <a:r>
                        <a:rPr lang="en-US" sz="1800" b="1">
                          <a:effectLst/>
                          <a:latin typeface="Calibri" panose="020F0502020204030204" pitchFamily="34" charset="0"/>
                          <a:ea typeface="PMingLiU" panose="02020500000000000000" pitchFamily="18" charset="-120"/>
                          <a:cs typeface="Times New Roman" panose="02020603050405020304" pitchFamily="18" charset="0"/>
                        </a:rPr>
                        <a:t>о</a:t>
                      </a:r>
                      <a:r>
                        <a:rPr lang="en-US" sz="1800">
                          <a:effectLst/>
                          <a:latin typeface="Calibri" panose="020F0502020204030204" pitchFamily="34" charset="0"/>
                          <a:ea typeface="PMingLiU" panose="02020500000000000000" pitchFamily="18" charset="-120"/>
                          <a:cs typeface="Times New Roman" panose="02020603050405020304" pitchFamily="18" charset="0"/>
                        </a:rPr>
                        <a:t>мыл</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33165355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лудын</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Times New Roman" panose="02020603050405020304" pitchFamily="18" charset="0"/>
                        </a:rPr>
                        <a:t>т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b="1">
                          <a:effectLst/>
                          <a:latin typeface="Calibri" panose="020F0502020204030204" pitchFamily="34" charset="0"/>
                          <a:ea typeface="PMingLiU" panose="02020500000000000000" pitchFamily="18" charset="-120"/>
                          <a:cs typeface="Times New Roman" panose="02020603050405020304" pitchFamily="18" charset="0"/>
                        </a:rPr>
                        <a:t>у</a:t>
                      </a:r>
                      <a:r>
                        <a:rPr lang="en-US" sz="1800">
                          <a:effectLst/>
                          <a:latin typeface="Calibri" panose="020F0502020204030204" pitchFamily="34" charset="0"/>
                          <a:ea typeface="PMingLiU" panose="02020500000000000000" pitchFamily="18" charset="-120"/>
                          <a:cs typeface="Times New Roman" panose="02020603050405020304" pitchFamily="18" charset="0"/>
                        </a:rPr>
                        <a:t>дын </a:t>
                      </a:r>
                      <a:r>
                        <a:rPr lang="en-US" sz="1800" b="1">
                          <a:effectLst/>
                          <a:latin typeface="Calibri" panose="020F0502020204030204" pitchFamily="34" charset="0"/>
                          <a:ea typeface="PMingLiU" panose="02020500000000000000" pitchFamily="18" charset="-120"/>
                          <a:cs typeface="Times New Roman" panose="02020603050405020304" pitchFamily="18" charset="0"/>
                        </a:rPr>
                        <a:t>о</a:t>
                      </a:r>
                      <a:r>
                        <a:rPr lang="en-US" sz="1800">
                          <a:effectLst/>
                          <a:latin typeface="Calibri" panose="020F0502020204030204" pitchFamily="34" charset="0"/>
                          <a:ea typeface="PMingLiU" panose="02020500000000000000" pitchFamily="18" charset="-120"/>
                          <a:cs typeface="Times New Roman" panose="02020603050405020304" pitchFamily="18" charset="0"/>
                        </a:rPr>
                        <a:t>тыл</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3Sg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b="1">
                          <a:effectLst/>
                          <a:latin typeface="Calibri" panose="020F0502020204030204" pitchFamily="34" charset="0"/>
                          <a:ea typeface="PMingLiU" panose="02020500000000000000" pitchFamily="18" charset="-120"/>
                          <a:cs typeface="Times New Roman" panose="02020603050405020304" pitchFamily="18" charset="0"/>
                        </a:rPr>
                        <a:t>у</a:t>
                      </a:r>
                      <a:r>
                        <a:rPr lang="en-US" sz="1800">
                          <a:effectLst/>
                          <a:latin typeface="Calibri" panose="020F0502020204030204" pitchFamily="34" charset="0"/>
                          <a:ea typeface="PMingLiU" panose="02020500000000000000" pitchFamily="18" charset="-120"/>
                          <a:cs typeface="Times New Roman" panose="02020603050405020304" pitchFamily="18" charset="0"/>
                        </a:rPr>
                        <a:t>дын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b="1">
                          <a:effectLst/>
                          <a:latin typeface="Calibri" panose="020F0502020204030204" pitchFamily="34" charset="0"/>
                          <a:ea typeface="PMingLiU" panose="02020500000000000000" pitchFamily="18" charset="-120"/>
                          <a:cs typeface="Times New Roman" panose="02020603050405020304" pitchFamily="18" charset="0"/>
                        </a:rPr>
                        <a:t>у</a:t>
                      </a:r>
                      <a:r>
                        <a:rPr lang="en-US" sz="1800">
                          <a:effectLst/>
                          <a:latin typeface="Calibri" panose="020F0502020204030204" pitchFamily="34" charset="0"/>
                          <a:ea typeface="PMingLiU" panose="02020500000000000000" pitchFamily="18" charset="-120"/>
                          <a:cs typeface="Times New Roman" panose="02020603050405020304" pitchFamily="18" charset="0"/>
                        </a:rPr>
                        <a:t>дын </a:t>
                      </a:r>
                      <a:r>
                        <a:rPr lang="en-US" sz="1800" b="1">
                          <a:effectLst/>
                          <a:latin typeface="Calibri" panose="020F0502020204030204" pitchFamily="34" charset="0"/>
                          <a:ea typeface="PMingLiU" panose="02020500000000000000" pitchFamily="18" charset="-120"/>
                          <a:cs typeface="Times New Roman" panose="02020603050405020304" pitchFamily="18" charset="0"/>
                        </a:rPr>
                        <a:t>о</a:t>
                      </a:r>
                      <a:r>
                        <a:rPr lang="en-US" sz="1800">
                          <a:effectLst/>
                          <a:latin typeface="Calibri" panose="020F0502020204030204" pitchFamily="34" charset="0"/>
                          <a:ea typeface="PMingLiU" panose="02020500000000000000" pitchFamily="18" charset="-120"/>
                          <a:cs typeface="Times New Roman" panose="02020603050405020304" pitchFamily="18" charset="0"/>
                        </a:rPr>
                        <a:t>гыл</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лудынн</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b="1">
                          <a:effectLst/>
                          <a:latin typeface="Calibri" panose="020F0502020204030204" pitchFamily="34" charset="0"/>
                          <a:ea typeface="PMingLiU" panose="02020500000000000000" pitchFamily="18" charset="-120"/>
                          <a:cs typeface="Times New Roman" panose="02020603050405020304" pitchFamily="18" charset="0"/>
                        </a:rPr>
                        <a:t>у</a:t>
                      </a:r>
                      <a:r>
                        <a:rPr lang="en-US" sz="1800">
                          <a:effectLst/>
                          <a:latin typeface="Calibri" panose="020F0502020204030204" pitchFamily="34" charset="0"/>
                          <a:ea typeface="PMingLiU" panose="02020500000000000000" pitchFamily="18" charset="-120"/>
                          <a:cs typeface="Times New Roman" panose="02020603050405020304" pitchFamily="18" charset="0"/>
                        </a:rPr>
                        <a:t>дын огын</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Times New Roman" panose="02020603050405020304" pitchFamily="18" charset="0"/>
                        </a:rPr>
                        <a:t>л (он</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лудынд</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b="1">
                          <a:effectLst/>
                          <a:latin typeface="Calibri" panose="020F0502020204030204" pitchFamily="34" charset="0"/>
                          <a:ea typeface="PMingLiU" panose="02020500000000000000" pitchFamily="18" charset="-120"/>
                          <a:cs typeface="Times New Roman" panose="02020603050405020304" pitchFamily="18" charset="0"/>
                        </a:rPr>
                        <a:t>у</a:t>
                      </a:r>
                      <a:r>
                        <a:rPr lang="en-US" sz="1800">
                          <a:effectLst/>
                          <a:latin typeface="Calibri" panose="020F0502020204030204" pitchFamily="34" charset="0"/>
                          <a:ea typeface="PMingLiU" panose="02020500000000000000" pitchFamily="18" charset="-120"/>
                          <a:cs typeface="Times New Roman" panose="02020603050405020304" pitchFamily="18" charset="0"/>
                        </a:rPr>
                        <a:t>дын огыд</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Times New Roman" panose="02020603050405020304" pitchFamily="18" charset="0"/>
                        </a:rPr>
                        <a:t>л (од</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b="1">
                          <a:effectLst/>
                          <a:latin typeface="Calibri" panose="020F0502020204030204" pitchFamily="34" charset="0"/>
                          <a:ea typeface="PMingLiU" panose="02020500000000000000" pitchFamily="18" charset="-120"/>
                          <a:cs typeface="Times New Roman" panose="02020603050405020304" pitchFamily="18" charset="0"/>
                        </a:rPr>
                        <a:t>у</a:t>
                      </a:r>
                      <a:r>
                        <a:rPr lang="en-US" sz="1800">
                          <a:effectLst/>
                          <a:latin typeface="Calibri" panose="020F0502020204030204" pitchFamily="34" charset="0"/>
                          <a:ea typeface="PMingLiU" panose="02020500000000000000" pitchFamily="18" charset="-120"/>
                          <a:cs typeface="Times New Roman" panose="02020603050405020304" pitchFamily="18" charset="0"/>
                        </a:rPr>
                        <a:t>дыныт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B w="12700" cap="flat" cmpd="sng" algn="ctr">
                      <a:noFill/>
                      <a:prstDash val="solid"/>
                      <a:round/>
                      <a:headEnd type="none" w="med" len="med"/>
                      <a:tailEnd type="none" w="med" len="med"/>
                    </a:lnB>
                  </a:tcPr>
                </a:tc>
                <a:tc>
                  <a:txBody>
                    <a:bodyPr/>
                    <a:lstStyle/>
                    <a:p>
                      <a:pPr algn="just"/>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Compound past tense III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sp>
        <p:nvSpPr>
          <p:cNvPr id="7" name="Content Placeholder 2">
            <a:extLst>
              <a:ext uri="{FF2B5EF4-FFF2-40B4-BE49-F238E27FC236}">
                <a16:creationId xmlns:a16="http://schemas.microsoft.com/office/drawing/2014/main" id="{559A8E32-0E9F-41EB-B627-2B36C814EB6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Past tense II + </a:t>
            </a:r>
            <a:r>
              <a:rPr lang="de-AT" b="1" dirty="0"/>
              <a:t>ы</a:t>
            </a:r>
            <a:r>
              <a:rPr lang="de-AT" dirty="0"/>
              <a:t>л’</a:t>
            </a:r>
            <a:r>
              <a:rPr lang="mi-NZ" dirty="0"/>
              <a:t>е </a:t>
            </a:r>
            <a:r>
              <a:rPr lang="en-US" dirty="0"/>
              <a:t>‘was’ (be.PST1.3SG)</a:t>
            </a:r>
            <a:endParaRPr lang="en-GB" dirty="0"/>
          </a:p>
        </p:txBody>
      </p:sp>
      <p:sp>
        <p:nvSpPr>
          <p:cNvPr id="8" name="Rectangle 7">
            <a:extLst>
              <a:ext uri="{FF2B5EF4-FFF2-40B4-BE49-F238E27FC236}">
                <a16:creationId xmlns:a16="http://schemas.microsoft.com/office/drawing/2014/main" id="{7C7CFBBB-9ABF-4672-A5C3-DDA75798E735}"/>
              </a:ext>
            </a:extLst>
          </p:cNvPr>
          <p:cNvSpPr/>
          <p:nvPr/>
        </p:nvSpPr>
        <p:spPr>
          <a:xfrm>
            <a:off x="3564426" y="3661536"/>
            <a:ext cx="1458165" cy="2125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EBEEBC2A-38A9-42EE-8E79-ABCADF2D20D4}"/>
              </a:ext>
            </a:extLst>
          </p:cNvPr>
          <p:cNvSpPr/>
          <p:nvPr/>
        </p:nvSpPr>
        <p:spPr>
          <a:xfrm>
            <a:off x="3564424" y="3950517"/>
            <a:ext cx="1548595"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2A539286-51D3-4E7C-8B4A-E751BE29182D}"/>
              </a:ext>
            </a:extLst>
          </p:cNvPr>
          <p:cNvSpPr/>
          <p:nvPr/>
        </p:nvSpPr>
        <p:spPr>
          <a:xfrm>
            <a:off x="3564424" y="4266312"/>
            <a:ext cx="1265153"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05B1A838-9D6D-465D-BE64-809E243F4192}"/>
              </a:ext>
            </a:extLst>
          </p:cNvPr>
          <p:cNvSpPr/>
          <p:nvPr/>
        </p:nvSpPr>
        <p:spPr>
          <a:xfrm>
            <a:off x="3538666" y="4584239"/>
            <a:ext cx="1458165"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82ECB4BB-0754-4A24-8FB2-64E0866B4F61}"/>
              </a:ext>
            </a:extLst>
          </p:cNvPr>
          <p:cNvSpPr/>
          <p:nvPr/>
        </p:nvSpPr>
        <p:spPr>
          <a:xfrm>
            <a:off x="3564424" y="4875326"/>
            <a:ext cx="1432407" cy="26869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024090A1-EC14-4A9A-9550-4B0E439064B9}"/>
              </a:ext>
            </a:extLst>
          </p:cNvPr>
          <p:cNvSpPr/>
          <p:nvPr/>
        </p:nvSpPr>
        <p:spPr>
          <a:xfrm>
            <a:off x="3564424" y="5224084"/>
            <a:ext cx="1432407" cy="30979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8DE41D0D-F17F-4D93-985D-D818CCD3A39C}"/>
              </a:ext>
            </a:extLst>
          </p:cNvPr>
          <p:cNvSpPr/>
          <p:nvPr/>
        </p:nvSpPr>
        <p:spPr>
          <a:xfrm>
            <a:off x="6225423" y="3664239"/>
            <a:ext cx="1851777" cy="2125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EE08667E-CDC4-4608-B179-4FC7F07BDD67}"/>
              </a:ext>
            </a:extLst>
          </p:cNvPr>
          <p:cNvSpPr/>
          <p:nvPr/>
        </p:nvSpPr>
        <p:spPr>
          <a:xfrm>
            <a:off x="6225422" y="3945600"/>
            <a:ext cx="2042278"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8E43F4DD-C808-4C8E-BFB0-0C6B930D441D}"/>
              </a:ext>
            </a:extLst>
          </p:cNvPr>
          <p:cNvSpPr/>
          <p:nvPr/>
        </p:nvSpPr>
        <p:spPr>
          <a:xfrm>
            <a:off x="6225421" y="4261395"/>
            <a:ext cx="2042279"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CD4C3A06-E52B-4434-8FBA-FDC07DFC1FD1}"/>
              </a:ext>
            </a:extLst>
          </p:cNvPr>
          <p:cNvSpPr/>
          <p:nvPr/>
        </p:nvSpPr>
        <p:spPr>
          <a:xfrm>
            <a:off x="6218713" y="4585672"/>
            <a:ext cx="2693467"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2E848AA2-70F3-4C33-A0D8-9522F579DB8A}"/>
              </a:ext>
            </a:extLst>
          </p:cNvPr>
          <p:cNvSpPr/>
          <p:nvPr/>
        </p:nvSpPr>
        <p:spPr>
          <a:xfrm>
            <a:off x="6225421" y="4870410"/>
            <a:ext cx="2686759"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0576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Compound past tense III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11</a:t>
            </a:fld>
            <a:endParaRPr lang="en-GB"/>
          </a:p>
        </p:txBody>
      </p:sp>
      <p:sp>
        <p:nvSpPr>
          <p:cNvPr id="7" name="Content Placeholder 2">
            <a:extLst>
              <a:ext uri="{FF2B5EF4-FFF2-40B4-BE49-F238E27FC236}">
                <a16:creationId xmlns:a16="http://schemas.microsoft.com/office/drawing/2014/main" id="{559A8E32-0E9F-41EB-B627-2B36C814EB6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Past tense II + </a:t>
            </a:r>
            <a:r>
              <a:rPr lang="de-AT" b="1" dirty="0"/>
              <a:t>ы</a:t>
            </a:r>
            <a:r>
              <a:rPr lang="de-AT" dirty="0"/>
              <a:t>л’</a:t>
            </a:r>
            <a:r>
              <a:rPr lang="mi-NZ" dirty="0"/>
              <a:t>е </a:t>
            </a:r>
            <a:r>
              <a:rPr lang="en-US" dirty="0"/>
              <a:t>‘was’ (be.PST1.3SG)</a:t>
            </a:r>
            <a:endParaRPr lang="en-GB" dirty="0"/>
          </a:p>
        </p:txBody>
      </p:sp>
      <p:graphicFrame>
        <p:nvGraphicFramePr>
          <p:cNvPr id="2" name="Table 1">
            <a:extLst>
              <a:ext uri="{FF2B5EF4-FFF2-40B4-BE49-F238E27FC236}">
                <a16:creationId xmlns:a16="http://schemas.microsoft.com/office/drawing/2014/main" id="{14D4AC3F-EF0C-4AB6-8BCC-9B1B2B6F77DB}"/>
              </a:ext>
            </a:extLst>
          </p:cNvPr>
          <p:cNvGraphicFramePr>
            <a:graphicFrameLocks noGrp="1"/>
          </p:cNvGraphicFramePr>
          <p:nvPr>
            <p:extLst>
              <p:ext uri="{D42A27DB-BD31-4B8C-83A1-F6EECF244321}">
                <p14:modId xmlns:p14="http://schemas.microsoft.com/office/powerpoint/2010/main" val="3863725159"/>
              </p:ext>
            </p:extLst>
          </p:nvPr>
        </p:nvGraphicFramePr>
        <p:xfrm>
          <a:off x="1427797" y="2969675"/>
          <a:ext cx="7484383" cy="2503848"/>
        </p:xfrm>
        <a:graphic>
          <a:graphicData uri="http://schemas.openxmlformats.org/drawingml/2006/table">
            <a:tbl>
              <a:tblPr firstRow="1" firstCol="1" bandRow="1" bandCol="1">
                <a:tableStyleId>{5940675A-B579-460E-94D1-54222C63F5DA}</a:tableStyleId>
              </a:tblPr>
              <a:tblGrid>
                <a:gridCol w="2065191">
                  <a:extLst>
                    <a:ext uri="{9D8B030D-6E8A-4147-A177-3AD203B41FA5}">
                      <a16:colId xmlns:a16="http://schemas.microsoft.com/office/drawing/2014/main" val="2736513851"/>
                    </a:ext>
                  </a:extLst>
                </a:gridCol>
                <a:gridCol w="2709596">
                  <a:extLst>
                    <a:ext uri="{9D8B030D-6E8A-4147-A177-3AD203B41FA5}">
                      <a16:colId xmlns:a16="http://schemas.microsoft.com/office/drawing/2014/main" val="171380316"/>
                    </a:ext>
                  </a:extLst>
                </a:gridCol>
                <a:gridCol w="2709596">
                  <a:extLst>
                    <a:ext uri="{9D8B030D-6E8A-4147-A177-3AD203B41FA5}">
                      <a16:colId xmlns:a16="http://schemas.microsoft.com/office/drawing/2014/main" val="159407735"/>
                    </a:ext>
                  </a:extLst>
                </a:gridCol>
              </a:tblGrid>
              <a:tr h="312981">
                <a:tc rowSpan="2">
                  <a:txBody>
                    <a:bodyPr/>
                    <a:lstStyle/>
                    <a:p>
                      <a:pPr algn="ctr">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 </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gridSpan="2">
                  <a:txBody>
                    <a:bodyPr/>
                    <a:lstStyle/>
                    <a:p>
                      <a:pPr algn="ctr">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ам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noProof="0" dirty="0">
                          <a:effectLst/>
                          <a:latin typeface="Calibri" panose="020F0502020204030204" pitchFamily="34" charset="0"/>
                          <a:ea typeface="PMingLiU" panose="02020500000000000000" pitchFamily="18" charset="-120"/>
                          <a:cs typeface="Calibri" panose="020F0502020204030204" pitchFamily="34" charset="0"/>
                        </a:rPr>
                        <a:t>‘to read’</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4162078372"/>
                  </a:ext>
                </a:extLst>
              </a:tr>
              <a:tr h="312981">
                <a:tc vMerge="1">
                  <a:txBody>
                    <a:bodyPr/>
                    <a:lstStyle/>
                    <a:p>
                      <a:endParaRPr lang="en-GB"/>
                    </a:p>
                  </a:txBody>
                  <a:tcP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Positive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Negative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99839026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лудын</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Times New Roman" panose="02020603050405020304" pitchFamily="18" charset="0"/>
                        </a:rPr>
                        <a:t>м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b="1">
                          <a:effectLst/>
                          <a:latin typeface="Calibri" panose="020F0502020204030204" pitchFamily="34" charset="0"/>
                          <a:ea typeface="PMingLiU" panose="02020500000000000000" pitchFamily="18" charset="-120"/>
                          <a:cs typeface="Times New Roman" panose="02020603050405020304" pitchFamily="18" charset="0"/>
                        </a:rPr>
                        <a:t>у</a:t>
                      </a:r>
                      <a:r>
                        <a:rPr lang="en-US" sz="1800">
                          <a:effectLst/>
                          <a:latin typeface="Calibri" panose="020F0502020204030204" pitchFamily="34" charset="0"/>
                          <a:ea typeface="PMingLiU" panose="02020500000000000000" pitchFamily="18" charset="-120"/>
                          <a:cs typeface="Times New Roman" panose="02020603050405020304" pitchFamily="18" charset="0"/>
                        </a:rPr>
                        <a:t>дын </a:t>
                      </a:r>
                      <a:r>
                        <a:rPr lang="en-US" sz="1800" b="1">
                          <a:effectLst/>
                          <a:latin typeface="Calibri" panose="020F0502020204030204" pitchFamily="34" charset="0"/>
                          <a:ea typeface="PMingLiU" panose="02020500000000000000" pitchFamily="18" charset="-120"/>
                          <a:cs typeface="Times New Roman" panose="02020603050405020304" pitchFamily="18" charset="0"/>
                        </a:rPr>
                        <a:t>о</a:t>
                      </a:r>
                      <a:r>
                        <a:rPr lang="en-US" sz="1800">
                          <a:effectLst/>
                          <a:latin typeface="Calibri" panose="020F0502020204030204" pitchFamily="34" charset="0"/>
                          <a:ea typeface="PMingLiU" panose="02020500000000000000" pitchFamily="18" charset="-120"/>
                          <a:cs typeface="Times New Roman" panose="02020603050405020304" pitchFamily="18" charset="0"/>
                        </a:rPr>
                        <a:t>мыл</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33165355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лудын</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Times New Roman" panose="02020603050405020304" pitchFamily="18" charset="0"/>
                        </a:rPr>
                        <a:t>т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b="1">
                          <a:effectLst/>
                          <a:latin typeface="Calibri" panose="020F0502020204030204" pitchFamily="34" charset="0"/>
                          <a:ea typeface="PMingLiU" panose="02020500000000000000" pitchFamily="18" charset="-120"/>
                          <a:cs typeface="Times New Roman" panose="02020603050405020304" pitchFamily="18" charset="0"/>
                        </a:rPr>
                        <a:t>у</a:t>
                      </a:r>
                      <a:r>
                        <a:rPr lang="en-US" sz="1800">
                          <a:effectLst/>
                          <a:latin typeface="Calibri" panose="020F0502020204030204" pitchFamily="34" charset="0"/>
                          <a:ea typeface="PMingLiU" panose="02020500000000000000" pitchFamily="18" charset="-120"/>
                          <a:cs typeface="Times New Roman" panose="02020603050405020304" pitchFamily="18" charset="0"/>
                        </a:rPr>
                        <a:t>дын </a:t>
                      </a:r>
                      <a:r>
                        <a:rPr lang="en-US" sz="1800" b="1">
                          <a:effectLst/>
                          <a:latin typeface="Calibri" panose="020F0502020204030204" pitchFamily="34" charset="0"/>
                          <a:ea typeface="PMingLiU" panose="02020500000000000000" pitchFamily="18" charset="-120"/>
                          <a:cs typeface="Times New Roman" panose="02020603050405020304" pitchFamily="18" charset="0"/>
                        </a:rPr>
                        <a:t>о</a:t>
                      </a:r>
                      <a:r>
                        <a:rPr lang="en-US" sz="1800">
                          <a:effectLst/>
                          <a:latin typeface="Calibri" panose="020F0502020204030204" pitchFamily="34" charset="0"/>
                          <a:ea typeface="PMingLiU" panose="02020500000000000000" pitchFamily="18" charset="-120"/>
                          <a:cs typeface="Times New Roman" panose="02020603050405020304" pitchFamily="18" charset="0"/>
                        </a:rPr>
                        <a:t>тыл</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b="1">
                          <a:effectLst/>
                          <a:latin typeface="Calibri" panose="020F0502020204030204" pitchFamily="34" charset="0"/>
                          <a:ea typeface="PMingLiU" panose="02020500000000000000" pitchFamily="18" charset="-120"/>
                          <a:cs typeface="Times New Roman" panose="02020603050405020304" pitchFamily="18" charset="0"/>
                        </a:rPr>
                        <a:t>у</a:t>
                      </a:r>
                      <a:r>
                        <a:rPr lang="en-US" sz="1800">
                          <a:effectLst/>
                          <a:latin typeface="Calibri" panose="020F0502020204030204" pitchFamily="34" charset="0"/>
                          <a:ea typeface="PMingLiU" panose="02020500000000000000" pitchFamily="18" charset="-120"/>
                          <a:cs typeface="Times New Roman" panose="02020603050405020304" pitchFamily="18" charset="0"/>
                        </a:rPr>
                        <a:t>дын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b="1">
                          <a:effectLst/>
                          <a:latin typeface="Calibri" panose="020F0502020204030204" pitchFamily="34" charset="0"/>
                          <a:ea typeface="PMingLiU" panose="02020500000000000000" pitchFamily="18" charset="-120"/>
                          <a:cs typeface="Times New Roman" panose="02020603050405020304" pitchFamily="18" charset="0"/>
                        </a:rPr>
                        <a:t>у</a:t>
                      </a:r>
                      <a:r>
                        <a:rPr lang="en-US" sz="1800">
                          <a:effectLst/>
                          <a:latin typeface="Calibri" panose="020F0502020204030204" pitchFamily="34" charset="0"/>
                          <a:ea typeface="PMingLiU" panose="02020500000000000000" pitchFamily="18" charset="-120"/>
                          <a:cs typeface="Times New Roman" panose="02020603050405020304" pitchFamily="18" charset="0"/>
                        </a:rPr>
                        <a:t>дын </a:t>
                      </a:r>
                      <a:r>
                        <a:rPr lang="en-US" sz="1800" b="1">
                          <a:effectLst/>
                          <a:latin typeface="Calibri" panose="020F0502020204030204" pitchFamily="34" charset="0"/>
                          <a:ea typeface="PMingLiU" panose="02020500000000000000" pitchFamily="18" charset="-120"/>
                          <a:cs typeface="Times New Roman" panose="02020603050405020304" pitchFamily="18" charset="0"/>
                        </a:rPr>
                        <a:t>о</a:t>
                      </a:r>
                      <a:r>
                        <a:rPr lang="en-US" sz="1800">
                          <a:effectLst/>
                          <a:latin typeface="Calibri" panose="020F0502020204030204" pitchFamily="34" charset="0"/>
                          <a:ea typeface="PMingLiU" panose="02020500000000000000" pitchFamily="18" charset="-120"/>
                          <a:cs typeface="Times New Roman" panose="02020603050405020304" pitchFamily="18" charset="0"/>
                        </a:rPr>
                        <a:t>гыл</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лудынн</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b="1">
                          <a:effectLst/>
                          <a:latin typeface="Calibri" panose="020F0502020204030204" pitchFamily="34" charset="0"/>
                          <a:ea typeface="PMingLiU" panose="02020500000000000000" pitchFamily="18" charset="-120"/>
                          <a:cs typeface="Times New Roman" panose="02020603050405020304" pitchFamily="18" charset="0"/>
                        </a:rPr>
                        <a:t>у</a:t>
                      </a:r>
                      <a:r>
                        <a:rPr lang="en-US" sz="1800">
                          <a:effectLst/>
                          <a:latin typeface="Calibri" panose="020F0502020204030204" pitchFamily="34" charset="0"/>
                          <a:ea typeface="PMingLiU" panose="02020500000000000000" pitchFamily="18" charset="-120"/>
                          <a:cs typeface="Times New Roman" panose="02020603050405020304" pitchFamily="18" charset="0"/>
                        </a:rPr>
                        <a:t>дын огын</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Times New Roman" panose="02020603050405020304" pitchFamily="18" charset="0"/>
                        </a:rPr>
                        <a:t>л (он</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лудынд</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b="1">
                          <a:effectLst/>
                          <a:latin typeface="Calibri" panose="020F0502020204030204" pitchFamily="34" charset="0"/>
                          <a:ea typeface="PMingLiU" panose="02020500000000000000" pitchFamily="18" charset="-120"/>
                          <a:cs typeface="Times New Roman" panose="02020603050405020304" pitchFamily="18" charset="0"/>
                        </a:rPr>
                        <a:t>у</a:t>
                      </a:r>
                      <a:r>
                        <a:rPr lang="en-US" sz="1800">
                          <a:effectLst/>
                          <a:latin typeface="Calibri" panose="020F0502020204030204" pitchFamily="34" charset="0"/>
                          <a:ea typeface="PMingLiU" panose="02020500000000000000" pitchFamily="18" charset="-120"/>
                          <a:cs typeface="Times New Roman" panose="02020603050405020304" pitchFamily="18" charset="0"/>
                        </a:rPr>
                        <a:t>дын огыд</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Times New Roman" panose="02020603050405020304" pitchFamily="18" charset="0"/>
                        </a:rPr>
                        <a:t>л (од</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b="1">
                          <a:effectLst/>
                          <a:latin typeface="Calibri" panose="020F0502020204030204" pitchFamily="34" charset="0"/>
                          <a:ea typeface="PMingLiU" panose="02020500000000000000" pitchFamily="18" charset="-120"/>
                          <a:cs typeface="Times New Roman" panose="02020603050405020304" pitchFamily="18" charset="0"/>
                        </a:rPr>
                        <a:t>у</a:t>
                      </a:r>
                      <a:r>
                        <a:rPr lang="en-US" sz="1800">
                          <a:effectLst/>
                          <a:latin typeface="Calibri" panose="020F0502020204030204" pitchFamily="34" charset="0"/>
                          <a:ea typeface="PMingLiU" panose="02020500000000000000" pitchFamily="18" charset="-120"/>
                          <a:cs typeface="Times New Roman" panose="02020603050405020304" pitchFamily="18" charset="0"/>
                        </a:rPr>
                        <a:t>дыныт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B w="12700" cap="flat" cmpd="sng" algn="ctr">
                      <a:noFill/>
                      <a:prstDash val="solid"/>
                      <a:round/>
                      <a:headEnd type="none" w="med" len="med"/>
                      <a:tailEnd type="none" w="med" len="med"/>
                    </a:lnB>
                  </a:tcPr>
                </a:tc>
                <a:tc>
                  <a:txBody>
                    <a:bodyPr/>
                    <a:lstStyle/>
                    <a:p>
                      <a:pPr algn="just"/>
                      <a:r>
                        <a:rPr lang="en-US" sz="1800" dirty="0" err="1">
                          <a:effectLst/>
                          <a:latin typeface="Calibri" panose="020F0502020204030204" pitchFamily="34" charset="0"/>
                          <a:ea typeface="PMingLiU" panose="02020500000000000000" pitchFamily="18" charset="-120"/>
                          <a:cs typeface="Times New Roman" panose="02020603050405020304" pitchFamily="18" charset="0"/>
                        </a:rPr>
                        <a:t>л</a:t>
                      </a:r>
                      <a:r>
                        <a:rPr lang="en-US" sz="1800" b="1" dirty="0" err="1">
                          <a:effectLst/>
                          <a:latin typeface="Calibri" panose="020F0502020204030204" pitchFamily="34" charset="0"/>
                          <a:ea typeface="PMingLiU" panose="02020500000000000000" pitchFamily="18" charset="-120"/>
                          <a:cs typeface="Times New Roman" panose="02020603050405020304" pitchFamily="18" charset="0"/>
                        </a:rPr>
                        <a:t>у</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дын</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a:t>
                      </a:r>
                      <a:r>
                        <a:rPr lang="en-US" sz="1800" b="1" dirty="0" err="1">
                          <a:effectLst/>
                          <a:latin typeface="Calibri" panose="020F0502020204030204" pitchFamily="34" charset="0"/>
                          <a:ea typeface="PMingLiU" panose="02020500000000000000" pitchFamily="18" charset="-120"/>
                          <a:cs typeface="Times New Roman" panose="02020603050405020304" pitchFamily="18" charset="0"/>
                        </a:rPr>
                        <a:t>о</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гытыл</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800" dirty="0" err="1">
                          <a:effectLst/>
                          <a:latin typeface="Calibri" panose="020F0502020204030204" pitchFamily="34" charset="0"/>
                          <a:ea typeface="PMingLiU" panose="02020500000000000000" pitchFamily="18" charset="-120"/>
                          <a:cs typeface="Calibri" panose="020F0502020204030204" pitchFamily="34" charset="0"/>
                        </a:rPr>
                        <a:t>л’е</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Tree>
    <p:extLst>
      <p:ext uri="{BB962C8B-B14F-4D97-AF65-F5344CB8AC3E}">
        <p14:creationId xmlns:p14="http://schemas.microsoft.com/office/powerpoint/2010/main" val="174284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Compound past tense III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a:p>
        </p:txBody>
      </p:sp>
      <p:sp>
        <p:nvSpPr>
          <p:cNvPr id="7" name="Content Placeholder 2">
            <a:extLst>
              <a:ext uri="{FF2B5EF4-FFF2-40B4-BE49-F238E27FC236}">
                <a16:creationId xmlns:a16="http://schemas.microsoft.com/office/drawing/2014/main" id="{559A8E32-0E9F-41EB-B627-2B36C814EB6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Past tense II + </a:t>
            </a:r>
            <a:r>
              <a:rPr lang="de-AT" b="1" dirty="0"/>
              <a:t>ы</a:t>
            </a:r>
            <a:r>
              <a:rPr lang="de-AT" dirty="0"/>
              <a:t>л’</a:t>
            </a:r>
            <a:r>
              <a:rPr lang="mi-NZ" dirty="0"/>
              <a:t>е </a:t>
            </a:r>
            <a:r>
              <a:rPr lang="en-US" dirty="0"/>
              <a:t>‘was’ (be.PST1.3SG)</a:t>
            </a:r>
            <a:endParaRPr lang="en-GB" dirty="0"/>
          </a:p>
        </p:txBody>
      </p:sp>
      <p:graphicFrame>
        <p:nvGraphicFramePr>
          <p:cNvPr id="2" name="Table 1">
            <a:extLst>
              <a:ext uri="{FF2B5EF4-FFF2-40B4-BE49-F238E27FC236}">
                <a16:creationId xmlns:a16="http://schemas.microsoft.com/office/drawing/2014/main" id="{14D4AC3F-EF0C-4AB6-8BCC-9B1B2B6F77DB}"/>
              </a:ext>
            </a:extLst>
          </p:cNvPr>
          <p:cNvGraphicFramePr>
            <a:graphicFrameLocks noGrp="1"/>
          </p:cNvGraphicFramePr>
          <p:nvPr>
            <p:extLst>
              <p:ext uri="{D42A27DB-BD31-4B8C-83A1-F6EECF244321}">
                <p14:modId xmlns:p14="http://schemas.microsoft.com/office/powerpoint/2010/main" val="4049559395"/>
              </p:ext>
            </p:extLst>
          </p:nvPr>
        </p:nvGraphicFramePr>
        <p:xfrm>
          <a:off x="1427797" y="2969675"/>
          <a:ext cx="7484383" cy="2503848"/>
        </p:xfrm>
        <a:graphic>
          <a:graphicData uri="http://schemas.openxmlformats.org/drawingml/2006/table">
            <a:tbl>
              <a:tblPr firstRow="1" firstCol="1" bandRow="1" bandCol="1">
                <a:tableStyleId>{5940675A-B579-460E-94D1-54222C63F5DA}</a:tableStyleId>
              </a:tblPr>
              <a:tblGrid>
                <a:gridCol w="2065191">
                  <a:extLst>
                    <a:ext uri="{9D8B030D-6E8A-4147-A177-3AD203B41FA5}">
                      <a16:colId xmlns:a16="http://schemas.microsoft.com/office/drawing/2014/main" val="2736513851"/>
                    </a:ext>
                  </a:extLst>
                </a:gridCol>
                <a:gridCol w="2709596">
                  <a:extLst>
                    <a:ext uri="{9D8B030D-6E8A-4147-A177-3AD203B41FA5}">
                      <a16:colId xmlns:a16="http://schemas.microsoft.com/office/drawing/2014/main" val="171380316"/>
                    </a:ext>
                  </a:extLst>
                </a:gridCol>
                <a:gridCol w="2709596">
                  <a:extLst>
                    <a:ext uri="{9D8B030D-6E8A-4147-A177-3AD203B41FA5}">
                      <a16:colId xmlns:a16="http://schemas.microsoft.com/office/drawing/2014/main" val="159407735"/>
                    </a:ext>
                  </a:extLst>
                </a:gridCol>
              </a:tblGrid>
              <a:tr h="312981">
                <a:tc rowSpan="2">
                  <a:txBody>
                    <a:bodyPr/>
                    <a:lstStyle/>
                    <a:p>
                      <a:pPr algn="ctr">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 </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gridSpan="2">
                  <a:txBody>
                    <a:bodyPr/>
                    <a:lstStyle/>
                    <a:p>
                      <a:pPr algn="ctr">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воз</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ем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noProof="0" dirty="0">
                          <a:effectLst/>
                          <a:latin typeface="Calibri" panose="020F0502020204030204" pitchFamily="34" charset="0"/>
                          <a:ea typeface="PMingLiU" panose="02020500000000000000" pitchFamily="18" charset="-120"/>
                          <a:cs typeface="Calibri" panose="020F0502020204030204" pitchFamily="34" charset="0"/>
                        </a:rPr>
                        <a:t>‘to write’</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4162078372"/>
                  </a:ext>
                </a:extLst>
              </a:tr>
              <a:tr h="312981">
                <a:tc vMerge="1">
                  <a:txBody>
                    <a:bodyPr/>
                    <a:lstStyle/>
                    <a:p>
                      <a:endParaRPr lang="en-GB"/>
                    </a:p>
                  </a:txBody>
                  <a:tcP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Positive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Negative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99839026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возен</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Times New Roman" panose="02020603050405020304" pitchFamily="18" charset="0"/>
                        </a:rPr>
                        <a:t>м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воз</a:t>
                      </a:r>
                      <a:r>
                        <a:rPr lang="en-US" sz="1800" b="1">
                          <a:effectLst/>
                          <a:latin typeface="Calibri" panose="020F0502020204030204" pitchFamily="34" charset="0"/>
                          <a:ea typeface="PMingLiU" panose="02020500000000000000" pitchFamily="18" charset="-120"/>
                          <a:cs typeface="Times New Roman" panose="02020603050405020304" pitchFamily="18" charset="0"/>
                        </a:rPr>
                        <a:t>е</a:t>
                      </a:r>
                      <a:r>
                        <a:rPr lang="en-US" sz="1800">
                          <a:effectLst/>
                          <a:latin typeface="Calibri" panose="020F0502020204030204" pitchFamily="34" charset="0"/>
                          <a:ea typeface="PMingLiU" panose="02020500000000000000" pitchFamily="18" charset="-120"/>
                          <a:cs typeface="Times New Roman" panose="02020603050405020304" pitchFamily="18" charset="0"/>
                        </a:rPr>
                        <a:t>н </a:t>
                      </a:r>
                      <a:r>
                        <a:rPr lang="en-US" sz="1800" b="1">
                          <a:effectLst/>
                          <a:latin typeface="Calibri" panose="020F0502020204030204" pitchFamily="34" charset="0"/>
                          <a:ea typeface="PMingLiU" panose="02020500000000000000" pitchFamily="18" charset="-120"/>
                          <a:cs typeface="Times New Roman" panose="02020603050405020304" pitchFamily="18" charset="0"/>
                        </a:rPr>
                        <a:t>о</a:t>
                      </a:r>
                      <a:r>
                        <a:rPr lang="en-US" sz="1800">
                          <a:effectLst/>
                          <a:latin typeface="Calibri" panose="020F0502020204030204" pitchFamily="34" charset="0"/>
                          <a:ea typeface="PMingLiU" panose="02020500000000000000" pitchFamily="18" charset="-120"/>
                          <a:cs typeface="Times New Roman" panose="02020603050405020304" pitchFamily="18" charset="0"/>
                        </a:rPr>
                        <a:t>мыл</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33165355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возен</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Times New Roman" panose="02020603050405020304" pitchFamily="18" charset="0"/>
                        </a:rPr>
                        <a:t>т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воз</a:t>
                      </a:r>
                      <a:r>
                        <a:rPr lang="en-US" sz="1800" b="1">
                          <a:effectLst/>
                          <a:latin typeface="Calibri" panose="020F0502020204030204" pitchFamily="34" charset="0"/>
                          <a:ea typeface="PMingLiU" panose="02020500000000000000" pitchFamily="18" charset="-120"/>
                          <a:cs typeface="Times New Roman" panose="02020603050405020304" pitchFamily="18" charset="0"/>
                        </a:rPr>
                        <a:t>е</a:t>
                      </a:r>
                      <a:r>
                        <a:rPr lang="en-US" sz="1800">
                          <a:effectLst/>
                          <a:latin typeface="Calibri" panose="020F0502020204030204" pitchFamily="34" charset="0"/>
                          <a:ea typeface="PMingLiU" panose="02020500000000000000" pitchFamily="18" charset="-120"/>
                          <a:cs typeface="Times New Roman" panose="02020603050405020304" pitchFamily="18" charset="0"/>
                        </a:rPr>
                        <a:t>н </a:t>
                      </a:r>
                      <a:r>
                        <a:rPr lang="en-US" sz="1800" b="1">
                          <a:effectLst/>
                          <a:latin typeface="Calibri" panose="020F0502020204030204" pitchFamily="34" charset="0"/>
                          <a:ea typeface="PMingLiU" panose="02020500000000000000" pitchFamily="18" charset="-120"/>
                          <a:cs typeface="Times New Roman" panose="02020603050405020304" pitchFamily="18" charset="0"/>
                        </a:rPr>
                        <a:t>о</a:t>
                      </a:r>
                      <a:r>
                        <a:rPr lang="en-US" sz="1800">
                          <a:effectLst/>
                          <a:latin typeface="Calibri" panose="020F0502020204030204" pitchFamily="34" charset="0"/>
                          <a:ea typeface="PMingLiU" panose="02020500000000000000" pitchFamily="18" charset="-120"/>
                          <a:cs typeface="Times New Roman" panose="02020603050405020304" pitchFamily="18" charset="0"/>
                        </a:rPr>
                        <a:t>тыл</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воз</a:t>
                      </a:r>
                      <a:r>
                        <a:rPr lang="en-US" sz="1800" b="1">
                          <a:effectLst/>
                          <a:latin typeface="Calibri" panose="020F0502020204030204" pitchFamily="34" charset="0"/>
                          <a:ea typeface="PMingLiU" panose="02020500000000000000" pitchFamily="18" charset="-120"/>
                          <a:cs typeface="Times New Roman" panose="02020603050405020304" pitchFamily="18" charset="0"/>
                        </a:rPr>
                        <a:t>е</a:t>
                      </a:r>
                      <a:r>
                        <a:rPr lang="en-US" sz="1800">
                          <a:effectLst/>
                          <a:latin typeface="Calibri" panose="020F0502020204030204" pitchFamily="34" charset="0"/>
                          <a:ea typeface="PMingLiU" panose="02020500000000000000" pitchFamily="18" charset="-120"/>
                          <a:cs typeface="Times New Roman" panose="02020603050405020304" pitchFamily="18" charset="0"/>
                        </a:rPr>
                        <a:t>н</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воз</a:t>
                      </a:r>
                      <a:r>
                        <a:rPr lang="en-US" sz="1800" b="1">
                          <a:effectLst/>
                          <a:latin typeface="Calibri" panose="020F0502020204030204" pitchFamily="34" charset="0"/>
                          <a:ea typeface="PMingLiU" panose="02020500000000000000" pitchFamily="18" charset="-120"/>
                          <a:cs typeface="Times New Roman" panose="02020603050405020304" pitchFamily="18" charset="0"/>
                        </a:rPr>
                        <a:t>е</a:t>
                      </a:r>
                      <a:r>
                        <a:rPr lang="en-US" sz="1800">
                          <a:effectLst/>
                          <a:latin typeface="Calibri" panose="020F0502020204030204" pitchFamily="34" charset="0"/>
                          <a:ea typeface="PMingLiU" panose="02020500000000000000" pitchFamily="18" charset="-120"/>
                          <a:cs typeface="Times New Roman" panose="02020603050405020304" pitchFamily="18" charset="0"/>
                        </a:rPr>
                        <a:t>н </a:t>
                      </a:r>
                      <a:r>
                        <a:rPr lang="en-US" sz="1800" b="1">
                          <a:effectLst/>
                          <a:latin typeface="Calibri" panose="020F0502020204030204" pitchFamily="34" charset="0"/>
                          <a:ea typeface="PMingLiU" panose="02020500000000000000" pitchFamily="18" charset="-120"/>
                          <a:cs typeface="Times New Roman" panose="02020603050405020304" pitchFamily="18" charset="0"/>
                        </a:rPr>
                        <a:t>о</a:t>
                      </a:r>
                      <a:r>
                        <a:rPr lang="en-US" sz="1800">
                          <a:effectLst/>
                          <a:latin typeface="Calibri" panose="020F0502020204030204" pitchFamily="34" charset="0"/>
                          <a:ea typeface="PMingLiU" panose="02020500000000000000" pitchFamily="18" charset="-120"/>
                          <a:cs typeface="Times New Roman" panose="02020603050405020304" pitchFamily="18" charset="0"/>
                        </a:rPr>
                        <a:t>гыл</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возенн</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воз</a:t>
                      </a:r>
                      <a:r>
                        <a:rPr lang="en-US" sz="1800" b="1">
                          <a:effectLst/>
                          <a:latin typeface="Calibri" panose="020F0502020204030204" pitchFamily="34" charset="0"/>
                          <a:ea typeface="PMingLiU" panose="02020500000000000000" pitchFamily="18" charset="-120"/>
                          <a:cs typeface="Times New Roman" panose="02020603050405020304" pitchFamily="18" charset="0"/>
                        </a:rPr>
                        <a:t>е</a:t>
                      </a:r>
                      <a:r>
                        <a:rPr lang="en-US" sz="1800">
                          <a:effectLst/>
                          <a:latin typeface="Calibri" panose="020F0502020204030204" pitchFamily="34" charset="0"/>
                          <a:ea typeface="PMingLiU" panose="02020500000000000000" pitchFamily="18" charset="-120"/>
                          <a:cs typeface="Times New Roman" panose="02020603050405020304" pitchFamily="18" charset="0"/>
                        </a:rPr>
                        <a:t>н огын</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Times New Roman" panose="02020603050405020304" pitchFamily="18" charset="0"/>
                        </a:rPr>
                        <a:t>л (он</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возенд</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воз</a:t>
                      </a:r>
                      <a:r>
                        <a:rPr lang="en-US" sz="1800" b="1">
                          <a:effectLst/>
                          <a:latin typeface="Calibri" panose="020F0502020204030204" pitchFamily="34" charset="0"/>
                          <a:ea typeface="PMingLiU" panose="02020500000000000000" pitchFamily="18" charset="-120"/>
                          <a:cs typeface="Times New Roman" panose="02020603050405020304" pitchFamily="18" charset="0"/>
                        </a:rPr>
                        <a:t>е</a:t>
                      </a:r>
                      <a:r>
                        <a:rPr lang="en-US" sz="1800">
                          <a:effectLst/>
                          <a:latin typeface="Calibri" panose="020F0502020204030204" pitchFamily="34" charset="0"/>
                          <a:ea typeface="PMingLiU" panose="02020500000000000000" pitchFamily="18" charset="-120"/>
                          <a:cs typeface="Times New Roman" panose="02020603050405020304" pitchFamily="18" charset="0"/>
                        </a:rPr>
                        <a:t>н огыд</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Times New Roman" panose="02020603050405020304" pitchFamily="18" charset="0"/>
                        </a:rPr>
                        <a:t>л (од</a:t>
                      </a:r>
                      <a:r>
                        <a:rPr lang="en-US" sz="1800" b="1">
                          <a:effectLst/>
                          <a:latin typeface="Calibri" panose="020F0502020204030204" pitchFamily="34" charset="0"/>
                          <a:ea typeface="PMingLiU" panose="02020500000000000000" pitchFamily="18" charset="-120"/>
                          <a:cs typeface="Times New Roman" panose="02020603050405020304" pitchFamily="18" charset="0"/>
                        </a:rPr>
                        <a:t>а</a:t>
                      </a:r>
                      <a:r>
                        <a:rPr lang="en-US" sz="1800">
                          <a:effectLst/>
                          <a:latin typeface="Calibri" panose="020F0502020204030204" pitchFamily="34" charset="0"/>
                          <a:ea typeface="PMingLiU" panose="02020500000000000000" pitchFamily="18" charset="-120"/>
                          <a:cs typeface="Times New Roman" panose="02020603050405020304" pitchFamily="18" charset="0"/>
                        </a:rPr>
                        <a:t>л)</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r>
                        <a:rPr lang="en-US" sz="1800">
                          <a:effectLst/>
                          <a:latin typeface="Calibri" panose="020F0502020204030204" pitchFamily="34" charset="0"/>
                          <a:ea typeface="PMingLiU" panose="02020500000000000000" pitchFamily="18" charset="-120"/>
                          <a:cs typeface="Times New Roman" panose="02020603050405020304" pitchFamily="18" charset="0"/>
                        </a:rPr>
                        <a:t>воз</a:t>
                      </a:r>
                      <a:r>
                        <a:rPr lang="en-US" sz="1800" b="1">
                          <a:effectLst/>
                          <a:latin typeface="Calibri" panose="020F0502020204030204" pitchFamily="34" charset="0"/>
                          <a:ea typeface="PMingLiU" panose="02020500000000000000" pitchFamily="18" charset="-120"/>
                          <a:cs typeface="Times New Roman" panose="02020603050405020304" pitchFamily="18" charset="0"/>
                        </a:rPr>
                        <a:t>е</a:t>
                      </a:r>
                      <a:r>
                        <a:rPr lang="en-US" sz="1800">
                          <a:effectLst/>
                          <a:latin typeface="Calibri" panose="020F0502020204030204" pitchFamily="34" charset="0"/>
                          <a:ea typeface="PMingLiU" panose="02020500000000000000" pitchFamily="18" charset="-120"/>
                          <a:cs typeface="Times New Roman" panose="02020603050405020304" pitchFamily="18" charset="0"/>
                        </a:rPr>
                        <a:t>ныт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B w="12700" cap="flat" cmpd="sng" algn="ctr">
                      <a:noFill/>
                      <a:prstDash val="solid"/>
                      <a:round/>
                      <a:headEnd type="none" w="med" len="med"/>
                      <a:tailEnd type="none" w="med" len="med"/>
                    </a:lnB>
                  </a:tcPr>
                </a:tc>
                <a:tc>
                  <a:txBody>
                    <a:bodyPr/>
                    <a:lstStyle/>
                    <a:p>
                      <a:pPr algn="just"/>
                      <a:r>
                        <a:rPr lang="en-US" sz="1800" dirty="0" err="1">
                          <a:effectLst/>
                          <a:latin typeface="Calibri" panose="020F0502020204030204" pitchFamily="34" charset="0"/>
                          <a:ea typeface="PMingLiU" panose="02020500000000000000" pitchFamily="18" charset="-120"/>
                          <a:cs typeface="Times New Roman" panose="02020603050405020304" pitchFamily="18" charset="0"/>
                        </a:rPr>
                        <a:t>воз</a:t>
                      </a:r>
                      <a:r>
                        <a:rPr lang="en-US" sz="1800" b="1" dirty="0" err="1">
                          <a:effectLst/>
                          <a:latin typeface="Calibri" panose="020F0502020204030204" pitchFamily="34" charset="0"/>
                          <a:ea typeface="PMingLiU" panose="02020500000000000000" pitchFamily="18" charset="-120"/>
                          <a:cs typeface="Times New Roman" panose="02020603050405020304" pitchFamily="18" charset="0"/>
                        </a:rPr>
                        <a:t>е</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н</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a:t>
                      </a:r>
                      <a:r>
                        <a:rPr lang="en-US" sz="1800" b="1" dirty="0" err="1">
                          <a:effectLst/>
                          <a:latin typeface="Calibri" panose="020F0502020204030204" pitchFamily="34" charset="0"/>
                          <a:ea typeface="PMingLiU" panose="02020500000000000000" pitchFamily="18" charset="-120"/>
                          <a:cs typeface="Times New Roman" panose="02020603050405020304" pitchFamily="18" charset="0"/>
                        </a:rPr>
                        <a:t>о</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гытыл</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800" dirty="0" err="1">
                          <a:effectLst/>
                          <a:latin typeface="Calibri" panose="020F0502020204030204" pitchFamily="34" charset="0"/>
                          <a:ea typeface="PMingLiU" panose="02020500000000000000" pitchFamily="18" charset="-120"/>
                          <a:cs typeface="Calibri" panose="020F0502020204030204" pitchFamily="34" charset="0"/>
                        </a:rPr>
                        <a:t>л’е</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Tree>
    <p:extLst>
      <p:ext uri="{BB962C8B-B14F-4D97-AF65-F5344CB8AC3E}">
        <p14:creationId xmlns:p14="http://schemas.microsoft.com/office/powerpoint/2010/main" val="3392335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Compound past tense III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7" name="Content Placeholder 2">
            <a:extLst>
              <a:ext uri="{FF2B5EF4-FFF2-40B4-BE49-F238E27FC236}">
                <a16:creationId xmlns:a16="http://schemas.microsoft.com/office/drawing/2014/main" id="{559A8E32-0E9F-41EB-B627-2B36C814EB6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Past tense II + </a:t>
            </a:r>
            <a:r>
              <a:rPr lang="de-AT" b="1" dirty="0"/>
              <a:t>ы</a:t>
            </a:r>
            <a:r>
              <a:rPr lang="de-AT" dirty="0"/>
              <a:t>л’</a:t>
            </a:r>
            <a:r>
              <a:rPr lang="mi-NZ" dirty="0"/>
              <a:t>е </a:t>
            </a:r>
            <a:r>
              <a:rPr lang="en-US" dirty="0"/>
              <a:t>‘was’ (be.PST1.3SG)</a:t>
            </a:r>
            <a:endParaRPr lang="en-GB" dirty="0"/>
          </a:p>
        </p:txBody>
      </p:sp>
      <p:graphicFrame>
        <p:nvGraphicFramePr>
          <p:cNvPr id="2" name="Table 1">
            <a:extLst>
              <a:ext uri="{FF2B5EF4-FFF2-40B4-BE49-F238E27FC236}">
                <a16:creationId xmlns:a16="http://schemas.microsoft.com/office/drawing/2014/main" id="{14D4AC3F-EF0C-4AB6-8BCC-9B1B2B6F77DB}"/>
              </a:ext>
            </a:extLst>
          </p:cNvPr>
          <p:cNvGraphicFramePr>
            <a:graphicFrameLocks noGrp="1"/>
          </p:cNvGraphicFramePr>
          <p:nvPr>
            <p:extLst>
              <p:ext uri="{D42A27DB-BD31-4B8C-83A1-F6EECF244321}">
                <p14:modId xmlns:p14="http://schemas.microsoft.com/office/powerpoint/2010/main" val="3540409469"/>
              </p:ext>
            </p:extLst>
          </p:nvPr>
        </p:nvGraphicFramePr>
        <p:xfrm>
          <a:off x="1427797" y="2969675"/>
          <a:ext cx="7484383" cy="2503848"/>
        </p:xfrm>
        <a:graphic>
          <a:graphicData uri="http://schemas.openxmlformats.org/drawingml/2006/table">
            <a:tbl>
              <a:tblPr firstRow="1" firstCol="1" bandRow="1" bandCol="1">
                <a:tableStyleId>{5940675A-B579-460E-94D1-54222C63F5DA}</a:tableStyleId>
              </a:tblPr>
              <a:tblGrid>
                <a:gridCol w="2065191">
                  <a:extLst>
                    <a:ext uri="{9D8B030D-6E8A-4147-A177-3AD203B41FA5}">
                      <a16:colId xmlns:a16="http://schemas.microsoft.com/office/drawing/2014/main" val="2736513851"/>
                    </a:ext>
                  </a:extLst>
                </a:gridCol>
                <a:gridCol w="2709596">
                  <a:extLst>
                    <a:ext uri="{9D8B030D-6E8A-4147-A177-3AD203B41FA5}">
                      <a16:colId xmlns:a16="http://schemas.microsoft.com/office/drawing/2014/main" val="171380316"/>
                    </a:ext>
                  </a:extLst>
                </a:gridCol>
                <a:gridCol w="2709596">
                  <a:extLst>
                    <a:ext uri="{9D8B030D-6E8A-4147-A177-3AD203B41FA5}">
                      <a16:colId xmlns:a16="http://schemas.microsoft.com/office/drawing/2014/main" val="159407735"/>
                    </a:ext>
                  </a:extLst>
                </a:gridCol>
              </a:tblGrid>
              <a:tr h="312981">
                <a:tc rowSpan="2">
                  <a:txBody>
                    <a:bodyPr/>
                    <a:lstStyle/>
                    <a:p>
                      <a:pPr algn="ctr">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 </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gridSpan="2">
                  <a:txBody>
                    <a:bodyPr/>
                    <a:lstStyle/>
                    <a:p>
                      <a:pPr algn="ctr">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ул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ам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noProof="0" dirty="0">
                          <a:effectLst/>
                          <a:latin typeface="Calibri" panose="020F0502020204030204" pitchFamily="34" charset="0"/>
                          <a:ea typeface="PMingLiU" panose="02020500000000000000" pitchFamily="18" charset="-120"/>
                          <a:cs typeface="Calibri" panose="020F0502020204030204" pitchFamily="34" charset="0"/>
                        </a:rPr>
                        <a:t>‘to be’</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4162078372"/>
                  </a:ext>
                </a:extLst>
              </a:tr>
              <a:tr h="312981">
                <a:tc vMerge="1">
                  <a:txBody>
                    <a:bodyPr/>
                    <a:lstStyle/>
                    <a:p>
                      <a:endParaRPr lang="en-GB"/>
                    </a:p>
                  </a:txBody>
                  <a:tcP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Positive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Negative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99839026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лийын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м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л</a:t>
                      </a:r>
                      <a:r>
                        <a:rPr lang="en-US" sz="1800" b="1">
                          <a:effectLst/>
                          <a:latin typeface="Calibri" panose="020F0502020204030204" pitchFamily="34" charset="0"/>
                          <a:ea typeface="PMingLiU" panose="02020500000000000000" pitchFamily="18" charset="-120"/>
                          <a:cs typeface="Calibri" panose="020F0502020204030204" pitchFamily="34" charset="0"/>
                        </a:rPr>
                        <a:t>и</a:t>
                      </a:r>
                      <a:r>
                        <a:rPr lang="en-US" sz="1800">
                          <a:effectLst/>
                          <a:latin typeface="Calibri" panose="020F0502020204030204" pitchFamily="34" charset="0"/>
                          <a:ea typeface="PMingLiU" panose="02020500000000000000" pitchFamily="18" charset="-120"/>
                          <a:cs typeface="Calibri" panose="020F0502020204030204" pitchFamily="34" charset="0"/>
                        </a:rPr>
                        <a:t>йын </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мыл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33165355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лийын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т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л</a:t>
                      </a:r>
                      <a:r>
                        <a:rPr lang="en-US" sz="1800" b="1">
                          <a:effectLst/>
                          <a:latin typeface="Calibri" panose="020F0502020204030204" pitchFamily="34" charset="0"/>
                          <a:ea typeface="PMingLiU" panose="02020500000000000000" pitchFamily="18" charset="-120"/>
                          <a:cs typeface="Calibri" panose="020F0502020204030204" pitchFamily="34" charset="0"/>
                        </a:rPr>
                        <a:t>и</a:t>
                      </a:r>
                      <a:r>
                        <a:rPr lang="en-US" sz="1800">
                          <a:effectLst/>
                          <a:latin typeface="Calibri" panose="020F0502020204030204" pitchFamily="34" charset="0"/>
                          <a:ea typeface="PMingLiU" panose="02020500000000000000" pitchFamily="18" charset="-120"/>
                          <a:cs typeface="Calibri" panose="020F0502020204030204" pitchFamily="34" charset="0"/>
                        </a:rPr>
                        <a:t>йын </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тыл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л</a:t>
                      </a:r>
                      <a:r>
                        <a:rPr lang="en-US" sz="1800" b="1">
                          <a:effectLst/>
                          <a:latin typeface="Calibri" panose="020F0502020204030204" pitchFamily="34" charset="0"/>
                          <a:ea typeface="PMingLiU" panose="02020500000000000000" pitchFamily="18" charset="-120"/>
                          <a:cs typeface="Calibri" panose="020F0502020204030204" pitchFamily="34" charset="0"/>
                        </a:rPr>
                        <a:t>и</a:t>
                      </a:r>
                      <a:r>
                        <a:rPr lang="en-US" sz="1800">
                          <a:effectLst/>
                          <a:latin typeface="Calibri" panose="020F0502020204030204" pitchFamily="34" charset="0"/>
                          <a:ea typeface="PMingLiU" panose="02020500000000000000" pitchFamily="18" charset="-120"/>
                          <a:cs typeface="Calibri" panose="020F0502020204030204" pitchFamily="34" charset="0"/>
                        </a:rPr>
                        <a:t>йын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л</a:t>
                      </a:r>
                      <a:r>
                        <a:rPr lang="en-US" sz="1800" b="1">
                          <a:effectLst/>
                          <a:latin typeface="Calibri" panose="020F0502020204030204" pitchFamily="34" charset="0"/>
                          <a:ea typeface="PMingLiU" panose="02020500000000000000" pitchFamily="18" charset="-120"/>
                          <a:cs typeface="Calibri" panose="020F0502020204030204" pitchFamily="34" charset="0"/>
                        </a:rPr>
                        <a:t>и</a:t>
                      </a:r>
                      <a:r>
                        <a:rPr lang="en-US" sz="1800">
                          <a:effectLst/>
                          <a:latin typeface="Calibri" panose="020F0502020204030204" pitchFamily="34" charset="0"/>
                          <a:ea typeface="PMingLiU" panose="02020500000000000000" pitchFamily="18" charset="-120"/>
                          <a:cs typeface="Calibri" panose="020F0502020204030204" pitchFamily="34" charset="0"/>
                        </a:rPr>
                        <a:t>йын </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гыл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лийынн</a:t>
                      </a:r>
                      <a:r>
                        <a:rPr lang="en-US" sz="1800" b="1">
                          <a:effectLst/>
                          <a:latin typeface="Calibri" panose="020F0502020204030204" pitchFamily="34" charset="0"/>
                          <a:ea typeface="PMingLiU" panose="02020500000000000000" pitchFamily="18" charset="-120"/>
                          <a:cs typeface="Calibri" panose="020F0502020204030204" pitchFamily="34" charset="0"/>
                        </a:rPr>
                        <a:t>а 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л</a:t>
                      </a:r>
                      <a:r>
                        <a:rPr lang="en-US" sz="1800" b="1">
                          <a:effectLst/>
                          <a:latin typeface="Calibri" panose="020F0502020204030204" pitchFamily="34" charset="0"/>
                          <a:ea typeface="PMingLiU" panose="02020500000000000000" pitchFamily="18" charset="-120"/>
                          <a:cs typeface="Calibri" panose="020F0502020204030204" pitchFamily="34" charset="0"/>
                        </a:rPr>
                        <a:t>и</a:t>
                      </a:r>
                      <a:r>
                        <a:rPr lang="en-US" sz="1800">
                          <a:effectLst/>
                          <a:latin typeface="Calibri" panose="020F0502020204030204" pitchFamily="34" charset="0"/>
                          <a:ea typeface="PMingLiU" panose="02020500000000000000" pitchFamily="18" charset="-120"/>
                          <a:cs typeface="Calibri" panose="020F0502020204030204" pitchFamily="34" charset="0"/>
                        </a:rPr>
                        <a:t>йын огын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л (он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л)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лийынд</a:t>
                      </a:r>
                      <a:r>
                        <a:rPr lang="en-US" sz="1800" b="1">
                          <a:effectLst/>
                          <a:latin typeface="Calibri" panose="020F0502020204030204" pitchFamily="34" charset="0"/>
                          <a:ea typeface="PMingLiU" panose="02020500000000000000" pitchFamily="18" charset="-120"/>
                          <a:cs typeface="Calibri" panose="020F0502020204030204" pitchFamily="34" charset="0"/>
                        </a:rPr>
                        <a:t>а 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л</a:t>
                      </a:r>
                      <a:r>
                        <a:rPr lang="en-US" sz="1800" b="1">
                          <a:effectLst/>
                          <a:latin typeface="Calibri" panose="020F0502020204030204" pitchFamily="34" charset="0"/>
                          <a:ea typeface="PMingLiU" panose="02020500000000000000" pitchFamily="18" charset="-120"/>
                          <a:cs typeface="Calibri" panose="020F0502020204030204" pitchFamily="34" charset="0"/>
                        </a:rPr>
                        <a:t>и</a:t>
                      </a:r>
                      <a:r>
                        <a:rPr lang="en-US" sz="1800">
                          <a:effectLst/>
                          <a:latin typeface="Calibri" panose="020F0502020204030204" pitchFamily="34" charset="0"/>
                          <a:ea typeface="PMingLiU" panose="02020500000000000000" pitchFamily="18" charset="-120"/>
                          <a:cs typeface="Calibri" panose="020F0502020204030204" pitchFamily="34" charset="0"/>
                        </a:rPr>
                        <a:t>йын огыд</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л (од</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л)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л</a:t>
                      </a:r>
                      <a:r>
                        <a:rPr lang="en-US" sz="1800" b="1">
                          <a:effectLst/>
                          <a:latin typeface="Calibri" panose="020F0502020204030204" pitchFamily="34" charset="0"/>
                          <a:ea typeface="PMingLiU" panose="02020500000000000000" pitchFamily="18" charset="-120"/>
                          <a:cs typeface="Calibri" panose="020F0502020204030204" pitchFamily="34" charset="0"/>
                        </a:rPr>
                        <a:t>и</a:t>
                      </a:r>
                      <a:r>
                        <a:rPr lang="en-US" sz="1800">
                          <a:effectLst/>
                          <a:latin typeface="Calibri" panose="020F0502020204030204" pitchFamily="34" charset="0"/>
                          <a:ea typeface="PMingLiU" panose="02020500000000000000" pitchFamily="18" charset="-120"/>
                          <a:cs typeface="Calibri" panose="020F0502020204030204" pitchFamily="34" charset="0"/>
                        </a:rPr>
                        <a:t>йыныт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B w="12700" cap="flat" cmpd="sng" algn="ctr">
                      <a:noFill/>
                      <a:prstDash val="solid"/>
                      <a:round/>
                      <a:headEnd type="none" w="med" len="med"/>
                      <a:tailEnd type="none" w="med" len="med"/>
                    </a:lnB>
                  </a:tcPr>
                </a:tc>
                <a:tc>
                  <a:txBody>
                    <a:bodyPr/>
                    <a:lstStyle/>
                    <a:p>
                      <a:pPr algn="just"/>
                      <a:r>
                        <a:rPr lang="en-US" sz="1800" dirty="0" err="1">
                          <a:effectLst/>
                          <a:latin typeface="Calibri" panose="020F0502020204030204" pitchFamily="34" charset="0"/>
                          <a:ea typeface="PMingLiU" panose="02020500000000000000" pitchFamily="18" charset="-120"/>
                          <a:cs typeface="Calibri" panose="020F0502020204030204" pitchFamily="34" charset="0"/>
                        </a:rPr>
                        <a:t>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и</a:t>
                      </a:r>
                      <a:r>
                        <a:rPr lang="en-US" sz="1800" dirty="0" err="1">
                          <a:effectLst/>
                          <a:latin typeface="Calibri" panose="020F0502020204030204" pitchFamily="34" charset="0"/>
                          <a:ea typeface="PMingLiU" panose="02020500000000000000" pitchFamily="18" charset="-120"/>
                          <a:cs typeface="Calibri" panose="020F0502020204030204" pitchFamily="34" charset="0"/>
                        </a:rPr>
                        <a:t>йын</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гытыл</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800" dirty="0" err="1">
                          <a:effectLst/>
                          <a:latin typeface="Calibri" panose="020F0502020204030204" pitchFamily="34" charset="0"/>
                          <a:ea typeface="PMingLiU" panose="02020500000000000000" pitchFamily="18" charset="-120"/>
                          <a:cs typeface="Calibri" panose="020F0502020204030204" pitchFamily="34" charset="0"/>
                        </a:rPr>
                        <a:t>л’е</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Tree>
    <p:extLst>
      <p:ext uri="{BB962C8B-B14F-4D97-AF65-F5344CB8AC3E}">
        <p14:creationId xmlns:p14="http://schemas.microsoft.com/office/powerpoint/2010/main" val="4196467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Compound past tense III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19" name="TextBox 18">
            <a:extLst>
              <a:ext uri="{FF2B5EF4-FFF2-40B4-BE49-F238E27FC236}">
                <a16:creationId xmlns:a16="http://schemas.microsoft.com/office/drawing/2014/main" id="{6233C3F6-131C-4779-BF56-E9D7C2C29F8C}"/>
              </a:ext>
            </a:extLst>
          </p:cNvPr>
          <p:cNvSpPr txBox="1"/>
          <p:nvPr/>
        </p:nvSpPr>
        <p:spPr>
          <a:xfrm>
            <a:off x="1441450" y="5043611"/>
            <a:ext cx="3517900" cy="646331"/>
          </a:xfrm>
          <a:prstGeom prst="rect">
            <a:avLst/>
          </a:prstGeom>
          <a:noFill/>
        </p:spPr>
        <p:txBody>
          <a:bodyPr wrap="square">
            <a:spAutoFit/>
          </a:bodyPr>
          <a:lstStyle/>
          <a:p>
            <a:pPr algn="ctr"/>
            <a:r>
              <a:rPr lang="en-US" dirty="0">
                <a:latin typeface="Calibri" panose="020F0502020204030204" pitchFamily="34" charset="0"/>
                <a:ea typeface="PMingLiU" panose="02020500000000000000" pitchFamily="18" charset="-120"/>
              </a:rPr>
              <a:t>-</a:t>
            </a:r>
            <a:r>
              <a:rPr lang="en-US" dirty="0" err="1">
                <a:latin typeface="Calibri" panose="020F0502020204030204" pitchFamily="34" charset="0"/>
                <a:ea typeface="PMingLiU" panose="02020500000000000000" pitchFamily="18" charset="-120"/>
              </a:rPr>
              <a:t>меке</a:t>
            </a:r>
            <a:endParaRPr lang="en-US" dirty="0">
              <a:latin typeface="Calibri" panose="020F0502020204030204" pitchFamily="34" charset="0"/>
              <a:ea typeface="PMingLiU" panose="02020500000000000000" pitchFamily="18" charset="-120"/>
            </a:endParaRPr>
          </a:p>
          <a:p>
            <a:pPr algn="ctr"/>
            <a:r>
              <a:rPr lang="mi-NZ" dirty="0">
                <a:latin typeface="Calibri" panose="020F0502020204030204" pitchFamily="34" charset="0"/>
                <a:ea typeface="PMingLiU" panose="02020500000000000000" pitchFamily="18" charset="-120"/>
              </a:rPr>
              <a:t>... деч вар</a:t>
            </a:r>
            <a:r>
              <a:rPr lang="mi-NZ" b="1" dirty="0">
                <a:latin typeface="Calibri" panose="020F0502020204030204" pitchFamily="34" charset="0"/>
                <a:ea typeface="PMingLiU" panose="02020500000000000000" pitchFamily="18" charset="-120"/>
              </a:rPr>
              <a:t>а</a:t>
            </a:r>
            <a:endParaRPr lang="en-GB" b="1" dirty="0"/>
          </a:p>
        </p:txBody>
      </p:sp>
      <p:sp>
        <p:nvSpPr>
          <p:cNvPr id="20" name="TextBox 19">
            <a:extLst>
              <a:ext uri="{FF2B5EF4-FFF2-40B4-BE49-F238E27FC236}">
                <a16:creationId xmlns:a16="http://schemas.microsoft.com/office/drawing/2014/main" id="{9BA44CB6-92FC-4F36-82EA-E636745386D9}"/>
              </a:ext>
            </a:extLst>
          </p:cNvPr>
          <p:cNvSpPr txBox="1"/>
          <p:nvPr/>
        </p:nvSpPr>
        <p:spPr>
          <a:xfrm>
            <a:off x="7232652" y="5043610"/>
            <a:ext cx="3517900" cy="369332"/>
          </a:xfrm>
          <a:prstGeom prst="rect">
            <a:avLst/>
          </a:prstGeom>
          <a:noFill/>
        </p:spPr>
        <p:txBody>
          <a:bodyPr wrap="square">
            <a:spAutoFit/>
          </a:bodyPr>
          <a:lstStyle/>
          <a:p>
            <a:pPr algn="ctr"/>
            <a:r>
              <a:rPr lang="en-GB" sz="1800" dirty="0">
                <a:effectLst/>
                <a:latin typeface="Calibri" panose="020F0502020204030204" pitchFamily="34" charset="0"/>
                <a:ea typeface="PMingLiU" panose="02020500000000000000" pitchFamily="18" charset="-120"/>
              </a:rPr>
              <a:t>Compound past tense III</a:t>
            </a:r>
            <a:endParaRPr lang="en-GB" dirty="0"/>
          </a:p>
        </p:txBody>
      </p:sp>
      <p:sp>
        <p:nvSpPr>
          <p:cNvPr id="6" name="Arrow: Right 5">
            <a:extLst>
              <a:ext uri="{FF2B5EF4-FFF2-40B4-BE49-F238E27FC236}">
                <a16:creationId xmlns:a16="http://schemas.microsoft.com/office/drawing/2014/main" id="{DCED0FF1-9496-4243-86FE-D9FEB87A0706}"/>
              </a:ext>
            </a:extLst>
          </p:cNvPr>
          <p:cNvSpPr/>
          <p:nvPr/>
        </p:nvSpPr>
        <p:spPr>
          <a:xfrm>
            <a:off x="557939" y="3085308"/>
            <a:ext cx="2077309" cy="1291895"/>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 📝✔️</a:t>
            </a:r>
          </a:p>
        </p:txBody>
      </p:sp>
      <p:sp>
        <p:nvSpPr>
          <p:cNvPr id="18" name="Arrow: Right 17">
            <a:extLst>
              <a:ext uri="{FF2B5EF4-FFF2-40B4-BE49-F238E27FC236}">
                <a16:creationId xmlns:a16="http://schemas.microsoft.com/office/drawing/2014/main" id="{4196EEDE-A2D5-47A9-A5C8-02CC518ADF9B}"/>
              </a:ext>
            </a:extLst>
          </p:cNvPr>
          <p:cNvSpPr/>
          <p:nvPr/>
        </p:nvSpPr>
        <p:spPr>
          <a:xfrm flipH="1">
            <a:off x="2684975" y="3070407"/>
            <a:ext cx="2077200" cy="1291895"/>
          </a:xfrm>
          <a:prstGeom prst="rightArrow">
            <a:avLst/>
          </a:prstGeom>
          <a:noFill/>
          <a:ln w="12700">
            <a:solidFill>
              <a:schemeClr val="tx1"/>
            </a:solidFill>
          </a:ln>
          <a:scene3d>
            <a:camera prst="orthographicFront">
              <a:rot lat="0" lon="10800000" rev="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chemeClr val="dk1"/>
                </a:solidFill>
              </a:rPr>
              <a:t>🚶</a:t>
            </a:r>
          </a:p>
        </p:txBody>
      </p:sp>
      <p:sp>
        <p:nvSpPr>
          <p:cNvPr id="21" name="TextBox 20">
            <a:extLst>
              <a:ext uri="{FF2B5EF4-FFF2-40B4-BE49-F238E27FC236}">
                <a16:creationId xmlns:a16="http://schemas.microsoft.com/office/drawing/2014/main" id="{1E0F5DD3-59E1-4C95-9CB9-DF056EE8DBCB}"/>
              </a:ext>
            </a:extLst>
          </p:cNvPr>
          <p:cNvSpPr txBox="1"/>
          <p:nvPr/>
        </p:nvSpPr>
        <p:spPr>
          <a:xfrm>
            <a:off x="5218843" y="3223422"/>
            <a:ext cx="1130300" cy="1015663"/>
          </a:xfrm>
          <a:prstGeom prst="rect">
            <a:avLst/>
          </a:prstGeom>
          <a:noFill/>
        </p:spPr>
        <p:txBody>
          <a:bodyPr wrap="square">
            <a:spAutoFit/>
          </a:bodyPr>
          <a:lstStyle/>
          <a:p>
            <a:pPr algn="ctr"/>
            <a:r>
              <a:rPr lang="en-GB" sz="6000" dirty="0"/>
              <a:t>🧒</a:t>
            </a:r>
          </a:p>
        </p:txBody>
      </p:sp>
      <p:sp>
        <p:nvSpPr>
          <p:cNvPr id="23" name="Arrow: Right 22">
            <a:extLst>
              <a:ext uri="{FF2B5EF4-FFF2-40B4-BE49-F238E27FC236}">
                <a16:creationId xmlns:a16="http://schemas.microsoft.com/office/drawing/2014/main" id="{67A860B4-C2B5-43D3-AC8D-A55B967EDD49}"/>
              </a:ext>
            </a:extLst>
          </p:cNvPr>
          <p:cNvSpPr/>
          <p:nvPr/>
        </p:nvSpPr>
        <p:spPr>
          <a:xfrm>
            <a:off x="6940232" y="3070407"/>
            <a:ext cx="3986073" cy="1291895"/>
          </a:xfrm>
          <a:prstGeom prst="rightArrow">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 📝❌</a:t>
            </a:r>
          </a:p>
        </p:txBody>
      </p:sp>
      <p:sp>
        <p:nvSpPr>
          <p:cNvPr id="33" name="TextBox 32">
            <a:extLst>
              <a:ext uri="{FF2B5EF4-FFF2-40B4-BE49-F238E27FC236}">
                <a16:creationId xmlns:a16="http://schemas.microsoft.com/office/drawing/2014/main" id="{C06BE0D8-9738-46FD-9AF8-677F7AA7BF19}"/>
              </a:ext>
            </a:extLst>
          </p:cNvPr>
          <p:cNvSpPr txBox="1"/>
          <p:nvPr/>
        </p:nvSpPr>
        <p:spPr>
          <a:xfrm>
            <a:off x="11068911" y="3208522"/>
            <a:ext cx="1130300" cy="1015663"/>
          </a:xfrm>
          <a:prstGeom prst="rect">
            <a:avLst/>
          </a:prstGeom>
          <a:noFill/>
        </p:spPr>
        <p:txBody>
          <a:bodyPr wrap="square">
            <a:spAutoFit/>
          </a:bodyPr>
          <a:lstStyle/>
          <a:p>
            <a:pPr algn="ctr"/>
            <a:r>
              <a:rPr lang="en-GB" sz="6000" dirty="0"/>
              <a:t>🧒</a:t>
            </a:r>
          </a:p>
        </p:txBody>
      </p:sp>
      <p:sp>
        <p:nvSpPr>
          <p:cNvPr id="7" name="Arrow: Bent 6">
            <a:extLst>
              <a:ext uri="{FF2B5EF4-FFF2-40B4-BE49-F238E27FC236}">
                <a16:creationId xmlns:a16="http://schemas.microsoft.com/office/drawing/2014/main" id="{EFEF55D3-0808-4161-911A-9E2446B95744}"/>
              </a:ext>
            </a:extLst>
          </p:cNvPr>
          <p:cNvSpPr/>
          <p:nvPr/>
        </p:nvSpPr>
        <p:spPr>
          <a:xfrm flipH="1">
            <a:off x="8933268" y="1572618"/>
            <a:ext cx="1942450" cy="1763464"/>
          </a:xfrm>
          <a:prstGeom prst="bentArrow">
            <a:avLst>
              <a:gd name="adj1" fmla="val 25000"/>
              <a:gd name="adj2" fmla="val 24115"/>
              <a:gd name="adj3" fmla="val 25000"/>
              <a:gd name="adj4" fmla="val 43750"/>
            </a:avLst>
          </a:prstGeom>
          <a:noFill/>
          <a:ln>
            <a:solidFill>
              <a:srgbClr val="FF0000"/>
            </a:solidFill>
          </a:ln>
          <a:scene3d>
            <a:camera prst="orthographicFront">
              <a:rot lat="0" lon="10800000" rev="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a:t>
            </a: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spTree>
    <p:extLst>
      <p:ext uri="{BB962C8B-B14F-4D97-AF65-F5344CB8AC3E}">
        <p14:creationId xmlns:p14="http://schemas.microsoft.com/office/powerpoint/2010/main" val="423709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6" grpId="0" animBg="1"/>
      <p:bldP spid="18" grpId="0" animBg="1"/>
      <p:bldP spid="23" grpId="0" animBg="1"/>
      <p:bldP spid="33"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Compound past tense III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19" name="TextBox 18">
            <a:extLst>
              <a:ext uri="{FF2B5EF4-FFF2-40B4-BE49-F238E27FC236}">
                <a16:creationId xmlns:a16="http://schemas.microsoft.com/office/drawing/2014/main" id="{6233C3F6-131C-4779-BF56-E9D7C2C29F8C}"/>
              </a:ext>
            </a:extLst>
          </p:cNvPr>
          <p:cNvSpPr txBox="1"/>
          <p:nvPr/>
        </p:nvSpPr>
        <p:spPr>
          <a:xfrm>
            <a:off x="1537728" y="5543944"/>
            <a:ext cx="3517900" cy="369332"/>
          </a:xfrm>
          <a:prstGeom prst="rect">
            <a:avLst/>
          </a:prstGeom>
          <a:noFill/>
        </p:spPr>
        <p:txBody>
          <a:bodyPr wrap="square">
            <a:spAutoFit/>
          </a:bodyPr>
          <a:lstStyle/>
          <a:p>
            <a:pPr algn="ctr"/>
            <a:r>
              <a:rPr lang="en-GB" dirty="0">
                <a:latin typeface="Calibri" panose="020F0502020204030204" pitchFamily="34" charset="0"/>
                <a:ea typeface="PMingLiU" panose="02020500000000000000" pitchFamily="18" charset="-120"/>
              </a:rPr>
              <a:t>Compound past tense III</a:t>
            </a:r>
            <a:endParaRPr lang="en-GB" dirty="0"/>
          </a:p>
        </p:txBody>
      </p:sp>
      <p:sp>
        <p:nvSpPr>
          <p:cNvPr id="20" name="TextBox 19">
            <a:extLst>
              <a:ext uri="{FF2B5EF4-FFF2-40B4-BE49-F238E27FC236}">
                <a16:creationId xmlns:a16="http://schemas.microsoft.com/office/drawing/2014/main" id="{9BA44CB6-92FC-4F36-82EA-E636745386D9}"/>
              </a:ext>
            </a:extLst>
          </p:cNvPr>
          <p:cNvSpPr txBox="1"/>
          <p:nvPr/>
        </p:nvSpPr>
        <p:spPr>
          <a:xfrm>
            <a:off x="7459311" y="5543944"/>
            <a:ext cx="3517900" cy="369332"/>
          </a:xfrm>
          <a:prstGeom prst="rect">
            <a:avLst/>
          </a:prstGeom>
          <a:noFill/>
        </p:spPr>
        <p:txBody>
          <a:bodyPr wrap="square">
            <a:spAutoFit/>
          </a:bodyPr>
          <a:lstStyle/>
          <a:p>
            <a:pPr algn="ctr"/>
            <a:r>
              <a:rPr lang="en-GB" sz="1800" dirty="0">
                <a:effectLst/>
                <a:latin typeface="Calibri" panose="020F0502020204030204" pitchFamily="34" charset="0"/>
                <a:ea typeface="PMingLiU" panose="02020500000000000000" pitchFamily="18" charset="-120"/>
              </a:rPr>
              <a:t>Compound past tense III</a:t>
            </a:r>
            <a:endParaRPr lang="en-GB" dirty="0"/>
          </a:p>
        </p:txBody>
      </p:sp>
      <p:sp>
        <p:nvSpPr>
          <p:cNvPr id="6" name="Arrow: Right 5">
            <a:extLst>
              <a:ext uri="{FF2B5EF4-FFF2-40B4-BE49-F238E27FC236}">
                <a16:creationId xmlns:a16="http://schemas.microsoft.com/office/drawing/2014/main" id="{DCED0FF1-9496-4243-86FE-D9FEB87A0706}"/>
              </a:ext>
            </a:extLst>
          </p:cNvPr>
          <p:cNvSpPr/>
          <p:nvPr/>
        </p:nvSpPr>
        <p:spPr>
          <a:xfrm>
            <a:off x="499075" y="3906655"/>
            <a:ext cx="2077309" cy="867993"/>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 🎣</a:t>
            </a:r>
          </a:p>
        </p:txBody>
      </p:sp>
      <p:sp>
        <p:nvSpPr>
          <p:cNvPr id="18" name="Arrow: Right 17">
            <a:extLst>
              <a:ext uri="{FF2B5EF4-FFF2-40B4-BE49-F238E27FC236}">
                <a16:creationId xmlns:a16="http://schemas.microsoft.com/office/drawing/2014/main" id="{4196EEDE-A2D5-47A9-A5C8-02CC518ADF9B}"/>
              </a:ext>
            </a:extLst>
          </p:cNvPr>
          <p:cNvSpPr/>
          <p:nvPr/>
        </p:nvSpPr>
        <p:spPr>
          <a:xfrm flipH="1">
            <a:off x="8900011" y="1703128"/>
            <a:ext cx="2077200" cy="3840816"/>
          </a:xfrm>
          <a:prstGeom prst="rightArrow">
            <a:avLst/>
          </a:prstGeom>
          <a:noFill/>
          <a:ln w="12700">
            <a:solidFill>
              <a:schemeClr val="tx1"/>
            </a:solidFill>
          </a:ln>
          <a:scene3d>
            <a:camera prst="orthographicFront">
              <a:rot lat="0" lon="10800000" rev="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a:t>
            </a:r>
            <a:endParaRPr lang="en-GB" dirty="0">
              <a:solidFill>
                <a:schemeClr val="dk1"/>
              </a:solidFill>
            </a:endParaRPr>
          </a:p>
        </p:txBody>
      </p:sp>
      <p:sp>
        <p:nvSpPr>
          <p:cNvPr id="21" name="TextBox 20">
            <a:extLst>
              <a:ext uri="{FF2B5EF4-FFF2-40B4-BE49-F238E27FC236}">
                <a16:creationId xmlns:a16="http://schemas.microsoft.com/office/drawing/2014/main" id="{1E0F5DD3-59E1-4C95-9CB9-DF056EE8DBCB}"/>
              </a:ext>
            </a:extLst>
          </p:cNvPr>
          <p:cNvSpPr txBox="1"/>
          <p:nvPr/>
        </p:nvSpPr>
        <p:spPr>
          <a:xfrm>
            <a:off x="5055628" y="2923177"/>
            <a:ext cx="1130300" cy="1015663"/>
          </a:xfrm>
          <a:prstGeom prst="rect">
            <a:avLst/>
          </a:prstGeom>
          <a:noFill/>
        </p:spPr>
        <p:txBody>
          <a:bodyPr wrap="square">
            <a:spAutoFit/>
          </a:bodyPr>
          <a:lstStyle/>
          <a:p>
            <a:pPr algn="ctr"/>
            <a:r>
              <a:rPr lang="en-GB" sz="6000" dirty="0"/>
              <a:t>🧒</a:t>
            </a:r>
          </a:p>
        </p:txBody>
      </p:sp>
      <p:sp>
        <p:nvSpPr>
          <p:cNvPr id="33" name="TextBox 32">
            <a:extLst>
              <a:ext uri="{FF2B5EF4-FFF2-40B4-BE49-F238E27FC236}">
                <a16:creationId xmlns:a16="http://schemas.microsoft.com/office/drawing/2014/main" id="{C06BE0D8-9738-46FD-9AF8-677F7AA7BF19}"/>
              </a:ext>
            </a:extLst>
          </p:cNvPr>
          <p:cNvSpPr txBox="1"/>
          <p:nvPr/>
        </p:nvSpPr>
        <p:spPr>
          <a:xfrm>
            <a:off x="11068911" y="3208522"/>
            <a:ext cx="1130300" cy="1015663"/>
          </a:xfrm>
          <a:prstGeom prst="rect">
            <a:avLst/>
          </a:prstGeom>
          <a:noFill/>
        </p:spPr>
        <p:txBody>
          <a:bodyPr wrap="square">
            <a:spAutoFit/>
          </a:bodyPr>
          <a:lstStyle/>
          <a:p>
            <a:pPr algn="ctr"/>
            <a:r>
              <a:rPr lang="en-GB" sz="6000" dirty="0"/>
              <a:t>🧒</a:t>
            </a:r>
          </a:p>
        </p:txBody>
      </p:sp>
      <p:sp>
        <p:nvSpPr>
          <p:cNvPr id="13" name="Arrow: Right 12">
            <a:extLst>
              <a:ext uri="{FF2B5EF4-FFF2-40B4-BE49-F238E27FC236}">
                <a16:creationId xmlns:a16="http://schemas.microsoft.com/office/drawing/2014/main" id="{4451335D-5720-4C6B-8377-05815E67ED05}"/>
              </a:ext>
            </a:extLst>
          </p:cNvPr>
          <p:cNvSpPr/>
          <p:nvPr/>
        </p:nvSpPr>
        <p:spPr>
          <a:xfrm>
            <a:off x="499074" y="3028094"/>
            <a:ext cx="2077309" cy="867993"/>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 🎣</a:t>
            </a:r>
          </a:p>
        </p:txBody>
      </p:sp>
      <p:sp>
        <p:nvSpPr>
          <p:cNvPr id="14" name="Arrow: Right 13">
            <a:extLst>
              <a:ext uri="{FF2B5EF4-FFF2-40B4-BE49-F238E27FC236}">
                <a16:creationId xmlns:a16="http://schemas.microsoft.com/office/drawing/2014/main" id="{EC526E10-CE15-4779-8F30-47E7DB524A6F}"/>
              </a:ext>
            </a:extLst>
          </p:cNvPr>
          <p:cNvSpPr/>
          <p:nvPr/>
        </p:nvSpPr>
        <p:spPr>
          <a:xfrm>
            <a:off x="499074" y="2168995"/>
            <a:ext cx="2077309" cy="867993"/>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 🎣</a:t>
            </a:r>
          </a:p>
        </p:txBody>
      </p:sp>
      <p:sp>
        <p:nvSpPr>
          <p:cNvPr id="15" name="Arrow: Right 14">
            <a:extLst>
              <a:ext uri="{FF2B5EF4-FFF2-40B4-BE49-F238E27FC236}">
                <a16:creationId xmlns:a16="http://schemas.microsoft.com/office/drawing/2014/main" id="{703E4C6A-376D-481C-9A19-6AFC01778CB4}"/>
              </a:ext>
            </a:extLst>
          </p:cNvPr>
          <p:cNvSpPr/>
          <p:nvPr/>
        </p:nvSpPr>
        <p:spPr>
          <a:xfrm flipH="1">
            <a:off x="2837375" y="1708484"/>
            <a:ext cx="2077200" cy="3840816"/>
          </a:xfrm>
          <a:prstGeom prst="rightArrow">
            <a:avLst/>
          </a:prstGeom>
          <a:noFill/>
          <a:ln w="12700">
            <a:solidFill>
              <a:schemeClr val="tx1"/>
            </a:solidFill>
          </a:ln>
          <a:scene3d>
            <a:camera prst="orthographicFront">
              <a:rot lat="0" lon="10800000" rev="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a:t>
            </a:r>
            <a:endParaRPr lang="en-GB" dirty="0">
              <a:solidFill>
                <a:schemeClr val="dk1"/>
              </a:solidFill>
            </a:endParaRPr>
          </a:p>
        </p:txBody>
      </p:sp>
      <p:sp>
        <p:nvSpPr>
          <p:cNvPr id="16" name="Arrow: Right 15">
            <a:extLst>
              <a:ext uri="{FF2B5EF4-FFF2-40B4-BE49-F238E27FC236}">
                <a16:creationId xmlns:a16="http://schemas.microsoft.com/office/drawing/2014/main" id="{746D5410-5B45-435D-A0A0-B0E19515418E}"/>
              </a:ext>
            </a:extLst>
          </p:cNvPr>
          <p:cNvSpPr/>
          <p:nvPr/>
        </p:nvSpPr>
        <p:spPr>
          <a:xfrm flipH="1">
            <a:off x="6774685" y="1703128"/>
            <a:ext cx="2077200" cy="3840816"/>
          </a:xfrm>
          <a:prstGeom prst="rightArrow">
            <a:avLst/>
          </a:prstGeom>
          <a:noFill/>
          <a:ln w="12700">
            <a:solidFill>
              <a:schemeClr val="tx1"/>
            </a:solidFill>
          </a:ln>
          <a:scene3d>
            <a:camera prst="orthographicFront">
              <a:rot lat="0" lon="10800000" rev="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chemeClr val="dk1"/>
                </a:solidFill>
              </a:rPr>
              <a:t>🏠</a:t>
            </a:r>
          </a:p>
        </p:txBody>
      </p:sp>
    </p:spTree>
    <p:extLst>
      <p:ext uri="{BB962C8B-B14F-4D97-AF65-F5344CB8AC3E}">
        <p14:creationId xmlns:p14="http://schemas.microsoft.com/office/powerpoint/2010/main" val="361204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 </a:t>
            </a:r>
            <a:r>
              <a:rPr lang="de-AT" sz="3600" u="sng" dirty="0">
                <a:latin typeface="Calibri" panose="020F0502020204030204" pitchFamily="34" charset="0"/>
                <a:ea typeface="Times New Roman" panose="02020603050405020304" pitchFamily="18" charset="0"/>
                <a:cs typeface="Calibri" panose="020F0502020204030204" pitchFamily="34" charset="0"/>
              </a:rPr>
              <a:t>Compound past tense III</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16</a:t>
            </a:fld>
            <a:endParaRPr lang="en-GB"/>
          </a:p>
        </p:txBody>
      </p:sp>
      <p:graphicFrame>
        <p:nvGraphicFramePr>
          <p:cNvPr id="6" name="Table 5">
            <a:extLst>
              <a:ext uri="{FF2B5EF4-FFF2-40B4-BE49-F238E27FC236}">
                <a16:creationId xmlns:a16="http://schemas.microsoft.com/office/drawing/2014/main" id="{38000316-3FA4-43A2-8229-5B169F5B71C3}"/>
              </a:ext>
            </a:extLst>
          </p:cNvPr>
          <p:cNvGraphicFramePr>
            <a:graphicFrameLocks noGrp="1"/>
          </p:cNvGraphicFramePr>
          <p:nvPr>
            <p:extLst>
              <p:ext uri="{D42A27DB-BD31-4B8C-83A1-F6EECF244321}">
                <p14:modId xmlns:p14="http://schemas.microsoft.com/office/powerpoint/2010/main" val="671364933"/>
              </p:ext>
            </p:extLst>
          </p:nvPr>
        </p:nvGraphicFramePr>
        <p:xfrm>
          <a:off x="838200" y="1993424"/>
          <a:ext cx="10515600" cy="3352800"/>
        </p:xfrm>
        <a:graphic>
          <a:graphicData uri="http://schemas.openxmlformats.org/drawingml/2006/table">
            <a:tbl>
              <a:tblPr firstRow="1" firstCol="1" bandRow="1" bandCol="1">
                <a:tableStyleId>{5940675A-B579-460E-94D1-54222C63F5DA}</a:tableStyleId>
              </a:tblPr>
              <a:tblGrid>
                <a:gridCol w="4981375">
                  <a:extLst>
                    <a:ext uri="{9D8B030D-6E8A-4147-A177-3AD203B41FA5}">
                      <a16:colId xmlns:a16="http://schemas.microsoft.com/office/drawing/2014/main" val="923658700"/>
                    </a:ext>
                  </a:extLst>
                </a:gridCol>
                <a:gridCol w="5534225">
                  <a:extLst>
                    <a:ext uri="{9D8B030D-6E8A-4147-A177-3AD203B41FA5}">
                      <a16:colId xmlns:a16="http://schemas.microsoft.com/office/drawing/2014/main" val="4263829119"/>
                    </a:ext>
                  </a:extLst>
                </a:gridCol>
              </a:tblGrid>
              <a:tr h="0">
                <a:tc>
                  <a:txBody>
                    <a:bodyPr/>
                    <a:lstStyle/>
                    <a:p>
                      <a:pPr algn="l"/>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жно</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мый</a:t>
                      </a:r>
                      <a:r>
                        <a:rPr lang="en-US" sz="2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a:t>
                      </a:r>
                      <a:r>
                        <a:rPr lang="en-US" sz="2000"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ш</a:t>
                      </a:r>
                      <a:r>
                        <a:rPr lang="en-US" sz="2000" b="1"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у</a:t>
                      </a:r>
                      <a:r>
                        <a:rPr lang="en-US" sz="2000"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ко</a:t>
                      </a:r>
                      <a:r>
                        <a:rPr lang="en-US" sz="2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a:t>
                      </a:r>
                      <a:r>
                        <a:rPr lang="en-US" sz="2000" u="sng"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лудын</a:t>
                      </a:r>
                      <a:r>
                        <a:rPr lang="en-US" sz="2000" b="1" u="sng"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а</a:t>
                      </a:r>
                      <a:r>
                        <a:rPr lang="en-US" sz="2000" u="sng"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м</a:t>
                      </a:r>
                      <a:r>
                        <a:rPr lang="en-US" sz="2000" u="sng"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a:t>
                      </a:r>
                      <a:r>
                        <a:rPr lang="en-US" sz="2000" b="1" u="sng"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ы</a:t>
                      </a:r>
                      <a:r>
                        <a:rPr lang="en-US" sz="2000" u="sng"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л</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r>
                        <a:rPr lang="en-US" sz="2000" u="sng"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е</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зыт</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ал</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-мол</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н</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шаг</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л</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лудалт</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ш</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I used to read a lot. I somehow don’t find the time anymore.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06298684"/>
                  </a:ext>
                </a:extLst>
              </a:tr>
              <a:tr h="0">
                <a:tc>
                  <a:txBody>
                    <a:bodyPr/>
                    <a:lstStyle/>
                    <a:p>
                      <a:pPr algn="l"/>
                      <a:r>
                        <a:rPr lang="en-US" sz="2000"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Зин</a:t>
                      </a:r>
                      <a:r>
                        <a:rPr lang="en-US" sz="2000" b="1"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а</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па</a:t>
                      </a:r>
                      <a:r>
                        <a:rPr lang="en-US" sz="2000"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с</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ш</a:t>
                      </a:r>
                      <a:r>
                        <a:rPr lang="en-US" sz="2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a:t>
                      </a:r>
                      <a:r>
                        <a:rPr lang="en-US" sz="2000"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ка</a:t>
                      </a:r>
                      <a:r>
                        <a:rPr lang="en-US" sz="2000" b="1"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я</a:t>
                      </a:r>
                      <a:r>
                        <a:rPr lang="en-US" sz="2000"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ш</a:t>
                      </a:r>
                      <a:r>
                        <a:rPr lang="en-US" sz="2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a:t>
                      </a:r>
                      <a:r>
                        <a:rPr lang="en-US" sz="2000" u="sng"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л</a:t>
                      </a:r>
                      <a:r>
                        <a:rPr lang="en-US" sz="2000" b="1" u="sng"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е</a:t>
                      </a:r>
                      <a:r>
                        <a:rPr lang="en-US" sz="2000" u="sng"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ктын</a:t>
                      </a:r>
                      <a:r>
                        <a:rPr lang="en-US" sz="2000" u="sng"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a:t>
                      </a:r>
                      <a:r>
                        <a:rPr lang="en-US" sz="2000" b="1" u="sng"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ы</a:t>
                      </a:r>
                      <a:r>
                        <a:rPr lang="en-US" sz="2000" u="sng"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л</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r>
                        <a:rPr lang="en-US" sz="2000" u="sng"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е</a:t>
                      </a:r>
                      <a:r>
                        <a:rPr lang="en-US" sz="2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a:t>
                      </a:r>
                      <a:r>
                        <a:rPr lang="en-US" sz="2000"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вар</a:t>
                      </a:r>
                      <a:r>
                        <a:rPr lang="en-US" sz="2000" b="1"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а</a:t>
                      </a:r>
                      <a:r>
                        <a:rPr lang="en-US" sz="2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a:t>
                      </a:r>
                      <a:r>
                        <a:rPr lang="en-US" sz="2000"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с</a:t>
                      </a:r>
                      <a:r>
                        <a:rPr lang="en-US" sz="2000" b="1"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а</a:t>
                      </a:r>
                      <a:r>
                        <a:rPr lang="en-US" sz="2000"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вырныш</a:t>
                      </a:r>
                      <a:r>
                        <a:rPr lang="en-US" sz="2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a:t>
                      </a:r>
                      <a:r>
                        <a:rPr lang="en-US" sz="2000"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да</a:t>
                      </a:r>
                      <a:r>
                        <a:rPr lang="en-US" sz="2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a:t>
                      </a:r>
                      <a:r>
                        <a:rPr lang="en-US" sz="2000"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бригад</a:t>
                      </a:r>
                      <a:r>
                        <a:rPr lang="en-US" sz="2000" b="1"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и</a:t>
                      </a:r>
                      <a:r>
                        <a:rPr lang="en-US" sz="2000"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р</a:t>
                      </a:r>
                      <a:r>
                        <a:rPr lang="en-US" sz="2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a:t>
                      </a:r>
                      <a:r>
                        <a:rPr lang="en-US" sz="2000"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дек</a:t>
                      </a:r>
                      <a:r>
                        <a:rPr lang="en-US" sz="2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a:t>
                      </a:r>
                      <a:r>
                        <a:rPr lang="en-US" sz="2000"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к</a:t>
                      </a:r>
                      <a:r>
                        <a:rPr lang="en-US" sz="2000" b="1"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а</a:t>
                      </a:r>
                      <a:r>
                        <a:rPr lang="en-US" sz="2000" dirty="0" err="1">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йыш</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Zina headed out to the field, but then she turned around and headed to the team leader.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04679335"/>
                  </a:ext>
                </a:extLst>
              </a:tr>
              <a:tr h="0">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Университ</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тыш тунем</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 п</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рымо деч </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нчыч </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я</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лыште </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илен</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м </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ы</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л’е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Before entering the university, I lived in the countryside.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45918273"/>
                  </a:ext>
                </a:extLst>
              </a:tr>
              <a:tr h="0">
                <a:tc>
                  <a:txBody>
                    <a:bodyPr/>
                    <a:lstStyle/>
                    <a:p>
                      <a:pPr algn="l"/>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Ун</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лмыж</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г</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дым</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мый</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л</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чак</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ӱст</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лым</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пог</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н</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шуктен</a:t>
                      </a:r>
                      <a:r>
                        <a:rPr lang="en-US" sz="20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м</a:t>
                      </a:r>
                      <a:r>
                        <a:rPr lang="en-US" sz="2000" u="sng"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ы</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л’е</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I just managed to set the table before the guests arrived.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07492520"/>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Изи</a:t>
                      </a:r>
                      <a:r>
                        <a:rPr lang="en-US" sz="2000" b="1">
                          <a:effectLst/>
                          <a:latin typeface="Calibri" panose="020F0502020204030204" pitchFamily="34" charset="0"/>
                          <a:ea typeface="PMingLiU" panose="02020500000000000000" pitchFamily="18" charset="-120"/>
                          <a:cs typeface="Lucida Grande"/>
                        </a:rPr>
                        <a:t>э</a:t>
                      </a:r>
                      <a:r>
                        <a:rPr lang="en-US" sz="2000">
                          <a:effectLst/>
                          <a:latin typeface="Calibri" panose="020F0502020204030204" pitchFamily="34" charset="0"/>
                          <a:ea typeface="PMingLiU" panose="02020500000000000000" pitchFamily="18" charset="-120"/>
                          <a:cs typeface="Lucida Grande"/>
                        </a:rPr>
                        <a:t>т г</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дым пеш уш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a:t>
                      </a:r>
                      <a:r>
                        <a:rPr lang="en-US" sz="2000" u="sng">
                          <a:effectLst/>
                          <a:latin typeface="Calibri" panose="020F0502020204030204" pitchFamily="34" charset="0"/>
                          <a:ea typeface="PMingLiU" panose="02020500000000000000" pitchFamily="18" charset="-120"/>
                          <a:cs typeface="Lucida Grande"/>
                        </a:rPr>
                        <a:t>лийын</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т </a:t>
                      </a:r>
                      <a:r>
                        <a:rPr lang="en-US" sz="2000" b="1" u="sng">
                          <a:effectLst/>
                          <a:latin typeface="Calibri" panose="020F0502020204030204" pitchFamily="34" charset="0"/>
                          <a:ea typeface="PMingLiU" panose="02020500000000000000" pitchFamily="18" charset="-120"/>
                          <a:cs typeface="Lucida Grande"/>
                        </a:rPr>
                        <a:t>ы</a:t>
                      </a:r>
                      <a:r>
                        <a:rPr lang="en-US" sz="2000" u="sng">
                          <a:effectLst/>
                          <a:latin typeface="Calibri" panose="020F0502020204030204" pitchFamily="34" charset="0"/>
                          <a:ea typeface="PMingLiU" panose="02020500000000000000" pitchFamily="18" charset="-120"/>
                          <a:cs typeface="Lucida Grande"/>
                        </a:rPr>
                        <a:t>л’е</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You used to be very smart when you were little.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159419991"/>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Тун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врач кокл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ште ӱдырам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ш-влак </a:t>
                      </a:r>
                      <a:r>
                        <a:rPr lang="en-US" sz="2000" u="sng">
                          <a:effectLst/>
                          <a:latin typeface="Calibri" panose="020F0502020204030204" pitchFamily="34" charset="0"/>
                          <a:ea typeface="PMingLiU" panose="02020500000000000000" pitchFamily="18" charset="-120"/>
                          <a:cs typeface="Lucida Grande"/>
                        </a:rPr>
                        <a:t>л</a:t>
                      </a:r>
                      <a:r>
                        <a:rPr lang="en-US" sz="2000" b="1" u="sng">
                          <a:effectLst/>
                          <a:latin typeface="Calibri" panose="020F0502020204030204" pitchFamily="34" charset="0"/>
                          <a:ea typeface="PMingLiU" panose="02020500000000000000" pitchFamily="18" charset="-120"/>
                          <a:cs typeface="Lucida Grande"/>
                        </a:rPr>
                        <a:t>и</a:t>
                      </a:r>
                      <a:r>
                        <a:rPr lang="en-US" sz="2000" u="sng">
                          <a:effectLst/>
                          <a:latin typeface="Calibri" panose="020F0502020204030204" pitchFamily="34" charset="0"/>
                          <a:ea typeface="PMingLiU" panose="02020500000000000000" pitchFamily="18" charset="-120"/>
                          <a:cs typeface="Lucida Grande"/>
                        </a:rPr>
                        <a:t>йын </a:t>
                      </a:r>
                      <a:r>
                        <a:rPr lang="en-US" sz="2000" b="1" u="sng">
                          <a:effectLst/>
                          <a:latin typeface="Calibri" panose="020F0502020204030204" pitchFamily="34" charset="0"/>
                          <a:ea typeface="PMingLiU" panose="02020500000000000000" pitchFamily="18" charset="-120"/>
                          <a:cs typeface="Lucida Grande"/>
                        </a:rPr>
                        <a:t>о</a:t>
                      </a:r>
                      <a:r>
                        <a:rPr lang="en-US" sz="2000" u="sng">
                          <a:effectLst/>
                          <a:latin typeface="Calibri" panose="020F0502020204030204" pitchFamily="34" charset="0"/>
                          <a:ea typeface="PMingLiU" panose="02020500000000000000" pitchFamily="18" charset="-120"/>
                          <a:cs typeface="Lucida Grande"/>
                        </a:rPr>
                        <a:t>гытыл </a:t>
                      </a:r>
                      <a:r>
                        <a:rPr lang="en-US" sz="2000" b="1" u="sng">
                          <a:effectLst/>
                          <a:latin typeface="Calibri" panose="020F0502020204030204" pitchFamily="34" charset="0"/>
                          <a:ea typeface="PMingLiU" panose="02020500000000000000" pitchFamily="18" charset="-120"/>
                          <a:cs typeface="Lucida Grande"/>
                        </a:rPr>
                        <a:t>ы</a:t>
                      </a:r>
                      <a:r>
                        <a:rPr lang="en-US" sz="2000" u="sng">
                          <a:effectLst/>
                          <a:latin typeface="Calibri" panose="020F0502020204030204" pitchFamily="34" charset="0"/>
                          <a:ea typeface="PMingLiU" panose="02020500000000000000" pitchFamily="18" charset="-120"/>
                          <a:cs typeface="Lucida Grande"/>
                        </a:rPr>
                        <a:t>л’е</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At that time, there were no women among doctors.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42497623"/>
                  </a:ext>
                </a:extLst>
              </a:tr>
            </a:tbl>
          </a:graphicData>
        </a:graphic>
      </p:graphicFrame>
    </p:spTree>
    <p:extLst>
      <p:ext uri="{BB962C8B-B14F-4D97-AF65-F5344CB8AC3E}">
        <p14:creationId xmlns:p14="http://schemas.microsoft.com/office/powerpoint/2010/main" val="191348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 </a:t>
            </a:r>
            <a:r>
              <a:rPr lang="de-AT" sz="3600" u="sng" dirty="0">
                <a:latin typeface="Calibri" panose="020F0502020204030204" pitchFamily="34" charset="0"/>
                <a:ea typeface="Times New Roman" panose="02020603050405020304" pitchFamily="18" charset="0"/>
                <a:cs typeface="Calibri" panose="020F0502020204030204" pitchFamily="34" charset="0"/>
              </a:rPr>
              <a:t>Indefinite pronouns &amp; adverbs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17</a:t>
            </a:fld>
            <a:endParaRPr lang="en-GB" dirty="0"/>
          </a:p>
        </p:txBody>
      </p:sp>
      <p:sp>
        <p:nvSpPr>
          <p:cNvPr id="8" name="Content Placeholder 2">
            <a:extLst>
              <a:ext uri="{FF2B5EF4-FFF2-40B4-BE49-F238E27FC236}">
                <a16:creationId xmlns:a16="http://schemas.microsoft.com/office/drawing/2014/main" id="{53339159-A9AD-4550-B0D1-A16C50AE7295}"/>
              </a:ext>
            </a:extLst>
          </p:cNvPr>
          <p:cNvSpPr txBox="1">
            <a:spLocks/>
          </p:cNvSpPr>
          <p:nvPr/>
        </p:nvSpPr>
        <p:spPr>
          <a:xfrm>
            <a:off x="838200" y="1825625"/>
            <a:ext cx="32004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м</a:t>
            </a:r>
            <a:r>
              <a:rPr lang="en-GB" dirty="0"/>
              <a:t>о ‘where’ &gt;</a:t>
            </a:r>
          </a:p>
          <a:p>
            <a:pPr marL="0" indent="0">
              <a:buFont typeface="Arial" panose="020B0604020202020204" pitchFamily="34" charset="0"/>
              <a:buNone/>
            </a:pPr>
            <a:r>
              <a:rPr lang="en-GB" dirty="0"/>
              <a:t>	</a:t>
            </a:r>
            <a:r>
              <a:rPr lang="mi-NZ" b="1" dirty="0">
                <a:solidFill>
                  <a:srgbClr val="FF0000"/>
                </a:solidFill>
              </a:rPr>
              <a:t>н</a:t>
            </a:r>
            <a:r>
              <a:rPr lang="en-GB" b="1" dirty="0">
                <a:solidFill>
                  <a:srgbClr val="FF0000"/>
                </a:solidFill>
              </a:rPr>
              <a:t>’</a:t>
            </a:r>
            <a:r>
              <a:rPr lang="mi-NZ" b="1" dirty="0">
                <a:solidFill>
                  <a:srgbClr val="FF0000"/>
                </a:solidFill>
              </a:rPr>
              <a:t>и</a:t>
            </a:r>
            <a:r>
              <a:rPr lang="mi-NZ" dirty="0"/>
              <a:t>гушто</a:t>
            </a:r>
          </a:p>
          <a:p>
            <a:pPr marL="0" indent="0">
              <a:buFont typeface="Arial" panose="020B0604020202020204" pitchFamily="34" charset="0"/>
              <a:buNone/>
            </a:pPr>
            <a:r>
              <a:rPr lang="mi-NZ" dirty="0"/>
              <a:t>	</a:t>
            </a:r>
            <a:r>
              <a:rPr lang="mi-NZ" b="1" dirty="0">
                <a:solidFill>
                  <a:srgbClr val="FF0000"/>
                </a:solidFill>
              </a:rPr>
              <a:t>ала-</a:t>
            </a:r>
            <a:r>
              <a:rPr lang="mi-NZ" dirty="0"/>
              <a:t>кушто</a:t>
            </a:r>
          </a:p>
          <a:p>
            <a:pPr marL="0" indent="0">
              <a:buFont typeface="Arial" panose="020B0604020202020204" pitchFamily="34" charset="0"/>
              <a:buNone/>
            </a:pPr>
            <a:r>
              <a:rPr lang="mi-NZ" dirty="0"/>
              <a:t>	</a:t>
            </a:r>
            <a:r>
              <a:rPr lang="mi-NZ" b="1" dirty="0">
                <a:solidFill>
                  <a:srgbClr val="FF0000"/>
                </a:solidFill>
              </a:rPr>
              <a:t>иктаж-</a:t>
            </a:r>
            <a:r>
              <a:rPr lang="mi-NZ" dirty="0"/>
              <a:t>кушто</a:t>
            </a:r>
          </a:p>
          <a:p>
            <a:pPr marL="0" indent="0">
              <a:buFont typeface="Arial" panose="020B0604020202020204" pitchFamily="34" charset="0"/>
              <a:buNone/>
            </a:pPr>
            <a:r>
              <a:rPr lang="mi-NZ" dirty="0"/>
              <a:t>	</a:t>
            </a:r>
            <a:r>
              <a:rPr lang="mi-NZ" b="1" dirty="0">
                <a:solidFill>
                  <a:srgbClr val="FF7F7F"/>
                </a:solidFill>
              </a:rPr>
              <a:t>керек-</a:t>
            </a:r>
            <a:r>
              <a:rPr lang="mi-NZ" dirty="0">
                <a:solidFill>
                  <a:schemeClr val="bg1">
                    <a:lumMod val="50000"/>
                  </a:schemeClr>
                </a:solidFill>
              </a:rPr>
              <a:t>кушто</a:t>
            </a:r>
          </a:p>
          <a:p>
            <a:pPr marL="0" indent="0">
              <a:buFont typeface="Arial" panose="020B0604020202020204" pitchFamily="34" charset="0"/>
              <a:buNone/>
            </a:pPr>
            <a:r>
              <a:rPr lang="mi-NZ" dirty="0">
                <a:solidFill>
                  <a:schemeClr val="bg1">
                    <a:lumMod val="50000"/>
                  </a:schemeClr>
                </a:solidFill>
              </a:rPr>
              <a:t>	</a:t>
            </a:r>
            <a:r>
              <a:rPr lang="mi-NZ" b="1" dirty="0">
                <a:solidFill>
                  <a:srgbClr val="FF7F7F"/>
                </a:solidFill>
              </a:rPr>
              <a:t>кеч-</a:t>
            </a:r>
            <a:r>
              <a:rPr lang="mi-NZ" dirty="0">
                <a:solidFill>
                  <a:schemeClr val="bg1">
                    <a:lumMod val="50000"/>
                  </a:schemeClr>
                </a:solidFill>
              </a:rPr>
              <a:t>кушто</a:t>
            </a:r>
          </a:p>
          <a:p>
            <a:pPr marL="0" indent="0">
              <a:buFont typeface="Arial" panose="020B0604020202020204" pitchFamily="34" charset="0"/>
              <a:buNone/>
            </a:pPr>
            <a:r>
              <a:rPr lang="mi-NZ" dirty="0">
                <a:solidFill>
                  <a:schemeClr val="bg1">
                    <a:lumMod val="50000"/>
                  </a:schemeClr>
                </a:solidFill>
              </a:rPr>
              <a:t>	кушто</a:t>
            </a:r>
            <a:r>
              <a:rPr lang="mi-NZ" b="1" dirty="0">
                <a:solidFill>
                  <a:srgbClr val="FF7F7F"/>
                </a:solidFill>
              </a:rPr>
              <a:t>-гынат</a:t>
            </a:r>
            <a:endParaRPr lang="en-GB" b="1" dirty="0">
              <a:solidFill>
                <a:srgbClr val="FF7F7F"/>
              </a:solidFill>
            </a:endParaRPr>
          </a:p>
        </p:txBody>
      </p:sp>
      <p:sp>
        <p:nvSpPr>
          <p:cNvPr id="9" name="Content Placeholder 2">
            <a:extLst>
              <a:ext uri="{FF2B5EF4-FFF2-40B4-BE49-F238E27FC236}">
                <a16:creationId xmlns:a16="http://schemas.microsoft.com/office/drawing/2014/main" id="{74518C33-9B04-43A9-A7E5-C573D33BF2CD}"/>
              </a:ext>
            </a:extLst>
          </p:cNvPr>
          <p:cNvSpPr txBox="1">
            <a:spLocks/>
          </p:cNvSpPr>
          <p:nvPr/>
        </p:nvSpPr>
        <p:spPr>
          <a:xfrm>
            <a:off x="4495799" y="1825625"/>
            <a:ext cx="67092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r>
              <a:rPr lang="en-GB" dirty="0"/>
              <a:t>	negative (‘no-’, ‘any-’)</a:t>
            </a:r>
            <a:endParaRPr lang="mi-NZ" dirty="0"/>
          </a:p>
          <a:p>
            <a:pPr marL="0" indent="0">
              <a:buFont typeface="Arial" panose="020B0604020202020204" pitchFamily="34" charset="0"/>
              <a:buNone/>
            </a:pPr>
            <a:r>
              <a:rPr lang="mi-NZ" dirty="0"/>
              <a:t>	specific unknown (‘some-’)</a:t>
            </a:r>
          </a:p>
          <a:p>
            <a:pPr marL="0" indent="0">
              <a:buFont typeface="Arial" panose="020B0604020202020204" pitchFamily="34" charset="0"/>
              <a:buNone/>
            </a:pPr>
            <a:r>
              <a:rPr lang="mi-NZ" dirty="0"/>
              <a:t>	irrealis non-specific (‘any-’)</a:t>
            </a:r>
          </a:p>
          <a:p>
            <a:pPr marL="0" indent="0">
              <a:buFont typeface="Arial" panose="020B0604020202020204" pitchFamily="34" charset="0"/>
              <a:buNone/>
            </a:pPr>
            <a:r>
              <a:rPr lang="mi-NZ" dirty="0">
                <a:solidFill>
                  <a:schemeClr val="bg1">
                    <a:lumMod val="50000"/>
                  </a:schemeClr>
                </a:solidFill>
              </a:rPr>
              <a:t>	indifference (‘-ever’)</a:t>
            </a:r>
          </a:p>
          <a:p>
            <a:pPr marL="0" indent="0">
              <a:buNone/>
            </a:pPr>
            <a:r>
              <a:rPr lang="mi-NZ" dirty="0">
                <a:solidFill>
                  <a:schemeClr val="bg1">
                    <a:lumMod val="50000"/>
                  </a:schemeClr>
                </a:solidFill>
              </a:rPr>
              <a:t>	indifference (‘-ever’)</a:t>
            </a:r>
          </a:p>
          <a:p>
            <a:pPr marL="0" indent="0">
              <a:buFont typeface="Arial" panose="020B0604020202020204" pitchFamily="34" charset="0"/>
              <a:buNone/>
            </a:pPr>
            <a:r>
              <a:rPr lang="mi-NZ" dirty="0">
                <a:solidFill>
                  <a:schemeClr val="bg1">
                    <a:lumMod val="50000"/>
                  </a:schemeClr>
                </a:solidFill>
              </a:rPr>
              <a:t>	inevitability (‘some-’)</a:t>
            </a:r>
            <a:endParaRPr lang="en-GB" dirty="0">
              <a:solidFill>
                <a:schemeClr val="bg1">
                  <a:lumMod val="50000"/>
                </a:schemeClr>
              </a:solidFill>
            </a:endParaRPr>
          </a:p>
        </p:txBody>
      </p:sp>
    </p:spTree>
    <p:extLst>
      <p:ext uri="{BB962C8B-B14F-4D97-AF65-F5344CB8AC3E}">
        <p14:creationId xmlns:p14="http://schemas.microsoft.com/office/powerpoint/2010/main" val="250694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 </a:t>
            </a:r>
            <a:r>
              <a:rPr lang="de-AT" sz="3600" u="sng" dirty="0">
                <a:latin typeface="Calibri" panose="020F0502020204030204" pitchFamily="34" charset="0"/>
                <a:ea typeface="Times New Roman" panose="02020603050405020304" pitchFamily="18" charset="0"/>
                <a:cs typeface="Calibri" panose="020F0502020204030204" pitchFamily="34" charset="0"/>
              </a:rPr>
              <a:t>Indefinite pronouns &amp; adverbs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dirty="0"/>
          </a:p>
        </p:txBody>
      </p:sp>
      <p:graphicFrame>
        <p:nvGraphicFramePr>
          <p:cNvPr id="2" name="Table 1">
            <a:extLst>
              <a:ext uri="{FF2B5EF4-FFF2-40B4-BE49-F238E27FC236}">
                <a16:creationId xmlns:a16="http://schemas.microsoft.com/office/drawing/2014/main" id="{A76DFFAC-98DF-4F92-A80F-2E1989B5F1AD}"/>
              </a:ext>
            </a:extLst>
          </p:cNvPr>
          <p:cNvGraphicFramePr>
            <a:graphicFrameLocks noGrp="1"/>
          </p:cNvGraphicFramePr>
          <p:nvPr>
            <p:extLst>
              <p:ext uri="{D42A27DB-BD31-4B8C-83A1-F6EECF244321}">
                <p14:modId xmlns:p14="http://schemas.microsoft.com/office/powerpoint/2010/main" val="890081374"/>
              </p:ext>
            </p:extLst>
          </p:nvPr>
        </p:nvGraphicFramePr>
        <p:xfrm>
          <a:off x="678497" y="1873568"/>
          <a:ext cx="10675302" cy="2743200"/>
        </p:xfrm>
        <a:graphic>
          <a:graphicData uri="http://schemas.openxmlformats.org/drawingml/2006/table">
            <a:tbl>
              <a:tblPr firstRow="1" firstCol="1" bandRow="1" bandCol="1">
                <a:tableStyleId>{5940675A-B579-460E-94D1-54222C63F5DA}</a:tableStyleId>
              </a:tblPr>
              <a:tblGrid>
                <a:gridCol w="2667960">
                  <a:extLst>
                    <a:ext uri="{9D8B030D-6E8A-4147-A177-3AD203B41FA5}">
                      <a16:colId xmlns:a16="http://schemas.microsoft.com/office/drawing/2014/main" val="2985089960"/>
                    </a:ext>
                  </a:extLst>
                </a:gridCol>
                <a:gridCol w="2669114">
                  <a:extLst>
                    <a:ext uri="{9D8B030D-6E8A-4147-A177-3AD203B41FA5}">
                      <a16:colId xmlns:a16="http://schemas.microsoft.com/office/drawing/2014/main" val="1680613173"/>
                    </a:ext>
                  </a:extLst>
                </a:gridCol>
                <a:gridCol w="2669114">
                  <a:extLst>
                    <a:ext uri="{9D8B030D-6E8A-4147-A177-3AD203B41FA5}">
                      <a16:colId xmlns:a16="http://schemas.microsoft.com/office/drawing/2014/main" val="3572187885"/>
                    </a:ext>
                  </a:extLst>
                </a:gridCol>
                <a:gridCol w="2669114">
                  <a:extLst>
                    <a:ext uri="{9D8B030D-6E8A-4147-A177-3AD203B41FA5}">
                      <a16:colId xmlns:a16="http://schemas.microsoft.com/office/drawing/2014/main" val="2068231771"/>
                    </a:ext>
                  </a:extLst>
                </a:gridCol>
              </a:tblGrid>
              <a:tr h="0">
                <a:tc gridSpan="2">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Interrogative pronoun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tc gridSpan="2">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Indefinite pronoun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extLst>
                  <a:ext uri="{0D108BD9-81ED-4DB2-BD59-A6C34878D82A}">
                    <a16:rowId xmlns:a16="http://schemas.microsoft.com/office/drawing/2014/main" val="322021676"/>
                  </a:ext>
                </a:extLst>
              </a:tr>
              <a:tr h="18288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кӧ</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-кӧ,</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ж-кӧ</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someone,</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anyone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301044551"/>
                  </a:ext>
                </a:extLst>
              </a:tr>
              <a:tr h="18288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мо</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-мо,</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ж-мо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something,</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anything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3762079"/>
                  </a:ext>
                </a:extLst>
              </a:tr>
              <a:tr h="18288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мог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what kind of?</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-мог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ж-мог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 kind of</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92185120"/>
                  </a:ext>
                </a:extLst>
              </a:tr>
              <a:tr h="18288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мын</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р(е)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how many/much?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some number,</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some amount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1572176"/>
                  </a:ext>
                </a:extLst>
              </a:tr>
            </a:tbl>
          </a:graphicData>
        </a:graphic>
      </p:graphicFrame>
      <p:sp>
        <p:nvSpPr>
          <p:cNvPr id="7" name="Rectangle 6">
            <a:extLst>
              <a:ext uri="{FF2B5EF4-FFF2-40B4-BE49-F238E27FC236}">
                <a16:creationId xmlns:a16="http://schemas.microsoft.com/office/drawing/2014/main" id="{209D9D5C-DFAD-4CCD-BCC6-3E6A5A76D834}"/>
              </a:ext>
            </a:extLst>
          </p:cNvPr>
          <p:cNvSpPr/>
          <p:nvPr/>
        </p:nvSpPr>
        <p:spPr>
          <a:xfrm>
            <a:off x="6041548" y="2220837"/>
            <a:ext cx="1458165" cy="5350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F951464D-59B1-468F-9814-17A325CEFE3E}"/>
              </a:ext>
            </a:extLst>
          </p:cNvPr>
          <p:cNvSpPr/>
          <p:nvPr/>
        </p:nvSpPr>
        <p:spPr>
          <a:xfrm>
            <a:off x="6041548" y="2835637"/>
            <a:ext cx="1458165" cy="5350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3D9E9AD7-66DD-4F9D-A88D-026EBA7E0471}"/>
              </a:ext>
            </a:extLst>
          </p:cNvPr>
          <p:cNvSpPr/>
          <p:nvPr/>
        </p:nvSpPr>
        <p:spPr>
          <a:xfrm>
            <a:off x="6054248" y="3437737"/>
            <a:ext cx="1458165" cy="5350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91162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 </a:t>
            </a:r>
            <a:r>
              <a:rPr lang="de-AT" sz="3600" u="sng" dirty="0">
                <a:latin typeface="Calibri" panose="020F0502020204030204" pitchFamily="34" charset="0"/>
                <a:ea typeface="Times New Roman" panose="02020603050405020304" pitchFamily="18" charset="0"/>
                <a:cs typeface="Calibri" panose="020F0502020204030204" pitchFamily="34" charset="0"/>
              </a:rPr>
              <a:t>Indefinite pronouns &amp; adverbs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19</a:t>
            </a:fld>
            <a:endParaRPr lang="en-GB"/>
          </a:p>
        </p:txBody>
      </p:sp>
      <p:graphicFrame>
        <p:nvGraphicFramePr>
          <p:cNvPr id="2" name="Table 1">
            <a:extLst>
              <a:ext uri="{FF2B5EF4-FFF2-40B4-BE49-F238E27FC236}">
                <a16:creationId xmlns:a16="http://schemas.microsoft.com/office/drawing/2014/main" id="{A76DFFAC-98DF-4F92-A80F-2E1989B5F1AD}"/>
              </a:ext>
            </a:extLst>
          </p:cNvPr>
          <p:cNvGraphicFramePr>
            <a:graphicFrameLocks noGrp="1"/>
          </p:cNvGraphicFramePr>
          <p:nvPr/>
        </p:nvGraphicFramePr>
        <p:xfrm>
          <a:off x="678497" y="1873568"/>
          <a:ext cx="10675302" cy="2743200"/>
        </p:xfrm>
        <a:graphic>
          <a:graphicData uri="http://schemas.openxmlformats.org/drawingml/2006/table">
            <a:tbl>
              <a:tblPr firstRow="1" firstCol="1" bandRow="1" bandCol="1">
                <a:tableStyleId>{5940675A-B579-460E-94D1-54222C63F5DA}</a:tableStyleId>
              </a:tblPr>
              <a:tblGrid>
                <a:gridCol w="2667960">
                  <a:extLst>
                    <a:ext uri="{9D8B030D-6E8A-4147-A177-3AD203B41FA5}">
                      <a16:colId xmlns:a16="http://schemas.microsoft.com/office/drawing/2014/main" val="2985089960"/>
                    </a:ext>
                  </a:extLst>
                </a:gridCol>
                <a:gridCol w="2669114">
                  <a:extLst>
                    <a:ext uri="{9D8B030D-6E8A-4147-A177-3AD203B41FA5}">
                      <a16:colId xmlns:a16="http://schemas.microsoft.com/office/drawing/2014/main" val="1680613173"/>
                    </a:ext>
                  </a:extLst>
                </a:gridCol>
                <a:gridCol w="2669114">
                  <a:extLst>
                    <a:ext uri="{9D8B030D-6E8A-4147-A177-3AD203B41FA5}">
                      <a16:colId xmlns:a16="http://schemas.microsoft.com/office/drawing/2014/main" val="3572187885"/>
                    </a:ext>
                  </a:extLst>
                </a:gridCol>
                <a:gridCol w="2669114">
                  <a:extLst>
                    <a:ext uri="{9D8B030D-6E8A-4147-A177-3AD203B41FA5}">
                      <a16:colId xmlns:a16="http://schemas.microsoft.com/office/drawing/2014/main" val="2068231771"/>
                    </a:ext>
                  </a:extLst>
                </a:gridCol>
              </a:tblGrid>
              <a:tr h="0">
                <a:tc gridSpan="2">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Interrogative pronoun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tc gridSpan="2">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Indefinite pronoun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extLst>
                  <a:ext uri="{0D108BD9-81ED-4DB2-BD59-A6C34878D82A}">
                    <a16:rowId xmlns:a16="http://schemas.microsoft.com/office/drawing/2014/main" val="322021676"/>
                  </a:ext>
                </a:extLst>
              </a:tr>
              <a:tr h="18288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кӧ</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-кӧ,</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ж-кӧ</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someone,</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anyone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301044551"/>
                  </a:ext>
                </a:extLst>
              </a:tr>
              <a:tr h="18288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мо</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-мо,</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ж-мо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something,</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anything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3762079"/>
                  </a:ext>
                </a:extLst>
              </a:tr>
              <a:tr h="18288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мог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what kind of?</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-мог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ж-мог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 kind of</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92185120"/>
                  </a:ext>
                </a:extLst>
              </a:tr>
              <a:tr h="18288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мын</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р(е)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how many/much?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-мын</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р(е),</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ж-мын</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р(е)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some number,</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some amount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1572176"/>
                  </a:ext>
                </a:extLst>
              </a:tr>
            </a:tbl>
          </a:graphicData>
        </a:graphic>
      </p:graphicFrame>
    </p:spTree>
    <p:extLst>
      <p:ext uri="{BB962C8B-B14F-4D97-AF65-F5344CB8AC3E}">
        <p14:creationId xmlns:p14="http://schemas.microsoft.com/office/powerpoint/2010/main" val="98903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 </a:t>
            </a:r>
            <a:r>
              <a:rPr lang="de-AT" sz="3600" u="sng" dirty="0">
                <a:latin typeface="Calibri" panose="020F0502020204030204" pitchFamily="34" charset="0"/>
                <a:ea typeface="Times New Roman" panose="02020603050405020304" pitchFamily="18" charset="0"/>
                <a:cs typeface="Calibri" panose="020F0502020204030204" pitchFamily="34" charset="0"/>
              </a:rPr>
              <a:t>Indefinite pronouns &amp; adverbs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graphicFrame>
        <p:nvGraphicFramePr>
          <p:cNvPr id="6" name="Table 5">
            <a:extLst>
              <a:ext uri="{FF2B5EF4-FFF2-40B4-BE49-F238E27FC236}">
                <a16:creationId xmlns:a16="http://schemas.microsoft.com/office/drawing/2014/main" id="{18BAFEDF-28CD-4AED-B5C6-6CF0741078F7}"/>
              </a:ext>
            </a:extLst>
          </p:cNvPr>
          <p:cNvGraphicFramePr>
            <a:graphicFrameLocks noGrp="1"/>
          </p:cNvGraphicFramePr>
          <p:nvPr>
            <p:extLst>
              <p:ext uri="{D42A27DB-BD31-4B8C-83A1-F6EECF244321}">
                <p14:modId xmlns:p14="http://schemas.microsoft.com/office/powerpoint/2010/main" val="660978073"/>
              </p:ext>
            </p:extLst>
          </p:nvPr>
        </p:nvGraphicFramePr>
        <p:xfrm>
          <a:off x="838200" y="2809558"/>
          <a:ext cx="10515600" cy="2194560"/>
        </p:xfrm>
        <a:graphic>
          <a:graphicData uri="http://schemas.openxmlformats.org/drawingml/2006/table">
            <a:tbl>
              <a:tblPr firstRow="1" firstCol="1" bandRow="1" bandCol="1">
                <a:tableStyleId>{5940675A-B579-460E-94D1-54222C63F5DA}</a:tableStyleId>
              </a:tblPr>
              <a:tblGrid>
                <a:gridCol w="5257226">
                  <a:extLst>
                    <a:ext uri="{9D8B030D-6E8A-4147-A177-3AD203B41FA5}">
                      <a16:colId xmlns:a16="http://schemas.microsoft.com/office/drawing/2014/main" val="1672496054"/>
                    </a:ext>
                  </a:extLst>
                </a:gridCol>
                <a:gridCol w="5258374">
                  <a:extLst>
                    <a:ext uri="{9D8B030D-6E8A-4147-A177-3AD203B41FA5}">
                      <a16:colId xmlns:a16="http://schemas.microsoft.com/office/drawing/2014/main" val="3653089397"/>
                    </a:ext>
                  </a:extLst>
                </a:gridCol>
              </a:tblGrid>
              <a:tr h="0">
                <a:tc>
                  <a:txBody>
                    <a:bodyPr/>
                    <a:lstStyle/>
                    <a:p>
                      <a:pPr algn="l"/>
                      <a:r>
                        <a:rPr lang="en-US" sz="2400" u="sng" dirty="0" err="1">
                          <a:effectLst/>
                          <a:latin typeface="Calibri" panose="020F0502020204030204" pitchFamily="34" charset="0"/>
                          <a:ea typeface="PMingLiU" panose="02020500000000000000" pitchFamily="18" charset="-120"/>
                          <a:cs typeface="Calibri" panose="020F0502020204030204" pitchFamily="34" charset="0"/>
                        </a:rPr>
                        <a:t>Ал</a:t>
                      </a:r>
                      <a:r>
                        <a:rPr lang="en-US" sz="24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-кӧл</a:t>
                      </a:r>
                      <a:r>
                        <a:rPr lang="en-US" sz="24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н</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т</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до</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книг</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м</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пуэн</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м</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а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кӧл</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н</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ом</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ш</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рне</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I gave that book to someone, but I don’t remember to whom.</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83517281"/>
                  </a:ext>
                </a:extLst>
              </a:tr>
              <a:tr h="0">
                <a:tc>
                  <a:txBody>
                    <a:bodyPr/>
                    <a:lstStyle/>
                    <a:p>
                      <a:pPr algn="l"/>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Тыл</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т к</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выт гыч </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икт</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ж-мом</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конд</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Do you need something from the store?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079870061"/>
                  </a:ext>
                </a:extLst>
              </a:tr>
              <a:tr h="0">
                <a:tc>
                  <a:txBody>
                    <a:bodyPr/>
                    <a:lstStyle/>
                    <a:p>
                      <a:pPr algn="l"/>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Йыв</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 чыл</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же ныл меш</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к олм</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 пог</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 </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ал</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-мын</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я</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рым</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шкал</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нже код</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 а м</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лыжым ужал</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Yyvan</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gathered four bags of apples in total: he kept some of them for himself, and sold the others.</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38363063"/>
                  </a:ext>
                </a:extLst>
              </a:tr>
            </a:tbl>
          </a:graphicData>
        </a:graphic>
      </p:graphicFrame>
    </p:spTree>
    <p:extLst>
      <p:ext uri="{BB962C8B-B14F-4D97-AF65-F5344CB8AC3E}">
        <p14:creationId xmlns:p14="http://schemas.microsoft.com/office/powerpoint/2010/main" val="3508000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 </a:t>
            </a:r>
            <a:r>
              <a:rPr lang="de-AT" sz="3600" u="sng" dirty="0">
                <a:latin typeface="Calibri" panose="020F0502020204030204" pitchFamily="34" charset="0"/>
                <a:ea typeface="Times New Roman" panose="02020603050405020304" pitchFamily="18" charset="0"/>
                <a:cs typeface="Calibri" panose="020F0502020204030204" pitchFamily="34" charset="0"/>
              </a:rPr>
              <a:t>Indefinite pronouns &amp; adverbs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graphicFrame>
        <p:nvGraphicFramePr>
          <p:cNvPr id="6" name="Table 5">
            <a:extLst>
              <a:ext uri="{FF2B5EF4-FFF2-40B4-BE49-F238E27FC236}">
                <a16:creationId xmlns:a16="http://schemas.microsoft.com/office/drawing/2014/main" id="{7F7F1896-9147-4333-BBD9-5D3DF0620CFD}"/>
              </a:ext>
            </a:extLst>
          </p:cNvPr>
          <p:cNvGraphicFramePr>
            <a:graphicFrameLocks noGrp="1"/>
          </p:cNvGraphicFramePr>
          <p:nvPr>
            <p:extLst>
              <p:ext uri="{D42A27DB-BD31-4B8C-83A1-F6EECF244321}">
                <p14:modId xmlns:p14="http://schemas.microsoft.com/office/powerpoint/2010/main" val="2090814012"/>
              </p:ext>
            </p:extLst>
          </p:nvPr>
        </p:nvGraphicFramePr>
        <p:xfrm>
          <a:off x="758349" y="1925638"/>
          <a:ext cx="10675301" cy="3962400"/>
        </p:xfrm>
        <a:graphic>
          <a:graphicData uri="http://schemas.openxmlformats.org/drawingml/2006/table">
            <a:tbl>
              <a:tblPr firstRow="1" firstCol="1" bandRow="1" bandCol="1">
                <a:tableStyleId>{5940675A-B579-460E-94D1-54222C63F5DA}</a:tableStyleId>
              </a:tblPr>
              <a:tblGrid>
                <a:gridCol w="2667959">
                  <a:extLst>
                    <a:ext uri="{9D8B030D-6E8A-4147-A177-3AD203B41FA5}">
                      <a16:colId xmlns:a16="http://schemas.microsoft.com/office/drawing/2014/main" val="1161216483"/>
                    </a:ext>
                  </a:extLst>
                </a:gridCol>
                <a:gridCol w="2669114">
                  <a:extLst>
                    <a:ext uri="{9D8B030D-6E8A-4147-A177-3AD203B41FA5}">
                      <a16:colId xmlns:a16="http://schemas.microsoft.com/office/drawing/2014/main" val="3712670917"/>
                    </a:ext>
                  </a:extLst>
                </a:gridCol>
                <a:gridCol w="2669114">
                  <a:extLst>
                    <a:ext uri="{9D8B030D-6E8A-4147-A177-3AD203B41FA5}">
                      <a16:colId xmlns:a16="http://schemas.microsoft.com/office/drawing/2014/main" val="3293737419"/>
                    </a:ext>
                  </a:extLst>
                </a:gridCol>
                <a:gridCol w="2669114">
                  <a:extLst>
                    <a:ext uri="{9D8B030D-6E8A-4147-A177-3AD203B41FA5}">
                      <a16:colId xmlns:a16="http://schemas.microsoft.com/office/drawing/2014/main" val="3597325928"/>
                    </a:ext>
                  </a:extLst>
                </a:gridCol>
              </a:tblGrid>
              <a:tr h="182880">
                <a:tc gridSpan="2">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Interrogative adverb</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tc gridSpan="2">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Indefinite adverb</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extLst>
                  <a:ext uri="{0D108BD9-81ED-4DB2-BD59-A6C34878D82A}">
                    <a16:rowId xmlns:a16="http://schemas.microsoft.com/office/drawing/2014/main" val="3705226334"/>
                  </a:ext>
                </a:extLst>
              </a:tr>
              <a:tr h="18288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куз</a:t>
                      </a:r>
                      <a:r>
                        <a:rPr lang="en-US" sz="2000" b="1">
                          <a:effectLst/>
                          <a:latin typeface="Calibri" panose="020F0502020204030204" pitchFamily="34" charset="0"/>
                          <a:ea typeface="PMingLiU" panose="02020500000000000000" pitchFamily="18" charset="-120"/>
                          <a:cs typeface="Calibri" panose="020F0502020204030204" pitchFamily="34" charset="0"/>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how?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-куз</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ж-куз</a:t>
                      </a:r>
                      <a:r>
                        <a:rPr lang="en-US" sz="2000" b="1">
                          <a:effectLst/>
                          <a:latin typeface="Calibri" panose="020F0502020204030204" pitchFamily="34" charset="0"/>
                          <a:ea typeface="PMingLiU" panose="02020500000000000000" pitchFamily="18" charset="-120"/>
                          <a:cs typeface="Calibri" panose="020F0502020204030204" pitchFamily="34" charset="0"/>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somehow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99120170"/>
                  </a:ext>
                </a:extLst>
              </a:tr>
              <a:tr h="18288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-кун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ж-кун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sometime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98604691"/>
                  </a:ext>
                </a:extLst>
              </a:tr>
              <a:tr h="18288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ш(ко)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where (to)?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ш(ко),</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ш(ко)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somewhere,</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anywhere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42959460"/>
                  </a:ext>
                </a:extLst>
              </a:tr>
              <a:tr h="18288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што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што,</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што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somewhere,</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anywhere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3777087"/>
                  </a:ext>
                </a:extLst>
              </a:tr>
              <a:tr h="18288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куш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where? where 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-куш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ж-куш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somewhere,</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anywhere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900512554"/>
                  </a:ext>
                </a:extLst>
              </a:tr>
              <a:tr h="18288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куш</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ч(ын)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from 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from somewhere,</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from anywhere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466847883"/>
                  </a:ext>
                </a:extLst>
              </a:tr>
            </a:tbl>
          </a:graphicData>
        </a:graphic>
      </p:graphicFrame>
      <p:sp>
        <p:nvSpPr>
          <p:cNvPr id="10" name="Rectangle 9">
            <a:extLst>
              <a:ext uri="{FF2B5EF4-FFF2-40B4-BE49-F238E27FC236}">
                <a16:creationId xmlns:a16="http://schemas.microsoft.com/office/drawing/2014/main" id="{77D8BFC2-59F6-4D9C-8F31-4BE20FC55E5E}"/>
              </a:ext>
            </a:extLst>
          </p:cNvPr>
          <p:cNvSpPr/>
          <p:nvPr/>
        </p:nvSpPr>
        <p:spPr>
          <a:xfrm>
            <a:off x="6108699" y="2284337"/>
            <a:ext cx="1458165" cy="5350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15A8FA8B-36C3-418B-85FB-3FFAAE3949D9}"/>
              </a:ext>
            </a:extLst>
          </p:cNvPr>
          <p:cNvSpPr/>
          <p:nvPr/>
        </p:nvSpPr>
        <p:spPr>
          <a:xfrm>
            <a:off x="6108699" y="2893105"/>
            <a:ext cx="1458165" cy="5350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57E032E8-53EF-4AC5-B732-C08C6392148A}"/>
              </a:ext>
            </a:extLst>
          </p:cNvPr>
          <p:cNvSpPr/>
          <p:nvPr/>
        </p:nvSpPr>
        <p:spPr>
          <a:xfrm>
            <a:off x="6108699" y="3508602"/>
            <a:ext cx="1739901" cy="5350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6A2CD989-0B1A-42F4-B6D1-38CBF5A8BC78}"/>
              </a:ext>
            </a:extLst>
          </p:cNvPr>
          <p:cNvSpPr/>
          <p:nvPr/>
        </p:nvSpPr>
        <p:spPr>
          <a:xfrm>
            <a:off x="6108699" y="4108223"/>
            <a:ext cx="1458165" cy="5350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46B749A3-FDCE-4C1D-9C7B-98982003E22C}"/>
              </a:ext>
            </a:extLst>
          </p:cNvPr>
          <p:cNvSpPr/>
          <p:nvPr/>
        </p:nvSpPr>
        <p:spPr>
          <a:xfrm>
            <a:off x="6108699" y="4720544"/>
            <a:ext cx="1458165" cy="5350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0447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 </a:t>
            </a:r>
            <a:r>
              <a:rPr lang="de-AT" sz="3600" u="sng" dirty="0">
                <a:latin typeface="Calibri" panose="020F0502020204030204" pitchFamily="34" charset="0"/>
                <a:ea typeface="Times New Roman" panose="02020603050405020304" pitchFamily="18" charset="0"/>
                <a:cs typeface="Calibri" panose="020F0502020204030204" pitchFamily="34" charset="0"/>
              </a:rPr>
              <a:t>Indefinite pronouns &amp; adverbs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graphicFrame>
        <p:nvGraphicFramePr>
          <p:cNvPr id="6" name="Table 5">
            <a:extLst>
              <a:ext uri="{FF2B5EF4-FFF2-40B4-BE49-F238E27FC236}">
                <a16:creationId xmlns:a16="http://schemas.microsoft.com/office/drawing/2014/main" id="{7F7F1896-9147-4333-BBD9-5D3DF0620CFD}"/>
              </a:ext>
            </a:extLst>
          </p:cNvPr>
          <p:cNvGraphicFramePr>
            <a:graphicFrameLocks noGrp="1"/>
          </p:cNvGraphicFramePr>
          <p:nvPr/>
        </p:nvGraphicFramePr>
        <p:xfrm>
          <a:off x="758349" y="1925638"/>
          <a:ext cx="10675301" cy="3962400"/>
        </p:xfrm>
        <a:graphic>
          <a:graphicData uri="http://schemas.openxmlformats.org/drawingml/2006/table">
            <a:tbl>
              <a:tblPr firstRow="1" firstCol="1" bandRow="1" bandCol="1">
                <a:tableStyleId>{5940675A-B579-460E-94D1-54222C63F5DA}</a:tableStyleId>
              </a:tblPr>
              <a:tblGrid>
                <a:gridCol w="2667959">
                  <a:extLst>
                    <a:ext uri="{9D8B030D-6E8A-4147-A177-3AD203B41FA5}">
                      <a16:colId xmlns:a16="http://schemas.microsoft.com/office/drawing/2014/main" val="1161216483"/>
                    </a:ext>
                  </a:extLst>
                </a:gridCol>
                <a:gridCol w="2669114">
                  <a:extLst>
                    <a:ext uri="{9D8B030D-6E8A-4147-A177-3AD203B41FA5}">
                      <a16:colId xmlns:a16="http://schemas.microsoft.com/office/drawing/2014/main" val="3712670917"/>
                    </a:ext>
                  </a:extLst>
                </a:gridCol>
                <a:gridCol w="2669114">
                  <a:extLst>
                    <a:ext uri="{9D8B030D-6E8A-4147-A177-3AD203B41FA5}">
                      <a16:colId xmlns:a16="http://schemas.microsoft.com/office/drawing/2014/main" val="3293737419"/>
                    </a:ext>
                  </a:extLst>
                </a:gridCol>
                <a:gridCol w="2669114">
                  <a:extLst>
                    <a:ext uri="{9D8B030D-6E8A-4147-A177-3AD203B41FA5}">
                      <a16:colId xmlns:a16="http://schemas.microsoft.com/office/drawing/2014/main" val="3597325928"/>
                    </a:ext>
                  </a:extLst>
                </a:gridCol>
              </a:tblGrid>
              <a:tr h="182880">
                <a:tc gridSpan="2">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Interrogative adverb</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tc gridSpan="2">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Indefinite adverb</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extLst>
                  <a:ext uri="{0D108BD9-81ED-4DB2-BD59-A6C34878D82A}">
                    <a16:rowId xmlns:a16="http://schemas.microsoft.com/office/drawing/2014/main" val="3705226334"/>
                  </a:ext>
                </a:extLst>
              </a:tr>
              <a:tr h="18288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куз</a:t>
                      </a:r>
                      <a:r>
                        <a:rPr lang="en-US" sz="2000" b="1">
                          <a:effectLst/>
                          <a:latin typeface="Calibri" panose="020F0502020204030204" pitchFamily="34" charset="0"/>
                          <a:ea typeface="PMingLiU" panose="02020500000000000000" pitchFamily="18" charset="-120"/>
                          <a:cs typeface="Calibri" panose="020F0502020204030204" pitchFamily="34" charset="0"/>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how?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-куз</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ж-куз</a:t>
                      </a:r>
                      <a:r>
                        <a:rPr lang="en-US" sz="2000" b="1">
                          <a:effectLst/>
                          <a:latin typeface="Calibri" panose="020F0502020204030204" pitchFamily="34" charset="0"/>
                          <a:ea typeface="PMingLiU" panose="02020500000000000000" pitchFamily="18" charset="-120"/>
                          <a:cs typeface="Calibri" panose="020F0502020204030204" pitchFamily="34" charset="0"/>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somehow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99120170"/>
                  </a:ext>
                </a:extLst>
              </a:tr>
              <a:tr h="18288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-кун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ж-кун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sometime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98604691"/>
                  </a:ext>
                </a:extLst>
              </a:tr>
              <a:tr h="18288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ш(ко)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where (to)?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ш(ко),</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ш(ко)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somewhere,</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anywhere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42959460"/>
                  </a:ext>
                </a:extLst>
              </a:tr>
              <a:tr h="18288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што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што,</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што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somewhere,</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anywhere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3777087"/>
                  </a:ext>
                </a:extLst>
              </a:tr>
              <a:tr h="18288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куш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where? where 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-куш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ж-куш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somewhere,</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anywhere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900512554"/>
                  </a:ext>
                </a:extLst>
              </a:tr>
              <a:tr h="18288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куш</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ч(ын)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from 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-куш</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ч(ын),</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ж-куш</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ч(ын)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from somewhere,</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from anywhere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466847883"/>
                  </a:ext>
                </a:extLst>
              </a:tr>
            </a:tbl>
          </a:graphicData>
        </a:graphic>
      </p:graphicFrame>
    </p:spTree>
    <p:extLst>
      <p:ext uri="{BB962C8B-B14F-4D97-AF65-F5344CB8AC3E}">
        <p14:creationId xmlns:p14="http://schemas.microsoft.com/office/powerpoint/2010/main" val="2772760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 </a:t>
            </a:r>
            <a:r>
              <a:rPr lang="de-AT" sz="3600" u="sng" dirty="0">
                <a:latin typeface="Calibri" panose="020F0502020204030204" pitchFamily="34" charset="0"/>
                <a:ea typeface="Times New Roman" panose="02020603050405020304" pitchFamily="18" charset="0"/>
                <a:cs typeface="Calibri" panose="020F0502020204030204" pitchFamily="34" charset="0"/>
              </a:rPr>
              <a:t>Indefinite pronouns &amp; adverbs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graphicFrame>
        <p:nvGraphicFramePr>
          <p:cNvPr id="6" name="Table 5">
            <a:extLst>
              <a:ext uri="{FF2B5EF4-FFF2-40B4-BE49-F238E27FC236}">
                <a16:creationId xmlns:a16="http://schemas.microsoft.com/office/drawing/2014/main" id="{18BAFEDF-28CD-4AED-B5C6-6CF0741078F7}"/>
              </a:ext>
            </a:extLst>
          </p:cNvPr>
          <p:cNvGraphicFramePr>
            <a:graphicFrameLocks noGrp="1"/>
          </p:cNvGraphicFramePr>
          <p:nvPr>
            <p:extLst>
              <p:ext uri="{D42A27DB-BD31-4B8C-83A1-F6EECF244321}">
                <p14:modId xmlns:p14="http://schemas.microsoft.com/office/powerpoint/2010/main" val="1035262775"/>
              </p:ext>
            </p:extLst>
          </p:nvPr>
        </p:nvGraphicFramePr>
        <p:xfrm>
          <a:off x="838200" y="2148840"/>
          <a:ext cx="10515600" cy="1422219"/>
        </p:xfrm>
        <a:graphic>
          <a:graphicData uri="http://schemas.openxmlformats.org/drawingml/2006/table">
            <a:tbl>
              <a:tblPr firstRow="1" firstCol="1" bandRow="1" bandCol="1">
                <a:tableStyleId>{5940675A-B579-460E-94D1-54222C63F5DA}</a:tableStyleId>
              </a:tblPr>
              <a:tblGrid>
                <a:gridCol w="5257226">
                  <a:extLst>
                    <a:ext uri="{9D8B030D-6E8A-4147-A177-3AD203B41FA5}">
                      <a16:colId xmlns:a16="http://schemas.microsoft.com/office/drawing/2014/main" val="1672496054"/>
                    </a:ext>
                  </a:extLst>
                </a:gridCol>
                <a:gridCol w="5258374">
                  <a:extLst>
                    <a:ext uri="{9D8B030D-6E8A-4147-A177-3AD203B41FA5}">
                      <a16:colId xmlns:a16="http://schemas.microsoft.com/office/drawing/2014/main" val="3653089397"/>
                    </a:ext>
                  </a:extLst>
                </a:gridCol>
              </a:tblGrid>
              <a:tr h="474073">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Пӧрт</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ӧ</a:t>
                      </a:r>
                      <a:r>
                        <a:rPr lang="en-US" sz="2400" dirty="0" err="1">
                          <a:effectLst/>
                          <a:latin typeface="Calibri" panose="020F0502020204030204" pitchFamily="34" charset="0"/>
                          <a:ea typeface="PMingLiU" panose="02020500000000000000" pitchFamily="18" charset="-120"/>
                          <a:cs typeface="Calibri" panose="020F0502020204030204" pitchFamily="34" charset="0"/>
                        </a:rPr>
                        <a:t>ргышкӧ</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икт</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ж-кӧ</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пур</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н</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Did someone enter the house?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83517281"/>
                  </a:ext>
                </a:extLst>
              </a:tr>
              <a:tr h="948146">
                <a:tc>
                  <a:txBody>
                    <a:bodyPr/>
                    <a:lstStyle/>
                    <a:p>
                      <a:pPr algn="l"/>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Т</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де</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к</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у</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рым</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гыч</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u="sng" dirty="0" err="1">
                          <a:effectLst/>
                          <a:latin typeface="Calibri" panose="020F0502020204030204" pitchFamily="34" charset="0"/>
                          <a:ea typeface="PMingLiU" panose="02020500000000000000" pitchFamily="18" charset="-120"/>
                          <a:cs typeface="Times New Roman" panose="02020603050405020304" pitchFamily="18" charset="0"/>
                        </a:rPr>
                        <a:t>икт</a:t>
                      </a:r>
                      <a:r>
                        <a:rPr lang="en-US" sz="2400" b="1" u="sng"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u="sng" dirty="0" err="1">
                          <a:effectLst/>
                          <a:latin typeface="Calibri" panose="020F0502020204030204" pitchFamily="34" charset="0"/>
                          <a:ea typeface="PMingLiU" panose="02020500000000000000" pitchFamily="18" charset="-120"/>
                          <a:cs typeface="Times New Roman" panose="02020603050405020304" pitchFamily="18" charset="0"/>
                        </a:rPr>
                        <a:t>ж-мог</a:t>
                      </a:r>
                      <a:r>
                        <a:rPr lang="en-US" sz="2400" b="1" u="sng"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u="sng" dirty="0" err="1">
                          <a:effectLst/>
                          <a:latin typeface="Calibri" panose="020F0502020204030204" pitchFamily="34" charset="0"/>
                          <a:ea typeface="PMingLiU" panose="02020500000000000000" pitchFamily="18" charset="-120"/>
                          <a:cs typeface="Times New Roman" panose="02020603050405020304" pitchFamily="18" charset="0"/>
                        </a:rPr>
                        <a:t>й</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ш</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рныктыш</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арал</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лт</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к</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о</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дын</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мо</a:t>
                      </a:r>
                      <a:r>
                        <a:rPr lang="en-US" sz="2400" dirty="0">
                          <a:effectLst/>
                          <a:latin typeface="Calibri" panose="020F0502020204030204" pitchFamily="34" charset="0"/>
                          <a:ea typeface="PMingLiU" panose="02020500000000000000" pitchFamily="18" charset="-120"/>
                          <a:cs typeface="Times New Roman" panose="02020603050405020304" pitchFamily="18"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Has any kind of monument from this century been preserved?</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79870061"/>
                  </a:ext>
                </a:extLst>
              </a:tr>
            </a:tbl>
          </a:graphicData>
        </a:graphic>
      </p:graphicFrame>
      <p:graphicFrame>
        <p:nvGraphicFramePr>
          <p:cNvPr id="2" name="Table 1">
            <a:extLst>
              <a:ext uri="{FF2B5EF4-FFF2-40B4-BE49-F238E27FC236}">
                <a16:creationId xmlns:a16="http://schemas.microsoft.com/office/drawing/2014/main" id="{47E0CAD9-2C94-4F7C-B33C-F4E5BD05755D}"/>
              </a:ext>
            </a:extLst>
          </p:cNvPr>
          <p:cNvGraphicFramePr>
            <a:graphicFrameLocks noGrp="1"/>
          </p:cNvGraphicFramePr>
          <p:nvPr>
            <p:extLst>
              <p:ext uri="{D42A27DB-BD31-4B8C-83A1-F6EECF244321}">
                <p14:modId xmlns:p14="http://schemas.microsoft.com/office/powerpoint/2010/main" val="4130777613"/>
              </p:ext>
            </p:extLst>
          </p:nvPr>
        </p:nvGraphicFramePr>
        <p:xfrm>
          <a:off x="838200" y="3571059"/>
          <a:ext cx="10515600" cy="1896292"/>
        </p:xfrm>
        <a:graphic>
          <a:graphicData uri="http://schemas.openxmlformats.org/drawingml/2006/table">
            <a:tbl>
              <a:tblPr firstRow="1" firstCol="1" bandRow="1" bandCol="1">
                <a:tableStyleId>{5940675A-B579-460E-94D1-54222C63F5DA}</a:tableStyleId>
              </a:tblPr>
              <a:tblGrid>
                <a:gridCol w="5257226">
                  <a:extLst>
                    <a:ext uri="{9D8B030D-6E8A-4147-A177-3AD203B41FA5}">
                      <a16:colId xmlns:a16="http://schemas.microsoft.com/office/drawing/2014/main" val="1008695243"/>
                    </a:ext>
                  </a:extLst>
                </a:gridCol>
                <a:gridCol w="5258374">
                  <a:extLst>
                    <a:ext uri="{9D8B030D-6E8A-4147-A177-3AD203B41FA5}">
                      <a16:colId xmlns:a16="http://schemas.microsoft.com/office/drawing/2014/main" val="4076421581"/>
                    </a:ext>
                  </a:extLst>
                </a:gridCol>
              </a:tblGrid>
              <a:tr h="948146">
                <a:tc>
                  <a:txBody>
                    <a:bodyPr/>
                    <a:lstStyle/>
                    <a:p>
                      <a:pPr algn="l"/>
                      <a:r>
                        <a:rPr lang="en-US" sz="2400" u="sng">
                          <a:effectLst/>
                          <a:latin typeface="Calibri" panose="020F0502020204030204" pitchFamily="34" charset="0"/>
                          <a:ea typeface="PMingLiU" panose="02020500000000000000" pitchFamily="18" charset="-120"/>
                          <a:cs typeface="Calibri" panose="020F0502020204030204" pitchFamily="34" charset="0"/>
                        </a:rPr>
                        <a:t>Ал</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u="sng">
                          <a:effectLst/>
                          <a:latin typeface="Calibri" panose="020F0502020204030204" pitchFamily="34" charset="0"/>
                          <a:ea typeface="PMingLiU" panose="02020500000000000000" pitchFamily="18" charset="-120"/>
                          <a:cs typeface="Calibri" panose="020F0502020204030204" pitchFamily="34" charset="0"/>
                        </a:rPr>
                        <a:t>-куш</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ч</a:t>
                      </a:r>
                      <a:r>
                        <a:rPr lang="en-US" sz="2400">
                          <a:effectLst/>
                          <a:latin typeface="Calibri" panose="020F0502020204030204" pitchFamily="34" charset="0"/>
                          <a:ea typeface="PMingLiU" panose="02020500000000000000" pitchFamily="18" charset="-120"/>
                          <a:cs typeface="Calibri" panose="020F0502020204030204" pitchFamily="34" charset="0"/>
                        </a:rPr>
                        <a:t> к</a:t>
                      </a:r>
                      <a:r>
                        <a:rPr lang="en-US" sz="2400" b="1">
                          <a:effectLst/>
                          <a:latin typeface="Calibri" panose="020F0502020204030204" pitchFamily="34" charset="0"/>
                          <a:ea typeface="PMingLiU" panose="02020500000000000000" pitchFamily="18" charset="-120"/>
                          <a:cs typeface="Calibri" panose="020F0502020204030204" pitchFamily="34" charset="0"/>
                        </a:rPr>
                        <a:t>ӱ</a:t>
                      </a:r>
                      <a:r>
                        <a:rPr lang="en-US" sz="2400">
                          <a:effectLst/>
                          <a:latin typeface="Calibri" panose="020F0502020204030204" pitchFamily="34" charset="0"/>
                          <a:ea typeface="PMingLiU" panose="02020500000000000000" pitchFamily="18" charset="-120"/>
                          <a:cs typeface="Calibri" panose="020F0502020204030204" pitchFamily="34" charset="0"/>
                        </a:rPr>
                        <a:t>шыч тур</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й м</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ро йӱк шокт</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The sound of a lark can be heard from somewhere above.</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5819480"/>
                  </a:ext>
                </a:extLst>
              </a:tr>
              <a:tr h="948146">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Ручк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м</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ал</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-куш</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пыштен</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м</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м</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ын</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ом</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керт</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I put my pen somewhere and now I can’t find it.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121511679"/>
                  </a:ext>
                </a:extLst>
              </a:tr>
            </a:tbl>
          </a:graphicData>
        </a:graphic>
      </p:graphicFrame>
    </p:spTree>
    <p:extLst>
      <p:ext uri="{BB962C8B-B14F-4D97-AF65-F5344CB8AC3E}">
        <p14:creationId xmlns:p14="http://schemas.microsoft.com/office/powerpoint/2010/main" val="153952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Clauses with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п</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у</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йто</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‘that; as if’</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dirty="0"/>
          </a:p>
        </p:txBody>
      </p:sp>
      <p:graphicFrame>
        <p:nvGraphicFramePr>
          <p:cNvPr id="8" name="Table 7">
            <a:extLst>
              <a:ext uri="{FF2B5EF4-FFF2-40B4-BE49-F238E27FC236}">
                <a16:creationId xmlns:a16="http://schemas.microsoft.com/office/drawing/2014/main" id="{CBDE5DF1-3C0A-40F2-886E-04C25CD554B6}"/>
              </a:ext>
            </a:extLst>
          </p:cNvPr>
          <p:cNvGraphicFramePr>
            <a:graphicFrameLocks noGrp="1"/>
          </p:cNvGraphicFramePr>
          <p:nvPr>
            <p:extLst>
              <p:ext uri="{D42A27DB-BD31-4B8C-83A1-F6EECF244321}">
                <p14:modId xmlns:p14="http://schemas.microsoft.com/office/powerpoint/2010/main" val="8855125"/>
              </p:ext>
            </p:extLst>
          </p:nvPr>
        </p:nvGraphicFramePr>
        <p:xfrm>
          <a:off x="838200" y="1993424"/>
          <a:ext cx="9772650" cy="1463040"/>
        </p:xfrm>
        <a:graphic>
          <a:graphicData uri="http://schemas.openxmlformats.org/drawingml/2006/table">
            <a:tbl>
              <a:tblPr firstRow="1" firstCol="1" bandRow="1" bandCol="1">
                <a:tableStyleId>{5940675A-B579-460E-94D1-54222C63F5DA}</a:tableStyleId>
              </a:tblPr>
              <a:tblGrid>
                <a:gridCol w="4886325">
                  <a:extLst>
                    <a:ext uri="{9D8B030D-6E8A-4147-A177-3AD203B41FA5}">
                      <a16:colId xmlns:a16="http://schemas.microsoft.com/office/drawing/2014/main" val="4025962290"/>
                    </a:ext>
                  </a:extLst>
                </a:gridCol>
                <a:gridCol w="4886325">
                  <a:extLst>
                    <a:ext uri="{9D8B030D-6E8A-4147-A177-3AD203B41FA5}">
                      <a16:colId xmlns:a16="http://schemas.microsoft.com/office/drawing/2014/main" val="1410029199"/>
                    </a:ext>
                  </a:extLst>
                </a:gridCol>
              </a:tblGrid>
              <a:tr h="0">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кын</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шон</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т</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п</a:t>
                      </a:r>
                      <a:r>
                        <a:rPr lang="en-US" sz="24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йто</a:t>
                      </a:r>
                      <a:r>
                        <a:rPr lang="en-US" sz="2400" u="sng"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мый</a:t>
                      </a:r>
                      <a:r>
                        <a:rPr lang="en-US" sz="2400" u="sng"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по</a:t>
                      </a:r>
                      <a:r>
                        <a:rPr lang="en-US" sz="24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я</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н</a:t>
                      </a:r>
                      <a:r>
                        <a:rPr lang="en-US" sz="2400" u="sng"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ул</a:t>
                      </a:r>
                      <a:r>
                        <a:rPr lang="en-US" sz="24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м</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Many people think I’m rich.</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55118085"/>
                  </a:ext>
                </a:extLst>
              </a:tr>
              <a:tr h="0">
                <a:tc>
                  <a:txBody>
                    <a:bodyPr/>
                    <a:lstStyle/>
                    <a:p>
                      <a:pPr algn="l"/>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Мый колын</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 п</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йто эрл</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 погыным</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ш ли</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ш</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I heard that there’s a meeting tomorrow.</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189472992"/>
                  </a:ext>
                </a:extLst>
              </a:tr>
            </a:tbl>
          </a:graphicData>
        </a:graphic>
      </p:graphicFrame>
      <p:graphicFrame>
        <p:nvGraphicFramePr>
          <p:cNvPr id="9" name="Table 8">
            <a:extLst>
              <a:ext uri="{FF2B5EF4-FFF2-40B4-BE49-F238E27FC236}">
                <a16:creationId xmlns:a16="http://schemas.microsoft.com/office/drawing/2014/main" id="{432E9AEC-8EE7-405E-8574-3614D126B3B3}"/>
              </a:ext>
            </a:extLst>
          </p:cNvPr>
          <p:cNvGraphicFramePr>
            <a:graphicFrameLocks noGrp="1"/>
          </p:cNvGraphicFramePr>
          <p:nvPr>
            <p:extLst>
              <p:ext uri="{D42A27DB-BD31-4B8C-83A1-F6EECF244321}">
                <p14:modId xmlns:p14="http://schemas.microsoft.com/office/powerpoint/2010/main" val="3296097234"/>
              </p:ext>
            </p:extLst>
          </p:nvPr>
        </p:nvGraphicFramePr>
        <p:xfrm>
          <a:off x="838200" y="3940334"/>
          <a:ext cx="9772650" cy="1463040"/>
        </p:xfrm>
        <a:graphic>
          <a:graphicData uri="http://schemas.openxmlformats.org/drawingml/2006/table">
            <a:tbl>
              <a:tblPr firstRow="1" firstCol="1" bandRow="1" bandCol="1">
                <a:tableStyleId>{5940675A-B579-460E-94D1-54222C63F5DA}</a:tableStyleId>
              </a:tblPr>
              <a:tblGrid>
                <a:gridCol w="4886325">
                  <a:extLst>
                    <a:ext uri="{9D8B030D-6E8A-4147-A177-3AD203B41FA5}">
                      <a16:colId xmlns:a16="http://schemas.microsoft.com/office/drawing/2014/main" val="2082310739"/>
                    </a:ext>
                  </a:extLst>
                </a:gridCol>
                <a:gridCol w="4886325">
                  <a:extLst>
                    <a:ext uri="{9D8B030D-6E8A-4147-A177-3AD203B41FA5}">
                      <a16:colId xmlns:a16="http://schemas.microsoft.com/office/drawing/2014/main" val="356442386"/>
                    </a:ext>
                  </a:extLst>
                </a:gridCol>
              </a:tblGrid>
              <a:tr h="0">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Иг</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че</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т</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че</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тыг</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й</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ш</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кшо</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п</a:t>
                      </a:r>
                      <a:r>
                        <a:rPr lang="en-US" sz="24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йто</a:t>
                      </a:r>
                      <a:r>
                        <a:rPr lang="en-US" sz="2400" u="sng"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4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э</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ш</a:t>
                      </a:r>
                      <a:r>
                        <a:rPr lang="en-US" sz="2400" u="sng"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кеҥ</a:t>
                      </a:r>
                      <a:r>
                        <a:rPr lang="en-US" sz="24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ж</a:t>
                      </a:r>
                      <a:r>
                        <a:rPr lang="en-US" sz="2400" u="sng"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п</a:t>
                      </a:r>
                      <a:r>
                        <a:rPr lang="en-US" sz="24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ӧ</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ртылын</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It’s as hot today as if summer had come back.</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61428607"/>
                  </a:ext>
                </a:extLst>
              </a:tr>
              <a:tr h="0">
                <a:tc>
                  <a:txBody>
                    <a:bodyPr/>
                    <a:lstStyle/>
                    <a:p>
                      <a:pPr algn="l"/>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Мо тыг</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й пиал</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 ул</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т, </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п</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йто милли</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ным м</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дын н</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льыч</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Why are you as happy as if you’d won a million?</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97280508"/>
                  </a:ext>
                </a:extLst>
              </a:tr>
            </a:tbl>
          </a:graphicData>
        </a:graphic>
      </p:graphicFrame>
    </p:spTree>
    <p:extLst>
      <p:ext uri="{BB962C8B-B14F-4D97-AF65-F5344CB8AC3E}">
        <p14:creationId xmlns:p14="http://schemas.microsoft.com/office/powerpoint/2010/main" val="313640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22</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25</a:t>
            </a:fld>
            <a:endParaRPr lang="en-GB"/>
          </a:p>
        </p:txBody>
      </p:sp>
    </p:spTree>
    <p:extLst>
      <p:ext uri="{BB962C8B-B14F-4D97-AF65-F5344CB8AC3E}">
        <p14:creationId xmlns:p14="http://schemas.microsoft.com/office/powerpoint/2010/main" val="1120362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err="1">
                <a:latin typeface="Calibri" panose="020F0502020204030204" pitchFamily="34" charset="0"/>
                <a:ea typeface="Times New Roman" panose="02020603050405020304" pitchFamily="18" charset="0"/>
                <a:cs typeface="Calibri" panose="020F0502020204030204" pitchFamily="34" charset="0"/>
              </a:rPr>
              <a:t>савырн</a:t>
            </a:r>
            <a:r>
              <a:rPr lang="en-GB" sz="3600" b="1" u="sng" dirty="0" err="1">
                <a:latin typeface="Calibri" panose="020F0502020204030204" pitchFamily="34" charset="0"/>
                <a:ea typeface="Times New Roman" panose="02020603050405020304" pitchFamily="18" charset="0"/>
                <a:cs typeface="Calibri" panose="020F0502020204030204" pitchFamily="34" charset="0"/>
              </a:rPr>
              <a:t>а</a:t>
            </a:r>
            <a:r>
              <a:rPr lang="en-GB" sz="3600" u="sng" dirty="0" err="1">
                <a:latin typeface="Calibri" panose="020F0502020204030204" pitchFamily="34" charset="0"/>
                <a:ea typeface="Times New Roman" panose="02020603050405020304" pitchFamily="18" charset="0"/>
                <a:cs typeface="Calibri" panose="020F0502020204030204" pitchFamily="34" charset="0"/>
              </a:rPr>
              <a:t>ш</a:t>
            </a:r>
            <a:r>
              <a:rPr lang="en-GB" sz="3600" u="sng" dirty="0">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Times New Roman" panose="02020603050405020304" pitchFamily="18" charset="0"/>
                <a:cs typeface="Calibri" panose="020F0502020204030204" pitchFamily="34" charset="0"/>
              </a:rPr>
              <a:t>ем</a:t>
            </a:r>
            <a:r>
              <a:rPr lang="en-GB" sz="3600" u="sng" dirty="0">
                <a:latin typeface="Calibri" panose="020F0502020204030204" pitchFamily="34" charset="0"/>
                <a:ea typeface="Times New Roman" panose="02020603050405020304" pitchFamily="18" charset="0"/>
                <a:cs typeface="Calibri" panose="020F0502020204030204" pitchFamily="34" charset="0"/>
              </a:rPr>
              <a:t>) ‘to turn into, to become’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26</a:t>
            </a:fld>
            <a:endParaRPr lang="en-GB"/>
          </a:p>
        </p:txBody>
      </p:sp>
      <p:graphicFrame>
        <p:nvGraphicFramePr>
          <p:cNvPr id="2" name="Table 1">
            <a:extLst>
              <a:ext uri="{FF2B5EF4-FFF2-40B4-BE49-F238E27FC236}">
                <a16:creationId xmlns:a16="http://schemas.microsoft.com/office/drawing/2014/main" id="{F07CB319-56CC-46FC-81DE-0E7E6323C126}"/>
              </a:ext>
            </a:extLst>
          </p:cNvPr>
          <p:cNvGraphicFramePr>
            <a:graphicFrameLocks noGrp="1"/>
          </p:cNvGraphicFramePr>
          <p:nvPr>
            <p:extLst>
              <p:ext uri="{D42A27DB-BD31-4B8C-83A1-F6EECF244321}">
                <p14:modId xmlns:p14="http://schemas.microsoft.com/office/powerpoint/2010/main" val="1839055510"/>
              </p:ext>
            </p:extLst>
          </p:nvPr>
        </p:nvGraphicFramePr>
        <p:xfrm>
          <a:off x="838200" y="2126774"/>
          <a:ext cx="10515600" cy="1097280"/>
        </p:xfrm>
        <a:graphic>
          <a:graphicData uri="http://schemas.openxmlformats.org/drawingml/2006/table">
            <a:tbl>
              <a:tblPr firstRow="1" firstCol="1" bandRow="1" bandCol="1">
                <a:tableStyleId>{5940675A-B579-460E-94D1-54222C63F5DA}</a:tableStyleId>
              </a:tblPr>
              <a:tblGrid>
                <a:gridCol w="5770672">
                  <a:extLst>
                    <a:ext uri="{9D8B030D-6E8A-4147-A177-3AD203B41FA5}">
                      <a16:colId xmlns:a16="http://schemas.microsoft.com/office/drawing/2014/main" val="2719772003"/>
                    </a:ext>
                  </a:extLst>
                </a:gridCol>
                <a:gridCol w="4744928">
                  <a:extLst>
                    <a:ext uri="{9D8B030D-6E8A-4147-A177-3AD203B41FA5}">
                      <a16:colId xmlns:a16="http://schemas.microsoft.com/office/drawing/2014/main" val="3677396195"/>
                    </a:ext>
                  </a:extLst>
                </a:gridCol>
              </a:tblGrid>
              <a:tr h="0">
                <a:tc>
                  <a:txBody>
                    <a:bodyPr/>
                    <a:lstStyle/>
                    <a:p>
                      <a:pPr algn="l"/>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Туг</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е</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гын</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т</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Чарл</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1917-ше</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ий</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м</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рте</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u="sng" dirty="0" err="1">
                          <a:effectLst/>
                          <a:latin typeface="Calibri" panose="020F0502020204030204" pitchFamily="34" charset="0"/>
                          <a:ea typeface="PMingLiU" panose="02020500000000000000" pitchFamily="18" charset="-120"/>
                          <a:cs typeface="Times New Roman" panose="02020603050405020304" pitchFamily="18" charset="0"/>
                        </a:rPr>
                        <a:t>тӱвыр</a:t>
                      </a:r>
                      <a:r>
                        <a:rPr lang="en-US" sz="2400" b="1" u="sng"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u="sng" dirty="0" err="1">
                          <a:effectLst/>
                          <a:latin typeface="Calibri" panose="020F0502020204030204" pitchFamily="34" charset="0"/>
                          <a:ea typeface="PMingLiU" panose="02020500000000000000" pitchFamily="18" charset="-120"/>
                          <a:cs typeface="Times New Roman" panose="02020603050405020304" pitchFamily="18" charset="0"/>
                        </a:rPr>
                        <a:t>м</a:t>
                      </a:r>
                      <a:r>
                        <a:rPr lang="en-US" sz="2400" u="sng"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u="sng" dirty="0" err="1">
                          <a:effectLst/>
                          <a:latin typeface="Calibri" panose="020F0502020204030204" pitchFamily="34" charset="0"/>
                          <a:ea typeface="PMingLiU" panose="02020500000000000000" pitchFamily="18" charset="-120"/>
                          <a:cs typeface="Times New Roman" panose="02020603050405020304" pitchFamily="18" charset="0"/>
                        </a:rPr>
                        <a:t>ви</a:t>
                      </a:r>
                      <a:r>
                        <a:rPr lang="en-US" sz="2400" b="1" u="sng" dirty="0" err="1">
                          <a:effectLst/>
                          <a:latin typeface="Calibri" panose="020F0502020204030204" pitchFamily="34" charset="0"/>
                          <a:ea typeface="PMingLiU" panose="02020500000000000000" pitchFamily="18" charset="-120"/>
                          <a:cs typeface="Times New Roman" panose="02020603050405020304" pitchFamily="18" charset="0"/>
                        </a:rPr>
                        <a:t>я</a:t>
                      </a:r>
                      <a:r>
                        <a:rPr lang="en-US" sz="2400" u="sng" dirty="0" err="1">
                          <a:effectLst/>
                          <a:latin typeface="Calibri" panose="020F0502020204030204" pitchFamily="34" charset="0"/>
                          <a:ea typeface="MS Mincho" panose="02020609040205080304" pitchFamily="49" charset="-128"/>
                          <a:cs typeface="Calibri" panose="020F0502020204030204" pitchFamily="34" charset="0"/>
                        </a:rPr>
                        <a:t>ҥ</a:t>
                      </a:r>
                      <a:r>
                        <a:rPr lang="en-US" sz="2400" u="sng" dirty="0" err="1">
                          <a:effectLst/>
                          <a:latin typeface="Calibri" panose="020F0502020204030204" pitchFamily="34" charset="0"/>
                          <a:ea typeface="PMingLiU" panose="02020500000000000000" pitchFamily="18" charset="-120"/>
                          <a:cs typeface="Times New Roman" panose="02020603050405020304" pitchFamily="18" charset="0"/>
                        </a:rPr>
                        <a:t>дыме</a:t>
                      </a:r>
                      <a:r>
                        <a:rPr lang="en-US" sz="2400" u="sng"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u="sng" dirty="0" err="1">
                          <a:effectLst/>
                          <a:latin typeface="Calibri" panose="020F0502020204030204" pitchFamily="34" charset="0"/>
                          <a:ea typeface="PMingLiU" panose="02020500000000000000" pitchFamily="18" charset="-120"/>
                          <a:cs typeface="Times New Roman" panose="02020603050405020304" pitchFamily="18" charset="0"/>
                        </a:rPr>
                        <a:t>р</a:t>
                      </a:r>
                      <a:r>
                        <a:rPr lang="en-US" sz="2400" u="sng" dirty="0" err="1">
                          <a:effectLst/>
                          <a:latin typeface="Calibri" panose="020F0502020204030204" pitchFamily="34" charset="0"/>
                          <a:ea typeface="MS Mincho" panose="02020609040205080304" pitchFamily="49" charset="-128"/>
                          <a:cs typeface="Calibri" panose="020F0502020204030204" pitchFamily="34" charset="0"/>
                        </a:rPr>
                        <a:t>ӱ</a:t>
                      </a:r>
                      <a:r>
                        <a:rPr lang="en-US" sz="2400" u="sng" dirty="0" err="1">
                          <a:effectLst/>
                          <a:latin typeface="Calibri" panose="020F0502020204030204" pitchFamily="34" charset="0"/>
                          <a:ea typeface="PMingLiU" panose="02020500000000000000" pitchFamily="18" charset="-120"/>
                          <a:cs typeface="Times New Roman" panose="02020603050405020304" pitchFamily="18" charset="0"/>
                        </a:rPr>
                        <a:t>д</a:t>
                      </a:r>
                      <a:r>
                        <a:rPr lang="en-US" sz="2400" u="sng" dirty="0" err="1">
                          <a:effectLst/>
                          <a:latin typeface="Calibri" panose="020F0502020204030204" pitchFamily="34" charset="0"/>
                          <a:ea typeface="MS Mincho" panose="02020609040205080304" pitchFamily="49" charset="-128"/>
                          <a:cs typeface="Calibri" panose="020F0502020204030204" pitchFamily="34" charset="0"/>
                        </a:rPr>
                        <a:t>ы</a:t>
                      </a:r>
                      <a:r>
                        <a:rPr lang="en-US" sz="2400" u="sng" dirty="0" err="1">
                          <a:effectLst/>
                          <a:latin typeface="Calibri" panose="020F0502020204030204" pitchFamily="34" charset="0"/>
                          <a:ea typeface="PMingLiU" panose="02020500000000000000" pitchFamily="18" charset="-120"/>
                          <a:cs typeface="Times New Roman" panose="02020603050405020304" pitchFamily="18" charset="0"/>
                        </a:rPr>
                        <a:t>в</a:t>
                      </a:r>
                      <a:r>
                        <a:rPr lang="en-US" sz="2400" b="1" u="sng" dirty="0" err="1">
                          <a:effectLst/>
                          <a:latin typeface="Calibri" panose="020F0502020204030204" pitchFamily="34" charset="0"/>
                          <a:ea typeface="PMingLiU" panose="02020500000000000000" pitchFamily="18" charset="-120"/>
                          <a:cs typeface="Times New Roman" panose="02020603050405020304" pitchFamily="18" charset="0"/>
                        </a:rPr>
                        <a:t>е</a:t>
                      </a:r>
                      <a:r>
                        <a:rPr lang="en-US" sz="2400" u="sng" dirty="0" err="1">
                          <a:effectLst/>
                          <a:latin typeface="Calibri" panose="020F0502020204030204" pitchFamily="34" charset="0"/>
                          <a:ea typeface="PMingLiU" panose="02020500000000000000" pitchFamily="18" charset="-120"/>
                          <a:cs typeface="Times New Roman" panose="02020603050405020304" pitchFamily="18" charset="0"/>
                        </a:rPr>
                        <a:t>рыш</a:t>
                      </a:r>
                      <a:r>
                        <a:rPr lang="en-US" sz="2400" u="sng"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u="sng" dirty="0" err="1">
                          <a:effectLst/>
                          <a:latin typeface="Calibri" panose="020F0502020204030204" pitchFamily="34" charset="0"/>
                          <a:ea typeface="PMingLiU" panose="02020500000000000000" pitchFamily="18" charset="-120"/>
                          <a:cs typeface="Times New Roman" panose="02020603050405020304" pitchFamily="18" charset="0"/>
                        </a:rPr>
                        <a:t>савырн</a:t>
                      </a:r>
                      <a:r>
                        <a:rPr lang="en-US" sz="2400" b="1" u="sng" dirty="0" err="1">
                          <a:effectLst/>
                          <a:latin typeface="Calibri" panose="020F0502020204030204" pitchFamily="34" charset="0"/>
                          <a:ea typeface="PMingLiU" panose="02020500000000000000" pitchFamily="18" charset="-120"/>
                          <a:cs typeface="Times New Roman" panose="02020603050405020304" pitchFamily="18" charset="0"/>
                        </a:rPr>
                        <a:t>е</a:t>
                      </a:r>
                      <a:r>
                        <a:rPr lang="en-US" sz="2400" u="sng" dirty="0" err="1">
                          <a:effectLst/>
                          <a:latin typeface="Calibri" panose="020F0502020204030204" pitchFamily="34" charset="0"/>
                          <a:ea typeface="PMingLiU" panose="02020500000000000000" pitchFamily="18" charset="-120"/>
                          <a:cs typeface="Times New Roman" panose="02020603050405020304" pitchFamily="18" charset="0"/>
                        </a:rPr>
                        <a:t>н</a:t>
                      </a:r>
                      <a:r>
                        <a:rPr lang="en-US" sz="2400" u="sng"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ш</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у</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ын</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о</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гыл</a:t>
                      </a:r>
                      <a:r>
                        <a:rPr lang="en-US" sz="2400" dirty="0">
                          <a:effectLst/>
                          <a:latin typeface="Calibri" panose="020F0502020204030204" pitchFamily="34" charset="0"/>
                          <a:ea typeface="PMingLiU" panose="02020500000000000000" pitchFamily="18" charset="-120"/>
                          <a:cs typeface="Times New Roman" panose="02020603050405020304" pitchFamily="18"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Nevertheless, Charla didn’t become a center of cultural development till 1917.</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07368669"/>
                  </a:ext>
                </a:extLst>
              </a:tr>
            </a:tbl>
          </a:graphicData>
        </a:graphic>
      </p:graphicFrame>
      <p:graphicFrame>
        <p:nvGraphicFramePr>
          <p:cNvPr id="6" name="Table 5">
            <a:extLst>
              <a:ext uri="{FF2B5EF4-FFF2-40B4-BE49-F238E27FC236}">
                <a16:creationId xmlns:a16="http://schemas.microsoft.com/office/drawing/2014/main" id="{7B542AAF-75D6-4EA0-8035-FAA192C18422}"/>
              </a:ext>
            </a:extLst>
          </p:cNvPr>
          <p:cNvGraphicFramePr>
            <a:graphicFrameLocks noGrp="1"/>
          </p:cNvGraphicFramePr>
          <p:nvPr>
            <p:extLst>
              <p:ext uri="{D42A27DB-BD31-4B8C-83A1-F6EECF244321}">
                <p14:modId xmlns:p14="http://schemas.microsoft.com/office/powerpoint/2010/main" val="2078447295"/>
              </p:ext>
            </p:extLst>
          </p:nvPr>
        </p:nvGraphicFramePr>
        <p:xfrm>
          <a:off x="838200" y="3221831"/>
          <a:ext cx="10515600" cy="647382"/>
        </p:xfrm>
        <a:graphic>
          <a:graphicData uri="http://schemas.openxmlformats.org/drawingml/2006/table">
            <a:tbl>
              <a:tblPr firstRow="1" firstCol="1" bandRow="1" bandCol="1">
                <a:tableStyleId>{5940675A-B579-460E-94D1-54222C63F5DA}</a:tableStyleId>
              </a:tblPr>
              <a:tblGrid>
                <a:gridCol w="5770672">
                  <a:extLst>
                    <a:ext uri="{9D8B030D-6E8A-4147-A177-3AD203B41FA5}">
                      <a16:colId xmlns:a16="http://schemas.microsoft.com/office/drawing/2014/main" val="118158154"/>
                    </a:ext>
                  </a:extLst>
                </a:gridCol>
                <a:gridCol w="4744928">
                  <a:extLst>
                    <a:ext uri="{9D8B030D-6E8A-4147-A177-3AD203B41FA5}">
                      <a16:colId xmlns:a16="http://schemas.microsoft.com/office/drawing/2014/main" val="1152967664"/>
                    </a:ext>
                  </a:extLst>
                </a:gridCol>
              </a:tblGrid>
              <a:tr h="647382">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Йыв</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н</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сай</a:t>
                      </a:r>
                      <a:r>
                        <a:rPr lang="en-US" sz="2400" u="sng"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айд</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мыш</a:t>
                      </a:r>
                      <a:r>
                        <a:rPr lang="en-US" sz="2400" u="sng"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савырн</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Yyvan</a:t>
                      </a:r>
                      <a:r>
                        <a:rPr lang="en-US" sz="2400" dirty="0">
                          <a:effectLst/>
                          <a:latin typeface="Calibri" panose="020F0502020204030204" pitchFamily="34" charset="0"/>
                          <a:ea typeface="PMingLiU" panose="02020500000000000000" pitchFamily="18" charset="-120"/>
                          <a:cs typeface="Calibri" panose="020F0502020204030204" pitchFamily="34" charset="0"/>
                        </a:rPr>
                        <a:t> became a good person. </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991449461"/>
                  </a:ext>
                </a:extLst>
              </a:tr>
            </a:tbl>
          </a:graphicData>
        </a:graphic>
      </p:graphicFrame>
    </p:spTree>
    <p:extLst>
      <p:ext uri="{BB962C8B-B14F-4D97-AF65-F5344CB8AC3E}">
        <p14:creationId xmlns:p14="http://schemas.microsoft.com/office/powerpoint/2010/main" val="43331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latin typeface="Calibri" panose="020F0502020204030204" pitchFamily="34" charset="0"/>
                <a:ea typeface="Times New Roman" panose="02020603050405020304" pitchFamily="18" charset="0"/>
                <a:cs typeface="Calibri" panose="020F0502020204030204" pitchFamily="34" charset="0"/>
              </a:rPr>
              <a:t>Asking and giving directions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27</a:t>
            </a:fld>
            <a:endParaRPr lang="en-GB"/>
          </a:p>
        </p:txBody>
      </p:sp>
      <p:graphicFrame>
        <p:nvGraphicFramePr>
          <p:cNvPr id="7" name="Table 6">
            <a:extLst>
              <a:ext uri="{FF2B5EF4-FFF2-40B4-BE49-F238E27FC236}">
                <a16:creationId xmlns:a16="http://schemas.microsoft.com/office/drawing/2014/main" id="{F76523DA-A39C-447F-815B-3FB0CD0CD40D}"/>
              </a:ext>
            </a:extLst>
          </p:cNvPr>
          <p:cNvGraphicFramePr>
            <a:graphicFrameLocks noGrp="1"/>
          </p:cNvGraphicFramePr>
          <p:nvPr>
            <p:extLst>
              <p:ext uri="{D42A27DB-BD31-4B8C-83A1-F6EECF244321}">
                <p14:modId xmlns:p14="http://schemas.microsoft.com/office/powerpoint/2010/main" val="852739599"/>
              </p:ext>
            </p:extLst>
          </p:nvPr>
        </p:nvGraphicFramePr>
        <p:xfrm>
          <a:off x="838200" y="1806734"/>
          <a:ext cx="10515600" cy="4023360"/>
        </p:xfrm>
        <a:graphic>
          <a:graphicData uri="http://schemas.openxmlformats.org/drawingml/2006/table">
            <a:tbl>
              <a:tblPr firstRow="1" firstCol="1" bandRow="1" bandCol="1">
                <a:tableStyleId>{5940675A-B579-460E-94D1-54222C63F5DA}</a:tableStyleId>
              </a:tblPr>
              <a:tblGrid>
                <a:gridCol w="5782002">
                  <a:extLst>
                    <a:ext uri="{9D8B030D-6E8A-4147-A177-3AD203B41FA5}">
                      <a16:colId xmlns:a16="http://schemas.microsoft.com/office/drawing/2014/main" val="1139782073"/>
                    </a:ext>
                  </a:extLst>
                </a:gridCol>
                <a:gridCol w="4733598">
                  <a:extLst>
                    <a:ext uri="{9D8B030D-6E8A-4147-A177-3AD203B41FA5}">
                      <a16:colId xmlns:a16="http://schemas.microsoft.com/office/drawing/2014/main" val="654030893"/>
                    </a:ext>
                  </a:extLst>
                </a:gridCol>
              </a:tblGrid>
              <a:tr h="181306">
                <a:tc>
                  <a:txBody>
                    <a:bodyPr/>
                    <a:lstStyle/>
                    <a:p>
                      <a:pPr algn="l"/>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ур</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е</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м</a:t>
                      </a:r>
                      <a:r>
                        <a:rPr lang="en-US" sz="2400" dirty="0">
                          <a:effectLst/>
                          <a:latin typeface="Calibri" panose="020F0502020204030204" pitchFamily="34" charset="0"/>
                          <a:ea typeface="PMingLiU" panose="02020500000000000000" pitchFamily="18" charset="-120"/>
                          <a:cs typeface="Times New Roman" panose="02020603050405020304" pitchFamily="18" charset="0"/>
                        </a:rPr>
                        <a:t>/</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к</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о</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рно</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д</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е</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не</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ка</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я</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ш</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ем</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to go down (along) a street/road</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02795298"/>
                  </a:ext>
                </a:extLst>
              </a:tr>
              <a:tr h="181306">
                <a:tc>
                  <a:txBody>
                    <a:bodyPr/>
                    <a:lstStyle/>
                    <a:p>
                      <a:pPr algn="l"/>
                      <a:r>
                        <a:rPr lang="en-US" sz="2400">
                          <a:effectLst/>
                          <a:latin typeface="Calibri" panose="020F0502020204030204" pitchFamily="34" charset="0"/>
                          <a:ea typeface="PMingLiU" panose="02020500000000000000" pitchFamily="18" charset="-120"/>
                          <a:cs typeface="Times New Roman" panose="02020603050405020304" pitchFamily="18" charset="0"/>
                        </a:rPr>
                        <a:t>ур</a:t>
                      </a:r>
                      <a:r>
                        <a:rPr lang="en-US" sz="2400" b="1">
                          <a:effectLst/>
                          <a:latin typeface="Calibri" panose="020F0502020204030204" pitchFamily="34" charset="0"/>
                          <a:ea typeface="PMingLiU" panose="02020500000000000000" pitchFamily="18" charset="-120"/>
                          <a:cs typeface="Times New Roman" panose="02020603050405020304" pitchFamily="18" charset="0"/>
                        </a:rPr>
                        <a:t>е</a:t>
                      </a:r>
                      <a:r>
                        <a:rPr lang="en-US" sz="2400">
                          <a:effectLst/>
                          <a:latin typeface="Calibri" panose="020F0502020204030204" pitchFamily="34" charset="0"/>
                          <a:ea typeface="PMingLiU" panose="02020500000000000000" pitchFamily="18" charset="-120"/>
                          <a:cs typeface="Times New Roman" panose="02020603050405020304" pitchFamily="18" charset="0"/>
                        </a:rPr>
                        <a:t>мым/ур</a:t>
                      </a:r>
                      <a:r>
                        <a:rPr lang="en-US" sz="2400" b="1">
                          <a:effectLst/>
                          <a:latin typeface="Calibri" panose="020F0502020204030204" pitchFamily="34" charset="0"/>
                          <a:ea typeface="PMingLiU" panose="02020500000000000000" pitchFamily="18" charset="-120"/>
                          <a:cs typeface="Times New Roman" panose="02020603050405020304" pitchFamily="18" charset="0"/>
                        </a:rPr>
                        <a:t>е</a:t>
                      </a:r>
                      <a:r>
                        <a:rPr lang="en-US" sz="2400">
                          <a:effectLst/>
                          <a:latin typeface="Calibri" panose="020F0502020204030204" pitchFamily="34" charset="0"/>
                          <a:ea typeface="PMingLiU" panose="02020500000000000000" pitchFamily="18" charset="-120"/>
                          <a:cs typeface="Times New Roman" panose="02020603050405020304" pitchFamily="18" charset="0"/>
                        </a:rPr>
                        <a:t>м гоч вонч</a:t>
                      </a:r>
                      <a:r>
                        <a:rPr lang="en-US" sz="2400" b="1">
                          <a:effectLst/>
                          <a:latin typeface="Calibri" panose="020F0502020204030204" pitchFamily="34" charset="0"/>
                          <a:ea typeface="PMingLiU" panose="02020500000000000000" pitchFamily="18" charset="-120"/>
                          <a:cs typeface="Times New Roman" panose="02020603050405020304" pitchFamily="18" charset="0"/>
                        </a:rPr>
                        <a:t>а</a:t>
                      </a:r>
                      <a:r>
                        <a:rPr lang="en-US" sz="2400">
                          <a:effectLst/>
                          <a:latin typeface="Calibri" panose="020F0502020204030204" pitchFamily="34" charset="0"/>
                          <a:ea typeface="PMingLiU" panose="02020500000000000000" pitchFamily="18" charset="-120"/>
                          <a:cs typeface="Times New Roman" panose="02020603050405020304" pitchFamily="18" charset="0"/>
                        </a:rPr>
                        <a:t>ш (‑ем)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to cross a street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85730398"/>
                  </a:ext>
                </a:extLst>
              </a:tr>
              <a:tr h="181306">
                <a:tc>
                  <a:txBody>
                    <a:bodyPr/>
                    <a:lstStyle/>
                    <a:p>
                      <a:pPr algn="l"/>
                      <a:r>
                        <a:rPr lang="en-US" sz="2400">
                          <a:effectLst/>
                          <a:latin typeface="Calibri" panose="020F0502020204030204" pitchFamily="34" charset="0"/>
                          <a:ea typeface="PMingLiU" panose="02020500000000000000" pitchFamily="18" charset="-120"/>
                          <a:cs typeface="Times New Roman" panose="02020603050405020304" pitchFamily="18" charset="0"/>
                        </a:rPr>
                        <a:t>ур</a:t>
                      </a:r>
                      <a:r>
                        <a:rPr lang="en-US" sz="2400" b="1">
                          <a:effectLst/>
                          <a:latin typeface="Calibri" panose="020F0502020204030204" pitchFamily="34" charset="0"/>
                          <a:ea typeface="PMingLiU" panose="02020500000000000000" pitchFamily="18" charset="-120"/>
                          <a:cs typeface="Times New Roman" panose="02020603050405020304" pitchFamily="18" charset="0"/>
                        </a:rPr>
                        <a:t>е</a:t>
                      </a:r>
                      <a:r>
                        <a:rPr lang="en-US" sz="2400">
                          <a:effectLst/>
                          <a:latin typeface="Calibri" panose="020F0502020204030204" pitchFamily="34" charset="0"/>
                          <a:ea typeface="PMingLiU" panose="02020500000000000000" pitchFamily="18" charset="-120"/>
                          <a:cs typeface="Times New Roman" panose="02020603050405020304" pitchFamily="18" charset="0"/>
                        </a:rPr>
                        <a:t>м м</a:t>
                      </a:r>
                      <a:r>
                        <a:rPr lang="en-US" sz="2400" b="1">
                          <a:effectLst/>
                          <a:latin typeface="Calibri" panose="020F0502020204030204" pitchFamily="34" charset="0"/>
                          <a:ea typeface="PMingLiU" panose="02020500000000000000" pitchFamily="18" charset="-120"/>
                          <a:cs typeface="Times New Roman" panose="02020603050405020304" pitchFamily="18" charset="0"/>
                        </a:rPr>
                        <a:t>у</a:t>
                      </a:r>
                      <a:r>
                        <a:rPr lang="en-US" sz="2400">
                          <a:effectLst/>
                          <a:latin typeface="Calibri" panose="020F0502020204030204" pitchFamily="34" charset="0"/>
                          <a:ea typeface="PMingLiU" panose="02020500000000000000" pitchFamily="18" charset="-120"/>
                          <a:cs typeface="Times New Roman" panose="02020603050405020304" pitchFamily="18" charset="0"/>
                        </a:rPr>
                        <a:t>чко</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up the street, along the street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25057638"/>
                  </a:ext>
                </a:extLst>
              </a:tr>
              <a:tr h="181306">
                <a:tc>
                  <a:txBody>
                    <a:bodyPr/>
                    <a:lstStyle/>
                    <a:p>
                      <a:pPr algn="l"/>
                      <a:r>
                        <a:rPr lang="en-US" sz="2400">
                          <a:effectLst/>
                          <a:latin typeface="Calibri" panose="020F0502020204030204" pitchFamily="34" charset="0"/>
                          <a:ea typeface="PMingLiU" panose="02020500000000000000" pitchFamily="18" charset="-120"/>
                          <a:cs typeface="Times New Roman" panose="02020603050405020304" pitchFamily="18" charset="0"/>
                        </a:rPr>
                        <a:t>ур</a:t>
                      </a:r>
                      <a:r>
                        <a:rPr lang="en-US" sz="2400" b="1">
                          <a:effectLst/>
                          <a:latin typeface="Calibri" panose="020F0502020204030204" pitchFamily="34" charset="0"/>
                          <a:ea typeface="PMingLiU" panose="02020500000000000000" pitchFamily="18" charset="-120"/>
                          <a:cs typeface="Times New Roman" panose="02020603050405020304" pitchFamily="18" charset="0"/>
                        </a:rPr>
                        <a:t>е</a:t>
                      </a:r>
                      <a:r>
                        <a:rPr lang="en-US" sz="2400">
                          <a:effectLst/>
                          <a:latin typeface="Calibri" panose="020F0502020204030204" pitchFamily="34" charset="0"/>
                          <a:ea typeface="PMingLiU" panose="02020500000000000000" pitchFamily="18" charset="-120"/>
                          <a:cs typeface="Times New Roman" panose="02020603050405020304" pitchFamily="18" charset="0"/>
                        </a:rPr>
                        <a:t>м школ д</a:t>
                      </a:r>
                      <a:r>
                        <a:rPr lang="en-US" sz="2400" b="1">
                          <a:effectLst/>
                          <a:latin typeface="Calibri" panose="020F0502020204030204" pitchFamily="34" charset="0"/>
                          <a:ea typeface="PMingLiU" panose="02020500000000000000" pitchFamily="18" charset="-120"/>
                          <a:cs typeface="Times New Roman" panose="02020603050405020304" pitchFamily="18" charset="0"/>
                        </a:rPr>
                        <a:t>е</a:t>
                      </a:r>
                      <a:r>
                        <a:rPr lang="en-US" sz="2400">
                          <a:effectLst/>
                          <a:latin typeface="Calibri" panose="020F0502020204030204" pitchFamily="34" charset="0"/>
                          <a:ea typeface="PMingLiU" panose="02020500000000000000" pitchFamily="18" charset="-120"/>
                          <a:cs typeface="Times New Roman" panose="02020603050405020304" pitchFamily="18" charset="0"/>
                        </a:rPr>
                        <a:t>ке лект</a:t>
                      </a:r>
                      <a:r>
                        <a:rPr lang="en-US" sz="2400" b="1">
                          <a:effectLst/>
                          <a:latin typeface="Calibri" panose="020F0502020204030204" pitchFamily="34" charset="0"/>
                          <a:ea typeface="PMingLiU" panose="02020500000000000000" pitchFamily="18" charset="-120"/>
                          <a:cs typeface="Times New Roman" panose="02020603050405020304" pitchFamily="18" charset="0"/>
                        </a:rPr>
                        <a:t>е</a:t>
                      </a:r>
                      <a:r>
                        <a:rPr lang="en-US" sz="2400">
                          <a:effectLst/>
                          <a:latin typeface="Calibri" panose="020F0502020204030204" pitchFamily="34" charset="0"/>
                          <a:ea typeface="PMingLiU" panose="02020500000000000000" pitchFamily="18" charset="-120"/>
                          <a:cs typeface="Times New Roman" panose="02020603050405020304" pitchFamily="18" charset="0"/>
                        </a:rPr>
                        <a:t>ш</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the street leads to the school</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74522609"/>
                  </a:ext>
                </a:extLst>
              </a:tr>
              <a:tr h="181306">
                <a:tc>
                  <a:txBody>
                    <a:bodyPr/>
                    <a:lstStyle/>
                    <a:p>
                      <a:pPr algn="l"/>
                      <a:r>
                        <a:rPr lang="en-US" sz="2400">
                          <a:effectLst/>
                          <a:latin typeface="Calibri" panose="020F0502020204030204" pitchFamily="34" charset="0"/>
                          <a:ea typeface="PMingLiU" panose="02020500000000000000" pitchFamily="18" charset="-120"/>
                          <a:cs typeface="Times New Roman" panose="02020603050405020304" pitchFamily="18" charset="0"/>
                        </a:rPr>
                        <a:t>ур</a:t>
                      </a:r>
                      <a:r>
                        <a:rPr lang="en-US" sz="2400" b="1">
                          <a:effectLst/>
                          <a:latin typeface="Calibri" panose="020F0502020204030204" pitchFamily="34" charset="0"/>
                          <a:ea typeface="PMingLiU" panose="02020500000000000000" pitchFamily="18" charset="-120"/>
                          <a:cs typeface="Times New Roman" panose="02020603050405020304" pitchFamily="18" charset="0"/>
                        </a:rPr>
                        <a:t>е</a:t>
                      </a:r>
                      <a:r>
                        <a:rPr lang="en-US" sz="2400">
                          <a:effectLst/>
                          <a:latin typeface="Calibri" panose="020F0502020204030204" pitchFamily="34" charset="0"/>
                          <a:ea typeface="PMingLiU" panose="02020500000000000000" pitchFamily="18" charset="-120"/>
                          <a:cs typeface="Times New Roman" panose="02020603050405020304" pitchFamily="18" charset="0"/>
                        </a:rPr>
                        <a:t>м вес ур</a:t>
                      </a:r>
                      <a:r>
                        <a:rPr lang="en-US" sz="2400" b="1">
                          <a:effectLst/>
                          <a:latin typeface="Calibri" panose="020F0502020204030204" pitchFamily="34" charset="0"/>
                          <a:ea typeface="PMingLiU" panose="02020500000000000000" pitchFamily="18" charset="-120"/>
                          <a:cs typeface="Times New Roman" panose="02020603050405020304" pitchFamily="18" charset="0"/>
                        </a:rPr>
                        <a:t>е</a:t>
                      </a:r>
                      <a:r>
                        <a:rPr lang="en-US" sz="2400">
                          <a:effectLst/>
                          <a:latin typeface="Calibri" panose="020F0502020204030204" pitchFamily="34" charset="0"/>
                          <a:ea typeface="PMingLiU" panose="02020500000000000000" pitchFamily="18" charset="-120"/>
                          <a:cs typeface="Times New Roman" panose="02020603050405020304" pitchFamily="18" charset="0"/>
                        </a:rPr>
                        <a:t>мыш лект</a:t>
                      </a:r>
                      <a:r>
                        <a:rPr lang="en-US" sz="2400" b="1">
                          <a:effectLst/>
                          <a:latin typeface="Calibri" panose="020F0502020204030204" pitchFamily="34" charset="0"/>
                          <a:ea typeface="PMingLiU" panose="02020500000000000000" pitchFamily="18" charset="-120"/>
                          <a:cs typeface="Times New Roman" panose="02020603050405020304" pitchFamily="18" charset="0"/>
                        </a:rPr>
                        <a:t>е</a:t>
                      </a:r>
                      <a:r>
                        <a:rPr lang="en-US" sz="2400">
                          <a:effectLst/>
                          <a:latin typeface="Calibri" panose="020F0502020204030204" pitchFamily="34" charset="0"/>
                          <a:ea typeface="PMingLiU" panose="02020500000000000000" pitchFamily="18" charset="-120"/>
                          <a:cs typeface="Times New Roman" panose="02020603050405020304" pitchFamily="18" charset="0"/>
                        </a:rPr>
                        <a:t>ш</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the street leads to another street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0297937"/>
                  </a:ext>
                </a:extLst>
              </a:tr>
              <a:tr h="362611">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вокз</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л д</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к(е) (вокз</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л м</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рте, вокз</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лыш) ми</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н шу</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 (‑ам)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to get to the train station</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97288157"/>
                  </a:ext>
                </a:extLst>
              </a:tr>
              <a:tr h="362611">
                <a:tc>
                  <a:txBody>
                    <a:bodyPr/>
                    <a:lstStyle/>
                    <a:p>
                      <a:pPr algn="l"/>
                      <a:r>
                        <a:rPr lang="en-US" sz="2400">
                          <a:effectLst/>
                          <a:latin typeface="Calibri" panose="020F0502020204030204" pitchFamily="34" charset="0"/>
                          <a:ea typeface="PMingLiU" panose="02020500000000000000" pitchFamily="18" charset="-120"/>
                          <a:cs typeface="Times New Roman" panose="02020603050405020304" pitchFamily="18" charset="0"/>
                        </a:rPr>
                        <a:t>пурл</a:t>
                      </a:r>
                      <a:r>
                        <a:rPr lang="en-US" sz="2400" b="1">
                          <a:effectLst/>
                          <a:latin typeface="Calibri" panose="020F0502020204030204" pitchFamily="34" charset="0"/>
                          <a:ea typeface="PMingLiU" panose="02020500000000000000" pitchFamily="18" charset="-120"/>
                          <a:cs typeface="Times New Roman" panose="02020603050405020304" pitchFamily="18" charset="0"/>
                        </a:rPr>
                        <a:t>а</a:t>
                      </a:r>
                      <a:r>
                        <a:rPr lang="en-US" sz="2400">
                          <a:effectLst/>
                          <a:latin typeface="Calibri" panose="020F0502020204030204" pitchFamily="34" charset="0"/>
                          <a:ea typeface="PMingLiU" panose="02020500000000000000" pitchFamily="18" charset="-120"/>
                          <a:cs typeface="Times New Roman" panose="02020603050405020304" pitchFamily="18" charset="0"/>
                        </a:rPr>
                        <a:t>ш(ке) ка</a:t>
                      </a:r>
                      <a:r>
                        <a:rPr lang="en-US" sz="2400" b="1">
                          <a:effectLst/>
                          <a:latin typeface="Calibri" panose="020F0502020204030204" pitchFamily="34" charset="0"/>
                          <a:ea typeface="PMingLiU" panose="02020500000000000000" pitchFamily="18" charset="-120"/>
                          <a:cs typeface="Times New Roman" panose="02020603050405020304" pitchFamily="18" charset="0"/>
                        </a:rPr>
                        <a:t>я</a:t>
                      </a:r>
                      <a:r>
                        <a:rPr lang="en-US" sz="2400">
                          <a:effectLst/>
                          <a:latin typeface="Calibri" panose="020F0502020204030204" pitchFamily="34" charset="0"/>
                          <a:ea typeface="PMingLiU" panose="02020500000000000000" pitchFamily="18" charset="-120"/>
                          <a:cs typeface="Times New Roman" panose="02020603050405020304" pitchFamily="18" charset="0"/>
                        </a:rPr>
                        <a:t>ш (‑ем)</a:t>
                      </a:r>
                      <a:endParaRPr lang="en-GB" sz="2400">
                        <a:effectLst/>
                        <a:latin typeface="Calibri" panose="020F0502020204030204" pitchFamily="34" charset="0"/>
                        <a:ea typeface="PMingLiU" panose="02020500000000000000" pitchFamily="18" charset="-120"/>
                        <a:cs typeface="Lucida Grande"/>
                      </a:endParaRPr>
                    </a:p>
                    <a:p>
                      <a:pPr algn="l"/>
                      <a:r>
                        <a:rPr lang="en-US" sz="2400">
                          <a:effectLst/>
                          <a:latin typeface="Calibri" panose="020F0502020204030204" pitchFamily="34" charset="0"/>
                          <a:ea typeface="PMingLiU" panose="02020500000000000000" pitchFamily="18" charset="-120"/>
                          <a:cs typeface="Times New Roman" panose="02020603050405020304" pitchFamily="18" charset="0"/>
                        </a:rPr>
                        <a:t>пурл</a:t>
                      </a:r>
                      <a:r>
                        <a:rPr lang="en-US" sz="2400" b="1">
                          <a:effectLst/>
                          <a:latin typeface="Calibri" panose="020F0502020204030204" pitchFamily="34" charset="0"/>
                          <a:ea typeface="PMingLiU" panose="02020500000000000000" pitchFamily="18" charset="-120"/>
                          <a:cs typeface="Times New Roman" panose="02020603050405020304" pitchFamily="18" charset="0"/>
                        </a:rPr>
                        <a:t>а</a:t>
                      </a:r>
                      <a:r>
                        <a:rPr lang="en-US" sz="2400">
                          <a:effectLst/>
                          <a:latin typeface="Calibri" panose="020F0502020204030204" pitchFamily="34" charset="0"/>
                          <a:ea typeface="PMingLiU" panose="02020500000000000000" pitchFamily="18" charset="-120"/>
                          <a:cs typeface="Times New Roman" panose="02020603050405020304" pitchFamily="18" charset="0"/>
                        </a:rPr>
                        <a:t> м</a:t>
                      </a:r>
                      <a:r>
                        <a:rPr lang="en-US" sz="2400" b="1">
                          <a:effectLst/>
                          <a:latin typeface="Calibri" panose="020F0502020204030204" pitchFamily="34" charset="0"/>
                          <a:ea typeface="PMingLiU" panose="02020500000000000000" pitchFamily="18" charset="-120"/>
                          <a:cs typeface="Times New Roman" panose="02020603050405020304" pitchFamily="18" charset="0"/>
                        </a:rPr>
                        <a:t>о</a:t>
                      </a:r>
                      <a:r>
                        <a:rPr lang="en-US" sz="2400">
                          <a:effectLst/>
                          <a:latin typeface="Calibri" panose="020F0502020204030204" pitchFamily="34" charset="0"/>
                          <a:ea typeface="PMingLiU" panose="02020500000000000000" pitchFamily="18" charset="-120"/>
                          <a:cs typeface="Times New Roman" panose="02020603050405020304" pitchFamily="18" charset="0"/>
                        </a:rPr>
                        <a:t>гырыш ка</a:t>
                      </a:r>
                      <a:r>
                        <a:rPr lang="en-US" sz="2400" b="1">
                          <a:effectLst/>
                          <a:latin typeface="Calibri" panose="020F0502020204030204" pitchFamily="34" charset="0"/>
                          <a:ea typeface="PMingLiU" panose="02020500000000000000" pitchFamily="18" charset="-120"/>
                          <a:cs typeface="Times New Roman" panose="02020603050405020304" pitchFamily="18" charset="0"/>
                        </a:rPr>
                        <a:t>я</a:t>
                      </a:r>
                      <a:r>
                        <a:rPr lang="en-US" sz="2400">
                          <a:effectLst/>
                          <a:latin typeface="Calibri" panose="020F0502020204030204" pitchFamily="34" charset="0"/>
                          <a:ea typeface="PMingLiU" panose="02020500000000000000" pitchFamily="18" charset="-120"/>
                          <a:cs typeface="Times New Roman" panose="02020603050405020304" pitchFamily="18" charset="0"/>
                        </a:rPr>
                        <a:t>ш (‑ем)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to go to the right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34009615"/>
                  </a:ext>
                </a:extLst>
              </a:tr>
              <a:tr h="362611">
                <a:tc>
                  <a:txBody>
                    <a:bodyPr/>
                    <a:lstStyle/>
                    <a:p>
                      <a:pPr algn="l"/>
                      <a:r>
                        <a:rPr lang="en-US" sz="2400">
                          <a:effectLst/>
                          <a:latin typeface="Calibri" panose="020F0502020204030204" pitchFamily="34" charset="0"/>
                          <a:ea typeface="PMingLiU" panose="02020500000000000000" pitchFamily="18" charset="-120"/>
                          <a:cs typeface="Times New Roman" panose="02020603050405020304" pitchFamily="18" charset="0"/>
                        </a:rPr>
                        <a:t>шол</a:t>
                      </a:r>
                      <a:r>
                        <a:rPr lang="en-US" sz="2400" b="1">
                          <a:effectLst/>
                          <a:latin typeface="Calibri" panose="020F0502020204030204" pitchFamily="34" charset="0"/>
                          <a:ea typeface="PMingLiU" panose="02020500000000000000" pitchFamily="18" charset="-120"/>
                          <a:cs typeface="Times New Roman" panose="02020603050405020304" pitchFamily="18" charset="0"/>
                        </a:rPr>
                        <a:t>а</a:t>
                      </a:r>
                      <a:r>
                        <a:rPr lang="en-US" sz="2400">
                          <a:effectLst/>
                          <a:latin typeface="Calibri" panose="020F0502020204030204" pitchFamily="34" charset="0"/>
                          <a:ea typeface="PMingLiU" panose="02020500000000000000" pitchFamily="18" charset="-120"/>
                          <a:cs typeface="Times New Roman" panose="02020603050405020304" pitchFamily="18" charset="0"/>
                        </a:rPr>
                        <a:t>ш(ке) ка</a:t>
                      </a:r>
                      <a:r>
                        <a:rPr lang="en-US" sz="2400" b="1">
                          <a:effectLst/>
                          <a:latin typeface="Calibri" panose="020F0502020204030204" pitchFamily="34" charset="0"/>
                          <a:ea typeface="PMingLiU" panose="02020500000000000000" pitchFamily="18" charset="-120"/>
                          <a:cs typeface="Times New Roman" panose="02020603050405020304" pitchFamily="18" charset="0"/>
                        </a:rPr>
                        <a:t>я</a:t>
                      </a:r>
                      <a:r>
                        <a:rPr lang="en-US" sz="2400">
                          <a:effectLst/>
                          <a:latin typeface="Calibri" panose="020F0502020204030204" pitchFamily="34" charset="0"/>
                          <a:ea typeface="PMingLiU" panose="02020500000000000000" pitchFamily="18" charset="-120"/>
                          <a:cs typeface="Times New Roman" panose="02020603050405020304" pitchFamily="18" charset="0"/>
                        </a:rPr>
                        <a:t>ш (‑ем)</a:t>
                      </a:r>
                      <a:endParaRPr lang="en-GB" sz="2400">
                        <a:effectLst/>
                        <a:latin typeface="Calibri" panose="020F0502020204030204" pitchFamily="34" charset="0"/>
                        <a:ea typeface="PMingLiU" panose="02020500000000000000" pitchFamily="18" charset="-120"/>
                        <a:cs typeface="Lucida Grande"/>
                      </a:endParaRPr>
                    </a:p>
                    <a:p>
                      <a:pPr algn="l"/>
                      <a:r>
                        <a:rPr lang="en-US" sz="2400">
                          <a:effectLst/>
                          <a:latin typeface="Calibri" panose="020F0502020204030204" pitchFamily="34" charset="0"/>
                          <a:ea typeface="PMingLiU" panose="02020500000000000000" pitchFamily="18" charset="-120"/>
                          <a:cs typeface="Times New Roman" panose="02020603050405020304" pitchFamily="18" charset="0"/>
                        </a:rPr>
                        <a:t>шол</a:t>
                      </a:r>
                      <a:r>
                        <a:rPr lang="en-US" sz="2400" b="1">
                          <a:effectLst/>
                          <a:latin typeface="Calibri" panose="020F0502020204030204" pitchFamily="34" charset="0"/>
                          <a:ea typeface="PMingLiU" panose="02020500000000000000" pitchFamily="18" charset="-120"/>
                          <a:cs typeface="Times New Roman" panose="02020603050405020304" pitchFamily="18" charset="0"/>
                        </a:rPr>
                        <a:t>а</a:t>
                      </a:r>
                      <a:r>
                        <a:rPr lang="en-US" sz="2400">
                          <a:effectLst/>
                          <a:latin typeface="Calibri" panose="020F0502020204030204" pitchFamily="34" charset="0"/>
                          <a:ea typeface="PMingLiU" panose="02020500000000000000" pitchFamily="18" charset="-120"/>
                          <a:cs typeface="Times New Roman" panose="02020603050405020304" pitchFamily="18" charset="0"/>
                        </a:rPr>
                        <a:t> м</a:t>
                      </a:r>
                      <a:r>
                        <a:rPr lang="en-US" sz="2400" b="1">
                          <a:effectLst/>
                          <a:latin typeface="Calibri" panose="020F0502020204030204" pitchFamily="34" charset="0"/>
                          <a:ea typeface="PMingLiU" panose="02020500000000000000" pitchFamily="18" charset="-120"/>
                          <a:cs typeface="Times New Roman" panose="02020603050405020304" pitchFamily="18" charset="0"/>
                        </a:rPr>
                        <a:t>о</a:t>
                      </a:r>
                      <a:r>
                        <a:rPr lang="en-US" sz="2400">
                          <a:effectLst/>
                          <a:latin typeface="Calibri" panose="020F0502020204030204" pitchFamily="34" charset="0"/>
                          <a:ea typeface="PMingLiU" panose="02020500000000000000" pitchFamily="18" charset="-120"/>
                          <a:cs typeface="Times New Roman" panose="02020603050405020304" pitchFamily="18" charset="0"/>
                        </a:rPr>
                        <a:t>гырыш ка</a:t>
                      </a:r>
                      <a:r>
                        <a:rPr lang="en-US" sz="2400" b="1">
                          <a:effectLst/>
                          <a:latin typeface="Calibri" panose="020F0502020204030204" pitchFamily="34" charset="0"/>
                          <a:ea typeface="PMingLiU" panose="02020500000000000000" pitchFamily="18" charset="-120"/>
                          <a:cs typeface="Times New Roman" panose="02020603050405020304" pitchFamily="18" charset="0"/>
                        </a:rPr>
                        <a:t>я</a:t>
                      </a:r>
                      <a:r>
                        <a:rPr lang="en-US" sz="2400">
                          <a:effectLst/>
                          <a:latin typeface="Calibri" panose="020F0502020204030204" pitchFamily="34" charset="0"/>
                          <a:ea typeface="PMingLiU" panose="02020500000000000000" pitchFamily="18" charset="-120"/>
                          <a:cs typeface="Times New Roman" panose="02020603050405020304" pitchFamily="18" charset="0"/>
                        </a:rPr>
                        <a:t>ш (‑ем)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to go to the left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21502191"/>
                  </a:ext>
                </a:extLst>
              </a:tr>
            </a:tbl>
          </a:graphicData>
        </a:graphic>
      </p:graphicFrame>
    </p:spTree>
    <p:extLst>
      <p:ext uri="{BB962C8B-B14F-4D97-AF65-F5344CB8AC3E}">
        <p14:creationId xmlns:p14="http://schemas.microsoft.com/office/powerpoint/2010/main" val="273382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latin typeface="Calibri" panose="020F0502020204030204" pitchFamily="34" charset="0"/>
                <a:ea typeface="Times New Roman" panose="02020603050405020304" pitchFamily="18" charset="0"/>
                <a:cs typeface="Calibri" panose="020F0502020204030204" pitchFamily="34" charset="0"/>
              </a:rPr>
              <a:t>Asking and giving directions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28</a:t>
            </a:fld>
            <a:endParaRPr lang="en-GB"/>
          </a:p>
        </p:txBody>
      </p:sp>
      <p:graphicFrame>
        <p:nvGraphicFramePr>
          <p:cNvPr id="7" name="Table 6">
            <a:extLst>
              <a:ext uri="{FF2B5EF4-FFF2-40B4-BE49-F238E27FC236}">
                <a16:creationId xmlns:a16="http://schemas.microsoft.com/office/drawing/2014/main" id="{F76523DA-A39C-447F-815B-3FB0CD0CD40D}"/>
              </a:ext>
            </a:extLst>
          </p:cNvPr>
          <p:cNvGraphicFramePr>
            <a:graphicFrameLocks noGrp="1"/>
          </p:cNvGraphicFramePr>
          <p:nvPr>
            <p:extLst>
              <p:ext uri="{D42A27DB-BD31-4B8C-83A1-F6EECF244321}">
                <p14:modId xmlns:p14="http://schemas.microsoft.com/office/powerpoint/2010/main" val="3161787494"/>
              </p:ext>
            </p:extLst>
          </p:nvPr>
        </p:nvGraphicFramePr>
        <p:xfrm>
          <a:off x="838200" y="1457326"/>
          <a:ext cx="10515600" cy="4754880"/>
        </p:xfrm>
        <a:graphic>
          <a:graphicData uri="http://schemas.openxmlformats.org/drawingml/2006/table">
            <a:tbl>
              <a:tblPr firstRow="1" firstCol="1" bandRow="1" bandCol="1">
                <a:tableStyleId>{5940675A-B579-460E-94D1-54222C63F5DA}</a:tableStyleId>
              </a:tblPr>
              <a:tblGrid>
                <a:gridCol w="6554821">
                  <a:extLst>
                    <a:ext uri="{9D8B030D-6E8A-4147-A177-3AD203B41FA5}">
                      <a16:colId xmlns:a16="http://schemas.microsoft.com/office/drawing/2014/main" val="1139782073"/>
                    </a:ext>
                  </a:extLst>
                </a:gridCol>
                <a:gridCol w="3960779">
                  <a:extLst>
                    <a:ext uri="{9D8B030D-6E8A-4147-A177-3AD203B41FA5}">
                      <a16:colId xmlns:a16="http://schemas.microsoft.com/office/drawing/2014/main" val="654030893"/>
                    </a:ext>
                  </a:extLst>
                </a:gridCol>
              </a:tblGrid>
              <a:tr h="543917">
                <a:tc>
                  <a:txBody>
                    <a:bodyPr/>
                    <a:lstStyle/>
                    <a:p>
                      <a:pPr algn="l"/>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пурл</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м</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о</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гырыш</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савырн</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ш</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ем</a:t>
                      </a:r>
                      <a:r>
                        <a:rPr lang="en-US" sz="2400" dirty="0">
                          <a:effectLst/>
                          <a:latin typeface="Calibri" panose="020F0502020204030204" pitchFamily="34" charset="0"/>
                          <a:ea typeface="PMingLiU" panose="02020500000000000000" pitchFamily="18" charset="-120"/>
                          <a:cs typeface="Times New Roman" panose="02020603050405020304" pitchFamily="18" charset="0"/>
                        </a:rPr>
                        <a:t>)</a:t>
                      </a:r>
                      <a:endParaRPr lang="en-GB" sz="2400" dirty="0">
                        <a:effectLst/>
                        <a:latin typeface="Calibri" panose="020F0502020204030204" pitchFamily="34" charset="0"/>
                        <a:ea typeface="PMingLiU" panose="02020500000000000000" pitchFamily="18" charset="-120"/>
                        <a:cs typeface="Lucida Grande"/>
                      </a:endParaRPr>
                    </a:p>
                    <a:p>
                      <a:pPr algn="l"/>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пурл</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ш</a:t>
                      </a:r>
                      <a:r>
                        <a:rPr lang="en-US" sz="2400" dirty="0">
                          <a:effectLst/>
                          <a:latin typeface="Calibri" panose="020F0502020204030204" pitchFamily="34" charset="0"/>
                          <a:ea typeface="PMingLiU" panose="02020500000000000000" pitchFamily="18" charset="-120"/>
                          <a:cs typeface="Times New Roman" panose="02020603050405020304" pitchFamily="18" charset="0"/>
                        </a:rPr>
                        <a:t>(</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ке</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савырн</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ш</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ем</a:t>
                      </a:r>
                      <a:r>
                        <a:rPr lang="en-US" sz="2400" dirty="0">
                          <a:effectLst/>
                          <a:latin typeface="Calibri" panose="020F0502020204030204" pitchFamily="34" charset="0"/>
                          <a:ea typeface="PMingLiU" panose="02020500000000000000" pitchFamily="18" charset="-120"/>
                          <a:cs typeface="Times New Roman" panose="02020603050405020304" pitchFamily="18" charset="0"/>
                        </a:rPr>
                        <a:t>)</a:t>
                      </a:r>
                      <a:endParaRPr lang="en-GB" sz="2400" dirty="0">
                        <a:effectLst/>
                        <a:latin typeface="Calibri" panose="020F0502020204030204" pitchFamily="34" charset="0"/>
                        <a:ea typeface="PMingLiU" panose="02020500000000000000" pitchFamily="18" charset="-120"/>
                        <a:cs typeface="Lucida Grande"/>
                      </a:endParaRPr>
                    </a:p>
                    <a:p>
                      <a:pPr algn="l"/>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пурл</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м</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о</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гырыш</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нал</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ш</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ам</a:t>
                      </a:r>
                      <a:r>
                        <a:rPr lang="en-US" sz="2400" dirty="0">
                          <a:effectLst/>
                          <a:latin typeface="Calibri" panose="020F0502020204030204" pitchFamily="34" charset="0"/>
                          <a:ea typeface="PMingLiU" panose="02020500000000000000" pitchFamily="18" charset="-120"/>
                          <a:cs typeface="Times New Roman" panose="02020603050405020304" pitchFamily="18"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to turn to the right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78361034"/>
                  </a:ext>
                </a:extLst>
              </a:tr>
              <a:tr h="543917">
                <a:tc>
                  <a:txBody>
                    <a:bodyPr/>
                    <a:lstStyle/>
                    <a:p>
                      <a:pPr algn="l"/>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шол</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м</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о</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гырыш</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савырн</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ш</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ем</a:t>
                      </a:r>
                      <a:r>
                        <a:rPr lang="en-US" sz="2400" dirty="0">
                          <a:effectLst/>
                          <a:latin typeface="Calibri" panose="020F0502020204030204" pitchFamily="34" charset="0"/>
                          <a:ea typeface="PMingLiU" panose="02020500000000000000" pitchFamily="18" charset="-120"/>
                          <a:cs typeface="Times New Roman" panose="02020603050405020304" pitchFamily="18" charset="0"/>
                        </a:rPr>
                        <a:t>)</a:t>
                      </a:r>
                      <a:endParaRPr lang="en-GB" sz="2400" dirty="0">
                        <a:effectLst/>
                        <a:latin typeface="Calibri" panose="020F0502020204030204" pitchFamily="34" charset="0"/>
                        <a:ea typeface="PMingLiU" panose="02020500000000000000" pitchFamily="18" charset="-120"/>
                        <a:cs typeface="Lucida Grande"/>
                      </a:endParaRPr>
                    </a:p>
                    <a:p>
                      <a:pPr algn="l"/>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шол</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ш</a:t>
                      </a:r>
                      <a:r>
                        <a:rPr lang="en-US" sz="2400" dirty="0">
                          <a:effectLst/>
                          <a:latin typeface="Calibri" panose="020F0502020204030204" pitchFamily="34" charset="0"/>
                          <a:ea typeface="PMingLiU" panose="02020500000000000000" pitchFamily="18" charset="-120"/>
                          <a:cs typeface="Times New Roman" panose="02020603050405020304" pitchFamily="18" charset="0"/>
                        </a:rPr>
                        <a:t>(</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ке</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савырн</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ш</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ем</a:t>
                      </a:r>
                      <a:r>
                        <a:rPr lang="en-US" sz="2400" dirty="0">
                          <a:effectLst/>
                          <a:latin typeface="Calibri" panose="020F0502020204030204" pitchFamily="34" charset="0"/>
                          <a:ea typeface="PMingLiU" panose="02020500000000000000" pitchFamily="18" charset="-120"/>
                          <a:cs typeface="Times New Roman" panose="02020603050405020304" pitchFamily="18" charset="0"/>
                        </a:rPr>
                        <a:t>)</a:t>
                      </a:r>
                      <a:endParaRPr lang="en-GB" sz="2400" dirty="0">
                        <a:effectLst/>
                        <a:latin typeface="Calibri" panose="020F0502020204030204" pitchFamily="34" charset="0"/>
                        <a:ea typeface="PMingLiU" panose="02020500000000000000" pitchFamily="18" charset="-120"/>
                        <a:cs typeface="Lucida Grande"/>
                      </a:endParaRPr>
                    </a:p>
                    <a:p>
                      <a:pPr algn="l"/>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шол</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м</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о</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гырыш</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нал</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ш</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ам</a:t>
                      </a:r>
                      <a:r>
                        <a:rPr lang="en-US" sz="2400" dirty="0">
                          <a:effectLst/>
                          <a:latin typeface="Calibri" panose="020F0502020204030204" pitchFamily="34" charset="0"/>
                          <a:ea typeface="PMingLiU" panose="02020500000000000000" pitchFamily="18" charset="-120"/>
                          <a:cs typeface="Times New Roman" panose="02020603050405020304" pitchFamily="18"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to turn to the left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72711448"/>
                  </a:ext>
                </a:extLst>
              </a:tr>
              <a:tr h="362611">
                <a:tc>
                  <a:txBody>
                    <a:bodyPr/>
                    <a:lstStyle/>
                    <a:p>
                      <a:pPr algn="l"/>
                      <a:r>
                        <a:rPr lang="en-US" sz="2400">
                          <a:effectLst/>
                          <a:latin typeface="Calibri" panose="020F0502020204030204" pitchFamily="34" charset="0"/>
                          <a:ea typeface="PMingLiU" panose="02020500000000000000" pitchFamily="18" charset="-120"/>
                          <a:cs typeface="Times New Roman" panose="02020603050405020304" pitchFamily="18" charset="0"/>
                        </a:rPr>
                        <a:t>авт</a:t>
                      </a:r>
                      <a:r>
                        <a:rPr lang="en-US" sz="2400" b="1">
                          <a:effectLst/>
                          <a:latin typeface="Calibri" panose="020F0502020204030204" pitchFamily="34" charset="0"/>
                          <a:ea typeface="PMingLiU" panose="02020500000000000000" pitchFamily="18" charset="-120"/>
                          <a:cs typeface="Times New Roman" panose="02020603050405020304" pitchFamily="18" charset="0"/>
                        </a:rPr>
                        <a:t>о</a:t>
                      </a:r>
                      <a:r>
                        <a:rPr lang="en-US" sz="2400">
                          <a:effectLst/>
                          <a:latin typeface="Calibri" panose="020F0502020204030204" pitchFamily="34" charset="0"/>
                          <a:ea typeface="PMingLiU" panose="02020500000000000000" pitchFamily="18" charset="-120"/>
                          <a:cs typeface="Times New Roman" panose="02020603050405020304" pitchFamily="18" charset="0"/>
                        </a:rPr>
                        <a:t>бус, машин</a:t>
                      </a:r>
                      <a:r>
                        <a:rPr lang="en-US" sz="2400" b="1">
                          <a:effectLst/>
                          <a:latin typeface="Calibri" panose="020F0502020204030204" pitchFamily="34" charset="0"/>
                          <a:ea typeface="PMingLiU" panose="02020500000000000000" pitchFamily="18" charset="-120"/>
                          <a:cs typeface="Times New Roman" panose="02020603050405020304" pitchFamily="18" charset="0"/>
                        </a:rPr>
                        <a:t>а</a:t>
                      </a:r>
                      <a:r>
                        <a:rPr lang="en-US" sz="2400">
                          <a:effectLst/>
                          <a:latin typeface="Calibri" panose="020F0502020204030204" pitchFamily="34" charset="0"/>
                          <a:ea typeface="PMingLiU" panose="02020500000000000000" pitchFamily="18" charset="-120"/>
                          <a:cs typeface="Times New Roman" panose="02020603050405020304" pitchFamily="18" charset="0"/>
                        </a:rPr>
                        <a:t>, п</a:t>
                      </a:r>
                      <a:r>
                        <a:rPr lang="en-US" sz="2400" b="1">
                          <a:effectLst/>
                          <a:latin typeface="Calibri" panose="020F0502020204030204" pitchFamily="34" charset="0"/>
                          <a:ea typeface="PMingLiU" panose="02020500000000000000" pitchFamily="18" charset="-120"/>
                          <a:cs typeface="Times New Roman" panose="02020603050405020304" pitchFamily="18" charset="0"/>
                        </a:rPr>
                        <a:t>о</a:t>
                      </a:r>
                      <a:r>
                        <a:rPr lang="en-US" sz="2400">
                          <a:effectLst/>
                          <a:latin typeface="Calibri" panose="020F0502020204030204" pitchFamily="34" charset="0"/>
                          <a:ea typeface="PMingLiU" panose="02020500000000000000" pitchFamily="18" charset="-120"/>
                          <a:cs typeface="Times New Roman" panose="02020603050405020304" pitchFamily="18" charset="0"/>
                        </a:rPr>
                        <a:t>езд д</a:t>
                      </a:r>
                      <a:r>
                        <a:rPr lang="en-US" sz="2400" b="1">
                          <a:effectLst/>
                          <a:latin typeface="Calibri" panose="020F0502020204030204" pitchFamily="34" charset="0"/>
                          <a:ea typeface="PMingLiU" panose="02020500000000000000" pitchFamily="18" charset="-120"/>
                          <a:cs typeface="Times New Roman" panose="02020603050405020304" pitchFamily="18" charset="0"/>
                        </a:rPr>
                        <a:t>е</a:t>
                      </a:r>
                      <a:r>
                        <a:rPr lang="en-US" sz="2400">
                          <a:effectLst/>
                          <a:latin typeface="Calibri" panose="020F0502020204030204" pitchFamily="34" charset="0"/>
                          <a:ea typeface="PMingLiU" panose="02020500000000000000" pitchFamily="18" charset="-120"/>
                          <a:cs typeface="Times New Roman" panose="02020603050405020304" pitchFamily="18" charset="0"/>
                        </a:rPr>
                        <a:t>не ка</a:t>
                      </a:r>
                      <a:r>
                        <a:rPr lang="en-US" sz="2400" b="1">
                          <a:effectLst/>
                          <a:latin typeface="Calibri" panose="020F0502020204030204" pitchFamily="34" charset="0"/>
                          <a:ea typeface="PMingLiU" panose="02020500000000000000" pitchFamily="18" charset="-120"/>
                          <a:cs typeface="Times New Roman" panose="02020603050405020304" pitchFamily="18" charset="0"/>
                        </a:rPr>
                        <a:t>я</a:t>
                      </a:r>
                      <a:r>
                        <a:rPr lang="en-US" sz="2400">
                          <a:effectLst/>
                          <a:latin typeface="Calibri" panose="020F0502020204030204" pitchFamily="34" charset="0"/>
                          <a:ea typeface="PMingLiU" panose="02020500000000000000" pitchFamily="18" charset="-120"/>
                          <a:cs typeface="Times New Roman" panose="02020603050405020304" pitchFamily="18" charset="0"/>
                        </a:rPr>
                        <a:t>ш (‑ем)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to take a bus, a car, a train; to go by bus, by car, by train</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989508660"/>
                  </a:ext>
                </a:extLst>
              </a:tr>
              <a:tr h="181306">
                <a:tc>
                  <a:txBody>
                    <a:bodyPr/>
                    <a:lstStyle/>
                    <a:p>
                      <a:pPr algn="l"/>
                      <a:r>
                        <a:rPr lang="en-US" sz="2400">
                          <a:effectLst/>
                          <a:latin typeface="Calibri" panose="020F0502020204030204" pitchFamily="34" charset="0"/>
                          <a:ea typeface="PMingLiU" panose="02020500000000000000" pitchFamily="18" charset="-120"/>
                          <a:cs typeface="Times New Roman" panose="02020603050405020304" pitchFamily="18" charset="0"/>
                        </a:rPr>
                        <a:t>авт</a:t>
                      </a:r>
                      <a:r>
                        <a:rPr lang="en-US" sz="2400" b="1">
                          <a:effectLst/>
                          <a:latin typeface="Calibri" panose="020F0502020204030204" pitchFamily="34" charset="0"/>
                          <a:ea typeface="PMingLiU" panose="02020500000000000000" pitchFamily="18" charset="-120"/>
                          <a:cs typeface="Times New Roman" panose="02020603050405020304" pitchFamily="18" charset="0"/>
                        </a:rPr>
                        <a:t>о</a:t>
                      </a:r>
                      <a:r>
                        <a:rPr lang="en-US" sz="2400">
                          <a:effectLst/>
                          <a:latin typeface="Calibri" panose="020F0502020204030204" pitchFamily="34" charset="0"/>
                          <a:ea typeface="PMingLiU" panose="02020500000000000000" pitchFamily="18" charset="-120"/>
                          <a:cs typeface="Times New Roman" panose="02020603050405020304" pitchFamily="18" charset="0"/>
                        </a:rPr>
                        <a:t>бусыш шинч</a:t>
                      </a:r>
                      <a:r>
                        <a:rPr lang="en-US" sz="2400" b="1">
                          <a:effectLst/>
                          <a:latin typeface="Calibri" panose="020F0502020204030204" pitchFamily="34" charset="0"/>
                          <a:ea typeface="PMingLiU" panose="02020500000000000000" pitchFamily="18" charset="-120"/>
                          <a:cs typeface="Times New Roman" panose="02020603050405020304" pitchFamily="18" charset="0"/>
                        </a:rPr>
                        <a:t>а</a:t>
                      </a:r>
                      <a:r>
                        <a:rPr lang="en-US" sz="2400">
                          <a:effectLst/>
                          <a:latin typeface="Calibri" panose="020F0502020204030204" pitchFamily="34" charset="0"/>
                          <a:ea typeface="PMingLiU" panose="02020500000000000000" pitchFamily="18" charset="-120"/>
                          <a:cs typeface="Times New Roman" panose="02020603050405020304" pitchFamily="18" charset="0"/>
                        </a:rPr>
                        <a:t>ш (‑ам)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to get on a bus</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94210050"/>
                  </a:ext>
                </a:extLst>
              </a:tr>
              <a:tr h="181306">
                <a:tc>
                  <a:txBody>
                    <a:bodyPr/>
                    <a:lstStyle/>
                    <a:p>
                      <a:pPr algn="l"/>
                      <a:r>
                        <a:rPr lang="en-US" sz="2400">
                          <a:effectLst/>
                          <a:latin typeface="Calibri" panose="020F0502020204030204" pitchFamily="34" charset="0"/>
                          <a:ea typeface="PMingLiU" panose="02020500000000000000" pitchFamily="18" charset="-120"/>
                          <a:cs typeface="Times New Roman" panose="02020603050405020304" pitchFamily="18" charset="0"/>
                        </a:rPr>
                        <a:t>авт</a:t>
                      </a:r>
                      <a:r>
                        <a:rPr lang="en-US" sz="2400" b="1">
                          <a:effectLst/>
                          <a:latin typeface="Calibri" panose="020F0502020204030204" pitchFamily="34" charset="0"/>
                          <a:ea typeface="PMingLiU" panose="02020500000000000000" pitchFamily="18" charset="-120"/>
                          <a:cs typeface="Times New Roman" panose="02020603050405020304" pitchFamily="18" charset="0"/>
                        </a:rPr>
                        <a:t>о</a:t>
                      </a:r>
                      <a:r>
                        <a:rPr lang="en-US" sz="2400">
                          <a:effectLst/>
                          <a:latin typeface="Calibri" panose="020F0502020204030204" pitchFamily="34" charset="0"/>
                          <a:ea typeface="PMingLiU" panose="02020500000000000000" pitchFamily="18" charset="-120"/>
                          <a:cs typeface="Times New Roman" panose="02020603050405020304" pitchFamily="18" charset="0"/>
                        </a:rPr>
                        <a:t>бус гыч вол</a:t>
                      </a:r>
                      <a:r>
                        <a:rPr lang="en-US" sz="2400" b="1">
                          <a:effectLst/>
                          <a:latin typeface="Calibri" panose="020F0502020204030204" pitchFamily="34" charset="0"/>
                          <a:ea typeface="PMingLiU" panose="02020500000000000000" pitchFamily="18" charset="-120"/>
                          <a:cs typeface="Times New Roman" panose="02020603050405020304" pitchFamily="18" charset="0"/>
                        </a:rPr>
                        <a:t>а</a:t>
                      </a:r>
                      <a:r>
                        <a:rPr lang="en-US" sz="2400">
                          <a:effectLst/>
                          <a:latin typeface="Calibri" panose="020F0502020204030204" pitchFamily="34" charset="0"/>
                          <a:ea typeface="PMingLiU" panose="02020500000000000000" pitchFamily="18" charset="-120"/>
                          <a:cs typeface="Times New Roman" panose="02020603050405020304" pitchFamily="18" charset="0"/>
                        </a:rPr>
                        <a:t>ш (‑ем)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to get off a bus</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3300183"/>
                  </a:ext>
                </a:extLst>
              </a:tr>
              <a:tr h="181306">
                <a:tc>
                  <a:txBody>
                    <a:bodyPr/>
                    <a:lstStyle/>
                    <a:p>
                      <a:pPr algn="l"/>
                      <a:r>
                        <a:rPr lang="en-US" sz="2400">
                          <a:effectLst/>
                          <a:latin typeface="Calibri" panose="020F0502020204030204" pitchFamily="34" charset="0"/>
                          <a:ea typeface="PMingLiU" panose="02020500000000000000" pitchFamily="18" charset="-120"/>
                          <a:cs typeface="Times New Roman" panose="02020603050405020304" pitchFamily="18" charset="0"/>
                        </a:rPr>
                        <a:t>авт</a:t>
                      </a:r>
                      <a:r>
                        <a:rPr lang="en-US" sz="2400" b="1">
                          <a:effectLst/>
                          <a:latin typeface="Calibri" panose="020F0502020204030204" pitchFamily="34" charset="0"/>
                          <a:ea typeface="PMingLiU" panose="02020500000000000000" pitchFamily="18" charset="-120"/>
                          <a:cs typeface="Times New Roman" panose="02020603050405020304" pitchFamily="18" charset="0"/>
                        </a:rPr>
                        <a:t>о</a:t>
                      </a:r>
                      <a:r>
                        <a:rPr lang="en-US" sz="2400">
                          <a:effectLst/>
                          <a:latin typeface="Calibri" panose="020F0502020204030204" pitchFamily="34" charset="0"/>
                          <a:ea typeface="PMingLiU" panose="02020500000000000000" pitchFamily="18" charset="-120"/>
                          <a:cs typeface="Times New Roman" panose="02020603050405020304" pitchFamily="18" charset="0"/>
                        </a:rPr>
                        <a:t>бусым, машин</a:t>
                      </a:r>
                      <a:r>
                        <a:rPr lang="en-US" sz="2400" b="1">
                          <a:effectLst/>
                          <a:latin typeface="Calibri" panose="020F0502020204030204" pitchFamily="34" charset="0"/>
                          <a:ea typeface="PMingLiU" panose="02020500000000000000" pitchFamily="18" charset="-120"/>
                          <a:cs typeface="Times New Roman" panose="02020603050405020304" pitchFamily="18" charset="0"/>
                        </a:rPr>
                        <a:t>а</a:t>
                      </a:r>
                      <a:r>
                        <a:rPr lang="en-US" sz="2400">
                          <a:effectLst/>
                          <a:latin typeface="Calibri" panose="020F0502020204030204" pitchFamily="34" charset="0"/>
                          <a:ea typeface="PMingLiU" panose="02020500000000000000" pitchFamily="18" charset="-120"/>
                          <a:cs typeface="Times New Roman" panose="02020603050405020304" pitchFamily="18" charset="0"/>
                        </a:rPr>
                        <a:t>м шогалт</a:t>
                      </a:r>
                      <a:r>
                        <a:rPr lang="en-US" sz="2400" b="1">
                          <a:effectLst/>
                          <a:latin typeface="Calibri" panose="020F0502020204030204" pitchFamily="34" charset="0"/>
                          <a:ea typeface="PMingLiU" panose="02020500000000000000" pitchFamily="18" charset="-120"/>
                          <a:cs typeface="Times New Roman" panose="02020603050405020304" pitchFamily="18" charset="0"/>
                        </a:rPr>
                        <a:t>а</a:t>
                      </a:r>
                      <a:r>
                        <a:rPr lang="en-US" sz="2400">
                          <a:effectLst/>
                          <a:latin typeface="Calibri" panose="020F0502020204030204" pitchFamily="34" charset="0"/>
                          <a:ea typeface="PMingLiU" panose="02020500000000000000" pitchFamily="18" charset="-120"/>
                          <a:cs typeface="Times New Roman" panose="02020603050405020304" pitchFamily="18" charset="0"/>
                        </a:rPr>
                        <a:t>ш (‑ем)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to stop a bus, a car</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81789153"/>
                  </a:ext>
                </a:extLst>
              </a:tr>
              <a:tr h="181306">
                <a:tc>
                  <a:txBody>
                    <a:bodyPr/>
                    <a:lstStyle/>
                    <a:p>
                      <a:pPr algn="l"/>
                      <a:r>
                        <a:rPr lang="en-US" sz="2400">
                          <a:effectLst/>
                          <a:latin typeface="Calibri" panose="020F0502020204030204" pitchFamily="34" charset="0"/>
                          <a:ea typeface="PMingLiU" panose="02020500000000000000" pitchFamily="18" charset="-120"/>
                          <a:cs typeface="Times New Roman" panose="02020603050405020304" pitchFamily="18" charset="0"/>
                        </a:rPr>
                        <a:t>икт</a:t>
                      </a:r>
                      <a:r>
                        <a:rPr lang="en-US" sz="2400" b="1">
                          <a:effectLst/>
                          <a:latin typeface="Calibri" panose="020F0502020204030204" pitchFamily="34" charset="0"/>
                          <a:ea typeface="PMingLiU" panose="02020500000000000000" pitchFamily="18" charset="-120"/>
                          <a:cs typeface="Times New Roman" panose="02020603050405020304" pitchFamily="18" charset="0"/>
                        </a:rPr>
                        <a:t>а</a:t>
                      </a:r>
                      <a:r>
                        <a:rPr lang="en-US" sz="2400">
                          <a:effectLst/>
                          <a:latin typeface="Calibri" panose="020F0502020204030204" pitchFamily="34" charset="0"/>
                          <a:ea typeface="PMingLiU" panose="02020500000000000000" pitchFamily="18" charset="-120"/>
                          <a:cs typeface="Times New Roman" panose="02020603050405020304" pitchFamily="18" charset="0"/>
                        </a:rPr>
                        <a:t>ж-кӧм машин</a:t>
                      </a:r>
                      <a:r>
                        <a:rPr lang="en-US" sz="2400" b="1">
                          <a:effectLst/>
                          <a:latin typeface="Calibri" panose="020F0502020204030204" pitchFamily="34" charset="0"/>
                          <a:ea typeface="PMingLiU" panose="02020500000000000000" pitchFamily="18" charset="-120"/>
                          <a:cs typeface="Times New Roman" panose="02020603050405020304" pitchFamily="18" charset="0"/>
                        </a:rPr>
                        <a:t>а</a:t>
                      </a:r>
                      <a:r>
                        <a:rPr lang="en-US" sz="2400">
                          <a:effectLst/>
                          <a:latin typeface="Calibri" panose="020F0502020204030204" pitchFamily="34" charset="0"/>
                          <a:ea typeface="PMingLiU" panose="02020500000000000000" pitchFamily="18" charset="-120"/>
                          <a:cs typeface="Times New Roman" panose="02020603050405020304" pitchFamily="18" charset="0"/>
                        </a:rPr>
                        <a:t>, такс</a:t>
                      </a:r>
                      <a:r>
                        <a:rPr lang="en-US" sz="2400" b="1">
                          <a:effectLst/>
                          <a:latin typeface="Calibri" panose="020F0502020204030204" pitchFamily="34" charset="0"/>
                          <a:ea typeface="PMingLiU" panose="02020500000000000000" pitchFamily="18" charset="-120"/>
                          <a:cs typeface="Times New Roman" panose="02020603050405020304" pitchFamily="18" charset="0"/>
                        </a:rPr>
                        <a:t>и</a:t>
                      </a:r>
                      <a:r>
                        <a:rPr lang="en-US" sz="2400">
                          <a:effectLst/>
                          <a:latin typeface="Calibri" panose="020F0502020204030204" pitchFamily="34" charset="0"/>
                          <a:ea typeface="PMingLiU" panose="02020500000000000000" pitchFamily="18" charset="-120"/>
                          <a:cs typeface="Times New Roman" panose="02020603050405020304" pitchFamily="18" charset="0"/>
                        </a:rPr>
                        <a:t> д</a:t>
                      </a:r>
                      <a:r>
                        <a:rPr lang="en-US" sz="2400" b="1">
                          <a:effectLst/>
                          <a:latin typeface="Calibri" panose="020F0502020204030204" pitchFamily="34" charset="0"/>
                          <a:ea typeface="PMingLiU" panose="02020500000000000000" pitchFamily="18" charset="-120"/>
                          <a:cs typeface="Times New Roman" panose="02020603050405020304" pitchFamily="18" charset="0"/>
                        </a:rPr>
                        <a:t>е</a:t>
                      </a:r>
                      <a:r>
                        <a:rPr lang="en-US" sz="2400">
                          <a:effectLst/>
                          <a:latin typeface="Calibri" panose="020F0502020204030204" pitchFamily="34" charset="0"/>
                          <a:ea typeface="PMingLiU" panose="02020500000000000000" pitchFamily="18" charset="-120"/>
                          <a:cs typeface="Times New Roman" panose="02020603050405020304" pitchFamily="18" charset="0"/>
                        </a:rPr>
                        <a:t>не наҥга</a:t>
                      </a:r>
                      <a:r>
                        <a:rPr lang="en-US" sz="2400" b="1">
                          <a:effectLst/>
                          <a:latin typeface="Calibri" panose="020F0502020204030204" pitchFamily="34" charset="0"/>
                          <a:ea typeface="PMingLiU" panose="02020500000000000000" pitchFamily="18" charset="-120"/>
                          <a:cs typeface="Times New Roman" panose="02020603050405020304" pitchFamily="18" charset="0"/>
                        </a:rPr>
                        <a:t>я</a:t>
                      </a:r>
                      <a:r>
                        <a:rPr lang="en-US" sz="2400">
                          <a:effectLst/>
                          <a:latin typeface="Calibri" panose="020F0502020204030204" pitchFamily="34" charset="0"/>
                          <a:ea typeface="PMingLiU" panose="02020500000000000000" pitchFamily="18" charset="-120"/>
                          <a:cs typeface="Times New Roman" panose="02020603050405020304" pitchFamily="18" charset="0"/>
                        </a:rPr>
                        <a:t>ш (‑ем)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to take someone by car, by taxi</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36685391"/>
                  </a:ext>
                </a:extLst>
              </a:tr>
              <a:tr h="181306">
                <a:tc>
                  <a:txBody>
                    <a:bodyPr/>
                    <a:lstStyle/>
                    <a:p>
                      <a:pPr algn="l"/>
                      <a:r>
                        <a:rPr lang="en-US" sz="2400">
                          <a:effectLst/>
                          <a:latin typeface="Calibri" panose="020F0502020204030204" pitchFamily="34" charset="0"/>
                          <a:ea typeface="PMingLiU" panose="02020500000000000000" pitchFamily="18" charset="-120"/>
                          <a:cs typeface="Times New Roman" panose="02020603050405020304" pitchFamily="18" charset="0"/>
                        </a:rPr>
                        <a:t>авт</a:t>
                      </a:r>
                      <a:r>
                        <a:rPr lang="en-US" sz="2400" b="1">
                          <a:effectLst/>
                          <a:latin typeface="Calibri" panose="020F0502020204030204" pitchFamily="34" charset="0"/>
                          <a:ea typeface="PMingLiU" panose="02020500000000000000" pitchFamily="18" charset="-120"/>
                          <a:cs typeface="Times New Roman" panose="02020603050405020304" pitchFamily="18" charset="0"/>
                        </a:rPr>
                        <a:t>о</a:t>
                      </a:r>
                      <a:r>
                        <a:rPr lang="en-US" sz="2400">
                          <a:effectLst/>
                          <a:latin typeface="Calibri" panose="020F0502020204030204" pitchFamily="34" charset="0"/>
                          <a:ea typeface="PMingLiU" panose="02020500000000000000" pitchFamily="18" charset="-120"/>
                          <a:cs typeface="Times New Roman" panose="02020603050405020304" pitchFamily="18" charset="0"/>
                        </a:rPr>
                        <a:t>бус гыч вол</a:t>
                      </a:r>
                      <a:r>
                        <a:rPr lang="en-US" sz="2400" b="1">
                          <a:effectLst/>
                          <a:latin typeface="Calibri" panose="020F0502020204030204" pitchFamily="34" charset="0"/>
                          <a:ea typeface="PMingLiU" panose="02020500000000000000" pitchFamily="18" charset="-120"/>
                          <a:cs typeface="Times New Roman" panose="02020603050405020304" pitchFamily="18" charset="0"/>
                        </a:rPr>
                        <a:t>е</a:t>
                      </a:r>
                      <a:r>
                        <a:rPr lang="en-US" sz="2400">
                          <a:effectLst/>
                          <a:latin typeface="Calibri" panose="020F0502020204030204" pitchFamily="34" charset="0"/>
                          <a:ea typeface="PMingLiU" panose="02020500000000000000" pitchFamily="18" charset="-120"/>
                          <a:cs typeface="Times New Roman" panose="02020603050405020304" pitchFamily="18" charset="0"/>
                        </a:rPr>
                        <a:t>н код</a:t>
                      </a:r>
                      <a:r>
                        <a:rPr lang="en-US" sz="2400" b="1">
                          <a:effectLst/>
                          <a:latin typeface="Calibri" panose="020F0502020204030204" pitchFamily="34" charset="0"/>
                          <a:ea typeface="PMingLiU" panose="02020500000000000000" pitchFamily="18" charset="-120"/>
                          <a:cs typeface="Times New Roman" panose="02020603050405020304" pitchFamily="18" charset="0"/>
                        </a:rPr>
                        <a:t>а</a:t>
                      </a:r>
                      <a:r>
                        <a:rPr lang="en-US" sz="2400">
                          <a:effectLst/>
                          <a:latin typeface="Calibri" panose="020F0502020204030204" pitchFamily="34" charset="0"/>
                          <a:ea typeface="PMingLiU" panose="02020500000000000000" pitchFamily="18" charset="-120"/>
                          <a:cs typeface="Times New Roman" panose="02020603050405020304" pitchFamily="18" charset="0"/>
                        </a:rPr>
                        <a:t>ш </a:t>
                      </a:r>
                      <a:r>
                        <a:rPr lang="en-US" sz="2400">
                          <a:effectLst/>
                          <a:latin typeface="Calibri" panose="020F0502020204030204" pitchFamily="34" charset="0"/>
                          <a:ea typeface="PMingLiU" panose="02020500000000000000" pitchFamily="18" charset="-120"/>
                          <a:cs typeface="Calibri" panose="020F0502020204030204" pitchFamily="34" charset="0"/>
                        </a:rPr>
                        <a:t>(‑ам)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to get off a bus</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40533077"/>
                  </a:ext>
                </a:extLst>
              </a:tr>
            </a:tbl>
          </a:graphicData>
        </a:graphic>
      </p:graphicFrame>
    </p:spTree>
    <p:extLst>
      <p:ext uri="{BB962C8B-B14F-4D97-AF65-F5344CB8AC3E}">
        <p14:creationId xmlns:p14="http://schemas.microsoft.com/office/powerpoint/2010/main" val="1508048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latin typeface="Calibri" panose="020F0502020204030204" pitchFamily="34" charset="0"/>
                <a:ea typeface="Times New Roman" panose="02020603050405020304" pitchFamily="18" charset="0"/>
                <a:cs typeface="Calibri" panose="020F0502020204030204" pitchFamily="34" charset="0"/>
              </a:rPr>
              <a:t>Asking and giving directions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29</a:t>
            </a:fld>
            <a:endParaRPr lang="en-GB"/>
          </a:p>
        </p:txBody>
      </p:sp>
      <p:graphicFrame>
        <p:nvGraphicFramePr>
          <p:cNvPr id="2" name="Table 1">
            <a:extLst>
              <a:ext uri="{FF2B5EF4-FFF2-40B4-BE49-F238E27FC236}">
                <a16:creationId xmlns:a16="http://schemas.microsoft.com/office/drawing/2014/main" id="{573C80D1-0659-4497-BD28-6023CDA24594}"/>
              </a:ext>
            </a:extLst>
          </p:cNvPr>
          <p:cNvGraphicFramePr>
            <a:graphicFrameLocks noGrp="1"/>
          </p:cNvGraphicFramePr>
          <p:nvPr>
            <p:extLst>
              <p:ext uri="{D42A27DB-BD31-4B8C-83A1-F6EECF244321}">
                <p14:modId xmlns:p14="http://schemas.microsoft.com/office/powerpoint/2010/main" val="294322216"/>
              </p:ext>
            </p:extLst>
          </p:nvPr>
        </p:nvGraphicFramePr>
        <p:xfrm>
          <a:off x="761999" y="1965960"/>
          <a:ext cx="10515599" cy="2926080"/>
        </p:xfrm>
        <a:graphic>
          <a:graphicData uri="http://schemas.openxmlformats.org/drawingml/2006/table">
            <a:tbl>
              <a:tblPr firstRow="1" firstCol="1" bandRow="1" bandCol="1">
                <a:tableStyleId>{5940675A-B579-460E-94D1-54222C63F5DA}</a:tableStyleId>
              </a:tblPr>
              <a:tblGrid>
                <a:gridCol w="5257225">
                  <a:extLst>
                    <a:ext uri="{9D8B030D-6E8A-4147-A177-3AD203B41FA5}">
                      <a16:colId xmlns:a16="http://schemas.microsoft.com/office/drawing/2014/main" val="1125833783"/>
                    </a:ext>
                  </a:extLst>
                </a:gridCol>
                <a:gridCol w="5258374">
                  <a:extLst>
                    <a:ext uri="{9D8B030D-6E8A-4147-A177-3AD203B41FA5}">
                      <a16:colId xmlns:a16="http://schemas.microsoft.com/office/drawing/2014/main" val="4275971975"/>
                    </a:ext>
                  </a:extLst>
                </a:gridCol>
              </a:tblGrid>
              <a:tr h="0">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Вокз</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л д</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ке мын</a:t>
                      </a:r>
                      <a:r>
                        <a:rPr lang="en-US" sz="2400" b="1">
                          <a:effectLst/>
                          <a:latin typeface="Calibri" panose="020F0502020204030204" pitchFamily="34" charset="0"/>
                          <a:ea typeface="PMingLiU" panose="02020500000000000000" pitchFamily="18" charset="-120"/>
                          <a:cs typeface="Calibri" panose="020F0502020204030204" pitchFamily="34" charset="0"/>
                        </a:rPr>
                        <a:t>я</a:t>
                      </a:r>
                      <a:r>
                        <a:rPr lang="en-US" sz="2400">
                          <a:effectLst/>
                          <a:latin typeface="Calibri" panose="020F0502020204030204" pitchFamily="34" charset="0"/>
                          <a:ea typeface="PMingLiU" panose="02020500000000000000" pitchFamily="18" charset="-120"/>
                          <a:cs typeface="Calibri" panose="020F0502020204030204" pitchFamily="34" charset="0"/>
                        </a:rPr>
                        <a:t>р ж</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пыште ми</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н шу</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 ли</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ш?</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How long does it take to get to the train station?</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943194369"/>
                  </a:ext>
                </a:extLst>
              </a:tr>
              <a:tr h="0">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Пурл</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 м</a:t>
                      </a:r>
                      <a:r>
                        <a:rPr lang="en-US" sz="2400" b="1">
                          <a:effectLst/>
                          <a:latin typeface="Calibri" panose="020F0502020204030204" pitchFamily="34" charset="0"/>
                          <a:ea typeface="PMingLiU" panose="02020500000000000000" pitchFamily="18" charset="-120"/>
                          <a:cs typeface="Calibri" panose="020F0502020204030204" pitchFamily="34" charset="0"/>
                        </a:rPr>
                        <a:t>о</a:t>
                      </a:r>
                      <a:r>
                        <a:rPr lang="en-US" sz="2400">
                          <a:effectLst/>
                          <a:latin typeface="Calibri" panose="020F0502020204030204" pitchFamily="34" charset="0"/>
                          <a:ea typeface="PMingLiU" panose="02020500000000000000" pitchFamily="18" charset="-120"/>
                          <a:cs typeface="Calibri" panose="020F0502020204030204" pitchFamily="34" charset="0"/>
                        </a:rPr>
                        <a:t>гырышко каед</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 гын, Шкет</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н лӱм</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ш те</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тр д</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ке лектыд</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If you turn right, you’ll get to the Shketan Theater.</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45066503"/>
                  </a:ext>
                </a:extLst>
              </a:tr>
              <a:tr h="0">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Нел</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ш ид</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 нал, мыл</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м мог</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й остан</a:t>
                      </a:r>
                      <a:r>
                        <a:rPr lang="en-US" sz="2400" b="1">
                          <a:effectLst/>
                          <a:latin typeface="Calibri" panose="020F0502020204030204" pitchFamily="34" charset="0"/>
                          <a:ea typeface="PMingLiU" panose="02020500000000000000" pitchFamily="18" charset="-120"/>
                          <a:cs typeface="Calibri" panose="020F0502020204030204" pitchFamily="34" charset="0"/>
                        </a:rPr>
                        <a:t>о</a:t>
                      </a:r>
                      <a:r>
                        <a:rPr lang="en-US" sz="2400">
                          <a:effectLst/>
                          <a:latin typeface="Calibri" panose="020F0502020204030204" pitchFamily="34" charset="0"/>
                          <a:ea typeface="PMingLiU" panose="02020500000000000000" pitchFamily="18" charset="-120"/>
                          <a:cs typeface="Calibri" panose="020F0502020204030204" pitchFamily="34" charset="0"/>
                        </a:rPr>
                        <a:t>вкышто авт</a:t>
                      </a:r>
                      <a:r>
                        <a:rPr lang="en-US" sz="2400" b="1">
                          <a:effectLst/>
                          <a:latin typeface="Calibri" panose="020F0502020204030204" pitchFamily="34" charset="0"/>
                          <a:ea typeface="PMingLiU" panose="02020500000000000000" pitchFamily="18" charset="-120"/>
                          <a:cs typeface="Calibri" panose="020F0502020204030204" pitchFamily="34" charset="0"/>
                        </a:rPr>
                        <a:t>о</a:t>
                      </a:r>
                      <a:r>
                        <a:rPr lang="en-US" sz="2400">
                          <a:effectLst/>
                          <a:latin typeface="Calibri" panose="020F0502020204030204" pitchFamily="34" charset="0"/>
                          <a:ea typeface="PMingLiU" panose="02020500000000000000" pitchFamily="18" charset="-120"/>
                          <a:cs typeface="Calibri" panose="020F0502020204030204" pitchFamily="34" charset="0"/>
                        </a:rPr>
                        <a:t>бус гыч вол</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 кӱл</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ш?</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Excuse me, at what stop should I get off the bus?</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710464227"/>
                  </a:ext>
                </a:extLst>
              </a:tr>
              <a:tr h="0">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Ур</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м гоч т</a:t>
                      </a:r>
                      <a:r>
                        <a:rPr lang="en-US" sz="2400" b="1">
                          <a:effectLst/>
                          <a:latin typeface="Calibri" panose="020F0502020204030204" pitchFamily="34" charset="0"/>
                          <a:ea typeface="PMingLiU" panose="02020500000000000000" pitchFamily="18" charset="-120"/>
                          <a:cs typeface="Calibri" panose="020F0502020204030204" pitchFamily="34" charset="0"/>
                        </a:rPr>
                        <a:t>ы</a:t>
                      </a:r>
                      <a:r>
                        <a:rPr lang="en-US" sz="2400">
                          <a:effectLst/>
                          <a:latin typeface="Calibri" panose="020F0502020204030204" pitchFamily="34" charset="0"/>
                          <a:ea typeface="PMingLiU" panose="02020500000000000000" pitchFamily="18" charset="-120"/>
                          <a:cs typeface="Calibri" panose="020F0502020204030204" pitchFamily="34" charset="0"/>
                        </a:rPr>
                        <a:t>ште вонч</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 ок лий. </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You shouldn’t cross the street here.</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750552540"/>
                  </a:ext>
                </a:extLst>
              </a:tr>
            </a:tbl>
          </a:graphicData>
        </a:graphic>
      </p:graphicFrame>
    </p:spTree>
    <p:extLst>
      <p:ext uri="{BB962C8B-B14F-4D97-AF65-F5344CB8AC3E}">
        <p14:creationId xmlns:p14="http://schemas.microsoft.com/office/powerpoint/2010/main" val="297248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dirty="0"/>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сӧр</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а</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л</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(е) </a:t>
            </a:r>
            <a:r>
              <a:rPr lang="en-GB" sz="3600" u="sng" dirty="0">
                <a:latin typeface="Calibri" panose="020F0502020204030204" pitchFamily="34" charset="0"/>
                <a:ea typeface="Times New Roman" panose="02020603050405020304" pitchFamily="18" charset="0"/>
                <a:cs typeface="Calibri" panose="020F0502020204030204" pitchFamily="34" charset="0"/>
              </a:rPr>
              <a:t>‘beautiful’</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30</a:t>
            </a:fld>
            <a:endParaRPr lang="en-GB"/>
          </a:p>
        </p:txBody>
      </p:sp>
      <p:sp>
        <p:nvSpPr>
          <p:cNvPr id="7" name="TextBox 6">
            <a:extLst>
              <a:ext uri="{FF2B5EF4-FFF2-40B4-BE49-F238E27FC236}">
                <a16:creationId xmlns:a16="http://schemas.microsoft.com/office/drawing/2014/main" id="{38E23135-34AA-4FCB-BDB3-F18D11D21396}"/>
              </a:ext>
            </a:extLst>
          </p:cNvPr>
          <p:cNvSpPr txBox="1"/>
          <p:nvPr/>
        </p:nvSpPr>
        <p:spPr>
          <a:xfrm>
            <a:off x="897924" y="1420683"/>
            <a:ext cx="6096000" cy="369332"/>
          </a:xfrm>
          <a:prstGeom prst="rect">
            <a:avLst/>
          </a:prstGeom>
          <a:noFill/>
        </p:spPr>
        <p:txBody>
          <a:bodyPr wrap="square">
            <a:spAutoFit/>
          </a:bodyPr>
          <a:lstStyle/>
          <a:p>
            <a:pPr marL="0" indent="0">
              <a:buFont typeface="Arial" panose="020B0604020202020204" pitchFamily="34" charset="0"/>
              <a:buNone/>
            </a:pPr>
            <a:r>
              <a:rPr lang="en-US" dirty="0">
                <a:latin typeface="Calibri" panose="020F0502020204030204" pitchFamily="34" charset="0"/>
                <a:ea typeface="PMingLiU" panose="02020500000000000000" pitchFamily="18" charset="-120"/>
                <a:hlinkClick r:id="rId2"/>
              </a:rPr>
              <a:t>corpus.mari-language.com</a:t>
            </a:r>
            <a:r>
              <a:rPr lang="en-US" dirty="0">
                <a:latin typeface="Calibri" panose="020F0502020204030204" pitchFamily="34" charset="0"/>
                <a:ea typeface="PMingLiU" panose="02020500000000000000" pitchFamily="18" charset="-120"/>
              </a:rPr>
              <a:t>:</a:t>
            </a:r>
          </a:p>
        </p:txBody>
      </p:sp>
      <p:pic>
        <p:nvPicPr>
          <p:cNvPr id="8" name="Picture 7">
            <a:extLst>
              <a:ext uri="{FF2B5EF4-FFF2-40B4-BE49-F238E27FC236}">
                <a16:creationId xmlns:a16="http://schemas.microsoft.com/office/drawing/2014/main" id="{D16D17F1-1965-4038-80CF-C56D4F48244D}"/>
              </a:ext>
            </a:extLst>
          </p:cNvPr>
          <p:cNvPicPr>
            <a:picLocks noChangeAspect="1"/>
          </p:cNvPicPr>
          <p:nvPr/>
        </p:nvPicPr>
        <p:blipFill>
          <a:blip r:embed="rId3"/>
          <a:stretch>
            <a:fillRect/>
          </a:stretch>
        </p:blipFill>
        <p:spPr>
          <a:xfrm>
            <a:off x="3283258" y="2317066"/>
            <a:ext cx="1325331" cy="3719180"/>
          </a:xfrm>
          <a:prstGeom prst="rect">
            <a:avLst/>
          </a:prstGeom>
        </p:spPr>
      </p:pic>
      <p:pic>
        <p:nvPicPr>
          <p:cNvPr id="9" name="Picture 8">
            <a:extLst>
              <a:ext uri="{FF2B5EF4-FFF2-40B4-BE49-F238E27FC236}">
                <a16:creationId xmlns:a16="http://schemas.microsoft.com/office/drawing/2014/main" id="{D64B11EA-ED14-46AF-B157-9D5C0CD6CA72}"/>
              </a:ext>
            </a:extLst>
          </p:cNvPr>
          <p:cNvPicPr>
            <a:picLocks noChangeAspect="1"/>
          </p:cNvPicPr>
          <p:nvPr/>
        </p:nvPicPr>
        <p:blipFill>
          <a:blip r:embed="rId4"/>
          <a:stretch>
            <a:fillRect/>
          </a:stretch>
        </p:blipFill>
        <p:spPr>
          <a:xfrm>
            <a:off x="895769" y="2385042"/>
            <a:ext cx="1316605" cy="3651204"/>
          </a:xfrm>
          <a:prstGeom prst="rect">
            <a:avLst/>
          </a:prstGeom>
        </p:spPr>
      </p:pic>
      <p:pic>
        <p:nvPicPr>
          <p:cNvPr id="10" name="Picture 9">
            <a:extLst>
              <a:ext uri="{FF2B5EF4-FFF2-40B4-BE49-F238E27FC236}">
                <a16:creationId xmlns:a16="http://schemas.microsoft.com/office/drawing/2014/main" id="{5E8422F5-57B0-4F24-80CA-9303748628CE}"/>
              </a:ext>
            </a:extLst>
          </p:cNvPr>
          <p:cNvPicPr>
            <a:picLocks noChangeAspect="1"/>
          </p:cNvPicPr>
          <p:nvPr/>
        </p:nvPicPr>
        <p:blipFill>
          <a:blip r:embed="rId5"/>
          <a:stretch>
            <a:fillRect/>
          </a:stretch>
        </p:blipFill>
        <p:spPr>
          <a:xfrm>
            <a:off x="5370779" y="2317066"/>
            <a:ext cx="1623145" cy="3696271"/>
          </a:xfrm>
          <a:prstGeom prst="rect">
            <a:avLst/>
          </a:prstGeom>
          <a:ln>
            <a:solidFill>
              <a:schemeClr val="tx1"/>
            </a:solidFill>
          </a:ln>
        </p:spPr>
      </p:pic>
      <p:sp>
        <p:nvSpPr>
          <p:cNvPr id="14" name="TextBox 13">
            <a:extLst>
              <a:ext uri="{FF2B5EF4-FFF2-40B4-BE49-F238E27FC236}">
                <a16:creationId xmlns:a16="http://schemas.microsoft.com/office/drawing/2014/main" id="{BDF0E965-6703-4ABE-9EEA-E70F87017437}"/>
              </a:ext>
            </a:extLst>
          </p:cNvPr>
          <p:cNvSpPr txBox="1"/>
          <p:nvPr/>
        </p:nvSpPr>
        <p:spPr>
          <a:xfrm>
            <a:off x="5370779" y="1866846"/>
            <a:ext cx="1623145" cy="369332"/>
          </a:xfrm>
          <a:prstGeom prst="rect">
            <a:avLst/>
          </a:prstGeom>
          <a:noFill/>
        </p:spPr>
        <p:txBody>
          <a:bodyPr wrap="square">
            <a:spAutoFit/>
          </a:bodyPr>
          <a:lstStyle/>
          <a:p>
            <a:pPr algn="ctr"/>
            <a:r>
              <a:rPr lang="mi-NZ" dirty="0"/>
              <a:t>(</a:t>
            </a:r>
            <a:r>
              <a:rPr lang="en-GB" dirty="0"/>
              <a:t>2266)</a:t>
            </a:r>
          </a:p>
        </p:txBody>
      </p:sp>
      <p:sp>
        <p:nvSpPr>
          <p:cNvPr id="15" name="TextBox 14">
            <a:extLst>
              <a:ext uri="{FF2B5EF4-FFF2-40B4-BE49-F238E27FC236}">
                <a16:creationId xmlns:a16="http://schemas.microsoft.com/office/drawing/2014/main" id="{245F2BFA-84EE-4A19-98F0-C0C6892652E8}"/>
              </a:ext>
            </a:extLst>
          </p:cNvPr>
          <p:cNvSpPr txBox="1"/>
          <p:nvPr/>
        </p:nvSpPr>
        <p:spPr>
          <a:xfrm>
            <a:off x="3134350" y="1868400"/>
            <a:ext cx="1623145" cy="369332"/>
          </a:xfrm>
          <a:prstGeom prst="rect">
            <a:avLst/>
          </a:prstGeom>
          <a:noFill/>
        </p:spPr>
        <p:txBody>
          <a:bodyPr wrap="square">
            <a:spAutoFit/>
          </a:bodyPr>
          <a:lstStyle/>
          <a:p>
            <a:pPr algn="ctr"/>
            <a:r>
              <a:rPr lang="mi-NZ" dirty="0"/>
              <a:t>(</a:t>
            </a:r>
            <a:r>
              <a:rPr lang="en-GB" dirty="0"/>
              <a:t>8174)</a:t>
            </a:r>
          </a:p>
        </p:txBody>
      </p:sp>
      <p:sp>
        <p:nvSpPr>
          <p:cNvPr id="16" name="TextBox 15">
            <a:extLst>
              <a:ext uri="{FF2B5EF4-FFF2-40B4-BE49-F238E27FC236}">
                <a16:creationId xmlns:a16="http://schemas.microsoft.com/office/drawing/2014/main" id="{57F24228-191E-454A-8040-0836CBC2B30B}"/>
              </a:ext>
            </a:extLst>
          </p:cNvPr>
          <p:cNvSpPr txBox="1"/>
          <p:nvPr/>
        </p:nvSpPr>
        <p:spPr>
          <a:xfrm>
            <a:off x="742498" y="1866846"/>
            <a:ext cx="1623145" cy="369332"/>
          </a:xfrm>
          <a:prstGeom prst="rect">
            <a:avLst/>
          </a:prstGeom>
          <a:noFill/>
        </p:spPr>
        <p:txBody>
          <a:bodyPr wrap="square">
            <a:spAutoFit/>
          </a:bodyPr>
          <a:lstStyle/>
          <a:p>
            <a:pPr algn="ctr"/>
            <a:r>
              <a:rPr lang="mi-NZ" dirty="0"/>
              <a:t>(1</a:t>
            </a:r>
            <a:r>
              <a:rPr lang="en-GB" dirty="0"/>
              <a:t>2819)</a:t>
            </a:r>
          </a:p>
        </p:txBody>
      </p:sp>
      <p:pic>
        <p:nvPicPr>
          <p:cNvPr id="17" name="Picture 16">
            <a:extLst>
              <a:ext uri="{FF2B5EF4-FFF2-40B4-BE49-F238E27FC236}">
                <a16:creationId xmlns:a16="http://schemas.microsoft.com/office/drawing/2014/main" id="{8EEC2AD4-3910-422D-B490-71411A504155}"/>
              </a:ext>
            </a:extLst>
          </p:cNvPr>
          <p:cNvPicPr>
            <a:picLocks noChangeAspect="1"/>
          </p:cNvPicPr>
          <p:nvPr/>
        </p:nvPicPr>
        <p:blipFill>
          <a:blip r:embed="rId6"/>
          <a:stretch>
            <a:fillRect/>
          </a:stretch>
        </p:blipFill>
        <p:spPr>
          <a:xfrm>
            <a:off x="7756115" y="2317066"/>
            <a:ext cx="1595570" cy="3696271"/>
          </a:xfrm>
          <a:prstGeom prst="rect">
            <a:avLst/>
          </a:prstGeom>
          <a:ln>
            <a:solidFill>
              <a:schemeClr val="tx1"/>
            </a:solidFill>
          </a:ln>
        </p:spPr>
      </p:pic>
      <p:sp>
        <p:nvSpPr>
          <p:cNvPr id="18" name="TextBox 17">
            <a:extLst>
              <a:ext uri="{FF2B5EF4-FFF2-40B4-BE49-F238E27FC236}">
                <a16:creationId xmlns:a16="http://schemas.microsoft.com/office/drawing/2014/main" id="{7F2B8F25-4793-4386-9820-AC96F90CCEE7}"/>
              </a:ext>
            </a:extLst>
          </p:cNvPr>
          <p:cNvSpPr txBox="1"/>
          <p:nvPr/>
        </p:nvSpPr>
        <p:spPr>
          <a:xfrm>
            <a:off x="7799027" y="1866846"/>
            <a:ext cx="1623145" cy="369332"/>
          </a:xfrm>
          <a:prstGeom prst="rect">
            <a:avLst/>
          </a:prstGeom>
          <a:noFill/>
        </p:spPr>
        <p:txBody>
          <a:bodyPr wrap="square">
            <a:spAutoFit/>
          </a:bodyPr>
          <a:lstStyle/>
          <a:p>
            <a:pPr algn="ctr"/>
            <a:r>
              <a:rPr lang="mi-NZ" dirty="0"/>
              <a:t>(</a:t>
            </a:r>
            <a:r>
              <a:rPr lang="en-GB" dirty="0"/>
              <a:t>307)</a:t>
            </a:r>
          </a:p>
        </p:txBody>
      </p:sp>
    </p:spTree>
    <p:extLst>
      <p:ext uri="{BB962C8B-B14F-4D97-AF65-F5344CB8AC3E}">
        <p14:creationId xmlns:p14="http://schemas.microsoft.com/office/powerpoint/2010/main" val="415151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4. </a:t>
            </a:r>
            <a:r>
              <a:rPr lang="en-GB" sz="3600" u="sng" dirty="0">
                <a:latin typeface="Calibri" panose="020F0502020204030204" pitchFamily="34" charset="0"/>
                <a:ea typeface="Times New Roman" panose="02020603050405020304" pitchFamily="18" charset="0"/>
                <a:cs typeface="Calibri" panose="020F0502020204030204" pitchFamily="34" charset="0"/>
              </a:rPr>
              <a:t>Bird names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31</a:t>
            </a:fld>
            <a:endParaRPr lang="en-GB"/>
          </a:p>
        </p:txBody>
      </p:sp>
      <p:pic>
        <p:nvPicPr>
          <p:cNvPr id="7" name="Picture 6">
            <a:extLst>
              <a:ext uri="{FF2B5EF4-FFF2-40B4-BE49-F238E27FC236}">
                <a16:creationId xmlns:a16="http://schemas.microsoft.com/office/drawing/2014/main" id="{8F9FD2C0-E6FA-47BA-95C1-69D1B8B7C33E}"/>
              </a:ext>
            </a:extLst>
          </p:cNvPr>
          <p:cNvPicPr>
            <a:picLocks noChangeAspect="1"/>
          </p:cNvPicPr>
          <p:nvPr/>
        </p:nvPicPr>
        <p:blipFill>
          <a:blip r:embed="rId2"/>
          <a:stretch>
            <a:fillRect/>
          </a:stretch>
        </p:blipFill>
        <p:spPr>
          <a:xfrm>
            <a:off x="2319337" y="1457326"/>
            <a:ext cx="7553325" cy="4581525"/>
          </a:xfrm>
          <a:prstGeom prst="rect">
            <a:avLst/>
          </a:prstGeom>
        </p:spPr>
      </p:pic>
    </p:spTree>
    <p:extLst>
      <p:ext uri="{BB962C8B-B14F-4D97-AF65-F5344CB8AC3E}">
        <p14:creationId xmlns:p14="http://schemas.microsoft.com/office/powerpoint/2010/main" val="247539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4. </a:t>
            </a:r>
            <a:r>
              <a:rPr lang="en-GB" sz="3600" u="sng" dirty="0">
                <a:latin typeface="Calibri" panose="020F0502020204030204" pitchFamily="34" charset="0"/>
                <a:ea typeface="Times New Roman" panose="02020603050405020304" pitchFamily="18" charset="0"/>
                <a:cs typeface="Calibri" panose="020F0502020204030204" pitchFamily="34" charset="0"/>
              </a:rPr>
              <a:t>Bird names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32</a:t>
            </a:fld>
            <a:endParaRPr lang="en-GB"/>
          </a:p>
        </p:txBody>
      </p:sp>
      <p:pic>
        <p:nvPicPr>
          <p:cNvPr id="6" name="Picture 5">
            <a:extLst>
              <a:ext uri="{FF2B5EF4-FFF2-40B4-BE49-F238E27FC236}">
                <a16:creationId xmlns:a16="http://schemas.microsoft.com/office/drawing/2014/main" id="{8E66CFF8-97AF-413C-B354-FB2AC51F7EF0}"/>
              </a:ext>
            </a:extLst>
          </p:cNvPr>
          <p:cNvPicPr>
            <a:picLocks noChangeAspect="1"/>
          </p:cNvPicPr>
          <p:nvPr/>
        </p:nvPicPr>
        <p:blipFill>
          <a:blip r:embed="rId2"/>
          <a:stretch>
            <a:fillRect/>
          </a:stretch>
        </p:blipFill>
        <p:spPr>
          <a:xfrm>
            <a:off x="2309812" y="1587500"/>
            <a:ext cx="7572375" cy="4638675"/>
          </a:xfrm>
          <a:prstGeom prst="rect">
            <a:avLst/>
          </a:prstGeom>
        </p:spPr>
      </p:pic>
    </p:spTree>
    <p:extLst>
      <p:ext uri="{BB962C8B-B14F-4D97-AF65-F5344CB8AC3E}">
        <p14:creationId xmlns:p14="http://schemas.microsoft.com/office/powerpoint/2010/main" val="3268021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38200"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22</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33</a:t>
            </a:fld>
            <a:endParaRPr lang="en-GB"/>
          </a:p>
        </p:txBody>
      </p:sp>
    </p:spTree>
    <p:extLst>
      <p:ext uri="{BB962C8B-B14F-4D97-AF65-F5344CB8AC3E}">
        <p14:creationId xmlns:p14="http://schemas.microsoft.com/office/powerpoint/2010/main" val="3676685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22</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34</a:t>
            </a:fld>
            <a:endParaRPr lang="en-GB"/>
          </a:p>
        </p:txBody>
      </p:sp>
      <p:pic>
        <p:nvPicPr>
          <p:cNvPr id="6" name="Picture 5">
            <a:extLst>
              <a:ext uri="{FF2B5EF4-FFF2-40B4-BE49-F238E27FC236}">
                <a16:creationId xmlns:a16="http://schemas.microsoft.com/office/drawing/2014/main" id="{7D071847-F193-4A79-92B0-C823F813CDCD}"/>
              </a:ext>
            </a:extLst>
          </p:cNvPr>
          <p:cNvPicPr>
            <a:picLocks noChangeAspect="1"/>
          </p:cNvPicPr>
          <p:nvPr/>
        </p:nvPicPr>
        <p:blipFill>
          <a:blip r:embed="rId2"/>
          <a:stretch>
            <a:fillRect/>
          </a:stretch>
        </p:blipFill>
        <p:spPr>
          <a:xfrm>
            <a:off x="1045371" y="345788"/>
            <a:ext cx="10101258" cy="6010562"/>
          </a:xfrm>
          <a:prstGeom prst="rect">
            <a:avLst/>
          </a:prstGeom>
        </p:spPr>
      </p:pic>
    </p:spTree>
    <p:extLst>
      <p:ext uri="{BB962C8B-B14F-4D97-AF65-F5344CB8AC3E}">
        <p14:creationId xmlns:p14="http://schemas.microsoft.com/office/powerpoint/2010/main" val="2922311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22</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35</a:t>
            </a:fld>
            <a:endParaRPr lang="en-GB"/>
          </a:p>
        </p:txBody>
      </p:sp>
      <p:pic>
        <p:nvPicPr>
          <p:cNvPr id="3" name="Picture 2">
            <a:extLst>
              <a:ext uri="{FF2B5EF4-FFF2-40B4-BE49-F238E27FC236}">
                <a16:creationId xmlns:a16="http://schemas.microsoft.com/office/drawing/2014/main" id="{41545F06-ED53-490C-8EA5-7E0B8043F81F}"/>
              </a:ext>
            </a:extLst>
          </p:cNvPr>
          <p:cNvPicPr>
            <a:picLocks noChangeAspect="1"/>
          </p:cNvPicPr>
          <p:nvPr/>
        </p:nvPicPr>
        <p:blipFill>
          <a:blip r:embed="rId2"/>
          <a:stretch>
            <a:fillRect/>
          </a:stretch>
        </p:blipFill>
        <p:spPr>
          <a:xfrm>
            <a:off x="715909" y="342900"/>
            <a:ext cx="10760181" cy="5880099"/>
          </a:xfrm>
          <a:prstGeom prst="rect">
            <a:avLst/>
          </a:prstGeom>
        </p:spPr>
      </p:pic>
    </p:spTree>
    <p:extLst>
      <p:ext uri="{BB962C8B-B14F-4D97-AF65-F5344CB8AC3E}">
        <p14:creationId xmlns:p14="http://schemas.microsoft.com/office/powerpoint/2010/main" val="4260159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22</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36</a:t>
            </a:fld>
            <a:endParaRPr lang="en-GB"/>
          </a:p>
        </p:txBody>
      </p:sp>
      <p:pic>
        <p:nvPicPr>
          <p:cNvPr id="6" name="Picture 5">
            <a:extLst>
              <a:ext uri="{FF2B5EF4-FFF2-40B4-BE49-F238E27FC236}">
                <a16:creationId xmlns:a16="http://schemas.microsoft.com/office/drawing/2014/main" id="{C2E2B33B-8C1B-47C8-A150-E0FFD074B2B5}"/>
              </a:ext>
            </a:extLst>
          </p:cNvPr>
          <p:cNvPicPr>
            <a:picLocks noChangeAspect="1"/>
          </p:cNvPicPr>
          <p:nvPr/>
        </p:nvPicPr>
        <p:blipFill>
          <a:blip r:embed="rId2"/>
          <a:stretch>
            <a:fillRect/>
          </a:stretch>
        </p:blipFill>
        <p:spPr>
          <a:xfrm>
            <a:off x="644047" y="552450"/>
            <a:ext cx="10903905" cy="5391150"/>
          </a:xfrm>
          <a:prstGeom prst="rect">
            <a:avLst/>
          </a:prstGeom>
        </p:spPr>
      </p:pic>
    </p:spTree>
    <p:extLst>
      <p:ext uri="{BB962C8B-B14F-4D97-AF65-F5344CB8AC3E}">
        <p14:creationId xmlns:p14="http://schemas.microsoft.com/office/powerpoint/2010/main" val="5775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22</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37</a:t>
            </a:fld>
            <a:endParaRPr lang="en-GB"/>
          </a:p>
        </p:txBody>
      </p:sp>
      <p:pic>
        <p:nvPicPr>
          <p:cNvPr id="8" name="Picture 7">
            <a:extLst>
              <a:ext uri="{FF2B5EF4-FFF2-40B4-BE49-F238E27FC236}">
                <a16:creationId xmlns:a16="http://schemas.microsoft.com/office/drawing/2014/main" id="{2FE1DB83-2977-444B-9A3A-7C1C355A71C7}"/>
              </a:ext>
            </a:extLst>
          </p:cNvPr>
          <p:cNvPicPr>
            <a:picLocks noChangeAspect="1"/>
          </p:cNvPicPr>
          <p:nvPr/>
        </p:nvPicPr>
        <p:blipFill>
          <a:blip r:embed="rId2"/>
          <a:stretch>
            <a:fillRect/>
          </a:stretch>
        </p:blipFill>
        <p:spPr>
          <a:xfrm>
            <a:off x="185277" y="707923"/>
            <a:ext cx="11709679" cy="4889601"/>
          </a:xfrm>
          <a:prstGeom prst="rect">
            <a:avLst/>
          </a:prstGeom>
        </p:spPr>
      </p:pic>
      <p:pic>
        <p:nvPicPr>
          <p:cNvPr id="9" name="Picture 8">
            <a:extLst>
              <a:ext uri="{FF2B5EF4-FFF2-40B4-BE49-F238E27FC236}">
                <a16:creationId xmlns:a16="http://schemas.microsoft.com/office/drawing/2014/main" id="{8C5DB106-19E1-472C-B43F-85867FDF1D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1004" y="3063875"/>
            <a:ext cx="3609816" cy="2495107"/>
          </a:xfrm>
          <a:prstGeom prst="rect">
            <a:avLst/>
          </a:prstGeom>
          <a:noFill/>
          <a:ln>
            <a:noFill/>
          </a:ln>
        </p:spPr>
      </p:pic>
    </p:spTree>
    <p:extLst>
      <p:ext uri="{BB962C8B-B14F-4D97-AF65-F5344CB8AC3E}">
        <p14:creationId xmlns:p14="http://schemas.microsoft.com/office/powerpoint/2010/main" val="3476177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22</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38</a:t>
            </a:fld>
            <a:endParaRPr lang="en-GB"/>
          </a:p>
        </p:txBody>
      </p:sp>
    </p:spTree>
    <p:extLst>
      <p:ext uri="{BB962C8B-B14F-4D97-AF65-F5344CB8AC3E}">
        <p14:creationId xmlns:p14="http://schemas.microsoft.com/office/powerpoint/2010/main" val="3801195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Марий-влак шке масакыштым темлат">
            <a:hlinkClick r:id="" action="ppaction://media"/>
            <a:extLst>
              <a:ext uri="{FF2B5EF4-FFF2-40B4-BE49-F238E27FC236}">
                <a16:creationId xmlns:a16="http://schemas.microsoft.com/office/drawing/2014/main" id="{DD38A739-A2FB-4CCF-922F-EE90558840E9}"/>
              </a:ext>
            </a:extLst>
          </p:cNvPr>
          <p:cNvPicPr>
            <a:picLocks noRot="1" noChangeAspect="1"/>
          </p:cNvPicPr>
          <p:nvPr>
            <a:videoFile r:link="rId1"/>
          </p:nvPr>
        </p:nvPicPr>
        <p:blipFill>
          <a:blip r:embed="rId4"/>
          <a:stretch>
            <a:fillRect/>
          </a:stretch>
        </p:blipFill>
        <p:spPr>
          <a:xfrm>
            <a:off x="2867025" y="431393"/>
            <a:ext cx="6457950" cy="4843463"/>
          </a:xfrm>
          <a:prstGeom prst="rect">
            <a:avLst/>
          </a:prstGeom>
        </p:spPr>
      </p:pic>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39</a:t>
            </a:fld>
            <a:endParaRPr lang="en-GB"/>
          </a:p>
        </p:txBody>
      </p:sp>
      <p:sp>
        <p:nvSpPr>
          <p:cNvPr id="10" name="Content Placeholder 2">
            <a:extLst>
              <a:ext uri="{FF2B5EF4-FFF2-40B4-BE49-F238E27FC236}">
                <a16:creationId xmlns:a16="http://schemas.microsoft.com/office/drawing/2014/main" id="{F2B2DB06-798C-4193-A803-938AEA0BA09C}"/>
              </a:ext>
            </a:extLst>
          </p:cNvPr>
          <p:cNvSpPr>
            <a:spLocks noGrp="1"/>
          </p:cNvSpPr>
          <p:nvPr>
            <p:ph idx="1"/>
          </p:nvPr>
        </p:nvSpPr>
        <p:spPr>
          <a:xfrm>
            <a:off x="838200" y="365125"/>
            <a:ext cx="10515600" cy="782856"/>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14.</a:t>
            </a:r>
          </a:p>
          <a:p>
            <a:pPr marL="0" indent="0">
              <a:buNone/>
            </a:pP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GB" sz="3000" dirty="0"/>
          </a:p>
          <a:p>
            <a:pPr marL="0" indent="0">
              <a:buNone/>
            </a:pPr>
            <a:endParaRPr lang="en-GB" sz="3000" dirty="0"/>
          </a:p>
        </p:txBody>
      </p:sp>
      <p:sp>
        <p:nvSpPr>
          <p:cNvPr id="6" name="TextBox 5">
            <a:extLst>
              <a:ext uri="{FF2B5EF4-FFF2-40B4-BE49-F238E27FC236}">
                <a16:creationId xmlns:a16="http://schemas.microsoft.com/office/drawing/2014/main" id="{1217BAE5-C50B-48AB-88D2-8FC270B75940}"/>
              </a:ext>
            </a:extLst>
          </p:cNvPr>
          <p:cNvSpPr txBox="1"/>
          <p:nvPr/>
        </p:nvSpPr>
        <p:spPr>
          <a:xfrm>
            <a:off x="4467225" y="5549384"/>
            <a:ext cx="7372350" cy="553998"/>
          </a:xfrm>
          <a:prstGeom prst="rect">
            <a:avLst/>
          </a:prstGeom>
          <a:noFill/>
        </p:spPr>
        <p:txBody>
          <a:bodyPr wrap="square">
            <a:spAutoFit/>
          </a:bodyPr>
          <a:lstStyle/>
          <a:p>
            <a:pPr algn="just">
              <a:spcBef>
                <a:spcPts val="600"/>
              </a:spcBef>
              <a:spcAft>
                <a:spcPts val="1200"/>
              </a:spcAft>
            </a:pPr>
            <a:r>
              <a:rPr lang="en-US" sz="3000" u="sng" dirty="0">
                <a:solidFill>
                  <a:srgbClr val="0000FF"/>
                </a:solidFill>
                <a:effectLst/>
                <a:latin typeface="Calibri" panose="020F0502020204030204" pitchFamily="34" charset="0"/>
                <a:ea typeface="PMingLiU" panose="02020500000000000000" pitchFamily="18" charset="-120"/>
                <a:cs typeface="Lucida Grande"/>
                <a:hlinkClick r:id="rId5"/>
              </a:rPr>
              <a:t>www.youtube.com/watch?v=p7uGgMfRCms</a:t>
            </a:r>
            <a:endParaRPr lang="en-GB" sz="3000" dirty="0">
              <a:effectLst/>
              <a:latin typeface="Calibri" panose="020F0502020204030204" pitchFamily="34" charset="0"/>
              <a:ea typeface="PMingLiU" panose="02020500000000000000" pitchFamily="18" charset="-120"/>
              <a:cs typeface="Lucida Grande"/>
            </a:endParaRPr>
          </a:p>
        </p:txBody>
      </p:sp>
    </p:spTree>
    <p:extLst>
      <p:ext uri="{BB962C8B-B14F-4D97-AF65-F5344CB8AC3E}">
        <p14:creationId xmlns:p14="http://schemas.microsoft.com/office/powerpoint/2010/main" val="215517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Word order</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dirty="0"/>
          </a:p>
        </p:txBody>
      </p:sp>
      <p:graphicFrame>
        <p:nvGraphicFramePr>
          <p:cNvPr id="2" name="Table 1">
            <a:extLst>
              <a:ext uri="{FF2B5EF4-FFF2-40B4-BE49-F238E27FC236}">
                <a16:creationId xmlns:a16="http://schemas.microsoft.com/office/drawing/2014/main" id="{9A581DDA-FB7D-4BF5-9231-5C729EB5569F}"/>
              </a:ext>
            </a:extLst>
          </p:cNvPr>
          <p:cNvGraphicFramePr>
            <a:graphicFrameLocks noGrp="1"/>
          </p:cNvGraphicFramePr>
          <p:nvPr>
            <p:extLst>
              <p:ext uri="{D42A27DB-BD31-4B8C-83A1-F6EECF244321}">
                <p14:modId xmlns:p14="http://schemas.microsoft.com/office/powerpoint/2010/main" val="1659851558"/>
              </p:ext>
            </p:extLst>
          </p:nvPr>
        </p:nvGraphicFramePr>
        <p:xfrm>
          <a:off x="1139406" y="2869561"/>
          <a:ext cx="10214394" cy="1758956"/>
        </p:xfrm>
        <a:graphic>
          <a:graphicData uri="http://schemas.openxmlformats.org/drawingml/2006/table">
            <a:tbl>
              <a:tblPr firstRow="1" firstCol="1" bandRow="1" bandCol="1">
                <a:tableStyleId>{5940675A-B579-460E-94D1-54222C63F5DA}</a:tableStyleId>
              </a:tblPr>
              <a:tblGrid>
                <a:gridCol w="5107197">
                  <a:extLst>
                    <a:ext uri="{9D8B030D-6E8A-4147-A177-3AD203B41FA5}">
                      <a16:colId xmlns:a16="http://schemas.microsoft.com/office/drawing/2014/main" val="3642908041"/>
                    </a:ext>
                  </a:extLst>
                </a:gridCol>
                <a:gridCol w="5107197">
                  <a:extLst>
                    <a:ext uri="{9D8B030D-6E8A-4147-A177-3AD203B41FA5}">
                      <a16:colId xmlns:a16="http://schemas.microsoft.com/office/drawing/2014/main" val="2210726094"/>
                    </a:ext>
                  </a:extLst>
                </a:gridCol>
              </a:tblGrid>
              <a:tr h="879478">
                <a:tc>
                  <a:txBody>
                    <a:bodyPr/>
                    <a:lstStyle/>
                    <a:p>
                      <a:pPr algn="l"/>
                      <a:r>
                        <a:rPr lang="en-US" sz="2000" u="dotDash" kern="1200" dirty="0" err="1">
                          <a:solidFill>
                            <a:srgbClr val="7030A0"/>
                          </a:solidFill>
                          <a:latin typeface="+mn-lt"/>
                          <a:ea typeface="+mn-ea"/>
                          <a:cs typeface="+mn-cs"/>
                        </a:rPr>
                        <a:t>Йошкар-Ола</a:t>
                      </a:r>
                      <a:r>
                        <a:rPr lang="en-US" sz="2000" u="dotDash" kern="1200" dirty="0">
                          <a:solidFill>
                            <a:srgbClr val="7030A0"/>
                          </a:solidFill>
                          <a:latin typeface="+mn-lt"/>
                          <a:ea typeface="+mn-ea"/>
                          <a:cs typeface="+mn-cs"/>
                        </a:rPr>
                        <a:t> </a:t>
                      </a:r>
                      <a:r>
                        <a:rPr lang="en-US" sz="2000" u="dotDash" kern="1200" dirty="0" err="1">
                          <a:solidFill>
                            <a:srgbClr val="7030A0"/>
                          </a:solidFill>
                          <a:latin typeface="+mn-lt"/>
                          <a:ea typeface="+mn-ea"/>
                          <a:cs typeface="+mn-cs"/>
                        </a:rPr>
                        <a:t>дене</a:t>
                      </a:r>
                      <a:r>
                        <a:rPr lang="en-US" sz="2000" u="dotDash" kern="1200" dirty="0">
                          <a:solidFill>
                            <a:srgbClr val="7030A0"/>
                          </a:solidFill>
                          <a:latin typeface="+mn-lt"/>
                          <a:ea typeface="+mn-ea"/>
                          <a:cs typeface="+mn-cs"/>
                        </a:rPr>
                        <a:t> </a:t>
                      </a:r>
                      <a:r>
                        <a:rPr lang="en-US" sz="2000" u="dotted" kern="1200" dirty="0" err="1">
                          <a:solidFill>
                            <a:srgbClr val="00B050"/>
                          </a:solidFill>
                          <a:latin typeface="+mn-lt"/>
                          <a:ea typeface="+mn-ea"/>
                          <a:cs typeface="+mn-cs"/>
                        </a:rPr>
                        <a:t>кылдалтын</a:t>
                      </a:r>
                      <a:r>
                        <a:rPr lang="en-US" sz="2000" dirty="0">
                          <a:effectLst/>
                          <a:latin typeface="+mn-lt"/>
                          <a:ea typeface="PMingLiU" panose="02020500000000000000" pitchFamily="18" charset="-120"/>
                          <a:cs typeface="Calibri" panose="020F0502020204030204" pitchFamily="34" charset="0"/>
                        </a:rPr>
                        <a:t> </a:t>
                      </a:r>
                      <a:r>
                        <a:rPr lang="en-US" sz="2000" u="sng" kern="1200" dirty="0" err="1">
                          <a:solidFill>
                            <a:srgbClr val="FF0000"/>
                          </a:solidFill>
                          <a:latin typeface="+mn-lt"/>
                          <a:ea typeface="+mn-ea"/>
                          <a:cs typeface="+mn-cs"/>
                        </a:rPr>
                        <a:t>республикысе</a:t>
                      </a:r>
                      <a:r>
                        <a:rPr lang="en-US" sz="2000" u="sng" kern="1200" dirty="0">
                          <a:solidFill>
                            <a:srgbClr val="FF0000"/>
                          </a:solidFill>
                          <a:latin typeface="+mn-lt"/>
                          <a:ea typeface="+mn-ea"/>
                          <a:cs typeface="+mn-cs"/>
                        </a:rPr>
                        <a:t> </a:t>
                      </a:r>
                      <a:r>
                        <a:rPr lang="en-US" sz="2000" u="sng" kern="1200" dirty="0" err="1">
                          <a:solidFill>
                            <a:srgbClr val="FF0000"/>
                          </a:solidFill>
                          <a:latin typeface="+mn-lt"/>
                          <a:ea typeface="+mn-ea"/>
                          <a:cs typeface="+mn-cs"/>
                        </a:rPr>
                        <a:t>шуко</a:t>
                      </a:r>
                      <a:r>
                        <a:rPr lang="en-US" sz="2000" u="sng" kern="1200" dirty="0">
                          <a:solidFill>
                            <a:srgbClr val="FF0000"/>
                          </a:solidFill>
                          <a:latin typeface="+mn-lt"/>
                          <a:ea typeface="+mn-ea"/>
                          <a:cs typeface="+mn-cs"/>
                        </a:rPr>
                        <a:t> </a:t>
                      </a:r>
                      <a:r>
                        <a:rPr lang="en-US" sz="2000" u="sng" kern="1200" dirty="0" err="1">
                          <a:solidFill>
                            <a:srgbClr val="FF0000"/>
                          </a:solidFill>
                          <a:latin typeface="+mn-lt"/>
                          <a:ea typeface="+mn-ea"/>
                          <a:cs typeface="+mn-cs"/>
                        </a:rPr>
                        <a:t>лӱмлӧ</a:t>
                      </a:r>
                      <a:r>
                        <a:rPr lang="en-US" sz="2000" u="sng" kern="1200" dirty="0">
                          <a:solidFill>
                            <a:srgbClr val="FF0000"/>
                          </a:solidFill>
                          <a:latin typeface="+mn-lt"/>
                          <a:ea typeface="+mn-ea"/>
                          <a:cs typeface="+mn-cs"/>
                        </a:rPr>
                        <a:t> </a:t>
                      </a:r>
                      <a:r>
                        <a:rPr lang="en-US" sz="2000" u="sng" kern="1200" dirty="0" err="1">
                          <a:solidFill>
                            <a:srgbClr val="FF0000"/>
                          </a:solidFill>
                          <a:latin typeface="+mn-lt"/>
                          <a:ea typeface="+mn-ea"/>
                          <a:cs typeface="+mn-cs"/>
                        </a:rPr>
                        <a:t>еҥын</a:t>
                      </a:r>
                      <a:r>
                        <a:rPr lang="en-US" sz="2000" u="sng" kern="1200" dirty="0">
                          <a:solidFill>
                            <a:srgbClr val="FF0000"/>
                          </a:solidFill>
                          <a:latin typeface="+mn-lt"/>
                          <a:ea typeface="+mn-ea"/>
                          <a:cs typeface="+mn-cs"/>
                        </a:rPr>
                        <a:t> </a:t>
                      </a:r>
                      <a:r>
                        <a:rPr lang="en-US" sz="2000" u="sng" kern="1200" dirty="0" err="1">
                          <a:solidFill>
                            <a:srgbClr val="FF0000"/>
                          </a:solidFill>
                          <a:latin typeface="+mn-lt"/>
                          <a:ea typeface="+mn-ea"/>
                          <a:cs typeface="+mn-cs"/>
                        </a:rPr>
                        <a:t>илышыже</a:t>
                      </a:r>
                      <a:r>
                        <a:rPr lang="en-US" sz="2000" u="sng" kern="1200" dirty="0">
                          <a:solidFill>
                            <a:srgbClr val="FF0000"/>
                          </a:solidFill>
                          <a:latin typeface="+mn-lt"/>
                          <a:ea typeface="+mn-ea"/>
                          <a:cs typeface="+mn-cs"/>
                        </a:rPr>
                        <a:t>.</a:t>
                      </a:r>
                      <a:endParaRPr lang="en-GB" sz="2000" u="sng" kern="1200" dirty="0">
                        <a:solidFill>
                          <a:srgbClr val="FF0000"/>
                        </a:solidFill>
                        <a:latin typeface="+mn-lt"/>
                        <a:ea typeface="+mn-ea"/>
                        <a:cs typeface="+mn-cs"/>
                      </a:endParaRPr>
                    </a:p>
                  </a:txBody>
                  <a:tcPr marL="68580" marR="68580" marT="0" marB="0" anchor="ctr"/>
                </a:tc>
                <a:tc>
                  <a:txBody>
                    <a:bodyPr/>
                    <a:lstStyle/>
                    <a:p>
                      <a:pPr algn="l"/>
                      <a:r>
                        <a:rPr lang="en-US" sz="2000" dirty="0">
                          <a:effectLst/>
                          <a:latin typeface="+mn-lt"/>
                          <a:ea typeface="PMingLiU" panose="02020500000000000000" pitchFamily="18" charset="-120"/>
                          <a:cs typeface="Lucida Grande"/>
                        </a:rPr>
                        <a:t>It is with Yoshkar-Ola that the lives of many famous people of the republic are connected.</a:t>
                      </a:r>
                      <a:r>
                        <a:rPr lang="en-US" sz="2000" dirty="0">
                          <a:effectLst/>
                          <a:latin typeface="+mn-lt"/>
                          <a:ea typeface="PMingLiU" panose="02020500000000000000" pitchFamily="18" charset="-120"/>
                          <a:cs typeface="Calibri" panose="020F0502020204030204" pitchFamily="34" charset="0"/>
                        </a:rPr>
                        <a:t> </a:t>
                      </a:r>
                      <a:endParaRPr lang="en-GB" sz="20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991093815"/>
                  </a:ext>
                </a:extLst>
              </a:tr>
              <a:tr h="879478">
                <a:tc>
                  <a:txBody>
                    <a:bodyPr/>
                    <a:lstStyle/>
                    <a:p>
                      <a:pPr algn="l"/>
                      <a:r>
                        <a:rPr lang="en-US" sz="2000" u="dotted" kern="1200" dirty="0" err="1">
                          <a:solidFill>
                            <a:srgbClr val="00B050"/>
                          </a:solidFill>
                          <a:latin typeface="+mn-lt"/>
                          <a:ea typeface="+mn-ea"/>
                          <a:cs typeface="+mn-cs"/>
                        </a:rPr>
                        <a:t>Йӧратем</a:t>
                      </a:r>
                      <a:r>
                        <a:rPr lang="en-US" sz="2000" dirty="0">
                          <a:effectLst/>
                          <a:latin typeface="+mn-lt"/>
                          <a:ea typeface="PMingLiU" panose="02020500000000000000" pitchFamily="18" charset="-120"/>
                          <a:cs typeface="Calibri" panose="020F0502020204030204" pitchFamily="34" charset="0"/>
                        </a:rPr>
                        <a:t> </a:t>
                      </a:r>
                      <a:r>
                        <a:rPr lang="en-US" sz="2000" u="sng" kern="1200" dirty="0" err="1">
                          <a:solidFill>
                            <a:srgbClr val="FF0000"/>
                          </a:solidFill>
                          <a:latin typeface="+mn-lt"/>
                          <a:ea typeface="+mn-ea"/>
                          <a:cs typeface="+mn-cs"/>
                        </a:rPr>
                        <a:t>мый</a:t>
                      </a:r>
                      <a:r>
                        <a:rPr lang="en-US" sz="2000" dirty="0">
                          <a:effectLst/>
                          <a:latin typeface="+mn-lt"/>
                          <a:ea typeface="PMingLiU" panose="02020500000000000000" pitchFamily="18" charset="-120"/>
                          <a:cs typeface="Calibri" panose="020F0502020204030204" pitchFamily="34" charset="0"/>
                        </a:rPr>
                        <a:t> </a:t>
                      </a:r>
                      <a:r>
                        <a:rPr lang="en-US" sz="2000" u="wavy" kern="1200" dirty="0" err="1">
                          <a:solidFill>
                            <a:srgbClr val="0070C0"/>
                          </a:solidFill>
                          <a:latin typeface="+mn-lt"/>
                          <a:ea typeface="+mn-ea"/>
                          <a:cs typeface="+mn-cs"/>
                        </a:rPr>
                        <a:t>тыйым</a:t>
                      </a:r>
                      <a:r>
                        <a:rPr lang="en-US" sz="2000" dirty="0">
                          <a:effectLst/>
                          <a:latin typeface="+mn-lt"/>
                          <a:ea typeface="PMingLiU" panose="02020500000000000000" pitchFamily="18" charset="-120"/>
                          <a:cs typeface="Calibri" panose="020F0502020204030204" pitchFamily="34" charset="0"/>
                        </a:rPr>
                        <a:t>, а </a:t>
                      </a:r>
                      <a:r>
                        <a:rPr lang="en-US" sz="2000" u="sng" kern="1200" dirty="0" err="1">
                          <a:solidFill>
                            <a:srgbClr val="FF0000"/>
                          </a:solidFill>
                          <a:latin typeface="+mn-lt"/>
                          <a:ea typeface="+mn-ea"/>
                          <a:cs typeface="+mn-cs"/>
                        </a:rPr>
                        <a:t>тый</a:t>
                      </a:r>
                      <a:r>
                        <a:rPr lang="en-US" sz="2000" dirty="0">
                          <a:effectLst/>
                          <a:latin typeface="+mn-lt"/>
                          <a:ea typeface="PMingLiU" panose="02020500000000000000" pitchFamily="18" charset="-120"/>
                          <a:cs typeface="Calibri" panose="020F0502020204030204" pitchFamily="34" charset="0"/>
                        </a:rPr>
                        <a:t> </a:t>
                      </a:r>
                      <a:r>
                        <a:rPr lang="en-US" sz="2000" u="wavy" kern="1200" dirty="0" err="1">
                          <a:solidFill>
                            <a:srgbClr val="0070C0"/>
                          </a:solidFill>
                          <a:latin typeface="+mn-lt"/>
                          <a:ea typeface="+mn-ea"/>
                          <a:cs typeface="+mn-cs"/>
                        </a:rPr>
                        <a:t>мыйым</a:t>
                      </a:r>
                      <a:r>
                        <a:rPr lang="en-US" sz="2000" dirty="0">
                          <a:effectLst/>
                          <a:latin typeface="+mn-lt"/>
                          <a:ea typeface="PMingLiU" panose="02020500000000000000" pitchFamily="18" charset="-120"/>
                          <a:cs typeface="Calibri" panose="020F0502020204030204" pitchFamily="34" charset="0"/>
                        </a:rPr>
                        <a:t> </a:t>
                      </a:r>
                      <a:r>
                        <a:rPr lang="en-US" sz="2000" u="dotted" kern="1200" dirty="0" err="1">
                          <a:solidFill>
                            <a:srgbClr val="00B050"/>
                          </a:solidFill>
                          <a:latin typeface="+mn-lt"/>
                          <a:ea typeface="+mn-ea"/>
                          <a:cs typeface="+mn-cs"/>
                        </a:rPr>
                        <a:t>отат</a:t>
                      </a:r>
                      <a:r>
                        <a:rPr lang="en-US" sz="2000" u="dotted" kern="1200" dirty="0">
                          <a:solidFill>
                            <a:srgbClr val="00B050"/>
                          </a:solidFill>
                          <a:latin typeface="+mn-lt"/>
                          <a:ea typeface="+mn-ea"/>
                          <a:cs typeface="+mn-cs"/>
                        </a:rPr>
                        <a:t> </a:t>
                      </a:r>
                      <a:r>
                        <a:rPr lang="en-US" sz="2000" u="dotted" kern="1200" dirty="0" err="1">
                          <a:solidFill>
                            <a:srgbClr val="00B050"/>
                          </a:solidFill>
                          <a:latin typeface="+mn-lt"/>
                          <a:ea typeface="+mn-ea"/>
                          <a:cs typeface="+mn-cs"/>
                        </a:rPr>
                        <a:t>ончал</a:t>
                      </a:r>
                      <a:r>
                        <a:rPr lang="en-US" sz="2000" dirty="0">
                          <a:effectLst/>
                          <a:latin typeface="+mn-lt"/>
                          <a:ea typeface="PMingLiU" panose="02020500000000000000" pitchFamily="18" charset="-120"/>
                          <a:cs typeface="Calibri" panose="020F0502020204030204" pitchFamily="34" charset="0"/>
                        </a:rPr>
                        <a:t>.</a:t>
                      </a:r>
                      <a:endParaRPr lang="en-GB" sz="2000" dirty="0">
                        <a:effectLst/>
                        <a:latin typeface="+mn-lt"/>
                        <a:ea typeface="PMingLiU" panose="02020500000000000000" pitchFamily="18" charset="-120"/>
                        <a:cs typeface="Lucida Grande"/>
                      </a:endParaRPr>
                    </a:p>
                  </a:txBody>
                  <a:tcPr marL="68580" marR="68580" marT="0" marB="0" anchor="ctr"/>
                </a:tc>
                <a:tc>
                  <a:txBody>
                    <a:bodyPr/>
                    <a:lstStyle/>
                    <a:p>
                      <a:pPr algn="l"/>
                      <a:r>
                        <a:rPr lang="en-US" sz="2000" dirty="0">
                          <a:effectLst/>
                          <a:latin typeface="+mn-lt"/>
                          <a:ea typeface="PMingLiU" panose="02020500000000000000" pitchFamily="18" charset="-120"/>
                          <a:cs typeface="Calibri" panose="020F0502020204030204" pitchFamily="34" charset="0"/>
                        </a:rPr>
                        <a:t>I love you, but you won’t even look at me.</a:t>
                      </a:r>
                      <a:endParaRPr lang="en-GB" sz="20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73619881"/>
                  </a:ext>
                </a:extLst>
              </a:tr>
            </a:tbl>
          </a:graphicData>
        </a:graphic>
      </p:graphicFrame>
      <p:sp>
        <p:nvSpPr>
          <p:cNvPr id="17" name="Content Placeholder 2">
            <a:extLst>
              <a:ext uri="{FF2B5EF4-FFF2-40B4-BE49-F238E27FC236}">
                <a16:creationId xmlns:a16="http://schemas.microsoft.com/office/drawing/2014/main" id="{65DDBCB5-29A9-40E6-BD08-D28F004ACE5D}"/>
              </a:ext>
            </a:extLst>
          </p:cNvPr>
          <p:cNvSpPr txBox="1">
            <a:spLocks/>
          </p:cNvSpPr>
          <p:nvPr/>
        </p:nvSpPr>
        <p:spPr>
          <a:xfrm>
            <a:off x="838199" y="1825624"/>
            <a:ext cx="7315201" cy="763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solidFill>
                  <a:srgbClr val="FF0000"/>
                </a:solidFill>
              </a:rPr>
              <a:t>Subject</a:t>
            </a:r>
            <a:r>
              <a:rPr lang="en-GB" dirty="0"/>
              <a:t>, </a:t>
            </a:r>
            <a:r>
              <a:rPr lang="en-GB" u="wavy" dirty="0">
                <a:solidFill>
                  <a:srgbClr val="0070C0"/>
                </a:solidFill>
              </a:rPr>
              <a:t>Object</a:t>
            </a:r>
            <a:r>
              <a:rPr lang="en-GB" dirty="0"/>
              <a:t> , (</a:t>
            </a:r>
            <a:r>
              <a:rPr lang="en-GB" u="dotDash" dirty="0">
                <a:solidFill>
                  <a:srgbClr val="7030A0"/>
                </a:solidFill>
              </a:rPr>
              <a:t>Oblique</a:t>
            </a:r>
            <a:r>
              <a:rPr lang="en-GB" dirty="0"/>
              <a:t>), </a:t>
            </a:r>
            <a:r>
              <a:rPr lang="en-GB" u="dotted" dirty="0">
                <a:solidFill>
                  <a:srgbClr val="00B050"/>
                </a:solidFill>
              </a:rPr>
              <a:t>Verb</a:t>
            </a:r>
            <a:endParaRPr lang="en-GB" dirty="0"/>
          </a:p>
        </p:txBody>
      </p:sp>
    </p:spTree>
    <p:extLst>
      <p:ext uri="{BB962C8B-B14F-4D97-AF65-F5344CB8AC3E}">
        <p14:creationId xmlns:p14="http://schemas.microsoft.com/office/powerpoint/2010/main" val="198573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40</a:t>
            </a:fld>
            <a:endParaRPr lang="en-GB"/>
          </a:p>
        </p:txBody>
      </p:sp>
      <p:pic>
        <p:nvPicPr>
          <p:cNvPr id="9" name="Picture 8">
            <a:extLst>
              <a:ext uri="{FF2B5EF4-FFF2-40B4-BE49-F238E27FC236}">
                <a16:creationId xmlns:a16="http://schemas.microsoft.com/office/drawing/2014/main" id="{F9D7F978-0EDA-40A8-8778-F1AE1CAD5DCE}"/>
              </a:ext>
            </a:extLst>
          </p:cNvPr>
          <p:cNvPicPr>
            <a:picLocks noChangeAspect="1"/>
          </p:cNvPicPr>
          <p:nvPr/>
        </p:nvPicPr>
        <p:blipFill>
          <a:blip r:embed="rId3"/>
          <a:stretch>
            <a:fillRect/>
          </a:stretch>
        </p:blipFill>
        <p:spPr>
          <a:xfrm>
            <a:off x="499142" y="518088"/>
            <a:ext cx="11193716" cy="5821823"/>
          </a:xfrm>
          <a:prstGeom prst="rect">
            <a:avLst/>
          </a:prstGeom>
        </p:spPr>
      </p:pic>
    </p:spTree>
    <p:extLst>
      <p:ext uri="{BB962C8B-B14F-4D97-AF65-F5344CB8AC3E}">
        <p14:creationId xmlns:p14="http://schemas.microsoft.com/office/powerpoint/2010/main" val="3749327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Verbal derivational suffix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алт</a:t>
            </a:r>
            <a:r>
              <a:rPr lang="en-GB" sz="3600" u="sng" baseline="30000" dirty="0">
                <a:effectLst/>
                <a:latin typeface="Calibri" panose="020F0502020204030204" pitchFamily="34" charset="0"/>
                <a:ea typeface="Times New Roman" panose="02020603050405020304" pitchFamily="18" charset="0"/>
                <a:cs typeface="Calibri" panose="020F0502020204030204" pitchFamily="34" charset="0"/>
              </a:rPr>
              <a:t>I</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r>
              <a:rPr lang="en-GB"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лт</a:t>
            </a:r>
            <a:r>
              <a:rPr lang="en-GB" sz="3600" u="sng" baseline="30000" dirty="0">
                <a:effectLst/>
                <a:latin typeface="Calibri" panose="020F0502020204030204" pitchFamily="34" charset="0"/>
                <a:ea typeface="Times New Roman" panose="02020603050405020304" pitchFamily="18" charset="0"/>
                <a:cs typeface="Calibri" panose="020F0502020204030204" pitchFamily="34" charset="0"/>
              </a:rPr>
              <a:t>I</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-алт ~ -лт</a:t>
            </a:r>
            <a:endParaRPr lang="mi-NZ" u="sng" dirty="0"/>
          </a:p>
        </p:txBody>
      </p:sp>
      <p:graphicFrame>
        <p:nvGraphicFramePr>
          <p:cNvPr id="8" name="Table 7">
            <a:extLst>
              <a:ext uri="{FF2B5EF4-FFF2-40B4-BE49-F238E27FC236}">
                <a16:creationId xmlns:a16="http://schemas.microsoft.com/office/drawing/2014/main" id="{D54AF21F-ABAA-4F3C-8796-3720DDB8571D}"/>
              </a:ext>
            </a:extLst>
          </p:cNvPr>
          <p:cNvGraphicFramePr>
            <a:graphicFrameLocks noGrp="1"/>
          </p:cNvGraphicFramePr>
          <p:nvPr>
            <p:extLst>
              <p:ext uri="{D42A27DB-BD31-4B8C-83A1-F6EECF244321}">
                <p14:modId xmlns:p14="http://schemas.microsoft.com/office/powerpoint/2010/main" val="1804379075"/>
              </p:ext>
            </p:extLst>
          </p:nvPr>
        </p:nvGraphicFramePr>
        <p:xfrm>
          <a:off x="838197" y="2176716"/>
          <a:ext cx="10837988" cy="1097280"/>
        </p:xfrm>
        <a:graphic>
          <a:graphicData uri="http://schemas.openxmlformats.org/drawingml/2006/table">
            <a:tbl>
              <a:tblPr firstRow="1" firstCol="1" bandRow="1" bandCol="1">
                <a:tableStyleId>{5940675A-B579-460E-94D1-54222C63F5DA}</a:tableStyleId>
              </a:tblPr>
              <a:tblGrid>
                <a:gridCol w="1972048">
                  <a:extLst>
                    <a:ext uri="{9D8B030D-6E8A-4147-A177-3AD203B41FA5}">
                      <a16:colId xmlns:a16="http://schemas.microsoft.com/office/drawing/2014/main" val="225806263"/>
                    </a:ext>
                  </a:extLst>
                </a:gridCol>
                <a:gridCol w="2521410">
                  <a:extLst>
                    <a:ext uri="{9D8B030D-6E8A-4147-A177-3AD203B41FA5}">
                      <a16:colId xmlns:a16="http://schemas.microsoft.com/office/drawing/2014/main" val="2860599474"/>
                    </a:ext>
                  </a:extLst>
                </a:gridCol>
                <a:gridCol w="2673542">
                  <a:extLst>
                    <a:ext uri="{9D8B030D-6E8A-4147-A177-3AD203B41FA5}">
                      <a16:colId xmlns:a16="http://schemas.microsoft.com/office/drawing/2014/main" val="1474545107"/>
                    </a:ext>
                  </a:extLst>
                </a:gridCol>
                <a:gridCol w="3670988">
                  <a:extLst>
                    <a:ext uri="{9D8B030D-6E8A-4147-A177-3AD203B41FA5}">
                      <a16:colId xmlns:a16="http://schemas.microsoft.com/office/drawing/2014/main" val="486461493"/>
                    </a:ext>
                  </a:extLst>
                </a:gridCol>
              </a:tblGrid>
              <a:tr h="0">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мушк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ам</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to wash (tr.)</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мушкылт</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 (‑ам)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to wash oneself,</a:t>
                      </a:r>
                      <a:endParaRPr lang="en-GB" sz="2400">
                        <a:effectLst/>
                        <a:latin typeface="Calibri" panose="020F0502020204030204" pitchFamily="34" charset="0"/>
                        <a:ea typeface="PMingLiU" panose="02020500000000000000" pitchFamily="18" charset="-120"/>
                        <a:cs typeface="Lucida Grande"/>
                      </a:endParaRPr>
                    </a:p>
                    <a:p>
                      <a:pPr algn="l"/>
                      <a:r>
                        <a:rPr lang="en-US" sz="2400">
                          <a:effectLst/>
                          <a:latin typeface="Calibri" panose="020F0502020204030204" pitchFamily="34" charset="0"/>
                          <a:ea typeface="PMingLiU" panose="02020500000000000000" pitchFamily="18" charset="-120"/>
                          <a:cs typeface="Calibri" panose="020F0502020204030204" pitchFamily="34" charset="0"/>
                        </a:rPr>
                        <a:t>to be washed, to wash (intr.)</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51405967"/>
                  </a:ext>
                </a:extLst>
              </a:tr>
              <a:tr h="0">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поч</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 (‑ам)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to open (tr.)</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почылт</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ам</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to be opened, to open (intr.)</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27177422"/>
                  </a:ext>
                </a:extLst>
              </a:tr>
            </a:tbl>
          </a:graphicData>
        </a:graphic>
      </p:graphicFrame>
      <p:sp>
        <p:nvSpPr>
          <p:cNvPr id="11" name="Content Placeholder 2">
            <a:extLst>
              <a:ext uri="{FF2B5EF4-FFF2-40B4-BE49-F238E27FC236}">
                <a16:creationId xmlns:a16="http://schemas.microsoft.com/office/drawing/2014/main" id="{E5383197-CAEF-4E00-8CE4-25CC34153DC2}"/>
              </a:ext>
            </a:extLst>
          </p:cNvPr>
          <p:cNvSpPr txBox="1">
            <a:spLocks/>
          </p:cNvSpPr>
          <p:nvPr/>
        </p:nvSpPr>
        <p:spPr>
          <a:xfrm>
            <a:off x="838197" y="3660034"/>
            <a:ext cx="8207326" cy="23102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bri" panose="020F0502020204030204" pitchFamily="34" charset="0"/>
                <a:ea typeface="PMingLiU" panose="02020500000000000000" pitchFamily="18" charset="-120"/>
                <a:hlinkClick r:id="rId2"/>
              </a:rPr>
              <a:t>corpus.mari-language.com</a:t>
            </a:r>
            <a:r>
              <a:rPr lang="en-US" dirty="0">
                <a:latin typeface="Calibri" panose="020F0502020204030204" pitchFamily="34" charset="0"/>
                <a:ea typeface="PMingLiU" panose="02020500000000000000" pitchFamily="18" charset="-120"/>
              </a:rPr>
              <a:t>:</a:t>
            </a:r>
          </a:p>
          <a:p>
            <a:pPr marL="0" indent="0">
              <a:buFont typeface="Arial" panose="020B0604020202020204" pitchFamily="34" charset="0"/>
              <a:buNone/>
              <a:tabLst>
                <a:tab pos="900113" algn="l"/>
                <a:tab pos="5022850" algn="l"/>
              </a:tabLst>
            </a:pPr>
            <a:r>
              <a:rPr lang="en-GB" dirty="0"/>
              <a:t>	</a:t>
            </a:r>
            <a:r>
              <a:rPr lang="mi-NZ" dirty="0"/>
              <a:t>мушкылт- vs. </a:t>
            </a:r>
            <a:r>
              <a:rPr lang="mi-NZ" dirty="0">
                <a:solidFill>
                  <a:schemeClr val="bg1">
                    <a:lumMod val="50000"/>
                  </a:schemeClr>
                </a:solidFill>
              </a:rPr>
              <a:t>мушкалт-</a:t>
            </a:r>
            <a:r>
              <a:rPr lang="mi-NZ" dirty="0"/>
              <a:t>:	</a:t>
            </a:r>
            <a:r>
              <a:rPr lang="mi-NZ" dirty="0">
                <a:latin typeface="Courier New" panose="02070309020205020404" pitchFamily="49" charset="0"/>
                <a:cs typeface="Courier New" panose="02070309020205020404" pitchFamily="49" charset="0"/>
              </a:rPr>
              <a:t>1,310 :    11</a:t>
            </a:r>
          </a:p>
          <a:p>
            <a:pPr marL="0" indent="0">
              <a:buFont typeface="Arial" panose="020B0604020202020204" pitchFamily="34" charset="0"/>
              <a:buNone/>
              <a:tabLst>
                <a:tab pos="900113" algn="l"/>
                <a:tab pos="5022850" algn="l"/>
              </a:tabLst>
            </a:pPr>
            <a:r>
              <a:rPr lang="mi-NZ" dirty="0"/>
              <a:t>	почылт- vs. </a:t>
            </a:r>
            <a:r>
              <a:rPr lang="mi-NZ" dirty="0">
                <a:solidFill>
                  <a:schemeClr val="bg1">
                    <a:lumMod val="50000"/>
                  </a:schemeClr>
                </a:solidFill>
              </a:rPr>
              <a:t>почалт-</a:t>
            </a:r>
            <a:r>
              <a:rPr lang="mi-NZ" dirty="0"/>
              <a:t>:	</a:t>
            </a:r>
            <a:r>
              <a:rPr lang="mi-NZ" dirty="0">
                <a:latin typeface="Courier New" panose="02070309020205020404" pitchFamily="49" charset="0"/>
                <a:cs typeface="Courier New" panose="02070309020205020404" pitchFamily="49" charset="0"/>
              </a:rPr>
              <a:t>9,826 :     3</a:t>
            </a:r>
          </a:p>
          <a:p>
            <a:pPr marL="0" indent="0">
              <a:buFont typeface="Arial" panose="020B0604020202020204" pitchFamily="34" charset="0"/>
              <a:buNone/>
              <a:tabLst>
                <a:tab pos="900113" algn="l"/>
                <a:tab pos="5022850" algn="l"/>
              </a:tabLst>
            </a:pPr>
            <a:r>
              <a:rPr lang="mi-NZ" dirty="0"/>
              <a:t>	</a:t>
            </a:r>
            <a:r>
              <a:rPr lang="mi-NZ" dirty="0">
                <a:solidFill>
                  <a:schemeClr val="bg1">
                    <a:lumMod val="50000"/>
                  </a:schemeClr>
                </a:solidFill>
              </a:rPr>
              <a:t>ямдылылт-</a:t>
            </a:r>
            <a:r>
              <a:rPr lang="mi-NZ" dirty="0"/>
              <a:t> vs. ямдылалт-:	</a:t>
            </a:r>
            <a:r>
              <a:rPr lang="mi-NZ" dirty="0">
                <a:latin typeface="Courier New" panose="02070309020205020404" pitchFamily="49" charset="0"/>
                <a:cs typeface="Courier New" panose="02070309020205020404" pitchFamily="49" charset="0"/>
              </a:rPr>
              <a:t>    5 : 7,767</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1535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Verbal derivational suffix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алт</a:t>
            </a:r>
            <a:r>
              <a:rPr lang="en-GB" sz="3600" u="sng" baseline="30000" dirty="0">
                <a:effectLst/>
                <a:latin typeface="Calibri" panose="020F0502020204030204" pitchFamily="34" charset="0"/>
                <a:ea typeface="Times New Roman" panose="02020603050405020304" pitchFamily="18" charset="0"/>
                <a:cs typeface="Calibri" panose="020F0502020204030204" pitchFamily="34" charset="0"/>
              </a:rPr>
              <a:t>I</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r>
              <a:rPr lang="en-GB"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лт</a:t>
            </a:r>
            <a:r>
              <a:rPr lang="en-GB" sz="3600" u="sng" baseline="30000" dirty="0">
                <a:effectLst/>
                <a:latin typeface="Calibri" panose="020F0502020204030204" pitchFamily="34" charset="0"/>
                <a:ea typeface="Times New Roman" panose="02020603050405020304" pitchFamily="18" charset="0"/>
                <a:cs typeface="Calibri" panose="020F0502020204030204" pitchFamily="34" charset="0"/>
              </a:rPr>
              <a:t>I</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a) reflexive</a:t>
            </a:r>
            <a:endParaRPr lang="mi-NZ" u="sng" dirty="0"/>
          </a:p>
        </p:txBody>
      </p:sp>
      <p:graphicFrame>
        <p:nvGraphicFramePr>
          <p:cNvPr id="9" name="Content Placeholder 5">
            <a:extLst>
              <a:ext uri="{FF2B5EF4-FFF2-40B4-BE49-F238E27FC236}">
                <a16:creationId xmlns:a16="http://schemas.microsoft.com/office/drawing/2014/main" id="{53ABA375-A2CE-4ACF-9D6F-424C8B4ABC6F}"/>
              </a:ext>
            </a:extLst>
          </p:cNvPr>
          <p:cNvGraphicFramePr>
            <a:graphicFrameLocks/>
          </p:cNvGraphicFramePr>
          <p:nvPr>
            <p:extLst>
              <p:ext uri="{D42A27DB-BD31-4B8C-83A1-F6EECF244321}">
                <p14:modId xmlns:p14="http://schemas.microsoft.com/office/powerpoint/2010/main" val="3457500975"/>
              </p:ext>
            </p:extLst>
          </p:nvPr>
        </p:nvGraphicFramePr>
        <p:xfrm>
          <a:off x="838198" y="2115756"/>
          <a:ext cx="10515599" cy="1766433"/>
        </p:xfrm>
        <a:graphic>
          <a:graphicData uri="http://schemas.openxmlformats.org/drawingml/2006/table">
            <a:tbl>
              <a:tblPr firstRow="1" firstCol="1" bandRow="1" bandCol="1"/>
              <a:tblGrid>
                <a:gridCol w="5208043">
                  <a:extLst>
                    <a:ext uri="{9D8B030D-6E8A-4147-A177-3AD203B41FA5}">
                      <a16:colId xmlns:a16="http://schemas.microsoft.com/office/drawing/2014/main" val="2320546481"/>
                    </a:ext>
                  </a:extLst>
                </a:gridCol>
                <a:gridCol w="5307556">
                  <a:extLst>
                    <a:ext uri="{9D8B030D-6E8A-4147-A177-3AD203B41FA5}">
                      <a16:colId xmlns:a16="http://schemas.microsoft.com/office/drawing/2014/main" val="189524460"/>
                    </a:ext>
                  </a:extLst>
                </a:gridCol>
              </a:tblGrid>
              <a:tr h="888029">
                <a:tc>
                  <a:txBody>
                    <a:bodyPr/>
                    <a:lstStyle/>
                    <a:p>
                      <a:pPr algn="l"/>
                      <a:r>
                        <a:rPr lang="en-US" sz="2400">
                          <a:effectLst/>
                          <a:latin typeface="Calibri" panose="020F0502020204030204" pitchFamily="34" charset="0"/>
                          <a:ea typeface="PMingLiU" panose="02020500000000000000" pitchFamily="18" charset="-120"/>
                          <a:cs typeface="Lucida Grande"/>
                        </a:rPr>
                        <a:t>Салт</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к-влак </a:t>
                      </a:r>
                      <a:r>
                        <a:rPr lang="en-US" sz="2400" u="sng">
                          <a:effectLst/>
                          <a:latin typeface="Calibri" panose="020F0502020204030204" pitchFamily="34" charset="0"/>
                          <a:ea typeface="PMingLiU" panose="02020500000000000000" pitchFamily="18" charset="-120"/>
                          <a:cs typeface="Lucida Grande"/>
                        </a:rPr>
                        <a:t>аралалт</a:t>
                      </a:r>
                      <a:r>
                        <a:rPr lang="en-US" sz="2400" b="1" u="sng">
                          <a:effectLst/>
                          <a:latin typeface="Calibri" panose="020F0502020204030204" pitchFamily="34" charset="0"/>
                          <a:ea typeface="PMingLiU" panose="02020500000000000000" pitchFamily="18" charset="-120"/>
                          <a:cs typeface="Lucida Grande"/>
                        </a:rPr>
                        <a:t>а</a:t>
                      </a:r>
                      <a:r>
                        <a:rPr lang="en-US" sz="2400" u="sng">
                          <a:effectLst/>
                          <a:latin typeface="Calibri" panose="020F0502020204030204" pitchFamily="34" charset="0"/>
                          <a:ea typeface="PMingLiU" panose="02020500000000000000" pitchFamily="18" charset="-120"/>
                          <a:cs typeface="Lucida Grande"/>
                        </a:rPr>
                        <a:t>ш</a:t>
                      </a:r>
                      <a:r>
                        <a:rPr lang="en-US" sz="2400">
                          <a:effectLst/>
                          <a:latin typeface="Calibri" panose="020F0502020204030204" pitchFamily="34" charset="0"/>
                          <a:ea typeface="PMingLiU" panose="02020500000000000000" pitchFamily="18" charset="-120"/>
                          <a:cs typeface="Lucida Grande"/>
                        </a:rPr>
                        <a:t> тӧч</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400">
                          <a:effectLst/>
                          <a:latin typeface="Calibri" panose="020F0502020204030204" pitchFamily="34" charset="0"/>
                          <a:ea typeface="PMingLiU" panose="02020500000000000000" pitchFamily="18" charset="-120"/>
                          <a:cs typeface="Lucida Grande"/>
                        </a:rPr>
                        <a:t>The soldiers are trying to defend themselves.</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385471"/>
                  </a:ext>
                </a:extLst>
              </a:tr>
              <a:tr h="878404">
                <a:tc>
                  <a:txBody>
                    <a:bodyPr/>
                    <a:lstStyle/>
                    <a:p>
                      <a:pPr algn="l"/>
                      <a:r>
                        <a:rPr lang="en-US" sz="2400" dirty="0" err="1">
                          <a:effectLst/>
                          <a:latin typeface="Calibri" panose="020F0502020204030204" pitchFamily="34" charset="0"/>
                          <a:ea typeface="PMingLiU" panose="02020500000000000000" pitchFamily="18" charset="-120"/>
                          <a:cs typeface="Lucida Grande"/>
                        </a:rPr>
                        <a:t>Йоч</a:t>
                      </a:r>
                      <a:r>
                        <a:rPr lang="en-US" sz="2400" b="1" dirty="0" err="1">
                          <a:effectLst/>
                          <a:latin typeface="Calibri" panose="020F0502020204030204" pitchFamily="34" charset="0"/>
                          <a:ea typeface="PMingLiU" panose="02020500000000000000" pitchFamily="18" charset="-120"/>
                          <a:cs typeface="Lucida Grande"/>
                        </a:rPr>
                        <a:t>а</a:t>
                      </a:r>
                      <a:r>
                        <a:rPr lang="en-US" sz="2400" dirty="0">
                          <a:effectLst/>
                          <a:latin typeface="Calibri" panose="020F0502020204030204" pitchFamily="34" charset="0"/>
                          <a:ea typeface="PMingLiU" panose="02020500000000000000" pitchFamily="18" charset="-120"/>
                          <a:cs typeface="Lucida Grande"/>
                        </a:rPr>
                        <a:t> </a:t>
                      </a:r>
                      <a:r>
                        <a:rPr lang="en-US" sz="2400" dirty="0" err="1">
                          <a:effectLst/>
                          <a:latin typeface="Calibri" panose="020F0502020204030204" pitchFamily="34" charset="0"/>
                          <a:ea typeface="PMingLiU" panose="02020500000000000000" pitchFamily="18" charset="-120"/>
                          <a:cs typeface="Lucida Grande"/>
                        </a:rPr>
                        <a:t>й</a:t>
                      </a:r>
                      <a:r>
                        <a:rPr lang="en-US" sz="2400" b="1" dirty="0" err="1">
                          <a:effectLst/>
                          <a:latin typeface="Calibri" panose="020F0502020204030204" pitchFamily="34" charset="0"/>
                          <a:ea typeface="PMingLiU" panose="02020500000000000000" pitchFamily="18" charset="-120"/>
                          <a:cs typeface="Lucida Grande"/>
                        </a:rPr>
                        <a:t>ӱ</a:t>
                      </a:r>
                      <a:r>
                        <a:rPr lang="en-US" sz="2400" dirty="0" err="1">
                          <a:effectLst/>
                          <a:latin typeface="Calibri" panose="020F0502020204030204" pitchFamily="34" charset="0"/>
                          <a:ea typeface="PMingLiU" panose="02020500000000000000" pitchFamily="18" charset="-120"/>
                          <a:cs typeface="Lucida Grande"/>
                        </a:rPr>
                        <a:t>штӧ</a:t>
                      </a:r>
                      <a:r>
                        <a:rPr lang="en-US" sz="2400" dirty="0">
                          <a:effectLst/>
                          <a:latin typeface="Calibri" panose="020F0502020204030204" pitchFamily="34" charset="0"/>
                          <a:ea typeface="PMingLiU" panose="02020500000000000000" pitchFamily="18" charset="-120"/>
                          <a:cs typeface="Lucida Grande"/>
                        </a:rPr>
                        <a:t> </a:t>
                      </a:r>
                      <a:r>
                        <a:rPr lang="en-US" sz="2400" dirty="0" err="1">
                          <a:effectLst/>
                          <a:latin typeface="Calibri" panose="020F0502020204030204" pitchFamily="34" charset="0"/>
                          <a:ea typeface="PMingLiU" panose="02020500000000000000" pitchFamily="18" charset="-120"/>
                          <a:cs typeface="Lucida Grande"/>
                        </a:rPr>
                        <a:t>вӱд</a:t>
                      </a:r>
                      <a:r>
                        <a:rPr lang="en-US" sz="2400" dirty="0">
                          <a:effectLst/>
                          <a:latin typeface="Calibri" panose="020F0502020204030204" pitchFamily="34" charset="0"/>
                          <a:ea typeface="PMingLiU" panose="02020500000000000000" pitchFamily="18" charset="-120"/>
                          <a:cs typeface="Lucida Grande"/>
                        </a:rPr>
                        <a:t> </a:t>
                      </a:r>
                      <a:r>
                        <a:rPr lang="en-US" sz="2400" dirty="0" err="1">
                          <a:effectLst/>
                          <a:latin typeface="Calibri" panose="020F0502020204030204" pitchFamily="34" charset="0"/>
                          <a:ea typeface="PMingLiU" panose="02020500000000000000" pitchFamily="18" charset="-120"/>
                          <a:cs typeface="Lucida Grande"/>
                        </a:rPr>
                        <a:t>д</a:t>
                      </a:r>
                      <a:r>
                        <a:rPr lang="en-US" sz="2400" b="1" dirty="0" err="1">
                          <a:effectLst/>
                          <a:latin typeface="Calibri" panose="020F0502020204030204" pitchFamily="34" charset="0"/>
                          <a:ea typeface="PMingLiU" panose="02020500000000000000" pitchFamily="18" charset="-120"/>
                          <a:cs typeface="Lucida Grande"/>
                        </a:rPr>
                        <a:t>е</a:t>
                      </a:r>
                      <a:r>
                        <a:rPr lang="en-US" sz="2400" dirty="0" err="1">
                          <a:effectLst/>
                          <a:latin typeface="Calibri" panose="020F0502020204030204" pitchFamily="34" charset="0"/>
                          <a:ea typeface="PMingLiU" panose="02020500000000000000" pitchFamily="18" charset="-120"/>
                          <a:cs typeface="Lucida Grande"/>
                        </a:rPr>
                        <a:t>не</a:t>
                      </a:r>
                      <a:r>
                        <a:rPr lang="en-US" sz="2400" dirty="0">
                          <a:effectLst/>
                          <a:latin typeface="Calibri" panose="020F0502020204030204" pitchFamily="34" charset="0"/>
                          <a:ea typeface="PMingLiU" panose="02020500000000000000" pitchFamily="18" charset="-120"/>
                          <a:cs typeface="Lucida Grande"/>
                        </a:rPr>
                        <a:t> </a:t>
                      </a:r>
                      <a:r>
                        <a:rPr lang="en-US" sz="2400" u="sng" dirty="0" err="1">
                          <a:effectLst/>
                          <a:latin typeface="Calibri" panose="020F0502020204030204" pitchFamily="34" charset="0"/>
                          <a:ea typeface="PMingLiU" panose="02020500000000000000" pitchFamily="18" charset="-120"/>
                          <a:cs typeface="Lucida Grande"/>
                        </a:rPr>
                        <a:t>мушкылт</a:t>
                      </a:r>
                      <a:r>
                        <a:rPr lang="en-US" sz="2400" b="1" u="sng" dirty="0" err="1">
                          <a:effectLst/>
                          <a:latin typeface="Calibri" panose="020F0502020204030204" pitchFamily="34" charset="0"/>
                          <a:ea typeface="PMingLiU" panose="02020500000000000000" pitchFamily="18" charset="-120"/>
                          <a:cs typeface="Lucida Grande"/>
                        </a:rPr>
                        <a:t>е</a:t>
                      </a:r>
                      <a:r>
                        <a:rPr lang="en-US" sz="2400" u="sng" dirty="0" err="1">
                          <a:effectLst/>
                          <a:latin typeface="Calibri" panose="020F0502020204030204" pitchFamily="34" charset="0"/>
                          <a:ea typeface="PMingLiU" panose="02020500000000000000" pitchFamily="18" charset="-120"/>
                          <a:cs typeface="Lucida Grande"/>
                        </a:rPr>
                        <a:t>ш</a:t>
                      </a:r>
                      <a:r>
                        <a:rPr lang="en-GB" sz="2400" dirty="0">
                          <a:effectLst/>
                          <a:latin typeface="Calibri" panose="020F0502020204030204" pitchFamily="34" charset="0"/>
                          <a:ea typeface="PMingLiU" panose="02020500000000000000" pitchFamily="18" charset="-120"/>
                          <a:cs typeface="Lucida Grande"/>
                        </a:rPr>
                        <a:t>.</a:t>
                      </a:r>
                    </a:p>
                  </a:txBody>
                  <a:tcPr marL="68580" marR="68580" marT="0"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400" dirty="0">
                          <a:effectLst/>
                          <a:latin typeface="Calibri" panose="020F0502020204030204" pitchFamily="34" charset="0"/>
                          <a:ea typeface="PMingLiU" panose="02020500000000000000" pitchFamily="18" charset="-120"/>
                          <a:cs typeface="Lucida Grande"/>
                        </a:rPr>
                        <a:t>The child is washing itself in cold water.</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98448"/>
                  </a:ext>
                </a:extLst>
              </a:tr>
            </a:tbl>
          </a:graphicData>
        </a:graphic>
      </p:graphicFrame>
    </p:spTree>
    <p:extLst>
      <p:ext uri="{BB962C8B-B14F-4D97-AF65-F5344CB8AC3E}">
        <p14:creationId xmlns:p14="http://schemas.microsoft.com/office/powerpoint/2010/main" val="1705596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Verbal derivational suffix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алт</a:t>
            </a:r>
            <a:r>
              <a:rPr lang="en-GB" sz="3600" u="sng" baseline="30000" dirty="0">
                <a:effectLst/>
                <a:latin typeface="Calibri" panose="020F0502020204030204" pitchFamily="34" charset="0"/>
                <a:ea typeface="Times New Roman" panose="02020603050405020304" pitchFamily="18" charset="0"/>
                <a:cs typeface="Calibri" panose="020F0502020204030204" pitchFamily="34" charset="0"/>
              </a:rPr>
              <a:t>I</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r>
              <a:rPr lang="en-GB"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лт</a:t>
            </a:r>
            <a:r>
              <a:rPr lang="en-GB" sz="3600" u="sng" baseline="30000" dirty="0">
                <a:effectLst/>
                <a:latin typeface="Calibri" panose="020F0502020204030204" pitchFamily="34" charset="0"/>
                <a:ea typeface="Times New Roman" panose="02020603050405020304" pitchFamily="18" charset="0"/>
                <a:cs typeface="Calibri" panose="020F0502020204030204" pitchFamily="34" charset="0"/>
              </a:rPr>
              <a:t>I</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b) passive</a:t>
            </a:r>
            <a:endParaRPr lang="mi-NZ" u="sng" dirty="0"/>
          </a:p>
        </p:txBody>
      </p:sp>
      <p:graphicFrame>
        <p:nvGraphicFramePr>
          <p:cNvPr id="9" name="Content Placeholder 5">
            <a:extLst>
              <a:ext uri="{FF2B5EF4-FFF2-40B4-BE49-F238E27FC236}">
                <a16:creationId xmlns:a16="http://schemas.microsoft.com/office/drawing/2014/main" id="{53ABA375-A2CE-4ACF-9D6F-424C8B4ABC6F}"/>
              </a:ext>
            </a:extLst>
          </p:cNvPr>
          <p:cNvGraphicFramePr>
            <a:graphicFrameLocks/>
          </p:cNvGraphicFramePr>
          <p:nvPr>
            <p:extLst>
              <p:ext uri="{D42A27DB-BD31-4B8C-83A1-F6EECF244321}">
                <p14:modId xmlns:p14="http://schemas.microsoft.com/office/powerpoint/2010/main" val="2383680947"/>
              </p:ext>
            </p:extLst>
          </p:nvPr>
        </p:nvGraphicFramePr>
        <p:xfrm>
          <a:off x="838198" y="2115756"/>
          <a:ext cx="10515599" cy="1766433"/>
        </p:xfrm>
        <a:graphic>
          <a:graphicData uri="http://schemas.openxmlformats.org/drawingml/2006/table">
            <a:tbl>
              <a:tblPr firstRow="1" firstCol="1" bandRow="1" bandCol="1"/>
              <a:tblGrid>
                <a:gridCol w="5208043">
                  <a:extLst>
                    <a:ext uri="{9D8B030D-6E8A-4147-A177-3AD203B41FA5}">
                      <a16:colId xmlns:a16="http://schemas.microsoft.com/office/drawing/2014/main" val="2320546481"/>
                    </a:ext>
                  </a:extLst>
                </a:gridCol>
                <a:gridCol w="5307556">
                  <a:extLst>
                    <a:ext uri="{9D8B030D-6E8A-4147-A177-3AD203B41FA5}">
                      <a16:colId xmlns:a16="http://schemas.microsoft.com/office/drawing/2014/main" val="189524460"/>
                    </a:ext>
                  </a:extLst>
                </a:gridCol>
              </a:tblGrid>
              <a:tr h="888029">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С</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рыш</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400" dirty="0" err="1">
                          <a:effectLst/>
                          <a:latin typeface="Calibri" panose="020F0502020204030204" pitchFamily="34" charset="0"/>
                          <a:ea typeface="PMingLiU" panose="02020500000000000000" pitchFamily="18" charset="-120"/>
                          <a:cs typeface="Calibri" panose="020F0502020204030204" pitchFamily="34" charset="0"/>
                        </a:rPr>
                        <a:t>ло</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мшо</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окт</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я</a:t>
                      </a:r>
                      <a:r>
                        <a:rPr lang="en-US" sz="2400" dirty="0" err="1">
                          <a:effectLst/>
                          <a:latin typeface="Calibri" panose="020F0502020204030204" pitchFamily="34" charset="0"/>
                          <a:ea typeface="PMingLiU" panose="02020500000000000000" pitchFamily="18" charset="-120"/>
                          <a:cs typeface="Calibri" panose="020F0502020204030204" pitchFamily="34" charset="0"/>
                        </a:rPr>
                        <a:t>брьыште</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воз</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лтын</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The letter was written on October 23rd.</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385471"/>
                  </a:ext>
                </a:extLst>
              </a:tr>
              <a:tr h="878404">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У ф</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брике </a:t>
                      </a:r>
                      <a:r>
                        <a:rPr lang="en-US" sz="2400" u="sng">
                          <a:effectLst/>
                          <a:latin typeface="Calibri" panose="020F0502020204030204" pitchFamily="34" charset="0"/>
                          <a:ea typeface="PMingLiU" panose="02020500000000000000" pitchFamily="18" charset="-120"/>
                          <a:cs typeface="Calibri" panose="020F0502020204030204" pitchFamily="34" charset="0"/>
                        </a:rPr>
                        <a:t>ышталт</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ш</a:t>
                      </a:r>
                      <a:r>
                        <a:rPr lang="en-US" sz="2400">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A new factory is being built.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98448"/>
                  </a:ext>
                </a:extLst>
              </a:tr>
            </a:tbl>
          </a:graphicData>
        </a:graphic>
      </p:graphicFrame>
      <p:graphicFrame>
        <p:nvGraphicFramePr>
          <p:cNvPr id="7" name="Content Placeholder 5">
            <a:extLst>
              <a:ext uri="{FF2B5EF4-FFF2-40B4-BE49-F238E27FC236}">
                <a16:creationId xmlns:a16="http://schemas.microsoft.com/office/drawing/2014/main" id="{9932E803-49AF-408B-895A-86306B1E8B07}"/>
              </a:ext>
            </a:extLst>
          </p:cNvPr>
          <p:cNvGraphicFramePr>
            <a:graphicFrameLocks/>
          </p:cNvGraphicFramePr>
          <p:nvPr>
            <p:extLst>
              <p:ext uri="{D42A27DB-BD31-4B8C-83A1-F6EECF244321}">
                <p14:modId xmlns:p14="http://schemas.microsoft.com/office/powerpoint/2010/main" val="2591782915"/>
              </p:ext>
            </p:extLst>
          </p:nvPr>
        </p:nvGraphicFramePr>
        <p:xfrm>
          <a:off x="838197" y="4531561"/>
          <a:ext cx="10515599" cy="888029"/>
        </p:xfrm>
        <a:graphic>
          <a:graphicData uri="http://schemas.openxmlformats.org/drawingml/2006/table">
            <a:tbl>
              <a:tblPr firstRow="1" firstCol="1" bandRow="1" bandCol="1"/>
              <a:tblGrid>
                <a:gridCol w="5208043">
                  <a:extLst>
                    <a:ext uri="{9D8B030D-6E8A-4147-A177-3AD203B41FA5}">
                      <a16:colId xmlns:a16="http://schemas.microsoft.com/office/drawing/2014/main" val="2320546481"/>
                    </a:ext>
                  </a:extLst>
                </a:gridCol>
                <a:gridCol w="5307556">
                  <a:extLst>
                    <a:ext uri="{9D8B030D-6E8A-4147-A177-3AD203B41FA5}">
                      <a16:colId xmlns:a16="http://schemas.microsoft.com/office/drawing/2014/main" val="189524460"/>
                    </a:ext>
                  </a:extLst>
                </a:gridCol>
              </a:tblGrid>
              <a:tr h="888029">
                <a:tc>
                  <a:txBody>
                    <a:bodyPr/>
                    <a:lstStyle/>
                    <a:p>
                      <a:pPr algn="l"/>
                      <a:r>
                        <a:rPr lang="en-US" sz="2400">
                          <a:effectLst/>
                          <a:latin typeface="Calibri" panose="020F0502020204030204" pitchFamily="34" charset="0"/>
                          <a:ea typeface="PMingLiU" panose="02020500000000000000" pitchFamily="18" charset="-120"/>
                          <a:cs typeface="Times New Roman" panose="02020603050405020304" pitchFamily="18" charset="0"/>
                        </a:rPr>
                        <a:t>Мл</a:t>
                      </a:r>
                      <a:r>
                        <a:rPr lang="en-US" sz="2400" b="1">
                          <a:effectLst/>
                          <a:latin typeface="Calibri" panose="020F0502020204030204" pitchFamily="34" charset="0"/>
                          <a:ea typeface="PMingLiU" panose="02020500000000000000" pitchFamily="18" charset="-120"/>
                          <a:cs typeface="Times New Roman" panose="02020603050405020304" pitchFamily="18" charset="0"/>
                        </a:rPr>
                        <a:t>а</a:t>
                      </a:r>
                      <a:r>
                        <a:rPr lang="en-US" sz="2400">
                          <a:effectLst/>
                          <a:latin typeface="Calibri" panose="020F0502020204030204" pitchFamily="34" charset="0"/>
                          <a:ea typeface="PMingLiU" panose="02020500000000000000" pitchFamily="18" charset="-120"/>
                          <a:cs typeface="Times New Roman" panose="02020603050405020304" pitchFamily="18" charset="0"/>
                        </a:rPr>
                        <a:t>нде </a:t>
                      </a:r>
                      <a:r>
                        <a:rPr lang="en-US" sz="2400" u="sng">
                          <a:effectLst/>
                          <a:latin typeface="Calibri" panose="020F0502020204030204" pitchFamily="34" charset="0"/>
                          <a:ea typeface="PMingLiU" panose="02020500000000000000" pitchFamily="18" charset="-120"/>
                          <a:cs typeface="Times New Roman" panose="02020603050405020304" pitchFamily="18" charset="0"/>
                        </a:rPr>
                        <a:t>й</a:t>
                      </a:r>
                      <a:r>
                        <a:rPr lang="en-US" sz="2400" u="sng">
                          <a:effectLst/>
                          <a:latin typeface="Calibri" panose="020F0502020204030204" pitchFamily="34" charset="0"/>
                          <a:ea typeface="MS Mincho" panose="02020609040205080304" pitchFamily="49" charset="-128"/>
                          <a:cs typeface="Calibri" panose="020F0502020204030204" pitchFamily="34" charset="0"/>
                        </a:rPr>
                        <a:t>ӱ</a:t>
                      </a:r>
                      <a:r>
                        <a:rPr lang="en-US" sz="2400" u="sng">
                          <a:effectLst/>
                          <a:latin typeface="Calibri" panose="020F0502020204030204" pitchFamily="34" charset="0"/>
                          <a:ea typeface="PMingLiU" panose="02020500000000000000" pitchFamily="18" charset="-120"/>
                          <a:cs typeface="Times New Roman" panose="02020603050405020304" pitchFamily="18" charset="0"/>
                        </a:rPr>
                        <a:t>р д</a:t>
                      </a:r>
                      <a:r>
                        <a:rPr lang="en-US" sz="2400" b="1" u="sng">
                          <a:effectLst/>
                          <a:latin typeface="Calibri" panose="020F0502020204030204" pitchFamily="34" charset="0"/>
                          <a:ea typeface="PMingLiU" panose="02020500000000000000" pitchFamily="18" charset="-120"/>
                          <a:cs typeface="Times New Roman" panose="02020603050405020304" pitchFamily="18" charset="0"/>
                        </a:rPr>
                        <a:t>е</a:t>
                      </a:r>
                      <a:r>
                        <a:rPr lang="en-US" sz="2400" u="sng">
                          <a:effectLst/>
                          <a:latin typeface="Calibri" panose="020F0502020204030204" pitchFamily="34" charset="0"/>
                          <a:ea typeface="PMingLiU" panose="02020500000000000000" pitchFamily="18" charset="-120"/>
                          <a:cs typeface="Times New Roman" panose="02020603050405020304" pitchFamily="18" charset="0"/>
                        </a:rPr>
                        <a:t>не мушкылт</a:t>
                      </a:r>
                      <a:r>
                        <a:rPr lang="en-US" sz="2400" b="1" u="sng">
                          <a:effectLst/>
                          <a:latin typeface="Calibri" panose="020F0502020204030204" pitchFamily="34" charset="0"/>
                          <a:ea typeface="PMingLiU" panose="02020500000000000000" pitchFamily="18" charset="-120"/>
                          <a:cs typeface="Times New Roman" panose="02020603050405020304" pitchFamily="18" charset="0"/>
                        </a:rPr>
                        <a:t>е</a:t>
                      </a:r>
                      <a:r>
                        <a:rPr lang="en-US" sz="2400" u="sng">
                          <a:effectLst/>
                          <a:latin typeface="Calibri" panose="020F0502020204030204" pitchFamily="34" charset="0"/>
                          <a:ea typeface="PMingLiU" panose="02020500000000000000" pitchFamily="18" charset="-120"/>
                          <a:cs typeface="Times New Roman" panose="02020603050405020304" pitchFamily="18" charset="0"/>
                        </a:rPr>
                        <a:t>ш</a:t>
                      </a:r>
                      <a:r>
                        <a:rPr lang="en-US" sz="2400">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The land is being washed by the rain.</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385471"/>
                  </a:ext>
                </a:extLst>
              </a:tr>
            </a:tbl>
          </a:graphicData>
        </a:graphic>
      </p:graphicFrame>
    </p:spTree>
    <p:extLst>
      <p:ext uri="{BB962C8B-B14F-4D97-AF65-F5344CB8AC3E}">
        <p14:creationId xmlns:p14="http://schemas.microsoft.com/office/powerpoint/2010/main" val="420853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Verbal derivational suffix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алт</a:t>
            </a:r>
            <a:r>
              <a:rPr lang="en-GB" sz="3600" u="sng" baseline="30000" dirty="0">
                <a:effectLst/>
                <a:latin typeface="Calibri" panose="020F0502020204030204" pitchFamily="34" charset="0"/>
                <a:ea typeface="Times New Roman" panose="02020603050405020304" pitchFamily="18" charset="0"/>
                <a:cs typeface="Calibri" panose="020F0502020204030204" pitchFamily="34" charset="0"/>
              </a:rPr>
              <a:t>I</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r>
              <a:rPr lang="en-GB"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лт</a:t>
            </a:r>
            <a:r>
              <a:rPr lang="en-GB" sz="3600" u="sng" baseline="30000" dirty="0">
                <a:effectLst/>
                <a:latin typeface="Calibri" panose="020F0502020204030204" pitchFamily="34" charset="0"/>
                <a:ea typeface="Times New Roman" panose="02020603050405020304" pitchFamily="18" charset="0"/>
                <a:cs typeface="Calibri" panose="020F0502020204030204" pitchFamily="34" charset="0"/>
              </a:rPr>
              <a:t>I</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c) misc. intransitive</a:t>
            </a:r>
            <a:endParaRPr lang="mi-NZ" u="sng" dirty="0"/>
          </a:p>
        </p:txBody>
      </p:sp>
      <p:graphicFrame>
        <p:nvGraphicFramePr>
          <p:cNvPr id="9" name="Content Placeholder 5">
            <a:extLst>
              <a:ext uri="{FF2B5EF4-FFF2-40B4-BE49-F238E27FC236}">
                <a16:creationId xmlns:a16="http://schemas.microsoft.com/office/drawing/2014/main" id="{53ABA375-A2CE-4ACF-9D6F-424C8B4ABC6F}"/>
              </a:ext>
            </a:extLst>
          </p:cNvPr>
          <p:cNvGraphicFramePr>
            <a:graphicFrameLocks/>
          </p:cNvGraphicFramePr>
          <p:nvPr>
            <p:extLst>
              <p:ext uri="{D42A27DB-BD31-4B8C-83A1-F6EECF244321}">
                <p14:modId xmlns:p14="http://schemas.microsoft.com/office/powerpoint/2010/main" val="2737279491"/>
              </p:ext>
            </p:extLst>
          </p:nvPr>
        </p:nvGraphicFramePr>
        <p:xfrm>
          <a:off x="838198" y="2115756"/>
          <a:ext cx="10515599" cy="1766433"/>
        </p:xfrm>
        <a:graphic>
          <a:graphicData uri="http://schemas.openxmlformats.org/drawingml/2006/table">
            <a:tbl>
              <a:tblPr firstRow="1" firstCol="1" bandRow="1" bandCol="1"/>
              <a:tblGrid>
                <a:gridCol w="5208043">
                  <a:extLst>
                    <a:ext uri="{9D8B030D-6E8A-4147-A177-3AD203B41FA5}">
                      <a16:colId xmlns:a16="http://schemas.microsoft.com/office/drawing/2014/main" val="2320546481"/>
                    </a:ext>
                  </a:extLst>
                </a:gridCol>
                <a:gridCol w="5307556">
                  <a:extLst>
                    <a:ext uri="{9D8B030D-6E8A-4147-A177-3AD203B41FA5}">
                      <a16:colId xmlns:a16="http://schemas.microsoft.com/office/drawing/2014/main" val="189524460"/>
                    </a:ext>
                  </a:extLst>
                </a:gridCol>
              </a:tblGrid>
              <a:tr h="888029">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Омс</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a:t>
                      </a:r>
                      <a:r>
                        <a:rPr lang="en-US" sz="2000" u="sng">
                          <a:effectLst/>
                          <a:latin typeface="Calibri" panose="020F0502020204030204" pitchFamily="34" charset="0"/>
                          <a:ea typeface="PMingLiU" panose="02020500000000000000" pitchFamily="18" charset="-120"/>
                          <a:cs typeface="Calibri" panose="020F0502020204030204" pitchFamily="34" charset="0"/>
                        </a:rPr>
                        <a:t>поч</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м</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p>
                      <a:pPr algn="just"/>
                      <a:r>
                        <a:rPr lang="en-US" sz="2000">
                          <a:effectLst/>
                          <a:latin typeface="Calibri" panose="020F0502020204030204" pitchFamily="34" charset="0"/>
                          <a:ea typeface="PMingLiU" panose="02020500000000000000" pitchFamily="18" charset="-120"/>
                          <a:cs typeface="Calibri" panose="020F0502020204030204" pitchFamily="34" charset="0"/>
                        </a:rPr>
                        <a:t>Омс</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u="sng">
                          <a:effectLst/>
                          <a:latin typeface="Calibri" panose="020F0502020204030204" pitchFamily="34" charset="0"/>
                          <a:ea typeface="PMingLiU" panose="02020500000000000000" pitchFamily="18" charset="-120"/>
                          <a:cs typeface="Calibri" panose="020F0502020204030204" pitchFamily="34" charset="0"/>
                        </a:rPr>
                        <a:t>почылт</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ш</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I open the door.</a:t>
                      </a:r>
                      <a:endParaRPr lang="en-GB" sz="2000">
                        <a:effectLst/>
                        <a:latin typeface="Calibri" panose="020F0502020204030204" pitchFamily="34" charset="0"/>
                        <a:ea typeface="PMingLiU" panose="02020500000000000000" pitchFamily="18" charset="-120"/>
                        <a:cs typeface="Lucida Grande"/>
                      </a:endParaRPr>
                    </a:p>
                    <a:p>
                      <a:pPr algn="just"/>
                      <a:r>
                        <a:rPr lang="en-US" sz="2000">
                          <a:effectLst/>
                          <a:latin typeface="Calibri" panose="020F0502020204030204" pitchFamily="34" charset="0"/>
                          <a:ea typeface="PMingLiU" panose="02020500000000000000" pitchFamily="18" charset="-120"/>
                          <a:cs typeface="Calibri" panose="020F0502020204030204" pitchFamily="34" charset="0"/>
                        </a:rPr>
                        <a:t>The door opens.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385471"/>
                  </a:ext>
                </a:extLst>
              </a:tr>
              <a:tr h="878404">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Вуйл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тыше м</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йым </a:t>
                      </a:r>
                      <a:r>
                        <a:rPr lang="en-US" sz="2000">
                          <a:effectLst/>
                          <a:latin typeface="Calibri" panose="020F0502020204030204" pitchFamily="34" charset="0"/>
                          <a:ea typeface="PMingLiU" panose="02020500000000000000" pitchFamily="18" charset="-120"/>
                          <a:cs typeface="Lucida Grande"/>
                        </a:rPr>
                        <a:t>вес п</a:t>
                      </a:r>
                      <a:r>
                        <a:rPr lang="en-US" sz="2000">
                          <a:effectLst/>
                          <a:latin typeface="Calibri" panose="020F0502020204030204" pitchFamily="34" charset="0"/>
                          <a:ea typeface="PMingLiU" panose="02020500000000000000" pitchFamily="18" charset="-120"/>
                          <a:cs typeface="Calibri" panose="020F0502020204030204" pitchFamily="34" charset="0"/>
                        </a:rPr>
                        <a:t>аш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шке </a:t>
                      </a:r>
                      <a:r>
                        <a:rPr lang="en-US" sz="2000" u="sng">
                          <a:effectLst/>
                          <a:latin typeface="Calibri" panose="020F0502020204030204" pitchFamily="34" charset="0"/>
                          <a:ea typeface="PMingLiU" panose="02020500000000000000" pitchFamily="18" charset="-120"/>
                          <a:cs typeface="Calibri" panose="020F0502020204030204" pitchFamily="34" charset="0"/>
                        </a:rPr>
                        <a:t>кусар</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p>
                      <a:pPr algn="just"/>
                      <a:r>
                        <a:rPr lang="en-US" sz="2000">
                          <a:effectLst/>
                          <a:latin typeface="Calibri" panose="020F0502020204030204" pitchFamily="34" charset="0"/>
                          <a:ea typeface="PMingLiU" panose="02020500000000000000" pitchFamily="18" charset="-120"/>
                          <a:cs typeface="Calibri" panose="020F0502020204030204" pitchFamily="34" charset="0"/>
                        </a:rPr>
                        <a:t>Вес паш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шке </a:t>
                      </a:r>
                      <a:r>
                        <a:rPr lang="en-US" sz="2000" u="sng">
                          <a:effectLst/>
                          <a:latin typeface="Calibri" panose="020F0502020204030204" pitchFamily="34" charset="0"/>
                          <a:ea typeface="PMingLiU" panose="02020500000000000000" pitchFamily="18" charset="-120"/>
                          <a:cs typeface="Calibri" panose="020F0502020204030204" pitchFamily="34" charset="0"/>
                        </a:rPr>
                        <a:t>кусаралтын</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м</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The director transferred me to another job.</a:t>
                      </a:r>
                      <a:endParaRPr lang="en-GB" sz="2000" dirty="0">
                        <a:effectLst/>
                        <a:latin typeface="Calibri" panose="020F0502020204030204" pitchFamily="34" charset="0"/>
                        <a:ea typeface="PMingLiU" panose="02020500000000000000" pitchFamily="18" charset="-120"/>
                        <a:cs typeface="Lucida Grande"/>
                      </a:endParaRPr>
                    </a:p>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I transferred to another job.</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98448"/>
                  </a:ext>
                </a:extLst>
              </a:tr>
            </a:tbl>
          </a:graphicData>
        </a:graphic>
      </p:graphicFrame>
    </p:spTree>
    <p:extLst>
      <p:ext uri="{BB962C8B-B14F-4D97-AF65-F5344CB8AC3E}">
        <p14:creationId xmlns:p14="http://schemas.microsoft.com/office/powerpoint/2010/main" val="197244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Verbal derivational suffix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алт</a:t>
            </a:r>
            <a:r>
              <a:rPr lang="en-GB" sz="3600" u="sng" baseline="30000" dirty="0">
                <a:effectLst/>
                <a:latin typeface="Calibri" panose="020F0502020204030204" pitchFamily="34" charset="0"/>
                <a:ea typeface="Times New Roman" panose="02020603050405020304" pitchFamily="18" charset="0"/>
                <a:cs typeface="Calibri" panose="020F0502020204030204" pitchFamily="34" charset="0"/>
              </a:rPr>
              <a:t>I</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r>
              <a:rPr lang="en-GB"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лт</a:t>
            </a:r>
            <a:r>
              <a:rPr lang="en-GB" sz="3600" u="sng" baseline="30000" dirty="0">
                <a:effectLst/>
                <a:latin typeface="Calibri" panose="020F0502020204030204" pitchFamily="34" charset="0"/>
                <a:ea typeface="Times New Roman" panose="02020603050405020304" pitchFamily="18" charset="0"/>
                <a:cs typeface="Calibri" panose="020F0502020204030204" pitchFamily="34" charset="0"/>
              </a:rPr>
              <a:t>I</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22</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sp>
        <p:nvSpPr>
          <p:cNvPr id="33" name="Content Placeholder 2">
            <a:extLst>
              <a:ext uri="{FF2B5EF4-FFF2-40B4-BE49-F238E27FC236}">
                <a16:creationId xmlns:a16="http://schemas.microsoft.com/office/drawing/2014/main" id="{454CE0B9-0B12-42D6-B3F0-37350C91738E}"/>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d) impersonal</a:t>
            </a:r>
            <a:endParaRPr lang="mi-NZ" u="sng" dirty="0"/>
          </a:p>
        </p:txBody>
      </p:sp>
      <p:graphicFrame>
        <p:nvGraphicFramePr>
          <p:cNvPr id="9" name="Content Placeholder 5">
            <a:extLst>
              <a:ext uri="{FF2B5EF4-FFF2-40B4-BE49-F238E27FC236}">
                <a16:creationId xmlns:a16="http://schemas.microsoft.com/office/drawing/2014/main" id="{53ABA375-A2CE-4ACF-9D6F-424C8B4ABC6F}"/>
              </a:ext>
            </a:extLst>
          </p:cNvPr>
          <p:cNvGraphicFramePr>
            <a:graphicFrameLocks/>
          </p:cNvGraphicFramePr>
          <p:nvPr>
            <p:extLst>
              <p:ext uri="{D42A27DB-BD31-4B8C-83A1-F6EECF244321}">
                <p14:modId xmlns:p14="http://schemas.microsoft.com/office/powerpoint/2010/main" val="3887530556"/>
              </p:ext>
            </p:extLst>
          </p:nvPr>
        </p:nvGraphicFramePr>
        <p:xfrm>
          <a:off x="838198" y="2115756"/>
          <a:ext cx="10519200" cy="1766433"/>
        </p:xfrm>
        <a:graphic>
          <a:graphicData uri="http://schemas.openxmlformats.org/drawingml/2006/table">
            <a:tbl>
              <a:tblPr firstRow="1" firstCol="1" bandRow="1" bandCol="1"/>
              <a:tblGrid>
                <a:gridCol w="3906000">
                  <a:extLst>
                    <a:ext uri="{9D8B030D-6E8A-4147-A177-3AD203B41FA5}">
                      <a16:colId xmlns:a16="http://schemas.microsoft.com/office/drawing/2014/main" val="2320546481"/>
                    </a:ext>
                  </a:extLst>
                </a:gridCol>
                <a:gridCol w="6613200">
                  <a:extLst>
                    <a:ext uri="{9D8B030D-6E8A-4147-A177-3AD203B41FA5}">
                      <a16:colId xmlns:a16="http://schemas.microsoft.com/office/drawing/2014/main" val="189524460"/>
                    </a:ext>
                  </a:extLst>
                </a:gridCol>
              </a:tblGrid>
              <a:tr h="888029">
                <a:tc>
                  <a:txBody>
                    <a:bodyPr/>
                    <a:lstStyle/>
                    <a:p>
                      <a:pPr algn="l"/>
                      <a:r>
                        <a:rPr lang="en-US" sz="24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жно</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ш</a:t>
                      </a:r>
                      <a:r>
                        <a:rPr lang="en-US" sz="2400" b="1" dirty="0" err="1">
                          <a:effectLst/>
                          <a:latin typeface="Calibri" panose="020F0502020204030204" pitchFamily="34" charset="0"/>
                          <a:ea typeface="PMingLiU" panose="02020500000000000000" pitchFamily="18" charset="-120"/>
                          <a:cs typeface="Times New Roman" panose="02020603050405020304" pitchFamily="18" charset="0"/>
                        </a:rPr>
                        <a:t>у</a:t>
                      </a:r>
                      <a:r>
                        <a:rPr lang="en-US" sz="2400" dirty="0" err="1">
                          <a:effectLst/>
                          <a:latin typeface="Calibri" panose="020F0502020204030204" pitchFamily="34" charset="0"/>
                          <a:ea typeface="PMingLiU" panose="02020500000000000000" pitchFamily="18" charset="-120"/>
                          <a:cs typeface="Times New Roman" panose="02020603050405020304" pitchFamily="18" charset="0"/>
                        </a:rPr>
                        <a:t>ко</a:t>
                      </a:r>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en-US" sz="2400" u="sng" dirty="0" err="1">
                          <a:effectLst/>
                          <a:latin typeface="Calibri" panose="020F0502020204030204" pitchFamily="34" charset="0"/>
                          <a:ea typeface="PMingLiU" panose="02020500000000000000" pitchFamily="18" charset="-120"/>
                          <a:cs typeface="Times New Roman" panose="02020603050405020304" pitchFamily="18" charset="0"/>
                        </a:rPr>
                        <a:t>луд</a:t>
                      </a:r>
                      <a:r>
                        <a:rPr lang="en-US" sz="2400" b="1" u="sng" dirty="0" err="1">
                          <a:effectLst/>
                          <a:latin typeface="Calibri" panose="020F0502020204030204" pitchFamily="34" charset="0"/>
                          <a:ea typeface="PMingLiU" panose="02020500000000000000" pitchFamily="18" charset="-120"/>
                          <a:cs typeface="Times New Roman" panose="02020603050405020304" pitchFamily="18" charset="0"/>
                        </a:rPr>
                        <a:t>а</a:t>
                      </a:r>
                      <a:r>
                        <a:rPr lang="en-US" sz="2400" u="sng" dirty="0" err="1">
                          <a:effectLst/>
                          <a:latin typeface="Calibri" panose="020F0502020204030204" pitchFamily="34" charset="0"/>
                          <a:ea typeface="PMingLiU" panose="02020500000000000000" pitchFamily="18" charset="-120"/>
                          <a:cs typeface="Times New Roman" panose="02020603050405020304" pitchFamily="18" charset="0"/>
                        </a:rPr>
                        <a:t>лтын</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People used to read a lot.</a:t>
                      </a:r>
                      <a:endParaRPr lang="en-GB" sz="2400" dirty="0">
                        <a:effectLst/>
                        <a:latin typeface="Calibri" panose="020F0502020204030204" pitchFamily="34" charset="0"/>
                        <a:ea typeface="PMingLiU" panose="02020500000000000000" pitchFamily="18" charset="-120"/>
                        <a:cs typeface="Lucida Grande"/>
                      </a:endParaRPr>
                    </a:p>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(One used to read a lot.)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385471"/>
                  </a:ext>
                </a:extLst>
              </a:tr>
              <a:tr h="878404">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С</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йын</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ил</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лтын</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Life was good.</a:t>
                      </a:r>
                      <a:endParaRPr lang="en-GB" sz="2400" dirty="0">
                        <a:effectLst/>
                        <a:latin typeface="Calibri" panose="020F0502020204030204" pitchFamily="34" charset="0"/>
                        <a:ea typeface="PMingLiU" panose="02020500000000000000" pitchFamily="18" charset="-120"/>
                        <a:cs typeface="Lucida Grande"/>
                      </a:endParaRPr>
                    </a:p>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(One lived well.)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98448"/>
                  </a:ext>
                </a:extLst>
              </a:tr>
            </a:tbl>
          </a:graphicData>
        </a:graphic>
      </p:graphicFrame>
      <p:graphicFrame>
        <p:nvGraphicFramePr>
          <p:cNvPr id="7" name="Content Placeholder 5">
            <a:extLst>
              <a:ext uri="{FF2B5EF4-FFF2-40B4-BE49-F238E27FC236}">
                <a16:creationId xmlns:a16="http://schemas.microsoft.com/office/drawing/2014/main" id="{9932E803-49AF-408B-895A-86306B1E8B07}"/>
              </a:ext>
            </a:extLst>
          </p:cNvPr>
          <p:cNvGraphicFramePr>
            <a:graphicFrameLocks/>
          </p:cNvGraphicFramePr>
          <p:nvPr>
            <p:extLst>
              <p:ext uri="{D42A27DB-BD31-4B8C-83A1-F6EECF244321}">
                <p14:modId xmlns:p14="http://schemas.microsoft.com/office/powerpoint/2010/main" val="3643178240"/>
              </p:ext>
            </p:extLst>
          </p:nvPr>
        </p:nvGraphicFramePr>
        <p:xfrm>
          <a:off x="838197" y="3882189"/>
          <a:ext cx="10515599" cy="888029"/>
        </p:xfrm>
        <a:graphic>
          <a:graphicData uri="http://schemas.openxmlformats.org/drawingml/2006/table">
            <a:tbl>
              <a:tblPr firstRow="1" firstCol="1" bandRow="1" bandCol="1"/>
              <a:tblGrid>
                <a:gridCol w="3904284">
                  <a:extLst>
                    <a:ext uri="{9D8B030D-6E8A-4147-A177-3AD203B41FA5}">
                      <a16:colId xmlns:a16="http://schemas.microsoft.com/office/drawing/2014/main" val="2320546481"/>
                    </a:ext>
                  </a:extLst>
                </a:gridCol>
                <a:gridCol w="6611315">
                  <a:extLst>
                    <a:ext uri="{9D8B030D-6E8A-4147-A177-3AD203B41FA5}">
                      <a16:colId xmlns:a16="http://schemas.microsoft.com/office/drawing/2014/main" val="189524460"/>
                    </a:ext>
                  </a:extLst>
                </a:gridCol>
              </a:tblGrid>
              <a:tr h="888029">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Шукертс</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уж</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лтын</a:t>
                      </a:r>
                      <a:r>
                        <a:rPr lang="en-US" sz="2400" u="sng" dirty="0">
                          <a:effectLst/>
                          <a:latin typeface="Calibri" panose="020F0502020204030204" pitchFamily="34" charset="0"/>
                          <a:ea typeface="PMingLiU" panose="02020500000000000000" pitchFamily="18" charset="-120"/>
                          <a:cs typeface="Calibri" panose="020F0502020204030204" pitchFamily="34" charset="0"/>
                        </a:rPr>
                        <a:t> </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о</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гыл</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Long time no see. / We haven’t met for a long time.</a:t>
                      </a:r>
                      <a:endParaRPr lang="en-GB" sz="2400" dirty="0">
                        <a:effectLst/>
                        <a:latin typeface="Calibri" panose="020F0502020204030204" pitchFamily="34" charset="0"/>
                        <a:ea typeface="PMingLiU" panose="02020500000000000000" pitchFamily="18" charset="-120"/>
                        <a:cs typeface="Lucida Grande"/>
                      </a:endParaRPr>
                    </a:p>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(One has not encountered for a long time.)</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385471"/>
                  </a:ext>
                </a:extLst>
              </a:tr>
            </a:tbl>
          </a:graphicData>
        </a:graphic>
      </p:graphicFrame>
      <p:graphicFrame>
        <p:nvGraphicFramePr>
          <p:cNvPr id="8" name="Content Placeholder 5">
            <a:extLst>
              <a:ext uri="{FF2B5EF4-FFF2-40B4-BE49-F238E27FC236}">
                <a16:creationId xmlns:a16="http://schemas.microsoft.com/office/drawing/2014/main" id="{584B08C2-B84D-48D5-AC07-BC7A0F934FBA}"/>
              </a:ext>
            </a:extLst>
          </p:cNvPr>
          <p:cNvGraphicFramePr>
            <a:graphicFrameLocks/>
          </p:cNvGraphicFramePr>
          <p:nvPr>
            <p:extLst>
              <p:ext uri="{D42A27DB-BD31-4B8C-83A1-F6EECF244321}">
                <p14:modId xmlns:p14="http://schemas.microsoft.com/office/powerpoint/2010/main" val="453033354"/>
              </p:ext>
            </p:extLst>
          </p:nvPr>
        </p:nvGraphicFramePr>
        <p:xfrm>
          <a:off x="838196" y="4760593"/>
          <a:ext cx="10519200" cy="888029"/>
        </p:xfrm>
        <a:graphic>
          <a:graphicData uri="http://schemas.openxmlformats.org/drawingml/2006/table">
            <a:tbl>
              <a:tblPr firstRow="1" firstCol="1" bandRow="1" bandCol="1"/>
              <a:tblGrid>
                <a:gridCol w="3906000">
                  <a:extLst>
                    <a:ext uri="{9D8B030D-6E8A-4147-A177-3AD203B41FA5}">
                      <a16:colId xmlns:a16="http://schemas.microsoft.com/office/drawing/2014/main" val="2320546481"/>
                    </a:ext>
                  </a:extLst>
                </a:gridCol>
                <a:gridCol w="6613200">
                  <a:extLst>
                    <a:ext uri="{9D8B030D-6E8A-4147-A177-3AD203B41FA5}">
                      <a16:colId xmlns:a16="http://schemas.microsoft.com/office/drawing/2014/main" val="189524460"/>
                    </a:ext>
                  </a:extLst>
                </a:gridCol>
              </a:tblGrid>
              <a:tr h="888029">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Книгам</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т</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луд</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лтын</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Books were read as well.</a:t>
                      </a:r>
                      <a:endParaRPr lang="en-GB" sz="2400" dirty="0">
                        <a:effectLst/>
                        <a:latin typeface="Calibri" panose="020F0502020204030204" pitchFamily="34" charset="0"/>
                        <a:ea typeface="PMingLiU" panose="02020500000000000000" pitchFamily="18" charset="-120"/>
                        <a:cs typeface="Lucida Grande"/>
                      </a:endParaRPr>
                    </a:p>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(One read books as well.)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385471"/>
                  </a:ext>
                </a:extLst>
              </a:tr>
            </a:tbl>
          </a:graphicData>
        </a:graphic>
      </p:graphicFrame>
    </p:spTree>
    <p:extLst>
      <p:ext uri="{BB962C8B-B14F-4D97-AF65-F5344CB8AC3E}">
        <p14:creationId xmlns:p14="http://schemas.microsoft.com/office/powerpoint/2010/main" val="164186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2367</Words>
  <Application>Microsoft Office PowerPoint</Application>
  <PresentationFormat>Widescreen</PresentationFormat>
  <Paragraphs>508</Paragraphs>
  <Slides>40</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Courier New</vt:lpstr>
      <vt:lpstr>Office Theme</vt:lpstr>
      <vt:lpstr>Chapter 22</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PowerPoint Presentation</vt:lpstr>
      <vt:lpstr>PowerPoint Presentation</vt:lpstr>
      <vt:lpstr>PowerPoint Presentation</vt:lpstr>
      <vt:lpstr>Exercises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22</dc:title>
  <dc:creator>Jeremy Bradley</dc:creator>
  <cp:lastModifiedBy>Jeremy moss Bradley</cp:lastModifiedBy>
  <cp:revision>163</cp:revision>
  <dcterms:created xsi:type="dcterms:W3CDTF">2021-01-22T02:35:08Z</dcterms:created>
  <dcterms:modified xsi:type="dcterms:W3CDTF">2024-03-15T13:59:36Z</dcterms:modified>
</cp:coreProperties>
</file>