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83" r:id="rId2"/>
    <p:sldId id="761" r:id="rId3"/>
    <p:sldId id="596" r:id="rId4"/>
    <p:sldId id="796" r:id="rId5"/>
    <p:sldId id="954" r:id="rId6"/>
    <p:sldId id="955" r:id="rId7"/>
    <p:sldId id="957" r:id="rId8"/>
    <p:sldId id="963" r:id="rId9"/>
    <p:sldId id="962" r:id="rId10"/>
    <p:sldId id="961" r:id="rId11"/>
    <p:sldId id="958" r:id="rId12"/>
    <p:sldId id="959" r:id="rId13"/>
    <p:sldId id="966" r:id="rId14"/>
    <p:sldId id="967" r:id="rId15"/>
    <p:sldId id="960" r:id="rId16"/>
    <p:sldId id="965" r:id="rId17"/>
    <p:sldId id="968" r:id="rId18"/>
    <p:sldId id="969" r:id="rId19"/>
    <p:sldId id="643" r:id="rId20"/>
    <p:sldId id="862" r:id="rId21"/>
    <p:sldId id="970" r:id="rId22"/>
    <p:sldId id="971" r:id="rId23"/>
    <p:sldId id="972" r:id="rId24"/>
    <p:sldId id="973" r:id="rId25"/>
    <p:sldId id="974" r:id="rId26"/>
    <p:sldId id="976" r:id="rId27"/>
    <p:sldId id="977" r:id="rId28"/>
    <p:sldId id="978" r:id="rId29"/>
    <p:sldId id="979" r:id="rId30"/>
    <p:sldId id="980" r:id="rId31"/>
    <p:sldId id="981" r:id="rId32"/>
    <p:sldId id="982" r:id="rId33"/>
    <p:sldId id="984" r:id="rId34"/>
    <p:sldId id="985" r:id="rId35"/>
    <p:sldId id="986" r:id="rId36"/>
    <p:sldId id="987" r:id="rId37"/>
    <p:sldId id="988" r:id="rId38"/>
    <p:sldId id="653" r:id="rId39"/>
    <p:sldId id="906" r:id="rId40"/>
    <p:sldId id="951" r:id="rId41"/>
    <p:sldId id="989" r:id="rId42"/>
    <p:sldId id="655" r:id="rId43"/>
    <p:sldId id="990" r:id="rId44"/>
    <p:sldId id="991" r:id="rId45"/>
    <p:sldId id="656" r:id="rId46"/>
    <p:sldId id="99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86359" autoAdjust="0"/>
  </p:normalViewPr>
  <p:slideViewPr>
    <p:cSldViewPr snapToGrid="0">
      <p:cViewPr varScale="1">
        <p:scale>
          <a:sx n="103" d="100"/>
          <a:sy n="103" d="100"/>
        </p:scale>
        <p:origin x="708" y="102"/>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43</a:t>
            </a:fld>
            <a:endParaRPr lang="en-GB"/>
          </a:p>
        </p:txBody>
      </p:sp>
    </p:spTree>
    <p:extLst>
      <p:ext uri="{BB962C8B-B14F-4D97-AF65-F5344CB8AC3E}">
        <p14:creationId xmlns:p14="http://schemas.microsoft.com/office/powerpoint/2010/main" val="11906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44</a:t>
            </a:fld>
            <a:endParaRPr lang="en-GB"/>
          </a:p>
        </p:txBody>
      </p:sp>
    </p:spTree>
    <p:extLst>
      <p:ext uri="{BB962C8B-B14F-4D97-AF65-F5344CB8AC3E}">
        <p14:creationId xmlns:p14="http://schemas.microsoft.com/office/powerpoint/2010/main" val="274884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45</a:t>
            </a:fld>
            <a:endParaRPr lang="en-GB"/>
          </a:p>
        </p:txBody>
      </p:sp>
    </p:spTree>
    <p:extLst>
      <p:ext uri="{BB962C8B-B14F-4D97-AF65-F5344CB8AC3E}">
        <p14:creationId xmlns:p14="http://schemas.microsoft.com/office/powerpoint/2010/main" val="420887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46</a:t>
            </a:fld>
            <a:endParaRPr lang="en-GB"/>
          </a:p>
        </p:txBody>
      </p:sp>
    </p:spTree>
    <p:extLst>
      <p:ext uri="{BB962C8B-B14F-4D97-AF65-F5344CB8AC3E}">
        <p14:creationId xmlns:p14="http://schemas.microsoft.com/office/powerpoint/2010/main" val="74366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DD2E0894-7194-490C-9294-7A1A4C6E6BEC}"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21</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D9E8550A-3928-4475-8A82-4122A5621AA1}"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21</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513C7A76-5228-45F1-AC74-ED8395364F20}"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21</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4E72D6AA-ED75-4600-8E9F-E71BF53C12E2}"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21</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D9ADF310-213E-4D6A-BE48-8E24A866DDDD}"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21</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4D2BD62D-B478-4B89-89F7-F2A985FF09C3}"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21</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3C492B25-E1BD-4A5A-AB9E-5E8AF86B9BCA}"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21</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6426BCFC-3173-4D52-BF8A-E2CE7ABFE3BC}"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21</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198F9399-D865-4EB2-818A-04C878BFE837}"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21</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E1736535-D269-4F24-9E13-5CDC644EAF55}"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21</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94C996CB-5FC7-490D-AD1C-C709881885A4}"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21</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EE2FE-30D1-422A-B1B1-A90E391220AF}"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21</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6NDbloCsUHk?feature=oembed" TargetMode="External"/><Relationship Id="rId5" Type="http://schemas.openxmlformats.org/officeDocument/2006/relationships/image" Target="../media/image11.jpeg"/><Relationship Id="rId4" Type="http://schemas.openxmlformats.org/officeDocument/2006/relationships/hyperlink" Target="http://www.youtube.com/watch?v=6NDbloCsUHk"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21</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13 May 2022</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Nominal/adjective derivational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лык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dirty="0"/>
          </a:p>
        </p:txBody>
      </p:sp>
      <p:sp>
        <p:nvSpPr>
          <p:cNvPr id="24" name="Content Placeholder 2">
            <a:extLst>
              <a:ext uri="{FF2B5EF4-FFF2-40B4-BE49-F238E27FC236}">
                <a16:creationId xmlns:a16="http://schemas.microsoft.com/office/drawing/2014/main" id="{6398626C-F7D1-4DC3-A4B3-42200CF99861}"/>
              </a:ext>
            </a:extLst>
          </p:cNvPr>
          <p:cNvSpPr txBox="1">
            <a:spLocks/>
          </p:cNvSpPr>
          <p:nvPr/>
        </p:nvSpPr>
        <p:spPr>
          <a:xfrm>
            <a:off x="838200" y="1516193"/>
            <a:ext cx="10515600" cy="618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b) noun, (numeral, pronoun, adverb) &gt; purposive adjective (‘for …’)</a:t>
            </a:r>
          </a:p>
        </p:txBody>
      </p:sp>
      <p:graphicFrame>
        <p:nvGraphicFramePr>
          <p:cNvPr id="6" name="Table 5">
            <a:extLst>
              <a:ext uri="{FF2B5EF4-FFF2-40B4-BE49-F238E27FC236}">
                <a16:creationId xmlns:a16="http://schemas.microsoft.com/office/drawing/2014/main" id="{E3BCBEA2-C023-4EA8-B5AF-C5726E1C4405}"/>
              </a:ext>
            </a:extLst>
          </p:cNvPr>
          <p:cNvGraphicFramePr>
            <a:graphicFrameLocks noGrp="1"/>
          </p:cNvGraphicFramePr>
          <p:nvPr>
            <p:extLst>
              <p:ext uri="{D42A27DB-BD31-4B8C-83A1-F6EECF244321}">
                <p14:modId xmlns:p14="http://schemas.microsoft.com/office/powerpoint/2010/main" val="3584881835"/>
              </p:ext>
            </p:extLst>
          </p:nvPr>
        </p:nvGraphicFramePr>
        <p:xfrm>
          <a:off x="1669142" y="3292634"/>
          <a:ext cx="8853716" cy="1219200"/>
        </p:xfrm>
        <a:graphic>
          <a:graphicData uri="http://schemas.openxmlformats.org/drawingml/2006/table">
            <a:tbl>
              <a:tblPr firstRow="1" firstCol="1" bandRow="1" bandCol="1">
                <a:tableStyleId>{5940675A-B579-460E-94D1-54222C63F5DA}</a:tableStyleId>
              </a:tblPr>
              <a:tblGrid>
                <a:gridCol w="2213429">
                  <a:extLst>
                    <a:ext uri="{9D8B030D-6E8A-4147-A177-3AD203B41FA5}">
                      <a16:colId xmlns:a16="http://schemas.microsoft.com/office/drawing/2014/main" val="3684425700"/>
                    </a:ext>
                  </a:extLst>
                </a:gridCol>
                <a:gridCol w="2213429">
                  <a:extLst>
                    <a:ext uri="{9D8B030D-6E8A-4147-A177-3AD203B41FA5}">
                      <a16:colId xmlns:a16="http://schemas.microsoft.com/office/drawing/2014/main" val="3807267925"/>
                    </a:ext>
                  </a:extLst>
                </a:gridCol>
                <a:gridCol w="2213429">
                  <a:extLst>
                    <a:ext uri="{9D8B030D-6E8A-4147-A177-3AD203B41FA5}">
                      <a16:colId xmlns:a16="http://schemas.microsoft.com/office/drawing/2014/main" val="2050633505"/>
                    </a:ext>
                  </a:extLst>
                </a:gridCol>
                <a:gridCol w="2213429">
                  <a:extLst>
                    <a:ext uri="{9D8B030D-6E8A-4147-A177-3AD203B41FA5}">
                      <a16:colId xmlns:a16="http://schemas.microsoft.com/office/drawing/2014/main" val="2446336810"/>
                    </a:ext>
                  </a:extLst>
                </a:gridCol>
              </a:tblGrid>
              <a:tr h="0">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йын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my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м</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йынлык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meant for 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943430540"/>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йын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your (Sg.)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a:t>
                      </a:r>
                      <a:r>
                        <a:rPr lang="en-US" sz="2000" b="1">
                          <a:effectLst/>
                          <a:latin typeface="Calibri" panose="020F0502020204030204" pitchFamily="34" charset="0"/>
                          <a:ea typeface="PMingLiU" panose="02020500000000000000" pitchFamily="18" charset="-120"/>
                          <a:cs typeface="Lucida Grande"/>
                        </a:rPr>
                        <a:t>ы</a:t>
                      </a:r>
                      <a:r>
                        <a:rPr lang="en-US" sz="2000">
                          <a:effectLst/>
                          <a:latin typeface="Calibri" panose="020F0502020204030204" pitchFamily="34" charset="0"/>
                          <a:ea typeface="PMingLiU" panose="02020500000000000000" pitchFamily="18" charset="-120"/>
                          <a:cs typeface="Lucida Grande"/>
                        </a:rPr>
                        <a:t>йынлык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meant for you (Sg.)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782455112"/>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мемн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our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мемн</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meant for you</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893171147"/>
                  </a:ext>
                </a:extLst>
              </a:tr>
              <a:tr h="0">
                <a:tc>
                  <a:txBody>
                    <a:bodyPr/>
                    <a:lstStyle/>
                    <a:p>
                      <a:pPr algn="just"/>
                      <a:r>
                        <a:rPr lang="en-US" sz="2000">
                          <a:effectLst/>
                          <a:latin typeface="Calibri" panose="020F0502020204030204" pitchFamily="34" charset="0"/>
                          <a:ea typeface="PMingLiU" panose="02020500000000000000" pitchFamily="18" charset="-120"/>
                          <a:cs typeface="Lucida Grande"/>
                        </a:rPr>
                        <a:t>тенд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your (Pl.)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Lucida Grande"/>
                        </a:rPr>
                        <a:t>тенд</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нлык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Lucida Grande"/>
                        </a:rPr>
                        <a:t>meant for you (Pl.)</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978225421"/>
                  </a:ext>
                </a:extLst>
              </a:tr>
            </a:tbl>
          </a:graphicData>
        </a:graphic>
      </p:graphicFrame>
    </p:spTree>
    <p:extLst>
      <p:ext uri="{BB962C8B-B14F-4D97-AF65-F5344CB8AC3E}">
        <p14:creationId xmlns:p14="http://schemas.microsoft.com/office/powerpoint/2010/main" val="133480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5">
            <a:extLst>
              <a:ext uri="{FF2B5EF4-FFF2-40B4-BE49-F238E27FC236}">
                <a16:creationId xmlns:a16="http://schemas.microsoft.com/office/drawing/2014/main" id="{286593CD-E465-43AE-AEA4-29CFDBE7486D}"/>
              </a:ext>
            </a:extLst>
          </p:cNvPr>
          <p:cNvGraphicFramePr>
            <a:graphicFrameLocks/>
          </p:cNvGraphicFramePr>
          <p:nvPr>
            <p:extLst>
              <p:ext uri="{D42A27DB-BD31-4B8C-83A1-F6EECF244321}">
                <p14:modId xmlns:p14="http://schemas.microsoft.com/office/powerpoint/2010/main" val="644655030"/>
              </p:ext>
            </p:extLst>
          </p:nvPr>
        </p:nvGraphicFramePr>
        <p:xfrm>
          <a:off x="800821" y="2828946"/>
          <a:ext cx="10552979" cy="1723374"/>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Base form</a:t>
                      </a: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fontAlgn="t">
                        <a:spcBef>
                          <a:spcPts val="0"/>
                        </a:spcBef>
                        <a:spcAft>
                          <a:spcPts val="0"/>
                        </a:spcAft>
                      </a:pPr>
                      <a:r>
                        <a:rPr lang="en-US"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Derived stem</a:t>
                      </a: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fontAlgn="t">
                        <a:spcBef>
                          <a:spcPts val="0"/>
                        </a:spcBef>
                        <a:spcAft>
                          <a:spcPts val="0"/>
                        </a:spcAft>
                      </a:pP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шинч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eye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шинч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glasses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шыҥ</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mosquito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шыҥ</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mosquito net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ав</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mother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ав</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womb</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нер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nose, snout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н</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рлык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Nominal/adjective derivational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лык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dirty="0"/>
          </a:p>
        </p:txBody>
      </p:sp>
      <p:sp>
        <p:nvSpPr>
          <p:cNvPr id="24" name="Content Placeholder 2">
            <a:extLst>
              <a:ext uri="{FF2B5EF4-FFF2-40B4-BE49-F238E27FC236}">
                <a16:creationId xmlns:a16="http://schemas.microsoft.com/office/drawing/2014/main" id="{6398626C-F7D1-4DC3-A4B3-42200CF99861}"/>
              </a:ext>
            </a:extLst>
          </p:cNvPr>
          <p:cNvSpPr txBox="1">
            <a:spLocks/>
          </p:cNvSpPr>
          <p:nvPr/>
        </p:nvSpPr>
        <p:spPr>
          <a:xfrm>
            <a:off x="838200" y="1516193"/>
            <a:ext cx="10515600" cy="618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b2) … &gt; purposive adjective (‘for …’) &gt; purposive noun (‘thing for …’)</a:t>
            </a:r>
          </a:p>
        </p:txBody>
      </p:sp>
      <p:sp>
        <p:nvSpPr>
          <p:cNvPr id="27" name="Rectangle 26">
            <a:extLst>
              <a:ext uri="{FF2B5EF4-FFF2-40B4-BE49-F238E27FC236}">
                <a16:creationId xmlns:a16="http://schemas.microsoft.com/office/drawing/2014/main" id="{C38F1F58-971A-4933-A6D3-9CEB809A1CBB}"/>
              </a:ext>
            </a:extLst>
          </p:cNvPr>
          <p:cNvSpPr/>
          <p:nvPr/>
        </p:nvSpPr>
        <p:spPr>
          <a:xfrm>
            <a:off x="5826235" y="3429001"/>
            <a:ext cx="1344186" cy="1752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2ACC0008-25D3-4614-B4BA-9616495F56F1}"/>
              </a:ext>
            </a:extLst>
          </p:cNvPr>
          <p:cNvSpPr/>
          <p:nvPr/>
        </p:nvSpPr>
        <p:spPr>
          <a:xfrm>
            <a:off x="8424654" y="3375660"/>
            <a:ext cx="1969025" cy="228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3D77AB76-8E45-402F-A9CE-7C99C5BAE4D1}"/>
              </a:ext>
            </a:extLst>
          </p:cNvPr>
          <p:cNvSpPr/>
          <p:nvPr/>
        </p:nvSpPr>
        <p:spPr>
          <a:xfrm>
            <a:off x="5826235" y="3700781"/>
            <a:ext cx="1344186" cy="1752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9D03949E-027A-4BDB-AA1C-B699D10F5210}"/>
              </a:ext>
            </a:extLst>
          </p:cNvPr>
          <p:cNvSpPr/>
          <p:nvPr/>
        </p:nvSpPr>
        <p:spPr>
          <a:xfrm>
            <a:off x="8424654" y="3685540"/>
            <a:ext cx="1969025" cy="228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2DE4FCDD-8DE1-41FD-8CAD-46E01042B6FF}"/>
              </a:ext>
            </a:extLst>
          </p:cNvPr>
          <p:cNvSpPr/>
          <p:nvPr/>
        </p:nvSpPr>
        <p:spPr>
          <a:xfrm>
            <a:off x="5897520" y="4054473"/>
            <a:ext cx="1344186" cy="1752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CA7A1DE1-C06E-41D0-A828-4005B15C8326}"/>
              </a:ext>
            </a:extLst>
          </p:cNvPr>
          <p:cNvSpPr/>
          <p:nvPr/>
        </p:nvSpPr>
        <p:spPr>
          <a:xfrm>
            <a:off x="8483239" y="4001132"/>
            <a:ext cx="1969025" cy="228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E6B42C18-9013-4B5D-908E-CFCB760F896F}"/>
              </a:ext>
            </a:extLst>
          </p:cNvPr>
          <p:cNvSpPr/>
          <p:nvPr/>
        </p:nvSpPr>
        <p:spPr>
          <a:xfrm>
            <a:off x="5897520" y="4341495"/>
            <a:ext cx="1745340" cy="1752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65594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5">
            <a:extLst>
              <a:ext uri="{FF2B5EF4-FFF2-40B4-BE49-F238E27FC236}">
                <a16:creationId xmlns:a16="http://schemas.microsoft.com/office/drawing/2014/main" id="{286593CD-E465-43AE-AEA4-29CFDBE7486D}"/>
              </a:ext>
            </a:extLst>
          </p:cNvPr>
          <p:cNvGraphicFramePr>
            <a:graphicFrameLocks/>
          </p:cNvGraphicFramePr>
          <p:nvPr/>
        </p:nvGraphicFramePr>
        <p:xfrm>
          <a:off x="800821" y="2828946"/>
          <a:ext cx="10552979" cy="1723374"/>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Base form</a:t>
                      </a: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fontAlgn="t">
                        <a:spcBef>
                          <a:spcPts val="0"/>
                        </a:spcBef>
                        <a:spcAft>
                          <a:spcPts val="0"/>
                        </a:spcAft>
                      </a:pPr>
                      <a:r>
                        <a:rPr lang="en-US"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Derived stem</a:t>
                      </a: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fontAlgn="t">
                        <a:spcBef>
                          <a:spcPts val="0"/>
                        </a:spcBef>
                        <a:spcAft>
                          <a:spcPts val="0"/>
                        </a:spcAft>
                      </a:pP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шинч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eye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шинч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glasses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шыҥ</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mosquito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шыҥ</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mosquito net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ав</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mother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ав</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womb</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нер</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nose, snout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н</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рлык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muzzle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Nominal/adjective derivational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лык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dirty="0"/>
          </a:p>
        </p:txBody>
      </p:sp>
      <p:sp>
        <p:nvSpPr>
          <p:cNvPr id="24" name="Content Placeholder 2">
            <a:extLst>
              <a:ext uri="{FF2B5EF4-FFF2-40B4-BE49-F238E27FC236}">
                <a16:creationId xmlns:a16="http://schemas.microsoft.com/office/drawing/2014/main" id="{6398626C-F7D1-4DC3-A4B3-42200CF99861}"/>
              </a:ext>
            </a:extLst>
          </p:cNvPr>
          <p:cNvSpPr txBox="1">
            <a:spLocks/>
          </p:cNvSpPr>
          <p:nvPr/>
        </p:nvSpPr>
        <p:spPr>
          <a:xfrm>
            <a:off x="838200" y="1516193"/>
            <a:ext cx="10515600" cy="618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u="sng" dirty="0"/>
              <a:t>b2) … &gt; purposive adjective (‘for …’) &gt; purposive noun (‘thing for …’)</a:t>
            </a:r>
          </a:p>
        </p:txBody>
      </p:sp>
    </p:spTree>
    <p:extLst>
      <p:ext uri="{BB962C8B-B14F-4D97-AF65-F5344CB8AC3E}">
        <p14:creationId xmlns:p14="http://schemas.microsoft.com/office/powerpoint/2010/main" val="91007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B81124-7EA1-4B65-BF18-061DEC423201}"/>
              </a:ext>
            </a:extLst>
          </p:cNvPr>
          <p:cNvSpPr>
            <a:spLocks noGrp="1"/>
          </p:cNvSpPr>
          <p:nvPr>
            <p:ph type="ftr" sz="quarter" idx="11"/>
          </p:nvPr>
        </p:nvSpPr>
        <p:spPr/>
        <p:txBody>
          <a:bodyPr/>
          <a:lstStyle/>
          <a:p>
            <a:r>
              <a:rPr lang="en-US"/>
              <a:t>COPIUS – Introduction to Mari – Chapter 21</a:t>
            </a:r>
            <a:endParaRPr lang="en-GB"/>
          </a:p>
        </p:txBody>
      </p:sp>
      <p:sp>
        <p:nvSpPr>
          <p:cNvPr id="5" name="Slide Number Placeholder 4">
            <a:extLst>
              <a:ext uri="{FF2B5EF4-FFF2-40B4-BE49-F238E27FC236}">
                <a16:creationId xmlns:a16="http://schemas.microsoft.com/office/drawing/2014/main" id="{71FB9D90-3EA8-460C-A350-15E597F43D90}"/>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6" name="Content Placeholder 2">
            <a:extLst>
              <a:ext uri="{FF2B5EF4-FFF2-40B4-BE49-F238E27FC236}">
                <a16:creationId xmlns:a16="http://schemas.microsoft.com/office/drawing/2014/main" id="{7D54709A-8FA9-4BFA-B4DB-E41D430CA5ED}"/>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2. </a:t>
            </a:r>
            <a:r>
              <a:rPr lang="fr-FR" sz="3600" u="sng" dirty="0">
                <a:latin typeface="Calibri" panose="020F0502020204030204" pitchFamily="34" charset="0"/>
                <a:ea typeface="Times New Roman" panose="02020603050405020304" pitchFamily="18" charset="0"/>
                <a:cs typeface="Calibri" panose="020F0502020204030204" pitchFamily="34" charset="0"/>
              </a:rPr>
              <a:t>Verbal </a:t>
            </a:r>
            <a:r>
              <a:rPr lang="fr-FR" sz="3600" u="sng" dirty="0" err="1">
                <a:latin typeface="Calibri" panose="020F0502020204030204" pitchFamily="34" charset="0"/>
                <a:ea typeface="Times New Roman" panose="02020603050405020304" pitchFamily="18" charset="0"/>
                <a:cs typeface="Calibri" panose="020F0502020204030204" pitchFamily="34" charset="0"/>
              </a:rPr>
              <a:t>derivational</a:t>
            </a:r>
            <a:r>
              <a:rPr lang="fr-FR" sz="3600" u="sng" dirty="0">
                <a:latin typeface="Calibri" panose="020F0502020204030204" pitchFamily="34" charset="0"/>
                <a:ea typeface="Times New Roman" panose="02020603050405020304" pitchFamily="18" charset="0"/>
                <a:cs typeface="Calibri" panose="020F0502020204030204" pitchFamily="34" charset="0"/>
              </a:rPr>
              <a:t> </a:t>
            </a:r>
            <a:r>
              <a:rPr lang="fr-FR" sz="3600" u="sng" dirty="0" err="1">
                <a:latin typeface="Calibri" panose="020F0502020204030204" pitchFamily="34" charset="0"/>
                <a:ea typeface="Times New Roman" panose="02020603050405020304" pitchFamily="18" charset="0"/>
                <a:cs typeface="Calibri" panose="020F0502020204030204" pitchFamily="34" charset="0"/>
              </a:rPr>
              <a:t>suffix</a:t>
            </a:r>
            <a:r>
              <a:rPr lang="fr-FR" sz="3600" u="sng" dirty="0">
                <a:latin typeface="Calibri" panose="020F0502020204030204" pitchFamily="34" charset="0"/>
                <a:ea typeface="Times New Roman" panose="02020603050405020304" pitchFamily="18" charset="0"/>
                <a:cs typeface="Calibri" panose="020F0502020204030204" pitchFamily="34" charset="0"/>
              </a:rPr>
              <a:t> -кт</a:t>
            </a:r>
            <a:r>
              <a:rPr lang="fr-FR" sz="3600" u="sng" baseline="30000" dirty="0">
                <a:latin typeface="Calibri" panose="020F0502020204030204" pitchFamily="34" charset="0"/>
                <a:ea typeface="Times New Roman" panose="02020603050405020304" pitchFamily="18" charset="0"/>
                <a:cs typeface="Calibri" panose="020F0502020204030204" pitchFamily="34" charset="0"/>
              </a:rPr>
              <a:t>II</a:t>
            </a:r>
            <a:endParaRPr lang="en-US" sz="3600" u="sng" baseline="30000"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0" name="Table 9">
            <a:extLst>
              <a:ext uri="{FF2B5EF4-FFF2-40B4-BE49-F238E27FC236}">
                <a16:creationId xmlns:a16="http://schemas.microsoft.com/office/drawing/2014/main" id="{BDD43FEA-D54A-477D-920D-F81FFB367E23}"/>
              </a:ext>
            </a:extLst>
          </p:cNvPr>
          <p:cNvGraphicFramePr>
            <a:graphicFrameLocks noGrp="1"/>
          </p:cNvGraphicFramePr>
          <p:nvPr>
            <p:extLst>
              <p:ext uri="{D42A27DB-BD31-4B8C-83A1-F6EECF244321}">
                <p14:modId xmlns:p14="http://schemas.microsoft.com/office/powerpoint/2010/main" val="357448186"/>
              </p:ext>
            </p:extLst>
          </p:nvPr>
        </p:nvGraphicFramePr>
        <p:xfrm>
          <a:off x="838201" y="1931901"/>
          <a:ext cx="10515599" cy="3657600"/>
        </p:xfrm>
        <a:graphic>
          <a:graphicData uri="http://schemas.openxmlformats.org/drawingml/2006/table">
            <a:tbl>
              <a:tblPr firstRow="1" firstCol="1" bandRow="1">
                <a:tableStyleId>{5940675A-B579-460E-94D1-54222C63F5DA}</a:tableStyleId>
              </a:tblPr>
              <a:tblGrid>
                <a:gridCol w="2238487">
                  <a:extLst>
                    <a:ext uri="{9D8B030D-6E8A-4147-A177-3AD203B41FA5}">
                      <a16:colId xmlns:a16="http://schemas.microsoft.com/office/drawing/2014/main" val="13227797"/>
                    </a:ext>
                  </a:extLst>
                </a:gridCol>
                <a:gridCol w="2113459">
                  <a:extLst>
                    <a:ext uri="{9D8B030D-6E8A-4147-A177-3AD203B41FA5}">
                      <a16:colId xmlns:a16="http://schemas.microsoft.com/office/drawing/2014/main" val="903491114"/>
                    </a:ext>
                  </a:extLst>
                </a:gridCol>
                <a:gridCol w="2688107">
                  <a:extLst>
                    <a:ext uri="{9D8B030D-6E8A-4147-A177-3AD203B41FA5}">
                      <a16:colId xmlns:a16="http://schemas.microsoft.com/office/drawing/2014/main" val="3728610551"/>
                    </a:ext>
                  </a:extLst>
                </a:gridCol>
                <a:gridCol w="3475546">
                  <a:extLst>
                    <a:ext uri="{9D8B030D-6E8A-4147-A177-3AD203B41FA5}">
                      <a16:colId xmlns:a16="http://schemas.microsoft.com/office/drawing/2014/main" val="111214572"/>
                    </a:ext>
                  </a:extLst>
                </a:gridCol>
              </a:tblGrid>
              <a:tr h="94067">
                <a:tc gridSpan="2">
                  <a:txBody>
                    <a:bodyPr/>
                    <a:lstStyle/>
                    <a:p>
                      <a:pPr algn="ctr"/>
                      <a:r>
                        <a:rPr lang="mi-NZ" sz="2000" b="1" dirty="0">
                          <a:effectLst/>
                          <a:latin typeface="Calibri" panose="020F0502020204030204" pitchFamily="34" charset="0"/>
                          <a:ea typeface="PMingLiU" panose="02020500000000000000" pitchFamily="18" charset="-120"/>
                          <a:cs typeface="Lucida Grande"/>
                        </a:rPr>
                        <a:t>Base verb</a:t>
                      </a:r>
                      <a:endParaRPr lang="en-GB" sz="2000" b="1" dirty="0">
                        <a:effectLst/>
                        <a:latin typeface="Calibri" panose="020F0502020204030204" pitchFamily="34" charset="0"/>
                        <a:ea typeface="PMingLiU" panose="02020500000000000000" pitchFamily="18" charset="-120"/>
                        <a:cs typeface="Lucida Grande"/>
                      </a:endParaRPr>
                    </a:p>
                  </a:txBody>
                  <a:tcPr marL="68580" marR="68580" marT="0" marB="0" anchor="ctr"/>
                </a:tc>
                <a:tc hMerge="1">
                  <a:txBody>
                    <a:bodyPr/>
                    <a:lstStyle/>
                    <a:p>
                      <a:pPr algn="l"/>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gridSpan="2">
                  <a:txBody>
                    <a:bodyPr/>
                    <a:lstStyle/>
                    <a:p>
                      <a:pPr algn="ctr"/>
                      <a:r>
                        <a:rPr lang="en-GB" sz="2000" b="1" dirty="0">
                          <a:effectLst/>
                          <a:latin typeface="Calibri" panose="020F0502020204030204" pitchFamily="34" charset="0"/>
                          <a:ea typeface="PMingLiU" panose="02020500000000000000" pitchFamily="18" charset="-120"/>
                          <a:cs typeface="Lucida Grande"/>
                        </a:rPr>
                        <a:t>Derived verb</a:t>
                      </a:r>
                    </a:p>
                  </a:txBody>
                  <a:tcPr marL="68580" marR="68580" marT="0" marB="0" anchor="ctr"/>
                </a:tc>
                <a:tc hMerge="1">
                  <a:txBody>
                    <a:bodyPr/>
                    <a:lstStyle/>
                    <a:p>
                      <a:pPr algn="l"/>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447208797"/>
                  </a:ext>
                </a:extLst>
              </a:tr>
              <a:tr h="94067">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ург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sew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ургыкт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have (someone) sew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66901572"/>
                  </a:ext>
                </a:extLst>
              </a:tr>
              <a:tr h="94067">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ышт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do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ыштыкт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have (someone) do</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3102900"/>
                  </a:ext>
                </a:extLst>
              </a:tr>
              <a:tr h="188133">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кудаш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take off,</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to remove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кудашыкт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have (someone) take off</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99525066"/>
                  </a:ext>
                </a:extLst>
              </a:tr>
              <a:tr h="94067">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шон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think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шоныкт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make (someone) think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15220923"/>
                  </a:ext>
                </a:extLst>
              </a:tr>
              <a:tr h="28220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йӱ</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drink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йӱкт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give (someone</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something) to drink,</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to make (someone) drink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20860449"/>
                  </a:ext>
                </a:extLst>
              </a:tr>
              <a:tr h="94067">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онч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see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ончыкт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show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89109379"/>
                  </a:ext>
                </a:extLst>
              </a:tr>
              <a:tr h="94067">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шоч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be born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шочыкт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give birth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81998206"/>
                  </a:ext>
                </a:extLst>
              </a:tr>
              <a:tr h="94067">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шул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melt (intr.)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шулыкт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38971637"/>
                  </a:ext>
                </a:extLst>
              </a:tr>
            </a:tbl>
          </a:graphicData>
        </a:graphic>
      </p:graphicFrame>
      <p:sp>
        <p:nvSpPr>
          <p:cNvPr id="31" name="Rectangle 30">
            <a:extLst>
              <a:ext uri="{FF2B5EF4-FFF2-40B4-BE49-F238E27FC236}">
                <a16:creationId xmlns:a16="http://schemas.microsoft.com/office/drawing/2014/main" id="{71A56C62-E480-4B39-AB25-F8B34581F87F}"/>
              </a:ext>
            </a:extLst>
          </p:cNvPr>
          <p:cNvSpPr/>
          <p:nvPr/>
        </p:nvSpPr>
        <p:spPr>
          <a:xfrm>
            <a:off x="5258924" y="2292531"/>
            <a:ext cx="1766716" cy="22859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A6B76F00-870A-4160-8B55-11532695D0A7}"/>
              </a:ext>
            </a:extLst>
          </p:cNvPr>
          <p:cNvSpPr/>
          <p:nvPr/>
        </p:nvSpPr>
        <p:spPr>
          <a:xfrm>
            <a:off x="7896334" y="2292531"/>
            <a:ext cx="2742275" cy="228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AB91B60F-8DF2-4EC3-876E-7D151D160E73}"/>
              </a:ext>
            </a:extLst>
          </p:cNvPr>
          <p:cNvSpPr/>
          <p:nvPr/>
        </p:nvSpPr>
        <p:spPr>
          <a:xfrm>
            <a:off x="5273966" y="2578479"/>
            <a:ext cx="1812634" cy="2525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8D0E293C-4FAA-4F62-A6D5-FA63947C4CB0}"/>
              </a:ext>
            </a:extLst>
          </p:cNvPr>
          <p:cNvSpPr/>
          <p:nvPr/>
        </p:nvSpPr>
        <p:spPr>
          <a:xfrm>
            <a:off x="7912866" y="2591836"/>
            <a:ext cx="2703977" cy="22859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9028BD45-9DF2-42DB-A6DB-D8B2102960E7}"/>
              </a:ext>
            </a:extLst>
          </p:cNvPr>
          <p:cNvSpPr/>
          <p:nvPr/>
        </p:nvSpPr>
        <p:spPr>
          <a:xfrm>
            <a:off x="5269050" y="3009443"/>
            <a:ext cx="1995315" cy="33328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354CF5AB-AA7A-4E87-A80D-2CECD0CC862B}"/>
              </a:ext>
            </a:extLst>
          </p:cNvPr>
          <p:cNvSpPr/>
          <p:nvPr/>
        </p:nvSpPr>
        <p:spPr>
          <a:xfrm>
            <a:off x="7946210" y="3024148"/>
            <a:ext cx="3003730" cy="35502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30D8207E-B2CF-41AD-9BC8-5282704BCA12}"/>
              </a:ext>
            </a:extLst>
          </p:cNvPr>
          <p:cNvSpPr/>
          <p:nvPr/>
        </p:nvSpPr>
        <p:spPr>
          <a:xfrm>
            <a:off x="5274164" y="3515275"/>
            <a:ext cx="1812436" cy="228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59732FE1-FE12-43AE-8674-984E010BEA5C}"/>
              </a:ext>
            </a:extLst>
          </p:cNvPr>
          <p:cNvSpPr/>
          <p:nvPr/>
        </p:nvSpPr>
        <p:spPr>
          <a:xfrm>
            <a:off x="7925923" y="3473022"/>
            <a:ext cx="2703977" cy="26174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EA341C1F-1EA0-4FF8-9485-9294E0ECD8C3}"/>
              </a:ext>
            </a:extLst>
          </p:cNvPr>
          <p:cNvSpPr/>
          <p:nvPr/>
        </p:nvSpPr>
        <p:spPr>
          <a:xfrm>
            <a:off x="5258924" y="4086795"/>
            <a:ext cx="1827676" cy="37405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FE81FB31-A993-46AA-89C2-B91F8A893DA3}"/>
              </a:ext>
            </a:extLst>
          </p:cNvPr>
          <p:cNvSpPr/>
          <p:nvPr/>
        </p:nvSpPr>
        <p:spPr>
          <a:xfrm>
            <a:off x="7910683" y="3800047"/>
            <a:ext cx="2825897" cy="85314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3813CF1E-5E8F-4228-AC76-06A5E2A4B8E7}"/>
              </a:ext>
            </a:extLst>
          </p:cNvPr>
          <p:cNvSpPr/>
          <p:nvPr/>
        </p:nvSpPr>
        <p:spPr>
          <a:xfrm>
            <a:off x="5258924" y="4709207"/>
            <a:ext cx="1827676" cy="2514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2D995778-D93D-49A1-B476-1B6D32E85EB0}"/>
              </a:ext>
            </a:extLst>
          </p:cNvPr>
          <p:cNvSpPr/>
          <p:nvPr/>
        </p:nvSpPr>
        <p:spPr>
          <a:xfrm>
            <a:off x="7946210" y="4739746"/>
            <a:ext cx="1969025" cy="228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E3C61C16-6BB7-4079-8F94-30699C03BC07}"/>
              </a:ext>
            </a:extLst>
          </p:cNvPr>
          <p:cNvSpPr/>
          <p:nvPr/>
        </p:nvSpPr>
        <p:spPr>
          <a:xfrm>
            <a:off x="5274164" y="5028905"/>
            <a:ext cx="1751476" cy="24019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6C1CF23F-ADB2-4B2C-9BE3-685323AA7578}"/>
              </a:ext>
            </a:extLst>
          </p:cNvPr>
          <p:cNvSpPr/>
          <p:nvPr/>
        </p:nvSpPr>
        <p:spPr>
          <a:xfrm>
            <a:off x="7936685" y="5035853"/>
            <a:ext cx="1969025" cy="228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A41BE7B5-60B3-444B-93C9-3ECA4CFBE55B}"/>
              </a:ext>
            </a:extLst>
          </p:cNvPr>
          <p:cNvSpPr/>
          <p:nvPr/>
        </p:nvSpPr>
        <p:spPr>
          <a:xfrm>
            <a:off x="5274164" y="5326447"/>
            <a:ext cx="1995316" cy="24019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29823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B81124-7EA1-4B65-BF18-061DEC423201}"/>
              </a:ext>
            </a:extLst>
          </p:cNvPr>
          <p:cNvSpPr>
            <a:spLocks noGrp="1"/>
          </p:cNvSpPr>
          <p:nvPr>
            <p:ph type="ftr" sz="quarter" idx="11"/>
          </p:nvPr>
        </p:nvSpPr>
        <p:spPr/>
        <p:txBody>
          <a:bodyPr/>
          <a:lstStyle/>
          <a:p>
            <a:r>
              <a:rPr lang="en-US"/>
              <a:t>COPIUS – Introduction to Mari – Chapter 21</a:t>
            </a:r>
            <a:endParaRPr lang="en-GB"/>
          </a:p>
        </p:txBody>
      </p:sp>
      <p:sp>
        <p:nvSpPr>
          <p:cNvPr id="5" name="Slide Number Placeholder 4">
            <a:extLst>
              <a:ext uri="{FF2B5EF4-FFF2-40B4-BE49-F238E27FC236}">
                <a16:creationId xmlns:a16="http://schemas.microsoft.com/office/drawing/2014/main" id="{71FB9D90-3EA8-460C-A350-15E597F43D90}"/>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6" name="Content Placeholder 2">
            <a:extLst>
              <a:ext uri="{FF2B5EF4-FFF2-40B4-BE49-F238E27FC236}">
                <a16:creationId xmlns:a16="http://schemas.microsoft.com/office/drawing/2014/main" id="{7D54709A-8FA9-4BFA-B4DB-E41D430CA5ED}"/>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2. </a:t>
            </a:r>
            <a:r>
              <a:rPr lang="fr-FR" sz="3600" u="sng" dirty="0">
                <a:latin typeface="Calibri" panose="020F0502020204030204" pitchFamily="34" charset="0"/>
                <a:ea typeface="Times New Roman" panose="02020603050405020304" pitchFamily="18" charset="0"/>
                <a:cs typeface="Calibri" panose="020F0502020204030204" pitchFamily="34" charset="0"/>
              </a:rPr>
              <a:t>Verbal </a:t>
            </a:r>
            <a:r>
              <a:rPr lang="fr-FR" sz="3600" u="sng" dirty="0" err="1">
                <a:latin typeface="Calibri" panose="020F0502020204030204" pitchFamily="34" charset="0"/>
                <a:ea typeface="Times New Roman" panose="02020603050405020304" pitchFamily="18" charset="0"/>
                <a:cs typeface="Calibri" panose="020F0502020204030204" pitchFamily="34" charset="0"/>
              </a:rPr>
              <a:t>derivational</a:t>
            </a:r>
            <a:r>
              <a:rPr lang="fr-FR" sz="3600" u="sng" dirty="0">
                <a:latin typeface="Calibri" panose="020F0502020204030204" pitchFamily="34" charset="0"/>
                <a:ea typeface="Times New Roman" panose="02020603050405020304" pitchFamily="18" charset="0"/>
                <a:cs typeface="Calibri" panose="020F0502020204030204" pitchFamily="34" charset="0"/>
              </a:rPr>
              <a:t> </a:t>
            </a:r>
            <a:r>
              <a:rPr lang="fr-FR" sz="3600" u="sng" dirty="0" err="1">
                <a:latin typeface="Calibri" panose="020F0502020204030204" pitchFamily="34" charset="0"/>
                <a:ea typeface="Times New Roman" panose="02020603050405020304" pitchFamily="18" charset="0"/>
                <a:cs typeface="Calibri" panose="020F0502020204030204" pitchFamily="34" charset="0"/>
              </a:rPr>
              <a:t>suffix</a:t>
            </a:r>
            <a:r>
              <a:rPr lang="fr-FR" sz="3600" u="sng" dirty="0">
                <a:latin typeface="Calibri" panose="020F0502020204030204" pitchFamily="34" charset="0"/>
                <a:ea typeface="Times New Roman" panose="02020603050405020304" pitchFamily="18" charset="0"/>
                <a:cs typeface="Calibri" panose="020F0502020204030204" pitchFamily="34" charset="0"/>
              </a:rPr>
              <a:t> -кт</a:t>
            </a:r>
            <a:r>
              <a:rPr lang="fr-FR" sz="3600" u="sng" baseline="30000" dirty="0">
                <a:latin typeface="Calibri" panose="020F0502020204030204" pitchFamily="34" charset="0"/>
                <a:ea typeface="Times New Roman" panose="02020603050405020304" pitchFamily="18" charset="0"/>
                <a:cs typeface="Calibri" panose="020F0502020204030204" pitchFamily="34" charset="0"/>
              </a:rPr>
              <a:t>II</a:t>
            </a:r>
            <a:endParaRPr lang="en-US" sz="3600" u="sng" baseline="30000"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0" name="Table 9">
            <a:extLst>
              <a:ext uri="{FF2B5EF4-FFF2-40B4-BE49-F238E27FC236}">
                <a16:creationId xmlns:a16="http://schemas.microsoft.com/office/drawing/2014/main" id="{BDD43FEA-D54A-477D-920D-F81FFB367E23}"/>
              </a:ext>
            </a:extLst>
          </p:cNvPr>
          <p:cNvGraphicFramePr>
            <a:graphicFrameLocks noGrp="1"/>
          </p:cNvGraphicFramePr>
          <p:nvPr/>
        </p:nvGraphicFramePr>
        <p:xfrm>
          <a:off x="838201" y="1931901"/>
          <a:ext cx="10515599" cy="3657600"/>
        </p:xfrm>
        <a:graphic>
          <a:graphicData uri="http://schemas.openxmlformats.org/drawingml/2006/table">
            <a:tbl>
              <a:tblPr firstRow="1" firstCol="1" bandRow="1">
                <a:tableStyleId>{5940675A-B579-460E-94D1-54222C63F5DA}</a:tableStyleId>
              </a:tblPr>
              <a:tblGrid>
                <a:gridCol w="2238487">
                  <a:extLst>
                    <a:ext uri="{9D8B030D-6E8A-4147-A177-3AD203B41FA5}">
                      <a16:colId xmlns:a16="http://schemas.microsoft.com/office/drawing/2014/main" val="13227797"/>
                    </a:ext>
                  </a:extLst>
                </a:gridCol>
                <a:gridCol w="2113459">
                  <a:extLst>
                    <a:ext uri="{9D8B030D-6E8A-4147-A177-3AD203B41FA5}">
                      <a16:colId xmlns:a16="http://schemas.microsoft.com/office/drawing/2014/main" val="903491114"/>
                    </a:ext>
                  </a:extLst>
                </a:gridCol>
                <a:gridCol w="2688107">
                  <a:extLst>
                    <a:ext uri="{9D8B030D-6E8A-4147-A177-3AD203B41FA5}">
                      <a16:colId xmlns:a16="http://schemas.microsoft.com/office/drawing/2014/main" val="3728610551"/>
                    </a:ext>
                  </a:extLst>
                </a:gridCol>
                <a:gridCol w="3475546">
                  <a:extLst>
                    <a:ext uri="{9D8B030D-6E8A-4147-A177-3AD203B41FA5}">
                      <a16:colId xmlns:a16="http://schemas.microsoft.com/office/drawing/2014/main" val="111214572"/>
                    </a:ext>
                  </a:extLst>
                </a:gridCol>
              </a:tblGrid>
              <a:tr h="94067">
                <a:tc gridSpan="2">
                  <a:txBody>
                    <a:bodyPr/>
                    <a:lstStyle/>
                    <a:p>
                      <a:pPr algn="ctr"/>
                      <a:r>
                        <a:rPr lang="mi-NZ" sz="2000" b="1" dirty="0">
                          <a:effectLst/>
                          <a:latin typeface="Calibri" panose="020F0502020204030204" pitchFamily="34" charset="0"/>
                          <a:ea typeface="PMingLiU" panose="02020500000000000000" pitchFamily="18" charset="-120"/>
                          <a:cs typeface="Lucida Grande"/>
                        </a:rPr>
                        <a:t>Base verb</a:t>
                      </a:r>
                      <a:endParaRPr lang="en-GB" sz="2000" b="1" dirty="0">
                        <a:effectLst/>
                        <a:latin typeface="Calibri" panose="020F0502020204030204" pitchFamily="34" charset="0"/>
                        <a:ea typeface="PMingLiU" panose="02020500000000000000" pitchFamily="18" charset="-120"/>
                        <a:cs typeface="Lucida Grande"/>
                      </a:endParaRPr>
                    </a:p>
                  </a:txBody>
                  <a:tcPr marL="68580" marR="68580" marT="0" marB="0" anchor="ctr"/>
                </a:tc>
                <a:tc hMerge="1">
                  <a:txBody>
                    <a:bodyPr/>
                    <a:lstStyle/>
                    <a:p>
                      <a:pPr algn="l"/>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gridSpan="2">
                  <a:txBody>
                    <a:bodyPr/>
                    <a:lstStyle/>
                    <a:p>
                      <a:pPr algn="ctr"/>
                      <a:r>
                        <a:rPr lang="en-GB" sz="2000" b="1" dirty="0">
                          <a:effectLst/>
                          <a:latin typeface="Calibri" panose="020F0502020204030204" pitchFamily="34" charset="0"/>
                          <a:ea typeface="PMingLiU" panose="02020500000000000000" pitchFamily="18" charset="-120"/>
                          <a:cs typeface="Lucida Grande"/>
                        </a:rPr>
                        <a:t>Derived verb</a:t>
                      </a:r>
                    </a:p>
                  </a:txBody>
                  <a:tcPr marL="68580" marR="68580" marT="0" marB="0" anchor="ctr"/>
                </a:tc>
                <a:tc hMerge="1">
                  <a:txBody>
                    <a:bodyPr/>
                    <a:lstStyle/>
                    <a:p>
                      <a:pPr algn="l"/>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447208797"/>
                  </a:ext>
                </a:extLst>
              </a:tr>
              <a:tr h="94067">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ург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sew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ургыкт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have (someone) sew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66901572"/>
                  </a:ext>
                </a:extLst>
              </a:tr>
              <a:tr h="94067">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ышт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do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ыштыкт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have (someone) do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3102900"/>
                  </a:ext>
                </a:extLst>
              </a:tr>
              <a:tr h="188133">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кудаш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take off,</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to remove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кудашыкт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have (someone) take off</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99525066"/>
                  </a:ext>
                </a:extLst>
              </a:tr>
              <a:tr h="94067">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шон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think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шоныкт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make (someone) think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15220923"/>
                  </a:ext>
                </a:extLst>
              </a:tr>
              <a:tr h="28220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йӱ</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drink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йӱкт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give (someone</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something) to drink,</a:t>
                      </a:r>
                      <a:endParaRPr lang="en-GB" sz="2000">
                        <a:effectLst/>
                        <a:latin typeface="Calibri" panose="020F0502020204030204" pitchFamily="34" charset="0"/>
                        <a:ea typeface="PMingLiU" panose="02020500000000000000" pitchFamily="18" charset="-120"/>
                        <a:cs typeface="Lucida Grande"/>
                      </a:endParaRPr>
                    </a:p>
                    <a:p>
                      <a:pPr algn="l"/>
                      <a:r>
                        <a:rPr lang="en-US" sz="2000">
                          <a:effectLst/>
                          <a:latin typeface="Calibri" panose="020F0502020204030204" pitchFamily="34" charset="0"/>
                          <a:ea typeface="PMingLiU" panose="02020500000000000000" pitchFamily="18" charset="-120"/>
                          <a:cs typeface="Calibri" panose="020F0502020204030204" pitchFamily="34" charset="0"/>
                        </a:rPr>
                        <a:t>to make (someone) drink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20860449"/>
                  </a:ext>
                </a:extLst>
              </a:tr>
              <a:tr h="94067">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онч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see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ончыкт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show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89109379"/>
                  </a:ext>
                </a:extLst>
              </a:tr>
              <a:tr h="94067">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шоч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be born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шочыкт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give birth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81998206"/>
                  </a:ext>
                </a:extLst>
              </a:tr>
              <a:tr h="94067">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шул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to melt (intr.)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шулыкт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 melt (</a:t>
                      </a:r>
                      <a:r>
                        <a:rPr lang="en-US" sz="2000" dirty="0" err="1">
                          <a:effectLst/>
                          <a:latin typeface="Calibri" panose="020F0502020204030204" pitchFamily="34" charset="0"/>
                          <a:ea typeface="PMingLiU" panose="02020500000000000000" pitchFamily="18" charset="-120"/>
                          <a:cs typeface="Calibri" panose="020F0502020204030204" pitchFamily="34" charset="0"/>
                        </a:rPr>
                        <a:t>tran</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38971637"/>
                  </a:ext>
                </a:extLst>
              </a:tr>
            </a:tbl>
          </a:graphicData>
        </a:graphic>
      </p:graphicFrame>
    </p:spTree>
    <p:extLst>
      <p:ext uri="{BB962C8B-B14F-4D97-AF65-F5344CB8AC3E}">
        <p14:creationId xmlns:p14="http://schemas.microsoft.com/office/powerpoint/2010/main" val="922509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4F77BD-6C37-4F01-9097-B672DCB78770}"/>
              </a:ext>
            </a:extLst>
          </p:cNvPr>
          <p:cNvSpPr>
            <a:spLocks noGrp="1"/>
          </p:cNvSpPr>
          <p:nvPr>
            <p:ph idx="1"/>
          </p:nvPr>
        </p:nvSpPr>
        <p:spPr>
          <a:xfrm>
            <a:off x="4523936" y="3818766"/>
            <a:ext cx="2228557" cy="565883"/>
          </a:xfrm>
        </p:spPr>
        <p:txBody>
          <a:bodyPr/>
          <a:lstStyle/>
          <a:p>
            <a:pPr marL="0" indent="0" algn="r">
              <a:buNone/>
            </a:pPr>
            <a:r>
              <a:rPr lang="mi-NZ" dirty="0"/>
              <a:t>онч</a:t>
            </a:r>
            <a:r>
              <a:rPr lang="en-GB" b="1" dirty="0" err="1"/>
              <a:t>а</a:t>
            </a:r>
            <a:r>
              <a:rPr lang="en-GB" dirty="0" err="1"/>
              <a:t>ш</a:t>
            </a:r>
            <a:r>
              <a:rPr lang="en-GB" dirty="0"/>
              <a:t> (-</a:t>
            </a:r>
            <a:r>
              <a:rPr lang="en-GB" dirty="0" err="1"/>
              <a:t>ем</a:t>
            </a:r>
            <a:r>
              <a:rPr lang="en-GB" dirty="0"/>
              <a:t>)</a:t>
            </a:r>
          </a:p>
        </p:txBody>
      </p:sp>
      <p:sp>
        <p:nvSpPr>
          <p:cNvPr id="4" name="Footer Placeholder 3">
            <a:extLst>
              <a:ext uri="{FF2B5EF4-FFF2-40B4-BE49-F238E27FC236}">
                <a16:creationId xmlns:a16="http://schemas.microsoft.com/office/drawing/2014/main" id="{46B81124-7EA1-4B65-BF18-061DEC423201}"/>
              </a:ext>
            </a:extLst>
          </p:cNvPr>
          <p:cNvSpPr>
            <a:spLocks noGrp="1"/>
          </p:cNvSpPr>
          <p:nvPr>
            <p:ph type="ftr" sz="quarter" idx="11"/>
          </p:nvPr>
        </p:nvSpPr>
        <p:spPr/>
        <p:txBody>
          <a:bodyPr/>
          <a:lstStyle/>
          <a:p>
            <a:r>
              <a:rPr lang="en-US"/>
              <a:t>COPIUS – Introduction to Mari – Chapter 21</a:t>
            </a:r>
            <a:endParaRPr lang="en-GB"/>
          </a:p>
        </p:txBody>
      </p:sp>
      <p:sp>
        <p:nvSpPr>
          <p:cNvPr id="5" name="Slide Number Placeholder 4">
            <a:extLst>
              <a:ext uri="{FF2B5EF4-FFF2-40B4-BE49-F238E27FC236}">
                <a16:creationId xmlns:a16="http://schemas.microsoft.com/office/drawing/2014/main" id="{71FB9D90-3EA8-460C-A350-15E597F43D90}"/>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6" name="Content Placeholder 2">
            <a:extLst>
              <a:ext uri="{FF2B5EF4-FFF2-40B4-BE49-F238E27FC236}">
                <a16:creationId xmlns:a16="http://schemas.microsoft.com/office/drawing/2014/main" id="{7D54709A-8FA9-4BFA-B4DB-E41D430CA5ED}"/>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2. </a:t>
            </a:r>
            <a:r>
              <a:rPr lang="fr-FR" sz="3600" u="sng" dirty="0">
                <a:latin typeface="Calibri" panose="020F0502020204030204" pitchFamily="34" charset="0"/>
                <a:ea typeface="Times New Roman" panose="02020603050405020304" pitchFamily="18" charset="0"/>
                <a:cs typeface="Calibri" panose="020F0502020204030204" pitchFamily="34" charset="0"/>
              </a:rPr>
              <a:t>Verbal </a:t>
            </a:r>
            <a:r>
              <a:rPr lang="fr-FR" sz="3600" u="sng" dirty="0" err="1">
                <a:latin typeface="Calibri" panose="020F0502020204030204" pitchFamily="34" charset="0"/>
                <a:ea typeface="Times New Roman" panose="02020603050405020304" pitchFamily="18" charset="0"/>
                <a:cs typeface="Calibri" panose="020F0502020204030204" pitchFamily="34" charset="0"/>
              </a:rPr>
              <a:t>derivational</a:t>
            </a:r>
            <a:r>
              <a:rPr lang="fr-FR" sz="3600" u="sng" dirty="0">
                <a:latin typeface="Calibri" panose="020F0502020204030204" pitchFamily="34" charset="0"/>
                <a:ea typeface="Times New Roman" panose="02020603050405020304" pitchFamily="18" charset="0"/>
                <a:cs typeface="Calibri" panose="020F0502020204030204" pitchFamily="34" charset="0"/>
              </a:rPr>
              <a:t> </a:t>
            </a:r>
            <a:r>
              <a:rPr lang="fr-FR" sz="3600" u="sng" dirty="0" err="1">
                <a:latin typeface="Calibri" panose="020F0502020204030204" pitchFamily="34" charset="0"/>
                <a:ea typeface="Times New Roman" panose="02020603050405020304" pitchFamily="18" charset="0"/>
                <a:cs typeface="Calibri" panose="020F0502020204030204" pitchFamily="34" charset="0"/>
              </a:rPr>
              <a:t>suffix</a:t>
            </a:r>
            <a:r>
              <a:rPr lang="fr-FR" sz="3600" u="sng" dirty="0">
                <a:latin typeface="Calibri" panose="020F0502020204030204" pitchFamily="34" charset="0"/>
                <a:ea typeface="Times New Roman" panose="02020603050405020304" pitchFamily="18" charset="0"/>
                <a:cs typeface="Calibri" panose="020F0502020204030204" pitchFamily="34" charset="0"/>
              </a:rPr>
              <a:t> -кт</a:t>
            </a:r>
            <a:r>
              <a:rPr lang="fr-FR" sz="3600" u="sng" baseline="30000" dirty="0">
                <a:latin typeface="Calibri" panose="020F0502020204030204" pitchFamily="34" charset="0"/>
                <a:ea typeface="Times New Roman" panose="02020603050405020304" pitchFamily="18" charset="0"/>
                <a:cs typeface="Calibri" panose="020F0502020204030204" pitchFamily="34" charset="0"/>
              </a:rPr>
              <a:t>II</a:t>
            </a:r>
            <a:endParaRPr lang="en-US" sz="3600" u="sng" baseline="30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7" name="Content Placeholder 2">
            <a:extLst>
              <a:ext uri="{FF2B5EF4-FFF2-40B4-BE49-F238E27FC236}">
                <a16:creationId xmlns:a16="http://schemas.microsoft.com/office/drawing/2014/main" id="{F7826E31-E5C3-415C-9613-E5853FC66B76}"/>
              </a:ext>
            </a:extLst>
          </p:cNvPr>
          <p:cNvSpPr txBox="1">
            <a:spLocks/>
          </p:cNvSpPr>
          <p:nvPr/>
        </p:nvSpPr>
        <p:spPr>
          <a:xfrm>
            <a:off x="8153400" y="3818766"/>
            <a:ext cx="2743200" cy="565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i-NZ" dirty="0"/>
              <a:t>ончыкт</a:t>
            </a:r>
            <a:r>
              <a:rPr lang="en-GB" b="1" dirty="0" err="1"/>
              <a:t>а</a:t>
            </a:r>
            <a:r>
              <a:rPr lang="en-GB" dirty="0" err="1"/>
              <a:t>ш</a:t>
            </a:r>
            <a:r>
              <a:rPr lang="en-GB" dirty="0"/>
              <a:t> (-</a:t>
            </a:r>
            <a:r>
              <a:rPr lang="en-GB" dirty="0" err="1"/>
              <a:t>ем</a:t>
            </a:r>
            <a:r>
              <a:rPr lang="en-GB" dirty="0"/>
              <a:t>)</a:t>
            </a:r>
          </a:p>
        </p:txBody>
      </p:sp>
      <p:sp>
        <p:nvSpPr>
          <p:cNvPr id="8" name="Content Placeholder 2">
            <a:extLst>
              <a:ext uri="{FF2B5EF4-FFF2-40B4-BE49-F238E27FC236}">
                <a16:creationId xmlns:a16="http://schemas.microsoft.com/office/drawing/2014/main" id="{550E0BAE-8B1A-49AE-BA9A-2E19555BCBDB}"/>
              </a:ext>
            </a:extLst>
          </p:cNvPr>
          <p:cNvSpPr txBox="1">
            <a:spLocks/>
          </p:cNvSpPr>
          <p:nvPr/>
        </p:nvSpPr>
        <p:spPr>
          <a:xfrm>
            <a:off x="894472" y="3818765"/>
            <a:ext cx="2743200" cy="565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mi-NZ" dirty="0"/>
              <a:t>ончалт</a:t>
            </a:r>
            <a:r>
              <a:rPr lang="mi-NZ" b="1" dirty="0"/>
              <a:t>а</a:t>
            </a:r>
            <a:r>
              <a:rPr lang="mi-NZ" dirty="0"/>
              <a:t>ш (-ам)</a:t>
            </a:r>
            <a:endParaRPr lang="en-GB" dirty="0"/>
          </a:p>
        </p:txBody>
      </p:sp>
      <p:sp>
        <p:nvSpPr>
          <p:cNvPr id="9" name="Arrow: U-Turn 8">
            <a:extLst>
              <a:ext uri="{FF2B5EF4-FFF2-40B4-BE49-F238E27FC236}">
                <a16:creationId xmlns:a16="http://schemas.microsoft.com/office/drawing/2014/main" id="{7E195679-E385-4136-9B68-2DA27CCBF25B}"/>
              </a:ext>
            </a:extLst>
          </p:cNvPr>
          <p:cNvSpPr/>
          <p:nvPr/>
        </p:nvSpPr>
        <p:spPr>
          <a:xfrm>
            <a:off x="6096000" y="3054779"/>
            <a:ext cx="3638257" cy="763302"/>
          </a:xfrm>
          <a:prstGeom prst="uturnArrow">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U-Turn 9">
            <a:extLst>
              <a:ext uri="{FF2B5EF4-FFF2-40B4-BE49-F238E27FC236}">
                <a16:creationId xmlns:a16="http://schemas.microsoft.com/office/drawing/2014/main" id="{4DD319E1-71CC-4433-8712-1B67CB495D47}"/>
              </a:ext>
            </a:extLst>
          </p:cNvPr>
          <p:cNvSpPr/>
          <p:nvPr/>
        </p:nvSpPr>
        <p:spPr>
          <a:xfrm flipH="1">
            <a:off x="1828801" y="3054779"/>
            <a:ext cx="3389728" cy="763302"/>
          </a:xfrm>
          <a:prstGeom prst="uturn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ontent Placeholder 2">
            <a:extLst>
              <a:ext uri="{FF2B5EF4-FFF2-40B4-BE49-F238E27FC236}">
                <a16:creationId xmlns:a16="http://schemas.microsoft.com/office/drawing/2014/main" id="{7451421B-002B-4FFE-824A-98DB59B18374}"/>
              </a:ext>
            </a:extLst>
          </p:cNvPr>
          <p:cNvSpPr txBox="1">
            <a:spLocks/>
          </p:cNvSpPr>
          <p:nvPr/>
        </p:nvSpPr>
        <p:spPr>
          <a:xfrm>
            <a:off x="7089237" y="2420740"/>
            <a:ext cx="1651781" cy="523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mi-NZ" dirty="0"/>
              <a:t>-</a:t>
            </a:r>
            <a:r>
              <a:rPr lang="fr-FR" sz="2800" dirty="0">
                <a:latin typeface="Calibri" panose="020F0502020204030204" pitchFamily="34" charset="0"/>
                <a:ea typeface="Times New Roman" panose="02020603050405020304" pitchFamily="18" charset="0"/>
                <a:cs typeface="Calibri" panose="020F0502020204030204" pitchFamily="34" charset="0"/>
              </a:rPr>
              <a:t>кт</a:t>
            </a:r>
            <a:r>
              <a:rPr lang="fr-FR" sz="2800" baseline="30000" dirty="0">
                <a:latin typeface="Calibri" panose="020F0502020204030204" pitchFamily="34" charset="0"/>
                <a:ea typeface="Times New Roman" panose="02020603050405020304" pitchFamily="18" charset="0"/>
                <a:cs typeface="Calibri" panose="020F0502020204030204" pitchFamily="34" charset="0"/>
              </a:rPr>
              <a:t>II</a:t>
            </a:r>
            <a:r>
              <a:rPr lang="mi-NZ" dirty="0"/>
              <a:t> (V+1)</a:t>
            </a:r>
            <a:endParaRPr lang="en-GB" dirty="0"/>
          </a:p>
        </p:txBody>
      </p:sp>
      <p:sp>
        <p:nvSpPr>
          <p:cNvPr id="14" name="Content Placeholder 2">
            <a:extLst>
              <a:ext uri="{FF2B5EF4-FFF2-40B4-BE49-F238E27FC236}">
                <a16:creationId xmlns:a16="http://schemas.microsoft.com/office/drawing/2014/main" id="{15A996D1-E66F-4DF2-A0FD-2328849A8690}"/>
              </a:ext>
            </a:extLst>
          </p:cNvPr>
          <p:cNvSpPr txBox="1">
            <a:spLocks/>
          </p:cNvSpPr>
          <p:nvPr/>
        </p:nvSpPr>
        <p:spPr>
          <a:xfrm>
            <a:off x="2697774" y="2419670"/>
            <a:ext cx="1651781" cy="523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mi-NZ" dirty="0"/>
              <a:t>-ал</a:t>
            </a:r>
            <a:r>
              <a:rPr lang="fr-FR" sz="2800" dirty="0" err="1">
                <a:latin typeface="Calibri" panose="020F0502020204030204" pitchFamily="34" charset="0"/>
                <a:ea typeface="Times New Roman" panose="02020603050405020304" pitchFamily="18" charset="0"/>
                <a:cs typeface="Calibri" panose="020F0502020204030204" pitchFamily="34" charset="0"/>
              </a:rPr>
              <a:t>т</a:t>
            </a:r>
            <a:r>
              <a:rPr lang="fr-FR" sz="2800" baseline="30000" dirty="0" err="1">
                <a:latin typeface="Calibri" panose="020F0502020204030204" pitchFamily="34" charset="0"/>
                <a:ea typeface="Times New Roman" panose="02020603050405020304" pitchFamily="18" charset="0"/>
                <a:cs typeface="Calibri" panose="020F0502020204030204" pitchFamily="34" charset="0"/>
              </a:rPr>
              <a:t>I</a:t>
            </a:r>
            <a:r>
              <a:rPr lang="mi-NZ" dirty="0"/>
              <a:t> (V-1)</a:t>
            </a:r>
            <a:endParaRPr lang="en-GB" dirty="0"/>
          </a:p>
        </p:txBody>
      </p:sp>
      <p:sp>
        <p:nvSpPr>
          <p:cNvPr id="15" name="Content Placeholder 2">
            <a:extLst>
              <a:ext uri="{FF2B5EF4-FFF2-40B4-BE49-F238E27FC236}">
                <a16:creationId xmlns:a16="http://schemas.microsoft.com/office/drawing/2014/main" id="{48AC613F-EC9D-4FDE-9F4D-2C8BA19EADE4}"/>
              </a:ext>
            </a:extLst>
          </p:cNvPr>
          <p:cNvSpPr txBox="1">
            <a:spLocks/>
          </p:cNvSpPr>
          <p:nvPr/>
        </p:nvSpPr>
        <p:spPr>
          <a:xfrm>
            <a:off x="7089236" y="5835166"/>
            <a:ext cx="1651781" cy="523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mi-NZ" dirty="0"/>
              <a:t>-ал</a:t>
            </a:r>
            <a:r>
              <a:rPr lang="fr-FR" sz="2800" dirty="0" err="1">
                <a:latin typeface="Calibri" panose="020F0502020204030204" pitchFamily="34" charset="0"/>
                <a:ea typeface="Times New Roman" panose="02020603050405020304" pitchFamily="18" charset="0"/>
                <a:cs typeface="Calibri" panose="020F0502020204030204" pitchFamily="34" charset="0"/>
              </a:rPr>
              <a:t>т</a:t>
            </a:r>
            <a:r>
              <a:rPr lang="fr-FR" sz="2800" baseline="30000" dirty="0" err="1">
                <a:latin typeface="Calibri" panose="020F0502020204030204" pitchFamily="34" charset="0"/>
                <a:ea typeface="Times New Roman" panose="02020603050405020304" pitchFamily="18" charset="0"/>
                <a:cs typeface="Calibri" panose="020F0502020204030204" pitchFamily="34" charset="0"/>
              </a:rPr>
              <a:t>I</a:t>
            </a:r>
            <a:r>
              <a:rPr lang="mi-NZ" dirty="0"/>
              <a:t> (V-1)</a:t>
            </a:r>
            <a:endParaRPr lang="en-GB" dirty="0"/>
          </a:p>
        </p:txBody>
      </p:sp>
      <p:sp>
        <p:nvSpPr>
          <p:cNvPr id="16" name="Content Placeholder 2">
            <a:extLst>
              <a:ext uri="{FF2B5EF4-FFF2-40B4-BE49-F238E27FC236}">
                <a16:creationId xmlns:a16="http://schemas.microsoft.com/office/drawing/2014/main" id="{38F8F4BE-591E-415E-A335-5D845070CBA8}"/>
              </a:ext>
            </a:extLst>
          </p:cNvPr>
          <p:cNvSpPr txBox="1">
            <a:spLocks/>
          </p:cNvSpPr>
          <p:nvPr/>
        </p:nvSpPr>
        <p:spPr>
          <a:xfrm>
            <a:off x="3938953" y="4490896"/>
            <a:ext cx="3398521" cy="565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mi-NZ" dirty="0"/>
              <a:t>ончыкталт</a:t>
            </a:r>
            <a:r>
              <a:rPr lang="mi-NZ" b="1" dirty="0"/>
              <a:t>а</a:t>
            </a:r>
            <a:r>
              <a:rPr lang="mi-NZ" dirty="0"/>
              <a:t>ш (-ам)</a:t>
            </a:r>
            <a:endParaRPr lang="en-GB" dirty="0"/>
          </a:p>
        </p:txBody>
      </p:sp>
      <p:sp>
        <p:nvSpPr>
          <p:cNvPr id="17" name="Arrow: U-Turn 16">
            <a:extLst>
              <a:ext uri="{FF2B5EF4-FFF2-40B4-BE49-F238E27FC236}">
                <a16:creationId xmlns:a16="http://schemas.microsoft.com/office/drawing/2014/main" id="{0E5417C4-C899-49FF-8A97-D75AC5A6B4F6}"/>
              </a:ext>
            </a:extLst>
          </p:cNvPr>
          <p:cNvSpPr/>
          <p:nvPr/>
        </p:nvSpPr>
        <p:spPr>
          <a:xfrm flipH="1" flipV="1">
            <a:off x="6096000" y="4931605"/>
            <a:ext cx="3389728" cy="763200"/>
          </a:xfrm>
          <a:prstGeom prst="uturn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Content Placeholder 2">
            <a:extLst>
              <a:ext uri="{FF2B5EF4-FFF2-40B4-BE49-F238E27FC236}">
                <a16:creationId xmlns:a16="http://schemas.microsoft.com/office/drawing/2014/main" id="{F34D8288-EA82-4513-B33F-F26D073F0E9E}"/>
              </a:ext>
            </a:extLst>
          </p:cNvPr>
          <p:cNvSpPr txBox="1">
            <a:spLocks/>
          </p:cNvSpPr>
          <p:nvPr/>
        </p:nvSpPr>
        <p:spPr>
          <a:xfrm>
            <a:off x="838199" y="1531893"/>
            <a:ext cx="3389728" cy="523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V = valence</a:t>
            </a:r>
            <a:endParaRPr lang="en-GB" dirty="0"/>
          </a:p>
        </p:txBody>
      </p:sp>
      <p:sp>
        <p:nvSpPr>
          <p:cNvPr id="19" name="Oval 18">
            <a:extLst>
              <a:ext uri="{FF2B5EF4-FFF2-40B4-BE49-F238E27FC236}">
                <a16:creationId xmlns:a16="http://schemas.microsoft.com/office/drawing/2014/main" id="{7D10FFBE-9407-4E85-874D-1A26A973D041}"/>
              </a:ext>
            </a:extLst>
          </p:cNvPr>
          <p:cNvSpPr/>
          <p:nvPr/>
        </p:nvSpPr>
        <p:spPr>
          <a:xfrm>
            <a:off x="1543712" y="4383965"/>
            <a:ext cx="989351" cy="673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V = 1</a:t>
            </a:r>
          </a:p>
        </p:txBody>
      </p:sp>
      <p:sp>
        <p:nvSpPr>
          <p:cNvPr id="20" name="Oval 19">
            <a:extLst>
              <a:ext uri="{FF2B5EF4-FFF2-40B4-BE49-F238E27FC236}">
                <a16:creationId xmlns:a16="http://schemas.microsoft.com/office/drawing/2014/main" id="{62FB80DA-0750-4A3A-A62A-2440F868D811}"/>
              </a:ext>
            </a:extLst>
          </p:cNvPr>
          <p:cNvSpPr/>
          <p:nvPr/>
        </p:nvSpPr>
        <p:spPr>
          <a:xfrm>
            <a:off x="4723853" y="5032805"/>
            <a:ext cx="989351" cy="673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V = 2</a:t>
            </a:r>
          </a:p>
        </p:txBody>
      </p:sp>
      <p:sp>
        <p:nvSpPr>
          <p:cNvPr id="21" name="Oval 20">
            <a:extLst>
              <a:ext uri="{FF2B5EF4-FFF2-40B4-BE49-F238E27FC236}">
                <a16:creationId xmlns:a16="http://schemas.microsoft.com/office/drawing/2014/main" id="{210C7821-0E66-4EEA-A4B3-E1120BCB7ACD}"/>
              </a:ext>
            </a:extLst>
          </p:cNvPr>
          <p:cNvSpPr/>
          <p:nvPr/>
        </p:nvSpPr>
        <p:spPr>
          <a:xfrm>
            <a:off x="9658937" y="4449918"/>
            <a:ext cx="989351" cy="673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V = 3</a:t>
            </a:r>
          </a:p>
        </p:txBody>
      </p:sp>
    </p:spTree>
    <p:extLst>
      <p:ext uri="{BB962C8B-B14F-4D97-AF65-F5344CB8AC3E}">
        <p14:creationId xmlns:p14="http://schemas.microsoft.com/office/powerpoint/2010/main" val="151670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3" grpId="0"/>
      <p:bldP spid="14" grpId="0"/>
      <p:bldP spid="15" grpId="0"/>
      <p:bldP spid="16" grpId="0"/>
      <p:bldP spid="17" grpId="0" animBg="1"/>
      <p:bldP spid="18" grpId="0"/>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4F77BD-6C37-4F01-9097-B672DCB78770}"/>
              </a:ext>
            </a:extLst>
          </p:cNvPr>
          <p:cNvSpPr>
            <a:spLocks noGrp="1"/>
          </p:cNvSpPr>
          <p:nvPr>
            <p:ph idx="1"/>
          </p:nvPr>
        </p:nvSpPr>
        <p:spPr>
          <a:xfrm>
            <a:off x="838200" y="3156840"/>
            <a:ext cx="2228557" cy="565883"/>
          </a:xfrm>
        </p:spPr>
        <p:txBody>
          <a:bodyPr/>
          <a:lstStyle/>
          <a:p>
            <a:pPr marL="0" indent="0" algn="ctr">
              <a:buNone/>
            </a:pPr>
            <a:r>
              <a:rPr lang="mi-NZ" dirty="0"/>
              <a:t>ыр</a:t>
            </a:r>
            <a:r>
              <a:rPr lang="mi-NZ" b="1" dirty="0"/>
              <a:t>а</a:t>
            </a:r>
            <a:r>
              <a:rPr lang="mi-NZ" dirty="0"/>
              <a:t>ш (-ем)</a:t>
            </a:r>
            <a:endParaRPr lang="en-GB" dirty="0"/>
          </a:p>
        </p:txBody>
      </p:sp>
      <p:sp>
        <p:nvSpPr>
          <p:cNvPr id="4" name="Footer Placeholder 3">
            <a:extLst>
              <a:ext uri="{FF2B5EF4-FFF2-40B4-BE49-F238E27FC236}">
                <a16:creationId xmlns:a16="http://schemas.microsoft.com/office/drawing/2014/main" id="{46B81124-7EA1-4B65-BF18-061DEC423201}"/>
              </a:ext>
            </a:extLst>
          </p:cNvPr>
          <p:cNvSpPr>
            <a:spLocks noGrp="1"/>
          </p:cNvSpPr>
          <p:nvPr>
            <p:ph type="ftr" sz="quarter" idx="11"/>
          </p:nvPr>
        </p:nvSpPr>
        <p:spPr/>
        <p:txBody>
          <a:bodyPr/>
          <a:lstStyle/>
          <a:p>
            <a:r>
              <a:rPr lang="en-US"/>
              <a:t>COPIUS – Introduction to Mari – Chapter 21</a:t>
            </a:r>
            <a:endParaRPr lang="en-GB"/>
          </a:p>
        </p:txBody>
      </p:sp>
      <p:sp>
        <p:nvSpPr>
          <p:cNvPr id="5" name="Slide Number Placeholder 4">
            <a:extLst>
              <a:ext uri="{FF2B5EF4-FFF2-40B4-BE49-F238E27FC236}">
                <a16:creationId xmlns:a16="http://schemas.microsoft.com/office/drawing/2014/main" id="{71FB9D90-3EA8-460C-A350-15E597F43D90}"/>
              </a:ext>
            </a:extLst>
          </p:cNvPr>
          <p:cNvSpPr>
            <a:spLocks noGrp="1"/>
          </p:cNvSpPr>
          <p:nvPr>
            <p:ph type="sldNum" sz="quarter" idx="12"/>
          </p:nvPr>
        </p:nvSpPr>
        <p:spPr/>
        <p:txBody>
          <a:bodyPr/>
          <a:lstStyle/>
          <a:p>
            <a:fld id="{055DE2CD-379D-4002-80ED-F7724F598CF3}" type="slidenum">
              <a:rPr lang="en-GB" smtClean="0"/>
              <a:t>16</a:t>
            </a:fld>
            <a:endParaRPr lang="en-GB"/>
          </a:p>
        </p:txBody>
      </p:sp>
      <p:sp>
        <p:nvSpPr>
          <p:cNvPr id="6" name="Content Placeholder 2">
            <a:extLst>
              <a:ext uri="{FF2B5EF4-FFF2-40B4-BE49-F238E27FC236}">
                <a16:creationId xmlns:a16="http://schemas.microsoft.com/office/drawing/2014/main" id="{7D54709A-8FA9-4BFA-B4DB-E41D430CA5ED}"/>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2. </a:t>
            </a:r>
            <a:r>
              <a:rPr lang="fr-FR" sz="3600" u="sng" dirty="0">
                <a:latin typeface="Calibri" panose="020F0502020204030204" pitchFamily="34" charset="0"/>
                <a:ea typeface="Times New Roman" panose="02020603050405020304" pitchFamily="18" charset="0"/>
                <a:cs typeface="Calibri" panose="020F0502020204030204" pitchFamily="34" charset="0"/>
              </a:rPr>
              <a:t>Verbal </a:t>
            </a:r>
            <a:r>
              <a:rPr lang="fr-FR" sz="3600" u="sng" dirty="0" err="1">
                <a:latin typeface="Calibri" panose="020F0502020204030204" pitchFamily="34" charset="0"/>
                <a:ea typeface="Times New Roman" panose="02020603050405020304" pitchFamily="18" charset="0"/>
                <a:cs typeface="Calibri" panose="020F0502020204030204" pitchFamily="34" charset="0"/>
              </a:rPr>
              <a:t>derivational</a:t>
            </a:r>
            <a:r>
              <a:rPr lang="fr-FR" sz="3600" u="sng" dirty="0">
                <a:latin typeface="Calibri" panose="020F0502020204030204" pitchFamily="34" charset="0"/>
                <a:ea typeface="Times New Roman" panose="02020603050405020304" pitchFamily="18" charset="0"/>
                <a:cs typeface="Calibri" panose="020F0502020204030204" pitchFamily="34" charset="0"/>
              </a:rPr>
              <a:t> </a:t>
            </a:r>
            <a:r>
              <a:rPr lang="fr-FR" sz="3600" u="sng" dirty="0" err="1">
                <a:latin typeface="Calibri" panose="020F0502020204030204" pitchFamily="34" charset="0"/>
                <a:ea typeface="Times New Roman" panose="02020603050405020304" pitchFamily="18" charset="0"/>
                <a:cs typeface="Calibri" panose="020F0502020204030204" pitchFamily="34" charset="0"/>
              </a:rPr>
              <a:t>suffix</a:t>
            </a:r>
            <a:r>
              <a:rPr lang="fr-FR" sz="3600" u="sng" dirty="0">
                <a:latin typeface="Calibri" panose="020F0502020204030204" pitchFamily="34" charset="0"/>
                <a:ea typeface="Times New Roman" panose="02020603050405020304" pitchFamily="18" charset="0"/>
                <a:cs typeface="Calibri" panose="020F0502020204030204" pitchFamily="34" charset="0"/>
              </a:rPr>
              <a:t> -кт</a:t>
            </a:r>
            <a:r>
              <a:rPr lang="fr-FR" sz="3600" u="sng" baseline="30000" dirty="0">
                <a:latin typeface="Calibri" panose="020F0502020204030204" pitchFamily="34" charset="0"/>
                <a:ea typeface="Times New Roman" panose="02020603050405020304" pitchFamily="18" charset="0"/>
                <a:cs typeface="Calibri" panose="020F0502020204030204" pitchFamily="34" charset="0"/>
              </a:rPr>
              <a:t>II</a:t>
            </a:r>
            <a:endParaRPr lang="en-US" sz="3600" u="sng" baseline="30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7" name="Content Placeholder 2">
            <a:extLst>
              <a:ext uri="{FF2B5EF4-FFF2-40B4-BE49-F238E27FC236}">
                <a16:creationId xmlns:a16="http://schemas.microsoft.com/office/drawing/2014/main" id="{F7826E31-E5C3-415C-9613-E5853FC66B76}"/>
              </a:ext>
            </a:extLst>
          </p:cNvPr>
          <p:cNvSpPr txBox="1">
            <a:spLocks/>
          </p:cNvSpPr>
          <p:nvPr/>
        </p:nvSpPr>
        <p:spPr>
          <a:xfrm>
            <a:off x="3853067" y="3157200"/>
            <a:ext cx="2743200" cy="565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i-NZ" dirty="0"/>
              <a:t>ырыкт</a:t>
            </a:r>
            <a:r>
              <a:rPr lang="en-GB" b="1" dirty="0" err="1"/>
              <a:t>а</a:t>
            </a:r>
            <a:r>
              <a:rPr lang="en-GB" dirty="0" err="1"/>
              <a:t>ш</a:t>
            </a:r>
            <a:r>
              <a:rPr lang="en-GB" dirty="0"/>
              <a:t> (-</a:t>
            </a:r>
            <a:r>
              <a:rPr lang="en-GB" dirty="0" err="1"/>
              <a:t>ем</a:t>
            </a:r>
            <a:r>
              <a:rPr lang="en-GB" dirty="0"/>
              <a:t>)</a:t>
            </a:r>
          </a:p>
        </p:txBody>
      </p:sp>
      <p:sp>
        <p:nvSpPr>
          <p:cNvPr id="9" name="Arrow: U-Turn 8">
            <a:extLst>
              <a:ext uri="{FF2B5EF4-FFF2-40B4-BE49-F238E27FC236}">
                <a16:creationId xmlns:a16="http://schemas.microsoft.com/office/drawing/2014/main" id="{7E195679-E385-4136-9B68-2DA27CCBF25B}"/>
              </a:ext>
            </a:extLst>
          </p:cNvPr>
          <p:cNvSpPr/>
          <p:nvPr/>
        </p:nvSpPr>
        <p:spPr>
          <a:xfrm>
            <a:off x="1795667" y="2235629"/>
            <a:ext cx="3638257" cy="763302"/>
          </a:xfrm>
          <a:prstGeom prst="uturnArrow">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ontent Placeholder 2">
            <a:extLst>
              <a:ext uri="{FF2B5EF4-FFF2-40B4-BE49-F238E27FC236}">
                <a16:creationId xmlns:a16="http://schemas.microsoft.com/office/drawing/2014/main" id="{7451421B-002B-4FFE-824A-98DB59B18374}"/>
              </a:ext>
            </a:extLst>
          </p:cNvPr>
          <p:cNvSpPr txBox="1">
            <a:spLocks/>
          </p:cNvSpPr>
          <p:nvPr/>
        </p:nvSpPr>
        <p:spPr>
          <a:xfrm>
            <a:off x="2788904" y="1601590"/>
            <a:ext cx="1651781" cy="523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mi-NZ" dirty="0"/>
              <a:t>-</a:t>
            </a:r>
            <a:r>
              <a:rPr lang="fr-FR" sz="2800" dirty="0">
                <a:latin typeface="Calibri" panose="020F0502020204030204" pitchFamily="34" charset="0"/>
                <a:ea typeface="Times New Roman" panose="02020603050405020304" pitchFamily="18" charset="0"/>
                <a:cs typeface="Calibri" panose="020F0502020204030204" pitchFamily="34" charset="0"/>
              </a:rPr>
              <a:t>кт</a:t>
            </a:r>
            <a:r>
              <a:rPr lang="fr-FR" sz="2800" baseline="30000" dirty="0">
                <a:latin typeface="Calibri" panose="020F0502020204030204" pitchFamily="34" charset="0"/>
                <a:ea typeface="Times New Roman" panose="02020603050405020304" pitchFamily="18" charset="0"/>
                <a:cs typeface="Calibri" panose="020F0502020204030204" pitchFamily="34" charset="0"/>
              </a:rPr>
              <a:t>II</a:t>
            </a:r>
            <a:r>
              <a:rPr lang="mi-NZ" dirty="0"/>
              <a:t> (V+1)</a:t>
            </a:r>
            <a:endParaRPr lang="en-GB" dirty="0"/>
          </a:p>
        </p:txBody>
      </p:sp>
      <p:sp>
        <p:nvSpPr>
          <p:cNvPr id="21" name="Oval 20">
            <a:extLst>
              <a:ext uri="{FF2B5EF4-FFF2-40B4-BE49-F238E27FC236}">
                <a16:creationId xmlns:a16="http://schemas.microsoft.com/office/drawing/2014/main" id="{210C7821-0E66-4EEA-A4B3-E1120BCB7ACD}"/>
              </a:ext>
            </a:extLst>
          </p:cNvPr>
          <p:cNvSpPr/>
          <p:nvPr/>
        </p:nvSpPr>
        <p:spPr>
          <a:xfrm>
            <a:off x="343524" y="2325731"/>
            <a:ext cx="989351" cy="673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V = 1</a:t>
            </a:r>
          </a:p>
        </p:txBody>
      </p:sp>
      <p:sp>
        <p:nvSpPr>
          <p:cNvPr id="22" name="TextBox 21">
            <a:extLst>
              <a:ext uri="{FF2B5EF4-FFF2-40B4-BE49-F238E27FC236}">
                <a16:creationId xmlns:a16="http://schemas.microsoft.com/office/drawing/2014/main" id="{9B2E5833-3394-4CE9-963D-F1B843903CBE}"/>
              </a:ext>
            </a:extLst>
          </p:cNvPr>
          <p:cNvSpPr txBox="1"/>
          <p:nvPr/>
        </p:nvSpPr>
        <p:spPr>
          <a:xfrm>
            <a:off x="1318792" y="3877296"/>
            <a:ext cx="1356473" cy="830997"/>
          </a:xfrm>
          <a:prstGeom prst="rect">
            <a:avLst/>
          </a:prstGeom>
          <a:noFill/>
        </p:spPr>
        <p:txBody>
          <a:bodyPr wrap="square">
            <a:spAutoFit/>
          </a:bodyPr>
          <a:lstStyle/>
          <a:p>
            <a:pPr algn="ctr"/>
            <a:r>
              <a:rPr lang="en-GB" sz="4800" dirty="0"/>
              <a:t>⚗️</a:t>
            </a:r>
          </a:p>
        </p:txBody>
      </p:sp>
      <p:sp>
        <p:nvSpPr>
          <p:cNvPr id="23" name="TextBox 22">
            <a:extLst>
              <a:ext uri="{FF2B5EF4-FFF2-40B4-BE49-F238E27FC236}">
                <a16:creationId xmlns:a16="http://schemas.microsoft.com/office/drawing/2014/main" id="{C468C06B-E488-41AB-A642-1C70DE39D005}"/>
              </a:ext>
            </a:extLst>
          </p:cNvPr>
          <p:cNvSpPr txBox="1"/>
          <p:nvPr/>
        </p:nvSpPr>
        <p:spPr>
          <a:xfrm>
            <a:off x="1532264" y="4780032"/>
            <a:ext cx="850692" cy="830997"/>
          </a:xfrm>
          <a:prstGeom prst="rect">
            <a:avLst/>
          </a:prstGeom>
          <a:noFill/>
        </p:spPr>
        <p:txBody>
          <a:bodyPr wrap="square">
            <a:spAutoFit/>
          </a:bodyPr>
          <a:lstStyle/>
          <a:p>
            <a:pPr algn="ctr"/>
            <a:r>
              <a:rPr lang="en-GB" sz="4800" dirty="0"/>
              <a:t>🔥</a:t>
            </a:r>
          </a:p>
        </p:txBody>
      </p:sp>
      <p:sp>
        <p:nvSpPr>
          <p:cNvPr id="24" name="TextBox 23">
            <a:extLst>
              <a:ext uri="{FF2B5EF4-FFF2-40B4-BE49-F238E27FC236}">
                <a16:creationId xmlns:a16="http://schemas.microsoft.com/office/drawing/2014/main" id="{E4E3D260-2BB3-4E05-9671-CCF447C9711B}"/>
              </a:ext>
            </a:extLst>
          </p:cNvPr>
          <p:cNvSpPr txBox="1"/>
          <p:nvPr/>
        </p:nvSpPr>
        <p:spPr>
          <a:xfrm>
            <a:off x="3773936" y="3877296"/>
            <a:ext cx="2155582" cy="830997"/>
          </a:xfrm>
          <a:prstGeom prst="rect">
            <a:avLst/>
          </a:prstGeom>
          <a:noFill/>
        </p:spPr>
        <p:txBody>
          <a:bodyPr wrap="square">
            <a:spAutoFit/>
          </a:bodyPr>
          <a:lstStyle/>
          <a:p>
            <a:pPr algn="r"/>
            <a:r>
              <a:rPr lang="en-GB" sz="4800" dirty="0"/>
              <a:t> 🧍⚗️</a:t>
            </a:r>
          </a:p>
        </p:txBody>
      </p:sp>
      <p:sp>
        <p:nvSpPr>
          <p:cNvPr id="25" name="TextBox 24">
            <a:extLst>
              <a:ext uri="{FF2B5EF4-FFF2-40B4-BE49-F238E27FC236}">
                <a16:creationId xmlns:a16="http://schemas.microsoft.com/office/drawing/2014/main" id="{46EBA8C6-554C-4E57-B786-BFCD2C296AFB}"/>
              </a:ext>
            </a:extLst>
          </p:cNvPr>
          <p:cNvSpPr txBox="1"/>
          <p:nvPr/>
        </p:nvSpPr>
        <p:spPr>
          <a:xfrm>
            <a:off x="4919866" y="4780032"/>
            <a:ext cx="850692" cy="830997"/>
          </a:xfrm>
          <a:prstGeom prst="rect">
            <a:avLst/>
          </a:prstGeom>
          <a:noFill/>
        </p:spPr>
        <p:txBody>
          <a:bodyPr wrap="square">
            <a:spAutoFit/>
          </a:bodyPr>
          <a:lstStyle/>
          <a:p>
            <a:pPr algn="ctr"/>
            <a:r>
              <a:rPr lang="en-GB" sz="4800" dirty="0"/>
              <a:t>🔥</a:t>
            </a:r>
          </a:p>
        </p:txBody>
      </p:sp>
      <p:sp>
        <p:nvSpPr>
          <p:cNvPr id="26" name="TextBox 25">
            <a:extLst>
              <a:ext uri="{FF2B5EF4-FFF2-40B4-BE49-F238E27FC236}">
                <a16:creationId xmlns:a16="http://schemas.microsoft.com/office/drawing/2014/main" id="{D2A3E249-B19C-4EA5-8988-33BE2A7E1664}"/>
              </a:ext>
            </a:extLst>
          </p:cNvPr>
          <p:cNvSpPr txBox="1"/>
          <p:nvPr/>
        </p:nvSpPr>
        <p:spPr>
          <a:xfrm>
            <a:off x="7581900" y="3877296"/>
            <a:ext cx="3183568" cy="830997"/>
          </a:xfrm>
          <a:prstGeom prst="rect">
            <a:avLst/>
          </a:prstGeom>
          <a:noFill/>
        </p:spPr>
        <p:txBody>
          <a:bodyPr wrap="square">
            <a:spAutoFit/>
          </a:bodyPr>
          <a:lstStyle/>
          <a:p>
            <a:pPr algn="r"/>
            <a:r>
              <a:rPr lang="en-GB" sz="4800" dirty="0"/>
              <a:t> 🧍 ➤ 🧍⚗️</a:t>
            </a:r>
          </a:p>
        </p:txBody>
      </p:sp>
      <p:sp>
        <p:nvSpPr>
          <p:cNvPr id="27" name="TextBox 26">
            <a:extLst>
              <a:ext uri="{FF2B5EF4-FFF2-40B4-BE49-F238E27FC236}">
                <a16:creationId xmlns:a16="http://schemas.microsoft.com/office/drawing/2014/main" id="{1077822E-C251-43DC-80C7-160EAFB92FA0}"/>
              </a:ext>
            </a:extLst>
          </p:cNvPr>
          <p:cNvSpPr txBox="1"/>
          <p:nvPr/>
        </p:nvSpPr>
        <p:spPr>
          <a:xfrm>
            <a:off x="9755816" y="4780032"/>
            <a:ext cx="850692" cy="830997"/>
          </a:xfrm>
          <a:prstGeom prst="rect">
            <a:avLst/>
          </a:prstGeom>
          <a:noFill/>
        </p:spPr>
        <p:txBody>
          <a:bodyPr wrap="square">
            <a:spAutoFit/>
          </a:bodyPr>
          <a:lstStyle/>
          <a:p>
            <a:pPr algn="ctr"/>
            <a:r>
              <a:rPr lang="en-GB" sz="4800" dirty="0"/>
              <a:t>🔥</a:t>
            </a:r>
          </a:p>
        </p:txBody>
      </p:sp>
      <p:sp>
        <p:nvSpPr>
          <p:cNvPr id="28" name="Content Placeholder 2">
            <a:extLst>
              <a:ext uri="{FF2B5EF4-FFF2-40B4-BE49-F238E27FC236}">
                <a16:creationId xmlns:a16="http://schemas.microsoft.com/office/drawing/2014/main" id="{4B022F88-4E29-448D-9AFE-3A7AD2913302}"/>
              </a:ext>
            </a:extLst>
          </p:cNvPr>
          <p:cNvSpPr txBox="1">
            <a:spLocks/>
          </p:cNvSpPr>
          <p:nvPr/>
        </p:nvSpPr>
        <p:spPr>
          <a:xfrm>
            <a:off x="7621249" y="3157200"/>
            <a:ext cx="3385309" cy="565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i-NZ" dirty="0"/>
              <a:t>ырыктыкт</a:t>
            </a:r>
            <a:r>
              <a:rPr lang="en-GB" b="1" dirty="0" err="1"/>
              <a:t>а</a:t>
            </a:r>
            <a:r>
              <a:rPr lang="en-GB" dirty="0" err="1"/>
              <a:t>ш</a:t>
            </a:r>
            <a:r>
              <a:rPr lang="en-GB" dirty="0"/>
              <a:t> (-</a:t>
            </a:r>
            <a:r>
              <a:rPr lang="en-GB" dirty="0" err="1"/>
              <a:t>ем</a:t>
            </a:r>
            <a:r>
              <a:rPr lang="en-GB" dirty="0"/>
              <a:t>)</a:t>
            </a:r>
          </a:p>
        </p:txBody>
      </p:sp>
      <p:sp>
        <p:nvSpPr>
          <p:cNvPr id="29" name="Arrow: U-Turn 28">
            <a:extLst>
              <a:ext uri="{FF2B5EF4-FFF2-40B4-BE49-F238E27FC236}">
                <a16:creationId xmlns:a16="http://schemas.microsoft.com/office/drawing/2014/main" id="{F1E4F82A-CBD7-4598-B210-3B41E6E4AE67}"/>
              </a:ext>
            </a:extLst>
          </p:cNvPr>
          <p:cNvSpPr/>
          <p:nvPr/>
        </p:nvSpPr>
        <p:spPr>
          <a:xfrm>
            <a:off x="5879139" y="2235629"/>
            <a:ext cx="3638257" cy="763302"/>
          </a:xfrm>
          <a:prstGeom prst="uturnArrow">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Content Placeholder 2">
            <a:extLst>
              <a:ext uri="{FF2B5EF4-FFF2-40B4-BE49-F238E27FC236}">
                <a16:creationId xmlns:a16="http://schemas.microsoft.com/office/drawing/2014/main" id="{EBEFA8A7-CC06-4E37-BD62-379D5291AD68}"/>
              </a:ext>
            </a:extLst>
          </p:cNvPr>
          <p:cNvSpPr txBox="1">
            <a:spLocks/>
          </p:cNvSpPr>
          <p:nvPr/>
        </p:nvSpPr>
        <p:spPr>
          <a:xfrm>
            <a:off x="6872376" y="1601590"/>
            <a:ext cx="1651781" cy="523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mi-NZ" dirty="0"/>
              <a:t>-</a:t>
            </a:r>
            <a:r>
              <a:rPr lang="fr-FR" sz="2800" dirty="0">
                <a:latin typeface="Calibri" panose="020F0502020204030204" pitchFamily="34" charset="0"/>
                <a:ea typeface="Times New Roman" panose="02020603050405020304" pitchFamily="18" charset="0"/>
                <a:cs typeface="Calibri" panose="020F0502020204030204" pitchFamily="34" charset="0"/>
              </a:rPr>
              <a:t>кт</a:t>
            </a:r>
            <a:r>
              <a:rPr lang="fr-FR" sz="2800" baseline="30000" dirty="0">
                <a:latin typeface="Calibri" panose="020F0502020204030204" pitchFamily="34" charset="0"/>
                <a:ea typeface="Times New Roman" panose="02020603050405020304" pitchFamily="18" charset="0"/>
                <a:cs typeface="Calibri" panose="020F0502020204030204" pitchFamily="34" charset="0"/>
              </a:rPr>
              <a:t>II</a:t>
            </a:r>
            <a:r>
              <a:rPr lang="mi-NZ" dirty="0"/>
              <a:t> (V+1)</a:t>
            </a:r>
            <a:endParaRPr lang="en-GB" dirty="0"/>
          </a:p>
        </p:txBody>
      </p:sp>
      <p:sp>
        <p:nvSpPr>
          <p:cNvPr id="33" name="Oval 32">
            <a:extLst>
              <a:ext uri="{FF2B5EF4-FFF2-40B4-BE49-F238E27FC236}">
                <a16:creationId xmlns:a16="http://schemas.microsoft.com/office/drawing/2014/main" id="{40B731F3-DD39-4294-831D-60D523279F09}"/>
              </a:ext>
            </a:extLst>
          </p:cNvPr>
          <p:cNvSpPr/>
          <p:nvPr/>
        </p:nvSpPr>
        <p:spPr>
          <a:xfrm>
            <a:off x="3645999" y="2509247"/>
            <a:ext cx="989351" cy="673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V = 2</a:t>
            </a:r>
          </a:p>
        </p:txBody>
      </p:sp>
      <p:sp>
        <p:nvSpPr>
          <p:cNvPr id="34" name="Oval 33">
            <a:extLst>
              <a:ext uri="{FF2B5EF4-FFF2-40B4-BE49-F238E27FC236}">
                <a16:creationId xmlns:a16="http://schemas.microsoft.com/office/drawing/2014/main" id="{BEC43F25-2F55-42B6-A780-2B631F3E0F9A}"/>
              </a:ext>
            </a:extLst>
          </p:cNvPr>
          <p:cNvSpPr/>
          <p:nvPr/>
        </p:nvSpPr>
        <p:spPr>
          <a:xfrm>
            <a:off x="7747048" y="2533991"/>
            <a:ext cx="989351" cy="673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V = 3</a:t>
            </a:r>
          </a:p>
        </p:txBody>
      </p:sp>
    </p:spTree>
    <p:extLst>
      <p:ext uri="{BB962C8B-B14F-4D97-AF65-F5344CB8AC3E}">
        <p14:creationId xmlns:p14="http://schemas.microsoft.com/office/powerpoint/2010/main" val="397171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3" grpId="0"/>
      <p:bldP spid="21" grpId="0" animBg="1"/>
      <p:bldP spid="24" grpId="0"/>
      <p:bldP spid="25" grpId="0"/>
      <p:bldP spid="26" grpId="0"/>
      <p:bldP spid="27" grpId="0"/>
      <p:bldP spid="28" grpId="0"/>
      <p:bldP spid="29" grpId="0" animBg="1"/>
      <p:bldP spid="30" grpId="0"/>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B81124-7EA1-4B65-BF18-061DEC423201}"/>
              </a:ext>
            </a:extLst>
          </p:cNvPr>
          <p:cNvSpPr>
            <a:spLocks noGrp="1"/>
          </p:cNvSpPr>
          <p:nvPr>
            <p:ph type="ftr" sz="quarter" idx="11"/>
          </p:nvPr>
        </p:nvSpPr>
        <p:spPr/>
        <p:txBody>
          <a:bodyPr/>
          <a:lstStyle/>
          <a:p>
            <a:r>
              <a:rPr lang="en-US"/>
              <a:t>COPIUS – Introduction to Mari – Chapter 21</a:t>
            </a:r>
            <a:endParaRPr lang="en-GB"/>
          </a:p>
        </p:txBody>
      </p:sp>
      <p:sp>
        <p:nvSpPr>
          <p:cNvPr id="5" name="Slide Number Placeholder 4">
            <a:extLst>
              <a:ext uri="{FF2B5EF4-FFF2-40B4-BE49-F238E27FC236}">
                <a16:creationId xmlns:a16="http://schemas.microsoft.com/office/drawing/2014/main" id="{71FB9D90-3EA8-460C-A350-15E597F43D90}"/>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6" name="Content Placeholder 2">
            <a:extLst>
              <a:ext uri="{FF2B5EF4-FFF2-40B4-BE49-F238E27FC236}">
                <a16:creationId xmlns:a16="http://schemas.microsoft.com/office/drawing/2014/main" id="{7D54709A-8FA9-4BFA-B4DB-E41D430CA5ED}"/>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2. </a:t>
            </a:r>
            <a:r>
              <a:rPr lang="fr-FR" sz="3600" u="sng" dirty="0">
                <a:latin typeface="Calibri" panose="020F0502020204030204" pitchFamily="34" charset="0"/>
                <a:ea typeface="Times New Roman" panose="02020603050405020304" pitchFamily="18" charset="0"/>
                <a:cs typeface="Calibri" panose="020F0502020204030204" pitchFamily="34" charset="0"/>
              </a:rPr>
              <a:t>Verbal </a:t>
            </a:r>
            <a:r>
              <a:rPr lang="fr-FR" sz="3600" u="sng" dirty="0" err="1">
                <a:latin typeface="Calibri" panose="020F0502020204030204" pitchFamily="34" charset="0"/>
                <a:ea typeface="Times New Roman" panose="02020603050405020304" pitchFamily="18" charset="0"/>
                <a:cs typeface="Calibri" panose="020F0502020204030204" pitchFamily="34" charset="0"/>
              </a:rPr>
              <a:t>derivational</a:t>
            </a:r>
            <a:r>
              <a:rPr lang="fr-FR" sz="3600" u="sng" dirty="0">
                <a:latin typeface="Calibri" panose="020F0502020204030204" pitchFamily="34" charset="0"/>
                <a:ea typeface="Times New Roman" panose="02020603050405020304" pitchFamily="18" charset="0"/>
                <a:cs typeface="Calibri" panose="020F0502020204030204" pitchFamily="34" charset="0"/>
              </a:rPr>
              <a:t> </a:t>
            </a:r>
            <a:r>
              <a:rPr lang="fr-FR" sz="3600" u="sng" dirty="0" err="1">
                <a:latin typeface="Calibri" panose="020F0502020204030204" pitchFamily="34" charset="0"/>
                <a:ea typeface="Times New Roman" panose="02020603050405020304" pitchFamily="18" charset="0"/>
                <a:cs typeface="Calibri" panose="020F0502020204030204" pitchFamily="34" charset="0"/>
              </a:rPr>
              <a:t>suffix</a:t>
            </a:r>
            <a:r>
              <a:rPr lang="fr-FR" sz="3600" u="sng" dirty="0">
                <a:latin typeface="Calibri" panose="020F0502020204030204" pitchFamily="34" charset="0"/>
                <a:ea typeface="Times New Roman" panose="02020603050405020304" pitchFamily="18" charset="0"/>
                <a:cs typeface="Calibri" panose="020F0502020204030204" pitchFamily="34" charset="0"/>
              </a:rPr>
              <a:t> -кт</a:t>
            </a:r>
            <a:r>
              <a:rPr lang="fr-FR" sz="3600" u="sng" baseline="30000" dirty="0">
                <a:latin typeface="Calibri" panose="020F0502020204030204" pitchFamily="34" charset="0"/>
                <a:ea typeface="Times New Roman" panose="02020603050405020304" pitchFamily="18" charset="0"/>
                <a:cs typeface="Calibri" panose="020F0502020204030204" pitchFamily="34" charset="0"/>
              </a:rPr>
              <a:t>II</a:t>
            </a:r>
            <a:endParaRPr lang="en-US" sz="3600" u="sng" baseline="30000"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7" name="Table 6">
            <a:extLst>
              <a:ext uri="{FF2B5EF4-FFF2-40B4-BE49-F238E27FC236}">
                <a16:creationId xmlns:a16="http://schemas.microsoft.com/office/drawing/2014/main" id="{F01BA8E6-A19D-4BB1-A730-C1DF385BB174}"/>
              </a:ext>
            </a:extLst>
          </p:cNvPr>
          <p:cNvGraphicFramePr>
            <a:graphicFrameLocks noGrp="1"/>
          </p:cNvGraphicFramePr>
          <p:nvPr>
            <p:extLst>
              <p:ext uri="{D42A27DB-BD31-4B8C-83A1-F6EECF244321}">
                <p14:modId xmlns:p14="http://schemas.microsoft.com/office/powerpoint/2010/main" val="3232455925"/>
              </p:ext>
            </p:extLst>
          </p:nvPr>
        </p:nvGraphicFramePr>
        <p:xfrm>
          <a:off x="2433637" y="1862535"/>
          <a:ext cx="7324726" cy="1219200"/>
        </p:xfrm>
        <a:graphic>
          <a:graphicData uri="http://schemas.openxmlformats.org/drawingml/2006/table">
            <a:tbl>
              <a:tblPr firstRow="1" firstCol="1" bandRow="1" bandCol="1">
                <a:tableStyleId>{5940675A-B579-460E-94D1-54222C63F5DA}</a:tableStyleId>
              </a:tblPr>
              <a:tblGrid>
                <a:gridCol w="3662363">
                  <a:extLst>
                    <a:ext uri="{9D8B030D-6E8A-4147-A177-3AD203B41FA5}">
                      <a16:colId xmlns:a16="http://schemas.microsoft.com/office/drawing/2014/main" val="190163054"/>
                    </a:ext>
                  </a:extLst>
                </a:gridCol>
                <a:gridCol w="3662363">
                  <a:extLst>
                    <a:ext uri="{9D8B030D-6E8A-4147-A177-3AD203B41FA5}">
                      <a16:colId xmlns:a16="http://schemas.microsoft.com/office/drawing/2014/main" val="4258250870"/>
                    </a:ext>
                  </a:extLst>
                </a:gridCol>
              </a:tblGrid>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Йоч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йым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йӱ</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э</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child drinks tea.</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75438803"/>
                  </a:ext>
                </a:extLst>
              </a:tr>
              <a:tr h="29845">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Мый</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йоч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йӱкт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 give the child to drink.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153753051"/>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Мый 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йым йӱкт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I’m giving tea to drink.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97371034"/>
                  </a:ext>
                </a:extLst>
              </a:tr>
              <a:tr h="29845">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Мый йочал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йым йӱкт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 give the child tea to drink.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952046746"/>
                  </a:ext>
                </a:extLst>
              </a:tr>
            </a:tbl>
          </a:graphicData>
        </a:graphic>
      </p:graphicFrame>
      <p:graphicFrame>
        <p:nvGraphicFramePr>
          <p:cNvPr id="3" name="Table 2">
            <a:extLst>
              <a:ext uri="{FF2B5EF4-FFF2-40B4-BE49-F238E27FC236}">
                <a16:creationId xmlns:a16="http://schemas.microsoft.com/office/drawing/2014/main" id="{D8765386-CDDC-430B-9D67-15B9EA0E2347}"/>
              </a:ext>
            </a:extLst>
          </p:cNvPr>
          <p:cNvGraphicFramePr>
            <a:graphicFrameLocks noGrp="1"/>
          </p:cNvGraphicFramePr>
          <p:nvPr>
            <p:extLst>
              <p:ext uri="{D42A27DB-BD31-4B8C-83A1-F6EECF244321}">
                <p14:modId xmlns:p14="http://schemas.microsoft.com/office/powerpoint/2010/main" val="3542279466"/>
              </p:ext>
            </p:extLst>
          </p:nvPr>
        </p:nvGraphicFramePr>
        <p:xfrm>
          <a:off x="2433637" y="3822335"/>
          <a:ext cx="7324726" cy="609600"/>
        </p:xfrm>
        <a:graphic>
          <a:graphicData uri="http://schemas.openxmlformats.org/drawingml/2006/table">
            <a:tbl>
              <a:tblPr firstRow="1" firstCol="1" bandRow="1" bandCol="1">
                <a:tableStyleId>{5940675A-B579-460E-94D1-54222C63F5DA}</a:tableStyleId>
              </a:tblPr>
              <a:tblGrid>
                <a:gridCol w="3662363">
                  <a:extLst>
                    <a:ext uri="{9D8B030D-6E8A-4147-A177-3AD203B41FA5}">
                      <a16:colId xmlns:a16="http://schemas.microsoft.com/office/drawing/2014/main" val="1419841509"/>
                    </a:ext>
                  </a:extLst>
                </a:gridCol>
                <a:gridCol w="3662363">
                  <a:extLst>
                    <a:ext uri="{9D8B030D-6E8A-4147-A177-3AD203B41FA5}">
                      <a16:colId xmlns:a16="http://schemas.microsoft.com/office/drawing/2014/main" val="3045076713"/>
                    </a:ext>
                  </a:extLst>
                </a:gridCol>
              </a:tblGrid>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Йоч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чын</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A child was born.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072177"/>
                  </a:ext>
                </a:extLst>
              </a:tr>
              <a:tr h="0">
                <a:tc>
                  <a:txBody>
                    <a:bodyPr/>
                    <a:lstStyle/>
                    <a:p>
                      <a:pPr algn="l"/>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 gave a birth to one son.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0793751"/>
                  </a:ext>
                </a:extLst>
              </a:tr>
            </a:tbl>
          </a:graphicData>
        </a:graphic>
      </p:graphicFrame>
      <p:sp>
        <p:nvSpPr>
          <p:cNvPr id="9" name="Rectangle 8">
            <a:extLst>
              <a:ext uri="{FF2B5EF4-FFF2-40B4-BE49-F238E27FC236}">
                <a16:creationId xmlns:a16="http://schemas.microsoft.com/office/drawing/2014/main" id="{D7387DA7-FDEC-473D-83EB-651A15EB43DB}"/>
              </a:ext>
            </a:extLst>
          </p:cNvPr>
          <p:cNvSpPr/>
          <p:nvPr/>
        </p:nvSpPr>
        <p:spPr>
          <a:xfrm>
            <a:off x="2452689" y="1891112"/>
            <a:ext cx="2138362" cy="2571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499D4609-7992-416C-A0B6-7BA3BE617CA9}"/>
              </a:ext>
            </a:extLst>
          </p:cNvPr>
          <p:cNvSpPr/>
          <p:nvPr/>
        </p:nvSpPr>
        <p:spPr>
          <a:xfrm>
            <a:off x="2453441" y="2191350"/>
            <a:ext cx="2280483" cy="2525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C9AC50B-51B3-4714-8312-D13BF86311ED}"/>
              </a:ext>
            </a:extLst>
          </p:cNvPr>
          <p:cNvSpPr/>
          <p:nvPr/>
        </p:nvSpPr>
        <p:spPr>
          <a:xfrm>
            <a:off x="2508170" y="2536371"/>
            <a:ext cx="2209712" cy="21551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DDCDD946-730D-4507-B919-5A8AF36DB533}"/>
              </a:ext>
            </a:extLst>
          </p:cNvPr>
          <p:cNvSpPr/>
          <p:nvPr/>
        </p:nvSpPr>
        <p:spPr>
          <a:xfrm>
            <a:off x="2508170" y="2801189"/>
            <a:ext cx="3236508" cy="2525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A938B3EF-AB66-4492-84EC-23EA14562BCD}"/>
              </a:ext>
            </a:extLst>
          </p:cNvPr>
          <p:cNvSpPr/>
          <p:nvPr/>
        </p:nvSpPr>
        <p:spPr>
          <a:xfrm>
            <a:off x="2460308" y="3845196"/>
            <a:ext cx="1989771" cy="26370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86508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B81124-7EA1-4B65-BF18-061DEC423201}"/>
              </a:ext>
            </a:extLst>
          </p:cNvPr>
          <p:cNvSpPr>
            <a:spLocks noGrp="1"/>
          </p:cNvSpPr>
          <p:nvPr>
            <p:ph type="ftr" sz="quarter" idx="11"/>
          </p:nvPr>
        </p:nvSpPr>
        <p:spPr/>
        <p:txBody>
          <a:bodyPr/>
          <a:lstStyle/>
          <a:p>
            <a:r>
              <a:rPr lang="en-US"/>
              <a:t>COPIUS – Introduction to Mari – Chapter 21</a:t>
            </a:r>
            <a:endParaRPr lang="en-GB"/>
          </a:p>
        </p:txBody>
      </p:sp>
      <p:sp>
        <p:nvSpPr>
          <p:cNvPr id="5" name="Slide Number Placeholder 4">
            <a:extLst>
              <a:ext uri="{FF2B5EF4-FFF2-40B4-BE49-F238E27FC236}">
                <a16:creationId xmlns:a16="http://schemas.microsoft.com/office/drawing/2014/main" id="{71FB9D90-3EA8-460C-A350-15E597F43D90}"/>
              </a:ext>
            </a:extLst>
          </p:cNvPr>
          <p:cNvSpPr>
            <a:spLocks noGrp="1"/>
          </p:cNvSpPr>
          <p:nvPr>
            <p:ph type="sldNum" sz="quarter" idx="12"/>
          </p:nvPr>
        </p:nvSpPr>
        <p:spPr/>
        <p:txBody>
          <a:bodyPr/>
          <a:lstStyle/>
          <a:p>
            <a:fld id="{055DE2CD-379D-4002-80ED-F7724F598CF3}" type="slidenum">
              <a:rPr lang="en-GB" smtClean="0"/>
              <a:t>18</a:t>
            </a:fld>
            <a:endParaRPr lang="en-GB"/>
          </a:p>
        </p:txBody>
      </p:sp>
      <p:sp>
        <p:nvSpPr>
          <p:cNvPr id="6" name="Content Placeholder 2">
            <a:extLst>
              <a:ext uri="{FF2B5EF4-FFF2-40B4-BE49-F238E27FC236}">
                <a16:creationId xmlns:a16="http://schemas.microsoft.com/office/drawing/2014/main" id="{7D54709A-8FA9-4BFA-B4DB-E41D430CA5ED}"/>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2. </a:t>
            </a:r>
            <a:r>
              <a:rPr lang="fr-FR" sz="3600" u="sng" dirty="0">
                <a:latin typeface="Calibri" panose="020F0502020204030204" pitchFamily="34" charset="0"/>
                <a:ea typeface="Times New Roman" panose="02020603050405020304" pitchFamily="18" charset="0"/>
                <a:cs typeface="Calibri" panose="020F0502020204030204" pitchFamily="34" charset="0"/>
              </a:rPr>
              <a:t>Verbal </a:t>
            </a:r>
            <a:r>
              <a:rPr lang="fr-FR" sz="3600" u="sng" dirty="0" err="1">
                <a:latin typeface="Calibri" panose="020F0502020204030204" pitchFamily="34" charset="0"/>
                <a:ea typeface="Times New Roman" panose="02020603050405020304" pitchFamily="18" charset="0"/>
                <a:cs typeface="Calibri" panose="020F0502020204030204" pitchFamily="34" charset="0"/>
              </a:rPr>
              <a:t>derivational</a:t>
            </a:r>
            <a:r>
              <a:rPr lang="fr-FR" sz="3600" u="sng" dirty="0">
                <a:latin typeface="Calibri" panose="020F0502020204030204" pitchFamily="34" charset="0"/>
                <a:ea typeface="Times New Roman" panose="02020603050405020304" pitchFamily="18" charset="0"/>
                <a:cs typeface="Calibri" panose="020F0502020204030204" pitchFamily="34" charset="0"/>
              </a:rPr>
              <a:t> </a:t>
            </a:r>
            <a:r>
              <a:rPr lang="fr-FR" sz="3600" u="sng" dirty="0" err="1">
                <a:latin typeface="Calibri" panose="020F0502020204030204" pitchFamily="34" charset="0"/>
                <a:ea typeface="Times New Roman" panose="02020603050405020304" pitchFamily="18" charset="0"/>
                <a:cs typeface="Calibri" panose="020F0502020204030204" pitchFamily="34" charset="0"/>
              </a:rPr>
              <a:t>suffix</a:t>
            </a:r>
            <a:r>
              <a:rPr lang="fr-FR" sz="3600" u="sng" dirty="0">
                <a:latin typeface="Calibri" panose="020F0502020204030204" pitchFamily="34" charset="0"/>
                <a:ea typeface="Times New Roman" panose="02020603050405020304" pitchFamily="18" charset="0"/>
                <a:cs typeface="Calibri" panose="020F0502020204030204" pitchFamily="34" charset="0"/>
              </a:rPr>
              <a:t> -кт</a:t>
            </a:r>
            <a:r>
              <a:rPr lang="fr-FR" sz="3600" u="sng" baseline="30000" dirty="0">
                <a:latin typeface="Calibri" panose="020F0502020204030204" pitchFamily="34" charset="0"/>
                <a:ea typeface="Times New Roman" panose="02020603050405020304" pitchFamily="18" charset="0"/>
                <a:cs typeface="Calibri" panose="020F0502020204030204" pitchFamily="34" charset="0"/>
              </a:rPr>
              <a:t>II</a:t>
            </a:r>
            <a:endParaRPr lang="en-US" sz="3600" u="sng" baseline="30000"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7" name="Table 6">
            <a:extLst>
              <a:ext uri="{FF2B5EF4-FFF2-40B4-BE49-F238E27FC236}">
                <a16:creationId xmlns:a16="http://schemas.microsoft.com/office/drawing/2014/main" id="{F01BA8E6-A19D-4BB1-A730-C1DF385BB174}"/>
              </a:ext>
            </a:extLst>
          </p:cNvPr>
          <p:cNvGraphicFramePr>
            <a:graphicFrameLocks noGrp="1"/>
          </p:cNvGraphicFramePr>
          <p:nvPr/>
        </p:nvGraphicFramePr>
        <p:xfrm>
          <a:off x="2433637" y="1862535"/>
          <a:ext cx="7324726" cy="1219200"/>
        </p:xfrm>
        <a:graphic>
          <a:graphicData uri="http://schemas.openxmlformats.org/drawingml/2006/table">
            <a:tbl>
              <a:tblPr firstRow="1" firstCol="1" bandRow="1" bandCol="1">
                <a:tableStyleId>{5940675A-B579-460E-94D1-54222C63F5DA}</a:tableStyleId>
              </a:tblPr>
              <a:tblGrid>
                <a:gridCol w="3662363">
                  <a:extLst>
                    <a:ext uri="{9D8B030D-6E8A-4147-A177-3AD203B41FA5}">
                      <a16:colId xmlns:a16="http://schemas.microsoft.com/office/drawing/2014/main" val="190163054"/>
                    </a:ext>
                  </a:extLst>
                </a:gridCol>
                <a:gridCol w="3662363">
                  <a:extLst>
                    <a:ext uri="{9D8B030D-6E8A-4147-A177-3AD203B41FA5}">
                      <a16:colId xmlns:a16="http://schemas.microsoft.com/office/drawing/2014/main" val="4258250870"/>
                    </a:ext>
                  </a:extLst>
                </a:gridCol>
              </a:tblGrid>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Йоч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йым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йӱ</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э</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child drinks tea.</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75438803"/>
                  </a:ext>
                </a:extLst>
              </a:tr>
              <a:tr h="29845">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Мый</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йоч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йӱкт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 give the child to drink.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153753051"/>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Мый 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йым йӱкт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I’m giving tea to drink.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97371034"/>
                  </a:ext>
                </a:extLst>
              </a:tr>
              <a:tr h="29845">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Мый йочал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йым йӱкт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 give the child tea to drink.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952046746"/>
                  </a:ext>
                </a:extLst>
              </a:tr>
            </a:tbl>
          </a:graphicData>
        </a:graphic>
      </p:graphicFrame>
      <p:graphicFrame>
        <p:nvGraphicFramePr>
          <p:cNvPr id="3" name="Table 2">
            <a:extLst>
              <a:ext uri="{FF2B5EF4-FFF2-40B4-BE49-F238E27FC236}">
                <a16:creationId xmlns:a16="http://schemas.microsoft.com/office/drawing/2014/main" id="{D8765386-CDDC-430B-9D67-15B9EA0E2347}"/>
              </a:ext>
            </a:extLst>
          </p:cNvPr>
          <p:cNvGraphicFramePr>
            <a:graphicFrameLocks noGrp="1"/>
          </p:cNvGraphicFramePr>
          <p:nvPr/>
        </p:nvGraphicFramePr>
        <p:xfrm>
          <a:off x="2433637" y="3822335"/>
          <a:ext cx="7324726" cy="609600"/>
        </p:xfrm>
        <a:graphic>
          <a:graphicData uri="http://schemas.openxmlformats.org/drawingml/2006/table">
            <a:tbl>
              <a:tblPr firstRow="1" firstCol="1" bandRow="1" bandCol="1">
                <a:tableStyleId>{5940675A-B579-460E-94D1-54222C63F5DA}</a:tableStyleId>
              </a:tblPr>
              <a:tblGrid>
                <a:gridCol w="3662363">
                  <a:extLst>
                    <a:ext uri="{9D8B030D-6E8A-4147-A177-3AD203B41FA5}">
                      <a16:colId xmlns:a16="http://schemas.microsoft.com/office/drawing/2014/main" val="1419841509"/>
                    </a:ext>
                  </a:extLst>
                </a:gridCol>
                <a:gridCol w="3662363">
                  <a:extLst>
                    <a:ext uri="{9D8B030D-6E8A-4147-A177-3AD203B41FA5}">
                      <a16:colId xmlns:a16="http://schemas.microsoft.com/office/drawing/2014/main" val="3045076713"/>
                    </a:ext>
                  </a:extLst>
                </a:gridCol>
              </a:tblGrid>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Йоч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чын</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A child was born.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7072177"/>
                  </a:ext>
                </a:extLst>
              </a:tr>
              <a:tr h="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Мый</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ик</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э</a:t>
                      </a:r>
                      <a:r>
                        <a:rPr lang="en-US" sz="2000" dirty="0" err="1">
                          <a:effectLst/>
                          <a:latin typeface="Calibri" panose="020F0502020204030204" pitchFamily="34" charset="0"/>
                          <a:ea typeface="PMingLiU" panose="02020500000000000000" pitchFamily="18" charset="-120"/>
                          <a:cs typeface="Calibri" panose="020F0502020204030204" pitchFamily="34" charset="0"/>
                        </a:rPr>
                        <a:t>ргым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шочыктен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 gave a birth to one son.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0793751"/>
                  </a:ext>
                </a:extLst>
              </a:tr>
            </a:tbl>
          </a:graphicData>
        </a:graphic>
      </p:graphicFrame>
    </p:spTree>
    <p:extLst>
      <p:ext uri="{BB962C8B-B14F-4D97-AF65-F5344CB8AC3E}">
        <p14:creationId xmlns:p14="http://schemas.microsoft.com/office/powerpoint/2010/main" val="2701942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21</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19</a:t>
            </a:fld>
            <a:endParaRPr lang="en-GB"/>
          </a:p>
        </p:txBody>
      </p:sp>
    </p:spTree>
    <p:extLst>
      <p:ext uri="{BB962C8B-B14F-4D97-AF65-F5344CB8AC3E}">
        <p14:creationId xmlns:p14="http://schemas.microsoft.com/office/powerpoint/2010/main" val="112036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9A40A9A-0B06-4F4F-8774-0016A1E83621}"/>
              </a:ext>
            </a:extLst>
          </p:cNvPr>
          <p:cNvPicPr>
            <a:picLocks noChangeAspect="1"/>
          </p:cNvPicPr>
          <p:nvPr/>
        </p:nvPicPr>
        <p:blipFill>
          <a:blip r:embed="rId2"/>
          <a:stretch>
            <a:fillRect/>
          </a:stretch>
        </p:blipFill>
        <p:spPr>
          <a:xfrm>
            <a:off x="1790700" y="1323976"/>
            <a:ext cx="8191500" cy="4548820"/>
          </a:xfrm>
          <a:prstGeom prst="rect">
            <a:avLst/>
          </a:prstGeom>
        </p:spPr>
      </p:pic>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sp>
        <p:nvSpPr>
          <p:cNvPr id="9" name="Content Placeholder 2">
            <a:extLst>
              <a:ext uri="{FF2B5EF4-FFF2-40B4-BE49-F238E27FC236}">
                <a16:creationId xmlns:a16="http://schemas.microsoft.com/office/drawing/2014/main" id="{154504F6-4E47-4CF7-9110-05BFD14C3E16}"/>
              </a:ext>
            </a:extLst>
          </p:cNvPr>
          <p:cNvSpPr txBox="1">
            <a:spLocks/>
          </p:cNvSpPr>
          <p:nvPr/>
        </p:nvSpPr>
        <p:spPr>
          <a:xfrm rot="20332963">
            <a:off x="1768363" y="4167897"/>
            <a:ext cx="3600450" cy="652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тол</a:t>
            </a:r>
            <a:r>
              <a:rPr lang="mi-NZ" b="1" dirty="0"/>
              <a:t>а</a:t>
            </a:r>
            <a:r>
              <a:rPr lang="mi-NZ" dirty="0"/>
              <a:t>ш (-ам)</a:t>
            </a:r>
            <a:r>
              <a:rPr lang="en-GB" dirty="0"/>
              <a:t> ‘to come’</a:t>
            </a:r>
          </a:p>
        </p:txBody>
      </p:sp>
      <p:sp>
        <p:nvSpPr>
          <p:cNvPr id="11" name="Content Placeholder 2">
            <a:extLst>
              <a:ext uri="{FF2B5EF4-FFF2-40B4-BE49-F238E27FC236}">
                <a16:creationId xmlns:a16="http://schemas.microsoft.com/office/drawing/2014/main" id="{D34B6F1E-F6B9-4FBB-87AC-2B9CEC912023}"/>
              </a:ext>
            </a:extLst>
          </p:cNvPr>
          <p:cNvSpPr txBox="1">
            <a:spLocks/>
          </p:cNvSpPr>
          <p:nvPr/>
        </p:nvSpPr>
        <p:spPr>
          <a:xfrm>
            <a:off x="2450877" y="3115868"/>
            <a:ext cx="3600450" cy="652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шог</a:t>
            </a:r>
            <a:r>
              <a:rPr lang="mi-NZ" b="1" dirty="0"/>
              <a:t>а</a:t>
            </a:r>
            <a:r>
              <a:rPr lang="mi-NZ" dirty="0"/>
              <a:t>ш (-ем)</a:t>
            </a:r>
            <a:r>
              <a:rPr lang="en-GB" dirty="0"/>
              <a:t> ‘to stand’</a:t>
            </a:r>
          </a:p>
        </p:txBody>
      </p:sp>
      <p:sp>
        <p:nvSpPr>
          <p:cNvPr id="12" name="Content Placeholder 2">
            <a:extLst>
              <a:ext uri="{FF2B5EF4-FFF2-40B4-BE49-F238E27FC236}">
                <a16:creationId xmlns:a16="http://schemas.microsoft.com/office/drawing/2014/main" id="{6CA65070-F468-4DCB-9329-B4CC3257C0BC}"/>
              </a:ext>
            </a:extLst>
          </p:cNvPr>
          <p:cNvSpPr txBox="1">
            <a:spLocks/>
          </p:cNvSpPr>
          <p:nvPr/>
        </p:nvSpPr>
        <p:spPr>
          <a:xfrm>
            <a:off x="1790700" y="5399108"/>
            <a:ext cx="4591049" cy="14802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код</a:t>
            </a:r>
            <a:r>
              <a:rPr lang="mi-NZ" b="1" dirty="0"/>
              <a:t>а</a:t>
            </a:r>
            <a:r>
              <a:rPr lang="mi-NZ" dirty="0"/>
              <a:t>ш (-ам)</a:t>
            </a:r>
            <a:r>
              <a:rPr lang="en-GB" dirty="0"/>
              <a:t> ‘to stay’, </a:t>
            </a:r>
            <a:endParaRPr lang="mi-NZ" dirty="0"/>
          </a:p>
          <a:p>
            <a:pPr marL="0" indent="0">
              <a:buFont typeface="Arial" panose="020B0604020202020204" pitchFamily="34" charset="0"/>
              <a:buNone/>
            </a:pPr>
            <a:r>
              <a:rPr lang="mi-NZ" dirty="0"/>
              <a:t>код</a:t>
            </a:r>
            <a:r>
              <a:rPr lang="mi-NZ" b="1" dirty="0"/>
              <a:t>а</a:t>
            </a:r>
            <a:r>
              <a:rPr lang="mi-NZ" dirty="0"/>
              <a:t>ш (-ем)</a:t>
            </a:r>
            <a:r>
              <a:rPr lang="en-GB" dirty="0"/>
              <a:t> ‘to leave </a:t>
            </a:r>
            <a:r>
              <a:rPr lang="en-GB" dirty="0" err="1"/>
              <a:t>sth</a:t>
            </a:r>
            <a:r>
              <a:rPr lang="en-GB" dirty="0"/>
              <a:t>’</a:t>
            </a:r>
          </a:p>
        </p:txBody>
      </p:sp>
    </p:spTree>
    <p:extLst>
      <p:ext uri="{BB962C8B-B14F-4D97-AF65-F5344CB8AC3E}">
        <p14:creationId xmlns:p14="http://schemas.microsoft.com/office/powerpoint/2010/main" val="43331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graphicFrame>
        <p:nvGraphicFramePr>
          <p:cNvPr id="2" name="Table 1">
            <a:extLst>
              <a:ext uri="{FF2B5EF4-FFF2-40B4-BE49-F238E27FC236}">
                <a16:creationId xmlns:a16="http://schemas.microsoft.com/office/drawing/2014/main" id="{6543E9C6-272C-42C5-A87B-EB880302E144}"/>
              </a:ext>
            </a:extLst>
          </p:cNvPr>
          <p:cNvGraphicFramePr>
            <a:graphicFrameLocks noGrp="1"/>
          </p:cNvGraphicFramePr>
          <p:nvPr>
            <p:extLst>
              <p:ext uri="{D42A27DB-BD31-4B8C-83A1-F6EECF244321}">
                <p14:modId xmlns:p14="http://schemas.microsoft.com/office/powerpoint/2010/main" val="3353722245"/>
              </p:ext>
            </p:extLst>
          </p:nvPr>
        </p:nvGraphicFramePr>
        <p:xfrm>
          <a:off x="838200" y="2992438"/>
          <a:ext cx="10515600" cy="2157897"/>
        </p:xfrm>
        <a:graphic>
          <a:graphicData uri="http://schemas.openxmlformats.org/drawingml/2006/table">
            <a:tbl>
              <a:tblPr firstRow="1" firstCol="1" bandRow="1" bandCol="1">
                <a:tableStyleId>{5940675A-B579-460E-94D1-54222C63F5DA}</a:tableStyleId>
              </a:tblPr>
              <a:tblGrid>
                <a:gridCol w="5257800">
                  <a:extLst>
                    <a:ext uri="{9D8B030D-6E8A-4147-A177-3AD203B41FA5}">
                      <a16:colId xmlns:a16="http://schemas.microsoft.com/office/drawing/2014/main" val="3051906889"/>
                    </a:ext>
                  </a:extLst>
                </a:gridCol>
                <a:gridCol w="5257800">
                  <a:extLst>
                    <a:ext uri="{9D8B030D-6E8A-4147-A177-3AD203B41FA5}">
                      <a16:colId xmlns:a16="http://schemas.microsoft.com/office/drawing/2014/main" val="4227936980"/>
                    </a:ext>
                  </a:extLst>
                </a:gridCol>
              </a:tblGrid>
              <a:tr h="719299">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Туг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гын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мар</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000" dirty="0" err="1">
                          <a:effectLst/>
                          <a:latin typeface="Calibri" panose="020F0502020204030204" pitchFamily="34" charset="0"/>
                          <a:ea typeface="PMingLiU" panose="02020500000000000000" pitchFamily="18" charset="-120"/>
                          <a:cs typeface="Calibri" panose="020F0502020204030204" pitchFamily="34" charset="0"/>
                        </a:rPr>
                        <a:t>й</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кунд</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мын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пше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ий</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гыч</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000" dirty="0" err="1">
                          <a:effectLst/>
                          <a:latin typeface="Calibri" panose="020F0502020204030204" pitchFamily="34" charset="0"/>
                          <a:ea typeface="PMingLiU" panose="02020500000000000000" pitchFamily="18" charset="-120"/>
                          <a:cs typeface="Calibri" panose="020F0502020204030204" pitchFamily="34" charset="0"/>
                        </a:rPr>
                        <a:t>йыш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шарл</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тол</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In spite of this, the Mari lands grow in fame year by year.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074729716"/>
                  </a:ext>
                </a:extLst>
              </a:tr>
              <a:tr h="719299">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рым гыч 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рымыш мар</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 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лык </a:t>
                      </a:r>
                      <a:r>
                        <a:rPr lang="en-US" sz="2000" u="sng">
                          <a:effectLst/>
                          <a:latin typeface="Calibri" panose="020F0502020204030204" pitchFamily="34" charset="0"/>
                          <a:ea typeface="PMingLiU" panose="02020500000000000000" pitchFamily="18" charset="-120"/>
                          <a:cs typeface="Calibri" panose="020F0502020204030204" pitchFamily="34" charset="0"/>
                        </a:rPr>
                        <a:t>ви</a:t>
                      </a:r>
                      <a:r>
                        <a:rPr lang="en-US" sz="2000" b="1" u="sng">
                          <a:effectLst/>
                          <a:latin typeface="Calibri" panose="020F0502020204030204" pitchFamily="34" charset="0"/>
                          <a:ea typeface="PMingLiU" panose="02020500000000000000" pitchFamily="18" charset="-120"/>
                          <a:cs typeface="Calibri" panose="020F0502020204030204" pitchFamily="34" charset="0"/>
                        </a:rPr>
                        <a:t>я</a:t>
                      </a:r>
                      <a:r>
                        <a:rPr lang="en-US" sz="2000" u="sng">
                          <a:effectLst/>
                          <a:latin typeface="Calibri" panose="020F0502020204030204" pitchFamily="34" charset="0"/>
                          <a:ea typeface="MS Mincho" panose="02020609040205080304" pitchFamily="49" charset="-128"/>
                          <a:cs typeface="Calibri" panose="020F0502020204030204" pitchFamily="34" charset="0"/>
                        </a:rPr>
                        <a:t>ҥ</a:t>
                      </a:r>
                      <a:r>
                        <a:rPr lang="en-US" sz="2000">
                          <a:effectLst/>
                          <a:latin typeface="Calibri" panose="020F0502020204030204" pitchFamily="34" charset="0"/>
                          <a:ea typeface="PMingLiU" panose="02020500000000000000" pitchFamily="18" charset="-120"/>
                          <a:cs typeface="Calibri" panose="020F0502020204030204" pitchFamily="34" charset="0"/>
                        </a:rPr>
                        <a:t> да </a:t>
                      </a:r>
                      <a:r>
                        <a:rPr lang="en-US" sz="2000" u="sng">
                          <a:effectLst/>
                          <a:latin typeface="Calibri" panose="020F0502020204030204" pitchFamily="34" charset="0"/>
                          <a:ea typeface="PMingLiU" panose="02020500000000000000" pitchFamily="18" charset="-120"/>
                          <a:cs typeface="Calibri" panose="020F0502020204030204" pitchFamily="34" charset="0"/>
                        </a:rPr>
                        <a:t>пеҥгыд</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 т</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лын</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The Mari nation grew stronger and more resilient by the century.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445103028"/>
                  </a:ext>
                </a:extLst>
              </a:tr>
              <a:tr h="719299">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Кочкышл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ак </a:t>
                      </a:r>
                      <a:r>
                        <a:rPr lang="en-US" sz="2000" u="sng">
                          <a:effectLst/>
                          <a:latin typeface="Calibri" panose="020F0502020204030204" pitchFamily="34" charset="0"/>
                          <a:ea typeface="PMingLiU" panose="02020500000000000000" pitchFamily="18" charset="-120"/>
                          <a:cs typeface="Calibri" panose="020F0502020204030204" pitchFamily="34" charset="0"/>
                        </a:rPr>
                        <a:t>кӱз</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тол</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ш</a:t>
                      </a:r>
                      <a:r>
                        <a:rPr lang="en-US" sz="2000">
                          <a:effectLst/>
                          <a:latin typeface="Calibri" panose="020F0502020204030204" pitchFamily="34" charset="0"/>
                          <a:ea typeface="PMingLiU" panose="02020500000000000000" pitchFamily="18" charset="-120"/>
                          <a:cs typeface="Calibri" panose="020F0502020204030204" pitchFamily="34" charset="0"/>
                        </a:rPr>
                        <a:t>, а пашад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р тыга</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к код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The price for food is rising, but salaries are staying the same.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64332772"/>
                  </a:ext>
                </a:extLst>
              </a:tr>
            </a:tbl>
          </a:graphicData>
        </a:graphic>
      </p:graphicFrame>
      <p:sp>
        <p:nvSpPr>
          <p:cNvPr id="13" name="Content Placeholder 2">
            <a:extLst>
              <a:ext uri="{FF2B5EF4-FFF2-40B4-BE49-F238E27FC236}">
                <a16:creationId xmlns:a16="http://schemas.microsoft.com/office/drawing/2014/main" id="{F6897819-0F40-4CC4-9E02-F3206E1AE4DC}"/>
              </a:ext>
            </a:extLst>
          </p:cNvPr>
          <p:cNvSpPr txBox="1">
            <a:spLocks/>
          </p:cNvSpPr>
          <p:nvPr/>
        </p:nvSpPr>
        <p:spPr>
          <a:xfrm>
            <a:off x="838200" y="1707664"/>
            <a:ext cx="3600450" cy="652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тол</a:t>
            </a:r>
            <a:r>
              <a:rPr lang="mi-NZ" b="1" dirty="0"/>
              <a:t>а</a:t>
            </a:r>
            <a:r>
              <a:rPr lang="mi-NZ" dirty="0"/>
              <a:t>ш (-ам)</a:t>
            </a:r>
            <a:r>
              <a:rPr lang="en-GB" dirty="0"/>
              <a:t> ‘to come’</a:t>
            </a:r>
          </a:p>
        </p:txBody>
      </p:sp>
    </p:spTree>
    <p:extLst>
      <p:ext uri="{BB962C8B-B14F-4D97-AF65-F5344CB8AC3E}">
        <p14:creationId xmlns:p14="http://schemas.microsoft.com/office/powerpoint/2010/main" val="4151513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graphicFrame>
        <p:nvGraphicFramePr>
          <p:cNvPr id="2" name="Table 1">
            <a:extLst>
              <a:ext uri="{FF2B5EF4-FFF2-40B4-BE49-F238E27FC236}">
                <a16:creationId xmlns:a16="http://schemas.microsoft.com/office/drawing/2014/main" id="{6543E9C6-272C-42C5-A87B-EB880302E144}"/>
              </a:ext>
            </a:extLst>
          </p:cNvPr>
          <p:cNvGraphicFramePr>
            <a:graphicFrameLocks noGrp="1"/>
          </p:cNvGraphicFramePr>
          <p:nvPr>
            <p:extLst>
              <p:ext uri="{D42A27DB-BD31-4B8C-83A1-F6EECF244321}">
                <p14:modId xmlns:p14="http://schemas.microsoft.com/office/powerpoint/2010/main" val="200712276"/>
              </p:ext>
            </p:extLst>
          </p:nvPr>
        </p:nvGraphicFramePr>
        <p:xfrm>
          <a:off x="838200" y="2992438"/>
          <a:ext cx="10515600" cy="2157897"/>
        </p:xfrm>
        <a:graphic>
          <a:graphicData uri="http://schemas.openxmlformats.org/drawingml/2006/table">
            <a:tbl>
              <a:tblPr firstRow="1" firstCol="1" bandRow="1" bandCol="1">
                <a:tableStyleId>{5940675A-B579-460E-94D1-54222C63F5DA}</a:tableStyleId>
              </a:tblPr>
              <a:tblGrid>
                <a:gridCol w="5257800">
                  <a:extLst>
                    <a:ext uri="{9D8B030D-6E8A-4147-A177-3AD203B41FA5}">
                      <a16:colId xmlns:a16="http://schemas.microsoft.com/office/drawing/2014/main" val="3051906889"/>
                    </a:ext>
                  </a:extLst>
                </a:gridCol>
                <a:gridCol w="5257800">
                  <a:extLst>
                    <a:ext uri="{9D8B030D-6E8A-4147-A177-3AD203B41FA5}">
                      <a16:colId xmlns:a16="http://schemas.microsoft.com/office/drawing/2014/main" val="4227936980"/>
                    </a:ext>
                  </a:extLst>
                </a:gridCol>
              </a:tblGrid>
              <a:tr h="719299">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Чодыр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респ</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бликын пел мл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ндыжым </a:t>
                      </a:r>
                      <a:r>
                        <a:rPr lang="en-US" sz="2000" u="sng">
                          <a:effectLst/>
                          <a:latin typeface="Calibri" panose="020F0502020204030204" pitchFamily="34" charset="0"/>
                          <a:ea typeface="PMingLiU" panose="02020500000000000000" pitchFamily="18" charset="-120"/>
                          <a:cs typeface="Calibri" panose="020F0502020204030204" pitchFamily="34" charset="0"/>
                        </a:rPr>
                        <a:t>н</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лын шог</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Forest covers half the land of the republic.</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74729716"/>
                  </a:ext>
                </a:extLst>
              </a:tr>
              <a:tr h="719299">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Йыв</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пеш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ршыше студ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нт: эрт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 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ж-мом </a:t>
                      </a:r>
                      <a:r>
                        <a:rPr lang="en-US" sz="2000" u="sng">
                          <a:effectLst/>
                          <a:latin typeface="Calibri" panose="020F0502020204030204" pitchFamily="34" charset="0"/>
                          <a:ea typeface="PMingLiU" panose="02020500000000000000" pitchFamily="18" charset="-120"/>
                          <a:cs typeface="Calibri" panose="020F0502020204030204" pitchFamily="34" charset="0"/>
                        </a:rPr>
                        <a:t>тун</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 шог</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ж</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пым ар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ок йомд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ре.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Yyvan is quite a hard-working student: he is always studying, he doesn’t waste his time.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445103028"/>
                  </a:ext>
                </a:extLst>
              </a:tr>
              <a:tr h="719299">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Конгрессл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докл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дым 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мшо т</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лзе почел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u="sng">
                          <a:effectLst/>
                          <a:latin typeface="Calibri" panose="020F0502020204030204" pitchFamily="34" charset="0"/>
                          <a:ea typeface="PMingLiU" panose="02020500000000000000" pitchFamily="18" charset="-120"/>
                          <a:cs typeface="Calibri" panose="020F0502020204030204" pitchFamily="34" charset="0"/>
                        </a:rPr>
                        <a:t>ямдыл</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шог</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I’ve been preparing my lecture for the congress for three months.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64332772"/>
                  </a:ext>
                </a:extLst>
              </a:tr>
            </a:tbl>
          </a:graphicData>
        </a:graphic>
      </p:graphicFrame>
      <p:sp>
        <p:nvSpPr>
          <p:cNvPr id="13" name="Content Placeholder 2">
            <a:extLst>
              <a:ext uri="{FF2B5EF4-FFF2-40B4-BE49-F238E27FC236}">
                <a16:creationId xmlns:a16="http://schemas.microsoft.com/office/drawing/2014/main" id="{F6897819-0F40-4CC4-9E02-F3206E1AE4DC}"/>
              </a:ext>
            </a:extLst>
          </p:cNvPr>
          <p:cNvSpPr txBox="1">
            <a:spLocks/>
          </p:cNvSpPr>
          <p:nvPr/>
        </p:nvSpPr>
        <p:spPr>
          <a:xfrm>
            <a:off x="838200" y="1707664"/>
            <a:ext cx="3600450" cy="652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шог</a:t>
            </a:r>
            <a:r>
              <a:rPr lang="mi-NZ" b="1" dirty="0"/>
              <a:t>а</a:t>
            </a:r>
            <a:r>
              <a:rPr lang="mi-NZ" dirty="0"/>
              <a:t>ш (-ам)</a:t>
            </a:r>
            <a:r>
              <a:rPr lang="en-GB" dirty="0"/>
              <a:t> ‘to stand’</a:t>
            </a:r>
          </a:p>
        </p:txBody>
      </p:sp>
    </p:spTree>
    <p:extLst>
      <p:ext uri="{BB962C8B-B14F-4D97-AF65-F5344CB8AC3E}">
        <p14:creationId xmlns:p14="http://schemas.microsoft.com/office/powerpoint/2010/main" val="2475396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graphicFrame>
        <p:nvGraphicFramePr>
          <p:cNvPr id="2" name="Table 1">
            <a:extLst>
              <a:ext uri="{FF2B5EF4-FFF2-40B4-BE49-F238E27FC236}">
                <a16:creationId xmlns:a16="http://schemas.microsoft.com/office/drawing/2014/main" id="{6543E9C6-272C-42C5-A87B-EB880302E144}"/>
              </a:ext>
            </a:extLst>
          </p:cNvPr>
          <p:cNvGraphicFramePr>
            <a:graphicFrameLocks noGrp="1"/>
          </p:cNvGraphicFramePr>
          <p:nvPr>
            <p:extLst>
              <p:ext uri="{D42A27DB-BD31-4B8C-83A1-F6EECF244321}">
                <p14:modId xmlns:p14="http://schemas.microsoft.com/office/powerpoint/2010/main" val="2560439278"/>
              </p:ext>
            </p:extLst>
          </p:nvPr>
        </p:nvGraphicFramePr>
        <p:xfrm>
          <a:off x="838200" y="2303384"/>
          <a:ext cx="10515600" cy="1438598"/>
        </p:xfrm>
        <a:graphic>
          <a:graphicData uri="http://schemas.openxmlformats.org/drawingml/2006/table">
            <a:tbl>
              <a:tblPr firstRow="1" firstCol="1" bandRow="1" bandCol="1">
                <a:tableStyleId>{5940675A-B579-460E-94D1-54222C63F5DA}</a:tableStyleId>
              </a:tblPr>
              <a:tblGrid>
                <a:gridCol w="5257800">
                  <a:extLst>
                    <a:ext uri="{9D8B030D-6E8A-4147-A177-3AD203B41FA5}">
                      <a16:colId xmlns:a16="http://schemas.microsoft.com/office/drawing/2014/main" val="3051906889"/>
                    </a:ext>
                  </a:extLst>
                </a:gridCol>
                <a:gridCol w="5257800">
                  <a:extLst>
                    <a:ext uri="{9D8B030D-6E8A-4147-A177-3AD203B41FA5}">
                      <a16:colId xmlns:a16="http://schemas.microsoft.com/office/drawing/2014/main" val="4227936980"/>
                    </a:ext>
                  </a:extLst>
                </a:gridCol>
              </a:tblGrid>
              <a:tr h="719299">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Кредалм</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деч</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вар</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шаг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лын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ил</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о</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дыныт</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Few people survived the battle.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74729716"/>
                  </a:ext>
                </a:extLst>
              </a:tr>
              <a:tr h="719299">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Буд</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льник деч посн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эрт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к </a:t>
                      </a:r>
                      <a:r>
                        <a:rPr lang="en-US" sz="2000" u="sng">
                          <a:effectLst/>
                          <a:latin typeface="Calibri" panose="020F0502020204030204" pitchFamily="34" charset="0"/>
                          <a:ea typeface="PMingLiU" panose="02020500000000000000" pitchFamily="18" charset="-120"/>
                          <a:cs typeface="Calibri" panose="020F0502020204030204" pitchFamily="34" charset="0"/>
                        </a:rPr>
                        <a:t>мал</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код</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м</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 always oversleep without an alarm clock.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64332772"/>
                  </a:ext>
                </a:extLst>
              </a:tr>
            </a:tbl>
          </a:graphicData>
        </a:graphic>
      </p:graphicFrame>
      <p:sp>
        <p:nvSpPr>
          <p:cNvPr id="13" name="Content Placeholder 2">
            <a:extLst>
              <a:ext uri="{FF2B5EF4-FFF2-40B4-BE49-F238E27FC236}">
                <a16:creationId xmlns:a16="http://schemas.microsoft.com/office/drawing/2014/main" id="{F6897819-0F40-4CC4-9E02-F3206E1AE4DC}"/>
              </a:ext>
            </a:extLst>
          </p:cNvPr>
          <p:cNvSpPr txBox="1">
            <a:spLocks/>
          </p:cNvSpPr>
          <p:nvPr/>
        </p:nvSpPr>
        <p:spPr>
          <a:xfrm>
            <a:off x="838200" y="1650514"/>
            <a:ext cx="3600450" cy="652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код</a:t>
            </a:r>
            <a:r>
              <a:rPr lang="mi-NZ" b="1" dirty="0"/>
              <a:t>а</a:t>
            </a:r>
            <a:r>
              <a:rPr lang="mi-NZ" dirty="0"/>
              <a:t>ш (-ам)</a:t>
            </a:r>
            <a:r>
              <a:rPr lang="en-GB" dirty="0"/>
              <a:t> ‘to stay’</a:t>
            </a:r>
            <a:endParaRPr lang="mi-NZ" dirty="0"/>
          </a:p>
        </p:txBody>
      </p:sp>
      <p:graphicFrame>
        <p:nvGraphicFramePr>
          <p:cNvPr id="7" name="Table 6">
            <a:extLst>
              <a:ext uri="{FF2B5EF4-FFF2-40B4-BE49-F238E27FC236}">
                <a16:creationId xmlns:a16="http://schemas.microsoft.com/office/drawing/2014/main" id="{AEB5EF8F-73A2-42F7-AAFE-D3AAD133BD22}"/>
              </a:ext>
            </a:extLst>
          </p:cNvPr>
          <p:cNvGraphicFramePr>
            <a:graphicFrameLocks noGrp="1"/>
          </p:cNvGraphicFramePr>
          <p:nvPr>
            <p:extLst>
              <p:ext uri="{D42A27DB-BD31-4B8C-83A1-F6EECF244321}">
                <p14:modId xmlns:p14="http://schemas.microsoft.com/office/powerpoint/2010/main" val="1850257553"/>
              </p:ext>
            </p:extLst>
          </p:nvPr>
        </p:nvGraphicFramePr>
        <p:xfrm>
          <a:off x="838200" y="4751796"/>
          <a:ext cx="10515600" cy="1438598"/>
        </p:xfrm>
        <a:graphic>
          <a:graphicData uri="http://schemas.openxmlformats.org/drawingml/2006/table">
            <a:tbl>
              <a:tblPr firstRow="1" firstCol="1" bandRow="1" bandCol="1">
                <a:tableStyleId>{5940675A-B579-460E-94D1-54222C63F5DA}</a:tableStyleId>
              </a:tblPr>
              <a:tblGrid>
                <a:gridCol w="5257800">
                  <a:extLst>
                    <a:ext uri="{9D8B030D-6E8A-4147-A177-3AD203B41FA5}">
                      <a16:colId xmlns:a16="http://schemas.microsoft.com/office/drawing/2014/main" val="3051906889"/>
                    </a:ext>
                  </a:extLst>
                </a:gridCol>
                <a:gridCol w="5257800">
                  <a:extLst>
                    <a:ext uri="{9D8B030D-6E8A-4147-A177-3AD203B41FA5}">
                      <a16:colId xmlns:a16="http://schemas.microsoft.com/office/drawing/2014/main" val="4227936980"/>
                    </a:ext>
                  </a:extLst>
                </a:gridCol>
              </a:tblGrid>
              <a:tr h="719299">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Икан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м</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йым й</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ҥылыш школ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 </a:t>
                      </a:r>
                      <a:r>
                        <a:rPr lang="en-US" sz="2000" u="sng">
                          <a:effectLst/>
                          <a:latin typeface="Calibri" panose="020F0502020204030204" pitchFamily="34" charset="0"/>
                          <a:ea typeface="PMingLiU" panose="02020500000000000000" pitchFamily="18" charset="-120"/>
                          <a:cs typeface="Calibri" panose="020F0502020204030204" pitchFamily="34" charset="0"/>
                        </a:rPr>
                        <a:t>петыр</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код</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ныт</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Once I got locked in at school by accident.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074729716"/>
                  </a:ext>
                </a:extLst>
              </a:tr>
              <a:tr h="719299">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Мар</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 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лык шке й</a:t>
                      </a:r>
                      <a:r>
                        <a:rPr lang="en-US" sz="2000">
                          <a:effectLst/>
                          <a:latin typeface="Calibri" panose="020F0502020204030204" pitchFamily="34" charset="0"/>
                          <a:ea typeface="MS Mincho" panose="02020609040205080304" pitchFamily="49" charset="-128"/>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жым </a:t>
                      </a:r>
                      <a:r>
                        <a:rPr lang="en-US" sz="2000" u="sng">
                          <a:effectLst/>
                          <a:latin typeface="Calibri" panose="020F0502020204030204" pitchFamily="34" charset="0"/>
                          <a:ea typeface="PMingLiU" panose="02020500000000000000" pitchFamily="18" charset="-120"/>
                          <a:cs typeface="Calibri" panose="020F0502020204030204" pitchFamily="34" charset="0"/>
                        </a:rPr>
                        <a:t>арал</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 код</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The Mari people kept their ancient customs.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64332772"/>
                  </a:ext>
                </a:extLst>
              </a:tr>
            </a:tbl>
          </a:graphicData>
        </a:graphic>
      </p:graphicFrame>
      <p:sp>
        <p:nvSpPr>
          <p:cNvPr id="8" name="Content Placeholder 2">
            <a:extLst>
              <a:ext uri="{FF2B5EF4-FFF2-40B4-BE49-F238E27FC236}">
                <a16:creationId xmlns:a16="http://schemas.microsoft.com/office/drawing/2014/main" id="{E16DC3A7-D800-4833-9660-DD1491C44596}"/>
              </a:ext>
            </a:extLst>
          </p:cNvPr>
          <p:cNvSpPr txBox="1">
            <a:spLocks/>
          </p:cNvSpPr>
          <p:nvPr/>
        </p:nvSpPr>
        <p:spPr>
          <a:xfrm>
            <a:off x="838200" y="4098926"/>
            <a:ext cx="5257800" cy="652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код</a:t>
            </a:r>
            <a:r>
              <a:rPr lang="mi-NZ" b="1" dirty="0"/>
              <a:t>а</a:t>
            </a:r>
            <a:r>
              <a:rPr lang="mi-NZ" dirty="0"/>
              <a:t>ш (-ем)</a:t>
            </a:r>
            <a:r>
              <a:rPr lang="en-GB" dirty="0"/>
              <a:t> ‘to leave </a:t>
            </a:r>
            <a:r>
              <a:rPr lang="en-GB" dirty="0" err="1"/>
              <a:t>sth</a:t>
            </a:r>
            <a:r>
              <a:rPr lang="en-GB" dirty="0"/>
              <a:t>’</a:t>
            </a:r>
          </a:p>
        </p:txBody>
      </p:sp>
    </p:spTree>
    <p:extLst>
      <p:ext uri="{BB962C8B-B14F-4D97-AF65-F5344CB8AC3E}">
        <p14:creationId xmlns:p14="http://schemas.microsoft.com/office/powerpoint/2010/main" val="2026028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az-Cyrl-AZ" sz="3600" u="sng" dirty="0">
                <a:latin typeface="Calibri" panose="020F0502020204030204" pitchFamily="34" charset="0"/>
                <a:ea typeface="Times New Roman" panose="02020603050405020304" pitchFamily="18" charset="0"/>
                <a:cs typeface="Calibri" panose="020F0502020204030204" pitchFamily="34" charset="0"/>
              </a:rPr>
              <a:t>н</a:t>
            </a:r>
            <a:r>
              <a:rPr lang="az-Cyrl-AZ" sz="3600" b="1" u="sng" dirty="0">
                <a:latin typeface="Calibri" panose="020F0502020204030204" pitchFamily="34" charset="0"/>
                <a:ea typeface="Times New Roman" panose="02020603050405020304" pitchFamily="18" charset="0"/>
                <a:cs typeface="Calibri" panose="020F0502020204030204" pitchFamily="34" charset="0"/>
              </a:rPr>
              <a:t>е</a:t>
            </a:r>
            <a:r>
              <a:rPr lang="az-Cyrl-AZ" sz="3600" u="sng" dirty="0">
                <a:latin typeface="Calibri" panose="020F0502020204030204" pitchFamily="34" charset="0"/>
                <a:ea typeface="Times New Roman" panose="02020603050405020304" pitchFamily="18" charset="0"/>
                <a:cs typeface="Calibri" panose="020F0502020204030204" pitchFamily="34" charset="0"/>
              </a:rPr>
              <a:t>ле, й</a:t>
            </a:r>
            <a:r>
              <a:rPr lang="az-Cyrl-AZ" sz="3600" b="1" u="sng" dirty="0">
                <a:latin typeface="Calibri" panose="020F0502020204030204" pitchFamily="34" charset="0"/>
                <a:ea typeface="Times New Roman" panose="02020603050405020304" pitchFamily="18" charset="0"/>
                <a:cs typeface="Calibri" panose="020F0502020204030204" pitchFamily="34" charset="0"/>
              </a:rPr>
              <a:t>ӧ</a:t>
            </a:r>
            <a:r>
              <a:rPr lang="az-Cyrl-AZ" sz="3600" u="sng" dirty="0">
                <a:latin typeface="Calibri" panose="020F0502020204030204" pitchFamily="34" charset="0"/>
                <a:ea typeface="Times New Roman" panose="02020603050405020304" pitchFamily="18" charset="0"/>
                <a:cs typeface="Calibri" panose="020F0502020204030204" pitchFamily="34" charset="0"/>
              </a:rPr>
              <a:t>сӧ ‘</a:t>
            </a:r>
            <a:r>
              <a:rPr lang="en-GB" sz="3600" u="sng" dirty="0">
                <a:latin typeface="Calibri" panose="020F0502020204030204" pitchFamily="34" charset="0"/>
                <a:ea typeface="Times New Roman" panose="02020603050405020304" pitchFamily="18" charset="0"/>
                <a:cs typeface="Calibri" panose="020F0502020204030204" pitchFamily="34" charset="0"/>
              </a:rPr>
              <a:t>difficult; difficulties’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graphicFrame>
        <p:nvGraphicFramePr>
          <p:cNvPr id="6" name="Table 5">
            <a:extLst>
              <a:ext uri="{FF2B5EF4-FFF2-40B4-BE49-F238E27FC236}">
                <a16:creationId xmlns:a16="http://schemas.microsoft.com/office/drawing/2014/main" id="{F9EC5F2D-D4AA-4ABC-9B66-01F69975928E}"/>
              </a:ext>
            </a:extLst>
          </p:cNvPr>
          <p:cNvGraphicFramePr>
            <a:graphicFrameLocks noGrp="1"/>
          </p:cNvGraphicFramePr>
          <p:nvPr>
            <p:extLst>
              <p:ext uri="{D42A27DB-BD31-4B8C-83A1-F6EECF244321}">
                <p14:modId xmlns:p14="http://schemas.microsoft.com/office/powerpoint/2010/main" val="3957823120"/>
              </p:ext>
            </p:extLst>
          </p:nvPr>
        </p:nvGraphicFramePr>
        <p:xfrm>
          <a:off x="2590800" y="2355374"/>
          <a:ext cx="7010400" cy="2438400"/>
        </p:xfrm>
        <a:graphic>
          <a:graphicData uri="http://schemas.openxmlformats.org/drawingml/2006/table">
            <a:tbl>
              <a:tblPr firstRow="1" firstCol="1" bandRow="1" bandCol="1">
                <a:tableStyleId>{5940675A-B579-460E-94D1-54222C63F5DA}</a:tableStyleId>
              </a:tblPr>
              <a:tblGrid>
                <a:gridCol w="2924106">
                  <a:extLst>
                    <a:ext uri="{9D8B030D-6E8A-4147-A177-3AD203B41FA5}">
                      <a16:colId xmlns:a16="http://schemas.microsoft.com/office/drawing/2014/main" val="2438508562"/>
                    </a:ext>
                  </a:extLst>
                </a:gridCol>
                <a:gridCol w="4086294">
                  <a:extLst>
                    <a:ext uri="{9D8B030D-6E8A-4147-A177-3AD203B41FA5}">
                      <a16:colId xmlns:a16="http://schemas.microsoft.com/office/drawing/2014/main" val="560619390"/>
                    </a:ext>
                  </a:extLst>
                </a:gridCol>
              </a:tblGrid>
              <a:tr h="0">
                <a:tc>
                  <a:txBody>
                    <a:bodyPr/>
                    <a:lstStyle/>
                    <a:p>
                      <a:pPr algn="l"/>
                      <a:r>
                        <a:rPr lang="en-US" sz="2000" dirty="0" err="1">
                          <a:effectLst/>
                        </a:rPr>
                        <a:t>неле</a:t>
                      </a:r>
                      <a:r>
                        <a:rPr lang="en-US" sz="2000" dirty="0">
                          <a:effectLst/>
                        </a:rPr>
                        <a:t> </a:t>
                      </a:r>
                      <a:r>
                        <a:rPr lang="en-US" sz="2000" dirty="0" err="1">
                          <a:effectLst/>
                        </a:rPr>
                        <a:t>паша</a:t>
                      </a:r>
                      <a:r>
                        <a:rPr lang="en-US" sz="2000" dirty="0">
                          <a:effectLst/>
                        </a:rPr>
                        <a:t> ~</a:t>
                      </a:r>
                      <a:endParaRPr lang="en-GB" sz="2000" dirty="0">
                        <a:effectLst/>
                      </a:endParaRPr>
                    </a:p>
                    <a:p>
                      <a:pPr algn="l"/>
                      <a:r>
                        <a:rPr lang="en-US" sz="2000" dirty="0" err="1">
                          <a:effectLst/>
                        </a:rPr>
                        <a:t>йӧсӧ</a:t>
                      </a:r>
                      <a:r>
                        <a:rPr lang="en-US" sz="2000" dirty="0">
                          <a:effectLst/>
                        </a:rPr>
                        <a:t> </a:t>
                      </a:r>
                      <a:r>
                        <a:rPr lang="en-US" sz="2000" dirty="0" err="1">
                          <a:effectLst/>
                        </a:rPr>
                        <a:t>паша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rPr>
                        <a:t>difficult work</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48523892"/>
                  </a:ext>
                </a:extLst>
              </a:tr>
              <a:tr h="29845">
                <a:tc>
                  <a:txBody>
                    <a:bodyPr/>
                    <a:lstStyle/>
                    <a:p>
                      <a:pPr algn="l"/>
                      <a:r>
                        <a:rPr lang="en-US" sz="2000" dirty="0" err="1">
                          <a:effectLst/>
                        </a:rPr>
                        <a:t>неле</a:t>
                      </a:r>
                      <a:r>
                        <a:rPr lang="en-US" sz="2000" dirty="0">
                          <a:effectLst/>
                        </a:rPr>
                        <a:t> </a:t>
                      </a:r>
                      <a:r>
                        <a:rPr lang="en-US" sz="2000" dirty="0" err="1">
                          <a:effectLst/>
                        </a:rPr>
                        <a:t>жап</a:t>
                      </a:r>
                      <a:r>
                        <a:rPr lang="en-US" sz="2000" dirty="0">
                          <a:effectLst/>
                        </a:rPr>
                        <a:t> ~</a:t>
                      </a:r>
                      <a:endParaRPr lang="en-GB" sz="2000" dirty="0">
                        <a:effectLst/>
                      </a:endParaRPr>
                    </a:p>
                    <a:p>
                      <a:pPr algn="l"/>
                      <a:r>
                        <a:rPr lang="en-US" sz="2000" dirty="0" err="1">
                          <a:effectLst/>
                        </a:rPr>
                        <a:t>йӧсӧ</a:t>
                      </a:r>
                      <a:r>
                        <a:rPr lang="en-US" sz="2000" dirty="0">
                          <a:effectLst/>
                        </a:rPr>
                        <a:t> </a:t>
                      </a:r>
                      <a:r>
                        <a:rPr lang="en-US" sz="2000" dirty="0" err="1">
                          <a:effectLst/>
                        </a:rPr>
                        <a:t>жап</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rPr>
                        <a:t>difficult time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64074320"/>
                  </a:ext>
                </a:extLst>
              </a:tr>
              <a:tr h="29845">
                <a:tc>
                  <a:txBody>
                    <a:bodyPr/>
                    <a:lstStyle/>
                    <a:p>
                      <a:pPr algn="l"/>
                      <a:r>
                        <a:rPr lang="en-US" sz="2000">
                          <a:effectLst/>
                        </a:rPr>
                        <a:t>нелым чыташ </a:t>
                      </a:r>
                      <a:r>
                        <a:rPr lang="de-AT" sz="2000">
                          <a:effectLst/>
                        </a:rPr>
                        <a:t>(‑</a:t>
                      </a:r>
                      <a:r>
                        <a:rPr lang="en-US" sz="2000">
                          <a:effectLst/>
                        </a:rPr>
                        <a:t>ем</a:t>
                      </a:r>
                      <a:r>
                        <a:rPr lang="de-AT" sz="2000">
                          <a:effectLst/>
                        </a:rPr>
                        <a:t>) ~ </a:t>
                      </a:r>
                      <a:r>
                        <a:rPr lang="en-US" sz="2000">
                          <a:effectLst/>
                        </a:rPr>
                        <a:t>йӧсым чыташ </a:t>
                      </a:r>
                      <a:r>
                        <a:rPr lang="de-AT" sz="2000">
                          <a:effectLst/>
                        </a:rPr>
                        <a:t>(‑</a:t>
                      </a:r>
                      <a:r>
                        <a:rPr lang="en-US" sz="2000">
                          <a:effectLst/>
                        </a:rPr>
                        <a:t>ем</a:t>
                      </a:r>
                      <a:r>
                        <a:rPr lang="de-AT" sz="2000">
                          <a:effectLst/>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rPr>
                        <a:t>to endure </a:t>
                      </a:r>
                      <a:r>
                        <a:rPr lang="en-US" sz="2000" u="sng" dirty="0">
                          <a:effectLst/>
                        </a:rPr>
                        <a:t>difficulties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199684197"/>
                  </a:ext>
                </a:extLst>
              </a:tr>
              <a:tr h="29845">
                <a:tc>
                  <a:txBody>
                    <a:bodyPr/>
                    <a:lstStyle/>
                    <a:p>
                      <a:pPr algn="l"/>
                      <a:r>
                        <a:rPr lang="en-US" sz="2000" dirty="0" err="1">
                          <a:effectLst/>
                        </a:rPr>
                        <a:t>нелым</a:t>
                      </a:r>
                      <a:r>
                        <a:rPr lang="en-US" sz="2000" dirty="0">
                          <a:effectLst/>
                        </a:rPr>
                        <a:t> </a:t>
                      </a:r>
                      <a:r>
                        <a:rPr lang="en-US" sz="2000" dirty="0" err="1">
                          <a:effectLst/>
                        </a:rPr>
                        <a:t>сеҥаш</a:t>
                      </a:r>
                      <a:r>
                        <a:rPr lang="en-US" sz="2000" dirty="0">
                          <a:effectLst/>
                        </a:rPr>
                        <a:t> </a:t>
                      </a:r>
                      <a:r>
                        <a:rPr lang="de-AT" sz="2000" dirty="0">
                          <a:effectLst/>
                        </a:rPr>
                        <a:t>(‑</a:t>
                      </a:r>
                      <a:r>
                        <a:rPr lang="en-US" sz="2000" dirty="0" err="1">
                          <a:effectLst/>
                        </a:rPr>
                        <a:t>ам</a:t>
                      </a:r>
                      <a:r>
                        <a:rPr lang="de-AT" sz="2000" dirty="0">
                          <a:effectLst/>
                        </a:rPr>
                        <a:t>) ~ </a:t>
                      </a:r>
                      <a:r>
                        <a:rPr lang="en-US" sz="2000" dirty="0" err="1">
                          <a:effectLst/>
                        </a:rPr>
                        <a:t>йӧсым</a:t>
                      </a:r>
                      <a:r>
                        <a:rPr lang="en-US" sz="2000" dirty="0">
                          <a:effectLst/>
                        </a:rPr>
                        <a:t> </a:t>
                      </a:r>
                      <a:r>
                        <a:rPr lang="en-US" sz="2000" dirty="0" err="1">
                          <a:effectLst/>
                        </a:rPr>
                        <a:t>сеҥаш</a:t>
                      </a:r>
                      <a:r>
                        <a:rPr lang="en-US" sz="2000" dirty="0">
                          <a:effectLst/>
                        </a:rPr>
                        <a:t> </a:t>
                      </a:r>
                      <a:r>
                        <a:rPr lang="de-AT" sz="2000" dirty="0">
                          <a:effectLst/>
                        </a:rPr>
                        <a:t>(‑</a:t>
                      </a:r>
                      <a:r>
                        <a:rPr lang="en-US" sz="2000" dirty="0" err="1">
                          <a:effectLst/>
                        </a:rPr>
                        <a:t>ам</a:t>
                      </a:r>
                      <a:r>
                        <a:rPr lang="de-AT" sz="2000" dirty="0">
                          <a:effectLst/>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rPr>
                        <a:t>to overcome </a:t>
                      </a:r>
                      <a:r>
                        <a:rPr lang="en-US" sz="2000" u="sng" dirty="0">
                          <a:effectLst/>
                        </a:rPr>
                        <a:t>difficulties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1358625"/>
                  </a:ext>
                </a:extLst>
              </a:tr>
            </a:tbl>
          </a:graphicData>
        </a:graphic>
      </p:graphicFrame>
    </p:spTree>
    <p:extLst>
      <p:ext uri="{BB962C8B-B14F-4D97-AF65-F5344CB8AC3E}">
        <p14:creationId xmlns:p14="http://schemas.microsoft.com/office/powerpoint/2010/main" val="2924437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az-Cyrl-AZ" sz="3600" u="sng" dirty="0">
                <a:latin typeface="Calibri" panose="020F0502020204030204" pitchFamily="34" charset="0"/>
                <a:ea typeface="Times New Roman" panose="02020603050405020304" pitchFamily="18" charset="0"/>
                <a:cs typeface="Calibri" panose="020F0502020204030204" pitchFamily="34" charset="0"/>
              </a:rPr>
              <a:t>н</a:t>
            </a:r>
            <a:r>
              <a:rPr lang="az-Cyrl-AZ" sz="3600" b="1" u="sng" dirty="0">
                <a:latin typeface="Calibri" panose="020F0502020204030204" pitchFamily="34" charset="0"/>
                <a:ea typeface="Times New Roman" panose="02020603050405020304" pitchFamily="18" charset="0"/>
                <a:cs typeface="Calibri" panose="020F0502020204030204" pitchFamily="34" charset="0"/>
              </a:rPr>
              <a:t>е</a:t>
            </a:r>
            <a:r>
              <a:rPr lang="az-Cyrl-AZ" sz="3600" u="sng" dirty="0">
                <a:latin typeface="Calibri" panose="020F0502020204030204" pitchFamily="34" charset="0"/>
                <a:ea typeface="Times New Roman" panose="02020603050405020304" pitchFamily="18" charset="0"/>
                <a:cs typeface="Calibri" panose="020F0502020204030204" pitchFamily="34" charset="0"/>
              </a:rPr>
              <a:t>ле, й</a:t>
            </a:r>
            <a:r>
              <a:rPr lang="az-Cyrl-AZ" sz="3600" b="1" u="sng" dirty="0">
                <a:latin typeface="Calibri" panose="020F0502020204030204" pitchFamily="34" charset="0"/>
                <a:ea typeface="Times New Roman" panose="02020603050405020304" pitchFamily="18" charset="0"/>
                <a:cs typeface="Calibri" panose="020F0502020204030204" pitchFamily="34" charset="0"/>
              </a:rPr>
              <a:t>ӧ</a:t>
            </a:r>
            <a:r>
              <a:rPr lang="az-Cyrl-AZ" sz="3600" u="sng" dirty="0">
                <a:latin typeface="Calibri" panose="020F0502020204030204" pitchFamily="34" charset="0"/>
                <a:ea typeface="Times New Roman" panose="02020603050405020304" pitchFamily="18" charset="0"/>
                <a:cs typeface="Calibri" panose="020F0502020204030204" pitchFamily="34" charset="0"/>
              </a:rPr>
              <a:t>сӧ ‘</a:t>
            </a:r>
            <a:r>
              <a:rPr lang="en-GB" sz="3600" u="sng" dirty="0">
                <a:latin typeface="Calibri" panose="020F0502020204030204" pitchFamily="34" charset="0"/>
                <a:ea typeface="Times New Roman" panose="02020603050405020304" pitchFamily="18" charset="0"/>
                <a:cs typeface="Calibri" panose="020F0502020204030204" pitchFamily="34" charset="0"/>
              </a:rPr>
              <a:t>difficult; difficulties’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25</a:t>
            </a:fld>
            <a:endParaRPr lang="en-GB"/>
          </a:p>
        </p:txBody>
      </p:sp>
      <p:sp>
        <p:nvSpPr>
          <p:cNvPr id="7" name="Content Placeholder 2">
            <a:extLst>
              <a:ext uri="{FF2B5EF4-FFF2-40B4-BE49-F238E27FC236}">
                <a16:creationId xmlns:a16="http://schemas.microsoft.com/office/drawing/2014/main" id="{924E4682-598B-4FF4-8C35-A6E8B67B0166}"/>
              </a:ext>
            </a:extLst>
          </p:cNvPr>
          <p:cNvSpPr txBox="1">
            <a:spLocks/>
          </p:cNvSpPr>
          <p:nvPr/>
        </p:nvSpPr>
        <p:spPr>
          <a:xfrm>
            <a:off x="838200" y="1825625"/>
            <a:ext cx="184785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&gt; Corpus</a:t>
            </a:r>
            <a:endParaRPr lang="en-GB" dirty="0"/>
          </a:p>
        </p:txBody>
      </p:sp>
      <p:graphicFrame>
        <p:nvGraphicFramePr>
          <p:cNvPr id="2" name="Table 7">
            <a:extLst>
              <a:ext uri="{FF2B5EF4-FFF2-40B4-BE49-F238E27FC236}">
                <a16:creationId xmlns:a16="http://schemas.microsoft.com/office/drawing/2014/main" id="{78B8AB18-7C98-4A65-852D-A3B1DCB348D9}"/>
              </a:ext>
            </a:extLst>
          </p:cNvPr>
          <p:cNvGraphicFramePr>
            <a:graphicFrameLocks noGrp="1"/>
          </p:cNvGraphicFramePr>
          <p:nvPr>
            <p:extLst>
              <p:ext uri="{D42A27DB-BD31-4B8C-83A1-F6EECF244321}">
                <p14:modId xmlns:p14="http://schemas.microsoft.com/office/powerpoint/2010/main" val="2516796382"/>
              </p:ext>
            </p:extLst>
          </p:nvPr>
        </p:nvGraphicFramePr>
        <p:xfrm>
          <a:off x="2032000" y="2748598"/>
          <a:ext cx="8127999" cy="231648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345238808"/>
                    </a:ext>
                  </a:extLst>
                </a:gridCol>
                <a:gridCol w="2709333">
                  <a:extLst>
                    <a:ext uri="{9D8B030D-6E8A-4147-A177-3AD203B41FA5}">
                      <a16:colId xmlns:a16="http://schemas.microsoft.com/office/drawing/2014/main" val="721686004"/>
                    </a:ext>
                  </a:extLst>
                </a:gridCol>
                <a:gridCol w="2709333">
                  <a:extLst>
                    <a:ext uri="{9D8B030D-6E8A-4147-A177-3AD203B41FA5}">
                      <a16:colId xmlns:a16="http://schemas.microsoft.com/office/drawing/2014/main" val="2482675101"/>
                    </a:ext>
                  </a:extLst>
                </a:gridCol>
              </a:tblGrid>
              <a:tr h="370840">
                <a:tc>
                  <a:txBody>
                    <a:bodyPr/>
                    <a:lstStyle/>
                    <a:p>
                      <a:endParaRPr lang="en-GB" sz="32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mi-NZ" sz="3200" dirty="0"/>
                        <a:t>н</a:t>
                      </a:r>
                      <a:r>
                        <a:rPr lang="mi-NZ" sz="3200" b="1" dirty="0"/>
                        <a:t>е</a:t>
                      </a:r>
                      <a:r>
                        <a:rPr lang="mi-NZ" sz="3200" dirty="0"/>
                        <a:t>ле ...</a:t>
                      </a:r>
                      <a:endParaRPr lang="en-GB" sz="3200"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mi-NZ" sz="3200" dirty="0"/>
                        <a:t>й</a:t>
                      </a:r>
                      <a:r>
                        <a:rPr lang="mi-NZ" sz="3200" b="1" dirty="0"/>
                        <a:t>ӧ</a:t>
                      </a:r>
                      <a:r>
                        <a:rPr lang="mi-NZ" sz="3200" dirty="0"/>
                        <a:t>сӧ ...</a:t>
                      </a:r>
                      <a:endParaRPr lang="en-GB" sz="3200"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917338"/>
                  </a:ext>
                </a:extLst>
              </a:tr>
              <a:tr h="370840">
                <a:tc>
                  <a:txBody>
                    <a:bodyPr/>
                    <a:lstStyle/>
                    <a:p>
                      <a:r>
                        <a:rPr lang="mi-NZ" sz="3200" dirty="0"/>
                        <a:t>... п</a:t>
                      </a:r>
                      <a:r>
                        <a:rPr lang="mi-NZ" sz="3200" b="1" dirty="0"/>
                        <a:t>а</a:t>
                      </a:r>
                      <a:r>
                        <a:rPr lang="mi-NZ" sz="3200" dirty="0"/>
                        <a:t>гыт</a:t>
                      </a:r>
                      <a:endParaRPr lang="en-GB" sz="3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r"/>
                      <a:endParaRPr lang="en-GB" sz="3200" dirty="0">
                        <a:latin typeface="Courier New" panose="02070309020205020404" pitchFamily="49" charset="0"/>
                        <a:cs typeface="Courier New" panose="02070309020205020404" pitchFamily="49" charset="0"/>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r"/>
                      <a:endParaRPr lang="en-GB" sz="3200" dirty="0">
                        <a:latin typeface="Courier New" panose="02070309020205020404" pitchFamily="49" charset="0"/>
                        <a:cs typeface="Courier New" panose="02070309020205020404" pitchFamily="49" charset="0"/>
                      </a:endParaRP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21185285"/>
                  </a:ext>
                </a:extLst>
              </a:tr>
              <a:tr h="370840">
                <a:tc>
                  <a:txBody>
                    <a:bodyPr/>
                    <a:lstStyle/>
                    <a:p>
                      <a:r>
                        <a:rPr lang="mi-NZ" sz="3200" dirty="0"/>
                        <a:t>... паш</a:t>
                      </a:r>
                      <a:r>
                        <a:rPr lang="mi-NZ" sz="3200" b="1" dirty="0"/>
                        <a:t>а</a:t>
                      </a:r>
                      <a:endParaRPr lang="en-GB" sz="32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a:endParaRPr lang="en-GB" sz="3200" dirty="0">
                        <a:latin typeface="Courier New" panose="02070309020205020404" pitchFamily="49" charset="0"/>
                        <a:cs typeface="Courier New" panose="02070309020205020404" pitchFamily="49" charset="0"/>
                      </a:endParaRPr>
                    </a:p>
                  </a:txBody>
                  <a:tcPr>
                    <a:lnL w="38100" cap="flat" cmpd="sng" algn="ctr">
                      <a:solidFill>
                        <a:schemeClr val="tx1"/>
                      </a:solidFill>
                      <a:prstDash val="solid"/>
                      <a:round/>
                      <a:headEnd type="none" w="med" len="med"/>
                      <a:tailEnd type="none" w="med" len="med"/>
                    </a:lnL>
                  </a:tcPr>
                </a:tc>
                <a:tc>
                  <a:txBody>
                    <a:bodyPr/>
                    <a:lstStyle/>
                    <a:p>
                      <a:pPr algn="r"/>
                      <a:endParaRPr lang="en-GB" sz="3200" dirty="0">
                        <a:latin typeface="Courier New" panose="02070309020205020404" pitchFamily="49" charset="0"/>
                        <a:cs typeface="Courier New" panose="02070309020205020404" pitchFamily="49" charset="0"/>
                      </a:endParaRP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82869018"/>
                  </a:ext>
                </a:extLst>
              </a:tr>
              <a:tr h="370840">
                <a:tc>
                  <a:txBody>
                    <a:bodyPr/>
                    <a:lstStyle/>
                    <a:p>
                      <a:r>
                        <a:rPr lang="mi-NZ" sz="3200" dirty="0"/>
                        <a:t>... чемод</a:t>
                      </a:r>
                      <a:r>
                        <a:rPr lang="mi-NZ" sz="3200" b="1" dirty="0"/>
                        <a:t>а</a:t>
                      </a:r>
                      <a:r>
                        <a:rPr lang="mi-NZ" sz="3200" dirty="0"/>
                        <a:t>н</a:t>
                      </a:r>
                      <a:endParaRPr lang="en-GB" sz="3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r"/>
                      <a:endParaRPr lang="en-GB" sz="3200" dirty="0">
                        <a:latin typeface="Courier New" panose="02070309020205020404" pitchFamily="49" charset="0"/>
                        <a:cs typeface="Courier New" panose="02070309020205020404" pitchFamily="49" charset="0"/>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r"/>
                      <a:endParaRPr lang="en-GB" sz="3200" dirty="0">
                        <a:latin typeface="Courier New" panose="02070309020205020404" pitchFamily="49" charset="0"/>
                        <a:cs typeface="Courier New" panose="02070309020205020404" pitchFamily="49" charset="0"/>
                      </a:endParaRP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6520038"/>
                  </a:ext>
                </a:extLst>
              </a:tr>
            </a:tbl>
          </a:graphicData>
        </a:graphic>
      </p:graphicFrame>
      <p:graphicFrame>
        <p:nvGraphicFramePr>
          <p:cNvPr id="8" name="Table 7">
            <a:extLst>
              <a:ext uri="{FF2B5EF4-FFF2-40B4-BE49-F238E27FC236}">
                <a16:creationId xmlns:a16="http://schemas.microsoft.com/office/drawing/2014/main" id="{5CB3B616-C7E9-46F1-8E6E-820F270A9CA6}"/>
              </a:ext>
            </a:extLst>
          </p:cNvPr>
          <p:cNvGraphicFramePr>
            <a:graphicFrameLocks noGrp="1"/>
          </p:cNvGraphicFramePr>
          <p:nvPr>
            <p:extLst>
              <p:ext uri="{D42A27DB-BD31-4B8C-83A1-F6EECF244321}">
                <p14:modId xmlns:p14="http://schemas.microsoft.com/office/powerpoint/2010/main" val="4024468671"/>
              </p:ext>
            </p:extLst>
          </p:nvPr>
        </p:nvGraphicFramePr>
        <p:xfrm>
          <a:off x="2031999" y="2748598"/>
          <a:ext cx="8127999" cy="231648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345238808"/>
                    </a:ext>
                  </a:extLst>
                </a:gridCol>
                <a:gridCol w="2709333">
                  <a:extLst>
                    <a:ext uri="{9D8B030D-6E8A-4147-A177-3AD203B41FA5}">
                      <a16:colId xmlns:a16="http://schemas.microsoft.com/office/drawing/2014/main" val="721686004"/>
                    </a:ext>
                  </a:extLst>
                </a:gridCol>
                <a:gridCol w="2709333">
                  <a:extLst>
                    <a:ext uri="{9D8B030D-6E8A-4147-A177-3AD203B41FA5}">
                      <a16:colId xmlns:a16="http://schemas.microsoft.com/office/drawing/2014/main" val="2482675101"/>
                    </a:ext>
                  </a:extLst>
                </a:gridCol>
              </a:tblGrid>
              <a:tr h="370840">
                <a:tc>
                  <a:txBody>
                    <a:bodyPr/>
                    <a:lstStyle/>
                    <a:p>
                      <a:endParaRPr lang="en-GB" sz="32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3200"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sz="3200"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917338"/>
                  </a:ext>
                </a:extLst>
              </a:tr>
              <a:tr h="370840">
                <a:tc>
                  <a:txBody>
                    <a:bodyPr/>
                    <a:lstStyle/>
                    <a:p>
                      <a:endParaRPr lang="en-GB" sz="3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r"/>
                      <a:r>
                        <a:rPr lang="mi-NZ" sz="3200" dirty="0">
                          <a:latin typeface="Courier New" panose="02070309020205020404" pitchFamily="49" charset="0"/>
                          <a:cs typeface="Courier New" panose="02070309020205020404" pitchFamily="49" charset="0"/>
                        </a:rPr>
                        <a:t>164</a:t>
                      </a:r>
                      <a:endParaRPr lang="en-GB" sz="3200" dirty="0">
                        <a:latin typeface="Courier New" panose="02070309020205020404" pitchFamily="49" charset="0"/>
                        <a:cs typeface="Courier New" panose="02070309020205020404" pitchFamily="49" charset="0"/>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r"/>
                      <a:r>
                        <a:rPr lang="mi-NZ" sz="3200" dirty="0">
                          <a:latin typeface="Courier New" panose="02070309020205020404" pitchFamily="49" charset="0"/>
                          <a:cs typeface="Courier New" panose="02070309020205020404" pitchFamily="49" charset="0"/>
                        </a:rPr>
                        <a:t>47</a:t>
                      </a:r>
                      <a:endParaRPr lang="en-GB" sz="3200" dirty="0">
                        <a:latin typeface="Courier New" panose="02070309020205020404" pitchFamily="49" charset="0"/>
                        <a:cs typeface="Courier New" panose="02070309020205020404" pitchFamily="49" charset="0"/>
                      </a:endParaRP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21185285"/>
                  </a:ext>
                </a:extLst>
              </a:tr>
              <a:tr h="370840">
                <a:tc>
                  <a:txBody>
                    <a:bodyPr/>
                    <a:lstStyle/>
                    <a:p>
                      <a:endParaRPr lang="en-GB" sz="32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r"/>
                      <a:r>
                        <a:rPr lang="mi-NZ" sz="3200" dirty="0">
                          <a:latin typeface="Courier New" panose="02070309020205020404" pitchFamily="49" charset="0"/>
                          <a:cs typeface="Courier New" panose="02070309020205020404" pitchFamily="49" charset="0"/>
                        </a:rPr>
                        <a:t>315</a:t>
                      </a:r>
                      <a:endParaRPr lang="en-GB" sz="3200" dirty="0">
                        <a:latin typeface="Courier New" panose="02070309020205020404" pitchFamily="49" charset="0"/>
                        <a:cs typeface="Courier New" panose="02070309020205020404" pitchFamily="49" charset="0"/>
                      </a:endParaRPr>
                    </a:p>
                  </a:txBody>
                  <a:tcPr>
                    <a:lnL w="38100" cap="flat" cmpd="sng" algn="ctr">
                      <a:solidFill>
                        <a:schemeClr val="tx1"/>
                      </a:solidFill>
                      <a:prstDash val="solid"/>
                      <a:round/>
                      <a:headEnd type="none" w="med" len="med"/>
                      <a:tailEnd type="none" w="med" len="med"/>
                    </a:lnL>
                  </a:tcPr>
                </a:tc>
                <a:tc>
                  <a:txBody>
                    <a:bodyPr/>
                    <a:lstStyle/>
                    <a:p>
                      <a:pPr algn="r"/>
                      <a:r>
                        <a:rPr lang="mi-NZ" sz="3200" dirty="0">
                          <a:latin typeface="Courier New" panose="02070309020205020404" pitchFamily="49" charset="0"/>
                          <a:cs typeface="Courier New" panose="02070309020205020404" pitchFamily="49" charset="0"/>
                        </a:rPr>
                        <a:t>32</a:t>
                      </a:r>
                      <a:endParaRPr lang="en-GB" sz="3200" dirty="0">
                        <a:latin typeface="Courier New" panose="02070309020205020404" pitchFamily="49" charset="0"/>
                        <a:cs typeface="Courier New" panose="02070309020205020404" pitchFamily="49" charset="0"/>
                      </a:endParaRP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82869018"/>
                  </a:ext>
                </a:extLst>
              </a:tr>
              <a:tr h="370840">
                <a:tc>
                  <a:txBody>
                    <a:bodyPr/>
                    <a:lstStyle/>
                    <a:p>
                      <a:endParaRPr lang="en-GB" sz="3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r"/>
                      <a:r>
                        <a:rPr lang="mi-NZ" sz="3200" dirty="0">
                          <a:latin typeface="Courier New" panose="02070309020205020404" pitchFamily="49" charset="0"/>
                          <a:cs typeface="Courier New" panose="02070309020205020404" pitchFamily="49" charset="0"/>
                        </a:rPr>
                        <a:t>6</a:t>
                      </a:r>
                      <a:endParaRPr lang="en-GB" sz="3200" dirty="0">
                        <a:latin typeface="Courier New" panose="02070309020205020404" pitchFamily="49" charset="0"/>
                        <a:cs typeface="Courier New" panose="02070309020205020404" pitchFamily="49" charset="0"/>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r"/>
                      <a:r>
                        <a:rPr lang="mi-NZ" sz="3200" dirty="0">
                          <a:latin typeface="Courier New" panose="02070309020205020404" pitchFamily="49" charset="0"/>
                          <a:cs typeface="Courier New" panose="02070309020205020404" pitchFamily="49" charset="0"/>
                        </a:rPr>
                        <a:t>0</a:t>
                      </a:r>
                      <a:endParaRPr lang="en-GB" sz="3200" dirty="0">
                        <a:latin typeface="Courier New" panose="02070309020205020404" pitchFamily="49" charset="0"/>
                        <a:cs typeface="Courier New" panose="02070309020205020404" pitchFamily="49" charset="0"/>
                      </a:endParaRP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6520038"/>
                  </a:ext>
                </a:extLst>
              </a:tr>
            </a:tbl>
          </a:graphicData>
        </a:graphic>
      </p:graphicFrame>
    </p:spTree>
    <p:extLst>
      <p:ext uri="{BB962C8B-B14F-4D97-AF65-F5344CB8AC3E}">
        <p14:creationId xmlns:p14="http://schemas.microsoft.com/office/powerpoint/2010/main" val="344929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 </a:t>
            </a:r>
            <a:r>
              <a:rPr lang="en-GB" sz="3600" u="sng" dirty="0" err="1">
                <a:latin typeface="Calibri" panose="020F0502020204030204" pitchFamily="34" charset="0"/>
                <a:ea typeface="Times New Roman" panose="02020603050405020304" pitchFamily="18" charset="0"/>
                <a:cs typeface="Calibri" panose="020F0502020204030204" pitchFamily="34" charset="0"/>
              </a:rPr>
              <a:t>ваштар</a:t>
            </a:r>
            <a:r>
              <a:rPr lang="en-GB" sz="3600" b="1" u="sng" dirty="0" err="1">
                <a:latin typeface="Calibri" panose="020F0502020204030204" pitchFamily="34" charset="0"/>
                <a:ea typeface="Times New Roman" panose="02020603050405020304" pitchFamily="18" charset="0"/>
                <a:cs typeface="Calibri" panose="020F0502020204030204" pitchFamily="34" charset="0"/>
              </a:rPr>
              <a:t>е</a:t>
            </a:r>
            <a:r>
              <a:rPr lang="en-GB" sz="3600" u="sng" dirty="0" err="1">
                <a:latin typeface="Calibri" panose="020F0502020204030204" pitchFamily="34" charset="0"/>
                <a:ea typeface="Times New Roman" panose="02020603050405020304" pitchFamily="18" charset="0"/>
                <a:cs typeface="Calibri" panose="020F0502020204030204" pitchFamily="34" charset="0"/>
              </a:rPr>
              <a:t>ш</a:t>
            </a:r>
            <a:r>
              <a:rPr lang="en-GB" sz="3600" u="sng" dirty="0">
                <a:latin typeface="Calibri" panose="020F0502020204030204" pitchFamily="34" charset="0"/>
                <a:ea typeface="Times New Roman" panose="02020603050405020304" pitchFamily="18" charset="0"/>
                <a:cs typeface="Calibri" panose="020F0502020204030204" pitchFamily="34" charset="0"/>
              </a:rPr>
              <a:t> ‘against’</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26</a:t>
            </a:fld>
            <a:endParaRPr lang="en-GB"/>
          </a:p>
        </p:txBody>
      </p:sp>
      <p:sp>
        <p:nvSpPr>
          <p:cNvPr id="9" name="TextBox 8">
            <a:extLst>
              <a:ext uri="{FF2B5EF4-FFF2-40B4-BE49-F238E27FC236}">
                <a16:creationId xmlns:a16="http://schemas.microsoft.com/office/drawing/2014/main" id="{3CD8A741-2866-4FA6-976F-44D07FD4EF15}"/>
              </a:ext>
            </a:extLst>
          </p:cNvPr>
          <p:cNvSpPr txBox="1"/>
          <p:nvPr/>
        </p:nvSpPr>
        <p:spPr>
          <a:xfrm>
            <a:off x="838200" y="2082284"/>
            <a:ext cx="6096000" cy="400110"/>
          </a:xfrm>
          <a:prstGeom prst="rect">
            <a:avLst/>
          </a:prstGeom>
          <a:noFill/>
        </p:spPr>
        <p:txBody>
          <a:bodyPr wrap="square">
            <a:spAutoFit/>
          </a:bodyPr>
          <a:lstStyle/>
          <a:p>
            <a:pPr algn="just">
              <a:spcBef>
                <a:spcPts val="1200"/>
              </a:spcBef>
              <a:spcAft>
                <a:spcPts val="600"/>
              </a:spcAft>
            </a:pPr>
            <a:r>
              <a:rPr lang="en-US" sz="2000" dirty="0">
                <a:effectLst/>
                <a:latin typeface="Calibri" panose="020F0502020204030204" pitchFamily="34" charset="0"/>
                <a:ea typeface="PMingLiU" panose="02020500000000000000" pitchFamily="18" charset="-120"/>
                <a:cs typeface="Calibri" panose="020F0502020204030204" pitchFamily="34" charset="0"/>
              </a:rPr>
              <a:t>a) </a:t>
            </a:r>
            <a:r>
              <a:rPr lang="en-US" sz="2000" u="sng" dirty="0">
                <a:effectLst/>
                <a:latin typeface="Calibri" panose="020F0502020204030204" pitchFamily="34" charset="0"/>
                <a:ea typeface="PMingLiU" panose="02020500000000000000" pitchFamily="18" charset="-120"/>
                <a:cs typeface="Calibri" panose="020F0502020204030204" pitchFamily="34" charset="0"/>
              </a:rPr>
              <a:t>‘on the opposite side, face to face with, vis-à-vis’</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p:txBody>
      </p:sp>
      <p:graphicFrame>
        <p:nvGraphicFramePr>
          <p:cNvPr id="10" name="Table 9">
            <a:extLst>
              <a:ext uri="{FF2B5EF4-FFF2-40B4-BE49-F238E27FC236}">
                <a16:creationId xmlns:a16="http://schemas.microsoft.com/office/drawing/2014/main" id="{573DF382-9435-4911-867C-5773B4EE1C6F}"/>
              </a:ext>
            </a:extLst>
          </p:cNvPr>
          <p:cNvGraphicFramePr>
            <a:graphicFrameLocks noGrp="1"/>
          </p:cNvGraphicFramePr>
          <p:nvPr>
            <p:extLst>
              <p:ext uri="{D42A27DB-BD31-4B8C-83A1-F6EECF244321}">
                <p14:modId xmlns:p14="http://schemas.microsoft.com/office/powerpoint/2010/main" val="964770751"/>
              </p:ext>
            </p:extLst>
          </p:nvPr>
        </p:nvGraphicFramePr>
        <p:xfrm>
          <a:off x="838200" y="3418055"/>
          <a:ext cx="8286750" cy="1378425"/>
        </p:xfrm>
        <a:graphic>
          <a:graphicData uri="http://schemas.openxmlformats.org/drawingml/2006/table">
            <a:tbl>
              <a:tblPr firstRow="1" firstCol="1" bandRow="1" bandCol="1">
                <a:tableStyleId>{5940675A-B579-460E-94D1-54222C63F5DA}</a:tableStyleId>
              </a:tblPr>
              <a:tblGrid>
                <a:gridCol w="3909337">
                  <a:extLst>
                    <a:ext uri="{9D8B030D-6E8A-4147-A177-3AD203B41FA5}">
                      <a16:colId xmlns:a16="http://schemas.microsoft.com/office/drawing/2014/main" val="201760408"/>
                    </a:ext>
                  </a:extLst>
                </a:gridCol>
                <a:gridCol w="4377413">
                  <a:extLst>
                    <a:ext uri="{9D8B030D-6E8A-4147-A177-3AD203B41FA5}">
                      <a16:colId xmlns:a16="http://schemas.microsoft.com/office/drawing/2014/main" val="1943942798"/>
                    </a:ext>
                  </a:extLst>
                </a:gridCol>
              </a:tblGrid>
              <a:tr h="918950">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Мемн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п</a:t>
                      </a:r>
                      <a:r>
                        <a:rPr lang="en-US" sz="2000" u="sng" dirty="0" err="1">
                          <a:effectLst/>
                          <a:latin typeface="Calibri" panose="020F0502020204030204" pitchFamily="34" charset="0"/>
                          <a:ea typeface="MS Mincho" panose="02020609040205080304" pitchFamily="49" charset="-128"/>
                          <a:cs typeface="Calibri" panose="020F0502020204030204" pitchFamily="34" charset="0"/>
                        </a:rPr>
                        <a:t>ӧ</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ртн</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ваштар</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мбо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кушк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A big bird cherry tree grows across the street from our house.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44891215"/>
                  </a:ext>
                </a:extLst>
              </a:tr>
              <a:tr h="459475">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Ваштареш</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т</a:t>
                      </a:r>
                      <a:r>
                        <a:rPr lang="en-US" sz="2000">
                          <a:effectLst/>
                          <a:latin typeface="Calibri" panose="020F0502020204030204" pitchFamily="34" charset="0"/>
                          <a:ea typeface="PMingLiU" panose="02020500000000000000" pitchFamily="18" charset="-120"/>
                          <a:cs typeface="Calibri" panose="020F0502020204030204" pitchFamily="34" charset="0"/>
                        </a:rPr>
                        <a:t> к</a:t>
                      </a:r>
                      <a:r>
                        <a:rPr lang="en-US" sz="2000">
                          <a:effectLst/>
                          <a:latin typeface="Calibri" panose="020F0502020204030204" pitchFamily="34" charset="0"/>
                          <a:ea typeface="MS Mincho" panose="02020609040205080304" pitchFamily="49" charset="-128"/>
                          <a:cs typeface="Calibri" panose="020F0502020204030204" pitchFamily="34" charset="0"/>
                        </a:rPr>
                        <a:t>ӧ</a:t>
                      </a:r>
                      <a:r>
                        <a:rPr lang="en-US" sz="2000">
                          <a:effectLst/>
                          <a:latin typeface="Calibri" panose="020F0502020204030204" pitchFamily="34" charset="0"/>
                          <a:ea typeface="PMingLiU" panose="02020500000000000000" pitchFamily="18" charset="-120"/>
                          <a:cs typeface="Calibri" panose="020F0502020204030204" pitchFamily="34" charset="0"/>
                        </a:rPr>
                        <a:t> шог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Who is standing opposite you?</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762735231"/>
                  </a:ext>
                </a:extLst>
              </a:tr>
            </a:tbl>
          </a:graphicData>
        </a:graphic>
      </p:graphicFrame>
      <p:cxnSp>
        <p:nvCxnSpPr>
          <p:cNvPr id="12" name="Straight Connector 11">
            <a:extLst>
              <a:ext uri="{FF2B5EF4-FFF2-40B4-BE49-F238E27FC236}">
                <a16:creationId xmlns:a16="http://schemas.microsoft.com/office/drawing/2014/main" id="{6FB0F8BF-0B5E-4AF3-86C6-B1D5833E8699}"/>
              </a:ext>
            </a:extLst>
          </p:cNvPr>
          <p:cNvCxnSpPr/>
          <p:nvPr/>
        </p:nvCxnSpPr>
        <p:spPr>
          <a:xfrm>
            <a:off x="9467850" y="3981450"/>
            <a:ext cx="80010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D453865-F296-46AF-AFA0-65D652AA9E24}"/>
              </a:ext>
            </a:extLst>
          </p:cNvPr>
          <p:cNvCxnSpPr>
            <a:cxnSpLocks/>
          </p:cNvCxnSpPr>
          <p:nvPr/>
        </p:nvCxnSpPr>
        <p:spPr>
          <a:xfrm flipV="1">
            <a:off x="10267950" y="2724150"/>
            <a:ext cx="0" cy="12573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08CF1EC-F104-4EB7-BC4E-5584EAEDB8AA}"/>
              </a:ext>
            </a:extLst>
          </p:cNvPr>
          <p:cNvCxnSpPr>
            <a:cxnSpLocks/>
          </p:cNvCxnSpPr>
          <p:nvPr/>
        </p:nvCxnSpPr>
        <p:spPr>
          <a:xfrm flipV="1">
            <a:off x="10267950" y="4343400"/>
            <a:ext cx="0" cy="125730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2FDDFF7-7582-44ED-BCE8-22234BC55C61}"/>
              </a:ext>
            </a:extLst>
          </p:cNvPr>
          <p:cNvCxnSpPr/>
          <p:nvPr/>
        </p:nvCxnSpPr>
        <p:spPr>
          <a:xfrm>
            <a:off x="9467850" y="4343400"/>
            <a:ext cx="80010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E14232BE-9BFC-4AE7-AA7E-05C1DA71E705}"/>
              </a:ext>
            </a:extLst>
          </p:cNvPr>
          <p:cNvCxnSpPr/>
          <p:nvPr/>
        </p:nvCxnSpPr>
        <p:spPr>
          <a:xfrm>
            <a:off x="10725150" y="4343400"/>
            <a:ext cx="80010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213D88B1-C7CE-4009-94A0-0A10FC6C8FCD}"/>
              </a:ext>
            </a:extLst>
          </p:cNvPr>
          <p:cNvCxnSpPr>
            <a:cxnSpLocks/>
          </p:cNvCxnSpPr>
          <p:nvPr/>
        </p:nvCxnSpPr>
        <p:spPr>
          <a:xfrm flipV="1">
            <a:off x="10725150" y="4343400"/>
            <a:ext cx="0" cy="12573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8BA3556-367C-4AAC-9430-E13033B7449F}"/>
              </a:ext>
            </a:extLst>
          </p:cNvPr>
          <p:cNvCxnSpPr>
            <a:cxnSpLocks/>
          </p:cNvCxnSpPr>
          <p:nvPr/>
        </p:nvCxnSpPr>
        <p:spPr>
          <a:xfrm flipV="1">
            <a:off x="10725150" y="2724150"/>
            <a:ext cx="0" cy="125730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733CFA53-45D3-4587-93C1-27FE8821EB38}"/>
              </a:ext>
            </a:extLst>
          </p:cNvPr>
          <p:cNvCxnSpPr/>
          <p:nvPr/>
        </p:nvCxnSpPr>
        <p:spPr>
          <a:xfrm>
            <a:off x="10725150" y="3981450"/>
            <a:ext cx="800100" cy="0"/>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7F549515-711D-41B6-9C0C-342C53E215ED}"/>
              </a:ext>
            </a:extLst>
          </p:cNvPr>
          <p:cNvSpPr txBox="1"/>
          <p:nvPr/>
        </p:nvSpPr>
        <p:spPr>
          <a:xfrm>
            <a:off x="9182100" y="3034783"/>
            <a:ext cx="1371600" cy="830997"/>
          </a:xfrm>
          <a:prstGeom prst="rect">
            <a:avLst/>
          </a:prstGeom>
          <a:noFill/>
        </p:spPr>
        <p:txBody>
          <a:bodyPr wrap="square">
            <a:spAutoFit/>
          </a:bodyPr>
          <a:lstStyle/>
          <a:p>
            <a:r>
              <a:rPr lang="en-GB" sz="4800" dirty="0"/>
              <a:t> 🏠</a:t>
            </a:r>
          </a:p>
        </p:txBody>
      </p:sp>
      <p:sp>
        <p:nvSpPr>
          <p:cNvPr id="25" name="TextBox 24">
            <a:extLst>
              <a:ext uri="{FF2B5EF4-FFF2-40B4-BE49-F238E27FC236}">
                <a16:creationId xmlns:a16="http://schemas.microsoft.com/office/drawing/2014/main" id="{D1FF1F45-E9E2-40FE-8986-169290AC9FED}"/>
              </a:ext>
            </a:extLst>
          </p:cNvPr>
          <p:cNvSpPr txBox="1"/>
          <p:nvPr/>
        </p:nvSpPr>
        <p:spPr>
          <a:xfrm>
            <a:off x="10706100" y="3013501"/>
            <a:ext cx="990600" cy="830997"/>
          </a:xfrm>
          <a:prstGeom prst="rect">
            <a:avLst/>
          </a:prstGeom>
          <a:noFill/>
        </p:spPr>
        <p:txBody>
          <a:bodyPr wrap="square">
            <a:spAutoFit/>
          </a:bodyPr>
          <a:lstStyle/>
          <a:p>
            <a:r>
              <a:rPr lang="en-GB" sz="4800" dirty="0"/>
              <a:t>🌳</a:t>
            </a:r>
          </a:p>
        </p:txBody>
      </p:sp>
      <p:cxnSp>
        <p:nvCxnSpPr>
          <p:cNvPr id="27" name="Straight Arrow Connector 26">
            <a:extLst>
              <a:ext uri="{FF2B5EF4-FFF2-40B4-BE49-F238E27FC236}">
                <a16:creationId xmlns:a16="http://schemas.microsoft.com/office/drawing/2014/main" id="{1AD13DA3-6AA1-43EA-8A23-05D310132CB7}"/>
              </a:ext>
            </a:extLst>
          </p:cNvPr>
          <p:cNvCxnSpPr>
            <a:cxnSpLocks/>
          </p:cNvCxnSpPr>
          <p:nvPr/>
        </p:nvCxnSpPr>
        <p:spPr>
          <a:xfrm>
            <a:off x="10147300" y="3450281"/>
            <a:ext cx="69215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0700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ваштар</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е</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ш</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‘against’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27</a:t>
            </a:fld>
            <a:endParaRPr lang="en-GB"/>
          </a:p>
        </p:txBody>
      </p:sp>
      <p:sp>
        <p:nvSpPr>
          <p:cNvPr id="9" name="TextBox 8">
            <a:extLst>
              <a:ext uri="{FF2B5EF4-FFF2-40B4-BE49-F238E27FC236}">
                <a16:creationId xmlns:a16="http://schemas.microsoft.com/office/drawing/2014/main" id="{3CD8A741-2866-4FA6-976F-44D07FD4EF15}"/>
              </a:ext>
            </a:extLst>
          </p:cNvPr>
          <p:cNvSpPr txBox="1"/>
          <p:nvPr/>
        </p:nvSpPr>
        <p:spPr>
          <a:xfrm>
            <a:off x="838200" y="2082284"/>
            <a:ext cx="6096000" cy="400110"/>
          </a:xfrm>
          <a:prstGeom prst="rect">
            <a:avLst/>
          </a:prstGeom>
          <a:noFill/>
        </p:spPr>
        <p:txBody>
          <a:bodyPr wrap="square">
            <a:spAutoFit/>
          </a:bodyPr>
          <a:lstStyle/>
          <a:p>
            <a:pPr algn="just">
              <a:spcBef>
                <a:spcPts val="1200"/>
              </a:spcBef>
              <a:spcAft>
                <a:spcPts val="600"/>
              </a:spcAft>
            </a:pPr>
            <a:r>
              <a:rPr lang="en-US" sz="2000" dirty="0"/>
              <a:t>b) </a:t>
            </a:r>
            <a:r>
              <a:rPr lang="en-US" sz="2000" u="sng" dirty="0"/>
              <a:t>‘against, in the opposite direction’</a:t>
            </a:r>
            <a:endParaRPr lang="en-GB" sz="2000" dirty="0">
              <a:effectLst/>
              <a:latin typeface="Calibri" panose="020F0502020204030204" pitchFamily="34" charset="0"/>
              <a:ea typeface="PMingLiU" panose="02020500000000000000" pitchFamily="18" charset="-120"/>
              <a:cs typeface="Lucida Grande"/>
            </a:endParaRPr>
          </a:p>
        </p:txBody>
      </p:sp>
      <p:graphicFrame>
        <p:nvGraphicFramePr>
          <p:cNvPr id="10" name="Table 9">
            <a:extLst>
              <a:ext uri="{FF2B5EF4-FFF2-40B4-BE49-F238E27FC236}">
                <a16:creationId xmlns:a16="http://schemas.microsoft.com/office/drawing/2014/main" id="{573DF382-9435-4911-867C-5773B4EE1C6F}"/>
              </a:ext>
            </a:extLst>
          </p:cNvPr>
          <p:cNvGraphicFramePr>
            <a:graphicFrameLocks noGrp="1"/>
          </p:cNvGraphicFramePr>
          <p:nvPr>
            <p:extLst>
              <p:ext uri="{D42A27DB-BD31-4B8C-83A1-F6EECF244321}">
                <p14:modId xmlns:p14="http://schemas.microsoft.com/office/powerpoint/2010/main" val="1690512482"/>
              </p:ext>
            </p:extLst>
          </p:nvPr>
        </p:nvGraphicFramePr>
        <p:xfrm>
          <a:off x="838200" y="3418055"/>
          <a:ext cx="8286750" cy="918950"/>
        </p:xfrm>
        <a:graphic>
          <a:graphicData uri="http://schemas.openxmlformats.org/drawingml/2006/table">
            <a:tbl>
              <a:tblPr firstRow="1" firstCol="1" bandRow="1" bandCol="1">
                <a:tableStyleId>{5940675A-B579-460E-94D1-54222C63F5DA}</a:tableStyleId>
              </a:tblPr>
              <a:tblGrid>
                <a:gridCol w="3909337">
                  <a:extLst>
                    <a:ext uri="{9D8B030D-6E8A-4147-A177-3AD203B41FA5}">
                      <a16:colId xmlns:a16="http://schemas.microsoft.com/office/drawing/2014/main" val="201760408"/>
                    </a:ext>
                  </a:extLst>
                </a:gridCol>
                <a:gridCol w="4377413">
                  <a:extLst>
                    <a:ext uri="{9D8B030D-6E8A-4147-A177-3AD203B41FA5}">
                      <a16:colId xmlns:a16="http://schemas.microsoft.com/office/drawing/2014/main" val="1943942798"/>
                    </a:ext>
                  </a:extLst>
                </a:gridCol>
              </a:tblGrid>
              <a:tr h="918950">
                <a:tc>
                  <a:txBody>
                    <a:bodyPr/>
                    <a:lstStyle/>
                    <a:p>
                      <a:pPr algn="l"/>
                      <a:r>
                        <a:rPr lang="en-US" sz="2000" u="sng" dirty="0" err="1">
                          <a:effectLst/>
                          <a:latin typeface="Calibri" panose="020F0502020204030204" pitchFamily="34" charset="0"/>
                          <a:ea typeface="PMingLiU" panose="02020500000000000000" pitchFamily="18" charset="-120"/>
                          <a:cs typeface="Calibri" panose="020F0502020204030204" pitchFamily="34" charset="0"/>
                        </a:rPr>
                        <a:t>Мард</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ж</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ваштар</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ка</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я</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й</a:t>
                      </a:r>
                      <a:r>
                        <a:rPr lang="en-US" sz="2000" b="1" dirty="0" err="1">
                          <a:effectLst/>
                          <a:latin typeface="Calibri" panose="020F0502020204030204" pitchFamily="34" charset="0"/>
                          <a:ea typeface="PMingLiU" panose="02020500000000000000" pitchFamily="18" charset="-120"/>
                          <a:cs typeface="Calibri" panose="020F0502020204030204" pitchFamily="34" charset="0"/>
                        </a:rPr>
                        <a:t>ӧ</a:t>
                      </a:r>
                      <a:r>
                        <a:rPr lang="en-US" sz="2000" dirty="0" err="1">
                          <a:effectLst/>
                          <a:latin typeface="Calibri" panose="020F0502020204030204" pitchFamily="34" charset="0"/>
                          <a:ea typeface="PMingLiU" panose="02020500000000000000" pitchFamily="18" charset="-120"/>
                          <a:cs typeface="Calibri" panose="020F0502020204030204" pitchFamily="34" charset="0"/>
                        </a:rPr>
                        <a:t>с</a:t>
                      </a:r>
                      <a:r>
                        <a:rPr lang="en-US" sz="2000" dirty="0" err="1">
                          <a:effectLst/>
                          <a:latin typeface="Calibri" panose="020F0502020204030204" pitchFamily="34" charset="0"/>
                          <a:ea typeface="MS Mincho" panose="02020609040205080304" pitchFamily="49" charset="-128"/>
                          <a:cs typeface="Calibri" panose="020F0502020204030204" pitchFamily="34" charset="0"/>
                        </a:rPr>
                        <a:t>ӧ</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It’s hard to walk against the wind.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44891215"/>
                  </a:ext>
                </a:extLst>
              </a:tr>
            </a:tbl>
          </a:graphicData>
        </a:graphic>
      </p:graphicFrame>
      <p:sp>
        <p:nvSpPr>
          <p:cNvPr id="23" name="TextBox 22">
            <a:extLst>
              <a:ext uri="{FF2B5EF4-FFF2-40B4-BE49-F238E27FC236}">
                <a16:creationId xmlns:a16="http://schemas.microsoft.com/office/drawing/2014/main" id="{7F549515-711D-41B6-9C0C-342C53E215ED}"/>
              </a:ext>
            </a:extLst>
          </p:cNvPr>
          <p:cNvSpPr txBox="1"/>
          <p:nvPr/>
        </p:nvSpPr>
        <p:spPr>
          <a:xfrm>
            <a:off x="9182100" y="3034783"/>
            <a:ext cx="1371600" cy="830997"/>
          </a:xfrm>
          <a:prstGeom prst="rect">
            <a:avLst/>
          </a:prstGeom>
          <a:noFill/>
        </p:spPr>
        <p:txBody>
          <a:bodyPr wrap="square">
            <a:spAutoFit/>
          </a:bodyPr>
          <a:lstStyle/>
          <a:p>
            <a:r>
              <a:rPr lang="en-GB" sz="4800" dirty="0"/>
              <a:t>💨</a:t>
            </a:r>
          </a:p>
        </p:txBody>
      </p:sp>
      <p:cxnSp>
        <p:nvCxnSpPr>
          <p:cNvPr id="27" name="Straight Arrow Connector 26">
            <a:extLst>
              <a:ext uri="{FF2B5EF4-FFF2-40B4-BE49-F238E27FC236}">
                <a16:creationId xmlns:a16="http://schemas.microsoft.com/office/drawing/2014/main" id="{1AD13DA3-6AA1-43EA-8A23-05D310132CB7}"/>
              </a:ext>
            </a:extLst>
          </p:cNvPr>
          <p:cNvCxnSpPr>
            <a:cxnSpLocks/>
            <a:stCxn id="22" idx="1"/>
          </p:cNvCxnSpPr>
          <p:nvPr/>
        </p:nvCxnSpPr>
        <p:spPr>
          <a:xfrm flipH="1">
            <a:off x="10234863" y="3450282"/>
            <a:ext cx="598237"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F48ED5C4-D1EA-4902-A38B-5B432013F2FD}"/>
              </a:ext>
            </a:extLst>
          </p:cNvPr>
          <p:cNvSpPr txBox="1"/>
          <p:nvPr/>
        </p:nvSpPr>
        <p:spPr>
          <a:xfrm>
            <a:off x="10833100" y="3034783"/>
            <a:ext cx="1371600" cy="830997"/>
          </a:xfrm>
          <a:prstGeom prst="rect">
            <a:avLst/>
          </a:prstGeom>
          <a:noFill/>
        </p:spPr>
        <p:txBody>
          <a:bodyPr wrap="square">
            <a:spAutoFit/>
          </a:bodyPr>
          <a:lstStyle/>
          <a:p>
            <a:r>
              <a:rPr lang="en-GB" sz="4800" dirty="0"/>
              <a:t>🚶</a:t>
            </a:r>
          </a:p>
        </p:txBody>
      </p:sp>
    </p:spTree>
    <p:extLst>
      <p:ext uri="{BB962C8B-B14F-4D97-AF65-F5344CB8AC3E}">
        <p14:creationId xmlns:p14="http://schemas.microsoft.com/office/powerpoint/2010/main" val="1590920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ваштар</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е</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ш</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‘against’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28</a:t>
            </a:fld>
            <a:endParaRPr lang="en-GB"/>
          </a:p>
        </p:txBody>
      </p:sp>
      <p:sp>
        <p:nvSpPr>
          <p:cNvPr id="9" name="TextBox 8">
            <a:extLst>
              <a:ext uri="{FF2B5EF4-FFF2-40B4-BE49-F238E27FC236}">
                <a16:creationId xmlns:a16="http://schemas.microsoft.com/office/drawing/2014/main" id="{3CD8A741-2866-4FA6-976F-44D07FD4EF15}"/>
              </a:ext>
            </a:extLst>
          </p:cNvPr>
          <p:cNvSpPr txBox="1"/>
          <p:nvPr/>
        </p:nvSpPr>
        <p:spPr>
          <a:xfrm>
            <a:off x="838200" y="2082284"/>
            <a:ext cx="6096000" cy="400110"/>
          </a:xfrm>
          <a:prstGeom prst="rect">
            <a:avLst/>
          </a:prstGeom>
          <a:noFill/>
        </p:spPr>
        <p:txBody>
          <a:bodyPr wrap="square">
            <a:spAutoFit/>
          </a:bodyPr>
          <a:lstStyle/>
          <a:p>
            <a:pPr algn="just">
              <a:spcBef>
                <a:spcPts val="1200"/>
              </a:spcBef>
              <a:spcAft>
                <a:spcPts val="600"/>
              </a:spcAft>
            </a:pPr>
            <a:r>
              <a:rPr lang="en-US" sz="2000" dirty="0">
                <a:effectLst/>
                <a:latin typeface="Calibri" panose="020F0502020204030204" pitchFamily="34" charset="0"/>
                <a:ea typeface="PMingLiU" panose="02020500000000000000" pitchFamily="18" charset="-120"/>
                <a:cs typeface="Calibri" panose="020F0502020204030204" pitchFamily="34" charset="0"/>
              </a:rPr>
              <a:t>c) </a:t>
            </a:r>
            <a:r>
              <a:rPr lang="en-US" sz="2000" u="sng" dirty="0">
                <a:effectLst/>
                <a:latin typeface="Calibri" panose="020F0502020204030204" pitchFamily="34" charset="0"/>
                <a:ea typeface="PMingLiU" panose="02020500000000000000" pitchFamily="18" charset="-120"/>
                <a:cs typeface="Calibri" panose="020F0502020204030204" pitchFamily="34" charset="0"/>
              </a:rPr>
              <a:t>‘before, on the eve of, toward’</a:t>
            </a:r>
            <a:endParaRPr lang="en-GB" sz="2000" dirty="0">
              <a:effectLst/>
              <a:latin typeface="Calibri" panose="020F0502020204030204" pitchFamily="34" charset="0"/>
              <a:ea typeface="PMingLiU" panose="02020500000000000000" pitchFamily="18" charset="-120"/>
              <a:cs typeface="Lucida Grande"/>
            </a:endParaRPr>
          </a:p>
        </p:txBody>
      </p:sp>
      <p:sp>
        <p:nvSpPr>
          <p:cNvPr id="11" name="Content Placeholder 2">
            <a:extLst>
              <a:ext uri="{FF2B5EF4-FFF2-40B4-BE49-F238E27FC236}">
                <a16:creationId xmlns:a16="http://schemas.microsoft.com/office/drawing/2014/main" id="{51D34A31-1D99-45BB-80BE-FBCD5CF9D129}"/>
              </a:ext>
            </a:extLst>
          </p:cNvPr>
          <p:cNvSpPr txBox="1">
            <a:spLocks/>
          </p:cNvSpPr>
          <p:nvPr/>
        </p:nvSpPr>
        <p:spPr>
          <a:xfrm>
            <a:off x="9709484" y="3144776"/>
            <a:ext cx="2241884" cy="2201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500" b="1" dirty="0"/>
              <a:t>📅</a:t>
            </a:r>
            <a:endParaRPr lang="en-GB" sz="11500" dirty="0"/>
          </a:p>
        </p:txBody>
      </p:sp>
      <p:cxnSp>
        <p:nvCxnSpPr>
          <p:cNvPr id="12" name="Straight Arrow Connector 11">
            <a:extLst>
              <a:ext uri="{FF2B5EF4-FFF2-40B4-BE49-F238E27FC236}">
                <a16:creationId xmlns:a16="http://schemas.microsoft.com/office/drawing/2014/main" id="{B2946E9F-25C8-4304-B120-CA0635A55303}"/>
              </a:ext>
            </a:extLst>
          </p:cNvPr>
          <p:cNvCxnSpPr>
            <a:cxnSpLocks/>
          </p:cNvCxnSpPr>
          <p:nvPr/>
        </p:nvCxnSpPr>
        <p:spPr>
          <a:xfrm>
            <a:off x="9557752" y="4204260"/>
            <a:ext cx="69215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13" name="Table 12">
            <a:extLst>
              <a:ext uri="{FF2B5EF4-FFF2-40B4-BE49-F238E27FC236}">
                <a16:creationId xmlns:a16="http://schemas.microsoft.com/office/drawing/2014/main" id="{2A591F7D-8650-45E8-81A1-28A9827F185F}"/>
              </a:ext>
            </a:extLst>
          </p:cNvPr>
          <p:cNvGraphicFramePr>
            <a:graphicFrameLocks noGrp="1"/>
          </p:cNvGraphicFramePr>
          <p:nvPr>
            <p:extLst>
              <p:ext uri="{D42A27DB-BD31-4B8C-83A1-F6EECF244321}">
                <p14:modId xmlns:p14="http://schemas.microsoft.com/office/powerpoint/2010/main" val="1537136904"/>
              </p:ext>
            </p:extLst>
          </p:nvPr>
        </p:nvGraphicFramePr>
        <p:xfrm>
          <a:off x="838200" y="3418055"/>
          <a:ext cx="8286750" cy="1378425"/>
        </p:xfrm>
        <a:graphic>
          <a:graphicData uri="http://schemas.openxmlformats.org/drawingml/2006/table">
            <a:tbl>
              <a:tblPr firstRow="1" firstCol="1" bandRow="1" bandCol="1">
                <a:tableStyleId>{5940675A-B579-460E-94D1-54222C63F5DA}</a:tableStyleId>
              </a:tblPr>
              <a:tblGrid>
                <a:gridCol w="3909337">
                  <a:extLst>
                    <a:ext uri="{9D8B030D-6E8A-4147-A177-3AD203B41FA5}">
                      <a16:colId xmlns:a16="http://schemas.microsoft.com/office/drawing/2014/main" val="201760408"/>
                    </a:ext>
                  </a:extLst>
                </a:gridCol>
                <a:gridCol w="4377413">
                  <a:extLst>
                    <a:ext uri="{9D8B030D-6E8A-4147-A177-3AD203B41FA5}">
                      <a16:colId xmlns:a16="http://schemas.microsoft.com/office/drawing/2014/main" val="1943942798"/>
                    </a:ext>
                  </a:extLst>
                </a:gridCol>
              </a:tblGrid>
              <a:tr h="918950">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У ий ваштар</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ш</a:t>
                      </a:r>
                      <a:r>
                        <a:rPr lang="en-US" sz="2000">
                          <a:effectLst/>
                          <a:latin typeface="Calibri" panose="020F0502020204030204" pitchFamily="34" charset="0"/>
                          <a:ea typeface="PMingLiU" panose="02020500000000000000" pitchFamily="18" charset="-120"/>
                          <a:cs typeface="Calibri" panose="020F0502020204030204" pitchFamily="34" charset="0"/>
                        </a:rPr>
                        <a:t> ме 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ж-мом в</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чыдымым вучен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We’re expecting something unexpected on New Year’s Eve.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44891215"/>
                  </a:ext>
                </a:extLst>
              </a:tr>
              <a:tr h="459475">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Й</a:t>
                      </a:r>
                      <a:r>
                        <a:rPr lang="en-US" sz="2000" u="sng">
                          <a:effectLst/>
                          <a:latin typeface="Calibri" panose="020F0502020204030204" pitchFamily="34" charset="0"/>
                          <a:ea typeface="MS Mincho" panose="02020609040205080304" pitchFamily="49" charset="-128"/>
                          <a:cs typeface="Calibri" panose="020F0502020204030204" pitchFamily="34" charset="0"/>
                        </a:rPr>
                        <a:t>ӱ</a:t>
                      </a:r>
                      <a:r>
                        <a:rPr lang="en-US" sz="2000" u="sng">
                          <a:effectLst/>
                          <a:latin typeface="Calibri" panose="020F0502020204030204" pitchFamily="34" charset="0"/>
                          <a:ea typeface="PMingLiU" panose="02020500000000000000" pitchFamily="18" charset="-120"/>
                          <a:cs typeface="Calibri" panose="020F0502020204030204" pitchFamily="34" charset="0"/>
                        </a:rPr>
                        <a:t>д ваштар</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ш </a:t>
                      </a:r>
                      <a:r>
                        <a:rPr lang="en-US" sz="2000">
                          <a:effectLst/>
                          <a:latin typeface="Calibri" panose="020F0502020204030204" pitchFamily="34" charset="0"/>
                          <a:ea typeface="PMingLiU" panose="02020500000000000000" pitchFamily="18" charset="-120"/>
                          <a:cs typeface="Calibri" panose="020F0502020204030204" pitchFamily="34" charset="0"/>
                        </a:rPr>
                        <a:t>куш ка</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Toward nightfall, where will you go?</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762735231"/>
                  </a:ext>
                </a:extLst>
              </a:tr>
            </a:tbl>
          </a:graphicData>
        </a:graphic>
      </p:graphicFrame>
    </p:spTree>
    <p:extLst>
      <p:ext uri="{BB962C8B-B14F-4D97-AF65-F5344CB8AC3E}">
        <p14:creationId xmlns:p14="http://schemas.microsoft.com/office/powerpoint/2010/main" val="1320989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ваштар</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е</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ш</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‘against’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29</a:t>
            </a:fld>
            <a:endParaRPr lang="en-GB"/>
          </a:p>
        </p:txBody>
      </p:sp>
      <p:sp>
        <p:nvSpPr>
          <p:cNvPr id="9" name="TextBox 8">
            <a:extLst>
              <a:ext uri="{FF2B5EF4-FFF2-40B4-BE49-F238E27FC236}">
                <a16:creationId xmlns:a16="http://schemas.microsoft.com/office/drawing/2014/main" id="{3CD8A741-2866-4FA6-976F-44D07FD4EF15}"/>
              </a:ext>
            </a:extLst>
          </p:cNvPr>
          <p:cNvSpPr txBox="1"/>
          <p:nvPr/>
        </p:nvSpPr>
        <p:spPr>
          <a:xfrm>
            <a:off x="838200" y="2082284"/>
            <a:ext cx="6096000" cy="400110"/>
          </a:xfrm>
          <a:prstGeom prst="rect">
            <a:avLst/>
          </a:prstGeom>
          <a:noFill/>
        </p:spPr>
        <p:txBody>
          <a:bodyPr wrap="square">
            <a:spAutoFit/>
          </a:bodyPr>
          <a:lstStyle/>
          <a:p>
            <a:pPr algn="just">
              <a:spcBef>
                <a:spcPts val="1200"/>
              </a:spcBef>
              <a:spcAft>
                <a:spcPts val="600"/>
              </a:spcAft>
            </a:pPr>
            <a:r>
              <a:rPr lang="en-US" sz="2000" dirty="0">
                <a:effectLst/>
                <a:latin typeface="Calibri" panose="020F0502020204030204" pitchFamily="34" charset="0"/>
                <a:ea typeface="PMingLiU" panose="02020500000000000000" pitchFamily="18" charset="-120"/>
                <a:cs typeface="Calibri" panose="020F0502020204030204" pitchFamily="34" charset="0"/>
              </a:rPr>
              <a:t>d) </a:t>
            </a:r>
            <a:r>
              <a:rPr lang="en-US" sz="2000" u="sng" dirty="0">
                <a:effectLst/>
                <a:latin typeface="Calibri" panose="020F0502020204030204" pitchFamily="34" charset="0"/>
                <a:ea typeface="PMingLiU" panose="02020500000000000000" pitchFamily="18" charset="-120"/>
                <a:cs typeface="Calibri" panose="020F0502020204030204" pitchFamily="34" charset="0"/>
              </a:rPr>
              <a:t>‘against, in opposition, in defiance’</a:t>
            </a:r>
            <a:endParaRPr lang="en-GB" sz="2000" dirty="0">
              <a:effectLst/>
              <a:latin typeface="Calibri" panose="020F0502020204030204" pitchFamily="34" charset="0"/>
              <a:ea typeface="PMingLiU" panose="02020500000000000000" pitchFamily="18" charset="-120"/>
              <a:cs typeface="Lucida Grande"/>
            </a:endParaRPr>
          </a:p>
        </p:txBody>
      </p:sp>
      <p:graphicFrame>
        <p:nvGraphicFramePr>
          <p:cNvPr id="13" name="Table 12">
            <a:extLst>
              <a:ext uri="{FF2B5EF4-FFF2-40B4-BE49-F238E27FC236}">
                <a16:creationId xmlns:a16="http://schemas.microsoft.com/office/drawing/2014/main" id="{2A591F7D-8650-45E8-81A1-28A9827F185F}"/>
              </a:ext>
            </a:extLst>
          </p:cNvPr>
          <p:cNvGraphicFramePr>
            <a:graphicFrameLocks noGrp="1"/>
          </p:cNvGraphicFramePr>
          <p:nvPr>
            <p:extLst>
              <p:ext uri="{D42A27DB-BD31-4B8C-83A1-F6EECF244321}">
                <p14:modId xmlns:p14="http://schemas.microsoft.com/office/powerpoint/2010/main" val="545702053"/>
              </p:ext>
            </p:extLst>
          </p:nvPr>
        </p:nvGraphicFramePr>
        <p:xfrm>
          <a:off x="838200" y="3418054"/>
          <a:ext cx="8286750" cy="2052301"/>
        </p:xfrm>
        <a:graphic>
          <a:graphicData uri="http://schemas.openxmlformats.org/drawingml/2006/table">
            <a:tbl>
              <a:tblPr firstRow="1" firstCol="1" bandRow="1" bandCol="1">
                <a:tableStyleId>{5940675A-B579-460E-94D1-54222C63F5DA}</a:tableStyleId>
              </a:tblPr>
              <a:tblGrid>
                <a:gridCol w="3909337">
                  <a:extLst>
                    <a:ext uri="{9D8B030D-6E8A-4147-A177-3AD203B41FA5}">
                      <a16:colId xmlns:a16="http://schemas.microsoft.com/office/drawing/2014/main" val="201760408"/>
                    </a:ext>
                  </a:extLst>
                </a:gridCol>
                <a:gridCol w="4377413">
                  <a:extLst>
                    <a:ext uri="{9D8B030D-6E8A-4147-A177-3AD203B41FA5}">
                      <a16:colId xmlns:a16="http://schemas.microsoft.com/office/drawing/2014/main" val="1943942798"/>
                    </a:ext>
                  </a:extLst>
                </a:gridCol>
              </a:tblGrid>
              <a:tr h="1233824">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Мар</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 калыкл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 </a:t>
                      </a:r>
                      <a:r>
                        <a:rPr lang="en-US" sz="2000" u="sng">
                          <a:effectLst/>
                          <a:latin typeface="Calibri" panose="020F0502020204030204" pitchFamily="34" charset="0"/>
                          <a:ea typeface="PMingLiU" panose="02020500000000000000" pitchFamily="18" charset="-120"/>
                          <a:cs typeface="Calibri" panose="020F0502020204030204" pitchFamily="34" charset="0"/>
                        </a:rPr>
                        <a:t>тушм</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н ваштар</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ш</a:t>
                      </a:r>
                      <a:r>
                        <a:rPr lang="en-US" sz="2000">
                          <a:effectLst/>
                          <a:latin typeface="Calibri" panose="020F0502020204030204" pitchFamily="34" charset="0"/>
                          <a:ea typeface="PMingLiU" panose="02020500000000000000" pitchFamily="18" charset="-120"/>
                          <a:cs typeface="Calibri" panose="020F0502020204030204" pitchFamily="34" charset="0"/>
                        </a:rPr>
                        <a:t> кредал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вер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штын.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Mari people had to fight against their enemies.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44891215"/>
                  </a:ext>
                </a:extLst>
              </a:tr>
              <a:tr h="818477">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Грипп ваштар</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ш</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мым апт</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кыште рец</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пт деч посн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нал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ли</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You can buy flu medicine in a pharmacy without a prescription.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762735231"/>
                  </a:ext>
                </a:extLst>
              </a:tr>
            </a:tbl>
          </a:graphicData>
        </a:graphic>
      </p:graphicFrame>
      <p:sp>
        <p:nvSpPr>
          <p:cNvPr id="10" name="TextBox 9">
            <a:extLst>
              <a:ext uri="{FF2B5EF4-FFF2-40B4-BE49-F238E27FC236}">
                <a16:creationId xmlns:a16="http://schemas.microsoft.com/office/drawing/2014/main" id="{59BD40A0-E4C7-4D54-9174-25C811C648CC}"/>
              </a:ext>
            </a:extLst>
          </p:cNvPr>
          <p:cNvSpPr txBox="1"/>
          <p:nvPr/>
        </p:nvSpPr>
        <p:spPr>
          <a:xfrm>
            <a:off x="9182100" y="3034783"/>
            <a:ext cx="1371600" cy="830997"/>
          </a:xfrm>
          <a:prstGeom prst="rect">
            <a:avLst/>
          </a:prstGeom>
          <a:noFill/>
        </p:spPr>
        <p:txBody>
          <a:bodyPr wrap="square">
            <a:spAutoFit/>
          </a:bodyPr>
          <a:lstStyle/>
          <a:p>
            <a:r>
              <a:rPr lang="en-GB" sz="4800" dirty="0"/>
              <a:t>🦠</a:t>
            </a:r>
          </a:p>
        </p:txBody>
      </p:sp>
      <p:cxnSp>
        <p:nvCxnSpPr>
          <p:cNvPr id="14" name="Straight Arrow Connector 13">
            <a:extLst>
              <a:ext uri="{FF2B5EF4-FFF2-40B4-BE49-F238E27FC236}">
                <a16:creationId xmlns:a16="http://schemas.microsoft.com/office/drawing/2014/main" id="{0D3B0C3A-04A7-4783-9AF4-93C312ACDDF5}"/>
              </a:ext>
            </a:extLst>
          </p:cNvPr>
          <p:cNvCxnSpPr>
            <a:cxnSpLocks/>
            <a:stCxn id="15" idx="1"/>
          </p:cNvCxnSpPr>
          <p:nvPr/>
        </p:nvCxnSpPr>
        <p:spPr>
          <a:xfrm flipH="1">
            <a:off x="10234863" y="3450282"/>
            <a:ext cx="598237"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D9D76FB-E28D-4DA1-9596-A05426DE639B}"/>
              </a:ext>
            </a:extLst>
          </p:cNvPr>
          <p:cNvSpPr txBox="1"/>
          <p:nvPr/>
        </p:nvSpPr>
        <p:spPr>
          <a:xfrm>
            <a:off x="10833100" y="3034783"/>
            <a:ext cx="1371600" cy="830997"/>
          </a:xfrm>
          <a:prstGeom prst="rect">
            <a:avLst/>
          </a:prstGeom>
          <a:noFill/>
        </p:spPr>
        <p:txBody>
          <a:bodyPr wrap="square">
            <a:spAutoFit/>
          </a:bodyPr>
          <a:lstStyle/>
          <a:p>
            <a:r>
              <a:rPr lang="en-GB" sz="4800" dirty="0"/>
              <a:t>🚶</a:t>
            </a:r>
          </a:p>
        </p:txBody>
      </p:sp>
    </p:spTree>
    <p:extLst>
      <p:ext uri="{BB962C8B-B14F-4D97-AF65-F5344CB8AC3E}">
        <p14:creationId xmlns:p14="http://schemas.microsoft.com/office/powerpoint/2010/main" val="173968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dirty="0"/>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4.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н</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и</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не</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‘these’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30</a:t>
            </a:fld>
            <a:endParaRPr lang="en-GB"/>
          </a:p>
        </p:txBody>
      </p:sp>
      <p:graphicFrame>
        <p:nvGraphicFramePr>
          <p:cNvPr id="2" name="Table 7">
            <a:extLst>
              <a:ext uri="{FF2B5EF4-FFF2-40B4-BE49-F238E27FC236}">
                <a16:creationId xmlns:a16="http://schemas.microsoft.com/office/drawing/2014/main" id="{78B8AB18-7C98-4A65-852D-A3B1DCB348D9}"/>
              </a:ext>
            </a:extLst>
          </p:cNvPr>
          <p:cNvGraphicFramePr>
            <a:graphicFrameLocks noGrp="1"/>
          </p:cNvGraphicFramePr>
          <p:nvPr>
            <p:extLst>
              <p:ext uri="{D42A27DB-BD31-4B8C-83A1-F6EECF244321}">
                <p14:modId xmlns:p14="http://schemas.microsoft.com/office/powerpoint/2010/main" val="2600538205"/>
              </p:ext>
            </p:extLst>
          </p:nvPr>
        </p:nvGraphicFramePr>
        <p:xfrm>
          <a:off x="2032000" y="2748598"/>
          <a:ext cx="9664702" cy="1737360"/>
        </p:xfrm>
        <a:graphic>
          <a:graphicData uri="http://schemas.openxmlformats.org/drawingml/2006/table">
            <a:tbl>
              <a:tblPr firstRow="1" bandRow="1">
                <a:tableStyleId>{5940675A-B579-460E-94D1-54222C63F5DA}</a:tableStyleId>
              </a:tblPr>
              <a:tblGrid>
                <a:gridCol w="2044700">
                  <a:extLst>
                    <a:ext uri="{9D8B030D-6E8A-4147-A177-3AD203B41FA5}">
                      <a16:colId xmlns:a16="http://schemas.microsoft.com/office/drawing/2014/main" val="3345238808"/>
                    </a:ext>
                  </a:extLst>
                </a:gridCol>
                <a:gridCol w="3810001">
                  <a:extLst>
                    <a:ext uri="{9D8B030D-6E8A-4147-A177-3AD203B41FA5}">
                      <a16:colId xmlns:a16="http://schemas.microsoft.com/office/drawing/2014/main" val="721686004"/>
                    </a:ext>
                  </a:extLst>
                </a:gridCol>
                <a:gridCol w="3810001">
                  <a:extLst>
                    <a:ext uri="{9D8B030D-6E8A-4147-A177-3AD203B41FA5}">
                      <a16:colId xmlns:a16="http://schemas.microsoft.com/office/drawing/2014/main" val="2482675101"/>
                    </a:ext>
                  </a:extLst>
                </a:gridCol>
              </a:tblGrid>
              <a:tr h="370840">
                <a:tc>
                  <a:txBody>
                    <a:bodyPr/>
                    <a:lstStyle/>
                    <a:p>
                      <a:endParaRPr lang="en-GB" sz="32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mi-NZ" sz="3200" dirty="0"/>
                        <a:t>🐈</a:t>
                      </a:r>
                      <a:endParaRPr lang="en-GB" sz="3200"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mi-NZ" sz="3200" dirty="0"/>
                        <a:t>🐈🐈🐈🐈</a:t>
                      </a:r>
                      <a:endParaRPr lang="en-GB" sz="3200"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917338"/>
                  </a:ext>
                </a:extLst>
              </a:tr>
              <a:tr h="407352">
                <a:tc>
                  <a:txBody>
                    <a:bodyPr/>
                    <a:lstStyle/>
                    <a:p>
                      <a:r>
                        <a:rPr lang="mi-NZ" sz="3200" dirty="0"/>
                        <a:t>one, many</a:t>
                      </a:r>
                      <a:endParaRPr lang="en-GB" sz="3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l"/>
                      <a:r>
                        <a:rPr lang="mi-NZ" sz="3200" dirty="0">
                          <a:latin typeface="+mn-lt"/>
                          <a:cs typeface="Courier New" panose="02070309020205020404" pitchFamily="49" charset="0"/>
                        </a:rPr>
                        <a:t>ик п</a:t>
                      </a:r>
                      <a:r>
                        <a:rPr lang="mi-NZ" sz="3200" b="1" dirty="0">
                          <a:latin typeface="+mn-lt"/>
                          <a:cs typeface="Courier New" panose="02070309020205020404" pitchFamily="49" charset="0"/>
                        </a:rPr>
                        <a:t>ы</a:t>
                      </a:r>
                      <a:r>
                        <a:rPr lang="mi-NZ" sz="3200" dirty="0">
                          <a:latin typeface="+mn-lt"/>
                          <a:cs typeface="Courier New" panose="02070309020205020404" pitchFamily="49" charset="0"/>
                        </a:rPr>
                        <a:t>рыс</a:t>
                      </a:r>
                      <a:endParaRPr lang="en-GB" sz="3200" dirty="0">
                        <a:latin typeface="+mn-lt"/>
                        <a:cs typeface="Courier New" panose="02070309020205020404" pitchFamily="49" charset="0"/>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a:r>
                        <a:rPr lang="mi-NZ" sz="3200" dirty="0">
                          <a:latin typeface="+mn-lt"/>
                          <a:cs typeface="Courier New" panose="02070309020205020404" pitchFamily="49" charset="0"/>
                        </a:rPr>
                        <a:t>ш</a:t>
                      </a:r>
                      <a:r>
                        <a:rPr lang="mi-NZ" sz="3200" b="1" dirty="0">
                          <a:latin typeface="+mn-lt"/>
                          <a:cs typeface="Courier New" panose="02070309020205020404" pitchFamily="49" charset="0"/>
                        </a:rPr>
                        <a:t>у</a:t>
                      </a:r>
                      <a:r>
                        <a:rPr lang="mi-NZ" sz="3200" dirty="0">
                          <a:latin typeface="+mn-lt"/>
                          <a:cs typeface="Courier New" panose="02070309020205020404" pitchFamily="49" charset="0"/>
                        </a:rPr>
                        <a:t>ко п</a:t>
                      </a:r>
                      <a:r>
                        <a:rPr lang="mi-NZ" sz="3200" b="1" dirty="0">
                          <a:latin typeface="+mn-lt"/>
                          <a:cs typeface="Courier New" panose="02070309020205020404" pitchFamily="49" charset="0"/>
                        </a:rPr>
                        <a:t>ы</a:t>
                      </a:r>
                      <a:r>
                        <a:rPr lang="mi-NZ" sz="3200" dirty="0">
                          <a:latin typeface="+mn-lt"/>
                          <a:cs typeface="Courier New" panose="02070309020205020404" pitchFamily="49" charset="0"/>
                        </a:rPr>
                        <a:t>рыс</a:t>
                      </a:r>
                      <a:endParaRPr lang="en-GB" sz="3200" dirty="0">
                        <a:latin typeface="+mn-lt"/>
                        <a:cs typeface="Courier New" panose="02070309020205020404" pitchFamily="49" charset="0"/>
                      </a:endParaRP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21185285"/>
                  </a:ext>
                </a:extLst>
              </a:tr>
              <a:tr h="370840">
                <a:tc>
                  <a:txBody>
                    <a:bodyPr/>
                    <a:lstStyle/>
                    <a:p>
                      <a:r>
                        <a:rPr lang="mi-NZ" sz="3200" dirty="0"/>
                        <a:t>this, these</a:t>
                      </a:r>
                      <a:endParaRPr lang="en-GB" sz="3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l"/>
                      <a:r>
                        <a:rPr lang="mi-NZ" sz="3200" dirty="0">
                          <a:latin typeface="+mn-lt"/>
                          <a:cs typeface="Courier New" panose="02070309020205020404" pitchFamily="49" charset="0"/>
                        </a:rPr>
                        <a:t>т</a:t>
                      </a:r>
                      <a:r>
                        <a:rPr lang="mi-NZ" sz="3200" b="1" dirty="0">
                          <a:latin typeface="+mn-lt"/>
                          <a:cs typeface="Courier New" panose="02070309020205020404" pitchFamily="49" charset="0"/>
                        </a:rPr>
                        <a:t>и</a:t>
                      </a:r>
                      <a:r>
                        <a:rPr lang="mi-NZ" sz="3200" dirty="0">
                          <a:latin typeface="+mn-lt"/>
                          <a:cs typeface="Courier New" panose="02070309020205020404" pitchFamily="49" charset="0"/>
                        </a:rPr>
                        <a:t>де пырыс</a:t>
                      </a:r>
                      <a:endParaRPr lang="en-GB" sz="3200" dirty="0">
                        <a:latin typeface="+mn-lt"/>
                        <a:cs typeface="Courier New" panose="02070309020205020404" pitchFamily="49" charset="0"/>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l"/>
                      <a:endParaRPr lang="en-GB" sz="3200" dirty="0">
                        <a:solidFill>
                          <a:srgbClr val="FF0000"/>
                        </a:solidFill>
                        <a:latin typeface="+mn-lt"/>
                        <a:cs typeface="Courier New" panose="02070309020205020404" pitchFamily="49" charset="0"/>
                      </a:endParaRP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6520038"/>
                  </a:ext>
                </a:extLst>
              </a:tr>
            </a:tbl>
          </a:graphicData>
        </a:graphic>
      </p:graphicFrame>
      <p:sp>
        <p:nvSpPr>
          <p:cNvPr id="9" name="Rectangle 8">
            <a:extLst>
              <a:ext uri="{FF2B5EF4-FFF2-40B4-BE49-F238E27FC236}">
                <a16:creationId xmlns:a16="http://schemas.microsoft.com/office/drawing/2014/main" id="{E58378BC-6640-4946-9027-74C5E222532D}"/>
              </a:ext>
            </a:extLst>
          </p:cNvPr>
          <p:cNvSpPr/>
          <p:nvPr/>
        </p:nvSpPr>
        <p:spPr>
          <a:xfrm>
            <a:off x="4186239" y="3429000"/>
            <a:ext cx="2138362" cy="44545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Rectangle 9">
            <a:extLst>
              <a:ext uri="{FF2B5EF4-FFF2-40B4-BE49-F238E27FC236}">
                <a16:creationId xmlns:a16="http://schemas.microsoft.com/office/drawing/2014/main" id="{61A66394-05E7-4712-8C56-F1A9EA4C30FA}"/>
              </a:ext>
            </a:extLst>
          </p:cNvPr>
          <p:cNvSpPr/>
          <p:nvPr/>
        </p:nvSpPr>
        <p:spPr>
          <a:xfrm>
            <a:off x="7941470" y="3426778"/>
            <a:ext cx="2726530" cy="44545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8D395CB7-1A3E-4736-BC68-37EBEDD5675F}"/>
              </a:ext>
            </a:extLst>
          </p:cNvPr>
          <p:cNvSpPr/>
          <p:nvPr/>
        </p:nvSpPr>
        <p:spPr>
          <a:xfrm>
            <a:off x="4167189" y="3953516"/>
            <a:ext cx="2138362" cy="44545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1132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4.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н</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и</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не</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 ‘these’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31</a:t>
            </a:fld>
            <a:endParaRPr lang="en-GB"/>
          </a:p>
        </p:txBody>
      </p:sp>
      <p:graphicFrame>
        <p:nvGraphicFramePr>
          <p:cNvPr id="2" name="Table 7">
            <a:extLst>
              <a:ext uri="{FF2B5EF4-FFF2-40B4-BE49-F238E27FC236}">
                <a16:creationId xmlns:a16="http://schemas.microsoft.com/office/drawing/2014/main" id="{78B8AB18-7C98-4A65-852D-A3B1DCB348D9}"/>
              </a:ext>
            </a:extLst>
          </p:cNvPr>
          <p:cNvGraphicFramePr>
            <a:graphicFrameLocks noGrp="1"/>
          </p:cNvGraphicFramePr>
          <p:nvPr/>
        </p:nvGraphicFramePr>
        <p:xfrm>
          <a:off x="2032000" y="2748598"/>
          <a:ext cx="9664702" cy="1737360"/>
        </p:xfrm>
        <a:graphic>
          <a:graphicData uri="http://schemas.openxmlformats.org/drawingml/2006/table">
            <a:tbl>
              <a:tblPr firstRow="1" bandRow="1">
                <a:tableStyleId>{5940675A-B579-460E-94D1-54222C63F5DA}</a:tableStyleId>
              </a:tblPr>
              <a:tblGrid>
                <a:gridCol w="2044700">
                  <a:extLst>
                    <a:ext uri="{9D8B030D-6E8A-4147-A177-3AD203B41FA5}">
                      <a16:colId xmlns:a16="http://schemas.microsoft.com/office/drawing/2014/main" val="3345238808"/>
                    </a:ext>
                  </a:extLst>
                </a:gridCol>
                <a:gridCol w="3810001">
                  <a:extLst>
                    <a:ext uri="{9D8B030D-6E8A-4147-A177-3AD203B41FA5}">
                      <a16:colId xmlns:a16="http://schemas.microsoft.com/office/drawing/2014/main" val="721686004"/>
                    </a:ext>
                  </a:extLst>
                </a:gridCol>
                <a:gridCol w="3810001">
                  <a:extLst>
                    <a:ext uri="{9D8B030D-6E8A-4147-A177-3AD203B41FA5}">
                      <a16:colId xmlns:a16="http://schemas.microsoft.com/office/drawing/2014/main" val="2482675101"/>
                    </a:ext>
                  </a:extLst>
                </a:gridCol>
              </a:tblGrid>
              <a:tr h="370840">
                <a:tc>
                  <a:txBody>
                    <a:bodyPr/>
                    <a:lstStyle/>
                    <a:p>
                      <a:endParaRPr lang="en-GB" sz="32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mi-NZ" sz="3200" dirty="0"/>
                        <a:t>🐈</a:t>
                      </a:r>
                      <a:endParaRPr lang="en-GB" sz="3200"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mi-NZ" sz="3200" dirty="0"/>
                        <a:t>🐈🐈🐈🐈</a:t>
                      </a:r>
                      <a:endParaRPr lang="en-GB" sz="3200"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917338"/>
                  </a:ext>
                </a:extLst>
              </a:tr>
              <a:tr h="407352">
                <a:tc>
                  <a:txBody>
                    <a:bodyPr/>
                    <a:lstStyle/>
                    <a:p>
                      <a:r>
                        <a:rPr lang="mi-NZ" sz="3200" dirty="0"/>
                        <a:t>one, many</a:t>
                      </a:r>
                      <a:endParaRPr lang="en-GB" sz="3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l"/>
                      <a:r>
                        <a:rPr lang="mi-NZ" sz="3200" dirty="0">
                          <a:latin typeface="+mn-lt"/>
                          <a:cs typeface="Courier New" panose="02070309020205020404" pitchFamily="49" charset="0"/>
                        </a:rPr>
                        <a:t>ик п</a:t>
                      </a:r>
                      <a:r>
                        <a:rPr lang="mi-NZ" sz="3200" b="1" dirty="0">
                          <a:latin typeface="+mn-lt"/>
                          <a:cs typeface="Courier New" panose="02070309020205020404" pitchFamily="49" charset="0"/>
                        </a:rPr>
                        <a:t>ы</a:t>
                      </a:r>
                      <a:r>
                        <a:rPr lang="mi-NZ" sz="3200" dirty="0">
                          <a:latin typeface="+mn-lt"/>
                          <a:cs typeface="Courier New" panose="02070309020205020404" pitchFamily="49" charset="0"/>
                        </a:rPr>
                        <a:t>рыс</a:t>
                      </a:r>
                      <a:endParaRPr lang="en-GB" sz="3200" dirty="0">
                        <a:latin typeface="+mn-lt"/>
                        <a:cs typeface="Courier New" panose="02070309020205020404" pitchFamily="49" charset="0"/>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l"/>
                      <a:r>
                        <a:rPr lang="mi-NZ" sz="3200" dirty="0">
                          <a:latin typeface="+mn-lt"/>
                          <a:cs typeface="Courier New" panose="02070309020205020404" pitchFamily="49" charset="0"/>
                        </a:rPr>
                        <a:t>ш</a:t>
                      </a:r>
                      <a:r>
                        <a:rPr lang="mi-NZ" sz="3200" b="1" dirty="0">
                          <a:latin typeface="+mn-lt"/>
                          <a:cs typeface="Courier New" panose="02070309020205020404" pitchFamily="49" charset="0"/>
                        </a:rPr>
                        <a:t>у</a:t>
                      </a:r>
                      <a:r>
                        <a:rPr lang="mi-NZ" sz="3200" dirty="0">
                          <a:latin typeface="+mn-lt"/>
                          <a:cs typeface="Courier New" panose="02070309020205020404" pitchFamily="49" charset="0"/>
                        </a:rPr>
                        <a:t>ко п</a:t>
                      </a:r>
                      <a:r>
                        <a:rPr lang="mi-NZ" sz="3200" b="1" dirty="0">
                          <a:latin typeface="+mn-lt"/>
                          <a:cs typeface="Courier New" panose="02070309020205020404" pitchFamily="49" charset="0"/>
                        </a:rPr>
                        <a:t>ы</a:t>
                      </a:r>
                      <a:r>
                        <a:rPr lang="mi-NZ" sz="3200" dirty="0">
                          <a:latin typeface="+mn-lt"/>
                          <a:cs typeface="Courier New" panose="02070309020205020404" pitchFamily="49" charset="0"/>
                        </a:rPr>
                        <a:t>рыс</a:t>
                      </a:r>
                      <a:endParaRPr lang="en-GB" sz="3200" dirty="0">
                        <a:latin typeface="+mn-lt"/>
                        <a:cs typeface="Courier New" panose="02070309020205020404" pitchFamily="49" charset="0"/>
                      </a:endParaRP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21185285"/>
                  </a:ext>
                </a:extLst>
              </a:tr>
              <a:tr h="370840">
                <a:tc>
                  <a:txBody>
                    <a:bodyPr/>
                    <a:lstStyle/>
                    <a:p>
                      <a:r>
                        <a:rPr lang="mi-NZ" sz="3200" dirty="0"/>
                        <a:t>this, these</a:t>
                      </a:r>
                      <a:endParaRPr lang="en-GB" sz="32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l"/>
                      <a:r>
                        <a:rPr lang="mi-NZ" sz="3200" dirty="0">
                          <a:latin typeface="+mn-lt"/>
                          <a:cs typeface="Courier New" panose="02070309020205020404" pitchFamily="49" charset="0"/>
                        </a:rPr>
                        <a:t>т</a:t>
                      </a:r>
                      <a:r>
                        <a:rPr lang="mi-NZ" sz="3200" b="1" dirty="0">
                          <a:latin typeface="+mn-lt"/>
                          <a:cs typeface="Courier New" panose="02070309020205020404" pitchFamily="49" charset="0"/>
                        </a:rPr>
                        <a:t>и</a:t>
                      </a:r>
                      <a:r>
                        <a:rPr lang="mi-NZ" sz="3200" dirty="0">
                          <a:latin typeface="+mn-lt"/>
                          <a:cs typeface="Courier New" panose="02070309020205020404" pitchFamily="49" charset="0"/>
                        </a:rPr>
                        <a:t>де пырыс</a:t>
                      </a:r>
                      <a:endParaRPr lang="en-GB" sz="3200" dirty="0">
                        <a:latin typeface="+mn-lt"/>
                        <a:cs typeface="Courier New" panose="02070309020205020404" pitchFamily="49" charset="0"/>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l"/>
                      <a:r>
                        <a:rPr lang="mi-NZ" sz="3200" dirty="0">
                          <a:latin typeface="+mn-lt"/>
                          <a:cs typeface="Courier New" panose="02070309020205020404" pitchFamily="49" charset="0"/>
                        </a:rPr>
                        <a:t>н</a:t>
                      </a:r>
                      <a:r>
                        <a:rPr lang="mi-NZ" sz="3200" b="1" dirty="0">
                          <a:latin typeface="+mn-lt"/>
                          <a:cs typeface="Courier New" panose="02070309020205020404" pitchFamily="49" charset="0"/>
                        </a:rPr>
                        <a:t>и</a:t>
                      </a:r>
                      <a:r>
                        <a:rPr lang="mi-NZ" sz="3200" dirty="0">
                          <a:latin typeface="+mn-lt"/>
                          <a:cs typeface="Courier New" panose="02070309020205020404" pitchFamily="49" charset="0"/>
                        </a:rPr>
                        <a:t>не п</a:t>
                      </a:r>
                      <a:r>
                        <a:rPr lang="mi-NZ" sz="3200" b="1" dirty="0">
                          <a:latin typeface="+mn-lt"/>
                          <a:cs typeface="Courier New" panose="02070309020205020404" pitchFamily="49" charset="0"/>
                        </a:rPr>
                        <a:t>ы</a:t>
                      </a:r>
                      <a:r>
                        <a:rPr lang="mi-NZ" sz="3200" dirty="0">
                          <a:latin typeface="+mn-lt"/>
                          <a:cs typeface="Courier New" panose="02070309020205020404" pitchFamily="49" charset="0"/>
                        </a:rPr>
                        <a:t>рыс</a:t>
                      </a:r>
                      <a:r>
                        <a:rPr lang="mi-NZ" sz="3200" dirty="0">
                          <a:solidFill>
                            <a:srgbClr val="FF0000"/>
                          </a:solidFill>
                          <a:latin typeface="+mn-lt"/>
                          <a:cs typeface="Courier New" panose="02070309020205020404" pitchFamily="49" charset="0"/>
                        </a:rPr>
                        <a:t>-влак</a:t>
                      </a:r>
                      <a:endParaRPr lang="en-GB" sz="3200" dirty="0">
                        <a:solidFill>
                          <a:srgbClr val="FF0000"/>
                        </a:solidFill>
                        <a:latin typeface="+mn-lt"/>
                        <a:cs typeface="Courier New" panose="02070309020205020404" pitchFamily="49" charset="0"/>
                      </a:endParaRP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6520038"/>
                  </a:ext>
                </a:extLst>
              </a:tr>
            </a:tbl>
          </a:graphicData>
        </a:graphic>
      </p:graphicFrame>
    </p:spTree>
    <p:extLst>
      <p:ext uri="{BB962C8B-B14F-4D97-AF65-F5344CB8AC3E}">
        <p14:creationId xmlns:p14="http://schemas.microsoft.com/office/powerpoint/2010/main" val="2953262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5. </a:t>
            </a:r>
            <a:r>
              <a:rPr lang="en-GB" sz="3600" u="sng" dirty="0" err="1">
                <a:latin typeface="Calibri" panose="020F0502020204030204" pitchFamily="34" charset="0"/>
                <a:ea typeface="Times New Roman" panose="02020603050405020304" pitchFamily="18" charset="0"/>
                <a:cs typeface="Calibri" panose="020F0502020204030204" pitchFamily="34" charset="0"/>
              </a:rPr>
              <a:t>вес</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в</a:t>
            </a:r>
            <a:r>
              <a:rPr lang="en-GB" sz="3600" b="1" u="sng" dirty="0" err="1">
                <a:latin typeface="Calibri" panose="020F0502020204030204" pitchFamily="34" charset="0"/>
                <a:ea typeface="Times New Roman" panose="02020603050405020304" pitchFamily="18" charset="0"/>
                <a:cs typeface="Calibri" panose="020F0502020204030204" pitchFamily="34" charset="0"/>
              </a:rPr>
              <a:t>е</a:t>
            </a:r>
            <a:r>
              <a:rPr lang="en-GB" sz="3600" u="sng" dirty="0" err="1">
                <a:latin typeface="Calibri" panose="020F0502020204030204" pitchFamily="34" charset="0"/>
                <a:ea typeface="Times New Roman" panose="02020603050405020304" pitchFamily="18" charset="0"/>
                <a:cs typeface="Calibri" panose="020F0502020204030204" pitchFamily="34" charset="0"/>
              </a:rPr>
              <a:t>се</a:t>
            </a:r>
            <a:r>
              <a:rPr lang="en-GB" sz="3600" u="sng" dirty="0">
                <a:latin typeface="Calibri" panose="020F0502020204030204" pitchFamily="34" charset="0"/>
                <a:ea typeface="Times New Roman" panose="02020603050405020304" pitchFamily="18" charset="0"/>
                <a:cs typeface="Calibri" panose="020F0502020204030204" pitchFamily="34" charset="0"/>
              </a:rPr>
              <a:t> ‘different, other’</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32</a:t>
            </a:fld>
            <a:endParaRPr lang="en-GB"/>
          </a:p>
        </p:txBody>
      </p:sp>
      <p:sp>
        <p:nvSpPr>
          <p:cNvPr id="6" name="Content Placeholder 2">
            <a:extLst>
              <a:ext uri="{FF2B5EF4-FFF2-40B4-BE49-F238E27FC236}">
                <a16:creationId xmlns:a16="http://schemas.microsoft.com/office/drawing/2014/main" id="{54ABA6E9-AC97-43FA-A2C7-4FB11C2F7E79}"/>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вес пӧл</a:t>
            </a:r>
            <a:r>
              <a:rPr lang="mi-NZ" b="1" dirty="0"/>
              <a:t>е</a:t>
            </a:r>
            <a:r>
              <a:rPr lang="mi-NZ" dirty="0"/>
              <a:t>м</a:t>
            </a:r>
          </a:p>
          <a:p>
            <a:pPr marL="0" indent="0">
              <a:buFont typeface="Arial" panose="020B0604020202020204" pitchFamily="34" charset="0"/>
              <a:buNone/>
            </a:pPr>
            <a:r>
              <a:rPr lang="mi-NZ" dirty="0"/>
              <a:t>в</a:t>
            </a:r>
            <a:r>
              <a:rPr lang="mi-NZ" b="1" dirty="0"/>
              <a:t>е</a:t>
            </a:r>
            <a:r>
              <a:rPr lang="mi-NZ" dirty="0"/>
              <a:t>се-влак</a:t>
            </a:r>
          </a:p>
          <a:p>
            <a:pPr marL="0" indent="0">
              <a:buFont typeface="Arial" panose="020B0604020202020204" pitchFamily="34" charset="0"/>
              <a:buNone/>
            </a:pPr>
            <a:r>
              <a:rPr lang="mi-NZ" b="1" dirty="0"/>
              <a:t>и</a:t>
            </a:r>
            <a:r>
              <a:rPr lang="mi-NZ" dirty="0"/>
              <a:t>ктыже ... в</a:t>
            </a:r>
            <a:r>
              <a:rPr lang="mi-NZ" b="1" dirty="0"/>
              <a:t>е</a:t>
            </a:r>
            <a:r>
              <a:rPr lang="mi-NZ" dirty="0"/>
              <a:t>сыже</a:t>
            </a:r>
            <a:endParaRPr lang="en-GB" dirty="0"/>
          </a:p>
        </p:txBody>
      </p:sp>
    </p:spTree>
    <p:extLst>
      <p:ext uri="{BB962C8B-B14F-4D97-AF65-F5344CB8AC3E}">
        <p14:creationId xmlns:p14="http://schemas.microsoft.com/office/powerpoint/2010/main" val="213454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en-GB" sz="3600" u="sng" dirty="0">
                <a:latin typeface="Calibri" panose="020F0502020204030204" pitchFamily="34" charset="0"/>
                <a:ea typeface="Times New Roman" panose="02020603050405020304" pitchFamily="18" charset="0"/>
                <a:cs typeface="Calibri" panose="020F0502020204030204" pitchFamily="34" charset="0"/>
              </a:rPr>
              <a:t>Russian conjunctions and particles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33</a:t>
            </a:fld>
            <a:endParaRPr lang="en-GB"/>
          </a:p>
        </p:txBody>
      </p:sp>
      <p:graphicFrame>
        <p:nvGraphicFramePr>
          <p:cNvPr id="2" name="Table 1">
            <a:extLst>
              <a:ext uri="{FF2B5EF4-FFF2-40B4-BE49-F238E27FC236}">
                <a16:creationId xmlns:a16="http://schemas.microsoft.com/office/drawing/2014/main" id="{DD75B592-E6C5-48EB-9621-C655F1EADD66}"/>
              </a:ext>
            </a:extLst>
          </p:cNvPr>
          <p:cNvGraphicFramePr>
            <a:graphicFrameLocks noGrp="1"/>
          </p:cNvGraphicFramePr>
          <p:nvPr>
            <p:extLst>
              <p:ext uri="{D42A27DB-BD31-4B8C-83A1-F6EECF244321}">
                <p14:modId xmlns:p14="http://schemas.microsoft.com/office/powerpoint/2010/main" val="2336483991"/>
              </p:ext>
            </p:extLst>
          </p:nvPr>
        </p:nvGraphicFramePr>
        <p:xfrm>
          <a:off x="1435510" y="2199966"/>
          <a:ext cx="9320980" cy="2401529"/>
        </p:xfrm>
        <a:graphic>
          <a:graphicData uri="http://schemas.openxmlformats.org/drawingml/2006/table">
            <a:tbl>
              <a:tblPr firstRow="1" firstCol="1" bandRow="1">
                <a:tableStyleId>{5940675A-B579-460E-94D1-54222C63F5DA}</a:tableStyleId>
              </a:tblPr>
              <a:tblGrid>
                <a:gridCol w="4428941">
                  <a:extLst>
                    <a:ext uri="{9D8B030D-6E8A-4147-A177-3AD203B41FA5}">
                      <a16:colId xmlns:a16="http://schemas.microsoft.com/office/drawing/2014/main" val="3945692860"/>
                    </a:ext>
                  </a:extLst>
                </a:gridCol>
                <a:gridCol w="4892039">
                  <a:extLst>
                    <a:ext uri="{9D8B030D-6E8A-4147-A177-3AD203B41FA5}">
                      <a16:colId xmlns:a16="http://schemas.microsoft.com/office/drawing/2014/main" val="1716436571"/>
                    </a:ext>
                  </a:extLst>
                </a:gridCol>
              </a:tblGrid>
              <a:tr h="1801147">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нын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тыг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й</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увертар</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марл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ҥ-влакышт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ук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a:effectLst/>
                          <a:latin typeface="Calibri" panose="020F0502020204030204" pitchFamily="34" charset="0"/>
                          <a:ea typeface="PMingLiU" panose="02020500000000000000" pitchFamily="18" charset="-120"/>
                          <a:cs typeface="Calibri" panose="020F0502020204030204" pitchFamily="34" charset="0"/>
                        </a:rPr>
                        <a:t>и</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тыг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полш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шон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улын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b="1"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Well they… didn’t have the people to do the announcements in Mari and we decided to help like this.</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57635601"/>
                  </a:ext>
                </a:extLst>
              </a:tr>
              <a:tr h="600382">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Шоным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ло тыг</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й </a:t>
                      </a:r>
                      <a:r>
                        <a:rPr lang="en-US" sz="2000" u="sng">
                          <a:effectLst/>
                          <a:latin typeface="Calibri" panose="020F0502020204030204" pitchFamily="34" charset="0"/>
                          <a:ea typeface="PMingLiU" panose="02020500000000000000" pitchFamily="18" charset="-120"/>
                          <a:cs typeface="Calibri" panose="020F0502020204030204" pitchFamily="34" charset="0"/>
                        </a:rPr>
                        <a:t>вот</a:t>
                      </a:r>
                      <a:r>
                        <a:rPr lang="en-US" sz="2000">
                          <a:effectLst/>
                          <a:latin typeface="Calibri" panose="020F0502020204030204" pitchFamily="34" charset="0"/>
                          <a:ea typeface="PMingLiU" panose="02020500000000000000" pitchFamily="18" charset="-120"/>
                          <a:cs typeface="Calibri" panose="020F0502020204030204" pitchFamily="34" charset="0"/>
                        </a:rPr>
                        <a:t>: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So there’s this idea:</a:t>
                      </a:r>
                      <a:r>
                        <a:rPr lang="en-US" sz="2000" dirty="0">
                          <a:effectLst/>
                          <a:latin typeface="Calibri" panose="020F0502020204030204" pitchFamily="34" charset="0"/>
                          <a:ea typeface="PMingLiU" panose="02020500000000000000" pitchFamily="18" charset="-120"/>
                          <a:cs typeface="Calibri" panose="020F0502020204030204" pitchFamily="34" charset="0"/>
                        </a:rPr>
                        <a:t>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173240873"/>
                  </a:ext>
                </a:extLst>
              </a:tr>
            </a:tbl>
          </a:graphicData>
        </a:graphic>
      </p:graphicFrame>
    </p:spTree>
    <p:extLst>
      <p:ext uri="{BB962C8B-B14F-4D97-AF65-F5344CB8AC3E}">
        <p14:creationId xmlns:p14="http://schemas.microsoft.com/office/powerpoint/2010/main" val="1648258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7. </a:t>
            </a:r>
            <a:r>
              <a:rPr lang="en-GB" sz="3600" u="sng" dirty="0" err="1">
                <a:effectLst/>
                <a:latin typeface="Calibri" panose="020F0502020204030204" pitchFamily="34" charset="0"/>
                <a:ea typeface="Times New Roman" panose="02020603050405020304" pitchFamily="18" charset="0"/>
                <a:cs typeface="Calibri" panose="020F0502020204030204" pitchFamily="34" charset="0"/>
              </a:rPr>
              <a:t>тӱҥал</a:t>
            </a:r>
            <a:r>
              <a:rPr lang="en-GB" sz="3600" b="1" u="sng" dirty="0" err="1">
                <a:effectLst/>
                <a:latin typeface="Calibri" panose="020F0502020204030204" pitchFamily="34" charset="0"/>
                <a:ea typeface="Times New Roman" panose="02020603050405020304" pitchFamily="18" charset="0"/>
                <a:cs typeface="Calibri" panose="020F0502020204030204" pitchFamily="34" charset="0"/>
              </a:rPr>
              <a:t>а</a:t>
            </a:r>
            <a:r>
              <a:rPr lang="en-GB" sz="3600" u="sng" dirty="0" err="1">
                <a:latin typeface="Calibri" panose="020F0502020204030204" pitchFamily="34" charset="0"/>
                <a:ea typeface="Times New Roman" panose="02020603050405020304" pitchFamily="18" charset="0"/>
                <a:cs typeface="Calibri" panose="020F0502020204030204" pitchFamily="34" charset="0"/>
              </a:rPr>
              <a:t>ш</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ам</a:t>
            </a:r>
            <a:r>
              <a:rPr lang="en-GB" sz="3600" u="sng" dirty="0">
                <a:latin typeface="Calibri" panose="020F0502020204030204" pitchFamily="34" charset="0"/>
                <a:ea typeface="Times New Roman" panose="02020603050405020304" pitchFamily="18" charset="0"/>
                <a:cs typeface="Calibri" panose="020F0502020204030204" pitchFamily="34" charset="0"/>
              </a:rPr>
              <a:t>) ‘to begin, to start’</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34</a:t>
            </a:fld>
            <a:endParaRPr lang="en-GB"/>
          </a:p>
        </p:txBody>
      </p:sp>
      <p:graphicFrame>
        <p:nvGraphicFramePr>
          <p:cNvPr id="6" name="Table 5">
            <a:extLst>
              <a:ext uri="{FF2B5EF4-FFF2-40B4-BE49-F238E27FC236}">
                <a16:creationId xmlns:a16="http://schemas.microsoft.com/office/drawing/2014/main" id="{6FEE6BF5-B998-414A-A32F-5A1BD144AB9D}"/>
              </a:ext>
            </a:extLst>
          </p:cNvPr>
          <p:cNvGraphicFramePr>
            <a:graphicFrameLocks noGrp="1"/>
          </p:cNvGraphicFramePr>
          <p:nvPr>
            <p:extLst>
              <p:ext uri="{D42A27DB-BD31-4B8C-83A1-F6EECF244321}">
                <p14:modId xmlns:p14="http://schemas.microsoft.com/office/powerpoint/2010/main" val="3263621970"/>
              </p:ext>
            </p:extLst>
          </p:nvPr>
        </p:nvGraphicFramePr>
        <p:xfrm>
          <a:off x="838200" y="1825626"/>
          <a:ext cx="9320980" cy="730252"/>
        </p:xfrm>
        <a:graphic>
          <a:graphicData uri="http://schemas.openxmlformats.org/drawingml/2006/table">
            <a:tbl>
              <a:tblPr firstRow="1" firstCol="1" bandRow="1">
                <a:tableStyleId>{5940675A-B579-460E-94D1-54222C63F5DA}</a:tableStyleId>
              </a:tblPr>
              <a:tblGrid>
                <a:gridCol w="4428941">
                  <a:extLst>
                    <a:ext uri="{9D8B030D-6E8A-4147-A177-3AD203B41FA5}">
                      <a16:colId xmlns:a16="http://schemas.microsoft.com/office/drawing/2014/main" val="3472191622"/>
                    </a:ext>
                  </a:extLst>
                </a:gridCol>
                <a:gridCol w="4892039">
                  <a:extLst>
                    <a:ext uri="{9D8B030D-6E8A-4147-A177-3AD203B41FA5}">
                      <a16:colId xmlns:a16="http://schemas.microsoft.com/office/drawing/2014/main" val="1396424747"/>
                    </a:ext>
                  </a:extLst>
                </a:gridCol>
              </a:tblGrid>
              <a:tr h="365126">
                <a:tc>
                  <a:txBody>
                    <a:bodyPr/>
                    <a:lstStyle/>
                    <a:p>
                      <a:pPr algn="just"/>
                      <a:r>
                        <a:rPr lang="en-US" sz="2000" dirty="0" err="1">
                          <a:effectLst/>
                          <a:latin typeface="Calibri" panose="020F0502020204030204" pitchFamily="34" charset="0"/>
                          <a:ea typeface="Times New Roman" panose="02020603050405020304" pitchFamily="18" charset="0"/>
                          <a:cs typeface="Arial" panose="020B0604020202020204" pitchFamily="34" charset="0"/>
                        </a:rPr>
                        <a:t>Погыным</a:t>
                      </a:r>
                      <a:r>
                        <a:rPr lang="en-US" sz="2000" b="1" dirty="0" err="1">
                          <a:effectLst/>
                          <a:latin typeface="Calibri" panose="020F0502020204030204" pitchFamily="34" charset="0"/>
                          <a:ea typeface="Times New Roman" panose="02020603050405020304" pitchFamily="18" charset="0"/>
                          <a:cs typeface="Arial" panose="020B0604020202020204" pitchFamily="34" charset="0"/>
                        </a:rPr>
                        <a:t>а</a:t>
                      </a:r>
                      <a:r>
                        <a:rPr lang="en-US" sz="2000" dirty="0" err="1">
                          <a:effectLst/>
                          <a:latin typeface="Calibri" panose="020F0502020204030204" pitchFamily="34" charset="0"/>
                          <a:ea typeface="Times New Roman" panose="02020603050405020304" pitchFamily="18" charset="0"/>
                          <a:cs typeface="Arial" panose="020B0604020202020204" pitchFamily="34" charset="0"/>
                        </a:rPr>
                        <a:t>ш</a:t>
                      </a:r>
                      <a:r>
                        <a:rPr lang="en-US" sz="2000" dirty="0">
                          <a:effectLst/>
                          <a:latin typeface="Calibri" panose="020F0502020204030204" pitchFamily="34" charset="0"/>
                          <a:ea typeface="Times New Roman" panose="02020603050405020304" pitchFamily="18" charset="0"/>
                          <a:cs typeface="Arial" panose="020B0604020202020204" pitchFamily="34" charset="0"/>
                        </a:rPr>
                        <a:t> </a:t>
                      </a:r>
                      <a:r>
                        <a:rPr lang="en-US" sz="2000" u="sng" dirty="0" err="1">
                          <a:effectLst/>
                          <a:latin typeface="Calibri" panose="020F0502020204030204" pitchFamily="34" charset="0"/>
                          <a:ea typeface="Times New Roman" panose="02020603050405020304" pitchFamily="18" charset="0"/>
                          <a:cs typeface="Arial" panose="020B0604020202020204" pitchFamily="34" charset="0"/>
                        </a:rPr>
                        <a:t>тӱҥ</a:t>
                      </a:r>
                      <a:r>
                        <a:rPr lang="en-US" sz="2000" b="1" u="sng" dirty="0" err="1">
                          <a:effectLst/>
                          <a:latin typeface="Calibri" panose="020F0502020204030204" pitchFamily="34" charset="0"/>
                          <a:ea typeface="Times New Roman" panose="02020603050405020304" pitchFamily="18" charset="0"/>
                          <a:cs typeface="Arial" panose="020B0604020202020204" pitchFamily="34" charset="0"/>
                        </a:rPr>
                        <a:t>а</a:t>
                      </a:r>
                      <a:r>
                        <a:rPr lang="en-US" sz="2000" u="sng" dirty="0" err="1">
                          <a:effectLst/>
                          <a:latin typeface="Calibri" panose="020F0502020204030204" pitchFamily="34" charset="0"/>
                          <a:ea typeface="Times New Roman" panose="02020603050405020304" pitchFamily="18" charset="0"/>
                          <a:cs typeface="Arial" panose="020B0604020202020204" pitchFamily="34" charset="0"/>
                        </a:rPr>
                        <a:t>лын</a:t>
                      </a:r>
                      <a:r>
                        <a:rPr lang="en-US" sz="2000" dirty="0">
                          <a:effectLst/>
                          <a:latin typeface="Calibri" panose="020F0502020204030204" pitchFamily="34" charset="0"/>
                          <a:ea typeface="Times New Roman" panose="02020603050405020304" pitchFamily="18" charset="0"/>
                          <a:cs typeface="Arial" panose="020B060402020202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The meeting started.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18964957"/>
                  </a:ext>
                </a:extLst>
              </a:tr>
              <a:tr h="365126">
                <a:tc>
                  <a:txBody>
                    <a:bodyPr/>
                    <a:lstStyle/>
                    <a:p>
                      <a:pPr algn="just"/>
                      <a:r>
                        <a:rPr lang="en-US" sz="2000">
                          <a:effectLst/>
                          <a:latin typeface="Calibri" panose="020F0502020204030204" pitchFamily="34" charset="0"/>
                          <a:ea typeface="PMingLiU" panose="02020500000000000000" pitchFamily="18" charset="-120"/>
                          <a:cs typeface="Lucida Grande"/>
                        </a:rPr>
                        <a:t>Каҥашым</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шым т</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че </a:t>
                      </a:r>
                      <a:r>
                        <a:rPr lang="en-US" sz="2000" u="sng">
                          <a:effectLst/>
                          <a:latin typeface="Calibri" panose="020F0502020204030204" pitchFamily="34" charset="0"/>
                          <a:ea typeface="PMingLiU" panose="02020500000000000000" pitchFamily="18" charset="-120"/>
                          <a:cs typeface="Lucida Grande"/>
                        </a:rPr>
                        <a:t>тӱҥалын</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Lucida Grande"/>
                        </a:rPr>
                        <a:t>We are starting the deliberations today.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35040182"/>
                  </a:ext>
                </a:extLst>
              </a:tr>
            </a:tbl>
          </a:graphicData>
        </a:graphic>
      </p:graphicFrame>
      <p:graphicFrame>
        <p:nvGraphicFramePr>
          <p:cNvPr id="7" name="Table 6">
            <a:extLst>
              <a:ext uri="{FF2B5EF4-FFF2-40B4-BE49-F238E27FC236}">
                <a16:creationId xmlns:a16="http://schemas.microsoft.com/office/drawing/2014/main" id="{038B6313-B0DA-4929-B0B6-CA6C7D689535}"/>
              </a:ext>
            </a:extLst>
          </p:cNvPr>
          <p:cNvGraphicFramePr>
            <a:graphicFrameLocks noGrp="1"/>
          </p:cNvGraphicFramePr>
          <p:nvPr>
            <p:extLst>
              <p:ext uri="{D42A27DB-BD31-4B8C-83A1-F6EECF244321}">
                <p14:modId xmlns:p14="http://schemas.microsoft.com/office/powerpoint/2010/main" val="1199833194"/>
              </p:ext>
            </p:extLst>
          </p:nvPr>
        </p:nvGraphicFramePr>
        <p:xfrm>
          <a:off x="838200" y="2559052"/>
          <a:ext cx="9320980" cy="730252"/>
        </p:xfrm>
        <a:graphic>
          <a:graphicData uri="http://schemas.openxmlformats.org/drawingml/2006/table">
            <a:tbl>
              <a:tblPr firstRow="1" firstCol="1" bandRow="1">
                <a:tableStyleId>{5940675A-B579-460E-94D1-54222C63F5DA}</a:tableStyleId>
              </a:tblPr>
              <a:tblGrid>
                <a:gridCol w="4428941">
                  <a:extLst>
                    <a:ext uri="{9D8B030D-6E8A-4147-A177-3AD203B41FA5}">
                      <a16:colId xmlns:a16="http://schemas.microsoft.com/office/drawing/2014/main" val="3472191622"/>
                    </a:ext>
                  </a:extLst>
                </a:gridCol>
                <a:gridCol w="4892039">
                  <a:extLst>
                    <a:ext uri="{9D8B030D-6E8A-4147-A177-3AD203B41FA5}">
                      <a16:colId xmlns:a16="http://schemas.microsoft.com/office/drawing/2014/main" val="1396424747"/>
                    </a:ext>
                  </a:extLst>
                </a:gridCol>
              </a:tblGrid>
              <a:tr h="365126">
                <a:tc>
                  <a:txBody>
                    <a:bodyPr/>
                    <a:lstStyle/>
                    <a:p>
                      <a:pPr algn="just"/>
                      <a:r>
                        <a:rPr lang="en-US" sz="2000" dirty="0" err="1">
                          <a:effectLst/>
                          <a:latin typeface="Calibri" panose="020F0502020204030204" pitchFamily="34" charset="0"/>
                          <a:ea typeface="PMingLiU" panose="02020500000000000000" pitchFamily="18" charset="-120"/>
                          <a:cs typeface="Lucida Grande"/>
                        </a:rPr>
                        <a:t>Йӱр</a:t>
                      </a:r>
                      <a:r>
                        <a:rPr lang="en-US" sz="2000"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йӱр</a:t>
                      </a:r>
                      <a:r>
                        <a:rPr lang="en-US" sz="2000" b="1" u="sng" dirty="0" err="1">
                          <a:effectLst/>
                          <a:latin typeface="Calibri" panose="020F0502020204030204" pitchFamily="34" charset="0"/>
                          <a:ea typeface="PMingLiU" panose="02020500000000000000" pitchFamily="18" charset="-120"/>
                          <a:cs typeface="Lucida Grande"/>
                        </a:rPr>
                        <a:t>а</a:t>
                      </a:r>
                      <a:r>
                        <a:rPr lang="en-US" sz="2000" u="sng" dirty="0" err="1">
                          <a:effectLst/>
                          <a:latin typeface="Calibri" panose="020F0502020204030204" pitchFamily="34" charset="0"/>
                          <a:ea typeface="PMingLiU" panose="02020500000000000000" pitchFamily="18" charset="-120"/>
                          <a:cs typeface="Lucida Grande"/>
                        </a:rPr>
                        <a:t>ш</a:t>
                      </a:r>
                      <a:r>
                        <a:rPr lang="en-US" sz="2000" u="sng" dirty="0">
                          <a:effectLst/>
                          <a:latin typeface="Calibri" panose="020F0502020204030204" pitchFamily="34" charset="0"/>
                          <a:ea typeface="PMingLiU" panose="02020500000000000000" pitchFamily="18" charset="-120"/>
                          <a:cs typeface="Lucida Grande"/>
                        </a:rPr>
                        <a:t> </a:t>
                      </a:r>
                      <a:r>
                        <a:rPr lang="en-US" sz="2000" u="sng" dirty="0" err="1">
                          <a:effectLst/>
                          <a:latin typeface="Calibri" panose="020F0502020204030204" pitchFamily="34" charset="0"/>
                          <a:ea typeface="PMingLiU" panose="02020500000000000000" pitchFamily="18" charset="-120"/>
                          <a:cs typeface="Lucida Grande"/>
                        </a:rPr>
                        <a:t>тӱҥ</a:t>
                      </a:r>
                      <a:r>
                        <a:rPr lang="en-US" sz="2000" b="1" u="sng" dirty="0" err="1">
                          <a:effectLst/>
                          <a:latin typeface="Calibri" panose="020F0502020204030204" pitchFamily="34" charset="0"/>
                          <a:ea typeface="PMingLiU" panose="02020500000000000000" pitchFamily="18" charset="-120"/>
                          <a:cs typeface="Lucida Grande"/>
                        </a:rPr>
                        <a:t>а</a:t>
                      </a:r>
                      <a:r>
                        <a:rPr lang="en-US" sz="2000" u="sng" dirty="0" err="1">
                          <a:effectLst/>
                          <a:latin typeface="Calibri" panose="020F0502020204030204" pitchFamily="34" charset="0"/>
                          <a:ea typeface="PMingLiU" panose="02020500000000000000" pitchFamily="18" charset="-120"/>
                          <a:cs typeface="Lucida Grande"/>
                        </a:rPr>
                        <a:t>лын</a:t>
                      </a:r>
                      <a:r>
                        <a:rPr lang="en-US"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effectLst/>
                          <a:latin typeface="Calibri" panose="020F0502020204030204" pitchFamily="34" charset="0"/>
                          <a:ea typeface="PMingLiU" panose="02020500000000000000" pitchFamily="18" charset="-120"/>
                          <a:cs typeface="Lucida Grande"/>
                        </a:rPr>
                        <a:t>It started to rain.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18964957"/>
                  </a:ext>
                </a:extLst>
              </a:tr>
              <a:tr h="365126">
                <a:tc>
                  <a:txBody>
                    <a:bodyPr/>
                    <a:lstStyle/>
                    <a:p>
                      <a:pPr algn="just"/>
                      <a:r>
                        <a:rPr lang="en-US" sz="2000">
                          <a:effectLst/>
                          <a:latin typeface="Calibri" panose="020F0502020204030204" pitchFamily="34" charset="0"/>
                          <a:ea typeface="PMingLiU" panose="02020500000000000000" pitchFamily="18" charset="-120"/>
                          <a:cs typeface="Lucida Grande"/>
                        </a:rPr>
                        <a:t>Паш</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м </a:t>
                      </a:r>
                      <a:r>
                        <a:rPr lang="en-US" sz="2000" u="sng">
                          <a:effectLst/>
                          <a:latin typeface="Calibri" panose="020F0502020204030204" pitchFamily="34" charset="0"/>
                          <a:ea typeface="PMingLiU" panose="02020500000000000000" pitchFamily="18" charset="-120"/>
                          <a:cs typeface="Lucida Grande"/>
                        </a:rPr>
                        <a:t>ышт</a:t>
                      </a:r>
                      <a:r>
                        <a:rPr lang="en-US" sz="2000" b="1" u="sng">
                          <a:effectLst/>
                          <a:latin typeface="Calibri" panose="020F0502020204030204" pitchFamily="34" charset="0"/>
                          <a:ea typeface="PMingLiU" panose="02020500000000000000" pitchFamily="18" charset="-120"/>
                          <a:cs typeface="Lucida Grande"/>
                        </a:rPr>
                        <a:t>а</a:t>
                      </a:r>
                      <a:r>
                        <a:rPr lang="en-US" sz="2000" u="sng">
                          <a:effectLst/>
                          <a:latin typeface="Calibri" panose="020F0502020204030204" pitchFamily="34" charset="0"/>
                          <a:ea typeface="PMingLiU" panose="02020500000000000000" pitchFamily="18" charset="-120"/>
                          <a:cs typeface="Lucida Grande"/>
                        </a:rPr>
                        <a:t>ш тӱҥалынн</a:t>
                      </a:r>
                      <a:r>
                        <a:rPr lang="en-US" sz="2000" b="1" u="sng">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effectLst/>
                          <a:latin typeface="Calibri" panose="020F0502020204030204" pitchFamily="34" charset="0"/>
                          <a:ea typeface="PMingLiU" panose="02020500000000000000" pitchFamily="18" charset="-120"/>
                          <a:cs typeface="Lucida Grande"/>
                        </a:rPr>
                        <a:t>We began to work.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35040182"/>
                  </a:ext>
                </a:extLst>
              </a:tr>
            </a:tbl>
          </a:graphicData>
        </a:graphic>
      </p:graphicFrame>
      <p:graphicFrame>
        <p:nvGraphicFramePr>
          <p:cNvPr id="8" name="Table 7">
            <a:extLst>
              <a:ext uri="{FF2B5EF4-FFF2-40B4-BE49-F238E27FC236}">
                <a16:creationId xmlns:a16="http://schemas.microsoft.com/office/drawing/2014/main" id="{8C09E32C-49BD-44ED-8E0B-8E10DCA78233}"/>
              </a:ext>
            </a:extLst>
          </p:cNvPr>
          <p:cNvGraphicFramePr>
            <a:graphicFrameLocks noGrp="1"/>
          </p:cNvGraphicFramePr>
          <p:nvPr>
            <p:extLst>
              <p:ext uri="{D42A27DB-BD31-4B8C-83A1-F6EECF244321}">
                <p14:modId xmlns:p14="http://schemas.microsoft.com/office/powerpoint/2010/main" val="1661733129"/>
              </p:ext>
            </p:extLst>
          </p:nvPr>
        </p:nvGraphicFramePr>
        <p:xfrm>
          <a:off x="838200" y="3289304"/>
          <a:ext cx="9320980" cy="730252"/>
        </p:xfrm>
        <a:graphic>
          <a:graphicData uri="http://schemas.openxmlformats.org/drawingml/2006/table">
            <a:tbl>
              <a:tblPr firstRow="1" firstCol="1" bandRow="1">
                <a:tableStyleId>{5940675A-B579-460E-94D1-54222C63F5DA}</a:tableStyleId>
              </a:tblPr>
              <a:tblGrid>
                <a:gridCol w="4428941">
                  <a:extLst>
                    <a:ext uri="{9D8B030D-6E8A-4147-A177-3AD203B41FA5}">
                      <a16:colId xmlns:a16="http://schemas.microsoft.com/office/drawing/2014/main" val="3472191622"/>
                    </a:ext>
                  </a:extLst>
                </a:gridCol>
                <a:gridCol w="4892039">
                  <a:extLst>
                    <a:ext uri="{9D8B030D-6E8A-4147-A177-3AD203B41FA5}">
                      <a16:colId xmlns:a16="http://schemas.microsoft.com/office/drawing/2014/main" val="1396424747"/>
                    </a:ext>
                  </a:extLst>
                </a:gridCol>
              </a:tblGrid>
              <a:tr h="365126">
                <a:tc>
                  <a:txBody>
                    <a:bodyPr/>
                    <a:lstStyle/>
                    <a:p>
                      <a:pPr algn="l"/>
                      <a:r>
                        <a:rPr lang="en-GB" sz="2000" dirty="0">
                          <a:effectLst/>
                          <a:latin typeface="Calibri" panose="020F0502020204030204" pitchFamily="34" charset="0"/>
                          <a:ea typeface="PMingLiU" panose="02020500000000000000" pitchFamily="18" charset="-120"/>
                          <a:cs typeface="Lucida Grande"/>
                        </a:rPr>
                        <a:t>М</a:t>
                      </a:r>
                      <a:r>
                        <a:rPr lang="az-Cyrl-AZ" sz="2000" b="1" dirty="0">
                          <a:effectLst/>
                          <a:latin typeface="Calibri" panose="020F0502020204030204" pitchFamily="34" charset="0"/>
                          <a:ea typeface="PMingLiU" panose="02020500000000000000" pitchFamily="18" charset="-120"/>
                          <a:cs typeface="Lucida Grande"/>
                        </a:rPr>
                        <a:t>у</a:t>
                      </a:r>
                      <a:r>
                        <a:rPr lang="az-Cyrl-AZ" sz="2000" dirty="0">
                          <a:effectLst/>
                          <a:latin typeface="Calibri" panose="020F0502020204030204" pitchFamily="34" charset="0"/>
                          <a:ea typeface="PMingLiU" panose="02020500000000000000" pitchFamily="18" charset="-120"/>
                          <a:cs typeface="Lucida Grande"/>
                        </a:rPr>
                        <a:t>рызо-влак</a:t>
                      </a:r>
                      <a:r>
                        <a:rPr lang="en-GB" sz="2000" dirty="0">
                          <a:effectLst/>
                          <a:latin typeface="Calibri" panose="020F0502020204030204" pitchFamily="34" charset="0"/>
                          <a:ea typeface="PMingLiU" panose="02020500000000000000" pitchFamily="18" charset="-120"/>
                          <a:cs typeface="Lucida Grande"/>
                        </a:rPr>
                        <a:t> </a:t>
                      </a:r>
                      <a:r>
                        <a:rPr lang="az-Cyrl-AZ" sz="2000" u="sng" dirty="0">
                          <a:effectLst/>
                          <a:latin typeface="Calibri" panose="020F0502020204030204" pitchFamily="34" charset="0"/>
                          <a:ea typeface="PMingLiU" panose="02020500000000000000" pitchFamily="18" charset="-120"/>
                          <a:cs typeface="Lucida Grande"/>
                        </a:rPr>
                        <a:t>репет</a:t>
                      </a:r>
                      <a:r>
                        <a:rPr lang="az-Cyrl-AZ" sz="2000" b="1" u="sng" dirty="0">
                          <a:effectLst/>
                          <a:latin typeface="Calibri" panose="020F0502020204030204" pitchFamily="34" charset="0"/>
                          <a:ea typeface="PMingLiU" panose="02020500000000000000" pitchFamily="18" charset="-120"/>
                          <a:cs typeface="Lucida Grande"/>
                        </a:rPr>
                        <a:t>и</a:t>
                      </a:r>
                      <a:r>
                        <a:rPr lang="az-Cyrl-AZ" sz="2000" u="sng" dirty="0">
                          <a:effectLst/>
                          <a:latin typeface="Calibri" panose="020F0502020204030204" pitchFamily="34" charset="0"/>
                          <a:ea typeface="PMingLiU" panose="02020500000000000000" pitchFamily="18" charset="-120"/>
                          <a:cs typeface="Lucida Grande"/>
                        </a:rPr>
                        <a:t>цийым тӱҥ</a:t>
                      </a:r>
                      <a:r>
                        <a:rPr lang="az-Cyrl-AZ" sz="2000" b="1" u="sng" dirty="0">
                          <a:effectLst/>
                          <a:latin typeface="Calibri" panose="020F0502020204030204" pitchFamily="34" charset="0"/>
                          <a:ea typeface="PMingLiU" panose="02020500000000000000" pitchFamily="18" charset="-120"/>
                          <a:cs typeface="Lucida Grande"/>
                        </a:rPr>
                        <a:t>а</a:t>
                      </a:r>
                      <a:r>
                        <a:rPr lang="az-Cyrl-AZ" sz="2000" u="sng" dirty="0">
                          <a:effectLst/>
                          <a:latin typeface="Calibri" panose="020F0502020204030204" pitchFamily="34" charset="0"/>
                          <a:ea typeface="PMingLiU" panose="02020500000000000000" pitchFamily="18" charset="-120"/>
                          <a:cs typeface="Lucida Grande"/>
                        </a:rPr>
                        <a:t>льыч</a:t>
                      </a:r>
                      <a:r>
                        <a:rPr lang="mi-NZ"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GB" sz="2000" dirty="0">
                          <a:effectLst/>
                          <a:latin typeface="Calibri" panose="020F0502020204030204" pitchFamily="34" charset="0"/>
                          <a:ea typeface="PMingLiU" panose="02020500000000000000" pitchFamily="18" charset="-120"/>
                          <a:cs typeface="Lucida Grande"/>
                        </a:rPr>
                        <a:t>The singers started their rehearsal.</a:t>
                      </a:r>
                    </a:p>
                  </a:txBody>
                  <a:tcPr marL="68580" marR="68580" marT="0" marB="0" anchor="ctr"/>
                </a:tc>
                <a:extLst>
                  <a:ext uri="{0D108BD9-81ED-4DB2-BD59-A6C34878D82A}">
                    <a16:rowId xmlns:a16="http://schemas.microsoft.com/office/drawing/2014/main" val="3518964957"/>
                  </a:ext>
                </a:extLst>
              </a:tr>
              <a:tr h="365126">
                <a:tc>
                  <a:txBody>
                    <a:bodyPr/>
                    <a:lstStyle/>
                    <a:p>
                      <a:pPr algn="l"/>
                      <a:r>
                        <a:rPr lang="mi-NZ" sz="2000" u="sng" dirty="0">
                          <a:effectLst/>
                          <a:latin typeface="Calibri" panose="020F0502020204030204" pitchFamily="34" charset="0"/>
                          <a:ea typeface="PMingLiU" panose="02020500000000000000" pitchFamily="18" charset="-120"/>
                          <a:cs typeface="Lucida Grande"/>
                        </a:rPr>
                        <a:t>Мом тӱҥал</a:t>
                      </a:r>
                      <a:r>
                        <a:rPr lang="mi-NZ" sz="2000" b="1" u="sng" dirty="0">
                          <a:effectLst/>
                          <a:latin typeface="Calibri" panose="020F0502020204030204" pitchFamily="34" charset="0"/>
                          <a:ea typeface="PMingLiU" panose="02020500000000000000" pitchFamily="18" charset="-120"/>
                          <a:cs typeface="Lucida Grande"/>
                        </a:rPr>
                        <a:t>а</a:t>
                      </a:r>
                      <a:r>
                        <a:rPr lang="mi-NZ" sz="2000" u="sng" dirty="0">
                          <a:effectLst/>
                          <a:latin typeface="Calibri" panose="020F0502020204030204" pitchFamily="34" charset="0"/>
                          <a:ea typeface="PMingLiU" panose="02020500000000000000" pitchFamily="18" charset="-120"/>
                          <a:cs typeface="Lucida Grande"/>
                        </a:rPr>
                        <a:t>т</a:t>
                      </a:r>
                      <a:r>
                        <a:rPr lang="mi-NZ" sz="2000" dirty="0">
                          <a:effectLst/>
                          <a:latin typeface="Calibri" panose="020F0502020204030204" pitchFamily="34" charset="0"/>
                          <a:ea typeface="PMingLiU" panose="02020500000000000000" pitchFamily="18" charset="-120"/>
                          <a:cs typeface="Lucida Grande"/>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GB" sz="2000" dirty="0">
                          <a:effectLst/>
                          <a:latin typeface="Calibri" panose="020F0502020204030204" pitchFamily="34" charset="0"/>
                          <a:ea typeface="PMingLiU" panose="02020500000000000000" pitchFamily="18" charset="-120"/>
                          <a:cs typeface="Lucida Grande"/>
                        </a:rPr>
                        <a:t>What are you starting?</a:t>
                      </a:r>
                    </a:p>
                  </a:txBody>
                  <a:tcPr marL="68580" marR="68580" marT="0" marB="0" anchor="ctr"/>
                </a:tc>
                <a:extLst>
                  <a:ext uri="{0D108BD9-81ED-4DB2-BD59-A6C34878D82A}">
                    <a16:rowId xmlns:a16="http://schemas.microsoft.com/office/drawing/2014/main" val="2835040182"/>
                  </a:ext>
                </a:extLst>
              </a:tr>
            </a:tbl>
          </a:graphicData>
        </a:graphic>
      </p:graphicFrame>
      <p:graphicFrame>
        <p:nvGraphicFramePr>
          <p:cNvPr id="9" name="Table 8">
            <a:extLst>
              <a:ext uri="{FF2B5EF4-FFF2-40B4-BE49-F238E27FC236}">
                <a16:creationId xmlns:a16="http://schemas.microsoft.com/office/drawing/2014/main" id="{D2E33FAB-5EB9-4C7C-A0F8-5D7CBC45741F}"/>
              </a:ext>
            </a:extLst>
          </p:cNvPr>
          <p:cNvGraphicFramePr>
            <a:graphicFrameLocks noGrp="1"/>
          </p:cNvGraphicFramePr>
          <p:nvPr>
            <p:extLst>
              <p:ext uri="{D42A27DB-BD31-4B8C-83A1-F6EECF244321}">
                <p14:modId xmlns:p14="http://schemas.microsoft.com/office/powerpoint/2010/main" val="3479293866"/>
              </p:ext>
            </p:extLst>
          </p:nvPr>
        </p:nvGraphicFramePr>
        <p:xfrm>
          <a:off x="838200" y="4254340"/>
          <a:ext cx="9320980" cy="974726"/>
        </p:xfrm>
        <a:graphic>
          <a:graphicData uri="http://schemas.openxmlformats.org/drawingml/2006/table">
            <a:tbl>
              <a:tblPr firstRow="1" firstCol="1" bandRow="1">
                <a:tableStyleId>{5940675A-B579-460E-94D1-54222C63F5DA}</a:tableStyleId>
              </a:tblPr>
              <a:tblGrid>
                <a:gridCol w="4428941">
                  <a:extLst>
                    <a:ext uri="{9D8B030D-6E8A-4147-A177-3AD203B41FA5}">
                      <a16:colId xmlns:a16="http://schemas.microsoft.com/office/drawing/2014/main" val="3472191622"/>
                    </a:ext>
                  </a:extLst>
                </a:gridCol>
                <a:gridCol w="4892039">
                  <a:extLst>
                    <a:ext uri="{9D8B030D-6E8A-4147-A177-3AD203B41FA5}">
                      <a16:colId xmlns:a16="http://schemas.microsoft.com/office/drawing/2014/main" val="1396424747"/>
                    </a:ext>
                  </a:extLst>
                </a:gridCol>
              </a:tblGrid>
              <a:tr h="365126">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Мар</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 м</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ро-влак </a:t>
                      </a:r>
                      <a:r>
                        <a:rPr lang="en-US" sz="2000" u="sng">
                          <a:effectLst/>
                          <a:latin typeface="Calibri" panose="020F0502020204030204" pitchFamily="34" charset="0"/>
                          <a:ea typeface="PMingLiU" panose="02020500000000000000" pitchFamily="18" charset="-120"/>
                          <a:cs typeface="Calibri" panose="020F0502020204030204" pitchFamily="34" charset="0"/>
                        </a:rPr>
                        <a:t>йоҥг</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ш тӱҥ</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лыт</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Mari songs will be heard.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18964957"/>
                  </a:ext>
                </a:extLst>
              </a:tr>
              <a:tr h="365126">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Йоч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шочм</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ке, 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дын 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не марл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u="sng">
                          <a:effectLst/>
                          <a:latin typeface="Calibri" panose="020F0502020204030204" pitchFamily="34" charset="0"/>
                          <a:ea typeface="PMingLiU" panose="02020500000000000000" pitchFamily="18" charset="-120"/>
                          <a:cs typeface="Calibri" panose="020F0502020204030204" pitchFamily="34" charset="0"/>
                        </a:rPr>
                        <a:t>кутыр</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ш тӱҥал</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м</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When I have a child, I’ll speak Mari with it.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35040182"/>
                  </a:ext>
                </a:extLst>
              </a:tr>
            </a:tbl>
          </a:graphicData>
        </a:graphic>
      </p:graphicFrame>
      <p:graphicFrame>
        <p:nvGraphicFramePr>
          <p:cNvPr id="10" name="Table 9">
            <a:extLst>
              <a:ext uri="{FF2B5EF4-FFF2-40B4-BE49-F238E27FC236}">
                <a16:creationId xmlns:a16="http://schemas.microsoft.com/office/drawing/2014/main" id="{D10E1235-5835-4367-A6AA-3BDA8FBACEA0}"/>
              </a:ext>
            </a:extLst>
          </p:cNvPr>
          <p:cNvGraphicFramePr>
            <a:graphicFrameLocks noGrp="1"/>
          </p:cNvGraphicFramePr>
          <p:nvPr>
            <p:extLst>
              <p:ext uri="{D42A27DB-BD31-4B8C-83A1-F6EECF244321}">
                <p14:modId xmlns:p14="http://schemas.microsoft.com/office/powerpoint/2010/main" val="1584282892"/>
              </p:ext>
            </p:extLst>
          </p:nvPr>
        </p:nvGraphicFramePr>
        <p:xfrm>
          <a:off x="838200" y="5492753"/>
          <a:ext cx="9320980" cy="730252"/>
        </p:xfrm>
        <a:graphic>
          <a:graphicData uri="http://schemas.openxmlformats.org/drawingml/2006/table">
            <a:tbl>
              <a:tblPr firstRow="1" firstCol="1" bandRow="1">
                <a:tableStyleId>{5940675A-B579-460E-94D1-54222C63F5DA}</a:tableStyleId>
              </a:tblPr>
              <a:tblGrid>
                <a:gridCol w="4428941">
                  <a:extLst>
                    <a:ext uri="{9D8B030D-6E8A-4147-A177-3AD203B41FA5}">
                      <a16:colId xmlns:a16="http://schemas.microsoft.com/office/drawing/2014/main" val="3472191622"/>
                    </a:ext>
                  </a:extLst>
                </a:gridCol>
                <a:gridCol w="4892039">
                  <a:extLst>
                    <a:ext uri="{9D8B030D-6E8A-4147-A177-3AD203B41FA5}">
                      <a16:colId xmlns:a16="http://schemas.microsoft.com/office/drawing/2014/main" val="1396424747"/>
                    </a:ext>
                  </a:extLst>
                </a:gridCol>
              </a:tblGrid>
              <a:tr h="365126">
                <a:tc>
                  <a:txBody>
                    <a:bodyPr/>
                    <a:lstStyle/>
                    <a:p>
                      <a:pPr algn="l"/>
                      <a:r>
                        <a:rPr lang="mi-NZ" sz="2000" dirty="0">
                          <a:effectLst/>
                          <a:latin typeface="Calibri" panose="020F0502020204030204" pitchFamily="34" charset="0"/>
                          <a:ea typeface="PMingLiU" panose="02020500000000000000" pitchFamily="18" charset="-120"/>
                          <a:cs typeface="Lucida Grande"/>
                        </a:rPr>
                        <a:t>Мый т</a:t>
                      </a:r>
                      <a:r>
                        <a:rPr lang="mi-NZ" sz="2000" b="1" dirty="0">
                          <a:effectLst/>
                          <a:latin typeface="Calibri" panose="020F0502020204030204" pitchFamily="34" charset="0"/>
                          <a:ea typeface="PMingLiU" panose="02020500000000000000" pitchFamily="18" charset="-120"/>
                          <a:cs typeface="Lucida Grande"/>
                        </a:rPr>
                        <a:t>у</a:t>
                      </a:r>
                      <a:r>
                        <a:rPr lang="mi-NZ" sz="2000" dirty="0">
                          <a:effectLst/>
                          <a:latin typeface="Calibri" panose="020F0502020204030204" pitchFamily="34" charset="0"/>
                          <a:ea typeface="PMingLiU" panose="02020500000000000000" pitchFamily="18" charset="-120"/>
                          <a:cs typeface="Lucida Grande"/>
                        </a:rPr>
                        <a:t>дым пушт</a:t>
                      </a:r>
                      <a:r>
                        <a:rPr lang="mi-NZ" sz="2000" b="1" dirty="0">
                          <a:effectLst/>
                          <a:latin typeface="Calibri" panose="020F0502020204030204" pitchFamily="34" charset="0"/>
                          <a:ea typeface="PMingLiU" panose="02020500000000000000" pitchFamily="18" charset="-120"/>
                          <a:cs typeface="Lucida Grande"/>
                        </a:rPr>
                        <a:t>а</a:t>
                      </a:r>
                      <a:r>
                        <a:rPr lang="mi-NZ" sz="2000" dirty="0">
                          <a:effectLst/>
                          <a:latin typeface="Calibri" panose="020F0502020204030204" pitchFamily="34" charset="0"/>
                          <a:ea typeface="PMingLiU" panose="02020500000000000000" pitchFamily="18" charset="-120"/>
                          <a:cs typeface="Lucida Grande"/>
                        </a:rPr>
                        <a:t>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GB" sz="2000" dirty="0">
                          <a:effectLst/>
                          <a:latin typeface="Calibri" panose="020F0502020204030204" pitchFamily="34" charset="0"/>
                          <a:ea typeface="PMingLiU" panose="02020500000000000000" pitchFamily="18" charset="-120"/>
                          <a:cs typeface="Lucida Grande"/>
                        </a:rPr>
                        <a:t>I’m going to kill him/her.</a:t>
                      </a:r>
                    </a:p>
                  </a:txBody>
                  <a:tcPr marL="68580" marR="68580" marT="0" marB="0" anchor="ctr"/>
                </a:tc>
                <a:extLst>
                  <a:ext uri="{0D108BD9-81ED-4DB2-BD59-A6C34878D82A}">
                    <a16:rowId xmlns:a16="http://schemas.microsoft.com/office/drawing/2014/main" val="3518964957"/>
                  </a:ext>
                </a:extLst>
              </a:tr>
              <a:tr h="365126">
                <a:tc>
                  <a:txBody>
                    <a:bodyPr/>
                    <a:lstStyle/>
                    <a:p>
                      <a:pPr algn="l"/>
                      <a:r>
                        <a:rPr lang="az-Cyrl-AZ" sz="2000" dirty="0">
                          <a:effectLst/>
                          <a:latin typeface="Calibri" panose="020F0502020204030204" pitchFamily="34" charset="0"/>
                          <a:ea typeface="PMingLiU" panose="02020500000000000000" pitchFamily="18" charset="-120"/>
                          <a:cs typeface="Lucida Grande"/>
                        </a:rPr>
                        <a:t>Эрл</a:t>
                      </a:r>
                      <a:r>
                        <a:rPr lang="az-Cyrl-AZ" sz="2000" b="1" dirty="0">
                          <a:effectLst/>
                          <a:latin typeface="Calibri" panose="020F0502020204030204" pitchFamily="34" charset="0"/>
                          <a:ea typeface="PMingLiU" panose="02020500000000000000" pitchFamily="18" charset="-120"/>
                          <a:cs typeface="Lucida Grande"/>
                        </a:rPr>
                        <a:t>а</a:t>
                      </a:r>
                      <a:r>
                        <a:rPr lang="az-Cyrl-AZ" sz="2000" dirty="0">
                          <a:effectLst/>
                          <a:latin typeface="Calibri" panose="020F0502020204030204" pitchFamily="34" charset="0"/>
                          <a:ea typeface="PMingLiU" panose="02020500000000000000" pitchFamily="18" charset="-120"/>
                          <a:cs typeface="Lucida Grande"/>
                        </a:rPr>
                        <a:t> ме </a:t>
                      </a:r>
                      <a:r>
                        <a:rPr lang="az-Cyrl-AZ" sz="2000" b="1" dirty="0">
                          <a:effectLst/>
                          <a:latin typeface="Calibri" panose="020F0502020204030204" pitchFamily="34" charset="0"/>
                          <a:ea typeface="PMingLiU" panose="02020500000000000000" pitchFamily="18" charset="-120"/>
                          <a:cs typeface="Lucida Grande"/>
                        </a:rPr>
                        <a:t>я</a:t>
                      </a:r>
                      <a:r>
                        <a:rPr lang="az-Cyrl-AZ" sz="2000" dirty="0">
                          <a:effectLst/>
                          <a:latin typeface="Calibri" panose="020F0502020204030204" pitchFamily="34" charset="0"/>
                          <a:ea typeface="PMingLiU" panose="02020500000000000000" pitchFamily="18" charset="-120"/>
                          <a:cs typeface="Lucida Grande"/>
                        </a:rPr>
                        <a:t>лыш каен</a:t>
                      </a:r>
                      <a:r>
                        <a:rPr lang="az-Cyrl-AZ" sz="2000" b="1" dirty="0">
                          <a:effectLst/>
                          <a:latin typeface="Calibri" panose="020F0502020204030204" pitchFamily="34" charset="0"/>
                          <a:ea typeface="PMingLiU" panose="02020500000000000000" pitchFamily="18" charset="-120"/>
                          <a:cs typeface="Lucida Grande"/>
                        </a:rPr>
                        <a:t>а</a:t>
                      </a:r>
                      <a:r>
                        <a:rPr lang="az-Cyrl-AZ" sz="2000" dirty="0">
                          <a:effectLst/>
                          <a:latin typeface="Calibri" panose="020F0502020204030204" pitchFamily="34" charset="0"/>
                          <a:ea typeface="PMingLiU" panose="02020500000000000000" pitchFamily="18" charset="-120"/>
                          <a:cs typeface="Lucida Grande"/>
                        </a:rPr>
                        <a:t>. </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mi-NZ" sz="2000" dirty="0">
                          <a:effectLst/>
                          <a:latin typeface="Calibri" panose="020F0502020204030204" pitchFamily="34" charset="0"/>
                          <a:ea typeface="PMingLiU" panose="02020500000000000000" pitchFamily="18" charset="-120"/>
                          <a:cs typeface="Lucida Grande"/>
                        </a:rPr>
                        <a:t>Tomorrow we’ll go to the countryside.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35040182"/>
                  </a:ext>
                </a:extLst>
              </a:tr>
            </a:tbl>
          </a:graphicData>
        </a:graphic>
      </p:graphicFrame>
    </p:spTree>
    <p:extLst>
      <p:ext uri="{BB962C8B-B14F-4D97-AF65-F5344CB8AC3E}">
        <p14:creationId xmlns:p14="http://schemas.microsoft.com/office/powerpoint/2010/main" val="41830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8</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Animal names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35</a:t>
            </a:fld>
            <a:endParaRPr lang="en-GB"/>
          </a:p>
        </p:txBody>
      </p:sp>
      <p:pic>
        <p:nvPicPr>
          <p:cNvPr id="12" name="Picture 11">
            <a:extLst>
              <a:ext uri="{FF2B5EF4-FFF2-40B4-BE49-F238E27FC236}">
                <a16:creationId xmlns:a16="http://schemas.microsoft.com/office/drawing/2014/main" id="{2743DF11-B427-4FFC-9B23-557B32335FBA}"/>
              </a:ext>
            </a:extLst>
          </p:cNvPr>
          <p:cNvPicPr>
            <a:picLocks noChangeAspect="1"/>
          </p:cNvPicPr>
          <p:nvPr/>
        </p:nvPicPr>
        <p:blipFill>
          <a:blip r:embed="rId2"/>
          <a:stretch>
            <a:fillRect/>
          </a:stretch>
        </p:blipFill>
        <p:spPr>
          <a:xfrm>
            <a:off x="2077584" y="1284001"/>
            <a:ext cx="8036832" cy="4879975"/>
          </a:xfrm>
          <a:prstGeom prst="rect">
            <a:avLst/>
          </a:prstGeom>
        </p:spPr>
      </p:pic>
    </p:spTree>
    <p:extLst>
      <p:ext uri="{BB962C8B-B14F-4D97-AF65-F5344CB8AC3E}">
        <p14:creationId xmlns:p14="http://schemas.microsoft.com/office/powerpoint/2010/main" val="244806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8</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Animal names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36</a:t>
            </a:fld>
            <a:endParaRPr lang="en-GB"/>
          </a:p>
        </p:txBody>
      </p:sp>
      <p:pic>
        <p:nvPicPr>
          <p:cNvPr id="6" name="Picture 5">
            <a:extLst>
              <a:ext uri="{FF2B5EF4-FFF2-40B4-BE49-F238E27FC236}">
                <a16:creationId xmlns:a16="http://schemas.microsoft.com/office/drawing/2014/main" id="{3E505480-1B82-4031-947A-F1C07C41DD57}"/>
              </a:ext>
            </a:extLst>
          </p:cNvPr>
          <p:cNvPicPr>
            <a:picLocks noChangeAspect="1"/>
          </p:cNvPicPr>
          <p:nvPr/>
        </p:nvPicPr>
        <p:blipFill>
          <a:blip r:embed="rId2"/>
          <a:stretch>
            <a:fillRect/>
          </a:stretch>
        </p:blipFill>
        <p:spPr>
          <a:xfrm>
            <a:off x="2034669" y="1282376"/>
            <a:ext cx="8122662" cy="4881600"/>
          </a:xfrm>
          <a:prstGeom prst="rect">
            <a:avLst/>
          </a:prstGeom>
        </p:spPr>
      </p:pic>
    </p:spTree>
    <p:extLst>
      <p:ext uri="{BB962C8B-B14F-4D97-AF65-F5344CB8AC3E}">
        <p14:creationId xmlns:p14="http://schemas.microsoft.com/office/powerpoint/2010/main" val="3424362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8</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Animal names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37</a:t>
            </a:fld>
            <a:endParaRPr lang="en-GB"/>
          </a:p>
        </p:txBody>
      </p:sp>
      <p:pic>
        <p:nvPicPr>
          <p:cNvPr id="7" name="Picture 6">
            <a:extLst>
              <a:ext uri="{FF2B5EF4-FFF2-40B4-BE49-F238E27FC236}">
                <a16:creationId xmlns:a16="http://schemas.microsoft.com/office/drawing/2014/main" id="{2466FFE9-E896-4E86-A298-8061BBD43AD7}"/>
              </a:ext>
            </a:extLst>
          </p:cNvPr>
          <p:cNvPicPr>
            <a:picLocks noChangeAspect="1"/>
          </p:cNvPicPr>
          <p:nvPr/>
        </p:nvPicPr>
        <p:blipFill>
          <a:blip r:embed="rId2"/>
          <a:stretch>
            <a:fillRect/>
          </a:stretch>
        </p:blipFill>
        <p:spPr>
          <a:xfrm>
            <a:off x="2035200" y="2432633"/>
            <a:ext cx="8121600" cy="2512246"/>
          </a:xfrm>
          <a:prstGeom prst="rect">
            <a:avLst/>
          </a:prstGeom>
        </p:spPr>
      </p:pic>
    </p:spTree>
    <p:extLst>
      <p:ext uri="{BB962C8B-B14F-4D97-AF65-F5344CB8AC3E}">
        <p14:creationId xmlns:p14="http://schemas.microsoft.com/office/powerpoint/2010/main" val="1342439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21</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38</a:t>
            </a:fld>
            <a:endParaRPr lang="en-GB"/>
          </a:p>
        </p:txBody>
      </p:sp>
    </p:spTree>
    <p:extLst>
      <p:ext uri="{BB962C8B-B14F-4D97-AF65-F5344CB8AC3E}">
        <p14:creationId xmlns:p14="http://schemas.microsoft.com/office/powerpoint/2010/main" val="3676685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21</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39</a:t>
            </a:fld>
            <a:endParaRPr lang="en-GB"/>
          </a:p>
        </p:txBody>
      </p:sp>
      <p:pic>
        <p:nvPicPr>
          <p:cNvPr id="3" name="Picture 2">
            <a:extLst>
              <a:ext uri="{FF2B5EF4-FFF2-40B4-BE49-F238E27FC236}">
                <a16:creationId xmlns:a16="http://schemas.microsoft.com/office/drawing/2014/main" id="{FD8E3A2B-5FAA-4879-8B20-BA923540DE4E}"/>
              </a:ext>
            </a:extLst>
          </p:cNvPr>
          <p:cNvPicPr>
            <a:picLocks noChangeAspect="1"/>
          </p:cNvPicPr>
          <p:nvPr/>
        </p:nvPicPr>
        <p:blipFill>
          <a:blip r:embed="rId2"/>
          <a:stretch>
            <a:fillRect/>
          </a:stretch>
        </p:blipFill>
        <p:spPr>
          <a:xfrm>
            <a:off x="836146" y="1234440"/>
            <a:ext cx="10517654" cy="3794759"/>
          </a:xfrm>
          <a:prstGeom prst="rect">
            <a:avLst/>
          </a:prstGeom>
        </p:spPr>
      </p:pic>
    </p:spTree>
    <p:extLst>
      <p:ext uri="{BB962C8B-B14F-4D97-AF65-F5344CB8AC3E}">
        <p14:creationId xmlns:p14="http://schemas.microsoft.com/office/powerpoint/2010/main" val="2922311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Nominal/adjective derivational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лык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dirty="0"/>
          </a:p>
        </p:txBody>
      </p:sp>
      <p:sp>
        <p:nvSpPr>
          <p:cNvPr id="24" name="Content Placeholder 2">
            <a:extLst>
              <a:ext uri="{FF2B5EF4-FFF2-40B4-BE49-F238E27FC236}">
                <a16:creationId xmlns:a16="http://schemas.microsoft.com/office/drawing/2014/main" id="{6398626C-F7D1-4DC3-A4B3-42200CF99861}"/>
              </a:ext>
            </a:extLst>
          </p:cNvPr>
          <p:cNvSpPr txBox="1">
            <a:spLocks/>
          </p:cNvSpPr>
          <p:nvPr/>
        </p:nvSpPr>
        <p:spPr>
          <a:xfrm>
            <a:off x="838201" y="1516194"/>
            <a:ext cx="5731412" cy="4955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a) adjective, (noun) &gt; abstract noun</a:t>
            </a:r>
          </a:p>
        </p:txBody>
      </p:sp>
      <p:graphicFrame>
        <p:nvGraphicFramePr>
          <p:cNvPr id="26" name="Content Placeholder 5">
            <a:extLst>
              <a:ext uri="{FF2B5EF4-FFF2-40B4-BE49-F238E27FC236}">
                <a16:creationId xmlns:a16="http://schemas.microsoft.com/office/drawing/2014/main" id="{286593CD-E465-43AE-AEA4-29CFDBE7486D}"/>
              </a:ext>
            </a:extLst>
          </p:cNvPr>
          <p:cNvGraphicFramePr>
            <a:graphicFrameLocks/>
          </p:cNvGraphicFramePr>
          <p:nvPr>
            <p:extLst>
              <p:ext uri="{D42A27DB-BD31-4B8C-83A1-F6EECF244321}">
                <p14:modId xmlns:p14="http://schemas.microsoft.com/office/powerpoint/2010/main" val="3698269375"/>
              </p:ext>
            </p:extLst>
          </p:nvPr>
        </p:nvGraphicFramePr>
        <p:xfrm>
          <a:off x="800821" y="2828946"/>
          <a:ext cx="10552979" cy="2028174"/>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Base form</a:t>
                      </a: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fontAlgn="t">
                        <a:spcBef>
                          <a:spcPts val="0"/>
                        </a:spcBef>
                        <a:spcAft>
                          <a:spcPts val="0"/>
                        </a:spcAft>
                      </a:pPr>
                      <a:r>
                        <a:rPr lang="en-US"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Derived stem</a:t>
                      </a: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fontAlgn="t">
                        <a:spcBef>
                          <a:spcPts val="0"/>
                        </a:spcBef>
                        <a:spcAft>
                          <a:spcPts val="0"/>
                        </a:spcAft>
                      </a:pP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по</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я</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rich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по</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нлык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wealth, riches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таз</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healthy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таз</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health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уст</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skilled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уст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лык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skill, craftsmanship</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паш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дыме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unemployed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паш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дымылык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unemployment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201363">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п</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тыр</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hero; powerful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тырлык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bl>
          </a:graphicData>
        </a:graphic>
      </p:graphicFrame>
      <p:sp>
        <p:nvSpPr>
          <p:cNvPr id="27" name="Rectangle 26">
            <a:extLst>
              <a:ext uri="{FF2B5EF4-FFF2-40B4-BE49-F238E27FC236}">
                <a16:creationId xmlns:a16="http://schemas.microsoft.com/office/drawing/2014/main" id="{C38F1F58-971A-4933-A6D3-9CEB809A1CBB}"/>
              </a:ext>
            </a:extLst>
          </p:cNvPr>
          <p:cNvSpPr/>
          <p:nvPr/>
        </p:nvSpPr>
        <p:spPr>
          <a:xfrm>
            <a:off x="5826235" y="3429001"/>
            <a:ext cx="1344186" cy="1752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2ACC0008-25D3-4614-B4BA-9616495F56F1}"/>
              </a:ext>
            </a:extLst>
          </p:cNvPr>
          <p:cNvSpPr/>
          <p:nvPr/>
        </p:nvSpPr>
        <p:spPr>
          <a:xfrm>
            <a:off x="8424654" y="3375660"/>
            <a:ext cx="1969025" cy="228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3D77AB76-8E45-402F-A9CE-7C99C5BAE4D1}"/>
              </a:ext>
            </a:extLst>
          </p:cNvPr>
          <p:cNvSpPr/>
          <p:nvPr/>
        </p:nvSpPr>
        <p:spPr>
          <a:xfrm>
            <a:off x="5826235" y="3726181"/>
            <a:ext cx="1344186" cy="1752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9D03949E-027A-4BDB-AA1C-B699D10F5210}"/>
              </a:ext>
            </a:extLst>
          </p:cNvPr>
          <p:cNvSpPr/>
          <p:nvPr/>
        </p:nvSpPr>
        <p:spPr>
          <a:xfrm>
            <a:off x="8424654" y="3672840"/>
            <a:ext cx="1969025" cy="228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2DE4FCDD-8DE1-41FD-8CAD-46E01042B6FF}"/>
              </a:ext>
            </a:extLst>
          </p:cNvPr>
          <p:cNvSpPr/>
          <p:nvPr/>
        </p:nvSpPr>
        <p:spPr>
          <a:xfrm>
            <a:off x="5897520" y="4054473"/>
            <a:ext cx="1344186" cy="1752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CA7A1DE1-C06E-41D0-A828-4005B15C8326}"/>
              </a:ext>
            </a:extLst>
          </p:cNvPr>
          <p:cNvSpPr/>
          <p:nvPr/>
        </p:nvSpPr>
        <p:spPr>
          <a:xfrm>
            <a:off x="8480699" y="4001132"/>
            <a:ext cx="1969025" cy="228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E6B42C18-9013-4B5D-908E-CFCB760F896F}"/>
              </a:ext>
            </a:extLst>
          </p:cNvPr>
          <p:cNvSpPr/>
          <p:nvPr/>
        </p:nvSpPr>
        <p:spPr>
          <a:xfrm>
            <a:off x="5897520" y="4341495"/>
            <a:ext cx="1745340" cy="1752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B83CC615-7160-41B5-98E1-13F5B0FB7632}"/>
              </a:ext>
            </a:extLst>
          </p:cNvPr>
          <p:cNvSpPr/>
          <p:nvPr/>
        </p:nvSpPr>
        <p:spPr>
          <a:xfrm>
            <a:off x="8495939" y="4288154"/>
            <a:ext cx="2556654" cy="228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331DE8B9-9DBB-4791-8FEB-C43D3765F786}"/>
              </a:ext>
            </a:extLst>
          </p:cNvPr>
          <p:cNvSpPr/>
          <p:nvPr/>
        </p:nvSpPr>
        <p:spPr>
          <a:xfrm>
            <a:off x="5826235" y="4628517"/>
            <a:ext cx="1745340" cy="20062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98573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21</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40</a:t>
            </a:fld>
            <a:endParaRPr lang="en-GB"/>
          </a:p>
        </p:txBody>
      </p:sp>
      <p:pic>
        <p:nvPicPr>
          <p:cNvPr id="7" name="Picture 6">
            <a:extLst>
              <a:ext uri="{FF2B5EF4-FFF2-40B4-BE49-F238E27FC236}">
                <a16:creationId xmlns:a16="http://schemas.microsoft.com/office/drawing/2014/main" id="{7CB9CA4C-B264-4A1B-BC7C-0E8671A4FD03}"/>
              </a:ext>
            </a:extLst>
          </p:cNvPr>
          <p:cNvPicPr>
            <a:picLocks noChangeAspect="1"/>
          </p:cNvPicPr>
          <p:nvPr/>
        </p:nvPicPr>
        <p:blipFill>
          <a:blip r:embed="rId2"/>
          <a:stretch>
            <a:fillRect/>
          </a:stretch>
        </p:blipFill>
        <p:spPr>
          <a:xfrm>
            <a:off x="834600" y="1567595"/>
            <a:ext cx="10519200" cy="4163029"/>
          </a:xfrm>
          <a:prstGeom prst="rect">
            <a:avLst/>
          </a:prstGeom>
        </p:spPr>
      </p:pic>
    </p:spTree>
    <p:extLst>
      <p:ext uri="{BB962C8B-B14F-4D97-AF65-F5344CB8AC3E}">
        <p14:creationId xmlns:p14="http://schemas.microsoft.com/office/powerpoint/2010/main" val="4260159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CD501-28BE-486F-B8D7-8E8A6DD8310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271" y="2736467"/>
            <a:ext cx="5842730" cy="3598653"/>
          </a:xfrm>
          <a:prstGeom prst="rect">
            <a:avLst/>
          </a:prstGeom>
          <a:noFill/>
          <a:ln>
            <a:noFill/>
          </a:ln>
        </p:spPr>
      </p:pic>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21</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41</a:t>
            </a:fld>
            <a:endParaRPr lang="en-GB"/>
          </a:p>
        </p:txBody>
      </p:sp>
      <p:pic>
        <p:nvPicPr>
          <p:cNvPr id="3" name="Picture 2">
            <a:extLst>
              <a:ext uri="{FF2B5EF4-FFF2-40B4-BE49-F238E27FC236}">
                <a16:creationId xmlns:a16="http://schemas.microsoft.com/office/drawing/2014/main" id="{DC50DA9B-7A8F-4A04-8849-63A9CC5AF5FC}"/>
              </a:ext>
            </a:extLst>
          </p:cNvPr>
          <p:cNvPicPr>
            <a:picLocks noChangeAspect="1"/>
          </p:cNvPicPr>
          <p:nvPr/>
        </p:nvPicPr>
        <p:blipFill rotWithShape="1">
          <a:blip r:embed="rId3">
            <a:clrChange>
              <a:clrFrom>
                <a:srgbClr val="FFFFFF"/>
              </a:clrFrom>
              <a:clrTo>
                <a:srgbClr val="FFFFFF">
                  <a:alpha val="0"/>
                </a:srgbClr>
              </a:clrTo>
            </a:clrChange>
          </a:blip>
          <a:srcRect b="33001"/>
          <a:stretch/>
        </p:blipFill>
        <p:spPr>
          <a:xfrm>
            <a:off x="836400" y="393088"/>
            <a:ext cx="10519200" cy="2502512"/>
          </a:xfrm>
          <a:prstGeom prst="rect">
            <a:avLst/>
          </a:prstGeom>
        </p:spPr>
      </p:pic>
      <p:pic>
        <p:nvPicPr>
          <p:cNvPr id="7" name="Picture 6">
            <a:extLst>
              <a:ext uri="{FF2B5EF4-FFF2-40B4-BE49-F238E27FC236}">
                <a16:creationId xmlns:a16="http://schemas.microsoft.com/office/drawing/2014/main" id="{09278709-3F67-457D-B15C-CBBE8599EB25}"/>
              </a:ext>
            </a:extLst>
          </p:cNvPr>
          <p:cNvPicPr>
            <a:picLocks noChangeAspect="1"/>
          </p:cNvPicPr>
          <p:nvPr/>
        </p:nvPicPr>
        <p:blipFill rotWithShape="1">
          <a:blip r:embed="rId3">
            <a:clrChange>
              <a:clrFrom>
                <a:srgbClr val="FFFFFF"/>
              </a:clrFrom>
              <a:clrTo>
                <a:srgbClr val="FFFFFF">
                  <a:alpha val="0"/>
                </a:srgbClr>
              </a:clrTo>
            </a:clrChange>
          </a:blip>
          <a:srcRect l="29898" t="69298" r="29717"/>
          <a:stretch/>
        </p:blipFill>
        <p:spPr>
          <a:xfrm>
            <a:off x="6792225" y="3962399"/>
            <a:ext cx="4248150" cy="1146787"/>
          </a:xfrm>
          <a:prstGeom prst="rect">
            <a:avLst/>
          </a:prstGeom>
        </p:spPr>
      </p:pic>
    </p:spTree>
    <p:extLst>
      <p:ext uri="{BB962C8B-B14F-4D97-AF65-F5344CB8AC3E}">
        <p14:creationId xmlns:p14="http://schemas.microsoft.com/office/powerpoint/2010/main" val="3476177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21</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42</a:t>
            </a:fld>
            <a:endParaRPr lang="en-GB"/>
          </a:p>
        </p:txBody>
      </p:sp>
    </p:spTree>
    <p:extLst>
      <p:ext uri="{BB962C8B-B14F-4D97-AF65-F5344CB8AC3E}">
        <p14:creationId xmlns:p14="http://schemas.microsoft.com/office/powerpoint/2010/main" val="3801195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43</a:t>
            </a:fld>
            <a:endParaRPr lang="en-GB"/>
          </a:p>
        </p:txBody>
      </p:sp>
      <p:sp>
        <p:nvSpPr>
          <p:cNvPr id="10" name="Content Placeholder 2">
            <a:extLst>
              <a:ext uri="{FF2B5EF4-FFF2-40B4-BE49-F238E27FC236}">
                <a16:creationId xmlns:a16="http://schemas.microsoft.com/office/drawing/2014/main" id="{F2B2DB06-798C-4193-A803-938AEA0BA09C}"/>
              </a:ext>
            </a:extLst>
          </p:cNvPr>
          <p:cNvSpPr>
            <a:spLocks noGrp="1"/>
          </p:cNvSpPr>
          <p:nvPr>
            <p:ph idx="1"/>
          </p:nvPr>
        </p:nvSpPr>
        <p:spPr>
          <a:xfrm>
            <a:off x="838200" y="365125"/>
            <a:ext cx="10515600" cy="782856"/>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12.</a:t>
            </a:r>
          </a:p>
          <a:p>
            <a:pPr marL="0" indent="0">
              <a:buNone/>
            </a:pP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GB" sz="3000" dirty="0"/>
          </a:p>
          <a:p>
            <a:pPr marL="0" indent="0">
              <a:buNone/>
            </a:pPr>
            <a:endParaRPr lang="en-GB" sz="3000" dirty="0"/>
          </a:p>
        </p:txBody>
      </p:sp>
      <p:sp>
        <p:nvSpPr>
          <p:cNvPr id="6" name="TextBox 5">
            <a:extLst>
              <a:ext uri="{FF2B5EF4-FFF2-40B4-BE49-F238E27FC236}">
                <a16:creationId xmlns:a16="http://schemas.microsoft.com/office/drawing/2014/main" id="{1217BAE5-C50B-48AB-88D2-8FC270B75940}"/>
              </a:ext>
            </a:extLst>
          </p:cNvPr>
          <p:cNvSpPr txBox="1"/>
          <p:nvPr/>
        </p:nvSpPr>
        <p:spPr>
          <a:xfrm>
            <a:off x="4467225" y="5549384"/>
            <a:ext cx="7372350" cy="553998"/>
          </a:xfrm>
          <a:prstGeom prst="rect">
            <a:avLst/>
          </a:prstGeom>
          <a:noFill/>
        </p:spPr>
        <p:txBody>
          <a:bodyPr wrap="square">
            <a:spAutoFit/>
          </a:bodyPr>
          <a:lstStyle/>
          <a:p>
            <a:pPr marL="0" indent="0">
              <a:buNone/>
            </a:pPr>
            <a:r>
              <a:rPr lang="en-US" sz="3000" u="sng" dirty="0">
                <a:solidFill>
                  <a:srgbClr val="0000FF"/>
                </a:solidFill>
                <a:effectLst/>
                <a:latin typeface="Calibri" panose="020F0502020204030204" pitchFamily="34" charset="0"/>
                <a:ea typeface="PMingLiU" panose="02020500000000000000" pitchFamily="18" charset="-120"/>
                <a:cs typeface="Calibri" panose="020F0502020204030204" pitchFamily="34" charset="0"/>
                <a:hlinkClick r:id="rId4"/>
              </a:rPr>
              <a:t>www.youtube.com/watch?v=6NDbloCsUHk</a:t>
            </a:r>
            <a:r>
              <a:rPr lang="en-US" sz="3000" dirty="0">
                <a:effectLst/>
                <a:latin typeface="Calibri" panose="020F0502020204030204" pitchFamily="34" charset="0"/>
                <a:ea typeface="PMingLiU" panose="02020500000000000000" pitchFamily="18" charset="-120"/>
                <a:cs typeface="Calibri" panose="020F0502020204030204" pitchFamily="34" charset="0"/>
              </a:rPr>
              <a:t> </a:t>
            </a:r>
            <a:endParaRPr lang="en-GB" sz="3000" dirty="0"/>
          </a:p>
        </p:txBody>
      </p:sp>
      <p:pic>
        <p:nvPicPr>
          <p:cNvPr id="3" name="Online Media 2" title="Names of railway stations in Mari">
            <a:hlinkClick r:id="" action="ppaction://media"/>
            <a:extLst>
              <a:ext uri="{FF2B5EF4-FFF2-40B4-BE49-F238E27FC236}">
                <a16:creationId xmlns:a16="http://schemas.microsoft.com/office/drawing/2014/main" id="{51BC3A1A-3D9A-4E86-A144-977290ABBE7A}"/>
              </a:ext>
            </a:extLst>
          </p:cNvPr>
          <p:cNvPicPr>
            <a:picLocks noRot="1" noChangeAspect="1"/>
          </p:cNvPicPr>
          <p:nvPr>
            <a:videoFile r:link="rId1"/>
          </p:nvPr>
        </p:nvPicPr>
        <p:blipFill>
          <a:blip r:embed="rId5"/>
          <a:stretch>
            <a:fillRect/>
          </a:stretch>
        </p:blipFill>
        <p:spPr>
          <a:xfrm>
            <a:off x="2867025" y="431393"/>
            <a:ext cx="6457950" cy="4843463"/>
          </a:xfrm>
          <a:prstGeom prst="rect">
            <a:avLst/>
          </a:prstGeom>
        </p:spPr>
      </p:pic>
    </p:spTree>
    <p:extLst>
      <p:ext uri="{BB962C8B-B14F-4D97-AF65-F5344CB8AC3E}">
        <p14:creationId xmlns:p14="http://schemas.microsoft.com/office/powerpoint/2010/main" val="215517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44</a:t>
            </a:fld>
            <a:endParaRPr lang="en-GB"/>
          </a:p>
        </p:txBody>
      </p:sp>
      <p:sp>
        <p:nvSpPr>
          <p:cNvPr id="10" name="Content Placeholder 2">
            <a:extLst>
              <a:ext uri="{FF2B5EF4-FFF2-40B4-BE49-F238E27FC236}">
                <a16:creationId xmlns:a16="http://schemas.microsoft.com/office/drawing/2014/main" id="{F2B2DB06-798C-4193-A803-938AEA0BA09C}"/>
              </a:ext>
            </a:extLst>
          </p:cNvPr>
          <p:cNvSpPr>
            <a:spLocks noGrp="1"/>
          </p:cNvSpPr>
          <p:nvPr>
            <p:ph idx="1"/>
          </p:nvPr>
        </p:nvSpPr>
        <p:spPr>
          <a:xfrm>
            <a:off x="838200" y="365125"/>
            <a:ext cx="10515600" cy="5811838"/>
          </a:xfrm>
        </p:spPr>
        <p:txBody>
          <a:bodyPr>
            <a:normAutofit/>
          </a:bodyPr>
          <a:lstStyle/>
          <a:p>
            <a:pPr marL="0" indent="0">
              <a:buNone/>
            </a:pPr>
            <a:endParaRPr lang="en-US" sz="3000" dirty="0"/>
          </a:p>
          <a:p>
            <a:pPr marL="0" indent="0">
              <a:buNone/>
            </a:pPr>
            <a:endParaRPr lang="en-US" sz="3000" dirty="0"/>
          </a:p>
          <a:p>
            <a:pPr marL="0" indent="0">
              <a:buNone/>
            </a:pPr>
            <a:r>
              <a:rPr lang="en-US" sz="3000" dirty="0" err="1"/>
              <a:t>Шуш</a:t>
            </a:r>
            <a:r>
              <a:rPr lang="en-US" sz="3000" b="1" dirty="0" err="1"/>
              <a:t>а</a:t>
            </a:r>
            <a:r>
              <a:rPr lang="en-US" sz="3000" dirty="0" err="1"/>
              <a:t>ш</a:t>
            </a:r>
            <a:r>
              <a:rPr lang="en-US" sz="3000" dirty="0"/>
              <a:t> </a:t>
            </a:r>
            <a:r>
              <a:rPr lang="en-US" sz="3000" dirty="0" err="1"/>
              <a:t>кечыл</a:t>
            </a:r>
            <a:r>
              <a:rPr lang="en-US" sz="3000" b="1" dirty="0" err="1"/>
              <a:t>а</a:t>
            </a:r>
            <a:r>
              <a:rPr lang="en-US" sz="3000" dirty="0" err="1"/>
              <a:t>ште</a:t>
            </a:r>
            <a:r>
              <a:rPr lang="en-US" sz="3000" dirty="0"/>
              <a:t> </a:t>
            </a:r>
            <a:r>
              <a:rPr lang="en-US" sz="3000" dirty="0" err="1"/>
              <a:t>Йошк</a:t>
            </a:r>
            <a:r>
              <a:rPr lang="en-US" sz="3000" b="1" dirty="0" err="1"/>
              <a:t>а</a:t>
            </a:r>
            <a:r>
              <a:rPr lang="en-US" sz="3000" dirty="0" err="1"/>
              <a:t>р-Ол</a:t>
            </a:r>
            <a:r>
              <a:rPr lang="en-US" sz="3000" b="1" dirty="0" err="1"/>
              <a:t>а</a:t>
            </a:r>
            <a:r>
              <a:rPr lang="en-US" sz="3000" dirty="0" err="1"/>
              <a:t>се</a:t>
            </a:r>
            <a:r>
              <a:rPr lang="en-US" sz="3000" dirty="0"/>
              <a:t> </a:t>
            </a:r>
            <a:r>
              <a:rPr lang="en-US" sz="3000" dirty="0" err="1"/>
              <a:t>кӱртньыг</a:t>
            </a:r>
            <a:r>
              <a:rPr lang="en-US" sz="3000" b="1" dirty="0" err="1"/>
              <a:t>о</a:t>
            </a:r>
            <a:r>
              <a:rPr lang="en-US" sz="3000" dirty="0" err="1"/>
              <a:t>рно</a:t>
            </a:r>
            <a:r>
              <a:rPr lang="en-US" sz="3000" dirty="0"/>
              <a:t> </a:t>
            </a:r>
            <a:r>
              <a:rPr lang="en-US" sz="3000" dirty="0" err="1"/>
              <a:t>вокз</a:t>
            </a:r>
            <a:r>
              <a:rPr lang="en-US" sz="3000" b="1" dirty="0" err="1"/>
              <a:t>а</a:t>
            </a:r>
            <a:r>
              <a:rPr lang="en-US" sz="3000" dirty="0" err="1"/>
              <a:t>лыште</a:t>
            </a:r>
            <a:r>
              <a:rPr lang="en-US" sz="3000" dirty="0"/>
              <a:t> </a:t>
            </a:r>
            <a:r>
              <a:rPr lang="en-US" sz="3000" dirty="0" err="1"/>
              <a:t>ст</a:t>
            </a:r>
            <a:r>
              <a:rPr lang="en-US" sz="3000" b="1" dirty="0" err="1"/>
              <a:t>а</a:t>
            </a:r>
            <a:r>
              <a:rPr lang="en-US" sz="3000" dirty="0" err="1"/>
              <a:t>нцийым</a:t>
            </a:r>
            <a:r>
              <a:rPr lang="en-US" sz="3000" dirty="0"/>
              <a:t>, </a:t>
            </a:r>
            <a:r>
              <a:rPr lang="en-US" sz="3000" dirty="0" err="1"/>
              <a:t>тыг</a:t>
            </a:r>
            <a:r>
              <a:rPr lang="en-US" sz="3000" b="1" dirty="0" err="1"/>
              <a:t>а</a:t>
            </a:r>
            <a:r>
              <a:rPr lang="en-US" sz="3000" dirty="0" err="1"/>
              <a:t>к</a:t>
            </a:r>
            <a:r>
              <a:rPr lang="en-US" sz="3000" dirty="0"/>
              <a:t> </a:t>
            </a:r>
            <a:r>
              <a:rPr lang="en-US" sz="3000" dirty="0" err="1"/>
              <a:t>т</a:t>
            </a:r>
            <a:r>
              <a:rPr lang="en-US" sz="3000" b="1" dirty="0" err="1"/>
              <a:t>ӱ</a:t>
            </a:r>
            <a:r>
              <a:rPr lang="en-US" sz="3000" dirty="0" err="1"/>
              <a:t>рлӧ</a:t>
            </a:r>
            <a:r>
              <a:rPr lang="en-US" sz="3000" dirty="0"/>
              <a:t> </a:t>
            </a:r>
            <a:r>
              <a:rPr lang="en-US" sz="3000" dirty="0" err="1"/>
              <a:t>сын</a:t>
            </a:r>
            <a:r>
              <a:rPr lang="en-US" sz="3000" b="1" dirty="0" err="1"/>
              <a:t>а</a:t>
            </a:r>
            <a:r>
              <a:rPr lang="en-US" sz="3000" dirty="0" err="1"/>
              <a:t>н</a:t>
            </a:r>
            <a:r>
              <a:rPr lang="en-US" sz="3000" dirty="0"/>
              <a:t> </a:t>
            </a:r>
            <a:r>
              <a:rPr lang="en-US" sz="3000" dirty="0" err="1"/>
              <a:t>увертарым</a:t>
            </a:r>
            <a:r>
              <a:rPr lang="en-US" sz="3000" b="1" dirty="0" err="1"/>
              <a:t>а</a:t>
            </a:r>
            <a:r>
              <a:rPr lang="en-US" sz="3000" dirty="0" err="1"/>
              <a:t>ш-влакым</a:t>
            </a:r>
            <a:r>
              <a:rPr lang="en-US" sz="3000" dirty="0"/>
              <a:t> </a:t>
            </a:r>
            <a:r>
              <a:rPr lang="en-US" sz="3000" dirty="0" err="1"/>
              <a:t>марл</a:t>
            </a:r>
            <a:r>
              <a:rPr lang="en-US" sz="3000" b="1" dirty="0" err="1"/>
              <a:t>а</a:t>
            </a:r>
            <a:r>
              <a:rPr lang="en-US" sz="3000" dirty="0"/>
              <a:t> </a:t>
            </a:r>
            <a:r>
              <a:rPr lang="en-US" sz="3000" dirty="0" err="1"/>
              <a:t>да</a:t>
            </a:r>
            <a:r>
              <a:rPr lang="en-US" sz="3000" dirty="0"/>
              <a:t> </a:t>
            </a:r>
            <a:r>
              <a:rPr lang="en-US" sz="3000" dirty="0" err="1"/>
              <a:t>рушл</a:t>
            </a:r>
            <a:r>
              <a:rPr lang="en-US" sz="3000" b="1" dirty="0" err="1"/>
              <a:t>а</a:t>
            </a:r>
            <a:r>
              <a:rPr lang="en-US" sz="3000" dirty="0"/>
              <a:t> </a:t>
            </a:r>
            <a:r>
              <a:rPr lang="en-US" sz="3000" dirty="0" err="1"/>
              <a:t>йоҥгалтар</a:t>
            </a:r>
            <a:r>
              <a:rPr lang="en-US" sz="3000" b="1" dirty="0" err="1"/>
              <a:t>а</a:t>
            </a:r>
            <a:r>
              <a:rPr lang="en-US" sz="3000" dirty="0" err="1"/>
              <a:t>ш</a:t>
            </a:r>
            <a:r>
              <a:rPr lang="en-US" sz="3000" dirty="0"/>
              <a:t> </a:t>
            </a:r>
            <a:r>
              <a:rPr lang="en-US" sz="3000" dirty="0" err="1"/>
              <a:t>тӱҥ</a:t>
            </a:r>
            <a:r>
              <a:rPr lang="en-US" sz="3000" b="1" dirty="0" err="1"/>
              <a:t>а</a:t>
            </a:r>
            <a:r>
              <a:rPr lang="en-US" sz="3000" dirty="0" err="1"/>
              <a:t>лыт</a:t>
            </a:r>
            <a:r>
              <a:rPr lang="en-US" sz="3000" dirty="0"/>
              <a:t>.</a:t>
            </a:r>
            <a:endParaRPr lang="en-GB" sz="3000" dirty="0"/>
          </a:p>
          <a:p>
            <a:pPr marL="0" indent="0">
              <a:buNone/>
            </a:pPr>
            <a:r>
              <a:rPr lang="en-US" sz="3000" dirty="0"/>
              <a:t>«</a:t>
            </a:r>
            <a:r>
              <a:rPr lang="en-US" sz="3000" i="1" dirty="0" err="1"/>
              <a:t>Вним</a:t>
            </a:r>
            <a:r>
              <a:rPr lang="en-US" sz="3000" b="1" i="1" dirty="0" err="1"/>
              <a:t>а</a:t>
            </a:r>
            <a:r>
              <a:rPr lang="en-US" sz="3000" i="1" dirty="0" err="1"/>
              <a:t>ние</a:t>
            </a:r>
            <a:r>
              <a:rPr lang="en-US" sz="3000" i="1" dirty="0"/>
              <a:t>! </a:t>
            </a:r>
            <a:r>
              <a:rPr lang="en-US" sz="3000" i="1" dirty="0" err="1"/>
              <a:t>Пригор</a:t>
            </a:r>
            <a:r>
              <a:rPr lang="en-US" sz="3000" b="1" i="1" dirty="0" err="1"/>
              <a:t>о</a:t>
            </a:r>
            <a:r>
              <a:rPr lang="en-US" sz="3000" i="1" dirty="0" err="1"/>
              <a:t>дный</a:t>
            </a:r>
            <a:r>
              <a:rPr lang="en-US" sz="3000" i="1" dirty="0"/>
              <a:t> </a:t>
            </a:r>
            <a:r>
              <a:rPr lang="en-US" sz="3000" i="1" dirty="0" err="1"/>
              <a:t>п</a:t>
            </a:r>
            <a:r>
              <a:rPr lang="en-US" sz="3000" b="1" i="1" dirty="0" err="1"/>
              <a:t>о</a:t>
            </a:r>
            <a:r>
              <a:rPr lang="en-US" sz="3000" i="1" dirty="0" err="1"/>
              <a:t>езд</a:t>
            </a:r>
            <a:r>
              <a:rPr lang="en-US" sz="3000" i="1" dirty="0"/>
              <a:t> </a:t>
            </a:r>
            <a:r>
              <a:rPr lang="en-US" sz="3000" i="1" dirty="0" err="1"/>
              <a:t>сообщ</a:t>
            </a:r>
            <a:r>
              <a:rPr lang="en-US" sz="3000" b="1" i="1" dirty="0" err="1"/>
              <a:t>е</a:t>
            </a:r>
            <a:r>
              <a:rPr lang="en-US" sz="3000" i="1" dirty="0" err="1"/>
              <a:t>нием</a:t>
            </a:r>
            <a:r>
              <a:rPr lang="en-US" sz="3000" i="1" dirty="0"/>
              <a:t> </a:t>
            </a:r>
            <a:r>
              <a:rPr lang="en-US" sz="3000" i="1" dirty="0" err="1"/>
              <a:t>Йошк</a:t>
            </a:r>
            <a:r>
              <a:rPr lang="en-US" sz="3000" b="1" i="1" dirty="0" err="1"/>
              <a:t>а</a:t>
            </a:r>
            <a:r>
              <a:rPr lang="en-US" sz="3000" i="1" dirty="0" err="1"/>
              <a:t>р-Ол</a:t>
            </a:r>
            <a:r>
              <a:rPr lang="en-US" sz="3000" b="1" i="1" dirty="0" err="1"/>
              <a:t>а</a:t>
            </a:r>
            <a:r>
              <a:rPr lang="en-US" sz="3000" i="1" dirty="0"/>
              <a:t>–</a:t>
            </a:r>
            <a:r>
              <a:rPr lang="en-US" sz="3000" i="1" dirty="0" err="1"/>
              <a:t>Каз</a:t>
            </a:r>
            <a:r>
              <a:rPr lang="en-US" sz="3000" b="1" i="1" dirty="0" err="1"/>
              <a:t>а</a:t>
            </a:r>
            <a:r>
              <a:rPr lang="en-US" sz="3000" i="1" dirty="0" err="1"/>
              <a:t>нь</a:t>
            </a:r>
            <a:r>
              <a:rPr lang="en-US" sz="3000" i="1" dirty="0"/>
              <a:t> </a:t>
            </a:r>
            <a:r>
              <a:rPr lang="en-US" sz="3000" i="1" dirty="0" err="1"/>
              <a:t>чер</a:t>
            </a:r>
            <a:r>
              <a:rPr lang="en-US" sz="3000" b="1" i="1" dirty="0" err="1"/>
              <a:t>е</a:t>
            </a:r>
            <a:r>
              <a:rPr lang="en-US" sz="3000" i="1" dirty="0" err="1"/>
              <a:t>з</a:t>
            </a:r>
            <a:r>
              <a:rPr lang="en-US" sz="3000" i="1" dirty="0"/>
              <a:t> </a:t>
            </a:r>
            <a:r>
              <a:rPr lang="en-US" sz="3000" i="1" dirty="0" err="1"/>
              <a:t>пять</a:t>
            </a:r>
            <a:r>
              <a:rPr lang="en-US" sz="3000" i="1" dirty="0"/>
              <a:t> </a:t>
            </a:r>
            <a:r>
              <a:rPr lang="en-US" sz="3000" i="1" dirty="0" err="1"/>
              <a:t>мин</a:t>
            </a:r>
            <a:r>
              <a:rPr lang="en-US" sz="3000" b="1" i="1" dirty="0" err="1"/>
              <a:t>у</a:t>
            </a:r>
            <a:r>
              <a:rPr lang="en-US" sz="3000" i="1" dirty="0" err="1"/>
              <a:t>т</a:t>
            </a:r>
            <a:r>
              <a:rPr lang="en-US" sz="3000" i="1" dirty="0"/>
              <a:t> </a:t>
            </a:r>
            <a:r>
              <a:rPr lang="en-US" sz="3000" i="1" dirty="0" err="1"/>
              <a:t>отправл</a:t>
            </a:r>
            <a:r>
              <a:rPr lang="en-US" sz="3000" b="1" i="1" dirty="0" err="1"/>
              <a:t>я</a:t>
            </a:r>
            <a:r>
              <a:rPr lang="en-US" sz="3000" i="1" dirty="0" err="1"/>
              <a:t>ется</a:t>
            </a:r>
            <a:r>
              <a:rPr lang="en-US" sz="3000" i="1" dirty="0"/>
              <a:t> с </a:t>
            </a:r>
            <a:r>
              <a:rPr lang="en-US" sz="3000" i="1" dirty="0" err="1"/>
              <a:t>п</a:t>
            </a:r>
            <a:r>
              <a:rPr lang="en-US" sz="3000" b="1" i="1" dirty="0" err="1"/>
              <a:t>е</a:t>
            </a:r>
            <a:r>
              <a:rPr lang="en-US" sz="3000" i="1" dirty="0" err="1"/>
              <a:t>рвого</a:t>
            </a:r>
            <a:r>
              <a:rPr lang="en-US" sz="3000" i="1" dirty="0"/>
              <a:t> </a:t>
            </a:r>
            <a:r>
              <a:rPr lang="en-US" sz="3000" i="1" dirty="0" err="1"/>
              <a:t>пут</a:t>
            </a:r>
            <a:r>
              <a:rPr lang="en-US" sz="3000" b="1" i="1" dirty="0" err="1"/>
              <a:t>и</a:t>
            </a:r>
            <a:r>
              <a:rPr lang="en-US" sz="3000" i="1" dirty="0"/>
              <a:t>. </a:t>
            </a:r>
            <a:r>
              <a:rPr lang="en-US" sz="3000" dirty="0"/>
              <a:t>… </a:t>
            </a:r>
            <a:r>
              <a:rPr lang="en-US" sz="3000" dirty="0" err="1"/>
              <a:t>Т</a:t>
            </a:r>
            <a:r>
              <a:rPr lang="en-US" sz="3000" b="1" dirty="0" err="1"/>
              <a:t>ӱ</a:t>
            </a:r>
            <a:r>
              <a:rPr lang="en-US" sz="3000" dirty="0" err="1"/>
              <a:t>ткӧ</a:t>
            </a:r>
            <a:r>
              <a:rPr lang="en-US" sz="3000" dirty="0"/>
              <a:t> </a:t>
            </a:r>
            <a:r>
              <a:rPr lang="en-US" sz="3000" dirty="0" err="1"/>
              <a:t>л</a:t>
            </a:r>
            <a:r>
              <a:rPr lang="en-US" sz="3000" b="1" dirty="0" err="1"/>
              <a:t>и</a:t>
            </a:r>
            <a:r>
              <a:rPr lang="en-US" sz="3000" dirty="0" err="1"/>
              <a:t>йза</a:t>
            </a:r>
            <a:r>
              <a:rPr lang="en-US" sz="3000" dirty="0"/>
              <a:t>! </a:t>
            </a:r>
            <a:r>
              <a:rPr lang="en-US" sz="3000" dirty="0" err="1"/>
              <a:t>Йошк</a:t>
            </a:r>
            <a:r>
              <a:rPr lang="en-US" sz="3000" b="1" dirty="0" err="1"/>
              <a:t>а</a:t>
            </a:r>
            <a:r>
              <a:rPr lang="en-US" sz="3000" dirty="0" err="1"/>
              <a:t>р-Ол</a:t>
            </a:r>
            <a:r>
              <a:rPr lang="en-US" sz="3000" b="1" dirty="0" err="1"/>
              <a:t>а</a:t>
            </a:r>
            <a:r>
              <a:rPr lang="en-US" sz="3000" dirty="0"/>
              <a:t>–</a:t>
            </a:r>
            <a:r>
              <a:rPr lang="en-US" sz="3000" dirty="0" err="1"/>
              <a:t>Оз</a:t>
            </a:r>
            <a:r>
              <a:rPr lang="en-US" sz="3000" b="1" dirty="0" err="1"/>
              <a:t>а</a:t>
            </a:r>
            <a:r>
              <a:rPr lang="en-US" sz="3000" dirty="0" err="1"/>
              <a:t>ҥ</a:t>
            </a:r>
            <a:r>
              <a:rPr lang="en-US" sz="3000" dirty="0"/>
              <a:t> </a:t>
            </a:r>
            <a:r>
              <a:rPr lang="en-US" sz="3000" dirty="0" err="1"/>
              <a:t>п</a:t>
            </a:r>
            <a:r>
              <a:rPr lang="en-US" sz="3000" b="1" dirty="0" err="1"/>
              <a:t>о</a:t>
            </a:r>
            <a:r>
              <a:rPr lang="en-US" sz="3000" dirty="0" err="1"/>
              <a:t>езд</a:t>
            </a:r>
            <a:r>
              <a:rPr lang="en-US" sz="3000" dirty="0"/>
              <a:t> </a:t>
            </a:r>
            <a:r>
              <a:rPr lang="en-US" sz="3000" dirty="0" err="1"/>
              <a:t>вич</a:t>
            </a:r>
            <a:r>
              <a:rPr lang="en-US" sz="3000" dirty="0"/>
              <a:t> </a:t>
            </a:r>
            <a:r>
              <a:rPr lang="en-US" sz="3000" dirty="0" err="1"/>
              <a:t>мин</a:t>
            </a:r>
            <a:r>
              <a:rPr lang="en-US" sz="3000" b="1" dirty="0" err="1"/>
              <a:t>у</a:t>
            </a:r>
            <a:r>
              <a:rPr lang="en-US" sz="3000" dirty="0" err="1"/>
              <a:t>т</a:t>
            </a:r>
            <a:r>
              <a:rPr lang="en-US" sz="3000" dirty="0"/>
              <a:t> </a:t>
            </a:r>
            <a:r>
              <a:rPr lang="en-US" sz="3000" dirty="0" err="1"/>
              <a:t>гыч</a:t>
            </a:r>
            <a:r>
              <a:rPr lang="en-US" sz="3000" dirty="0"/>
              <a:t> </a:t>
            </a:r>
            <a:r>
              <a:rPr lang="en-US" sz="3000" b="1" dirty="0" err="1"/>
              <a:t>и</a:t>
            </a:r>
            <a:r>
              <a:rPr lang="en-US" sz="3000" dirty="0" err="1"/>
              <a:t>кымше</a:t>
            </a:r>
            <a:r>
              <a:rPr lang="en-US" sz="3000" dirty="0"/>
              <a:t> </a:t>
            </a:r>
            <a:r>
              <a:rPr lang="en-US" sz="3000" dirty="0" err="1"/>
              <a:t>к</a:t>
            </a:r>
            <a:r>
              <a:rPr lang="en-US" sz="3000" b="1" dirty="0" err="1"/>
              <a:t>о</a:t>
            </a:r>
            <a:r>
              <a:rPr lang="en-US" sz="3000" dirty="0" err="1"/>
              <a:t>рно</a:t>
            </a:r>
            <a:r>
              <a:rPr lang="en-US" sz="3000" dirty="0"/>
              <a:t> </a:t>
            </a:r>
            <a:r>
              <a:rPr lang="en-US" sz="3000" dirty="0" err="1"/>
              <a:t>д</a:t>
            </a:r>
            <a:r>
              <a:rPr lang="en-US" sz="3000" b="1" dirty="0" err="1"/>
              <a:t>е</a:t>
            </a:r>
            <a:r>
              <a:rPr lang="en-US" sz="3000" dirty="0" err="1"/>
              <a:t>не</a:t>
            </a:r>
            <a:r>
              <a:rPr lang="en-US" sz="3000" dirty="0"/>
              <a:t> </a:t>
            </a:r>
            <a:r>
              <a:rPr lang="en-US" sz="3000" dirty="0" err="1"/>
              <a:t>тарван</a:t>
            </a:r>
            <a:r>
              <a:rPr lang="en-US" sz="3000" b="1" dirty="0" err="1"/>
              <a:t>а</a:t>
            </a:r>
            <a:r>
              <a:rPr lang="en-US" sz="3000" dirty="0"/>
              <a:t>. </a:t>
            </a:r>
            <a:r>
              <a:rPr lang="en-US" sz="3000" dirty="0" err="1"/>
              <a:t>Шекл</a:t>
            </a:r>
            <a:r>
              <a:rPr lang="en-US" sz="3000" b="1" dirty="0" err="1"/>
              <a:t>а</a:t>
            </a:r>
            <a:r>
              <a:rPr lang="en-US" sz="3000" dirty="0" err="1"/>
              <a:t>ныза</a:t>
            </a:r>
            <a:r>
              <a:rPr lang="en-US" sz="3000" dirty="0"/>
              <a:t> </a:t>
            </a:r>
            <a:r>
              <a:rPr lang="en-US" sz="3000" dirty="0" err="1"/>
              <a:t>да</a:t>
            </a:r>
            <a:r>
              <a:rPr lang="en-US" sz="3000" dirty="0"/>
              <a:t> </a:t>
            </a:r>
            <a:r>
              <a:rPr lang="en-US" sz="3000" dirty="0" err="1"/>
              <a:t>т</a:t>
            </a:r>
            <a:r>
              <a:rPr lang="en-US" sz="3000" b="1" dirty="0" err="1"/>
              <a:t>ӱ</a:t>
            </a:r>
            <a:r>
              <a:rPr lang="en-US" sz="3000" dirty="0" err="1"/>
              <a:t>ткӧ</a:t>
            </a:r>
            <a:r>
              <a:rPr lang="en-US" sz="3000" dirty="0"/>
              <a:t> </a:t>
            </a:r>
            <a:r>
              <a:rPr lang="en-US" sz="3000" dirty="0" err="1"/>
              <a:t>л</a:t>
            </a:r>
            <a:r>
              <a:rPr lang="en-US" sz="3000" b="1" dirty="0" err="1"/>
              <a:t>и</a:t>
            </a:r>
            <a:r>
              <a:rPr lang="en-US" sz="3000" dirty="0" err="1"/>
              <a:t>йза</a:t>
            </a:r>
            <a:r>
              <a:rPr lang="en-US" sz="3000" dirty="0"/>
              <a:t>!»</a:t>
            </a:r>
            <a:endParaRPr lang="en-GB" sz="3000" dirty="0"/>
          </a:p>
          <a:p>
            <a:pPr marL="0" indent="0">
              <a:buNone/>
            </a:pPr>
            <a:endParaRPr lang="en-GB" sz="3000" dirty="0"/>
          </a:p>
          <a:p>
            <a:pPr marL="0" indent="0">
              <a:buNone/>
            </a:pPr>
            <a:endParaRPr lang="en-GB" sz="3000" dirty="0"/>
          </a:p>
          <a:p>
            <a:pPr marL="0" indent="0">
              <a:buNone/>
            </a:pPr>
            <a:endParaRPr lang="en-GB" sz="3000" dirty="0"/>
          </a:p>
        </p:txBody>
      </p:sp>
    </p:spTree>
    <p:extLst>
      <p:ext uri="{BB962C8B-B14F-4D97-AF65-F5344CB8AC3E}">
        <p14:creationId xmlns:p14="http://schemas.microsoft.com/office/powerpoint/2010/main" val="3749327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45</a:t>
            </a:fld>
            <a:endParaRPr lang="en-GB"/>
          </a:p>
        </p:txBody>
      </p:sp>
      <p:sp>
        <p:nvSpPr>
          <p:cNvPr id="10" name="Content Placeholder 2">
            <a:extLst>
              <a:ext uri="{FF2B5EF4-FFF2-40B4-BE49-F238E27FC236}">
                <a16:creationId xmlns:a16="http://schemas.microsoft.com/office/drawing/2014/main" id="{F2B2DB06-798C-4193-A803-938AEA0BA09C}"/>
              </a:ext>
            </a:extLst>
          </p:cNvPr>
          <p:cNvSpPr>
            <a:spLocks noGrp="1"/>
          </p:cNvSpPr>
          <p:nvPr>
            <p:ph idx="1"/>
          </p:nvPr>
        </p:nvSpPr>
        <p:spPr>
          <a:xfrm>
            <a:off x="838200" y="365125"/>
            <a:ext cx="10515600" cy="5811838"/>
          </a:xfrm>
        </p:spPr>
        <p:txBody>
          <a:bodyPr>
            <a:normAutofit/>
          </a:bodyPr>
          <a:lstStyle/>
          <a:p>
            <a:pPr marL="0" indent="0">
              <a:buNone/>
            </a:pPr>
            <a:endParaRPr lang="en-US" dirty="0"/>
          </a:p>
          <a:p>
            <a:pPr marL="0" indent="0">
              <a:buNone/>
            </a:pPr>
            <a:endParaRPr lang="en-US" dirty="0"/>
          </a:p>
          <a:p>
            <a:pPr marL="0" indent="0">
              <a:buNone/>
            </a:pPr>
            <a:r>
              <a:rPr lang="en-US" dirty="0" err="1"/>
              <a:t>Тыг</a:t>
            </a:r>
            <a:r>
              <a:rPr lang="en-US" b="1" dirty="0" err="1"/>
              <a:t>а</a:t>
            </a:r>
            <a:r>
              <a:rPr lang="en-US" dirty="0" err="1"/>
              <a:t>й</a:t>
            </a:r>
            <a:r>
              <a:rPr lang="en-US" dirty="0"/>
              <a:t> </a:t>
            </a:r>
            <a:r>
              <a:rPr lang="en-US" dirty="0" err="1"/>
              <a:t>сын</a:t>
            </a:r>
            <a:r>
              <a:rPr lang="en-US" b="1" dirty="0" err="1"/>
              <a:t>а</a:t>
            </a:r>
            <a:r>
              <a:rPr lang="en-US" dirty="0" err="1"/>
              <a:t>н</a:t>
            </a:r>
            <a:r>
              <a:rPr lang="en-US" dirty="0"/>
              <a:t> </a:t>
            </a:r>
            <a:r>
              <a:rPr lang="en-US" dirty="0" err="1"/>
              <a:t>р</a:t>
            </a:r>
            <a:r>
              <a:rPr lang="en-US" b="1" dirty="0" err="1"/>
              <a:t>о</a:t>
            </a:r>
            <a:r>
              <a:rPr lang="en-US" dirty="0" err="1"/>
              <a:t>ликым</a:t>
            </a:r>
            <a:r>
              <a:rPr lang="en-US" dirty="0"/>
              <a:t> </a:t>
            </a:r>
            <a:r>
              <a:rPr lang="en-US" dirty="0" err="1"/>
              <a:t>чыл</a:t>
            </a:r>
            <a:r>
              <a:rPr lang="en-US" b="1" dirty="0" err="1"/>
              <a:t>а</a:t>
            </a:r>
            <a:r>
              <a:rPr lang="en-US" dirty="0" err="1"/>
              <a:t>же</a:t>
            </a:r>
            <a:r>
              <a:rPr lang="en-US" dirty="0"/>
              <a:t> 30 </a:t>
            </a:r>
            <a:r>
              <a:rPr lang="en-US" dirty="0" err="1"/>
              <a:t>н</a:t>
            </a:r>
            <a:r>
              <a:rPr lang="en-US" b="1" dirty="0" err="1"/>
              <a:t>а</a:t>
            </a:r>
            <a:r>
              <a:rPr lang="en-US" dirty="0" err="1"/>
              <a:t>ре</a:t>
            </a:r>
            <a:r>
              <a:rPr lang="en-US" dirty="0"/>
              <a:t> </a:t>
            </a:r>
            <a:r>
              <a:rPr lang="en-US" dirty="0" err="1"/>
              <a:t>в</a:t>
            </a:r>
            <a:r>
              <a:rPr lang="en-US" b="1" dirty="0" err="1"/>
              <a:t>о</a:t>
            </a:r>
            <a:r>
              <a:rPr lang="en-US" dirty="0" err="1"/>
              <a:t>зымо</a:t>
            </a:r>
            <a:r>
              <a:rPr lang="en-US" dirty="0"/>
              <a:t>. </a:t>
            </a:r>
            <a:r>
              <a:rPr lang="en-US" dirty="0" err="1"/>
              <a:t>Рушл</a:t>
            </a:r>
            <a:r>
              <a:rPr lang="en-US" b="1" dirty="0" err="1"/>
              <a:t>а</a:t>
            </a:r>
            <a:r>
              <a:rPr lang="en-US" dirty="0"/>
              <a:t> </a:t>
            </a:r>
            <a:r>
              <a:rPr lang="en-US" dirty="0" err="1"/>
              <a:t>н</a:t>
            </a:r>
            <a:r>
              <a:rPr lang="en-US" b="1" dirty="0" err="1"/>
              <a:t>у</a:t>
            </a:r>
            <a:r>
              <a:rPr lang="en-US" dirty="0" err="1"/>
              <a:t>ным</a:t>
            </a:r>
            <a:r>
              <a:rPr lang="en-US" dirty="0"/>
              <a:t> «</a:t>
            </a:r>
            <a:r>
              <a:rPr lang="en-US" dirty="0" err="1"/>
              <a:t>Латк</a:t>
            </a:r>
            <a:r>
              <a:rPr lang="en-US" b="1" dirty="0" err="1"/>
              <a:t>о</a:t>
            </a:r>
            <a:r>
              <a:rPr lang="en-US" dirty="0" err="1"/>
              <a:t>кымшо</a:t>
            </a:r>
            <a:r>
              <a:rPr lang="en-US" dirty="0"/>
              <a:t> </a:t>
            </a:r>
            <a:r>
              <a:rPr lang="en-US" dirty="0" err="1"/>
              <a:t>реги</a:t>
            </a:r>
            <a:r>
              <a:rPr lang="en-US" b="1" dirty="0" err="1"/>
              <a:t>о</a:t>
            </a:r>
            <a:r>
              <a:rPr lang="en-US" dirty="0" err="1"/>
              <a:t>н</a:t>
            </a:r>
            <a:r>
              <a:rPr lang="en-US" dirty="0"/>
              <a:t>» </a:t>
            </a:r>
            <a:r>
              <a:rPr lang="en-US" dirty="0" err="1"/>
              <a:t>телекомп</a:t>
            </a:r>
            <a:r>
              <a:rPr lang="en-US" b="1" dirty="0" err="1"/>
              <a:t>а</a:t>
            </a:r>
            <a:r>
              <a:rPr lang="en-US" dirty="0" err="1"/>
              <a:t>нийын</a:t>
            </a:r>
            <a:r>
              <a:rPr lang="en-US" dirty="0"/>
              <a:t> </a:t>
            </a:r>
            <a:r>
              <a:rPr lang="en-US" dirty="0" err="1"/>
              <a:t>да</a:t>
            </a:r>
            <a:r>
              <a:rPr lang="en-US" dirty="0"/>
              <a:t> «</a:t>
            </a:r>
            <a:r>
              <a:rPr lang="en-US" dirty="0" err="1"/>
              <a:t>Пульс</a:t>
            </a:r>
            <a:r>
              <a:rPr lang="en-US" dirty="0"/>
              <a:t> </a:t>
            </a:r>
            <a:r>
              <a:rPr lang="en-US" dirty="0" err="1"/>
              <a:t>р</a:t>
            </a:r>
            <a:r>
              <a:rPr lang="en-US" b="1" dirty="0" err="1"/>
              <a:t>а</a:t>
            </a:r>
            <a:r>
              <a:rPr lang="en-US" dirty="0" err="1"/>
              <a:t>дион</a:t>
            </a:r>
            <a:r>
              <a:rPr lang="en-US" dirty="0"/>
              <a:t>» </a:t>
            </a:r>
            <a:r>
              <a:rPr lang="en-US" dirty="0" err="1"/>
              <a:t>паша</a:t>
            </a:r>
            <a:r>
              <a:rPr lang="en-US" b="1" dirty="0" err="1"/>
              <a:t>е</a:t>
            </a:r>
            <a:r>
              <a:rPr lang="en-US" dirty="0" err="1"/>
              <a:t>ҥже-влак</a:t>
            </a:r>
            <a:r>
              <a:rPr lang="en-US" dirty="0"/>
              <a:t>, а </a:t>
            </a:r>
            <a:r>
              <a:rPr lang="en-US" dirty="0" err="1"/>
              <a:t>марл</a:t>
            </a:r>
            <a:r>
              <a:rPr lang="en-US" b="1" dirty="0" err="1"/>
              <a:t>а</a:t>
            </a:r>
            <a:r>
              <a:rPr lang="en-US" dirty="0"/>
              <a:t> </a:t>
            </a:r>
            <a:r>
              <a:rPr lang="en-US" dirty="0" err="1"/>
              <a:t>Шкет</a:t>
            </a:r>
            <a:r>
              <a:rPr lang="en-US" b="1" dirty="0" err="1"/>
              <a:t>а</a:t>
            </a:r>
            <a:r>
              <a:rPr lang="en-US" dirty="0" err="1"/>
              <a:t>н</a:t>
            </a:r>
            <a:r>
              <a:rPr lang="en-US" dirty="0"/>
              <a:t> </a:t>
            </a:r>
            <a:r>
              <a:rPr lang="en-US" dirty="0" err="1"/>
              <a:t>лӱм</a:t>
            </a:r>
            <a:r>
              <a:rPr lang="en-US" b="1" dirty="0" err="1"/>
              <a:t>е</a:t>
            </a:r>
            <a:r>
              <a:rPr lang="en-US" dirty="0" err="1"/>
              <a:t>ш</a:t>
            </a:r>
            <a:r>
              <a:rPr lang="en-US" dirty="0"/>
              <a:t> </a:t>
            </a:r>
            <a:r>
              <a:rPr lang="en-US" dirty="0" err="1"/>
              <a:t>мар</a:t>
            </a:r>
            <a:r>
              <a:rPr lang="en-US" b="1" dirty="0" err="1"/>
              <a:t>и</a:t>
            </a:r>
            <a:r>
              <a:rPr lang="en-US" dirty="0" err="1"/>
              <a:t>й</a:t>
            </a:r>
            <a:r>
              <a:rPr lang="en-US" dirty="0"/>
              <a:t> </a:t>
            </a:r>
            <a:r>
              <a:rPr lang="en-US" dirty="0" err="1"/>
              <a:t>др</a:t>
            </a:r>
            <a:r>
              <a:rPr lang="en-US" b="1" dirty="0" err="1"/>
              <a:t>а</a:t>
            </a:r>
            <a:r>
              <a:rPr lang="en-US" dirty="0" err="1"/>
              <a:t>ме</a:t>
            </a:r>
            <a:r>
              <a:rPr lang="en-US" dirty="0"/>
              <a:t> </a:t>
            </a:r>
            <a:r>
              <a:rPr lang="en-US" dirty="0" err="1"/>
              <a:t>те</a:t>
            </a:r>
            <a:r>
              <a:rPr lang="en-US" b="1" dirty="0" err="1"/>
              <a:t>а</a:t>
            </a:r>
            <a:r>
              <a:rPr lang="en-US" dirty="0" err="1"/>
              <a:t>трын</a:t>
            </a:r>
            <a:r>
              <a:rPr lang="en-US" dirty="0"/>
              <a:t> </a:t>
            </a:r>
            <a:r>
              <a:rPr lang="en-US" dirty="0" err="1"/>
              <a:t>арт</a:t>
            </a:r>
            <a:r>
              <a:rPr lang="en-US" b="1" dirty="0" err="1"/>
              <a:t>и</a:t>
            </a:r>
            <a:r>
              <a:rPr lang="en-US" dirty="0" err="1"/>
              <a:t>стше-влак</a:t>
            </a:r>
            <a:r>
              <a:rPr lang="en-US" dirty="0"/>
              <a:t> </a:t>
            </a:r>
            <a:r>
              <a:rPr lang="en-US" dirty="0" err="1"/>
              <a:t>йоҥгалтар</a:t>
            </a:r>
            <a:r>
              <a:rPr lang="en-US" b="1" dirty="0" err="1"/>
              <a:t>а</a:t>
            </a:r>
            <a:r>
              <a:rPr lang="en-US" dirty="0" err="1"/>
              <a:t>т</a:t>
            </a:r>
            <a:r>
              <a:rPr lang="en-US" dirty="0"/>
              <a:t>. </a:t>
            </a:r>
            <a:r>
              <a:rPr lang="en-US" dirty="0" err="1"/>
              <a:t>Т</a:t>
            </a:r>
            <a:r>
              <a:rPr lang="en-US" b="1" dirty="0" err="1"/>
              <a:t>и</a:t>
            </a:r>
            <a:r>
              <a:rPr lang="en-US" dirty="0" err="1"/>
              <a:t>де</a:t>
            </a:r>
            <a:r>
              <a:rPr lang="en-US" dirty="0"/>
              <a:t> </a:t>
            </a:r>
            <a:r>
              <a:rPr lang="en-US" dirty="0" err="1"/>
              <a:t>Светл</a:t>
            </a:r>
            <a:r>
              <a:rPr lang="en-US" b="1" dirty="0" err="1"/>
              <a:t>а</a:t>
            </a:r>
            <a:r>
              <a:rPr lang="en-US" dirty="0" err="1"/>
              <a:t>на</a:t>
            </a:r>
            <a:r>
              <a:rPr lang="en-US" dirty="0"/>
              <a:t> </a:t>
            </a:r>
            <a:r>
              <a:rPr lang="en-US" dirty="0" err="1"/>
              <a:t>Строг</a:t>
            </a:r>
            <a:r>
              <a:rPr lang="en-US" b="1" dirty="0" err="1"/>
              <a:t>а</a:t>
            </a:r>
            <a:r>
              <a:rPr lang="en-US" dirty="0" err="1"/>
              <a:t>нова</a:t>
            </a:r>
            <a:r>
              <a:rPr lang="en-US" dirty="0"/>
              <a:t>, </a:t>
            </a:r>
            <a:r>
              <a:rPr lang="en-US" dirty="0" err="1"/>
              <a:t>П</a:t>
            </a:r>
            <a:r>
              <a:rPr lang="en-US" b="1" dirty="0" err="1"/>
              <a:t>а</a:t>
            </a:r>
            <a:r>
              <a:rPr lang="en-US" dirty="0" err="1"/>
              <a:t>вел</a:t>
            </a:r>
            <a:r>
              <a:rPr lang="en-US" dirty="0"/>
              <a:t> </a:t>
            </a:r>
            <a:r>
              <a:rPr lang="en-US" dirty="0" err="1"/>
              <a:t>Еф</a:t>
            </a:r>
            <a:r>
              <a:rPr lang="en-US" b="1" dirty="0" err="1"/>
              <a:t>и</a:t>
            </a:r>
            <a:r>
              <a:rPr lang="en-US" dirty="0" err="1"/>
              <a:t>мов</a:t>
            </a:r>
            <a:r>
              <a:rPr lang="en-US" dirty="0"/>
              <a:t>, </a:t>
            </a:r>
            <a:r>
              <a:rPr lang="en-US" dirty="0" err="1"/>
              <a:t>Ра</a:t>
            </a:r>
            <a:r>
              <a:rPr lang="en-US" b="1" dirty="0" err="1"/>
              <a:t>у</a:t>
            </a:r>
            <a:r>
              <a:rPr lang="en-US" dirty="0" err="1"/>
              <a:t>ль</a:t>
            </a:r>
            <a:r>
              <a:rPr lang="en-US" dirty="0"/>
              <a:t> </a:t>
            </a:r>
            <a:r>
              <a:rPr lang="en-US" dirty="0" err="1"/>
              <a:t>Гариф</a:t>
            </a:r>
            <a:r>
              <a:rPr lang="en-US" b="1" dirty="0" err="1"/>
              <a:t>у</a:t>
            </a:r>
            <a:r>
              <a:rPr lang="en-US" dirty="0" err="1"/>
              <a:t>ллин</a:t>
            </a:r>
            <a:r>
              <a:rPr lang="en-US" dirty="0"/>
              <a:t> </a:t>
            </a:r>
            <a:r>
              <a:rPr lang="en-US" dirty="0" err="1"/>
              <a:t>да</a:t>
            </a:r>
            <a:r>
              <a:rPr lang="en-US" dirty="0"/>
              <a:t> «</a:t>
            </a:r>
            <a:r>
              <a:rPr lang="en-US" dirty="0" err="1"/>
              <a:t>Мар</a:t>
            </a:r>
            <a:r>
              <a:rPr lang="en-US" b="1" dirty="0" err="1"/>
              <a:t>и</a:t>
            </a:r>
            <a:r>
              <a:rPr lang="en-US" dirty="0" err="1"/>
              <a:t>й</a:t>
            </a:r>
            <a:r>
              <a:rPr lang="en-US" dirty="0"/>
              <a:t> </a:t>
            </a:r>
            <a:r>
              <a:rPr lang="en-US" dirty="0" err="1"/>
              <a:t>Эл</a:t>
            </a:r>
            <a:r>
              <a:rPr lang="en-US" dirty="0"/>
              <a:t> </a:t>
            </a:r>
            <a:r>
              <a:rPr lang="en-US" dirty="0" err="1"/>
              <a:t>р</a:t>
            </a:r>
            <a:r>
              <a:rPr lang="en-US" b="1" dirty="0" err="1"/>
              <a:t>а</a:t>
            </a:r>
            <a:r>
              <a:rPr lang="en-US" dirty="0" err="1"/>
              <a:t>дион</a:t>
            </a:r>
            <a:r>
              <a:rPr lang="en-US" dirty="0"/>
              <a:t>» </a:t>
            </a:r>
            <a:r>
              <a:rPr lang="en-US" dirty="0" err="1"/>
              <a:t>в</a:t>
            </a:r>
            <a:r>
              <a:rPr lang="en-US" b="1" dirty="0" err="1"/>
              <a:t>ӱ</a:t>
            </a:r>
            <a:r>
              <a:rPr lang="en-US" dirty="0" err="1"/>
              <a:t>дышыжӧ</a:t>
            </a:r>
            <a:r>
              <a:rPr lang="en-US" dirty="0"/>
              <a:t> </a:t>
            </a:r>
            <a:r>
              <a:rPr lang="en-US" dirty="0" err="1"/>
              <a:t>Нат</a:t>
            </a:r>
            <a:r>
              <a:rPr lang="en-US" b="1" dirty="0" err="1"/>
              <a:t>а</a:t>
            </a:r>
            <a:r>
              <a:rPr lang="en-US" dirty="0" err="1"/>
              <a:t>ша</a:t>
            </a:r>
            <a:r>
              <a:rPr lang="en-US" dirty="0"/>
              <a:t> </a:t>
            </a:r>
            <a:r>
              <a:rPr lang="en-US" dirty="0" err="1"/>
              <a:t>Пушк</a:t>
            </a:r>
            <a:r>
              <a:rPr lang="en-US" b="1" dirty="0" err="1"/>
              <a:t>и</a:t>
            </a:r>
            <a:r>
              <a:rPr lang="en-US" dirty="0" err="1"/>
              <a:t>на</a:t>
            </a:r>
            <a:r>
              <a:rPr lang="en-US" dirty="0"/>
              <a:t>. </a:t>
            </a:r>
            <a:r>
              <a:rPr lang="en-US" dirty="0" err="1"/>
              <a:t>Вокз</a:t>
            </a:r>
            <a:r>
              <a:rPr lang="en-US" b="1" dirty="0" err="1"/>
              <a:t>а</a:t>
            </a:r>
            <a:r>
              <a:rPr lang="en-US" dirty="0" err="1"/>
              <a:t>лыште</a:t>
            </a:r>
            <a:r>
              <a:rPr lang="en-US" dirty="0"/>
              <a:t> </a:t>
            </a:r>
            <a:r>
              <a:rPr lang="en-US" dirty="0" err="1"/>
              <a:t>увертарым</a:t>
            </a:r>
            <a:r>
              <a:rPr lang="en-US" b="1" dirty="0" err="1"/>
              <a:t>а</a:t>
            </a:r>
            <a:r>
              <a:rPr lang="en-US" dirty="0" err="1"/>
              <a:t>шым</a:t>
            </a:r>
            <a:r>
              <a:rPr lang="en-US" dirty="0"/>
              <a:t> </a:t>
            </a:r>
            <a:r>
              <a:rPr lang="en-US" dirty="0" err="1"/>
              <a:t>марл</a:t>
            </a:r>
            <a:r>
              <a:rPr lang="en-US" b="1" dirty="0" err="1"/>
              <a:t>а</a:t>
            </a:r>
            <a:r>
              <a:rPr lang="en-US" dirty="0"/>
              <a:t> </a:t>
            </a:r>
            <a:r>
              <a:rPr lang="en-US" dirty="0" err="1"/>
              <a:t>л</a:t>
            </a:r>
            <a:r>
              <a:rPr lang="en-US" b="1" dirty="0" err="1"/>
              <a:t>у</a:t>
            </a:r>
            <a:r>
              <a:rPr lang="en-US" dirty="0" err="1"/>
              <a:t>дмо</a:t>
            </a:r>
            <a:r>
              <a:rPr lang="en-US" dirty="0"/>
              <a:t> </a:t>
            </a:r>
            <a:r>
              <a:rPr lang="en-US" dirty="0" err="1"/>
              <a:t>нерг</a:t>
            </a:r>
            <a:r>
              <a:rPr lang="en-US" b="1" dirty="0" err="1"/>
              <a:t>е</a:t>
            </a:r>
            <a:r>
              <a:rPr lang="en-US" dirty="0" err="1"/>
              <a:t>н</a:t>
            </a:r>
            <a:r>
              <a:rPr lang="en-US" dirty="0"/>
              <a:t> </a:t>
            </a:r>
            <a:r>
              <a:rPr lang="en-US" dirty="0" err="1"/>
              <a:t>шоным</a:t>
            </a:r>
            <a:r>
              <a:rPr lang="en-US" b="1" dirty="0" err="1"/>
              <a:t>а</a:t>
            </a:r>
            <a:r>
              <a:rPr lang="en-US" dirty="0" err="1"/>
              <a:t>ш</a:t>
            </a:r>
            <a:r>
              <a:rPr lang="en-US" dirty="0"/>
              <a:t> </a:t>
            </a:r>
            <a:r>
              <a:rPr lang="en-US" dirty="0" err="1"/>
              <a:t>ӱмашт</a:t>
            </a:r>
            <a:r>
              <a:rPr lang="en-US" b="1" dirty="0" err="1"/>
              <a:t>а</a:t>
            </a:r>
            <a:r>
              <a:rPr lang="en-US" dirty="0" err="1"/>
              <a:t>к</a:t>
            </a:r>
            <a:r>
              <a:rPr lang="en-US" dirty="0"/>
              <a:t> </a:t>
            </a:r>
            <a:r>
              <a:rPr lang="en-US" dirty="0" err="1"/>
              <a:t>ш</a:t>
            </a:r>
            <a:r>
              <a:rPr lang="en-US" b="1" dirty="0" err="1"/>
              <a:t>о</a:t>
            </a:r>
            <a:r>
              <a:rPr lang="en-US" dirty="0" err="1"/>
              <a:t>чын</a:t>
            </a:r>
            <a:r>
              <a:rPr lang="en-US" dirty="0"/>
              <a:t>.</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05112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46</a:t>
            </a:fld>
            <a:endParaRPr lang="en-GB"/>
          </a:p>
        </p:txBody>
      </p:sp>
      <p:sp>
        <p:nvSpPr>
          <p:cNvPr id="10" name="Content Placeholder 2">
            <a:extLst>
              <a:ext uri="{FF2B5EF4-FFF2-40B4-BE49-F238E27FC236}">
                <a16:creationId xmlns:a16="http://schemas.microsoft.com/office/drawing/2014/main" id="{F2B2DB06-798C-4193-A803-938AEA0BA09C}"/>
              </a:ext>
            </a:extLst>
          </p:cNvPr>
          <p:cNvSpPr>
            <a:spLocks noGrp="1"/>
          </p:cNvSpPr>
          <p:nvPr>
            <p:ph idx="1"/>
          </p:nvPr>
        </p:nvSpPr>
        <p:spPr>
          <a:xfrm>
            <a:off x="838200" y="365125"/>
            <a:ext cx="10515600" cy="5811838"/>
          </a:xfrm>
        </p:spPr>
        <p:txBody>
          <a:bodyPr>
            <a:normAutofit/>
          </a:bodyPr>
          <a:lstStyle/>
          <a:p>
            <a:pPr marL="0" indent="0">
              <a:buNone/>
            </a:pPr>
            <a:endParaRPr lang="en-US" dirty="0"/>
          </a:p>
          <a:p>
            <a:pPr marL="0" indent="0">
              <a:buNone/>
            </a:pPr>
            <a:endParaRPr lang="en-US" dirty="0"/>
          </a:p>
          <a:p>
            <a:pPr marL="0" indent="0">
              <a:buNone/>
            </a:pPr>
            <a:r>
              <a:rPr lang="en-US" dirty="0"/>
              <a:t>«</a:t>
            </a:r>
            <a:r>
              <a:rPr lang="en-US" dirty="0" err="1"/>
              <a:t>Ӱм</a:t>
            </a:r>
            <a:r>
              <a:rPr lang="en-US" b="1" dirty="0" err="1"/>
              <a:t>а</a:t>
            </a:r>
            <a:r>
              <a:rPr lang="en-US" dirty="0" err="1"/>
              <a:t>ште</a:t>
            </a:r>
            <a:r>
              <a:rPr lang="en-US" dirty="0"/>
              <a:t> </a:t>
            </a:r>
            <a:r>
              <a:rPr lang="en-US" dirty="0" err="1"/>
              <a:t>тыг</a:t>
            </a:r>
            <a:r>
              <a:rPr lang="en-US" b="1" dirty="0" err="1"/>
              <a:t>а</a:t>
            </a:r>
            <a:r>
              <a:rPr lang="en-US" dirty="0" err="1"/>
              <a:t>й</a:t>
            </a:r>
            <a:r>
              <a:rPr lang="en-US" dirty="0"/>
              <a:t> </a:t>
            </a:r>
            <a:r>
              <a:rPr lang="en-US" dirty="0" err="1"/>
              <a:t>с</a:t>
            </a:r>
            <a:r>
              <a:rPr lang="en-US" b="1" dirty="0" err="1"/>
              <a:t>е</a:t>
            </a:r>
            <a:r>
              <a:rPr lang="en-US" dirty="0" err="1"/>
              <a:t>рышым</a:t>
            </a:r>
            <a:r>
              <a:rPr lang="en-US" dirty="0"/>
              <a:t> </a:t>
            </a:r>
            <a:r>
              <a:rPr lang="en-US" dirty="0" err="1"/>
              <a:t>воз</a:t>
            </a:r>
            <a:r>
              <a:rPr lang="en-US" b="1" dirty="0" err="1"/>
              <a:t>е</a:t>
            </a:r>
            <a:r>
              <a:rPr lang="en-US" dirty="0" err="1"/>
              <a:t>ныт</a:t>
            </a:r>
            <a:r>
              <a:rPr lang="en-US" dirty="0"/>
              <a:t> </a:t>
            </a:r>
            <a:r>
              <a:rPr lang="en-US" dirty="0" err="1"/>
              <a:t>Моск</a:t>
            </a:r>
            <a:r>
              <a:rPr lang="en-US" b="1" dirty="0" err="1"/>
              <a:t>о</a:t>
            </a:r>
            <a:r>
              <a:rPr lang="en-US" dirty="0" err="1"/>
              <a:t>шко</a:t>
            </a:r>
            <a:r>
              <a:rPr lang="en-US" dirty="0"/>
              <a:t>, </a:t>
            </a:r>
            <a:r>
              <a:rPr lang="en-US" dirty="0" err="1"/>
              <a:t>мол</a:t>
            </a:r>
            <a:r>
              <a:rPr lang="en-US" b="1" dirty="0" err="1"/>
              <a:t>а</a:t>
            </a:r>
            <a:r>
              <a:rPr lang="en-US" dirty="0" err="1"/>
              <a:t>н</a:t>
            </a:r>
            <a:r>
              <a:rPr lang="en-US" dirty="0"/>
              <a:t> </a:t>
            </a:r>
            <a:r>
              <a:rPr lang="en-US" dirty="0" err="1"/>
              <a:t>Йошк</a:t>
            </a:r>
            <a:r>
              <a:rPr lang="en-US" b="1" dirty="0" err="1"/>
              <a:t>а</a:t>
            </a:r>
            <a:r>
              <a:rPr lang="en-US" dirty="0" err="1"/>
              <a:t>р-Ол</a:t>
            </a:r>
            <a:r>
              <a:rPr lang="en-US" b="1" dirty="0" err="1"/>
              <a:t>а</a:t>
            </a:r>
            <a:r>
              <a:rPr lang="en-US" dirty="0" err="1"/>
              <a:t>ште</a:t>
            </a:r>
            <a:r>
              <a:rPr lang="en-US" dirty="0"/>
              <a:t> </a:t>
            </a:r>
            <a:r>
              <a:rPr lang="en-US" dirty="0" err="1"/>
              <a:t>увертарым</a:t>
            </a:r>
            <a:r>
              <a:rPr lang="en-US" b="1" dirty="0" err="1"/>
              <a:t>а</a:t>
            </a:r>
            <a:r>
              <a:rPr lang="en-US" dirty="0" err="1"/>
              <a:t>ш-влак</a:t>
            </a:r>
            <a:r>
              <a:rPr lang="en-US" dirty="0"/>
              <a:t> </a:t>
            </a:r>
            <a:r>
              <a:rPr lang="en-US" dirty="0" err="1"/>
              <a:t>ук</a:t>
            </a:r>
            <a:r>
              <a:rPr lang="en-US" b="1" dirty="0" err="1"/>
              <a:t>е</a:t>
            </a:r>
            <a:r>
              <a:rPr lang="en-US" dirty="0"/>
              <a:t> </a:t>
            </a:r>
            <a:r>
              <a:rPr lang="en-US" b="1" dirty="0" err="1"/>
              <a:t>у</a:t>
            </a:r>
            <a:r>
              <a:rPr lang="en-US" dirty="0" err="1"/>
              <a:t>лыт</a:t>
            </a:r>
            <a:r>
              <a:rPr lang="en-US" dirty="0"/>
              <a:t> </a:t>
            </a:r>
            <a:r>
              <a:rPr lang="en-US" dirty="0" err="1"/>
              <a:t>мар</a:t>
            </a:r>
            <a:r>
              <a:rPr lang="en-US" b="1" dirty="0" err="1"/>
              <a:t>и</a:t>
            </a:r>
            <a:r>
              <a:rPr lang="en-US" dirty="0" err="1"/>
              <a:t>й</a:t>
            </a:r>
            <a:r>
              <a:rPr lang="en-US" dirty="0"/>
              <a:t> </a:t>
            </a:r>
            <a:r>
              <a:rPr lang="en-US" dirty="0" err="1"/>
              <a:t>й</a:t>
            </a:r>
            <a:r>
              <a:rPr lang="en-US" b="1" dirty="0" err="1"/>
              <a:t>ы</a:t>
            </a:r>
            <a:r>
              <a:rPr lang="en-US" dirty="0" err="1"/>
              <a:t>лме</a:t>
            </a:r>
            <a:r>
              <a:rPr lang="en-US" dirty="0"/>
              <a:t> </a:t>
            </a:r>
            <a:r>
              <a:rPr lang="en-US" dirty="0" err="1"/>
              <a:t>д</a:t>
            </a:r>
            <a:r>
              <a:rPr lang="en-US" b="1" dirty="0" err="1"/>
              <a:t>е</a:t>
            </a:r>
            <a:r>
              <a:rPr lang="en-US" dirty="0" err="1"/>
              <a:t>не</a:t>
            </a:r>
            <a:r>
              <a:rPr lang="en-US" dirty="0"/>
              <a:t>. </a:t>
            </a:r>
            <a:r>
              <a:rPr lang="en-US" dirty="0" err="1"/>
              <a:t>Т</a:t>
            </a:r>
            <a:r>
              <a:rPr lang="en-US" b="1" dirty="0" err="1"/>
              <a:t>и</a:t>
            </a:r>
            <a:r>
              <a:rPr lang="en-US" dirty="0" err="1"/>
              <a:t>де</a:t>
            </a:r>
            <a:r>
              <a:rPr lang="en-US" dirty="0"/>
              <a:t> </a:t>
            </a:r>
            <a:r>
              <a:rPr lang="en-US" dirty="0" err="1"/>
              <a:t>с</a:t>
            </a:r>
            <a:r>
              <a:rPr lang="en-US" b="1" dirty="0" err="1"/>
              <a:t>е</a:t>
            </a:r>
            <a:r>
              <a:rPr lang="en-US" dirty="0" err="1"/>
              <a:t>рышым</a:t>
            </a:r>
            <a:r>
              <a:rPr lang="en-US" dirty="0"/>
              <a:t> </a:t>
            </a:r>
            <a:r>
              <a:rPr lang="en-US" dirty="0" err="1"/>
              <a:t>колт</a:t>
            </a:r>
            <a:r>
              <a:rPr lang="en-US" b="1" dirty="0" err="1"/>
              <a:t>е</a:t>
            </a:r>
            <a:r>
              <a:rPr lang="en-US" dirty="0" err="1"/>
              <a:t>ныт</a:t>
            </a:r>
            <a:r>
              <a:rPr lang="en-US" dirty="0"/>
              <a:t> </a:t>
            </a:r>
            <a:r>
              <a:rPr lang="en-US" dirty="0" err="1"/>
              <a:t>Н</a:t>
            </a:r>
            <a:r>
              <a:rPr lang="en-US" b="1" dirty="0" err="1"/>
              <a:t>и</a:t>
            </a:r>
            <a:r>
              <a:rPr lang="en-US" dirty="0" err="1"/>
              <a:t>жнийышке</a:t>
            </a:r>
            <a:r>
              <a:rPr lang="en-US" dirty="0"/>
              <a:t>, </a:t>
            </a:r>
            <a:r>
              <a:rPr lang="en-US" dirty="0" err="1"/>
              <a:t>Н</a:t>
            </a:r>
            <a:r>
              <a:rPr lang="en-US" b="1" dirty="0" err="1"/>
              <a:t>и</a:t>
            </a:r>
            <a:r>
              <a:rPr lang="en-US" dirty="0" err="1"/>
              <a:t>жний</a:t>
            </a:r>
            <a:r>
              <a:rPr lang="en-US" dirty="0"/>
              <a:t> </a:t>
            </a:r>
            <a:r>
              <a:rPr lang="en-US" dirty="0" err="1"/>
              <a:t>с</a:t>
            </a:r>
            <a:r>
              <a:rPr lang="en-US" b="1" dirty="0" err="1"/>
              <a:t>е</a:t>
            </a:r>
            <a:r>
              <a:rPr lang="en-US" dirty="0" err="1"/>
              <a:t>рышым</a:t>
            </a:r>
            <a:r>
              <a:rPr lang="en-US" dirty="0"/>
              <a:t> </a:t>
            </a:r>
            <a:r>
              <a:rPr lang="en-US" dirty="0" err="1"/>
              <a:t>колт</a:t>
            </a:r>
            <a:r>
              <a:rPr lang="en-US" b="1" dirty="0" err="1"/>
              <a:t>е</a:t>
            </a:r>
            <a:r>
              <a:rPr lang="en-US" dirty="0" err="1"/>
              <a:t>н</a:t>
            </a:r>
            <a:r>
              <a:rPr lang="en-US" dirty="0"/>
              <a:t> </a:t>
            </a:r>
            <a:r>
              <a:rPr lang="en-US" dirty="0" err="1"/>
              <a:t>Йошк</a:t>
            </a:r>
            <a:r>
              <a:rPr lang="en-US" b="1" dirty="0" err="1"/>
              <a:t>а</a:t>
            </a:r>
            <a:r>
              <a:rPr lang="en-US" dirty="0" err="1"/>
              <a:t>р-Ол</a:t>
            </a:r>
            <a:r>
              <a:rPr lang="en-US" b="1" dirty="0" err="1"/>
              <a:t>а</a:t>
            </a:r>
            <a:r>
              <a:rPr lang="en-US" dirty="0" err="1"/>
              <a:t>шке</a:t>
            </a:r>
            <a:r>
              <a:rPr lang="en-US" dirty="0"/>
              <a:t>, </a:t>
            </a:r>
            <a:r>
              <a:rPr lang="en-US" b="1" dirty="0" err="1"/>
              <a:t>ы</a:t>
            </a:r>
            <a:r>
              <a:rPr lang="en-US" dirty="0" err="1"/>
              <a:t>штыза</a:t>
            </a:r>
            <a:r>
              <a:rPr lang="en-US" dirty="0"/>
              <a:t> </a:t>
            </a:r>
            <a:r>
              <a:rPr lang="en-US" dirty="0" err="1"/>
              <a:t>тыг</a:t>
            </a:r>
            <a:r>
              <a:rPr lang="en-US" b="1" dirty="0" err="1"/>
              <a:t>а</a:t>
            </a:r>
            <a:r>
              <a:rPr lang="en-US" dirty="0" err="1"/>
              <a:t>йым</a:t>
            </a:r>
            <a:r>
              <a:rPr lang="en-US" dirty="0"/>
              <a:t> </a:t>
            </a:r>
            <a:r>
              <a:rPr lang="en-US" dirty="0" err="1"/>
              <a:t>м</a:t>
            </a:r>
            <a:r>
              <a:rPr lang="en-US" b="1" dirty="0" err="1"/>
              <a:t>а</a:t>
            </a:r>
            <a:r>
              <a:rPr lang="en-US" dirty="0" err="1"/>
              <a:t>нын</a:t>
            </a:r>
            <a:r>
              <a:rPr lang="en-US" dirty="0"/>
              <a:t>. </a:t>
            </a:r>
            <a:r>
              <a:rPr lang="en-US" dirty="0" err="1"/>
              <a:t>Н</a:t>
            </a:r>
            <a:r>
              <a:rPr lang="en-US" b="1" dirty="0" err="1"/>
              <a:t>у</a:t>
            </a:r>
            <a:r>
              <a:rPr lang="en-US" dirty="0" err="1"/>
              <a:t>нын</a:t>
            </a:r>
            <a:r>
              <a:rPr lang="en-US" dirty="0"/>
              <a:t> </a:t>
            </a:r>
            <a:r>
              <a:rPr lang="en-US" dirty="0" err="1"/>
              <a:t>тыг</a:t>
            </a:r>
            <a:r>
              <a:rPr lang="en-US" b="1" dirty="0" err="1"/>
              <a:t>а</a:t>
            </a:r>
            <a:r>
              <a:rPr lang="en-US" dirty="0" err="1"/>
              <a:t>й</a:t>
            </a:r>
            <a:r>
              <a:rPr lang="en-US" dirty="0"/>
              <a:t>… </a:t>
            </a:r>
            <a:r>
              <a:rPr lang="en-US" dirty="0" err="1"/>
              <a:t>увертар</a:t>
            </a:r>
            <a:r>
              <a:rPr lang="en-US" b="1" dirty="0" err="1"/>
              <a:t>а</a:t>
            </a:r>
            <a:r>
              <a:rPr lang="en-US" dirty="0" err="1"/>
              <a:t>ш</a:t>
            </a:r>
            <a:r>
              <a:rPr lang="en-US" dirty="0"/>
              <a:t> </a:t>
            </a:r>
            <a:r>
              <a:rPr lang="en-US" dirty="0" err="1"/>
              <a:t>марл</a:t>
            </a:r>
            <a:r>
              <a:rPr lang="en-US" b="1" dirty="0" err="1"/>
              <a:t>а</a:t>
            </a:r>
            <a:r>
              <a:rPr lang="en-US" dirty="0"/>
              <a:t> </a:t>
            </a:r>
            <a:r>
              <a:rPr lang="en-US" b="1" dirty="0" err="1"/>
              <a:t>е</a:t>
            </a:r>
            <a:r>
              <a:rPr lang="en-US" dirty="0" err="1"/>
              <a:t>ҥ-влакышт</a:t>
            </a:r>
            <a:r>
              <a:rPr lang="en-US" dirty="0"/>
              <a:t> </a:t>
            </a:r>
            <a:r>
              <a:rPr lang="en-US" dirty="0" err="1"/>
              <a:t>ук</a:t>
            </a:r>
            <a:r>
              <a:rPr lang="en-US" b="1" dirty="0" err="1"/>
              <a:t>е</a:t>
            </a:r>
            <a:r>
              <a:rPr lang="en-US" dirty="0"/>
              <a:t>, и </a:t>
            </a:r>
            <a:r>
              <a:rPr lang="en-US" dirty="0" err="1"/>
              <a:t>ме</a:t>
            </a:r>
            <a:r>
              <a:rPr lang="en-US" dirty="0"/>
              <a:t> </a:t>
            </a:r>
            <a:r>
              <a:rPr lang="en-US" dirty="0" err="1"/>
              <a:t>тыг</a:t>
            </a:r>
            <a:r>
              <a:rPr lang="en-US" b="1" dirty="0" err="1"/>
              <a:t>е</a:t>
            </a:r>
            <a:r>
              <a:rPr lang="en-US" dirty="0"/>
              <a:t> </a:t>
            </a:r>
            <a:r>
              <a:rPr lang="en-US" dirty="0" err="1"/>
              <a:t>полш</a:t>
            </a:r>
            <a:r>
              <a:rPr lang="en-US" b="1" dirty="0" err="1"/>
              <a:t>а</a:t>
            </a:r>
            <a:r>
              <a:rPr lang="en-US" dirty="0" err="1"/>
              <a:t>ш</a:t>
            </a:r>
            <a:r>
              <a:rPr lang="en-US" dirty="0"/>
              <a:t> </a:t>
            </a:r>
            <a:r>
              <a:rPr lang="en-US" dirty="0" err="1"/>
              <a:t>шон</a:t>
            </a:r>
            <a:r>
              <a:rPr lang="en-US" b="1" dirty="0" err="1"/>
              <a:t>е</a:t>
            </a:r>
            <a:r>
              <a:rPr lang="en-US" dirty="0" err="1"/>
              <a:t>н</a:t>
            </a:r>
            <a:r>
              <a:rPr lang="en-US" dirty="0"/>
              <a:t> </a:t>
            </a:r>
            <a:r>
              <a:rPr lang="en-US" dirty="0" err="1"/>
              <a:t>улын</a:t>
            </a:r>
            <a:r>
              <a:rPr lang="en-US" b="1" dirty="0" err="1"/>
              <a:t>а</a:t>
            </a:r>
            <a:r>
              <a:rPr lang="en-US" dirty="0"/>
              <a:t>. «</a:t>
            </a:r>
            <a:r>
              <a:rPr lang="en-US" dirty="0" err="1"/>
              <a:t>Мар</a:t>
            </a:r>
            <a:r>
              <a:rPr lang="en-US" b="1" dirty="0" err="1"/>
              <a:t>и</a:t>
            </a:r>
            <a:r>
              <a:rPr lang="en-US" dirty="0" err="1"/>
              <a:t>й</a:t>
            </a:r>
            <a:r>
              <a:rPr lang="en-US" dirty="0"/>
              <a:t> </a:t>
            </a:r>
            <a:r>
              <a:rPr lang="en-US" dirty="0" err="1"/>
              <a:t>Эл</a:t>
            </a:r>
            <a:r>
              <a:rPr lang="en-US" dirty="0"/>
              <a:t> </a:t>
            </a:r>
            <a:r>
              <a:rPr lang="en-US" dirty="0" err="1"/>
              <a:t>р</a:t>
            </a:r>
            <a:r>
              <a:rPr lang="en-US" b="1" dirty="0" err="1"/>
              <a:t>а</a:t>
            </a:r>
            <a:r>
              <a:rPr lang="en-US" dirty="0" err="1"/>
              <a:t>дио</a:t>
            </a:r>
            <a:r>
              <a:rPr lang="en-US" dirty="0"/>
              <a:t>» </a:t>
            </a:r>
            <a:r>
              <a:rPr lang="en-US" dirty="0" err="1"/>
              <a:t>да</a:t>
            </a:r>
            <a:r>
              <a:rPr lang="en-US" dirty="0"/>
              <a:t> «</a:t>
            </a:r>
            <a:r>
              <a:rPr lang="en-US" dirty="0" err="1"/>
              <a:t>Мар</a:t>
            </a:r>
            <a:r>
              <a:rPr lang="en-US" b="1" dirty="0" err="1"/>
              <a:t>и</a:t>
            </a:r>
            <a:r>
              <a:rPr lang="en-US" dirty="0" err="1"/>
              <a:t>й</a:t>
            </a:r>
            <a:r>
              <a:rPr lang="en-US" dirty="0"/>
              <a:t> </a:t>
            </a:r>
            <a:r>
              <a:rPr lang="en-US" dirty="0" err="1"/>
              <a:t>Эл</a:t>
            </a:r>
            <a:r>
              <a:rPr lang="en-US" dirty="0"/>
              <a:t> ТВ» </a:t>
            </a:r>
            <a:r>
              <a:rPr lang="en-US" dirty="0" err="1"/>
              <a:t>ышт</a:t>
            </a:r>
            <a:r>
              <a:rPr lang="en-US" b="1" dirty="0" err="1"/>
              <a:t>а</a:t>
            </a:r>
            <a:r>
              <a:rPr lang="en-US" dirty="0" err="1"/>
              <a:t>ш</a:t>
            </a:r>
            <a:r>
              <a:rPr lang="en-US" dirty="0"/>
              <a:t> </a:t>
            </a:r>
            <a:r>
              <a:rPr lang="en-US" dirty="0" err="1"/>
              <a:t>нуныл</a:t>
            </a:r>
            <a:r>
              <a:rPr lang="en-US" b="1" dirty="0" err="1"/>
              <a:t>а</a:t>
            </a:r>
            <a:r>
              <a:rPr lang="en-US" dirty="0" err="1"/>
              <a:t>н</a:t>
            </a:r>
            <a:r>
              <a:rPr lang="en-US" dirty="0"/>
              <a:t>… </a:t>
            </a:r>
            <a:r>
              <a:rPr lang="en-US" dirty="0" err="1"/>
              <a:t>воз</a:t>
            </a:r>
            <a:r>
              <a:rPr lang="en-US" b="1" dirty="0" err="1"/>
              <a:t>е</a:t>
            </a:r>
            <a:r>
              <a:rPr lang="en-US" dirty="0" err="1"/>
              <a:t>н</a:t>
            </a:r>
            <a:r>
              <a:rPr lang="en-US" dirty="0"/>
              <a:t> </a:t>
            </a:r>
            <a:r>
              <a:rPr lang="en-US" dirty="0" err="1"/>
              <a:t>ямдыл</a:t>
            </a:r>
            <a:r>
              <a:rPr lang="en-US" b="1" dirty="0" err="1"/>
              <a:t>а</a:t>
            </a:r>
            <a:r>
              <a:rPr lang="en-US" dirty="0" err="1"/>
              <a:t>ш</a:t>
            </a:r>
            <a:r>
              <a:rPr lang="en-US" dirty="0"/>
              <a:t> </a:t>
            </a:r>
            <a:r>
              <a:rPr lang="en-US" dirty="0" err="1"/>
              <a:t>чыл</a:t>
            </a:r>
            <a:r>
              <a:rPr lang="en-US" b="1" dirty="0" err="1"/>
              <a:t>а</a:t>
            </a:r>
            <a:r>
              <a:rPr lang="en-US" dirty="0"/>
              <a:t> </a:t>
            </a:r>
            <a:r>
              <a:rPr lang="en-US" dirty="0" err="1"/>
              <a:t>ув</a:t>
            </a:r>
            <a:r>
              <a:rPr lang="en-US" b="1" dirty="0" err="1"/>
              <a:t>е</a:t>
            </a:r>
            <a:r>
              <a:rPr lang="en-US" dirty="0" err="1"/>
              <a:t>р-влакым</a:t>
            </a:r>
            <a:r>
              <a:rPr lang="en-US" dirty="0"/>
              <a:t> </a:t>
            </a:r>
            <a:r>
              <a:rPr lang="en-US" dirty="0" err="1"/>
              <a:t>рушл</a:t>
            </a:r>
            <a:r>
              <a:rPr lang="en-US" b="1" dirty="0" err="1"/>
              <a:t>а</a:t>
            </a:r>
            <a:r>
              <a:rPr lang="en-US" dirty="0"/>
              <a:t> </a:t>
            </a:r>
            <a:r>
              <a:rPr lang="en-US" dirty="0" err="1"/>
              <a:t>да</a:t>
            </a:r>
            <a:r>
              <a:rPr lang="en-US" dirty="0"/>
              <a:t> </a:t>
            </a:r>
            <a:r>
              <a:rPr lang="en-US" dirty="0" err="1"/>
              <a:t>марл</a:t>
            </a:r>
            <a:r>
              <a:rPr lang="en-US" b="1" dirty="0" err="1"/>
              <a:t>а</a:t>
            </a:r>
            <a:r>
              <a:rPr lang="en-US" dirty="0"/>
              <a:t>. </a:t>
            </a:r>
            <a:r>
              <a:rPr lang="en-US" dirty="0" err="1"/>
              <a:t>Шоным</a:t>
            </a:r>
            <a:r>
              <a:rPr lang="en-US" b="1" dirty="0" err="1"/>
              <a:t>а</a:t>
            </a:r>
            <a:r>
              <a:rPr lang="en-US" dirty="0" err="1"/>
              <a:t>ш</a:t>
            </a:r>
            <a:r>
              <a:rPr lang="en-US" dirty="0"/>
              <a:t> </a:t>
            </a:r>
            <a:r>
              <a:rPr lang="en-US" b="1" dirty="0" err="1"/>
              <a:t>у</a:t>
            </a:r>
            <a:r>
              <a:rPr lang="en-US" dirty="0" err="1"/>
              <a:t>ло</a:t>
            </a:r>
            <a:r>
              <a:rPr lang="en-US" dirty="0"/>
              <a:t> </a:t>
            </a:r>
            <a:r>
              <a:rPr lang="en-US" dirty="0" err="1"/>
              <a:t>тыг</a:t>
            </a:r>
            <a:r>
              <a:rPr lang="en-US" b="1" dirty="0" err="1"/>
              <a:t>а</a:t>
            </a:r>
            <a:r>
              <a:rPr lang="en-US" dirty="0" err="1"/>
              <a:t>й</a:t>
            </a:r>
            <a:r>
              <a:rPr lang="en-US" dirty="0"/>
              <a:t> </a:t>
            </a:r>
            <a:r>
              <a:rPr lang="en-US" dirty="0" err="1"/>
              <a:t>вот</a:t>
            </a:r>
            <a:r>
              <a:rPr lang="en-US" dirty="0"/>
              <a:t>: </a:t>
            </a:r>
            <a:r>
              <a:rPr lang="en-US" dirty="0" err="1"/>
              <a:t>сай</a:t>
            </a:r>
            <a:r>
              <a:rPr lang="en-US" dirty="0"/>
              <a:t> </a:t>
            </a:r>
            <a:r>
              <a:rPr lang="en-US" b="1" dirty="0" err="1"/>
              <a:t>ы</a:t>
            </a:r>
            <a:r>
              <a:rPr lang="en-US" dirty="0" err="1"/>
              <a:t>л’е</a:t>
            </a:r>
            <a:r>
              <a:rPr lang="en-US" dirty="0"/>
              <a:t>, </a:t>
            </a:r>
            <a:r>
              <a:rPr lang="en-US" dirty="0" err="1"/>
              <a:t>кун</a:t>
            </a:r>
            <a:r>
              <a:rPr lang="en-US" b="1" dirty="0" err="1"/>
              <a:t>а</a:t>
            </a:r>
            <a:r>
              <a:rPr lang="en-US" dirty="0" err="1"/>
              <a:t>м</a:t>
            </a:r>
            <a:r>
              <a:rPr lang="en-US" dirty="0"/>
              <a:t> </a:t>
            </a:r>
            <a:r>
              <a:rPr lang="en-US" dirty="0" err="1"/>
              <a:t>Йошк</a:t>
            </a:r>
            <a:r>
              <a:rPr lang="en-US" b="1" dirty="0" err="1"/>
              <a:t>а</a:t>
            </a:r>
            <a:r>
              <a:rPr lang="en-US" dirty="0" err="1"/>
              <a:t>р-Ол</a:t>
            </a:r>
            <a:r>
              <a:rPr lang="en-US" b="1" dirty="0" err="1"/>
              <a:t>а</a:t>
            </a:r>
            <a:r>
              <a:rPr lang="en-US" dirty="0"/>
              <a:t>–</a:t>
            </a:r>
            <a:r>
              <a:rPr lang="en-US" dirty="0" err="1"/>
              <a:t>Москв</a:t>
            </a:r>
            <a:r>
              <a:rPr lang="en-US" b="1" dirty="0" err="1"/>
              <a:t>а</a:t>
            </a:r>
            <a:r>
              <a:rPr lang="en-US" dirty="0"/>
              <a:t> </a:t>
            </a:r>
            <a:r>
              <a:rPr lang="en-US" dirty="0" err="1"/>
              <a:t>п</a:t>
            </a:r>
            <a:r>
              <a:rPr lang="en-US" b="1" dirty="0" err="1"/>
              <a:t>о</a:t>
            </a:r>
            <a:r>
              <a:rPr lang="en-US" dirty="0" err="1"/>
              <a:t>ездыште</a:t>
            </a:r>
            <a:r>
              <a:rPr lang="en-US" dirty="0"/>
              <a:t> </a:t>
            </a:r>
            <a:r>
              <a:rPr lang="en-US" dirty="0" err="1"/>
              <a:t>мар</a:t>
            </a:r>
            <a:r>
              <a:rPr lang="en-US" b="1" dirty="0" err="1"/>
              <a:t>и</a:t>
            </a:r>
            <a:r>
              <a:rPr lang="en-US" dirty="0" err="1"/>
              <a:t>й</a:t>
            </a:r>
            <a:r>
              <a:rPr lang="en-US" dirty="0"/>
              <a:t> </a:t>
            </a:r>
            <a:r>
              <a:rPr lang="en-US" dirty="0" err="1"/>
              <a:t>м</a:t>
            </a:r>
            <a:r>
              <a:rPr lang="en-US" b="1" dirty="0" err="1"/>
              <a:t>у</a:t>
            </a:r>
            <a:r>
              <a:rPr lang="en-US" dirty="0" err="1"/>
              <a:t>ро-влак</a:t>
            </a:r>
            <a:r>
              <a:rPr lang="en-US" dirty="0"/>
              <a:t> </a:t>
            </a:r>
            <a:r>
              <a:rPr lang="en-US" dirty="0" err="1"/>
              <a:t>йоҥг</a:t>
            </a:r>
            <a:r>
              <a:rPr lang="en-US" b="1" dirty="0" err="1"/>
              <a:t>а</a:t>
            </a:r>
            <a:r>
              <a:rPr lang="en-US" dirty="0" err="1"/>
              <a:t>ш</a:t>
            </a:r>
            <a:r>
              <a:rPr lang="en-US" dirty="0"/>
              <a:t> </a:t>
            </a:r>
            <a:r>
              <a:rPr lang="en-US" dirty="0" err="1"/>
              <a:t>тӱҥ</a:t>
            </a:r>
            <a:r>
              <a:rPr lang="en-US" b="1" dirty="0" err="1"/>
              <a:t>а</a:t>
            </a:r>
            <a:r>
              <a:rPr lang="en-US" dirty="0" err="1"/>
              <a:t>лыт</a:t>
            </a:r>
            <a:r>
              <a:rPr lang="en-US" dirty="0"/>
              <a:t> </a:t>
            </a:r>
            <a:r>
              <a:rPr lang="en-US" dirty="0" err="1"/>
              <a:t>эш</a:t>
            </a:r>
            <a:r>
              <a:rPr lang="en-US" b="1" dirty="0" err="1"/>
              <a:t>е</a:t>
            </a:r>
            <a:r>
              <a:rPr lang="en-US" dirty="0"/>
              <a:t>».</a:t>
            </a: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87378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Nominal/adjective derivational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лык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dirty="0"/>
          </a:p>
        </p:txBody>
      </p:sp>
      <p:sp>
        <p:nvSpPr>
          <p:cNvPr id="24" name="Content Placeholder 2">
            <a:extLst>
              <a:ext uri="{FF2B5EF4-FFF2-40B4-BE49-F238E27FC236}">
                <a16:creationId xmlns:a16="http://schemas.microsoft.com/office/drawing/2014/main" id="{6398626C-F7D1-4DC3-A4B3-42200CF99861}"/>
              </a:ext>
            </a:extLst>
          </p:cNvPr>
          <p:cNvSpPr txBox="1">
            <a:spLocks/>
          </p:cNvSpPr>
          <p:nvPr/>
        </p:nvSpPr>
        <p:spPr>
          <a:xfrm>
            <a:off x="838201" y="1516194"/>
            <a:ext cx="5731412" cy="4955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a) adjective, (noun) &gt; abstract noun</a:t>
            </a:r>
          </a:p>
        </p:txBody>
      </p:sp>
      <p:graphicFrame>
        <p:nvGraphicFramePr>
          <p:cNvPr id="26" name="Content Placeholder 5">
            <a:extLst>
              <a:ext uri="{FF2B5EF4-FFF2-40B4-BE49-F238E27FC236}">
                <a16:creationId xmlns:a16="http://schemas.microsoft.com/office/drawing/2014/main" id="{286593CD-E465-43AE-AEA4-29CFDBE7486D}"/>
              </a:ext>
            </a:extLst>
          </p:cNvPr>
          <p:cNvGraphicFramePr>
            <a:graphicFrameLocks/>
          </p:cNvGraphicFramePr>
          <p:nvPr/>
        </p:nvGraphicFramePr>
        <p:xfrm>
          <a:off x="800821" y="2828946"/>
          <a:ext cx="10552979" cy="2028174"/>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Base form</a:t>
                      </a: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fontAlgn="t">
                        <a:spcBef>
                          <a:spcPts val="0"/>
                        </a:spcBef>
                        <a:spcAft>
                          <a:spcPts val="0"/>
                        </a:spcAft>
                      </a:pPr>
                      <a:r>
                        <a:rPr lang="en-US"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Derived stem</a:t>
                      </a: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fontAlgn="t">
                        <a:spcBef>
                          <a:spcPts val="0"/>
                        </a:spcBef>
                        <a:spcAft>
                          <a:spcPts val="0"/>
                        </a:spcAft>
                      </a:pP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по</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я</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rich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по</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нлык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wealth, riches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таз</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healthy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таз</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health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уст</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skilled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уст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лык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skill, craftsmanship</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паш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дыме</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unemployed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паш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дымылык</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unemployment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201363">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п</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тыр</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hero; powerful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п</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тырлык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strength, heroism</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bl>
          </a:graphicData>
        </a:graphic>
      </p:graphicFrame>
    </p:spTree>
    <p:extLst>
      <p:ext uri="{BB962C8B-B14F-4D97-AF65-F5344CB8AC3E}">
        <p14:creationId xmlns:p14="http://schemas.microsoft.com/office/powerpoint/2010/main" val="273777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5">
            <a:extLst>
              <a:ext uri="{FF2B5EF4-FFF2-40B4-BE49-F238E27FC236}">
                <a16:creationId xmlns:a16="http://schemas.microsoft.com/office/drawing/2014/main" id="{286593CD-E465-43AE-AEA4-29CFDBE7486D}"/>
              </a:ext>
            </a:extLst>
          </p:cNvPr>
          <p:cNvGraphicFramePr>
            <a:graphicFrameLocks/>
          </p:cNvGraphicFramePr>
          <p:nvPr>
            <p:extLst>
              <p:ext uri="{D42A27DB-BD31-4B8C-83A1-F6EECF244321}">
                <p14:modId xmlns:p14="http://schemas.microsoft.com/office/powerpoint/2010/main" val="1815406867"/>
              </p:ext>
            </p:extLst>
          </p:nvPr>
        </p:nvGraphicFramePr>
        <p:xfrm>
          <a:off x="800821" y="2828946"/>
          <a:ext cx="10552979" cy="2332974"/>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Base form</a:t>
                      </a: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fontAlgn="t">
                        <a:spcBef>
                          <a:spcPts val="0"/>
                        </a:spcBef>
                        <a:spcAft>
                          <a:spcPts val="0"/>
                        </a:spcAft>
                      </a:pPr>
                      <a:r>
                        <a:rPr lang="en-US"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Derived stem</a:t>
                      </a: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fontAlgn="t">
                        <a:spcBef>
                          <a:spcPts val="0"/>
                        </a:spcBef>
                        <a:spcAft>
                          <a:spcPts val="0"/>
                        </a:spcAft>
                      </a:pP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рно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way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рнылык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for a trip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бил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ticket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бил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тлык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for a ticket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hay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дылык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hay, for hay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эм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medicine, drug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млык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for medicine, medicinal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мыт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three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мытлык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for three, enough for three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449147"/>
                  </a:ext>
                </a:extLst>
              </a:tr>
              <a:tr h="201363">
                <a:tc>
                  <a:txBody>
                    <a:bodyPr/>
                    <a:lstStyle/>
                    <a:p>
                      <a:pPr algn="just"/>
                      <a:r>
                        <a:rPr lang="en-US" sz="2000">
                          <a:effectLst/>
                          <a:latin typeface="Calibri" panose="020F0502020204030204" pitchFamily="34" charset="0"/>
                          <a:ea typeface="PMingLiU" panose="02020500000000000000" pitchFamily="18" charset="-120"/>
                          <a:cs typeface="Lucida Grande"/>
                        </a:rPr>
                        <a:t>эрл</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tomorrow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Lucida Grande"/>
                        </a:rPr>
                        <a:t>эрл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Nominal/adjective derivational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лык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dirty="0"/>
          </a:p>
        </p:txBody>
      </p:sp>
      <p:sp>
        <p:nvSpPr>
          <p:cNvPr id="24" name="Content Placeholder 2">
            <a:extLst>
              <a:ext uri="{FF2B5EF4-FFF2-40B4-BE49-F238E27FC236}">
                <a16:creationId xmlns:a16="http://schemas.microsoft.com/office/drawing/2014/main" id="{6398626C-F7D1-4DC3-A4B3-42200CF99861}"/>
              </a:ext>
            </a:extLst>
          </p:cNvPr>
          <p:cNvSpPr txBox="1">
            <a:spLocks/>
          </p:cNvSpPr>
          <p:nvPr/>
        </p:nvSpPr>
        <p:spPr>
          <a:xfrm>
            <a:off x="838200" y="1516193"/>
            <a:ext cx="10515600" cy="618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b) noun, (numeral, pronoun, adverb) &gt; purposive adjective (‘for …’)</a:t>
            </a:r>
          </a:p>
        </p:txBody>
      </p:sp>
      <p:sp>
        <p:nvSpPr>
          <p:cNvPr id="27" name="Rectangle 26">
            <a:extLst>
              <a:ext uri="{FF2B5EF4-FFF2-40B4-BE49-F238E27FC236}">
                <a16:creationId xmlns:a16="http://schemas.microsoft.com/office/drawing/2014/main" id="{C38F1F58-971A-4933-A6D3-9CEB809A1CBB}"/>
              </a:ext>
            </a:extLst>
          </p:cNvPr>
          <p:cNvSpPr/>
          <p:nvPr/>
        </p:nvSpPr>
        <p:spPr>
          <a:xfrm>
            <a:off x="5826235" y="3429001"/>
            <a:ext cx="1344186" cy="1752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2ACC0008-25D3-4614-B4BA-9616495F56F1}"/>
              </a:ext>
            </a:extLst>
          </p:cNvPr>
          <p:cNvSpPr/>
          <p:nvPr/>
        </p:nvSpPr>
        <p:spPr>
          <a:xfrm>
            <a:off x="8424654" y="3375660"/>
            <a:ext cx="1969025" cy="228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3D77AB76-8E45-402F-A9CE-7C99C5BAE4D1}"/>
              </a:ext>
            </a:extLst>
          </p:cNvPr>
          <p:cNvSpPr/>
          <p:nvPr/>
        </p:nvSpPr>
        <p:spPr>
          <a:xfrm>
            <a:off x="5826235" y="3700781"/>
            <a:ext cx="1344186" cy="1752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9D03949E-027A-4BDB-AA1C-B699D10F5210}"/>
              </a:ext>
            </a:extLst>
          </p:cNvPr>
          <p:cNvSpPr/>
          <p:nvPr/>
        </p:nvSpPr>
        <p:spPr>
          <a:xfrm>
            <a:off x="8424654" y="3672840"/>
            <a:ext cx="1969025" cy="228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2DE4FCDD-8DE1-41FD-8CAD-46E01042B6FF}"/>
              </a:ext>
            </a:extLst>
          </p:cNvPr>
          <p:cNvSpPr/>
          <p:nvPr/>
        </p:nvSpPr>
        <p:spPr>
          <a:xfrm>
            <a:off x="5897520" y="4054473"/>
            <a:ext cx="1344186" cy="1752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CA7A1DE1-C06E-41D0-A828-4005B15C8326}"/>
              </a:ext>
            </a:extLst>
          </p:cNvPr>
          <p:cNvSpPr/>
          <p:nvPr/>
        </p:nvSpPr>
        <p:spPr>
          <a:xfrm>
            <a:off x="8495939" y="4001132"/>
            <a:ext cx="1969025" cy="228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E6B42C18-9013-4B5D-908E-CFCB760F896F}"/>
              </a:ext>
            </a:extLst>
          </p:cNvPr>
          <p:cNvSpPr/>
          <p:nvPr/>
        </p:nvSpPr>
        <p:spPr>
          <a:xfrm>
            <a:off x="5897520" y="4341495"/>
            <a:ext cx="1745340" cy="1752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B83CC615-7160-41B5-98E1-13F5B0FB7632}"/>
              </a:ext>
            </a:extLst>
          </p:cNvPr>
          <p:cNvSpPr/>
          <p:nvPr/>
        </p:nvSpPr>
        <p:spPr>
          <a:xfrm>
            <a:off x="8483239" y="4288154"/>
            <a:ext cx="2556654" cy="228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331DE8B9-9DBB-4791-8FEB-C43D3765F786}"/>
              </a:ext>
            </a:extLst>
          </p:cNvPr>
          <p:cNvSpPr/>
          <p:nvPr/>
        </p:nvSpPr>
        <p:spPr>
          <a:xfrm>
            <a:off x="5826235" y="4628517"/>
            <a:ext cx="1745340" cy="20062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7C87B16B-DCBF-471C-A710-7A286AA4267C}"/>
              </a:ext>
            </a:extLst>
          </p:cNvPr>
          <p:cNvSpPr/>
          <p:nvPr/>
        </p:nvSpPr>
        <p:spPr>
          <a:xfrm>
            <a:off x="8424654" y="4578998"/>
            <a:ext cx="2827546" cy="2533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FE308CEF-7ACA-45AB-9B40-F25B9E531099}"/>
              </a:ext>
            </a:extLst>
          </p:cNvPr>
          <p:cNvSpPr/>
          <p:nvPr/>
        </p:nvSpPr>
        <p:spPr>
          <a:xfrm>
            <a:off x="5827933" y="4883469"/>
            <a:ext cx="2058767" cy="25305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59446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5">
            <a:extLst>
              <a:ext uri="{FF2B5EF4-FFF2-40B4-BE49-F238E27FC236}">
                <a16:creationId xmlns:a16="http://schemas.microsoft.com/office/drawing/2014/main" id="{286593CD-E465-43AE-AEA4-29CFDBE7486D}"/>
              </a:ext>
            </a:extLst>
          </p:cNvPr>
          <p:cNvGraphicFramePr>
            <a:graphicFrameLocks/>
          </p:cNvGraphicFramePr>
          <p:nvPr/>
        </p:nvGraphicFramePr>
        <p:xfrm>
          <a:off x="800821" y="2828946"/>
          <a:ext cx="10552979" cy="2332974"/>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Base form</a:t>
                      </a: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fontAlgn="t">
                        <a:spcBef>
                          <a:spcPts val="0"/>
                        </a:spcBef>
                        <a:spcAft>
                          <a:spcPts val="0"/>
                        </a:spcAft>
                      </a:pPr>
                      <a:r>
                        <a:rPr lang="en-US" sz="20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Derived stem</a:t>
                      </a: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ctr" fontAlgn="t">
                        <a:spcBef>
                          <a:spcPts val="0"/>
                        </a:spcBef>
                        <a:spcAft>
                          <a:spcPts val="0"/>
                        </a:spcAft>
                      </a:pP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рно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way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рнылык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for a trip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бил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ticket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бил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тлык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for a ticket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hay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дылык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hay, for hay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эм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medicine, drug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effectLst/>
                          <a:latin typeface="Calibri" panose="020F0502020204030204" pitchFamily="34" charset="0"/>
                          <a:ea typeface="PMingLiU" panose="02020500000000000000" pitchFamily="18" charset="-120"/>
                          <a:cs typeface="Calibri" panose="020F0502020204030204" pitchFamily="34" charset="0"/>
                        </a:rPr>
                        <a:t>э</a:t>
                      </a:r>
                      <a:r>
                        <a:rPr lang="en-US" sz="2000">
                          <a:effectLst/>
                          <a:latin typeface="Calibri" panose="020F0502020204030204" pitchFamily="34" charset="0"/>
                          <a:ea typeface="PMingLiU" panose="02020500000000000000" pitchFamily="18" charset="-120"/>
                          <a:cs typeface="Calibri" panose="020F0502020204030204" pitchFamily="34" charset="0"/>
                        </a:rPr>
                        <a:t>млык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for medicine, medicinal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201363">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мыт</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three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мытлык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for three, enough for three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449147"/>
                  </a:ext>
                </a:extLst>
              </a:tr>
              <a:tr h="201363">
                <a:tc>
                  <a:txBody>
                    <a:bodyPr/>
                    <a:lstStyle/>
                    <a:p>
                      <a:pPr algn="just"/>
                      <a:r>
                        <a:rPr lang="en-US" sz="2000">
                          <a:effectLst/>
                          <a:latin typeface="Calibri" panose="020F0502020204030204" pitchFamily="34" charset="0"/>
                          <a:ea typeface="PMingLiU" panose="02020500000000000000" pitchFamily="18" charset="-120"/>
                          <a:cs typeface="Lucida Grande"/>
                        </a:rPr>
                        <a:t>эрл</a:t>
                      </a:r>
                      <a:r>
                        <a:rPr lang="en-US" sz="2000" b="1">
                          <a:effectLst/>
                          <a:latin typeface="Calibri" panose="020F0502020204030204" pitchFamily="34" charset="0"/>
                          <a:ea typeface="PMingLiU" panose="02020500000000000000" pitchFamily="18" charset="-120"/>
                          <a:cs typeface="Lucida Grande"/>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tomorrow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2000">
                          <a:effectLst/>
                          <a:latin typeface="Calibri" panose="020F0502020204030204" pitchFamily="34" charset="0"/>
                          <a:ea typeface="PMingLiU" panose="02020500000000000000" pitchFamily="18" charset="-120"/>
                          <a:cs typeface="Lucida Grande"/>
                        </a:rPr>
                        <a:t>эрл</a:t>
                      </a:r>
                      <a:r>
                        <a:rPr lang="en-US" sz="2000" b="1">
                          <a:effectLst/>
                          <a:latin typeface="Calibri" panose="020F0502020204030204" pitchFamily="34" charset="0"/>
                          <a:ea typeface="PMingLiU" panose="02020500000000000000" pitchFamily="18" charset="-120"/>
                          <a:cs typeface="Lucida Grande"/>
                        </a:rPr>
                        <a:t>а</a:t>
                      </a:r>
                      <a:r>
                        <a:rPr lang="en-US" sz="2000">
                          <a:effectLst/>
                          <a:latin typeface="Calibri" panose="020F0502020204030204" pitchFamily="34" charset="0"/>
                          <a:ea typeface="PMingLiU" panose="02020500000000000000" pitchFamily="18" charset="-120"/>
                          <a:cs typeface="Lucida Grande"/>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Lucida Grande"/>
                        </a:rPr>
                        <a:t>intended for tomorrow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Nominal/adjective derivational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лык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dirty="0"/>
          </a:p>
        </p:txBody>
      </p:sp>
      <p:sp>
        <p:nvSpPr>
          <p:cNvPr id="24" name="Content Placeholder 2">
            <a:extLst>
              <a:ext uri="{FF2B5EF4-FFF2-40B4-BE49-F238E27FC236}">
                <a16:creationId xmlns:a16="http://schemas.microsoft.com/office/drawing/2014/main" id="{6398626C-F7D1-4DC3-A4B3-42200CF99861}"/>
              </a:ext>
            </a:extLst>
          </p:cNvPr>
          <p:cNvSpPr txBox="1">
            <a:spLocks/>
          </p:cNvSpPr>
          <p:nvPr/>
        </p:nvSpPr>
        <p:spPr>
          <a:xfrm>
            <a:off x="838200" y="1516193"/>
            <a:ext cx="10515600" cy="618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b) noun, (numeral, pronoun, adverb) &gt; purposive adjective (‘for …’)</a:t>
            </a:r>
          </a:p>
        </p:txBody>
      </p:sp>
    </p:spTree>
    <p:extLst>
      <p:ext uri="{BB962C8B-B14F-4D97-AF65-F5344CB8AC3E}">
        <p14:creationId xmlns:p14="http://schemas.microsoft.com/office/powerpoint/2010/main" val="2337569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Nominal/adjective derivational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лык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dirty="0"/>
          </a:p>
        </p:txBody>
      </p:sp>
      <p:sp>
        <p:nvSpPr>
          <p:cNvPr id="24" name="Content Placeholder 2">
            <a:extLst>
              <a:ext uri="{FF2B5EF4-FFF2-40B4-BE49-F238E27FC236}">
                <a16:creationId xmlns:a16="http://schemas.microsoft.com/office/drawing/2014/main" id="{6398626C-F7D1-4DC3-A4B3-42200CF99861}"/>
              </a:ext>
            </a:extLst>
          </p:cNvPr>
          <p:cNvSpPr txBox="1">
            <a:spLocks/>
          </p:cNvSpPr>
          <p:nvPr/>
        </p:nvSpPr>
        <p:spPr>
          <a:xfrm>
            <a:off x="838200" y="1516193"/>
            <a:ext cx="10515600" cy="618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b) noun, (numeral, pronoun, adverb) &gt; purposive adjective (‘for …’)</a:t>
            </a:r>
          </a:p>
        </p:txBody>
      </p:sp>
      <p:graphicFrame>
        <p:nvGraphicFramePr>
          <p:cNvPr id="2" name="Table 1">
            <a:extLst>
              <a:ext uri="{FF2B5EF4-FFF2-40B4-BE49-F238E27FC236}">
                <a16:creationId xmlns:a16="http://schemas.microsoft.com/office/drawing/2014/main" id="{E727A9C5-1149-4D45-9528-3DBC6FD9F9EC}"/>
              </a:ext>
            </a:extLst>
          </p:cNvPr>
          <p:cNvGraphicFramePr>
            <a:graphicFrameLocks noGrp="1"/>
          </p:cNvGraphicFramePr>
          <p:nvPr>
            <p:extLst>
              <p:ext uri="{D42A27DB-BD31-4B8C-83A1-F6EECF244321}">
                <p14:modId xmlns:p14="http://schemas.microsoft.com/office/powerpoint/2010/main" val="1933639794"/>
              </p:ext>
            </p:extLst>
          </p:nvPr>
        </p:nvGraphicFramePr>
        <p:xfrm>
          <a:off x="2152650" y="3084817"/>
          <a:ext cx="7886700" cy="1524000"/>
        </p:xfrm>
        <a:graphic>
          <a:graphicData uri="http://schemas.openxmlformats.org/drawingml/2006/table">
            <a:tbl>
              <a:tblPr firstRow="1" firstCol="1" bandRow="1" bandCol="1">
                <a:tableStyleId>{5940675A-B579-460E-94D1-54222C63F5DA}</a:tableStyleId>
              </a:tblPr>
              <a:tblGrid>
                <a:gridCol w="3289620">
                  <a:extLst>
                    <a:ext uri="{9D8B030D-6E8A-4147-A177-3AD203B41FA5}">
                      <a16:colId xmlns:a16="http://schemas.microsoft.com/office/drawing/2014/main" val="3984088688"/>
                    </a:ext>
                  </a:extLst>
                </a:gridCol>
                <a:gridCol w="4597080">
                  <a:extLst>
                    <a:ext uri="{9D8B030D-6E8A-4147-A177-3AD203B41FA5}">
                      <a16:colId xmlns:a16="http://schemas.microsoft.com/office/drawing/2014/main" val="1170409751"/>
                    </a:ext>
                  </a:extLst>
                </a:gridCol>
              </a:tblGrid>
              <a:tr h="0">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к</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рнылык</a:t>
                      </a:r>
                      <a:r>
                        <a:rPr lang="en-US" sz="2000">
                          <a:effectLst/>
                          <a:latin typeface="Calibri" panose="020F0502020204030204" pitchFamily="34" charset="0"/>
                          <a:ea typeface="PMingLiU" panose="02020500000000000000" pitchFamily="18" charset="-120"/>
                          <a:cs typeface="Calibri" panose="020F0502020204030204" pitchFamily="34" charset="0"/>
                        </a:rPr>
                        <a:t> окс</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travel money, money for the trip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92092792"/>
                  </a:ext>
                </a:extLst>
              </a:tr>
              <a:tr h="29845">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бил</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тлык</a:t>
                      </a:r>
                      <a:r>
                        <a:rPr lang="en-US" sz="2000">
                          <a:effectLst/>
                          <a:latin typeface="Calibri" panose="020F0502020204030204" pitchFamily="34" charset="0"/>
                          <a:ea typeface="PMingLiU" panose="02020500000000000000" pitchFamily="18" charset="-120"/>
                          <a:cs typeface="Calibri" panose="020F0502020204030204" pitchFamily="34" charset="0"/>
                        </a:rPr>
                        <a:t> окс</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ticket money, money for the ticket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775071936"/>
                  </a:ext>
                </a:extLst>
              </a:tr>
              <a:tr h="29845">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к</a:t>
                      </a:r>
                      <a:r>
                        <a:rPr lang="en-US" sz="2000" b="1" u="sng">
                          <a:effectLst/>
                          <a:latin typeface="Calibri" panose="020F0502020204030204" pitchFamily="34" charset="0"/>
                          <a:ea typeface="PMingLiU" panose="02020500000000000000" pitchFamily="18" charset="-120"/>
                          <a:cs typeface="Calibri" panose="020F0502020204030204" pitchFamily="34" charset="0"/>
                        </a:rPr>
                        <a:t>у</a:t>
                      </a:r>
                      <a:r>
                        <a:rPr lang="en-US" sz="2000" u="sng">
                          <a:effectLst/>
                          <a:latin typeface="Calibri" panose="020F0502020204030204" pitchFamily="34" charset="0"/>
                          <a:ea typeface="PMingLiU" panose="02020500000000000000" pitchFamily="18" charset="-120"/>
                          <a:cs typeface="Calibri" panose="020F0502020204030204" pitchFamily="34" charset="0"/>
                        </a:rPr>
                        <a:t>мытлык</a:t>
                      </a:r>
                      <a:r>
                        <a:rPr lang="en-US" sz="2000">
                          <a:effectLst/>
                          <a:latin typeface="Calibri" panose="020F0502020204030204" pitchFamily="34" charset="0"/>
                          <a:ea typeface="PMingLiU" panose="02020500000000000000" pitchFamily="18" charset="-120"/>
                          <a:cs typeface="Calibri" panose="020F0502020204030204" pitchFamily="34" charset="0"/>
                        </a:rPr>
                        <a:t> паш</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job for three people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58955470"/>
                  </a:ext>
                </a:extLst>
              </a:tr>
              <a:tr h="29845">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ш</a:t>
                      </a:r>
                      <a:r>
                        <a:rPr lang="en-US" sz="2000" b="1" u="sng">
                          <a:effectLst/>
                          <a:latin typeface="Calibri" panose="020F0502020204030204" pitchFamily="34" charset="0"/>
                          <a:ea typeface="PMingLiU" panose="02020500000000000000" pitchFamily="18" charset="-120"/>
                          <a:cs typeface="Calibri" panose="020F0502020204030204" pitchFamily="34" charset="0"/>
                        </a:rPr>
                        <a:t>у</a:t>
                      </a:r>
                      <a:r>
                        <a:rPr lang="en-US" sz="2000" u="sng">
                          <a:effectLst/>
                          <a:latin typeface="Calibri" panose="020F0502020204030204" pitchFamily="34" charset="0"/>
                          <a:ea typeface="PMingLiU" panose="02020500000000000000" pitchFamily="18" charset="-120"/>
                          <a:cs typeface="Calibri" panose="020F0502020204030204" pitchFamily="34" charset="0"/>
                        </a:rPr>
                        <a:t>дылык</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hay meadow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997412762"/>
                  </a:ext>
                </a:extLst>
              </a:tr>
              <a:tr h="29845">
                <a:tc>
                  <a:txBody>
                    <a:bodyPr/>
                    <a:lstStyle/>
                    <a:p>
                      <a:pPr algn="l"/>
                      <a:r>
                        <a:rPr lang="en-US" sz="2000" b="1" u="sng">
                          <a:effectLst/>
                          <a:latin typeface="Calibri" panose="020F0502020204030204" pitchFamily="34" charset="0"/>
                          <a:ea typeface="PMingLiU" panose="02020500000000000000" pitchFamily="18" charset="-120"/>
                          <a:cs typeface="Calibri" panose="020F0502020204030204" pitchFamily="34" charset="0"/>
                        </a:rPr>
                        <a:t>э</a:t>
                      </a:r>
                      <a:r>
                        <a:rPr lang="en-US" sz="2000" u="sng">
                          <a:effectLst/>
                          <a:latin typeface="Calibri" panose="020F0502020204030204" pitchFamily="34" charset="0"/>
                          <a:ea typeface="PMingLiU" panose="02020500000000000000" pitchFamily="18" charset="-120"/>
                          <a:cs typeface="Calibri" panose="020F0502020204030204" pitchFamily="34" charset="0"/>
                        </a:rPr>
                        <a:t>млык</a:t>
                      </a:r>
                      <a:r>
                        <a:rPr lang="en-US" sz="2000">
                          <a:effectLst/>
                          <a:latin typeface="Calibri" panose="020F0502020204030204" pitchFamily="34" charset="0"/>
                          <a:ea typeface="PMingLiU" panose="02020500000000000000" pitchFamily="18" charset="-120"/>
                          <a:cs typeface="Calibri" panose="020F0502020204030204" pitchFamily="34" charset="0"/>
                        </a:rPr>
                        <a:t> 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шкыл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76567523"/>
                  </a:ext>
                </a:extLst>
              </a:tr>
            </a:tbl>
          </a:graphicData>
        </a:graphic>
      </p:graphicFrame>
      <p:sp>
        <p:nvSpPr>
          <p:cNvPr id="7" name="Rectangle 6">
            <a:extLst>
              <a:ext uri="{FF2B5EF4-FFF2-40B4-BE49-F238E27FC236}">
                <a16:creationId xmlns:a16="http://schemas.microsoft.com/office/drawing/2014/main" id="{C4A5FB86-6815-41CD-B6F9-5D64299F5785}"/>
              </a:ext>
            </a:extLst>
          </p:cNvPr>
          <p:cNvSpPr/>
          <p:nvPr/>
        </p:nvSpPr>
        <p:spPr>
          <a:xfrm>
            <a:off x="5483334" y="3117228"/>
            <a:ext cx="3424445" cy="24319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8" name="Rectangle 7">
            <a:extLst>
              <a:ext uri="{FF2B5EF4-FFF2-40B4-BE49-F238E27FC236}">
                <a16:creationId xmlns:a16="http://schemas.microsoft.com/office/drawing/2014/main" id="{47155FD6-5C11-4767-A87A-F04D776AC4CF}"/>
              </a:ext>
            </a:extLst>
          </p:cNvPr>
          <p:cNvSpPr/>
          <p:nvPr/>
        </p:nvSpPr>
        <p:spPr>
          <a:xfrm>
            <a:off x="5483333" y="3423310"/>
            <a:ext cx="3683527" cy="24319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9" name="Rectangle 8">
            <a:extLst>
              <a:ext uri="{FF2B5EF4-FFF2-40B4-BE49-F238E27FC236}">
                <a16:creationId xmlns:a16="http://schemas.microsoft.com/office/drawing/2014/main" id="{52AD6C2C-ACE8-4989-AFC4-17B910EF2731}"/>
              </a:ext>
            </a:extLst>
          </p:cNvPr>
          <p:cNvSpPr/>
          <p:nvPr/>
        </p:nvSpPr>
        <p:spPr>
          <a:xfrm>
            <a:off x="5483333" y="3729392"/>
            <a:ext cx="3683527" cy="24319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Rectangle 9">
            <a:extLst>
              <a:ext uri="{FF2B5EF4-FFF2-40B4-BE49-F238E27FC236}">
                <a16:creationId xmlns:a16="http://schemas.microsoft.com/office/drawing/2014/main" id="{D1BDC557-E8E9-4540-B867-1C2462F509D1}"/>
              </a:ext>
            </a:extLst>
          </p:cNvPr>
          <p:cNvSpPr/>
          <p:nvPr/>
        </p:nvSpPr>
        <p:spPr>
          <a:xfrm>
            <a:off x="5483333" y="4047508"/>
            <a:ext cx="3683527" cy="24319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23221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Nominal/adjective derivational suffix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лык</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dirty="0"/>
          </a:p>
        </p:txBody>
      </p:sp>
      <p:sp>
        <p:nvSpPr>
          <p:cNvPr id="24" name="Content Placeholder 2">
            <a:extLst>
              <a:ext uri="{FF2B5EF4-FFF2-40B4-BE49-F238E27FC236}">
                <a16:creationId xmlns:a16="http://schemas.microsoft.com/office/drawing/2014/main" id="{6398626C-F7D1-4DC3-A4B3-42200CF99861}"/>
              </a:ext>
            </a:extLst>
          </p:cNvPr>
          <p:cNvSpPr txBox="1">
            <a:spLocks/>
          </p:cNvSpPr>
          <p:nvPr/>
        </p:nvSpPr>
        <p:spPr>
          <a:xfrm>
            <a:off x="838200" y="1516193"/>
            <a:ext cx="10515600" cy="618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u="sng" dirty="0"/>
              <a:t>b) noun, (numeral, pronoun, adverb) &gt; purposive adjective (‘for …’)</a:t>
            </a:r>
          </a:p>
        </p:txBody>
      </p:sp>
      <p:graphicFrame>
        <p:nvGraphicFramePr>
          <p:cNvPr id="2" name="Table 1">
            <a:extLst>
              <a:ext uri="{FF2B5EF4-FFF2-40B4-BE49-F238E27FC236}">
                <a16:creationId xmlns:a16="http://schemas.microsoft.com/office/drawing/2014/main" id="{E727A9C5-1149-4D45-9528-3DBC6FD9F9EC}"/>
              </a:ext>
            </a:extLst>
          </p:cNvPr>
          <p:cNvGraphicFramePr>
            <a:graphicFrameLocks noGrp="1"/>
          </p:cNvGraphicFramePr>
          <p:nvPr>
            <p:extLst>
              <p:ext uri="{D42A27DB-BD31-4B8C-83A1-F6EECF244321}">
                <p14:modId xmlns:p14="http://schemas.microsoft.com/office/powerpoint/2010/main" val="191712086"/>
              </p:ext>
            </p:extLst>
          </p:nvPr>
        </p:nvGraphicFramePr>
        <p:xfrm>
          <a:off x="2152650" y="3084817"/>
          <a:ext cx="7886700" cy="1524000"/>
        </p:xfrm>
        <a:graphic>
          <a:graphicData uri="http://schemas.openxmlformats.org/drawingml/2006/table">
            <a:tbl>
              <a:tblPr firstRow="1" firstCol="1" bandRow="1" bandCol="1">
                <a:tableStyleId>{5940675A-B579-460E-94D1-54222C63F5DA}</a:tableStyleId>
              </a:tblPr>
              <a:tblGrid>
                <a:gridCol w="3289620">
                  <a:extLst>
                    <a:ext uri="{9D8B030D-6E8A-4147-A177-3AD203B41FA5}">
                      <a16:colId xmlns:a16="http://schemas.microsoft.com/office/drawing/2014/main" val="3984088688"/>
                    </a:ext>
                  </a:extLst>
                </a:gridCol>
                <a:gridCol w="4597080">
                  <a:extLst>
                    <a:ext uri="{9D8B030D-6E8A-4147-A177-3AD203B41FA5}">
                      <a16:colId xmlns:a16="http://schemas.microsoft.com/office/drawing/2014/main" val="1170409751"/>
                    </a:ext>
                  </a:extLst>
                </a:gridCol>
              </a:tblGrid>
              <a:tr h="0">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к</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рнылык</a:t>
                      </a:r>
                      <a:r>
                        <a:rPr lang="en-US" sz="2000">
                          <a:effectLst/>
                          <a:latin typeface="Calibri" panose="020F0502020204030204" pitchFamily="34" charset="0"/>
                          <a:ea typeface="PMingLiU" panose="02020500000000000000" pitchFamily="18" charset="-120"/>
                          <a:cs typeface="Calibri" panose="020F0502020204030204" pitchFamily="34" charset="0"/>
                        </a:rPr>
                        <a:t> окс</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travel money, money for the trip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92092792"/>
                  </a:ext>
                </a:extLst>
              </a:tr>
              <a:tr h="29845">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бил</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тлык</a:t>
                      </a:r>
                      <a:r>
                        <a:rPr lang="en-US" sz="2000">
                          <a:effectLst/>
                          <a:latin typeface="Calibri" panose="020F0502020204030204" pitchFamily="34" charset="0"/>
                          <a:ea typeface="PMingLiU" panose="02020500000000000000" pitchFamily="18" charset="-120"/>
                          <a:cs typeface="Calibri" panose="020F0502020204030204" pitchFamily="34" charset="0"/>
                        </a:rPr>
                        <a:t> окс</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ticket money, money for the ticket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775071936"/>
                  </a:ext>
                </a:extLst>
              </a:tr>
              <a:tr h="29845">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к</a:t>
                      </a:r>
                      <a:r>
                        <a:rPr lang="en-US" sz="2000" b="1" u="sng">
                          <a:effectLst/>
                          <a:latin typeface="Calibri" panose="020F0502020204030204" pitchFamily="34" charset="0"/>
                          <a:ea typeface="PMingLiU" panose="02020500000000000000" pitchFamily="18" charset="-120"/>
                          <a:cs typeface="Calibri" panose="020F0502020204030204" pitchFamily="34" charset="0"/>
                        </a:rPr>
                        <a:t>у</a:t>
                      </a:r>
                      <a:r>
                        <a:rPr lang="en-US" sz="2000" u="sng">
                          <a:effectLst/>
                          <a:latin typeface="Calibri" panose="020F0502020204030204" pitchFamily="34" charset="0"/>
                          <a:ea typeface="PMingLiU" panose="02020500000000000000" pitchFamily="18" charset="-120"/>
                          <a:cs typeface="Calibri" panose="020F0502020204030204" pitchFamily="34" charset="0"/>
                        </a:rPr>
                        <a:t>мытлык</a:t>
                      </a:r>
                      <a:r>
                        <a:rPr lang="en-US" sz="2000">
                          <a:effectLst/>
                          <a:latin typeface="Calibri" panose="020F0502020204030204" pitchFamily="34" charset="0"/>
                          <a:ea typeface="PMingLiU" panose="02020500000000000000" pitchFamily="18" charset="-120"/>
                          <a:cs typeface="Calibri" panose="020F0502020204030204" pitchFamily="34" charset="0"/>
                        </a:rPr>
                        <a:t> паш</a:t>
                      </a:r>
                      <a:r>
                        <a:rPr lang="en-US" sz="2000" b="1">
                          <a:effectLst/>
                          <a:latin typeface="Calibri" panose="020F0502020204030204" pitchFamily="34" charset="0"/>
                          <a:ea typeface="PMingLiU" panose="02020500000000000000" pitchFamily="18" charset="-120"/>
                          <a:cs typeface="Calibri" panose="020F0502020204030204" pitchFamily="34" charset="0"/>
                        </a:rPr>
                        <a:t>а</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job for three people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58955470"/>
                  </a:ext>
                </a:extLst>
              </a:tr>
              <a:tr h="29845">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ш</a:t>
                      </a:r>
                      <a:r>
                        <a:rPr lang="en-US" sz="2000" b="1" u="sng">
                          <a:effectLst/>
                          <a:latin typeface="Calibri" panose="020F0502020204030204" pitchFamily="34" charset="0"/>
                          <a:ea typeface="PMingLiU" panose="02020500000000000000" pitchFamily="18" charset="-120"/>
                          <a:cs typeface="Calibri" panose="020F0502020204030204" pitchFamily="34" charset="0"/>
                        </a:rPr>
                        <a:t>у</a:t>
                      </a:r>
                      <a:r>
                        <a:rPr lang="en-US" sz="2000" u="sng">
                          <a:effectLst/>
                          <a:latin typeface="Calibri" panose="020F0502020204030204" pitchFamily="34" charset="0"/>
                          <a:ea typeface="PMingLiU" panose="02020500000000000000" pitchFamily="18" charset="-120"/>
                          <a:cs typeface="Calibri" panose="020F0502020204030204" pitchFamily="34" charset="0"/>
                        </a:rPr>
                        <a:t>дылык</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лык</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hay meadow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997412762"/>
                  </a:ext>
                </a:extLst>
              </a:tr>
              <a:tr h="29845">
                <a:tc>
                  <a:txBody>
                    <a:bodyPr/>
                    <a:lstStyle/>
                    <a:p>
                      <a:pPr algn="l"/>
                      <a:r>
                        <a:rPr lang="en-US" sz="2000" b="1" u="sng">
                          <a:effectLst/>
                          <a:latin typeface="Calibri" panose="020F0502020204030204" pitchFamily="34" charset="0"/>
                          <a:ea typeface="PMingLiU" panose="02020500000000000000" pitchFamily="18" charset="-120"/>
                          <a:cs typeface="Calibri" panose="020F0502020204030204" pitchFamily="34" charset="0"/>
                        </a:rPr>
                        <a:t>э</a:t>
                      </a:r>
                      <a:r>
                        <a:rPr lang="en-US" sz="2000" u="sng">
                          <a:effectLst/>
                          <a:latin typeface="Calibri" panose="020F0502020204030204" pitchFamily="34" charset="0"/>
                          <a:ea typeface="PMingLiU" panose="02020500000000000000" pitchFamily="18" charset="-120"/>
                          <a:cs typeface="Calibri" panose="020F0502020204030204" pitchFamily="34" charset="0"/>
                        </a:rPr>
                        <a:t>млык</a:t>
                      </a:r>
                      <a:r>
                        <a:rPr lang="en-US" sz="2000">
                          <a:effectLst/>
                          <a:latin typeface="Calibri" panose="020F0502020204030204" pitchFamily="34" charset="0"/>
                          <a:ea typeface="PMingLiU" panose="02020500000000000000" pitchFamily="18" charset="-120"/>
                          <a:cs typeface="Calibri" panose="020F0502020204030204" pitchFamily="34" charset="0"/>
                        </a:rPr>
                        <a:t> 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шкыл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PMingLiU" panose="02020500000000000000" pitchFamily="18" charset="-120"/>
                          <a:cs typeface="Calibri" panose="020F0502020204030204" pitchFamily="34" charset="0"/>
                        </a:rPr>
                        <a:t>medicinal plant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76567523"/>
                  </a:ext>
                </a:extLst>
              </a:tr>
            </a:tbl>
          </a:graphicData>
        </a:graphic>
      </p:graphicFrame>
    </p:spTree>
    <p:extLst>
      <p:ext uri="{BB962C8B-B14F-4D97-AF65-F5344CB8AC3E}">
        <p14:creationId xmlns:p14="http://schemas.microsoft.com/office/powerpoint/2010/main" val="4048796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2568</Words>
  <Application>Microsoft Office PowerPoint</Application>
  <PresentationFormat>Widescreen</PresentationFormat>
  <Paragraphs>565</Paragraphs>
  <Slides>46</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Courier New</vt:lpstr>
      <vt:lpstr>Office Theme</vt:lpstr>
      <vt:lpstr>Chapter 21</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PowerPoint Presentation</vt:lpstr>
      <vt:lpstr>PowerPoint Presentation</vt:lpstr>
      <vt:lpstr>Exercises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21</dc:title>
  <dc:creator>Jeremy Bradley</dc:creator>
  <cp:lastModifiedBy>Jeremy moss Bradley</cp:lastModifiedBy>
  <cp:revision>146</cp:revision>
  <dcterms:created xsi:type="dcterms:W3CDTF">2021-01-22T02:35:08Z</dcterms:created>
  <dcterms:modified xsi:type="dcterms:W3CDTF">2024-03-15T14:02:59Z</dcterms:modified>
</cp:coreProperties>
</file>