
<file path=[Content_Types].xml><?xml version="1.0" encoding="utf-8"?>
<Types xmlns="http://schemas.openxmlformats.org/package/2006/content-types">
  <Default Extension="emf" ContentType="image/x-emf"/>
  <Default Extension="mp3" ContentType="audio/m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83" r:id="rId2"/>
    <p:sldId id="761" r:id="rId3"/>
    <p:sldId id="952" r:id="rId4"/>
    <p:sldId id="953" r:id="rId5"/>
    <p:sldId id="954" r:id="rId6"/>
    <p:sldId id="886" r:id="rId7"/>
    <p:sldId id="889" r:id="rId8"/>
    <p:sldId id="796" r:id="rId9"/>
    <p:sldId id="910" r:id="rId10"/>
    <p:sldId id="911" r:id="rId11"/>
    <p:sldId id="959" r:id="rId12"/>
    <p:sldId id="956" r:id="rId13"/>
    <p:sldId id="957" r:id="rId14"/>
    <p:sldId id="955" r:id="rId15"/>
    <p:sldId id="917" r:id="rId16"/>
    <p:sldId id="859" r:id="rId17"/>
    <p:sldId id="864" r:id="rId18"/>
    <p:sldId id="860" r:id="rId19"/>
    <p:sldId id="958" r:id="rId20"/>
    <p:sldId id="854" r:id="rId21"/>
    <p:sldId id="855" r:id="rId22"/>
    <p:sldId id="866" r:id="rId23"/>
    <p:sldId id="655" r:id="rId24"/>
    <p:sldId id="65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86359" autoAdjust="0"/>
  </p:normalViewPr>
  <p:slideViewPr>
    <p:cSldViewPr snapToGrid="0">
      <p:cViewPr varScale="1">
        <p:scale>
          <a:sx n="107" d="100"/>
          <a:sy n="107" d="100"/>
        </p:scale>
        <p:origin x="498" y="102"/>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24</a:t>
            </a:fld>
            <a:endParaRPr lang="en-GB"/>
          </a:p>
        </p:txBody>
      </p:sp>
    </p:spTree>
    <p:extLst>
      <p:ext uri="{BB962C8B-B14F-4D97-AF65-F5344CB8AC3E}">
        <p14:creationId xmlns:p14="http://schemas.microsoft.com/office/powerpoint/2010/main" val="4208877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E95D8A24-0272-4A48-AC06-9BEB32B85F70}"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20</a:t>
            </a:r>
            <a:endParaRPr lang="en-GB"/>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7475A84D-FEAF-45C2-9B4C-4EC1F0980F42}"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20</a:t>
            </a:r>
            <a:endParaRPr lang="en-GB"/>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4A68409A-6961-4A76-85FB-DEA7EEDDD02E}"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20</a:t>
            </a:r>
            <a:endParaRPr lang="en-GB"/>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1BD7031D-0686-4D08-8679-E78FECE6B2D8}"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20</a:t>
            </a:r>
            <a:endParaRPr lang="en-GB"/>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AFFDC0A1-6547-4B46-9EEE-E3BD4F9C917D}"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20</a:t>
            </a:r>
            <a:endParaRPr lang="en-GB"/>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19EFAC5A-1C84-4587-9231-1DDA97BC2C78}"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20</a:t>
            </a:r>
            <a:endParaRPr lang="en-GB"/>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A236BB80-D535-4EAA-B163-7771CE3DB14B}"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20</a:t>
            </a:r>
            <a:endParaRPr lang="en-GB"/>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EE7D1255-9D23-48BC-BCBE-A638B6AEB63B}"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20</a:t>
            </a:r>
            <a:endParaRPr lang="en-GB"/>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C9FB7CD3-A861-470B-918A-84E92554095B}"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20</a:t>
            </a:r>
            <a:endParaRPr lang="en-GB"/>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D4D9394E-C8B9-447D-B927-8667A240A6DA}"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20</a:t>
            </a:r>
            <a:endParaRPr lang="en-GB"/>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491F8BEF-992F-4E01-BCBD-0F0C8DF2C5D8}"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20</a:t>
            </a:r>
            <a:endParaRPr lang="en-GB"/>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5FEAC-E2F4-4E1B-BBFB-FD681BC77C5D}"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20</a:t>
            </a:r>
            <a:endParaRPr lang="en-GB"/>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3.png"/><Relationship Id="rId4"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a:t>Chapter 20</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30 November 2021 </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4C0070C-E2BB-4AD3-922C-D6610EE2135B}"/>
              </a:ext>
            </a:extLst>
          </p:cNvPr>
          <p:cNvSpPr>
            <a:spLocks noGrp="1"/>
          </p:cNvSpPr>
          <p:nvPr>
            <p:ph type="ftr" sz="quarter" idx="11"/>
          </p:nvPr>
        </p:nvSpPr>
        <p:spPr/>
        <p:txBody>
          <a:bodyPr/>
          <a:lstStyle/>
          <a:p>
            <a:r>
              <a:rPr lang="en-US"/>
              <a:t>COPIUS – Introduction to Mari – Chapter 20</a:t>
            </a:r>
            <a:endParaRPr lang="en-GB"/>
          </a:p>
        </p:txBody>
      </p:sp>
      <p:sp>
        <p:nvSpPr>
          <p:cNvPr id="5" name="Slide Number Placeholder 4">
            <a:extLst>
              <a:ext uri="{FF2B5EF4-FFF2-40B4-BE49-F238E27FC236}">
                <a16:creationId xmlns:a16="http://schemas.microsoft.com/office/drawing/2014/main" id="{E609A196-07E6-4CC8-873D-52D4597DDCC5}"/>
              </a:ext>
            </a:extLst>
          </p:cNvPr>
          <p:cNvSpPr>
            <a:spLocks noGrp="1"/>
          </p:cNvSpPr>
          <p:nvPr>
            <p:ph type="sldNum" sz="quarter" idx="12"/>
          </p:nvPr>
        </p:nvSpPr>
        <p:spPr/>
        <p:txBody>
          <a:bodyPr/>
          <a:lstStyle/>
          <a:p>
            <a:fld id="{055DE2CD-379D-4002-80ED-F7724F598CF3}" type="slidenum">
              <a:rPr lang="en-GB" smtClean="0"/>
              <a:t>10</a:t>
            </a:fld>
            <a:endParaRPr lang="en-GB"/>
          </a:p>
        </p:txBody>
      </p:sp>
      <p:graphicFrame>
        <p:nvGraphicFramePr>
          <p:cNvPr id="6" name="Table 5">
            <a:extLst>
              <a:ext uri="{FF2B5EF4-FFF2-40B4-BE49-F238E27FC236}">
                <a16:creationId xmlns:a16="http://schemas.microsoft.com/office/drawing/2014/main" id="{55145313-CDBA-4A5C-BEE3-4173CD7C73BE}"/>
              </a:ext>
            </a:extLst>
          </p:cNvPr>
          <p:cNvGraphicFramePr>
            <a:graphicFrameLocks noGrp="1"/>
          </p:cNvGraphicFramePr>
          <p:nvPr/>
        </p:nvGraphicFramePr>
        <p:xfrm>
          <a:off x="4272108" y="2572507"/>
          <a:ext cx="4215289" cy="2190867"/>
        </p:xfrm>
        <a:graphic>
          <a:graphicData uri="http://schemas.openxmlformats.org/drawingml/2006/table">
            <a:tbl>
              <a:tblPr firstRow="1" firstCol="1" bandRow="1" bandCol="1">
                <a:tableStyleId>{5940675A-B579-460E-94D1-54222C63F5DA}</a:tableStyleId>
              </a:tblPr>
              <a:tblGrid>
                <a:gridCol w="867289">
                  <a:extLst>
                    <a:ext uri="{9D8B030D-6E8A-4147-A177-3AD203B41FA5}">
                      <a16:colId xmlns:a16="http://schemas.microsoft.com/office/drawing/2014/main" val="2736513851"/>
                    </a:ext>
                  </a:extLst>
                </a:gridCol>
                <a:gridCol w="3348000">
                  <a:extLst>
                    <a:ext uri="{9D8B030D-6E8A-4147-A177-3AD203B41FA5}">
                      <a16:colId xmlns:a16="http://schemas.microsoft.com/office/drawing/2014/main" val="171380316"/>
                    </a:ext>
                  </a:extLst>
                </a:gridCol>
              </a:tblGrid>
              <a:tr h="312981">
                <a:tc>
                  <a:txBody>
                    <a:bodyPr/>
                    <a:lstStyle/>
                    <a:p>
                      <a:pPr algn="ctr">
                        <a:lnSpc>
                          <a:spcPct val="107000"/>
                        </a:lnSpc>
                      </a:pP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a:lnSpc>
                          <a:spcPct val="107000"/>
                        </a:lnSpc>
                      </a:pPr>
                      <a:r>
                        <a:rPr lang="mi-NZ" sz="1800" dirty="0">
                          <a:effectLst/>
                          <a:latin typeface="Calibri" panose="020F0502020204030204" pitchFamily="34" charset="0"/>
                          <a:ea typeface="PMingLiU" panose="02020500000000000000" pitchFamily="18" charset="-120"/>
                          <a:cs typeface="Lucida Grande"/>
                        </a:rPr>
                        <a:t>кочм</a:t>
                      </a:r>
                      <a:r>
                        <a:rPr lang="mi-NZ" sz="1800" b="1" dirty="0">
                          <a:effectLst/>
                          <a:latin typeface="Calibri" panose="020F0502020204030204" pitchFamily="34" charset="0"/>
                          <a:ea typeface="PMingLiU" panose="02020500000000000000" pitchFamily="18" charset="-120"/>
                          <a:cs typeface="Lucida Grande"/>
                        </a:rPr>
                        <a:t>е</a:t>
                      </a:r>
                      <a:r>
                        <a:rPr lang="mi-NZ" sz="1800" dirty="0">
                          <a:effectLst/>
                          <a:latin typeface="Calibri" panose="020F0502020204030204" pitchFamily="34" charset="0"/>
                          <a:ea typeface="PMingLiU" panose="02020500000000000000" pitchFamily="18" charset="-120"/>
                          <a:cs typeface="Lucida Grande"/>
                        </a:rPr>
                        <a:t>к(е) &gt;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314114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кочм</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кыже ~ кочм</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кше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кочмекын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кочмекыд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7" name="Content Placeholder 2">
            <a:extLst>
              <a:ext uri="{FF2B5EF4-FFF2-40B4-BE49-F238E27FC236}">
                <a16:creationId xmlns:a16="http://schemas.microsoft.com/office/drawing/2014/main" id="{03C2625D-33E9-4A53-86AA-321B7C935A58}"/>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Font typeface="Arial" panose="020B0604020202020204" pitchFamily="34" charset="0"/>
              <a:buNone/>
            </a:pPr>
            <a:r>
              <a:rPr lang="en-US" sz="3600" u="sng" dirty="0">
                <a:latin typeface="Calibri" panose="020F0502020204030204" pitchFamily="34" charset="0"/>
                <a:ea typeface="Times New Roman" panose="02020603050405020304" pitchFamily="18" charset="0"/>
                <a:cs typeface="Calibri" panose="020F0502020204030204" pitchFamily="34" charset="0"/>
              </a:rPr>
              <a:t>3. G</a:t>
            </a:r>
            <a:r>
              <a:rPr lang="de-AT" sz="3600" u="sng" dirty="0">
                <a:latin typeface="Calibri" panose="020F0502020204030204" pitchFamily="34" charset="0"/>
                <a:ea typeface="Times New Roman" panose="02020603050405020304" pitchFamily="18" charset="0"/>
                <a:cs typeface="Calibri" panose="020F0502020204030204" pitchFamily="34" charset="0"/>
              </a:rPr>
              <a:t>erund ~ converb of prior action (</a:t>
            </a:r>
            <a:r>
              <a:rPr lang="en-US" sz="3600" u="sng" dirty="0">
                <a:latin typeface="Calibri" panose="020F0502020204030204" pitchFamily="34" charset="0"/>
                <a:ea typeface="Times New Roman" panose="02020603050405020304" pitchFamily="18" charset="0"/>
                <a:cs typeface="Calibri" panose="020F0502020204030204" pitchFamily="34" charset="0"/>
              </a:rPr>
              <a:t>‘after’) </a:t>
            </a:r>
            <a:r>
              <a:rPr lang="de-AT" sz="3600" u="sng" dirty="0">
                <a:latin typeface="Calibri" panose="020F0502020204030204" pitchFamily="34" charset="0"/>
                <a:ea typeface="Times New Roman" panose="02020603050405020304" pitchFamily="18" charset="0"/>
                <a:cs typeface="Calibri" panose="020F0502020204030204" pitchFamily="34" charset="0"/>
              </a:rPr>
              <a:t>in -</a:t>
            </a:r>
            <a:r>
              <a:rPr lang="mi-NZ" sz="3600" u="sng" dirty="0">
                <a:latin typeface="Calibri" panose="020F0502020204030204" pitchFamily="34" charset="0"/>
                <a:ea typeface="Times New Roman" panose="02020603050405020304" pitchFamily="18" charset="0"/>
                <a:cs typeface="Calibri" panose="020F0502020204030204" pitchFamily="34" charset="0"/>
              </a:rPr>
              <a:t>мек(е)</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9" name="TextBox 8">
            <a:extLst>
              <a:ext uri="{FF2B5EF4-FFF2-40B4-BE49-F238E27FC236}">
                <a16:creationId xmlns:a16="http://schemas.microsoft.com/office/drawing/2014/main" id="{3F1D0A99-7A59-4C78-ABE1-7F173830037E}"/>
              </a:ext>
            </a:extLst>
          </p:cNvPr>
          <p:cNvSpPr txBox="1"/>
          <p:nvPr/>
        </p:nvSpPr>
        <p:spPr>
          <a:xfrm>
            <a:off x="897924" y="1763583"/>
            <a:ext cx="6096000" cy="369332"/>
          </a:xfrm>
          <a:prstGeom prst="rect">
            <a:avLst/>
          </a:prstGeom>
          <a:noFill/>
        </p:spPr>
        <p:txBody>
          <a:bodyPr wrap="square">
            <a:spAutoFit/>
          </a:bodyPr>
          <a:lstStyle/>
          <a:p>
            <a:pPr marL="0" indent="0">
              <a:buFont typeface="Arial" panose="020B0604020202020204" pitchFamily="34" charset="0"/>
              <a:buNone/>
            </a:pPr>
            <a:r>
              <a:rPr lang="en-US" dirty="0">
                <a:latin typeface="Calibri" panose="020F0502020204030204" pitchFamily="34" charset="0"/>
                <a:ea typeface="PMingLiU" panose="02020500000000000000" pitchFamily="18" charset="-120"/>
              </a:rPr>
              <a:t>Possessive suffixes:</a:t>
            </a:r>
          </a:p>
        </p:txBody>
      </p:sp>
      <p:sp>
        <p:nvSpPr>
          <p:cNvPr id="10" name="Rectangle 9">
            <a:extLst>
              <a:ext uri="{FF2B5EF4-FFF2-40B4-BE49-F238E27FC236}">
                <a16:creationId xmlns:a16="http://schemas.microsoft.com/office/drawing/2014/main" id="{FB4236C1-E758-4E26-A142-4115A153F56E}"/>
              </a:ext>
            </a:extLst>
          </p:cNvPr>
          <p:cNvSpPr/>
          <p:nvPr/>
        </p:nvSpPr>
        <p:spPr>
          <a:xfrm>
            <a:off x="5177653" y="2927782"/>
            <a:ext cx="1486757"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057D5D5A-2324-4F29-8397-194B873488B6}"/>
              </a:ext>
            </a:extLst>
          </p:cNvPr>
          <p:cNvSpPr/>
          <p:nvPr/>
        </p:nvSpPr>
        <p:spPr>
          <a:xfrm>
            <a:off x="5199837" y="3213620"/>
            <a:ext cx="137395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3E2E6ED7-6DD0-4F16-93E7-8BF128A564A3}"/>
              </a:ext>
            </a:extLst>
          </p:cNvPr>
          <p:cNvSpPr/>
          <p:nvPr/>
        </p:nvSpPr>
        <p:spPr>
          <a:xfrm>
            <a:off x="5177652" y="3570317"/>
            <a:ext cx="2425872" cy="21745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959B39AA-6826-46A8-8D44-A34A437873D6}"/>
              </a:ext>
            </a:extLst>
          </p:cNvPr>
          <p:cNvSpPr/>
          <p:nvPr/>
        </p:nvSpPr>
        <p:spPr>
          <a:xfrm>
            <a:off x="5180738" y="3891252"/>
            <a:ext cx="1697084" cy="18544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988F1894-6FD5-4007-8B48-336A0DD712BE}"/>
              </a:ext>
            </a:extLst>
          </p:cNvPr>
          <p:cNvSpPr/>
          <p:nvPr/>
        </p:nvSpPr>
        <p:spPr>
          <a:xfrm>
            <a:off x="5199837" y="4200173"/>
            <a:ext cx="1230951" cy="18544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3660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4C0070C-E2BB-4AD3-922C-D6610EE2135B}"/>
              </a:ext>
            </a:extLst>
          </p:cNvPr>
          <p:cNvSpPr>
            <a:spLocks noGrp="1"/>
          </p:cNvSpPr>
          <p:nvPr>
            <p:ph type="ftr" sz="quarter" idx="11"/>
          </p:nvPr>
        </p:nvSpPr>
        <p:spPr/>
        <p:txBody>
          <a:bodyPr/>
          <a:lstStyle/>
          <a:p>
            <a:r>
              <a:rPr lang="en-US"/>
              <a:t>COPIUS – Introduction to Mari – Chapter 20</a:t>
            </a:r>
            <a:endParaRPr lang="en-GB"/>
          </a:p>
        </p:txBody>
      </p:sp>
      <p:sp>
        <p:nvSpPr>
          <p:cNvPr id="5" name="Slide Number Placeholder 4">
            <a:extLst>
              <a:ext uri="{FF2B5EF4-FFF2-40B4-BE49-F238E27FC236}">
                <a16:creationId xmlns:a16="http://schemas.microsoft.com/office/drawing/2014/main" id="{E609A196-07E6-4CC8-873D-52D4597DDCC5}"/>
              </a:ext>
            </a:extLst>
          </p:cNvPr>
          <p:cNvSpPr>
            <a:spLocks noGrp="1"/>
          </p:cNvSpPr>
          <p:nvPr>
            <p:ph type="sldNum" sz="quarter" idx="12"/>
          </p:nvPr>
        </p:nvSpPr>
        <p:spPr/>
        <p:txBody>
          <a:bodyPr/>
          <a:lstStyle/>
          <a:p>
            <a:fld id="{055DE2CD-379D-4002-80ED-F7724F598CF3}" type="slidenum">
              <a:rPr lang="en-GB" smtClean="0"/>
              <a:t>11</a:t>
            </a:fld>
            <a:endParaRPr lang="en-GB"/>
          </a:p>
        </p:txBody>
      </p:sp>
      <p:graphicFrame>
        <p:nvGraphicFramePr>
          <p:cNvPr id="6" name="Table 5">
            <a:extLst>
              <a:ext uri="{FF2B5EF4-FFF2-40B4-BE49-F238E27FC236}">
                <a16:creationId xmlns:a16="http://schemas.microsoft.com/office/drawing/2014/main" id="{55145313-CDBA-4A5C-BEE3-4173CD7C73BE}"/>
              </a:ext>
            </a:extLst>
          </p:cNvPr>
          <p:cNvGraphicFramePr>
            <a:graphicFrameLocks noGrp="1"/>
          </p:cNvGraphicFramePr>
          <p:nvPr>
            <p:extLst>
              <p:ext uri="{D42A27DB-BD31-4B8C-83A1-F6EECF244321}">
                <p14:modId xmlns:p14="http://schemas.microsoft.com/office/powerpoint/2010/main" val="599966217"/>
              </p:ext>
            </p:extLst>
          </p:nvPr>
        </p:nvGraphicFramePr>
        <p:xfrm>
          <a:off x="4272108" y="2572507"/>
          <a:ext cx="4215289" cy="2190867"/>
        </p:xfrm>
        <a:graphic>
          <a:graphicData uri="http://schemas.openxmlformats.org/drawingml/2006/table">
            <a:tbl>
              <a:tblPr firstRow="1" firstCol="1" bandRow="1" bandCol="1">
                <a:tableStyleId>{5940675A-B579-460E-94D1-54222C63F5DA}</a:tableStyleId>
              </a:tblPr>
              <a:tblGrid>
                <a:gridCol w="867289">
                  <a:extLst>
                    <a:ext uri="{9D8B030D-6E8A-4147-A177-3AD203B41FA5}">
                      <a16:colId xmlns:a16="http://schemas.microsoft.com/office/drawing/2014/main" val="2736513851"/>
                    </a:ext>
                  </a:extLst>
                </a:gridCol>
                <a:gridCol w="3348000">
                  <a:extLst>
                    <a:ext uri="{9D8B030D-6E8A-4147-A177-3AD203B41FA5}">
                      <a16:colId xmlns:a16="http://schemas.microsoft.com/office/drawing/2014/main" val="171380316"/>
                    </a:ext>
                  </a:extLst>
                </a:gridCol>
              </a:tblGrid>
              <a:tr h="312981">
                <a:tc>
                  <a:txBody>
                    <a:bodyPr/>
                    <a:lstStyle/>
                    <a:p>
                      <a:pPr algn="ctr">
                        <a:lnSpc>
                          <a:spcPct val="107000"/>
                        </a:lnSpc>
                      </a:pP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a:lnSpc>
                          <a:spcPct val="107000"/>
                        </a:lnSpc>
                      </a:pPr>
                      <a:r>
                        <a:rPr lang="mi-NZ" sz="1800" dirty="0">
                          <a:effectLst/>
                          <a:latin typeface="Calibri" panose="020F0502020204030204" pitchFamily="34" charset="0"/>
                          <a:ea typeface="PMingLiU" panose="02020500000000000000" pitchFamily="18" charset="-120"/>
                          <a:cs typeface="Lucida Grande"/>
                        </a:rPr>
                        <a:t>кочм</a:t>
                      </a:r>
                      <a:r>
                        <a:rPr lang="mi-NZ" sz="1800" b="1" dirty="0">
                          <a:effectLst/>
                          <a:latin typeface="Calibri" panose="020F0502020204030204" pitchFamily="34" charset="0"/>
                          <a:ea typeface="PMingLiU" panose="02020500000000000000" pitchFamily="18" charset="-120"/>
                          <a:cs typeface="Lucida Grande"/>
                        </a:rPr>
                        <a:t>е</a:t>
                      </a:r>
                      <a:r>
                        <a:rPr lang="mi-NZ" sz="1800" dirty="0">
                          <a:effectLst/>
                          <a:latin typeface="Calibri" panose="020F0502020204030204" pitchFamily="34" charset="0"/>
                          <a:ea typeface="PMingLiU" panose="02020500000000000000" pitchFamily="18" charset="-120"/>
                          <a:cs typeface="Lucida Grande"/>
                        </a:rPr>
                        <a:t>к(е) &gt;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314114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кыже</a:t>
                      </a:r>
                      <a:r>
                        <a:rPr lang="en-US" sz="1800" dirty="0">
                          <a:effectLst/>
                          <a:latin typeface="Calibri" panose="020F0502020204030204" pitchFamily="34" charset="0"/>
                          <a:ea typeface="PMingLiU" panose="02020500000000000000" pitchFamily="18" charset="-120"/>
                          <a:cs typeface="Calibri" panose="020F0502020204030204" pitchFamily="34" charset="0"/>
                        </a:rPr>
                        <a:t> ~ </a:t>
                      </a:r>
                      <a:r>
                        <a:rPr lang="en-US" sz="1800" dirty="0" err="1">
                          <a:effectLst/>
                          <a:latin typeface="Calibri" panose="020F0502020204030204" pitchFamily="34" charset="0"/>
                          <a:ea typeface="PMingLiU" panose="02020500000000000000" pitchFamily="18" charset="-120"/>
                          <a:cs typeface="Calibri" panose="020F0502020204030204" pitchFamily="34" charset="0"/>
                        </a:rPr>
                        <a:t>кочм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кше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кочмекын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кочмекыд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кышт</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7" name="Content Placeholder 2">
            <a:extLst>
              <a:ext uri="{FF2B5EF4-FFF2-40B4-BE49-F238E27FC236}">
                <a16:creationId xmlns:a16="http://schemas.microsoft.com/office/drawing/2014/main" id="{03C2625D-33E9-4A53-86AA-321B7C935A58}"/>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Font typeface="Arial" panose="020B0604020202020204" pitchFamily="34" charset="0"/>
              <a:buNone/>
            </a:pPr>
            <a:r>
              <a:rPr lang="en-US" sz="3600" u="sng" dirty="0">
                <a:latin typeface="Calibri" panose="020F0502020204030204" pitchFamily="34" charset="0"/>
                <a:ea typeface="Times New Roman" panose="02020603050405020304" pitchFamily="18" charset="0"/>
                <a:cs typeface="Calibri" panose="020F0502020204030204" pitchFamily="34" charset="0"/>
              </a:rPr>
              <a:t>3. G</a:t>
            </a:r>
            <a:r>
              <a:rPr lang="de-AT" sz="3600" u="sng" dirty="0">
                <a:latin typeface="Calibri" panose="020F0502020204030204" pitchFamily="34" charset="0"/>
                <a:ea typeface="Times New Roman" panose="02020603050405020304" pitchFamily="18" charset="0"/>
                <a:cs typeface="Calibri" panose="020F0502020204030204" pitchFamily="34" charset="0"/>
              </a:rPr>
              <a:t>erund ~ converb of prior action (</a:t>
            </a:r>
            <a:r>
              <a:rPr lang="en-US" sz="3600" u="sng" dirty="0">
                <a:latin typeface="Calibri" panose="020F0502020204030204" pitchFamily="34" charset="0"/>
                <a:ea typeface="Times New Roman" panose="02020603050405020304" pitchFamily="18" charset="0"/>
                <a:cs typeface="Calibri" panose="020F0502020204030204" pitchFamily="34" charset="0"/>
              </a:rPr>
              <a:t>‘after’) </a:t>
            </a:r>
            <a:r>
              <a:rPr lang="de-AT" sz="3600" u="sng" dirty="0">
                <a:latin typeface="Calibri" panose="020F0502020204030204" pitchFamily="34" charset="0"/>
                <a:ea typeface="Times New Roman" panose="02020603050405020304" pitchFamily="18" charset="0"/>
                <a:cs typeface="Calibri" panose="020F0502020204030204" pitchFamily="34" charset="0"/>
              </a:rPr>
              <a:t>in -</a:t>
            </a:r>
            <a:r>
              <a:rPr lang="mi-NZ" sz="3600" u="sng" dirty="0">
                <a:latin typeface="Calibri" panose="020F0502020204030204" pitchFamily="34" charset="0"/>
                <a:ea typeface="Times New Roman" panose="02020603050405020304" pitchFamily="18" charset="0"/>
                <a:cs typeface="Calibri" panose="020F0502020204030204" pitchFamily="34" charset="0"/>
              </a:rPr>
              <a:t>мек(е)</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9" name="TextBox 8">
            <a:extLst>
              <a:ext uri="{FF2B5EF4-FFF2-40B4-BE49-F238E27FC236}">
                <a16:creationId xmlns:a16="http://schemas.microsoft.com/office/drawing/2014/main" id="{3F1D0A99-7A59-4C78-ABE1-7F173830037E}"/>
              </a:ext>
            </a:extLst>
          </p:cNvPr>
          <p:cNvSpPr txBox="1"/>
          <p:nvPr/>
        </p:nvSpPr>
        <p:spPr>
          <a:xfrm>
            <a:off x="897924" y="1763583"/>
            <a:ext cx="6096000" cy="369332"/>
          </a:xfrm>
          <a:prstGeom prst="rect">
            <a:avLst/>
          </a:prstGeom>
          <a:noFill/>
        </p:spPr>
        <p:txBody>
          <a:bodyPr wrap="square">
            <a:spAutoFit/>
          </a:bodyPr>
          <a:lstStyle/>
          <a:p>
            <a:pPr marL="0" indent="0">
              <a:buFont typeface="Arial" panose="020B0604020202020204" pitchFamily="34" charset="0"/>
              <a:buNone/>
            </a:pPr>
            <a:r>
              <a:rPr lang="en-US" dirty="0">
                <a:latin typeface="Calibri" panose="020F0502020204030204" pitchFamily="34" charset="0"/>
                <a:ea typeface="PMingLiU" panose="02020500000000000000" pitchFamily="18" charset="-120"/>
              </a:rPr>
              <a:t>Possessive suffixes:</a:t>
            </a:r>
          </a:p>
        </p:txBody>
      </p:sp>
    </p:spTree>
    <p:extLst>
      <p:ext uri="{BB962C8B-B14F-4D97-AF65-F5344CB8AC3E}">
        <p14:creationId xmlns:p14="http://schemas.microsoft.com/office/powerpoint/2010/main" val="77542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a:extLst>
              <a:ext uri="{FF2B5EF4-FFF2-40B4-BE49-F238E27FC236}">
                <a16:creationId xmlns:a16="http://schemas.microsoft.com/office/drawing/2014/main" id="{E6DF3426-F5B9-4C97-88B6-917E1A6D0352}"/>
              </a:ext>
            </a:extLst>
          </p:cNvPr>
          <p:cNvGraphicFramePr>
            <a:graphicFrameLocks/>
          </p:cNvGraphicFramePr>
          <p:nvPr/>
        </p:nvGraphicFramePr>
        <p:xfrm>
          <a:off x="819510" y="1859549"/>
          <a:ext cx="10552979" cy="4094577"/>
        </p:xfrm>
        <a:graphic>
          <a:graphicData uri="http://schemas.openxmlformats.org/drawingml/2006/table">
            <a:tbl>
              <a:tblPr firstRow="1" firstCol="1" bandRow="1" bandCol="1"/>
              <a:tblGrid>
                <a:gridCol w="2463100">
                  <a:extLst>
                    <a:ext uri="{9D8B030D-6E8A-4147-A177-3AD203B41FA5}">
                      <a16:colId xmlns:a16="http://schemas.microsoft.com/office/drawing/2014/main" val="2147401105"/>
                    </a:ext>
                  </a:extLst>
                </a:gridCol>
                <a:gridCol w="2550326">
                  <a:extLst>
                    <a:ext uri="{9D8B030D-6E8A-4147-A177-3AD203B41FA5}">
                      <a16:colId xmlns:a16="http://schemas.microsoft.com/office/drawing/2014/main" val="3997883679"/>
                    </a:ext>
                  </a:extLst>
                </a:gridCol>
                <a:gridCol w="2594632">
                  <a:extLst>
                    <a:ext uri="{9D8B030D-6E8A-4147-A177-3AD203B41FA5}">
                      <a16:colId xmlns:a16="http://schemas.microsoft.com/office/drawing/2014/main" val="1733620156"/>
                    </a:ext>
                  </a:extLst>
                </a:gridCol>
                <a:gridCol w="2944921">
                  <a:extLst>
                    <a:ext uri="{9D8B030D-6E8A-4147-A177-3AD203B41FA5}">
                      <a16:colId xmlns:a16="http://schemas.microsoft.com/office/drawing/2014/main" val="2753966601"/>
                    </a:ext>
                  </a:extLst>
                </a:gridCol>
              </a:tblGrid>
              <a:tr h="0">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Infinitive</a:t>
                      </a:r>
                      <a:endParaRPr lang="en-US" sz="2000" b="0" i="0" u="none" strike="noStrike" dirty="0">
                        <a:effectLst/>
                        <a:latin typeface="Arial" panose="020B0604020202020204" pitchFamily="34" charset="0"/>
                      </a:endParaRPr>
                    </a:p>
                  </a:txBody>
                  <a:tcPr marL="199374" marR="199374" marT="99687" marB="99687" anchor="ctr">
                    <a:lnL w="28575"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Verbal stem</a:t>
                      </a:r>
                      <a:endParaRPr lang="en-US"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Participle in ‑</a:t>
                      </a:r>
                      <a:r>
                        <a:rPr lang="de-AT" sz="2000" b="1" i="1"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mi-NZ" sz="2000" b="1" i="1" u="none" strike="noStrike" dirty="0">
                          <a:effectLst/>
                          <a:latin typeface="Calibri" panose="020F0502020204030204" pitchFamily="34" charset="0"/>
                          <a:ea typeface="PMingLiU" panose="02020500000000000000" pitchFamily="18" charset="-120"/>
                          <a:cs typeface="Calibri" panose="020F0502020204030204" pitchFamily="34" charset="0"/>
                        </a:rPr>
                        <a:t>аш</a:t>
                      </a:r>
                      <a:endParaRPr lang="az-Cyrl-AZ"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430147"/>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read</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00814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take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6418"/>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тунем</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learn</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13657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кочк</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eat</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 (&gt; коч-)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коч</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926964"/>
                  </a:ext>
                </a:extLst>
              </a:tr>
              <a:tr h="0">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шинч</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sit down</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шинч‑ (&gt; шич-)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шич</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231533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leave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 (&gt; лек-)</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лек</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0085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write</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возы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489217"/>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enter</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пуры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2410932"/>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live</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илы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50383"/>
                  </a:ext>
                </a:extLst>
              </a:tr>
              <a:tr h="295942">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agree</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келшы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4790541"/>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dirty="0">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go</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2737617"/>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4. Future-</a:t>
            </a:r>
            <a:r>
              <a:rPr lang="en-US" sz="3600" u="sng" dirty="0" err="1">
                <a:effectLst/>
                <a:latin typeface="Calibri" panose="020F0502020204030204" pitchFamily="34" charset="0"/>
                <a:ea typeface="Times New Roman" panose="02020603050405020304" pitchFamily="18" charset="0"/>
                <a:cs typeface="Calibri" panose="020F0502020204030204" pitchFamily="34" charset="0"/>
              </a:rPr>
              <a:t>necessitive</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participle in -</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ш</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аш</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12</a:t>
            </a:fld>
            <a:endParaRPr lang="en-GB" dirty="0"/>
          </a:p>
        </p:txBody>
      </p:sp>
      <p:sp>
        <p:nvSpPr>
          <p:cNvPr id="8" name="Rectangle 7">
            <a:extLst>
              <a:ext uri="{FF2B5EF4-FFF2-40B4-BE49-F238E27FC236}">
                <a16:creationId xmlns:a16="http://schemas.microsoft.com/office/drawing/2014/main" id="{95C06173-CD12-4E18-8417-8D2F18D1BEB9}"/>
              </a:ext>
            </a:extLst>
          </p:cNvPr>
          <p:cNvSpPr/>
          <p:nvPr/>
        </p:nvSpPr>
        <p:spPr>
          <a:xfrm>
            <a:off x="8456312" y="2419159"/>
            <a:ext cx="1486757"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9" name="Rectangle 8">
            <a:extLst>
              <a:ext uri="{FF2B5EF4-FFF2-40B4-BE49-F238E27FC236}">
                <a16:creationId xmlns:a16="http://schemas.microsoft.com/office/drawing/2014/main" id="{1A540831-0A2B-462B-9206-A2A5977DE062}"/>
              </a:ext>
            </a:extLst>
          </p:cNvPr>
          <p:cNvSpPr/>
          <p:nvPr/>
        </p:nvSpPr>
        <p:spPr>
          <a:xfrm>
            <a:off x="8478496" y="2704996"/>
            <a:ext cx="1373957"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0" name="Rectangle 9">
            <a:extLst>
              <a:ext uri="{FF2B5EF4-FFF2-40B4-BE49-F238E27FC236}">
                <a16:creationId xmlns:a16="http://schemas.microsoft.com/office/drawing/2014/main" id="{1BDD74C9-F812-470A-BB46-A06A241C5B46}"/>
              </a:ext>
            </a:extLst>
          </p:cNvPr>
          <p:cNvSpPr/>
          <p:nvPr/>
        </p:nvSpPr>
        <p:spPr>
          <a:xfrm>
            <a:off x="8456311" y="3061694"/>
            <a:ext cx="19853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E1157E9E-34C7-46E7-8393-4DFF82DB51CB}"/>
              </a:ext>
            </a:extLst>
          </p:cNvPr>
          <p:cNvSpPr/>
          <p:nvPr/>
        </p:nvSpPr>
        <p:spPr>
          <a:xfrm>
            <a:off x="8459397" y="3382629"/>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2" name="Rectangle 11">
            <a:extLst>
              <a:ext uri="{FF2B5EF4-FFF2-40B4-BE49-F238E27FC236}">
                <a16:creationId xmlns:a16="http://schemas.microsoft.com/office/drawing/2014/main" id="{2C150F34-1887-43B7-9BAE-09ACFE53AFA0}"/>
              </a:ext>
            </a:extLst>
          </p:cNvPr>
          <p:cNvSpPr/>
          <p:nvPr/>
        </p:nvSpPr>
        <p:spPr>
          <a:xfrm>
            <a:off x="8533314" y="3709914"/>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6" name="Rectangle 15">
            <a:extLst>
              <a:ext uri="{FF2B5EF4-FFF2-40B4-BE49-F238E27FC236}">
                <a16:creationId xmlns:a16="http://schemas.microsoft.com/office/drawing/2014/main" id="{CC95D446-B0B1-4D68-8652-3B032DF8D80F}"/>
              </a:ext>
            </a:extLst>
          </p:cNvPr>
          <p:cNvSpPr/>
          <p:nvPr/>
        </p:nvSpPr>
        <p:spPr>
          <a:xfrm>
            <a:off x="8483856" y="4039500"/>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7" name="Rectangle 16">
            <a:extLst>
              <a:ext uri="{FF2B5EF4-FFF2-40B4-BE49-F238E27FC236}">
                <a16:creationId xmlns:a16="http://schemas.microsoft.com/office/drawing/2014/main" id="{E568DA8A-086E-4351-BB08-D1FA436C31A4}"/>
              </a:ext>
            </a:extLst>
          </p:cNvPr>
          <p:cNvSpPr/>
          <p:nvPr/>
        </p:nvSpPr>
        <p:spPr>
          <a:xfrm>
            <a:off x="8506040" y="4386047"/>
            <a:ext cx="1437029" cy="23476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8" name="Rectangle 17">
            <a:extLst>
              <a:ext uri="{FF2B5EF4-FFF2-40B4-BE49-F238E27FC236}">
                <a16:creationId xmlns:a16="http://schemas.microsoft.com/office/drawing/2014/main" id="{C50A2130-ED4D-4641-BC93-1310B314D291}"/>
              </a:ext>
            </a:extLst>
          </p:cNvPr>
          <p:cNvSpPr/>
          <p:nvPr/>
        </p:nvSpPr>
        <p:spPr>
          <a:xfrm>
            <a:off x="8483855" y="4747642"/>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9" name="Rectangle 18">
            <a:extLst>
              <a:ext uri="{FF2B5EF4-FFF2-40B4-BE49-F238E27FC236}">
                <a16:creationId xmlns:a16="http://schemas.microsoft.com/office/drawing/2014/main" id="{294D79CA-BE98-4AB3-8758-93F424F2DCE8}"/>
              </a:ext>
            </a:extLst>
          </p:cNvPr>
          <p:cNvSpPr/>
          <p:nvPr/>
        </p:nvSpPr>
        <p:spPr>
          <a:xfrm>
            <a:off x="8486941" y="5017259"/>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78BD44E7-8089-4DA5-9A04-CA2ED5BB6964}"/>
              </a:ext>
            </a:extLst>
          </p:cNvPr>
          <p:cNvSpPr/>
          <p:nvPr/>
        </p:nvSpPr>
        <p:spPr>
          <a:xfrm>
            <a:off x="8560858" y="5344544"/>
            <a:ext cx="159562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1" name="Rectangle 20">
            <a:extLst>
              <a:ext uri="{FF2B5EF4-FFF2-40B4-BE49-F238E27FC236}">
                <a16:creationId xmlns:a16="http://schemas.microsoft.com/office/drawing/2014/main" id="{FA3B3D8D-BF22-4EE4-B0D1-2E68E950E63B}"/>
              </a:ext>
            </a:extLst>
          </p:cNvPr>
          <p:cNvSpPr/>
          <p:nvPr/>
        </p:nvSpPr>
        <p:spPr>
          <a:xfrm>
            <a:off x="6598847" y="3387487"/>
            <a:ext cx="82430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2" name="Rectangle 21">
            <a:extLst>
              <a:ext uri="{FF2B5EF4-FFF2-40B4-BE49-F238E27FC236}">
                <a16:creationId xmlns:a16="http://schemas.microsoft.com/office/drawing/2014/main" id="{21D30B67-C45F-4723-8908-F67C4C37647B}"/>
              </a:ext>
            </a:extLst>
          </p:cNvPr>
          <p:cNvSpPr/>
          <p:nvPr/>
        </p:nvSpPr>
        <p:spPr>
          <a:xfrm>
            <a:off x="6694097" y="3712851"/>
            <a:ext cx="88145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3" name="Rectangle 22">
            <a:extLst>
              <a:ext uri="{FF2B5EF4-FFF2-40B4-BE49-F238E27FC236}">
                <a16:creationId xmlns:a16="http://schemas.microsoft.com/office/drawing/2014/main" id="{7019F300-1E31-436E-9D6F-42231AE7F137}"/>
              </a:ext>
            </a:extLst>
          </p:cNvPr>
          <p:cNvSpPr/>
          <p:nvPr/>
        </p:nvSpPr>
        <p:spPr>
          <a:xfrm>
            <a:off x="6567097" y="4036295"/>
            <a:ext cx="88145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2090826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a:extLst>
              <a:ext uri="{FF2B5EF4-FFF2-40B4-BE49-F238E27FC236}">
                <a16:creationId xmlns:a16="http://schemas.microsoft.com/office/drawing/2014/main" id="{E6DF3426-F5B9-4C97-88B6-917E1A6D0352}"/>
              </a:ext>
            </a:extLst>
          </p:cNvPr>
          <p:cNvGraphicFramePr>
            <a:graphicFrameLocks/>
          </p:cNvGraphicFramePr>
          <p:nvPr/>
        </p:nvGraphicFramePr>
        <p:xfrm>
          <a:off x="819510" y="1859549"/>
          <a:ext cx="10552979" cy="4094577"/>
        </p:xfrm>
        <a:graphic>
          <a:graphicData uri="http://schemas.openxmlformats.org/drawingml/2006/table">
            <a:tbl>
              <a:tblPr firstRow="1" firstCol="1" bandRow="1" bandCol="1"/>
              <a:tblGrid>
                <a:gridCol w="2463100">
                  <a:extLst>
                    <a:ext uri="{9D8B030D-6E8A-4147-A177-3AD203B41FA5}">
                      <a16:colId xmlns:a16="http://schemas.microsoft.com/office/drawing/2014/main" val="2147401105"/>
                    </a:ext>
                  </a:extLst>
                </a:gridCol>
                <a:gridCol w="2550326">
                  <a:extLst>
                    <a:ext uri="{9D8B030D-6E8A-4147-A177-3AD203B41FA5}">
                      <a16:colId xmlns:a16="http://schemas.microsoft.com/office/drawing/2014/main" val="3997883679"/>
                    </a:ext>
                  </a:extLst>
                </a:gridCol>
                <a:gridCol w="2594632">
                  <a:extLst>
                    <a:ext uri="{9D8B030D-6E8A-4147-A177-3AD203B41FA5}">
                      <a16:colId xmlns:a16="http://schemas.microsoft.com/office/drawing/2014/main" val="1733620156"/>
                    </a:ext>
                  </a:extLst>
                </a:gridCol>
                <a:gridCol w="2944921">
                  <a:extLst>
                    <a:ext uri="{9D8B030D-6E8A-4147-A177-3AD203B41FA5}">
                      <a16:colId xmlns:a16="http://schemas.microsoft.com/office/drawing/2014/main" val="2753966601"/>
                    </a:ext>
                  </a:extLst>
                </a:gridCol>
              </a:tblGrid>
              <a:tr h="0">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Infinitive</a:t>
                      </a:r>
                      <a:endParaRPr lang="en-US" sz="2000" b="0" i="0" u="none" strike="noStrike" dirty="0">
                        <a:effectLst/>
                        <a:latin typeface="Arial" panose="020B0604020202020204" pitchFamily="34" charset="0"/>
                      </a:endParaRPr>
                    </a:p>
                  </a:txBody>
                  <a:tcPr marL="199374" marR="199374" marT="99687" marB="99687" anchor="ctr">
                    <a:lnL w="28575"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Verbal stem</a:t>
                      </a:r>
                      <a:endParaRPr lang="en-US"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Participle in ‑</a:t>
                      </a:r>
                      <a:r>
                        <a:rPr lang="de-AT" sz="2000" b="1" i="1"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mi-NZ" sz="2000" b="1" i="1" u="none" strike="noStrike" dirty="0">
                          <a:effectLst/>
                          <a:latin typeface="Calibri" panose="020F0502020204030204" pitchFamily="34" charset="0"/>
                          <a:ea typeface="PMingLiU" panose="02020500000000000000" pitchFamily="18" charset="-120"/>
                          <a:cs typeface="Calibri" panose="020F0502020204030204" pitchFamily="34" charset="0"/>
                        </a:rPr>
                        <a:t>аш</a:t>
                      </a:r>
                      <a:endParaRPr lang="az-Cyrl-AZ"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430147"/>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read</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00814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take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6418"/>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тунем</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learn</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13657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кочк</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eat</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 (&gt; коч-)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коч</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926964"/>
                  </a:ext>
                </a:extLst>
              </a:tr>
              <a:tr h="0">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шинч</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sit down</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шинч‑ (&gt; шич-)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шич</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231533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leave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 (&gt; лек-)</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лек</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0085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write</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возы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489217"/>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enter</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пуры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2410932"/>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live</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илы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50383"/>
                  </a:ext>
                </a:extLst>
              </a:tr>
              <a:tr h="295942">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agree</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келшы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4790541"/>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dirty="0">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go</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кай</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2737617"/>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4. Future-</a:t>
            </a:r>
            <a:r>
              <a:rPr lang="en-US" sz="3600" u="sng" dirty="0" err="1">
                <a:effectLst/>
                <a:latin typeface="Calibri" panose="020F0502020204030204" pitchFamily="34" charset="0"/>
                <a:ea typeface="Times New Roman" panose="02020603050405020304" pitchFamily="18" charset="0"/>
                <a:cs typeface="Calibri" panose="020F0502020204030204" pitchFamily="34" charset="0"/>
              </a:rPr>
              <a:t>necessitive</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participle in -</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ш</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аш</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dirty="0"/>
          </a:p>
        </p:txBody>
      </p:sp>
    </p:spTree>
    <p:extLst>
      <p:ext uri="{BB962C8B-B14F-4D97-AF65-F5344CB8AC3E}">
        <p14:creationId xmlns:p14="http://schemas.microsoft.com/office/powerpoint/2010/main" val="905616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93313C-A6C7-4F7A-9D2A-331C5A0F6C67}"/>
              </a:ext>
            </a:extLst>
          </p:cNvPr>
          <p:cNvSpPr>
            <a:spLocks noGrp="1"/>
          </p:cNvSpPr>
          <p:nvPr>
            <p:ph idx="1"/>
          </p:nvPr>
        </p:nvSpPr>
        <p:spPr>
          <a:xfrm>
            <a:off x="838200" y="1825625"/>
            <a:ext cx="4203357" cy="1032905"/>
          </a:xfrm>
        </p:spPr>
        <p:txBody>
          <a:bodyPr>
            <a:normAutofit/>
          </a:bodyPr>
          <a:lstStyle/>
          <a:p>
            <a:pPr marL="0" indent="0">
              <a:buNone/>
            </a:pPr>
            <a:r>
              <a:rPr lang="mi-NZ" sz="2400" dirty="0"/>
              <a:t>сар (⚔️💥💣)</a:t>
            </a:r>
          </a:p>
          <a:p>
            <a:pPr marL="0" indent="0">
              <a:buNone/>
            </a:pPr>
            <a:r>
              <a:rPr lang="mi-NZ" sz="2400" dirty="0"/>
              <a:t>	&gt; луд</a:t>
            </a:r>
            <a:r>
              <a:rPr lang="mi-NZ" sz="2400" b="1" dirty="0"/>
              <a:t>а</a:t>
            </a:r>
            <a:r>
              <a:rPr lang="mi-NZ" sz="2400" dirty="0"/>
              <a:t>ш (-ам) (📖😲)</a:t>
            </a:r>
            <a:endParaRPr lang="de-AT" sz="2400" dirty="0"/>
          </a:p>
        </p:txBody>
      </p:sp>
      <p:sp>
        <p:nvSpPr>
          <p:cNvPr id="4" name="Footer Placeholder 3">
            <a:extLst>
              <a:ext uri="{FF2B5EF4-FFF2-40B4-BE49-F238E27FC236}">
                <a16:creationId xmlns:a16="http://schemas.microsoft.com/office/drawing/2014/main" id="{C379A79C-4D72-4417-B258-36AEBBF592A7}"/>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701154A2-679E-40DD-8CD1-053CF3A21EC2}"/>
              </a:ext>
            </a:extLst>
          </p:cNvPr>
          <p:cNvSpPr>
            <a:spLocks noGrp="1"/>
          </p:cNvSpPr>
          <p:nvPr>
            <p:ph type="sldNum" sz="quarter" idx="12"/>
          </p:nvPr>
        </p:nvSpPr>
        <p:spPr/>
        <p:txBody>
          <a:bodyPr/>
          <a:lstStyle/>
          <a:p>
            <a:fld id="{055DE2CD-379D-4002-80ED-F7724F598CF3}" type="slidenum">
              <a:rPr lang="en-GB" smtClean="0"/>
              <a:t>14</a:t>
            </a:fld>
            <a:endParaRPr lang="en-GB"/>
          </a:p>
        </p:txBody>
      </p:sp>
      <p:sp>
        <p:nvSpPr>
          <p:cNvPr id="6" name="Content Placeholder 2">
            <a:extLst>
              <a:ext uri="{FF2B5EF4-FFF2-40B4-BE49-F238E27FC236}">
                <a16:creationId xmlns:a16="http://schemas.microsoft.com/office/drawing/2014/main" id="{7103EE95-20B7-4496-9325-D66F92705FFB}"/>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Font typeface="Arial" panose="020B0604020202020204" pitchFamily="34" charset="0"/>
              <a:buNone/>
            </a:pPr>
            <a:r>
              <a:rPr lang="en-US" sz="3600" u="sng" dirty="0">
                <a:latin typeface="Calibri" panose="020F0502020204030204" pitchFamily="34" charset="0"/>
                <a:ea typeface="Times New Roman" panose="02020603050405020304" pitchFamily="18" charset="0"/>
                <a:cs typeface="Calibri" panose="020F0502020204030204" pitchFamily="34" charset="0"/>
              </a:rPr>
              <a:t>5. </a:t>
            </a:r>
            <a:r>
              <a:rPr lang="de-AT" sz="3600" u="sng" dirty="0">
                <a:latin typeface="Calibri" panose="020F0502020204030204" pitchFamily="34" charset="0"/>
                <a:ea typeface="Times New Roman" panose="02020603050405020304" pitchFamily="18" charset="0"/>
                <a:cs typeface="Calibri" panose="020F0502020204030204" pitchFamily="34" charset="0"/>
              </a:rPr>
              <a:t>Passive participle + postposition</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8" name="TextBox 7">
            <a:extLst>
              <a:ext uri="{FF2B5EF4-FFF2-40B4-BE49-F238E27FC236}">
                <a16:creationId xmlns:a16="http://schemas.microsoft.com/office/drawing/2014/main" id="{81FF32CF-97B1-4B8F-A7A6-5F06D7D9CAF0}"/>
              </a:ext>
            </a:extLst>
          </p:cNvPr>
          <p:cNvSpPr txBox="1"/>
          <p:nvPr/>
        </p:nvSpPr>
        <p:spPr>
          <a:xfrm>
            <a:off x="5562600" y="3018302"/>
            <a:ext cx="6096000" cy="2308324"/>
          </a:xfrm>
          <a:prstGeom prst="rect">
            <a:avLst/>
          </a:prstGeom>
          <a:noFill/>
        </p:spPr>
        <p:txBody>
          <a:bodyPr wrap="square">
            <a:spAutoFit/>
          </a:bodyPr>
          <a:lstStyle/>
          <a:p>
            <a:pPr marL="0" indent="0">
              <a:buNone/>
            </a:pPr>
            <a:r>
              <a:rPr lang="mi-NZ" sz="2400" dirty="0"/>
              <a:t>сар д</a:t>
            </a:r>
            <a:r>
              <a:rPr lang="mi-NZ" sz="2400" b="1" dirty="0"/>
              <a:t>е</a:t>
            </a:r>
            <a:r>
              <a:rPr lang="mi-NZ" sz="2400" dirty="0"/>
              <a:t>не</a:t>
            </a:r>
          </a:p>
          <a:p>
            <a:pPr marL="0" indent="0">
              <a:buNone/>
            </a:pPr>
            <a:r>
              <a:rPr lang="de-AT" sz="2400" dirty="0"/>
              <a:t>	&gt; </a:t>
            </a:r>
            <a:r>
              <a:rPr lang="az-Cyrl-AZ" sz="2400" dirty="0"/>
              <a:t>л</a:t>
            </a:r>
            <a:r>
              <a:rPr lang="az-Cyrl-AZ" sz="2400" b="1" dirty="0"/>
              <a:t>у</a:t>
            </a:r>
            <a:r>
              <a:rPr lang="az-Cyrl-AZ" sz="2400" dirty="0"/>
              <a:t>дмо д</a:t>
            </a:r>
            <a:r>
              <a:rPr lang="az-Cyrl-AZ" sz="2400" b="1" dirty="0"/>
              <a:t>е</a:t>
            </a:r>
            <a:r>
              <a:rPr lang="az-Cyrl-AZ" sz="2400" dirty="0"/>
              <a:t>не</a:t>
            </a:r>
            <a:endParaRPr lang="mi-NZ" sz="2400" dirty="0"/>
          </a:p>
          <a:p>
            <a:pPr marL="0" indent="0">
              <a:buNone/>
            </a:pPr>
            <a:r>
              <a:rPr lang="mi-NZ" sz="2400" dirty="0"/>
              <a:t>сар ш</a:t>
            </a:r>
            <a:r>
              <a:rPr lang="mi-NZ" sz="2400" b="1" dirty="0"/>
              <a:t>о</a:t>
            </a:r>
            <a:r>
              <a:rPr lang="mi-NZ" sz="2400" dirty="0"/>
              <a:t>тышто</a:t>
            </a:r>
          </a:p>
          <a:p>
            <a:pPr marL="0" indent="0">
              <a:buNone/>
            </a:pPr>
            <a:r>
              <a:rPr lang="de-AT" sz="2400" dirty="0"/>
              <a:t>	&gt; </a:t>
            </a:r>
            <a:r>
              <a:rPr lang="az-Cyrl-AZ" sz="2400" dirty="0"/>
              <a:t>л</a:t>
            </a:r>
            <a:r>
              <a:rPr lang="az-Cyrl-AZ" sz="2400" b="1" dirty="0"/>
              <a:t>у</a:t>
            </a:r>
            <a:r>
              <a:rPr lang="az-Cyrl-AZ" sz="2400" dirty="0"/>
              <a:t>дмо ш</a:t>
            </a:r>
            <a:r>
              <a:rPr lang="az-Cyrl-AZ" sz="2400" b="1" dirty="0"/>
              <a:t>о</a:t>
            </a:r>
            <a:r>
              <a:rPr lang="az-Cyrl-AZ" sz="2400" dirty="0"/>
              <a:t>тышто</a:t>
            </a:r>
            <a:endParaRPr lang="mi-NZ" sz="2400" dirty="0"/>
          </a:p>
          <a:p>
            <a:pPr marL="0" indent="0">
              <a:buNone/>
            </a:pPr>
            <a:r>
              <a:rPr lang="mi-NZ" sz="2400" dirty="0"/>
              <a:t>сарл</a:t>
            </a:r>
            <a:r>
              <a:rPr lang="mi-NZ" sz="2400" b="1" dirty="0"/>
              <a:t>а</a:t>
            </a:r>
            <a:r>
              <a:rPr lang="mi-NZ" sz="2400" dirty="0"/>
              <a:t>н кӧр</a:t>
            </a:r>
            <a:r>
              <a:rPr lang="mi-NZ" sz="2400" b="1" dirty="0"/>
              <a:t>а</a:t>
            </a:r>
            <a:endParaRPr lang="az-Cyrl-AZ" sz="2400" b="1" dirty="0"/>
          </a:p>
          <a:p>
            <a:pPr marL="0" indent="0">
              <a:buNone/>
            </a:pPr>
            <a:r>
              <a:rPr lang="de-AT" sz="2400" dirty="0"/>
              <a:t>	&gt; </a:t>
            </a:r>
            <a:r>
              <a:rPr lang="az-Cyrl-AZ" sz="2400" dirty="0"/>
              <a:t>лудмыл</a:t>
            </a:r>
            <a:r>
              <a:rPr lang="az-Cyrl-AZ" sz="2400" b="1" dirty="0"/>
              <a:t>а</a:t>
            </a:r>
            <a:r>
              <a:rPr lang="az-Cyrl-AZ" sz="2400" dirty="0"/>
              <a:t>н кӧр</a:t>
            </a:r>
            <a:r>
              <a:rPr lang="az-Cyrl-AZ" sz="2400" b="1" dirty="0"/>
              <a:t>а</a:t>
            </a:r>
            <a:endParaRPr lang="en-GB" sz="2400" b="1" dirty="0"/>
          </a:p>
        </p:txBody>
      </p:sp>
      <p:sp>
        <p:nvSpPr>
          <p:cNvPr id="10" name="TextBox 9">
            <a:extLst>
              <a:ext uri="{FF2B5EF4-FFF2-40B4-BE49-F238E27FC236}">
                <a16:creationId xmlns:a16="http://schemas.microsoft.com/office/drawing/2014/main" id="{798696A8-FDEF-4FD0-AA57-9820080383A1}"/>
              </a:ext>
            </a:extLst>
          </p:cNvPr>
          <p:cNvSpPr txBox="1"/>
          <p:nvPr/>
        </p:nvSpPr>
        <p:spPr>
          <a:xfrm>
            <a:off x="838200" y="3018302"/>
            <a:ext cx="4114800" cy="3046988"/>
          </a:xfrm>
          <a:prstGeom prst="rect">
            <a:avLst/>
          </a:prstGeom>
          <a:noFill/>
        </p:spPr>
        <p:txBody>
          <a:bodyPr wrap="square">
            <a:spAutoFit/>
          </a:bodyPr>
          <a:lstStyle/>
          <a:p>
            <a:pPr marL="0" indent="0">
              <a:buNone/>
            </a:pPr>
            <a:r>
              <a:rPr lang="de-AT" sz="2400" dirty="0"/>
              <a:t>сар деч </a:t>
            </a:r>
            <a:r>
              <a:rPr lang="de-AT" sz="2400" b="1" dirty="0"/>
              <a:t>о</a:t>
            </a:r>
            <a:r>
              <a:rPr lang="de-AT" sz="2400" dirty="0"/>
              <a:t>нчыч</a:t>
            </a:r>
          </a:p>
          <a:p>
            <a:pPr marL="0" indent="0">
              <a:buNone/>
            </a:pPr>
            <a:r>
              <a:rPr lang="de-AT" sz="2400" dirty="0"/>
              <a:t>	&gt; </a:t>
            </a:r>
            <a:r>
              <a:rPr lang="az-Cyrl-AZ" sz="2400" dirty="0"/>
              <a:t>л</a:t>
            </a:r>
            <a:r>
              <a:rPr lang="az-Cyrl-AZ" sz="2400" b="1" dirty="0"/>
              <a:t>у</a:t>
            </a:r>
            <a:r>
              <a:rPr lang="az-Cyrl-AZ" sz="2400" dirty="0"/>
              <a:t>дмо деч </a:t>
            </a:r>
            <a:r>
              <a:rPr lang="az-Cyrl-AZ" sz="2400" b="1" dirty="0"/>
              <a:t>о</a:t>
            </a:r>
            <a:r>
              <a:rPr lang="az-Cyrl-AZ" sz="2400" dirty="0"/>
              <a:t>нчыч</a:t>
            </a:r>
            <a:endParaRPr lang="mi-NZ" sz="2400" dirty="0"/>
          </a:p>
          <a:p>
            <a:pPr marL="0" indent="0">
              <a:buNone/>
            </a:pPr>
            <a:r>
              <a:rPr lang="de-AT" sz="2400" dirty="0"/>
              <a:t>сар г</a:t>
            </a:r>
            <a:r>
              <a:rPr lang="de-AT" sz="2400" b="1" dirty="0"/>
              <a:t>о</a:t>
            </a:r>
            <a:r>
              <a:rPr lang="de-AT" sz="2400" dirty="0"/>
              <a:t>дым</a:t>
            </a:r>
          </a:p>
          <a:p>
            <a:pPr marL="0" indent="0">
              <a:buNone/>
            </a:pPr>
            <a:r>
              <a:rPr lang="de-AT" sz="2400" dirty="0"/>
              <a:t>	&gt; </a:t>
            </a:r>
            <a:r>
              <a:rPr lang="az-Cyrl-AZ" sz="2400" dirty="0"/>
              <a:t>л</a:t>
            </a:r>
            <a:r>
              <a:rPr lang="az-Cyrl-AZ" sz="2400" b="1" dirty="0"/>
              <a:t>у</a:t>
            </a:r>
            <a:r>
              <a:rPr lang="az-Cyrl-AZ" sz="2400" dirty="0"/>
              <a:t>дмо г</a:t>
            </a:r>
            <a:r>
              <a:rPr lang="az-Cyrl-AZ" sz="2400" b="1" dirty="0"/>
              <a:t>о</a:t>
            </a:r>
            <a:r>
              <a:rPr lang="az-Cyrl-AZ" sz="2400" dirty="0"/>
              <a:t>дым</a:t>
            </a:r>
            <a:endParaRPr lang="mi-NZ" sz="2400" dirty="0"/>
          </a:p>
          <a:p>
            <a:pPr marL="0" indent="0">
              <a:buNone/>
            </a:pPr>
            <a:r>
              <a:rPr lang="mi-NZ" sz="2400" dirty="0"/>
              <a:t>сар деч вар</a:t>
            </a:r>
            <a:r>
              <a:rPr lang="mi-NZ" sz="2400" b="1" dirty="0"/>
              <a:t>а</a:t>
            </a:r>
            <a:endParaRPr lang="az-Cyrl-AZ" sz="2400" b="1" dirty="0"/>
          </a:p>
          <a:p>
            <a:pPr marL="0" indent="0">
              <a:buNone/>
            </a:pPr>
            <a:r>
              <a:rPr lang="de-AT" sz="2400" dirty="0"/>
              <a:t>	&gt; </a:t>
            </a:r>
            <a:r>
              <a:rPr lang="az-Cyrl-AZ" sz="2400" dirty="0"/>
              <a:t>л</a:t>
            </a:r>
            <a:r>
              <a:rPr lang="az-Cyrl-AZ" sz="2400" b="1" dirty="0"/>
              <a:t>у</a:t>
            </a:r>
            <a:r>
              <a:rPr lang="az-Cyrl-AZ" sz="2400" dirty="0"/>
              <a:t>дмо деч вар</a:t>
            </a:r>
            <a:r>
              <a:rPr lang="az-Cyrl-AZ" sz="2400" b="1" dirty="0"/>
              <a:t>а</a:t>
            </a:r>
            <a:endParaRPr lang="mi-NZ" sz="2400" b="1" dirty="0"/>
          </a:p>
          <a:p>
            <a:pPr marL="0" indent="0">
              <a:buNone/>
            </a:pPr>
            <a:r>
              <a:rPr lang="mi-NZ" sz="2400" dirty="0"/>
              <a:t>сар нерг</a:t>
            </a:r>
            <a:r>
              <a:rPr lang="mi-NZ" sz="2400" b="1" dirty="0"/>
              <a:t>е</a:t>
            </a:r>
            <a:r>
              <a:rPr lang="mi-NZ" sz="2400" dirty="0"/>
              <a:t>н</a:t>
            </a:r>
            <a:endParaRPr lang="az-Cyrl-AZ" sz="2400" dirty="0"/>
          </a:p>
          <a:p>
            <a:pPr marL="0" indent="0">
              <a:buNone/>
            </a:pPr>
            <a:r>
              <a:rPr lang="de-AT" sz="2400" dirty="0"/>
              <a:t>	&gt; </a:t>
            </a:r>
            <a:r>
              <a:rPr lang="az-Cyrl-AZ" sz="2400" dirty="0"/>
              <a:t>л</a:t>
            </a:r>
            <a:r>
              <a:rPr lang="az-Cyrl-AZ" sz="2400" b="1" dirty="0"/>
              <a:t>у</a:t>
            </a:r>
            <a:r>
              <a:rPr lang="az-Cyrl-AZ" sz="2400" dirty="0"/>
              <a:t>дмо нерг</a:t>
            </a:r>
            <a:r>
              <a:rPr lang="az-Cyrl-AZ" sz="2400" b="1" dirty="0"/>
              <a:t>е</a:t>
            </a:r>
            <a:r>
              <a:rPr lang="az-Cyrl-AZ" sz="2400" dirty="0"/>
              <a:t>н</a:t>
            </a:r>
            <a:endParaRPr lang="mi-NZ" sz="2400" dirty="0"/>
          </a:p>
        </p:txBody>
      </p:sp>
    </p:spTree>
    <p:extLst>
      <p:ext uri="{BB962C8B-B14F-4D97-AF65-F5344CB8AC3E}">
        <p14:creationId xmlns:p14="http://schemas.microsoft.com/office/powerpoint/2010/main" val="412815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4C0070C-E2BB-4AD3-922C-D6610EE2135B}"/>
              </a:ext>
            </a:extLst>
          </p:cNvPr>
          <p:cNvSpPr>
            <a:spLocks noGrp="1"/>
          </p:cNvSpPr>
          <p:nvPr>
            <p:ph type="ftr" sz="quarter" idx="11"/>
          </p:nvPr>
        </p:nvSpPr>
        <p:spPr/>
        <p:txBody>
          <a:bodyPr/>
          <a:lstStyle/>
          <a:p>
            <a:r>
              <a:rPr lang="en-US"/>
              <a:t>COPIUS – Introduction to Mari – Chapter 20</a:t>
            </a:r>
            <a:endParaRPr lang="en-GB"/>
          </a:p>
        </p:txBody>
      </p:sp>
      <p:sp>
        <p:nvSpPr>
          <p:cNvPr id="5" name="Slide Number Placeholder 4">
            <a:extLst>
              <a:ext uri="{FF2B5EF4-FFF2-40B4-BE49-F238E27FC236}">
                <a16:creationId xmlns:a16="http://schemas.microsoft.com/office/drawing/2014/main" id="{E609A196-07E6-4CC8-873D-52D4597DDCC5}"/>
              </a:ext>
            </a:extLst>
          </p:cNvPr>
          <p:cNvSpPr>
            <a:spLocks noGrp="1"/>
          </p:cNvSpPr>
          <p:nvPr>
            <p:ph type="sldNum" sz="quarter" idx="12"/>
          </p:nvPr>
        </p:nvSpPr>
        <p:spPr/>
        <p:txBody>
          <a:bodyPr/>
          <a:lstStyle/>
          <a:p>
            <a:fld id="{055DE2CD-379D-4002-80ED-F7724F598CF3}" type="slidenum">
              <a:rPr lang="en-GB" smtClean="0"/>
              <a:t>15</a:t>
            </a:fld>
            <a:endParaRPr lang="en-GB"/>
          </a:p>
        </p:txBody>
      </p:sp>
      <p:sp>
        <p:nvSpPr>
          <p:cNvPr id="7" name="Content Placeholder 2">
            <a:extLst>
              <a:ext uri="{FF2B5EF4-FFF2-40B4-BE49-F238E27FC236}">
                <a16:creationId xmlns:a16="http://schemas.microsoft.com/office/drawing/2014/main" id="{03C2625D-33E9-4A53-86AA-321B7C935A58}"/>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Font typeface="Arial" panose="020B0604020202020204" pitchFamily="34" charset="0"/>
              <a:buNone/>
            </a:pPr>
            <a:r>
              <a:rPr lang="en-US" sz="3600" u="sng" dirty="0">
                <a:latin typeface="Calibri" panose="020F0502020204030204" pitchFamily="34" charset="0"/>
                <a:ea typeface="Times New Roman" panose="02020603050405020304" pitchFamily="18" charset="0"/>
                <a:cs typeface="Calibri" panose="020F0502020204030204" pitchFamily="34" charset="0"/>
              </a:rPr>
              <a:t>6. Plural suffix -</a:t>
            </a:r>
            <a:r>
              <a:rPr lang="az-Cyrl-AZ" sz="3600" u="sng" dirty="0">
                <a:latin typeface="Calibri" panose="020F0502020204030204" pitchFamily="34" charset="0"/>
                <a:ea typeface="Times New Roman" panose="02020603050405020304" pitchFamily="18" charset="0"/>
                <a:cs typeface="Calibri" panose="020F0502020204030204" pitchFamily="34" charset="0"/>
              </a:rPr>
              <a:t>ла</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15" name="TextBox 14">
            <a:extLst>
              <a:ext uri="{FF2B5EF4-FFF2-40B4-BE49-F238E27FC236}">
                <a16:creationId xmlns:a16="http://schemas.microsoft.com/office/drawing/2014/main" id="{01D237BC-1557-48BE-9F14-642075EF49F3}"/>
              </a:ext>
            </a:extLst>
          </p:cNvPr>
          <p:cNvSpPr txBox="1"/>
          <p:nvPr/>
        </p:nvSpPr>
        <p:spPr>
          <a:xfrm>
            <a:off x="990600" y="1843088"/>
            <a:ext cx="3429000" cy="923330"/>
          </a:xfrm>
          <a:prstGeom prst="rect">
            <a:avLst/>
          </a:prstGeom>
          <a:noFill/>
        </p:spPr>
        <p:txBody>
          <a:bodyPr wrap="square">
            <a:spAutoFit/>
          </a:bodyPr>
          <a:lstStyle/>
          <a:p>
            <a:r>
              <a:rPr lang="en-GB" sz="5400" dirty="0"/>
              <a:t>🐈 🐈 🐈 </a:t>
            </a:r>
          </a:p>
        </p:txBody>
      </p:sp>
      <p:sp>
        <p:nvSpPr>
          <p:cNvPr id="16" name="TextBox 15">
            <a:extLst>
              <a:ext uri="{FF2B5EF4-FFF2-40B4-BE49-F238E27FC236}">
                <a16:creationId xmlns:a16="http://schemas.microsoft.com/office/drawing/2014/main" id="{F7DC6953-85AB-470A-9516-79AF71A11C68}"/>
              </a:ext>
            </a:extLst>
          </p:cNvPr>
          <p:cNvSpPr txBox="1"/>
          <p:nvPr/>
        </p:nvSpPr>
        <p:spPr>
          <a:xfrm>
            <a:off x="990600" y="3367881"/>
            <a:ext cx="3429000" cy="923330"/>
          </a:xfrm>
          <a:prstGeom prst="rect">
            <a:avLst/>
          </a:prstGeom>
          <a:noFill/>
        </p:spPr>
        <p:txBody>
          <a:bodyPr wrap="square">
            <a:spAutoFit/>
          </a:bodyPr>
          <a:lstStyle/>
          <a:p>
            <a:r>
              <a:rPr lang="en-GB" sz="5400" dirty="0"/>
              <a:t>🐈 🦔🐿️ </a:t>
            </a:r>
          </a:p>
        </p:txBody>
      </p:sp>
      <p:sp>
        <p:nvSpPr>
          <p:cNvPr id="17" name="TextBox 16">
            <a:extLst>
              <a:ext uri="{FF2B5EF4-FFF2-40B4-BE49-F238E27FC236}">
                <a16:creationId xmlns:a16="http://schemas.microsoft.com/office/drawing/2014/main" id="{F4A79585-BEDC-4D13-92DB-9B7E5524F440}"/>
              </a:ext>
            </a:extLst>
          </p:cNvPr>
          <p:cNvSpPr txBox="1"/>
          <p:nvPr/>
        </p:nvSpPr>
        <p:spPr>
          <a:xfrm>
            <a:off x="990600" y="4892675"/>
            <a:ext cx="3429000" cy="923330"/>
          </a:xfrm>
          <a:prstGeom prst="rect">
            <a:avLst/>
          </a:prstGeom>
          <a:noFill/>
        </p:spPr>
        <p:txBody>
          <a:bodyPr wrap="square">
            <a:spAutoFit/>
          </a:bodyPr>
          <a:lstStyle/>
          <a:p>
            <a:r>
              <a:rPr lang="en-GB" sz="5400" dirty="0"/>
              <a:t>🏙️🏙️🏙️</a:t>
            </a:r>
          </a:p>
        </p:txBody>
      </p:sp>
      <p:sp>
        <p:nvSpPr>
          <p:cNvPr id="18" name="TextBox 17">
            <a:extLst>
              <a:ext uri="{FF2B5EF4-FFF2-40B4-BE49-F238E27FC236}">
                <a16:creationId xmlns:a16="http://schemas.microsoft.com/office/drawing/2014/main" id="{EF0B71B7-BAF2-475D-A18C-D1BF8FB0BDD4}"/>
              </a:ext>
            </a:extLst>
          </p:cNvPr>
          <p:cNvSpPr txBox="1"/>
          <p:nvPr/>
        </p:nvSpPr>
        <p:spPr>
          <a:xfrm>
            <a:off x="5422900" y="2073920"/>
            <a:ext cx="6101835" cy="461665"/>
          </a:xfrm>
          <a:prstGeom prst="rect">
            <a:avLst/>
          </a:prstGeom>
          <a:noFill/>
        </p:spPr>
        <p:txBody>
          <a:bodyPr wrap="square">
            <a:spAutoFit/>
          </a:bodyPr>
          <a:lstStyle/>
          <a:p>
            <a:r>
              <a:rPr lang="de-AT" sz="2400" dirty="0"/>
              <a:t>п</a:t>
            </a:r>
            <a:r>
              <a:rPr lang="de-AT" sz="2400" b="1" dirty="0"/>
              <a:t>ы</a:t>
            </a:r>
            <a:r>
              <a:rPr lang="de-AT" sz="2400" dirty="0"/>
              <a:t>рыс-влак, п</a:t>
            </a:r>
            <a:r>
              <a:rPr lang="de-AT" sz="2400" b="1" dirty="0"/>
              <a:t>ы</a:t>
            </a:r>
            <a:r>
              <a:rPr lang="de-AT" sz="2400" dirty="0"/>
              <a:t>рыс-шамыч</a:t>
            </a:r>
            <a:endParaRPr lang="en-GB" sz="2400" dirty="0"/>
          </a:p>
        </p:txBody>
      </p:sp>
      <p:sp>
        <p:nvSpPr>
          <p:cNvPr id="19" name="TextBox 18">
            <a:extLst>
              <a:ext uri="{FF2B5EF4-FFF2-40B4-BE49-F238E27FC236}">
                <a16:creationId xmlns:a16="http://schemas.microsoft.com/office/drawing/2014/main" id="{47052975-3308-47B2-8015-9A8030E9B887}"/>
              </a:ext>
            </a:extLst>
          </p:cNvPr>
          <p:cNvSpPr txBox="1"/>
          <p:nvPr/>
        </p:nvSpPr>
        <p:spPr>
          <a:xfrm>
            <a:off x="5422900" y="3598713"/>
            <a:ext cx="2730500" cy="461665"/>
          </a:xfrm>
          <a:prstGeom prst="rect">
            <a:avLst/>
          </a:prstGeom>
          <a:noFill/>
        </p:spPr>
        <p:txBody>
          <a:bodyPr wrap="square">
            <a:spAutoFit/>
          </a:bodyPr>
          <a:lstStyle/>
          <a:p>
            <a:r>
              <a:rPr lang="de-AT" sz="2400" dirty="0"/>
              <a:t>п</a:t>
            </a:r>
            <a:r>
              <a:rPr lang="de-AT" sz="2400" b="1" dirty="0"/>
              <a:t>ы</a:t>
            </a:r>
            <a:r>
              <a:rPr lang="de-AT" sz="2400" dirty="0"/>
              <a:t>рысмыт</a:t>
            </a:r>
            <a:endParaRPr lang="en-GB" sz="2400" dirty="0"/>
          </a:p>
        </p:txBody>
      </p:sp>
      <p:sp>
        <p:nvSpPr>
          <p:cNvPr id="20" name="TextBox 19">
            <a:extLst>
              <a:ext uri="{FF2B5EF4-FFF2-40B4-BE49-F238E27FC236}">
                <a16:creationId xmlns:a16="http://schemas.microsoft.com/office/drawing/2014/main" id="{1A9C40AD-628F-41E7-827F-D9B501AB11A3}"/>
              </a:ext>
            </a:extLst>
          </p:cNvPr>
          <p:cNvSpPr txBox="1"/>
          <p:nvPr/>
        </p:nvSpPr>
        <p:spPr>
          <a:xfrm>
            <a:off x="5422900" y="5061952"/>
            <a:ext cx="6101834" cy="461665"/>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pPr marL="0" indent="0">
              <a:buNone/>
            </a:pPr>
            <a:r>
              <a:rPr lang="de-AT" sz="2400" dirty="0"/>
              <a:t>олал</a:t>
            </a:r>
            <a:r>
              <a:rPr lang="de-AT" sz="2400" b="1" dirty="0"/>
              <a:t>а</a:t>
            </a:r>
            <a:r>
              <a:rPr lang="de-AT" sz="2400" dirty="0"/>
              <a:t>ште, олал</a:t>
            </a:r>
            <a:r>
              <a:rPr lang="de-AT" sz="2400" b="1" dirty="0"/>
              <a:t>а</a:t>
            </a:r>
            <a:r>
              <a:rPr lang="de-AT" sz="2400" dirty="0"/>
              <a:t>ш(ке), олал</a:t>
            </a:r>
            <a:r>
              <a:rPr lang="de-AT" sz="2400" b="1" dirty="0"/>
              <a:t>а</a:t>
            </a:r>
            <a:r>
              <a:rPr lang="de-AT" sz="2400" dirty="0"/>
              <a:t>ш, олал</a:t>
            </a:r>
            <a:r>
              <a:rPr lang="de-AT" sz="2400" b="1" dirty="0"/>
              <a:t>а</a:t>
            </a:r>
            <a:r>
              <a:rPr lang="de-AT" sz="2400" dirty="0"/>
              <a:t> гыч, …</a:t>
            </a:r>
            <a:endParaRPr lang="en-GB" sz="2400" dirty="0"/>
          </a:p>
        </p:txBody>
      </p:sp>
    </p:spTree>
    <p:extLst>
      <p:ext uri="{BB962C8B-B14F-4D97-AF65-F5344CB8AC3E}">
        <p14:creationId xmlns:p14="http://schemas.microsoft.com/office/powerpoint/2010/main" val="165491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7. </a:t>
            </a:r>
            <a:r>
              <a:rPr lang="de-AT" sz="3600" u="sng" dirty="0">
                <a:latin typeface="Calibri" panose="020F0502020204030204" pitchFamily="34" charset="0"/>
                <a:ea typeface="Times New Roman" panose="02020603050405020304" pitchFamily="18" charset="0"/>
                <a:cs typeface="Calibri" panose="020F0502020204030204" pitchFamily="34" charset="0"/>
              </a:rPr>
              <a:t>Negative pronouns &amp; adverbs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16</a:t>
            </a:fld>
            <a:endParaRPr lang="en-GB"/>
          </a:p>
        </p:txBody>
      </p:sp>
      <p:graphicFrame>
        <p:nvGraphicFramePr>
          <p:cNvPr id="19" name="Table 18">
            <a:extLst>
              <a:ext uri="{FF2B5EF4-FFF2-40B4-BE49-F238E27FC236}">
                <a16:creationId xmlns:a16="http://schemas.microsoft.com/office/drawing/2014/main" id="{F0ED3B34-C0FE-4C31-951C-84634F10CF7A}"/>
              </a:ext>
            </a:extLst>
          </p:cNvPr>
          <p:cNvGraphicFramePr>
            <a:graphicFrameLocks noGrp="1"/>
          </p:cNvGraphicFramePr>
          <p:nvPr/>
        </p:nvGraphicFramePr>
        <p:xfrm>
          <a:off x="838201" y="2108876"/>
          <a:ext cx="10662501" cy="3507788"/>
        </p:xfrm>
        <a:graphic>
          <a:graphicData uri="http://schemas.openxmlformats.org/drawingml/2006/table">
            <a:tbl>
              <a:tblPr firstRow="1" firstCol="1" bandRow="1" bandCol="1"/>
              <a:tblGrid>
                <a:gridCol w="1816099">
                  <a:extLst>
                    <a:ext uri="{9D8B030D-6E8A-4147-A177-3AD203B41FA5}">
                      <a16:colId xmlns:a16="http://schemas.microsoft.com/office/drawing/2014/main" val="1030290098"/>
                    </a:ext>
                  </a:extLst>
                </a:gridCol>
                <a:gridCol w="3177785">
                  <a:extLst>
                    <a:ext uri="{9D8B030D-6E8A-4147-A177-3AD203B41FA5}">
                      <a16:colId xmlns:a16="http://schemas.microsoft.com/office/drawing/2014/main" val="2081352683"/>
                    </a:ext>
                  </a:extLst>
                </a:gridCol>
                <a:gridCol w="2232415">
                  <a:extLst>
                    <a:ext uri="{9D8B030D-6E8A-4147-A177-3AD203B41FA5}">
                      <a16:colId xmlns:a16="http://schemas.microsoft.com/office/drawing/2014/main" val="3378711999"/>
                    </a:ext>
                  </a:extLst>
                </a:gridCol>
                <a:gridCol w="3436202">
                  <a:extLst>
                    <a:ext uri="{9D8B030D-6E8A-4147-A177-3AD203B41FA5}">
                      <a16:colId xmlns:a16="http://schemas.microsoft.com/office/drawing/2014/main" val="1552971922"/>
                    </a:ext>
                  </a:extLst>
                </a:gridCol>
              </a:tblGrid>
              <a:tr h="0">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Interrogative</a:t>
                      </a:r>
                      <a:endParaRPr lang="en-US" sz="2000" b="0" i="0" u="none" strike="noStrike" dirty="0">
                        <a:effectLst/>
                        <a:latin typeface="Arial" panose="020B0604020202020204" pitchFamily="34" charset="0"/>
                      </a:endParaRPr>
                    </a:p>
                  </a:txBody>
                  <a:tcPr marL="109405" marR="109405" marT="54702" marB="54702">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Negative</a:t>
                      </a:r>
                      <a:endParaRPr lang="en-US" sz="2000" b="0" i="0" u="none" strike="noStrike" dirty="0">
                        <a:effectLst/>
                        <a:latin typeface="Arial" panose="020B0604020202020204" pitchFamily="34" charset="0"/>
                      </a:endParaRPr>
                    </a:p>
                  </a:txBody>
                  <a:tcPr marL="109405" marR="109405" marT="54702" marB="54702">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220606992"/>
                  </a:ext>
                </a:extLst>
              </a:tr>
              <a:tr h="0">
                <a:tc>
                  <a:txBody>
                    <a:bodyPr/>
                    <a:lstStyle/>
                    <a:p>
                      <a:pPr algn="l"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кӧ</a:t>
                      </a:r>
                      <a:endParaRPr lang="az-Cyrl-AZ" sz="2000" b="0" i="0" u="none" strike="noStrike">
                        <a:effectLst/>
                        <a:latin typeface="Arial" panose="020B0604020202020204" pitchFamily="34" charset="0"/>
                      </a:endParaRPr>
                    </a:p>
                  </a:txBody>
                  <a:tcPr marL="82053" marR="82053" marT="11396"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who</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н’иг</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ӧ</a:t>
                      </a:r>
                      <a:endParaRPr lang="az-Cyrl-AZ" sz="2000" b="0" i="0" u="none" strike="noStrike" dirty="0">
                        <a:effectLst/>
                        <a:latin typeface="Arial" panose="020B0604020202020204" pitchFamily="34" charset="0"/>
                      </a:endParaRPr>
                    </a:p>
                  </a:txBody>
                  <a:tcPr marL="82053" marR="82053" marT="11396"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nobody, no one</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939676"/>
                  </a:ext>
                </a:extLst>
              </a:tr>
              <a:tr h="0">
                <a:tc>
                  <a:txBody>
                    <a:bodyPr/>
                    <a:lstStyle/>
                    <a:p>
                      <a:pPr algn="l"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мо</a:t>
                      </a:r>
                      <a:endParaRPr lang="az-Cyrl-AZ" sz="2000" b="0" i="0" u="none" strike="noStrike">
                        <a:effectLst/>
                        <a:latin typeface="Arial" panose="020B0604020202020204" pitchFamily="34" charset="0"/>
                      </a:endParaRPr>
                    </a:p>
                  </a:txBody>
                  <a:tcPr marL="82053" marR="82053" marT="11396"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what</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н’им</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о</a:t>
                      </a:r>
                      <a:endParaRPr lang="az-Cyrl-AZ" sz="2000" b="0" i="0" u="none" strike="noStrike">
                        <a:effectLst/>
                        <a:latin typeface="Arial" panose="020B0604020202020204" pitchFamily="34" charset="0"/>
                      </a:endParaRPr>
                    </a:p>
                  </a:txBody>
                  <a:tcPr marL="82053" marR="82053" marT="11396"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nothing</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771483"/>
                  </a:ext>
                </a:extLst>
              </a:tr>
              <a:tr h="0">
                <a:tc>
                  <a:txBody>
                    <a:bodyPr/>
                    <a:lstStyle/>
                    <a:p>
                      <a:pPr algn="l"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мог</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й</a:t>
                      </a:r>
                      <a:endParaRPr lang="az-Cyrl-AZ" sz="2000" b="0" i="0" u="none" strike="noStrike">
                        <a:effectLst/>
                        <a:latin typeface="Arial" panose="020B0604020202020204" pitchFamily="34" charset="0"/>
                      </a:endParaRPr>
                    </a:p>
                  </a:txBody>
                  <a:tcPr marL="82053" marR="82053" marT="11396"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what kind of</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н’имог</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й</a:t>
                      </a:r>
                      <a:endParaRPr lang="az-Cyrl-AZ" sz="2000" b="0" i="0" u="none" strike="noStrike" dirty="0">
                        <a:effectLst/>
                        <a:latin typeface="Arial" panose="020B0604020202020204" pitchFamily="34" charset="0"/>
                      </a:endParaRPr>
                    </a:p>
                  </a:txBody>
                  <a:tcPr marL="82053" marR="82053" marT="11396"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no kind of</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825156"/>
                  </a:ext>
                </a:extLst>
              </a:tr>
              <a:tr h="0">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мын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р(е)</a:t>
                      </a:r>
                      <a:endParaRPr lang="az-Cyrl-AZ" sz="2000" b="0" i="0" u="none" strike="noStrike" dirty="0">
                        <a:effectLst/>
                        <a:latin typeface="Arial" panose="020B0604020202020204" pitchFamily="34" charset="0"/>
                      </a:endParaRPr>
                    </a:p>
                  </a:txBody>
                  <a:tcPr marL="82053" marR="82053" marT="11396"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how many/much</a:t>
                      </a:r>
                      <a:endParaRPr lang="en-US" sz="2000" b="0" i="0" u="none" strike="noStrike" dirty="0">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н’имын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р(е)</a:t>
                      </a:r>
                      <a:endParaRPr lang="az-Cyrl-AZ" sz="2000" b="0" i="0" u="none" strike="noStrike" dirty="0">
                        <a:effectLst/>
                        <a:latin typeface="Arial" panose="020B0604020202020204" pitchFamily="34" charset="0"/>
                      </a:endParaRPr>
                    </a:p>
                  </a:txBody>
                  <a:tcPr marL="82053" marR="82053" marT="11396"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no, none (at all), not at all</a:t>
                      </a:r>
                      <a:endParaRPr lang="en-US" sz="2000" b="0" i="0" u="none" strike="noStrike" dirty="0">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63937"/>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куз</a:t>
                      </a:r>
                      <a:r>
                        <a:rPr lang="en-US" sz="2000" b="1">
                          <a:effectLst/>
                          <a:latin typeface="Calibri" panose="020F0502020204030204" pitchFamily="34" charset="0"/>
                          <a:ea typeface="PMingLiU" panose="02020500000000000000" pitchFamily="18" charset="-120"/>
                          <a:cs typeface="Calibri" panose="020F0502020204030204" pitchFamily="34" charset="0"/>
                        </a:rPr>
                        <a:t>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how?</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н’игуз</a:t>
                      </a:r>
                      <a:r>
                        <a:rPr lang="en-US" sz="2000" b="1">
                          <a:effectLst/>
                          <a:latin typeface="Calibri" panose="020F0502020204030204" pitchFamily="34" charset="0"/>
                          <a:ea typeface="PMingLiU" panose="02020500000000000000" pitchFamily="18" charset="-120"/>
                          <a:cs typeface="Calibri" panose="020F0502020204030204" pitchFamily="34" charset="0"/>
                        </a:rPr>
                        <a:t>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in no way, by no means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2897126"/>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кун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when?</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н’игун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м</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never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0337626"/>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ш(ко)</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where (to)?</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н’иг</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a:t>
                      </a:r>
                      <a:r>
                        <a:rPr lang="en-US" sz="2000" dirty="0" err="1">
                          <a:effectLst/>
                          <a:latin typeface="Calibri" panose="020F0502020204030204" pitchFamily="34" charset="0"/>
                          <a:ea typeface="PMingLiU" panose="02020500000000000000" pitchFamily="18" charset="-120"/>
                          <a:cs typeface="Calibri" panose="020F0502020204030204" pitchFamily="34" charset="0"/>
                        </a:rPr>
                        <a:t>ко</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nowhere, anywhere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6571737"/>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што</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where?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н’иг</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000" dirty="0" err="1">
                          <a:effectLst/>
                          <a:latin typeface="Calibri" panose="020F0502020204030204" pitchFamily="34" charset="0"/>
                          <a:ea typeface="PMingLiU" panose="02020500000000000000" pitchFamily="18" charset="-120"/>
                          <a:cs typeface="Calibri" panose="020F0502020204030204" pitchFamily="34" charset="0"/>
                        </a:rPr>
                        <a:t>што</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nowhere, anywhere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9713586"/>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куш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where? where to?</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н’игуш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nowhere, anywhere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618099"/>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куш</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ч(ын)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from where?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from nowhere, from anywhere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2824051023"/>
                  </a:ext>
                </a:extLst>
              </a:tr>
            </a:tbl>
          </a:graphicData>
        </a:graphic>
      </p:graphicFrame>
      <p:sp>
        <p:nvSpPr>
          <p:cNvPr id="21" name="Rectangle 20">
            <a:extLst>
              <a:ext uri="{FF2B5EF4-FFF2-40B4-BE49-F238E27FC236}">
                <a16:creationId xmlns:a16="http://schemas.microsoft.com/office/drawing/2014/main" id="{F60060CC-98D9-4A44-905A-E95E4E12FD30}"/>
              </a:ext>
            </a:extLst>
          </p:cNvPr>
          <p:cNvSpPr/>
          <p:nvPr/>
        </p:nvSpPr>
        <p:spPr>
          <a:xfrm>
            <a:off x="5920502" y="2560561"/>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1AF90F5E-0A4C-4A39-91F7-6AAF652459F5}"/>
              </a:ext>
            </a:extLst>
          </p:cNvPr>
          <p:cNvSpPr/>
          <p:nvPr/>
        </p:nvSpPr>
        <p:spPr>
          <a:xfrm>
            <a:off x="5920501" y="2879770"/>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204CB33F-018A-4837-9095-C29406108904}"/>
              </a:ext>
            </a:extLst>
          </p:cNvPr>
          <p:cNvSpPr/>
          <p:nvPr/>
        </p:nvSpPr>
        <p:spPr>
          <a:xfrm>
            <a:off x="5920500" y="3197925"/>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4" name="Rectangle 23">
            <a:extLst>
              <a:ext uri="{FF2B5EF4-FFF2-40B4-BE49-F238E27FC236}">
                <a16:creationId xmlns:a16="http://schemas.microsoft.com/office/drawing/2014/main" id="{553CB022-AB75-4DD7-9D9D-3F57A1388EF3}"/>
              </a:ext>
            </a:extLst>
          </p:cNvPr>
          <p:cNvSpPr/>
          <p:nvPr/>
        </p:nvSpPr>
        <p:spPr>
          <a:xfrm>
            <a:off x="5920500" y="3516434"/>
            <a:ext cx="1432407"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5" name="Rectangle 24">
            <a:extLst>
              <a:ext uri="{FF2B5EF4-FFF2-40B4-BE49-F238E27FC236}">
                <a16:creationId xmlns:a16="http://schemas.microsoft.com/office/drawing/2014/main" id="{B5ABDB35-1564-4C7E-94C0-94F34CA65119}"/>
              </a:ext>
            </a:extLst>
          </p:cNvPr>
          <p:cNvSpPr/>
          <p:nvPr/>
        </p:nvSpPr>
        <p:spPr>
          <a:xfrm>
            <a:off x="5911072" y="3823505"/>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6" name="Rectangle 25">
            <a:extLst>
              <a:ext uri="{FF2B5EF4-FFF2-40B4-BE49-F238E27FC236}">
                <a16:creationId xmlns:a16="http://schemas.microsoft.com/office/drawing/2014/main" id="{55851024-772A-46DF-97E3-93C4FA0D423C}"/>
              </a:ext>
            </a:extLst>
          </p:cNvPr>
          <p:cNvSpPr/>
          <p:nvPr/>
        </p:nvSpPr>
        <p:spPr>
          <a:xfrm>
            <a:off x="5856084" y="4130576"/>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7" name="Rectangle 26">
            <a:extLst>
              <a:ext uri="{FF2B5EF4-FFF2-40B4-BE49-F238E27FC236}">
                <a16:creationId xmlns:a16="http://schemas.microsoft.com/office/drawing/2014/main" id="{88A1CF67-4DCE-46CC-B404-9A07266A3937}"/>
              </a:ext>
            </a:extLst>
          </p:cNvPr>
          <p:cNvSpPr/>
          <p:nvPr/>
        </p:nvSpPr>
        <p:spPr>
          <a:xfrm>
            <a:off x="5901645" y="4428347"/>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8" name="Rectangle 27">
            <a:extLst>
              <a:ext uri="{FF2B5EF4-FFF2-40B4-BE49-F238E27FC236}">
                <a16:creationId xmlns:a16="http://schemas.microsoft.com/office/drawing/2014/main" id="{3C039391-3AFD-4581-91FC-14DA8972E772}"/>
              </a:ext>
            </a:extLst>
          </p:cNvPr>
          <p:cNvSpPr/>
          <p:nvPr/>
        </p:nvSpPr>
        <p:spPr>
          <a:xfrm>
            <a:off x="5901645" y="4735418"/>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9" name="Rectangle 28">
            <a:extLst>
              <a:ext uri="{FF2B5EF4-FFF2-40B4-BE49-F238E27FC236}">
                <a16:creationId xmlns:a16="http://schemas.microsoft.com/office/drawing/2014/main" id="{CCE97F35-9B46-4BBF-ACD9-BBB150DA05D3}"/>
              </a:ext>
            </a:extLst>
          </p:cNvPr>
          <p:cNvSpPr/>
          <p:nvPr/>
        </p:nvSpPr>
        <p:spPr>
          <a:xfrm>
            <a:off x="5856084" y="5036592"/>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2029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7. </a:t>
            </a:r>
            <a:r>
              <a:rPr lang="de-AT" sz="3600" u="sng" dirty="0">
                <a:latin typeface="Calibri" panose="020F0502020204030204" pitchFamily="34" charset="0"/>
                <a:ea typeface="Times New Roman" panose="02020603050405020304" pitchFamily="18" charset="0"/>
                <a:cs typeface="Calibri" panose="020F0502020204030204" pitchFamily="34" charset="0"/>
              </a:rPr>
              <a:t>Negative pronouns &amp; adverbs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17</a:t>
            </a:fld>
            <a:endParaRPr lang="en-GB"/>
          </a:p>
        </p:txBody>
      </p:sp>
      <p:graphicFrame>
        <p:nvGraphicFramePr>
          <p:cNvPr id="19" name="Table 18">
            <a:extLst>
              <a:ext uri="{FF2B5EF4-FFF2-40B4-BE49-F238E27FC236}">
                <a16:creationId xmlns:a16="http://schemas.microsoft.com/office/drawing/2014/main" id="{F0ED3B34-C0FE-4C31-951C-84634F10CF7A}"/>
              </a:ext>
            </a:extLst>
          </p:cNvPr>
          <p:cNvGraphicFramePr>
            <a:graphicFrameLocks noGrp="1"/>
          </p:cNvGraphicFramePr>
          <p:nvPr/>
        </p:nvGraphicFramePr>
        <p:xfrm>
          <a:off x="838201" y="2108876"/>
          <a:ext cx="10662501" cy="3507788"/>
        </p:xfrm>
        <a:graphic>
          <a:graphicData uri="http://schemas.openxmlformats.org/drawingml/2006/table">
            <a:tbl>
              <a:tblPr firstRow="1" firstCol="1" bandRow="1" bandCol="1"/>
              <a:tblGrid>
                <a:gridCol w="1816099">
                  <a:extLst>
                    <a:ext uri="{9D8B030D-6E8A-4147-A177-3AD203B41FA5}">
                      <a16:colId xmlns:a16="http://schemas.microsoft.com/office/drawing/2014/main" val="1030290098"/>
                    </a:ext>
                  </a:extLst>
                </a:gridCol>
                <a:gridCol w="3177785">
                  <a:extLst>
                    <a:ext uri="{9D8B030D-6E8A-4147-A177-3AD203B41FA5}">
                      <a16:colId xmlns:a16="http://schemas.microsoft.com/office/drawing/2014/main" val="2081352683"/>
                    </a:ext>
                  </a:extLst>
                </a:gridCol>
                <a:gridCol w="2232415">
                  <a:extLst>
                    <a:ext uri="{9D8B030D-6E8A-4147-A177-3AD203B41FA5}">
                      <a16:colId xmlns:a16="http://schemas.microsoft.com/office/drawing/2014/main" val="3378711999"/>
                    </a:ext>
                  </a:extLst>
                </a:gridCol>
                <a:gridCol w="3436202">
                  <a:extLst>
                    <a:ext uri="{9D8B030D-6E8A-4147-A177-3AD203B41FA5}">
                      <a16:colId xmlns:a16="http://schemas.microsoft.com/office/drawing/2014/main" val="1552971922"/>
                    </a:ext>
                  </a:extLst>
                </a:gridCol>
              </a:tblGrid>
              <a:tr h="0">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Interrogative</a:t>
                      </a:r>
                      <a:endParaRPr lang="en-US" sz="2000" b="0" i="0" u="none" strike="noStrike" dirty="0">
                        <a:effectLst/>
                        <a:latin typeface="Arial" panose="020B0604020202020204" pitchFamily="34" charset="0"/>
                      </a:endParaRPr>
                    </a:p>
                  </a:txBody>
                  <a:tcPr marL="109405" marR="109405" marT="54702" marB="54702">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Negative</a:t>
                      </a:r>
                      <a:endParaRPr lang="en-US" sz="2000" b="0" i="0" u="none" strike="noStrike" dirty="0">
                        <a:effectLst/>
                        <a:latin typeface="Arial" panose="020B0604020202020204" pitchFamily="34" charset="0"/>
                      </a:endParaRPr>
                    </a:p>
                  </a:txBody>
                  <a:tcPr marL="109405" marR="109405" marT="54702" marB="54702">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220606992"/>
                  </a:ext>
                </a:extLst>
              </a:tr>
              <a:tr h="0">
                <a:tc>
                  <a:txBody>
                    <a:bodyPr/>
                    <a:lstStyle/>
                    <a:p>
                      <a:pPr algn="l"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кӧ</a:t>
                      </a:r>
                      <a:endParaRPr lang="az-Cyrl-AZ" sz="2000" b="0" i="0" u="none" strike="noStrike">
                        <a:effectLst/>
                        <a:latin typeface="Arial" panose="020B0604020202020204" pitchFamily="34" charset="0"/>
                      </a:endParaRPr>
                    </a:p>
                  </a:txBody>
                  <a:tcPr marL="82053" marR="82053" marT="11396"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who</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н’иг</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ӧ</a:t>
                      </a:r>
                      <a:endParaRPr lang="az-Cyrl-AZ" sz="2000" b="0" i="0" u="none" strike="noStrike" dirty="0">
                        <a:effectLst/>
                        <a:latin typeface="Arial" panose="020B0604020202020204" pitchFamily="34" charset="0"/>
                      </a:endParaRPr>
                    </a:p>
                  </a:txBody>
                  <a:tcPr marL="82053" marR="82053" marT="11396"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nobody, no one</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939676"/>
                  </a:ext>
                </a:extLst>
              </a:tr>
              <a:tr h="0">
                <a:tc>
                  <a:txBody>
                    <a:bodyPr/>
                    <a:lstStyle/>
                    <a:p>
                      <a:pPr algn="l"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мо</a:t>
                      </a:r>
                      <a:endParaRPr lang="az-Cyrl-AZ" sz="2000" b="0" i="0" u="none" strike="noStrike">
                        <a:effectLst/>
                        <a:latin typeface="Arial" panose="020B0604020202020204" pitchFamily="34" charset="0"/>
                      </a:endParaRPr>
                    </a:p>
                  </a:txBody>
                  <a:tcPr marL="82053" marR="82053" marT="11396"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what</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н’им</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о</a:t>
                      </a:r>
                      <a:endParaRPr lang="az-Cyrl-AZ" sz="2000" b="0" i="0" u="none" strike="noStrike">
                        <a:effectLst/>
                        <a:latin typeface="Arial" panose="020B0604020202020204" pitchFamily="34" charset="0"/>
                      </a:endParaRPr>
                    </a:p>
                  </a:txBody>
                  <a:tcPr marL="82053" marR="82053" marT="11396"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nothing</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771483"/>
                  </a:ext>
                </a:extLst>
              </a:tr>
              <a:tr h="0">
                <a:tc>
                  <a:txBody>
                    <a:bodyPr/>
                    <a:lstStyle/>
                    <a:p>
                      <a:pPr algn="l"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мог</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й</a:t>
                      </a:r>
                      <a:endParaRPr lang="az-Cyrl-AZ" sz="2000" b="0" i="0" u="none" strike="noStrike">
                        <a:effectLst/>
                        <a:latin typeface="Arial" panose="020B0604020202020204" pitchFamily="34" charset="0"/>
                      </a:endParaRPr>
                    </a:p>
                  </a:txBody>
                  <a:tcPr marL="82053" marR="82053" marT="11396"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what kind of</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н’имог</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й</a:t>
                      </a:r>
                      <a:endParaRPr lang="az-Cyrl-AZ" sz="2000" b="0" i="0" u="none" strike="noStrike" dirty="0">
                        <a:effectLst/>
                        <a:latin typeface="Arial" panose="020B0604020202020204" pitchFamily="34" charset="0"/>
                      </a:endParaRPr>
                    </a:p>
                  </a:txBody>
                  <a:tcPr marL="82053" marR="82053" marT="11396"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no kind of</a:t>
                      </a:r>
                      <a:endParaRPr lang="en-US" sz="2000" b="0" i="0" u="none" strike="noStrike">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825156"/>
                  </a:ext>
                </a:extLst>
              </a:tr>
              <a:tr h="0">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мын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р(е)</a:t>
                      </a:r>
                      <a:endParaRPr lang="az-Cyrl-AZ" sz="2000" b="0" i="0" u="none" strike="noStrike" dirty="0">
                        <a:effectLst/>
                        <a:latin typeface="Arial" panose="020B0604020202020204" pitchFamily="34" charset="0"/>
                      </a:endParaRPr>
                    </a:p>
                  </a:txBody>
                  <a:tcPr marL="82053" marR="82053" marT="11396"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how many/much</a:t>
                      </a:r>
                      <a:endParaRPr lang="en-US" sz="2000" b="0" i="0" u="none" strike="noStrike" dirty="0">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н’имын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р(е)</a:t>
                      </a:r>
                      <a:endParaRPr lang="az-Cyrl-AZ" sz="2000" b="0" i="0" u="none" strike="noStrike" dirty="0">
                        <a:effectLst/>
                        <a:latin typeface="Arial" panose="020B0604020202020204" pitchFamily="34" charset="0"/>
                      </a:endParaRPr>
                    </a:p>
                  </a:txBody>
                  <a:tcPr marL="82053" marR="82053" marT="11396"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no, none (at all), not at all</a:t>
                      </a:r>
                      <a:endParaRPr lang="en-US" sz="2000" b="0" i="0" u="none" strike="noStrike" dirty="0">
                        <a:effectLst/>
                        <a:latin typeface="Arial" panose="020B0604020202020204" pitchFamily="34" charset="0"/>
                      </a:endParaRPr>
                    </a:p>
                  </a:txBody>
                  <a:tcPr marL="82053" marR="82053" marT="11396"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63937"/>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куз</a:t>
                      </a:r>
                      <a:r>
                        <a:rPr lang="en-US" sz="2000" b="1">
                          <a:effectLst/>
                          <a:latin typeface="Calibri" panose="020F0502020204030204" pitchFamily="34" charset="0"/>
                          <a:ea typeface="PMingLiU" panose="02020500000000000000" pitchFamily="18" charset="-120"/>
                          <a:cs typeface="Calibri" panose="020F0502020204030204" pitchFamily="34" charset="0"/>
                        </a:rPr>
                        <a:t>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how?</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н’игуз</a:t>
                      </a:r>
                      <a:r>
                        <a:rPr lang="en-US" sz="2000" b="1">
                          <a:effectLst/>
                          <a:latin typeface="Calibri" panose="020F0502020204030204" pitchFamily="34" charset="0"/>
                          <a:ea typeface="PMingLiU" panose="02020500000000000000" pitchFamily="18" charset="-120"/>
                          <a:cs typeface="Calibri" panose="020F0502020204030204" pitchFamily="34" charset="0"/>
                        </a:rPr>
                        <a:t>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in no way, by no means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2897126"/>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кун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when?</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н’игун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м</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never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0337626"/>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ш(ко)</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where (to)?</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н’иг</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a:t>
                      </a:r>
                      <a:r>
                        <a:rPr lang="en-US" sz="2000" dirty="0" err="1">
                          <a:effectLst/>
                          <a:latin typeface="Calibri" panose="020F0502020204030204" pitchFamily="34" charset="0"/>
                          <a:ea typeface="PMingLiU" panose="02020500000000000000" pitchFamily="18" charset="-120"/>
                          <a:cs typeface="Calibri" panose="020F0502020204030204" pitchFamily="34" charset="0"/>
                        </a:rPr>
                        <a:t>ко</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nowhere, anywhere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6571737"/>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што</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where?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н’иг</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000" dirty="0" err="1">
                          <a:effectLst/>
                          <a:latin typeface="Calibri" panose="020F0502020204030204" pitchFamily="34" charset="0"/>
                          <a:ea typeface="PMingLiU" panose="02020500000000000000" pitchFamily="18" charset="-120"/>
                          <a:cs typeface="Calibri" panose="020F0502020204030204" pitchFamily="34" charset="0"/>
                        </a:rPr>
                        <a:t>што</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nowhere, anywhere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9713586"/>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куш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where? where to?</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н’игуш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nowhere, anywhere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618099"/>
                  </a:ext>
                </a:extLst>
              </a:tr>
              <a:tr h="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куш</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ч(ын)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from where?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н’игуш</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ч</a:t>
                      </a:r>
                      <a:r>
                        <a:rPr lang="en-US" sz="2000" dirty="0">
                          <a:effectLst/>
                          <a:latin typeface="Calibri" panose="020F0502020204030204" pitchFamily="34" charset="0"/>
                          <a:ea typeface="PMingLiU" panose="02020500000000000000" pitchFamily="18" charset="-120"/>
                          <a:cs typeface="Calibri" panose="020F0502020204030204" pitchFamily="34" charset="0"/>
                        </a:rPr>
                        <a:t>(</a:t>
                      </a:r>
                      <a:r>
                        <a:rPr lang="en-US" sz="2000" dirty="0" err="1">
                          <a:effectLst/>
                          <a:latin typeface="Calibri" panose="020F0502020204030204" pitchFamily="34" charset="0"/>
                          <a:ea typeface="PMingLiU" panose="02020500000000000000" pitchFamily="18" charset="-120"/>
                          <a:cs typeface="Calibri" panose="020F0502020204030204" pitchFamily="34" charset="0"/>
                        </a:rPr>
                        <a:t>ын</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from nowhere, from anywhere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2824051023"/>
                  </a:ext>
                </a:extLst>
              </a:tr>
            </a:tbl>
          </a:graphicData>
        </a:graphic>
      </p:graphicFrame>
    </p:spTree>
    <p:extLst>
      <p:ext uri="{BB962C8B-B14F-4D97-AF65-F5344CB8AC3E}">
        <p14:creationId xmlns:p14="http://schemas.microsoft.com/office/powerpoint/2010/main" val="176311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7. </a:t>
            </a:r>
            <a:r>
              <a:rPr lang="de-AT" sz="3600" u="sng" dirty="0">
                <a:latin typeface="Calibri" panose="020F0502020204030204" pitchFamily="34" charset="0"/>
                <a:ea typeface="Times New Roman" panose="02020603050405020304" pitchFamily="18" charset="0"/>
                <a:cs typeface="Calibri" panose="020F0502020204030204" pitchFamily="34" charset="0"/>
              </a:rPr>
              <a:t>Negative pronouns &amp; adverbs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18</a:t>
            </a:fld>
            <a:endParaRPr lang="en-GB"/>
          </a:p>
        </p:txBody>
      </p:sp>
      <p:graphicFrame>
        <p:nvGraphicFramePr>
          <p:cNvPr id="8" name="Table 7">
            <a:extLst>
              <a:ext uri="{FF2B5EF4-FFF2-40B4-BE49-F238E27FC236}">
                <a16:creationId xmlns:a16="http://schemas.microsoft.com/office/drawing/2014/main" id="{64E4E1EA-C5A7-489A-94E2-0BE73DE3A798}"/>
              </a:ext>
            </a:extLst>
          </p:cNvPr>
          <p:cNvGraphicFramePr>
            <a:graphicFrameLocks noGrp="1"/>
          </p:cNvGraphicFramePr>
          <p:nvPr/>
        </p:nvGraphicFramePr>
        <p:xfrm>
          <a:off x="2194054" y="2232826"/>
          <a:ext cx="8434691" cy="3348024"/>
        </p:xfrm>
        <a:graphic>
          <a:graphicData uri="http://schemas.openxmlformats.org/drawingml/2006/table">
            <a:tbl>
              <a:tblPr firstRow="1" firstCol="1" bandRow="1" bandCol="1"/>
              <a:tblGrid>
                <a:gridCol w="2099475">
                  <a:extLst>
                    <a:ext uri="{9D8B030D-6E8A-4147-A177-3AD203B41FA5}">
                      <a16:colId xmlns:a16="http://schemas.microsoft.com/office/drawing/2014/main" val="4162112496"/>
                    </a:ext>
                  </a:extLst>
                </a:gridCol>
                <a:gridCol w="2062337">
                  <a:extLst>
                    <a:ext uri="{9D8B030D-6E8A-4147-A177-3AD203B41FA5}">
                      <a16:colId xmlns:a16="http://schemas.microsoft.com/office/drawing/2014/main" val="1341617182"/>
                    </a:ext>
                  </a:extLst>
                </a:gridCol>
                <a:gridCol w="2075103">
                  <a:extLst>
                    <a:ext uri="{9D8B030D-6E8A-4147-A177-3AD203B41FA5}">
                      <a16:colId xmlns:a16="http://schemas.microsoft.com/office/drawing/2014/main" val="1972329118"/>
                    </a:ext>
                  </a:extLst>
                </a:gridCol>
                <a:gridCol w="2197776">
                  <a:extLst>
                    <a:ext uri="{9D8B030D-6E8A-4147-A177-3AD203B41FA5}">
                      <a16:colId xmlns:a16="http://schemas.microsoft.com/office/drawing/2014/main" val="310641832"/>
                    </a:ext>
                  </a:extLst>
                </a:gridCol>
              </a:tblGrid>
              <a:tr h="418503">
                <a:tc>
                  <a:txBody>
                    <a:bodyPr/>
                    <a:lstStyle/>
                    <a:p>
                      <a:pPr algn="just" fontAlgn="t">
                        <a:spcBef>
                          <a:spcPts val="0"/>
                        </a:spcBef>
                        <a:spcAft>
                          <a:spcPts val="0"/>
                        </a:spcAft>
                      </a:pPr>
                      <a:r>
                        <a:rPr lang="en-US" sz="2200" b="1" i="0" u="none" strike="noStrike" dirty="0">
                          <a:effectLst/>
                          <a:latin typeface="Calibri" panose="020F0502020204030204" pitchFamily="34" charset="0"/>
                          <a:ea typeface="PMingLiU" panose="02020500000000000000" pitchFamily="18" charset="-120"/>
                          <a:cs typeface="Calibri" panose="020F0502020204030204" pitchFamily="34" charset="0"/>
                        </a:rPr>
                        <a:t>Nominative</a:t>
                      </a:r>
                      <a:endParaRPr lang="en-US" sz="3300" b="0" i="0" u="none" strike="noStrike" dirty="0">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dirty="0">
                          <a:effectLst/>
                          <a:latin typeface="Calibri" panose="020F0502020204030204" pitchFamily="34" charset="0"/>
                          <a:ea typeface="PMingLiU" panose="02020500000000000000" pitchFamily="18" charset="-120"/>
                          <a:cs typeface="Calibri" panose="020F0502020204030204" pitchFamily="34" charset="0"/>
                        </a:rPr>
                        <a:t>н’иг</a:t>
                      </a:r>
                      <a:r>
                        <a:rPr lang="az-Cyrl-AZ" sz="2200" b="1" i="0" u="none" strike="noStrike" dirty="0">
                          <a:effectLst/>
                          <a:latin typeface="Calibri" panose="020F0502020204030204" pitchFamily="34" charset="0"/>
                          <a:ea typeface="PMingLiU" panose="02020500000000000000" pitchFamily="18" charset="-120"/>
                          <a:cs typeface="Calibri" panose="020F0502020204030204" pitchFamily="34" charset="0"/>
                        </a:rPr>
                        <a:t>ӧ</a:t>
                      </a:r>
                      <a:endParaRPr lang="az-Cyrl-AZ" sz="3300" b="0" i="0" u="none" strike="noStrike" dirty="0">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о</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н’имог</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й</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4086996"/>
                  </a:ext>
                </a:extLst>
              </a:tr>
              <a:tr h="418503">
                <a:tc>
                  <a:txBody>
                    <a:bodyPr/>
                    <a:lstStyle/>
                    <a:p>
                      <a:pPr algn="just"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Genitive</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н’иг</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ӧ</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a:t>
                      </a:r>
                      <a:endParaRPr lang="az-Cyrl-AZ"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о</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н’имог</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йын</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9756291"/>
                  </a:ext>
                </a:extLst>
              </a:tr>
              <a:tr h="418503">
                <a:tc>
                  <a:txBody>
                    <a:bodyPr/>
                    <a:lstStyle/>
                    <a:p>
                      <a:pPr algn="just"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Dative</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н’игӧл</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a:t>
                      </a:r>
                      <a:endParaRPr lang="az-Cyrl-AZ"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н’имол</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н’имогайл</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0803289"/>
                  </a:ext>
                </a:extLst>
              </a:tr>
              <a:tr h="418503">
                <a:tc>
                  <a:txBody>
                    <a:bodyPr/>
                    <a:lstStyle/>
                    <a:p>
                      <a:pPr algn="just"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Accusative</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н’иг</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ӧ</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м</a:t>
                      </a:r>
                      <a:endParaRPr lang="az-Cyrl-AZ"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о</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м</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н’имог</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йым</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9286268"/>
                  </a:ext>
                </a:extLst>
              </a:tr>
              <a:tr h="418503">
                <a:tc>
                  <a:txBody>
                    <a:bodyPr/>
                    <a:lstStyle/>
                    <a:p>
                      <a:pPr algn="just"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Comparative</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н’иг</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ӧ</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ла</a:t>
                      </a:r>
                      <a:endParaRPr lang="az-Cyrl-AZ"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о</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ла</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н’имог</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йла</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629636"/>
                  </a:ext>
                </a:extLst>
              </a:tr>
              <a:tr h="418503">
                <a:tc>
                  <a:txBody>
                    <a:bodyPr/>
                    <a:lstStyle/>
                    <a:p>
                      <a:pPr algn="just"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Inessive</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2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о</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што</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н’имог</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йыште</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9144031"/>
                  </a:ext>
                </a:extLst>
              </a:tr>
              <a:tr h="418503">
                <a:tc>
                  <a:txBody>
                    <a:bodyPr/>
                    <a:lstStyle/>
                    <a:p>
                      <a:pPr algn="just"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Illative</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2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о</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шко</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н’имог</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йышке</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5524914"/>
                  </a:ext>
                </a:extLst>
              </a:tr>
              <a:tr h="418503">
                <a:tc>
                  <a:txBody>
                    <a:bodyPr/>
                    <a:lstStyle/>
                    <a:p>
                      <a:pPr algn="just"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Lative</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2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3300" b="0" i="0" u="none" strike="noStrike">
                        <a:effectLst/>
                        <a:latin typeface="Arial" panose="020B0604020202020204" pitchFamily="34" charset="0"/>
                      </a:endParaRPr>
                    </a:p>
                  </a:txBody>
                  <a:tcPr marL="125342" marR="125342" marT="17409"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н’имо</a:t>
                      </a:r>
                      <a:r>
                        <a:rPr lang="az-Cyrl-AZ" sz="2200" b="1" i="0" u="none" strike="noStrike">
                          <a:effectLst/>
                          <a:latin typeface="Calibri" panose="020F0502020204030204" pitchFamily="34" charset="0"/>
                          <a:ea typeface="PMingLiU" panose="02020500000000000000" pitchFamily="18" charset="-120"/>
                          <a:cs typeface="Calibri" panose="020F0502020204030204" pitchFamily="34" charset="0"/>
                        </a:rPr>
                        <a:t>э</a:t>
                      </a:r>
                      <a:r>
                        <a:rPr lang="az-Cyrl-AZ" sz="2200" b="0" i="0" u="none" strike="noStrike">
                          <a:effectLst/>
                          <a:latin typeface="Calibri" panose="020F0502020204030204" pitchFamily="34" charset="0"/>
                          <a:ea typeface="PMingLiU" panose="02020500000000000000" pitchFamily="18" charset="-120"/>
                          <a:cs typeface="Calibri" panose="020F0502020204030204" pitchFamily="34" charset="0"/>
                        </a:rPr>
                        <a:t>ш</a:t>
                      </a:r>
                      <a:endParaRPr lang="az-Cyrl-AZ" sz="3300" b="0" i="0" u="none" strike="noStrike">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200" b="0" i="0" u="none" strike="noStrike" dirty="0">
                          <a:effectLst/>
                          <a:latin typeface="Calibri" panose="020F0502020204030204" pitchFamily="34" charset="0"/>
                          <a:ea typeface="PMingLiU" panose="02020500000000000000" pitchFamily="18" charset="-120"/>
                          <a:cs typeface="Calibri" panose="020F0502020204030204" pitchFamily="34" charset="0"/>
                        </a:rPr>
                        <a:t>н’имога</a:t>
                      </a:r>
                      <a:r>
                        <a:rPr lang="az-Cyrl-AZ" sz="22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2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3300" b="0" i="0" u="none" strike="noStrike" dirty="0">
                        <a:effectLst/>
                        <a:latin typeface="Arial" panose="020B0604020202020204" pitchFamily="34" charset="0"/>
                      </a:endParaRPr>
                    </a:p>
                  </a:txBody>
                  <a:tcPr marL="125342" marR="125342" marT="1740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3912278"/>
                  </a:ext>
                </a:extLst>
              </a:tr>
            </a:tbl>
          </a:graphicData>
        </a:graphic>
      </p:graphicFrame>
    </p:spTree>
    <p:extLst>
      <p:ext uri="{BB962C8B-B14F-4D97-AF65-F5344CB8AC3E}">
        <p14:creationId xmlns:p14="http://schemas.microsoft.com/office/powerpoint/2010/main" val="1310171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7. </a:t>
            </a:r>
            <a:r>
              <a:rPr lang="de-AT" sz="3600" u="sng" dirty="0">
                <a:latin typeface="Calibri" panose="020F0502020204030204" pitchFamily="34" charset="0"/>
                <a:ea typeface="Times New Roman" panose="02020603050405020304" pitchFamily="18" charset="0"/>
                <a:cs typeface="Calibri" panose="020F0502020204030204" pitchFamily="34" charset="0"/>
              </a:rPr>
              <a:t>Negative pronouns &amp; adverbs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19</a:t>
            </a:fld>
            <a:endParaRPr lang="en-GB"/>
          </a:p>
        </p:txBody>
      </p:sp>
      <p:sp>
        <p:nvSpPr>
          <p:cNvPr id="6" name="Content Placeholder 2">
            <a:extLst>
              <a:ext uri="{FF2B5EF4-FFF2-40B4-BE49-F238E27FC236}">
                <a16:creationId xmlns:a16="http://schemas.microsoft.com/office/drawing/2014/main" id="{055989C8-BBA9-4CD8-AD0C-2FE80E7B8D81}"/>
              </a:ext>
            </a:extLst>
          </p:cNvPr>
          <p:cNvSpPr txBox="1">
            <a:spLocks/>
          </p:cNvSpPr>
          <p:nvPr/>
        </p:nvSpPr>
        <p:spPr>
          <a:xfrm>
            <a:off x="838200" y="2014082"/>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икт</a:t>
            </a:r>
            <a:r>
              <a:rPr lang="de-AT" b="1" u="sng" dirty="0"/>
              <a:t>а</a:t>
            </a:r>
            <a:r>
              <a:rPr lang="de-AT" u="sng" dirty="0"/>
              <a:t>т ~ ик …-ат</a:t>
            </a:r>
            <a:endParaRPr lang="mi-NZ" u="sng" dirty="0"/>
          </a:p>
        </p:txBody>
      </p:sp>
      <p:graphicFrame>
        <p:nvGraphicFramePr>
          <p:cNvPr id="8" name="Content Placeholder 5">
            <a:extLst>
              <a:ext uri="{FF2B5EF4-FFF2-40B4-BE49-F238E27FC236}">
                <a16:creationId xmlns:a16="http://schemas.microsoft.com/office/drawing/2014/main" id="{29FE82F0-F4FE-47BF-B804-FF9E903C817F}"/>
              </a:ext>
            </a:extLst>
          </p:cNvPr>
          <p:cNvGraphicFramePr>
            <a:graphicFrameLocks/>
          </p:cNvGraphicFramePr>
          <p:nvPr/>
        </p:nvGraphicFramePr>
        <p:xfrm>
          <a:off x="838200" y="2902395"/>
          <a:ext cx="10731581" cy="458921"/>
        </p:xfrm>
        <a:graphic>
          <a:graphicData uri="http://schemas.openxmlformats.org/drawingml/2006/table">
            <a:tbl>
              <a:tblPr firstRow="1" firstCol="1" bandRow="1" bandCol="1"/>
              <a:tblGrid>
                <a:gridCol w="5839460">
                  <a:extLst>
                    <a:ext uri="{9D8B030D-6E8A-4147-A177-3AD203B41FA5}">
                      <a16:colId xmlns:a16="http://schemas.microsoft.com/office/drawing/2014/main" val="1781499096"/>
                    </a:ext>
                  </a:extLst>
                </a:gridCol>
                <a:gridCol w="4892121">
                  <a:extLst>
                    <a:ext uri="{9D8B030D-6E8A-4147-A177-3AD203B41FA5}">
                      <a16:colId xmlns:a16="http://schemas.microsoft.com/office/drawing/2014/main" val="1253806087"/>
                    </a:ext>
                  </a:extLst>
                </a:gridCol>
              </a:tblGrid>
              <a:tr h="458921">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Икт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к</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дын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гыл</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Nobody stayed.</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2915605"/>
                  </a:ext>
                </a:extLst>
              </a:tr>
            </a:tbl>
          </a:graphicData>
        </a:graphic>
      </p:graphicFrame>
      <p:graphicFrame>
        <p:nvGraphicFramePr>
          <p:cNvPr id="7" name="Content Placeholder 5">
            <a:extLst>
              <a:ext uri="{FF2B5EF4-FFF2-40B4-BE49-F238E27FC236}">
                <a16:creationId xmlns:a16="http://schemas.microsoft.com/office/drawing/2014/main" id="{1A361F05-597C-4119-9CFC-ECAF62556661}"/>
              </a:ext>
            </a:extLst>
          </p:cNvPr>
          <p:cNvGraphicFramePr>
            <a:graphicFrameLocks/>
          </p:cNvGraphicFramePr>
          <p:nvPr/>
        </p:nvGraphicFramePr>
        <p:xfrm>
          <a:off x="838200" y="3356729"/>
          <a:ext cx="10731581" cy="458921"/>
        </p:xfrm>
        <a:graphic>
          <a:graphicData uri="http://schemas.openxmlformats.org/drawingml/2006/table">
            <a:tbl>
              <a:tblPr firstRow="1" firstCol="1" bandRow="1" bandCol="1"/>
              <a:tblGrid>
                <a:gridCol w="5839460">
                  <a:extLst>
                    <a:ext uri="{9D8B030D-6E8A-4147-A177-3AD203B41FA5}">
                      <a16:colId xmlns:a16="http://schemas.microsoft.com/office/drawing/2014/main" val="1781499096"/>
                    </a:ext>
                  </a:extLst>
                </a:gridCol>
                <a:gridCol w="4892121">
                  <a:extLst>
                    <a:ext uri="{9D8B030D-6E8A-4147-A177-3AD203B41FA5}">
                      <a16:colId xmlns:a16="http://schemas.microsoft.com/office/drawing/2014/main" val="1253806087"/>
                    </a:ext>
                  </a:extLst>
                </a:gridCol>
              </a:tblGrid>
              <a:tr h="458921">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Ик</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мутым</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ом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000" dirty="0" err="1">
                          <a:effectLst/>
                          <a:latin typeface="Calibri" panose="020F0502020204030204" pitchFamily="34" charset="0"/>
                          <a:ea typeface="PMingLiU" panose="02020500000000000000" pitchFamily="18" charset="-120"/>
                          <a:cs typeface="Calibri" panose="020F0502020204030204" pitchFamily="34" charset="0"/>
                        </a:rPr>
                        <a:t>мыло</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I don’t understand a word.</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2915605"/>
                  </a:ext>
                </a:extLst>
              </a:tr>
            </a:tbl>
          </a:graphicData>
        </a:graphic>
      </p:graphicFrame>
    </p:spTree>
    <p:extLst>
      <p:ext uri="{BB962C8B-B14F-4D97-AF65-F5344CB8AC3E}">
        <p14:creationId xmlns:p14="http://schemas.microsoft.com/office/powerpoint/2010/main" val="281596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8</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Multi-part directional system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20</a:t>
            </a:fld>
            <a:endParaRPr lang="en-GB"/>
          </a:p>
        </p:txBody>
      </p:sp>
      <p:graphicFrame>
        <p:nvGraphicFramePr>
          <p:cNvPr id="17" name="Table 16">
            <a:extLst>
              <a:ext uri="{FF2B5EF4-FFF2-40B4-BE49-F238E27FC236}">
                <a16:creationId xmlns:a16="http://schemas.microsoft.com/office/drawing/2014/main" id="{5ED2AD5D-7C82-4D45-9ACB-32361FFD0264}"/>
              </a:ext>
            </a:extLst>
          </p:cNvPr>
          <p:cNvGraphicFramePr>
            <a:graphicFrameLocks noGrp="1"/>
          </p:cNvGraphicFramePr>
          <p:nvPr/>
        </p:nvGraphicFramePr>
        <p:xfrm>
          <a:off x="838200" y="1932795"/>
          <a:ext cx="10209008" cy="3948085"/>
        </p:xfrm>
        <a:graphic>
          <a:graphicData uri="http://schemas.openxmlformats.org/drawingml/2006/table">
            <a:tbl>
              <a:tblPr firstRow="1" firstCol="1" bandRow="1" bandCol="1"/>
              <a:tblGrid>
                <a:gridCol w="1492988">
                  <a:extLst>
                    <a:ext uri="{9D8B030D-6E8A-4147-A177-3AD203B41FA5}">
                      <a16:colId xmlns:a16="http://schemas.microsoft.com/office/drawing/2014/main" val="4107401384"/>
                    </a:ext>
                  </a:extLst>
                </a:gridCol>
                <a:gridCol w="1651224">
                  <a:extLst>
                    <a:ext uri="{9D8B030D-6E8A-4147-A177-3AD203B41FA5}">
                      <a16:colId xmlns:a16="http://schemas.microsoft.com/office/drawing/2014/main" val="924263357"/>
                    </a:ext>
                  </a:extLst>
                </a:gridCol>
                <a:gridCol w="1649002">
                  <a:extLst>
                    <a:ext uri="{9D8B030D-6E8A-4147-A177-3AD203B41FA5}">
                      <a16:colId xmlns:a16="http://schemas.microsoft.com/office/drawing/2014/main" val="2952049992"/>
                    </a:ext>
                  </a:extLst>
                </a:gridCol>
                <a:gridCol w="1651224">
                  <a:extLst>
                    <a:ext uri="{9D8B030D-6E8A-4147-A177-3AD203B41FA5}">
                      <a16:colId xmlns:a16="http://schemas.microsoft.com/office/drawing/2014/main" val="3600738564"/>
                    </a:ext>
                  </a:extLst>
                </a:gridCol>
                <a:gridCol w="1670157">
                  <a:extLst>
                    <a:ext uri="{9D8B030D-6E8A-4147-A177-3AD203B41FA5}">
                      <a16:colId xmlns:a16="http://schemas.microsoft.com/office/drawing/2014/main" val="1973401900"/>
                    </a:ext>
                  </a:extLst>
                </a:gridCol>
                <a:gridCol w="2094413">
                  <a:extLst>
                    <a:ext uri="{9D8B030D-6E8A-4147-A177-3AD203B41FA5}">
                      <a16:colId xmlns:a16="http://schemas.microsoft.com/office/drawing/2014/main" val="395345441"/>
                    </a:ext>
                  </a:extLst>
                </a:gridCol>
              </a:tblGrid>
              <a:tr h="517865">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Motion toward</a:t>
                      </a:r>
                      <a:endParaRPr lang="en-US" sz="3000" b="0" i="0" u="none" strike="noStrike" dirty="0">
                        <a:effectLst/>
                        <a:latin typeface="Arial" panose="020B0604020202020204" pitchFamily="34" charset="0"/>
                      </a:endParaRPr>
                    </a:p>
                  </a:txBody>
                  <a:tcPr marL="152313" marR="152313" marT="76157" marB="7615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No motion</a:t>
                      </a:r>
                      <a:endParaRPr lang="en-US" sz="3000" b="0" i="0" u="none" strike="noStrike" dirty="0">
                        <a:effectLst/>
                        <a:latin typeface="Arial" panose="020B0604020202020204" pitchFamily="34" charset="0"/>
                      </a:endParaRPr>
                    </a:p>
                  </a:txBody>
                  <a:tcPr marL="152313" marR="152313" marT="76157" marB="7615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Motion away from</a:t>
                      </a:r>
                      <a:endParaRPr lang="en-US" sz="3000" b="0" i="0" u="none" strike="noStrike">
                        <a:effectLst/>
                        <a:latin typeface="Arial" panose="020B0604020202020204" pitchFamily="34" charset="0"/>
                      </a:endParaRPr>
                    </a:p>
                  </a:txBody>
                  <a:tcPr marL="152313" marR="152313" marT="76157" marB="7615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708328676"/>
                  </a:ext>
                </a:extLst>
              </a:tr>
              <a:tr h="686044">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вокт</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 </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beside, next to</a:t>
                      </a:r>
                      <a:endParaRPr lang="en-US" sz="3000" b="0" i="0" u="none" strike="noStrike" dirty="0">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вокт</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н(е)</a:t>
                      </a:r>
                      <a:endParaRPr lang="az-Cyrl-AZ" sz="3000" b="0" i="0" u="none" strike="noStrike" dirty="0">
                        <a:solidFill>
                          <a:srgbClr val="FF0000"/>
                        </a:solidFill>
                        <a:effectLst/>
                        <a:latin typeface="Arial" panose="020B0604020202020204" pitchFamily="34" charset="0"/>
                      </a:endParaRPr>
                    </a:p>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воктел</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 </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beside, next to</a:t>
                      </a:r>
                      <a:endParaRPr lang="en-US" sz="3000" b="0" i="0" u="none" strike="noStrike" dirty="0">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вокт</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ч(ын)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(away) from</a:t>
                      </a:r>
                      <a:endParaRPr lang="en-US" sz="3000" b="0" i="0" u="none" strike="noStrike" dirty="0">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1850873"/>
                  </a:ext>
                </a:extLst>
              </a:tr>
              <a:tr h="686044">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йым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a:t>
                      </a:r>
                      <a:endParaRPr lang="az-Cyrl-AZ" sz="3000" b="0" i="0" u="none" strike="noStrike" dirty="0">
                        <a:solidFill>
                          <a:srgbClr val="FF0000"/>
                        </a:solidFill>
                        <a:effectLst/>
                        <a:latin typeface="Arial" panose="020B0604020202020204" pitchFamily="34" charset="0"/>
                      </a:endParaRPr>
                    </a:p>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йымал</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under, underneath</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йым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лне</a:t>
                      </a:r>
                      <a:endParaRPr lang="az-Cyrl-AZ" sz="3000" b="0" i="0" u="none" strike="noStrike" dirty="0">
                        <a:solidFill>
                          <a:srgbClr val="FF0000"/>
                        </a:solidFill>
                        <a:effectLst/>
                        <a:latin typeface="Arial" panose="020B0604020202020204" pitchFamily="34" charset="0"/>
                      </a:endParaRPr>
                    </a:p>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йымал</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under, underneath</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йым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ч(ын)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out from under</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2479275"/>
                  </a:ext>
                </a:extLst>
              </a:tr>
              <a:tr h="686044">
                <a:tc>
                  <a:txBody>
                    <a:bodyPr/>
                    <a:lstStyle/>
                    <a:p>
                      <a:pPr algn="l" fontAlgn="ctr">
                        <a:spcBef>
                          <a:spcPts val="0"/>
                        </a:spcBef>
                        <a:spcAft>
                          <a:spcPts val="0"/>
                        </a:spcAft>
                      </a:pP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о</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нчыко</a:t>
                      </a:r>
                      <a:endParaRPr lang="az-Cyrl-AZ" sz="3000" b="0" i="0" u="none" strike="noStrike" dirty="0">
                        <a:solidFill>
                          <a:srgbClr val="FF0000"/>
                        </a:solidFill>
                        <a:effectLst/>
                        <a:latin typeface="Arial" panose="020B0604020202020204" pitchFamily="34" charset="0"/>
                      </a:endParaRPr>
                    </a:p>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ончыл</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in front of, before</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о</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нчылно</a:t>
                      </a:r>
                      <a:endParaRPr lang="az-Cyrl-AZ" sz="3000" b="0" i="0" u="none" strike="noStrike" dirty="0">
                        <a:solidFill>
                          <a:srgbClr val="FF0000"/>
                        </a:solidFill>
                        <a:effectLst/>
                        <a:latin typeface="Arial" panose="020B0604020202020204" pitchFamily="34" charset="0"/>
                      </a:endParaRPr>
                    </a:p>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ончыл</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in front of, before</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о</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нчыч(ын)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from in front of</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7780622"/>
                  </a:ext>
                </a:extLst>
              </a:tr>
              <a:tr h="686044">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ӱмб</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a:t>
                      </a:r>
                      <a:endParaRPr lang="az-Cyrl-AZ" sz="3000" b="0" i="0" u="none" strike="noStrike" dirty="0">
                        <a:solidFill>
                          <a:srgbClr val="FF0000"/>
                        </a:solidFill>
                        <a:effectLst/>
                        <a:latin typeface="Arial" panose="020B0604020202020204" pitchFamily="34" charset="0"/>
                      </a:endParaRPr>
                    </a:p>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ӱмбал</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onto, on top of</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ӱмб</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лне</a:t>
                      </a:r>
                      <a:endParaRPr lang="az-Cyrl-AZ" sz="3000" b="0" i="0" u="none" strike="noStrike" dirty="0">
                        <a:solidFill>
                          <a:srgbClr val="FF0000"/>
                        </a:solidFill>
                        <a:effectLst/>
                        <a:latin typeface="Arial" panose="020B0604020202020204" pitchFamily="34" charset="0"/>
                      </a:endParaRPr>
                    </a:p>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ӱмбал</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on, on top of</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ӱмб</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ч(ын)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from the top of, from above</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5263519"/>
                  </a:ext>
                </a:extLst>
              </a:tr>
              <a:tr h="686044">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шеҥг</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a:t>
                      </a:r>
                      <a:endParaRPr lang="az-Cyrl-AZ" sz="3000" b="0" i="0" u="none" strike="noStrike" dirty="0">
                        <a:solidFill>
                          <a:srgbClr val="FF0000"/>
                        </a:solidFill>
                        <a:effectLst/>
                        <a:latin typeface="Arial" panose="020B0604020202020204" pitchFamily="34" charset="0"/>
                      </a:endParaRPr>
                    </a:p>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ше</a:t>
                      </a:r>
                      <a:r>
                        <a:rPr lang="az-Cyrl-AZ" sz="2000" b="0" i="0" u="none" strike="noStrike" dirty="0">
                          <a:solidFill>
                            <a:srgbClr val="FF0000"/>
                          </a:solidFill>
                          <a:effectLst/>
                          <a:latin typeface="Calibri" panose="020F0502020204030204" pitchFamily="34" charset="0"/>
                          <a:ea typeface="MS Mincho" panose="02020609040205080304" pitchFamily="49" charset="-128"/>
                          <a:cs typeface="Calibri" panose="020F0502020204030204" pitchFamily="34" charset="0"/>
                        </a:rPr>
                        <a:t>ҥ</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гел</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behind</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шеҥг</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лне</a:t>
                      </a:r>
                      <a:endParaRPr lang="az-Cyrl-AZ" sz="3000" b="0" i="0" u="none" strike="noStrike" dirty="0">
                        <a:solidFill>
                          <a:srgbClr val="FF0000"/>
                        </a:solidFill>
                        <a:effectLst/>
                        <a:latin typeface="Arial" panose="020B0604020202020204" pitchFamily="34" charset="0"/>
                      </a:endParaRPr>
                    </a:p>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ше</a:t>
                      </a:r>
                      <a:r>
                        <a:rPr lang="az-Cyrl-AZ" sz="2000" b="0" i="0" u="none" strike="noStrike" dirty="0">
                          <a:solidFill>
                            <a:srgbClr val="FF0000"/>
                          </a:solidFill>
                          <a:effectLst/>
                          <a:latin typeface="Calibri" panose="020F0502020204030204" pitchFamily="34" charset="0"/>
                          <a:ea typeface="MS Mincho" panose="02020609040205080304" pitchFamily="49" charset="-128"/>
                          <a:cs typeface="Calibri" panose="020F0502020204030204" pitchFamily="34" charset="0"/>
                        </a:rPr>
                        <a:t>ҥ</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гел</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 </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behind</a:t>
                      </a:r>
                      <a:endParaRPr lang="en-US" sz="3000" b="0" i="0" u="none" strike="noStrike">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ше</a:t>
                      </a:r>
                      <a:r>
                        <a:rPr lang="az-Cyrl-AZ" sz="2000" b="0" i="0" u="none" strike="noStrike" dirty="0">
                          <a:solidFill>
                            <a:srgbClr val="FF0000"/>
                          </a:solidFill>
                          <a:effectLst/>
                          <a:latin typeface="Calibri" panose="020F0502020204030204" pitchFamily="34" charset="0"/>
                          <a:ea typeface="MS Mincho" panose="02020609040205080304" pitchFamily="49" charset="-128"/>
                          <a:cs typeface="Calibri" panose="020F0502020204030204" pitchFamily="34" charset="0"/>
                        </a:rPr>
                        <a:t>ҥ</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г</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ч(ын)</a:t>
                      </a:r>
                      <a:endParaRPr lang="az-Cyrl-AZ" sz="3000" b="0" i="0" u="none" strike="noStrike" dirty="0">
                        <a:solidFill>
                          <a:srgbClr val="FF0000"/>
                        </a:solidFill>
                        <a:effectLst/>
                        <a:latin typeface="Arial" panose="020B0604020202020204" pitchFamily="34" charset="0"/>
                      </a:endParaRPr>
                    </a:p>
                  </a:txBody>
                  <a:tcPr marL="114235" marR="114235" marT="1586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out from behind</a:t>
                      </a:r>
                      <a:endParaRPr lang="en-US" sz="3000" b="0" i="0" u="none" strike="noStrike" dirty="0">
                        <a:effectLst/>
                        <a:latin typeface="Arial" panose="020B0604020202020204" pitchFamily="34" charset="0"/>
                      </a:endParaRPr>
                    </a:p>
                  </a:txBody>
                  <a:tcPr marL="114235" marR="114235" marT="1586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3165167"/>
                  </a:ext>
                </a:extLst>
              </a:tr>
            </a:tbl>
          </a:graphicData>
        </a:graphic>
      </p:graphicFrame>
    </p:spTree>
    <p:extLst>
      <p:ext uri="{BB962C8B-B14F-4D97-AF65-F5344CB8AC3E}">
        <p14:creationId xmlns:p14="http://schemas.microsoft.com/office/powerpoint/2010/main" val="1826387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8</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Multi-part directional system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21</a:t>
            </a:fld>
            <a:endParaRPr lang="en-GB"/>
          </a:p>
        </p:txBody>
      </p:sp>
      <p:graphicFrame>
        <p:nvGraphicFramePr>
          <p:cNvPr id="11" name="Table 10">
            <a:extLst>
              <a:ext uri="{FF2B5EF4-FFF2-40B4-BE49-F238E27FC236}">
                <a16:creationId xmlns:a16="http://schemas.microsoft.com/office/drawing/2014/main" id="{23D06E12-0D6B-4210-8EBB-37E0712F2A69}"/>
              </a:ext>
            </a:extLst>
          </p:cNvPr>
          <p:cNvGraphicFramePr>
            <a:graphicFrameLocks noGrp="1"/>
          </p:cNvGraphicFramePr>
          <p:nvPr/>
        </p:nvGraphicFramePr>
        <p:xfrm>
          <a:off x="838199" y="2201609"/>
          <a:ext cx="9625554" cy="2997754"/>
        </p:xfrm>
        <a:graphic>
          <a:graphicData uri="http://schemas.openxmlformats.org/drawingml/2006/table">
            <a:tbl>
              <a:tblPr firstRow="1" firstCol="1" bandRow="1" bandCol="1"/>
              <a:tblGrid>
                <a:gridCol w="1604259">
                  <a:extLst>
                    <a:ext uri="{9D8B030D-6E8A-4147-A177-3AD203B41FA5}">
                      <a16:colId xmlns:a16="http://schemas.microsoft.com/office/drawing/2014/main" val="968420274"/>
                    </a:ext>
                  </a:extLst>
                </a:gridCol>
                <a:gridCol w="1604259">
                  <a:extLst>
                    <a:ext uri="{9D8B030D-6E8A-4147-A177-3AD203B41FA5}">
                      <a16:colId xmlns:a16="http://schemas.microsoft.com/office/drawing/2014/main" val="1505032760"/>
                    </a:ext>
                  </a:extLst>
                </a:gridCol>
                <a:gridCol w="1604259">
                  <a:extLst>
                    <a:ext uri="{9D8B030D-6E8A-4147-A177-3AD203B41FA5}">
                      <a16:colId xmlns:a16="http://schemas.microsoft.com/office/drawing/2014/main" val="759750541"/>
                    </a:ext>
                  </a:extLst>
                </a:gridCol>
                <a:gridCol w="1604259">
                  <a:extLst>
                    <a:ext uri="{9D8B030D-6E8A-4147-A177-3AD203B41FA5}">
                      <a16:colId xmlns:a16="http://schemas.microsoft.com/office/drawing/2014/main" val="2753741742"/>
                    </a:ext>
                  </a:extLst>
                </a:gridCol>
                <a:gridCol w="1604259">
                  <a:extLst>
                    <a:ext uri="{9D8B030D-6E8A-4147-A177-3AD203B41FA5}">
                      <a16:colId xmlns:a16="http://schemas.microsoft.com/office/drawing/2014/main" val="2425901417"/>
                    </a:ext>
                  </a:extLst>
                </a:gridCol>
                <a:gridCol w="1604259">
                  <a:extLst>
                    <a:ext uri="{9D8B030D-6E8A-4147-A177-3AD203B41FA5}">
                      <a16:colId xmlns:a16="http://schemas.microsoft.com/office/drawing/2014/main" val="3803898285"/>
                    </a:ext>
                  </a:extLst>
                </a:gridCol>
              </a:tblGrid>
              <a:tr h="602653">
                <a:tc gridSpan="2">
                  <a:txBody>
                    <a:bodyPr/>
                    <a:lstStyle/>
                    <a:p>
                      <a:pPr algn="ctr" fontAlgn="ctr">
                        <a:spcBef>
                          <a:spcPts val="0"/>
                        </a:spcBef>
                        <a:spcAft>
                          <a:spcPts val="0"/>
                        </a:spcAft>
                      </a:pPr>
                      <a:r>
                        <a:rPr lang="en-US" sz="2300" b="1" i="0" u="none" strike="noStrike">
                          <a:effectLst/>
                          <a:latin typeface="Calibri" panose="020F0502020204030204" pitchFamily="34" charset="0"/>
                          <a:ea typeface="PMingLiU" panose="02020500000000000000" pitchFamily="18" charset="-120"/>
                          <a:cs typeface="Calibri" panose="020F0502020204030204" pitchFamily="34" charset="0"/>
                        </a:rPr>
                        <a:t>Motion toward</a:t>
                      </a:r>
                      <a:endParaRPr lang="en-US" sz="3500" b="0" i="0" u="none" strike="noStrike">
                        <a:effectLst/>
                        <a:latin typeface="Arial" panose="020B0604020202020204" pitchFamily="34" charset="0"/>
                      </a:endParaRPr>
                    </a:p>
                  </a:txBody>
                  <a:tcPr marL="177251" marR="177251" marT="88625" marB="8862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ctr">
                        <a:spcBef>
                          <a:spcPts val="0"/>
                        </a:spcBef>
                        <a:spcAft>
                          <a:spcPts val="0"/>
                        </a:spcAft>
                      </a:pPr>
                      <a:r>
                        <a:rPr lang="en-US" sz="2300" b="1" i="0" u="none" strike="noStrike">
                          <a:effectLst/>
                          <a:latin typeface="Calibri" panose="020F0502020204030204" pitchFamily="34" charset="0"/>
                          <a:ea typeface="PMingLiU" panose="02020500000000000000" pitchFamily="18" charset="-120"/>
                          <a:cs typeface="Calibri" panose="020F0502020204030204" pitchFamily="34" charset="0"/>
                        </a:rPr>
                        <a:t>No motion</a:t>
                      </a:r>
                      <a:endParaRPr lang="en-US" sz="3500" b="0" i="0" u="none" strike="noStrike">
                        <a:effectLst/>
                        <a:latin typeface="Arial" panose="020B0604020202020204" pitchFamily="34" charset="0"/>
                      </a:endParaRPr>
                    </a:p>
                  </a:txBody>
                  <a:tcPr marL="177251" marR="177251" marT="88625" marB="8862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ctr">
                        <a:spcBef>
                          <a:spcPts val="0"/>
                        </a:spcBef>
                        <a:spcAft>
                          <a:spcPts val="0"/>
                        </a:spcAft>
                      </a:pPr>
                      <a:r>
                        <a:rPr lang="en-US" sz="2300" b="1" i="0" u="none" strike="noStrike">
                          <a:effectLst/>
                          <a:latin typeface="Calibri" panose="020F0502020204030204" pitchFamily="34" charset="0"/>
                          <a:ea typeface="PMingLiU" panose="02020500000000000000" pitchFamily="18" charset="-120"/>
                          <a:cs typeface="Calibri" panose="020F0502020204030204" pitchFamily="34" charset="0"/>
                        </a:rPr>
                        <a:t>Motion away from</a:t>
                      </a:r>
                      <a:endParaRPr lang="en-US" sz="3500" b="0" i="0" u="none" strike="noStrike">
                        <a:effectLst/>
                        <a:latin typeface="Arial" panose="020B0604020202020204" pitchFamily="34" charset="0"/>
                      </a:endParaRPr>
                    </a:p>
                  </a:txBody>
                  <a:tcPr marL="177251" marR="177251" marT="88625" marB="8862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898889885"/>
                  </a:ext>
                </a:extLst>
              </a:tr>
              <a:tr h="798367">
                <a:tc>
                  <a:txBody>
                    <a:bodyPr/>
                    <a:lstStyle/>
                    <a:p>
                      <a:pPr algn="l" fontAlgn="ctr">
                        <a:spcBef>
                          <a:spcPts val="0"/>
                        </a:spcBef>
                        <a:spcAft>
                          <a:spcPts val="0"/>
                        </a:spcAft>
                      </a:pPr>
                      <a:r>
                        <a:rPr lang="az-Cyrl-AZ" sz="23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az-Cyrl-AZ" sz="23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300" b="0" i="0" u="none" strike="noStrike" dirty="0">
                          <a:effectLst/>
                          <a:latin typeface="Calibri" panose="020F0502020204030204" pitchFamily="34" charset="0"/>
                          <a:ea typeface="PMingLiU" panose="02020500000000000000" pitchFamily="18" charset="-120"/>
                          <a:cs typeface="Calibri" panose="020F0502020204030204" pitchFamily="34" charset="0"/>
                        </a:rPr>
                        <a:t>ш(ко)</a:t>
                      </a:r>
                      <a:endParaRPr lang="az-Cyrl-AZ" sz="3500" b="0" i="0" u="none" strike="noStrike" dirty="0">
                        <a:effectLst/>
                        <a:latin typeface="Arial" panose="020B0604020202020204" pitchFamily="34" charset="0"/>
                      </a:endParaRPr>
                    </a:p>
                    <a:p>
                      <a:pPr algn="l" fontAlgn="ctr">
                        <a:spcBef>
                          <a:spcPts val="0"/>
                        </a:spcBef>
                        <a:spcAft>
                          <a:spcPts val="0"/>
                        </a:spcAft>
                      </a:pP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куш</a:t>
                      </a:r>
                      <a:r>
                        <a:rPr lang="az-Cyrl-AZ" sz="23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500" b="0" i="0" u="none" strike="noStrike" dirty="0">
                        <a:solidFill>
                          <a:srgbClr val="FF0000"/>
                        </a:solidFill>
                        <a:effectLst/>
                        <a:latin typeface="Arial" panose="020B0604020202020204" pitchFamily="34" charset="0"/>
                      </a:endParaRPr>
                    </a:p>
                  </a:txBody>
                  <a:tcPr marL="132938" marR="132938" marT="1846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300" b="0" i="0" u="none" strike="noStrike" dirty="0">
                          <a:effectLst/>
                          <a:latin typeface="Calibri" panose="020F0502020204030204" pitchFamily="34" charset="0"/>
                          <a:ea typeface="PMingLiU" panose="02020500000000000000" pitchFamily="18" charset="-120"/>
                          <a:cs typeface="Calibri" panose="020F0502020204030204" pitchFamily="34" charset="0"/>
                        </a:rPr>
                        <a:t>where to?</a:t>
                      </a:r>
                      <a:endParaRPr lang="en-US" sz="3500" b="0" i="0" u="none" strike="noStrike" dirty="0">
                        <a:effectLst/>
                        <a:latin typeface="Arial" panose="020B0604020202020204" pitchFamily="34" charset="0"/>
                      </a:endParaRPr>
                    </a:p>
                  </a:txBody>
                  <a:tcPr marL="132938" marR="132938" marT="1846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300" b="0" i="0" u="none" strike="noStrike" dirty="0">
                          <a:solidFill>
                            <a:schemeClr val="accent6"/>
                          </a:solidFill>
                          <a:effectLst/>
                          <a:latin typeface="Calibri" panose="020F0502020204030204" pitchFamily="34" charset="0"/>
                          <a:ea typeface="PMingLiU" panose="02020500000000000000" pitchFamily="18" charset="-120"/>
                          <a:cs typeface="Calibri" panose="020F0502020204030204" pitchFamily="34" charset="0"/>
                        </a:rPr>
                        <a:t>к</a:t>
                      </a:r>
                      <a:r>
                        <a:rPr lang="az-Cyrl-AZ" sz="2300" b="1" i="0" u="none" strike="noStrike" dirty="0">
                          <a:solidFill>
                            <a:schemeClr val="accent6"/>
                          </a:solidFill>
                          <a:effectLst/>
                          <a:latin typeface="Calibri" panose="020F0502020204030204" pitchFamily="34" charset="0"/>
                          <a:ea typeface="PMingLiU" panose="02020500000000000000" pitchFamily="18" charset="-120"/>
                          <a:cs typeface="Calibri" panose="020F0502020204030204" pitchFamily="34" charset="0"/>
                        </a:rPr>
                        <a:t>у</a:t>
                      </a:r>
                      <a:r>
                        <a:rPr lang="az-Cyrl-AZ" sz="2300" b="0" i="0" u="none" strike="noStrike" dirty="0">
                          <a:solidFill>
                            <a:schemeClr val="accent6"/>
                          </a:solidFill>
                          <a:effectLst/>
                          <a:latin typeface="Calibri" panose="020F0502020204030204" pitchFamily="34" charset="0"/>
                          <a:ea typeface="PMingLiU" panose="02020500000000000000" pitchFamily="18" charset="-120"/>
                          <a:cs typeface="Calibri" panose="020F0502020204030204" pitchFamily="34" charset="0"/>
                        </a:rPr>
                        <a:t>што</a:t>
                      </a:r>
                      <a:endParaRPr lang="az-Cyrl-AZ" sz="3500" b="0" i="0" u="none" strike="noStrike" dirty="0">
                        <a:solidFill>
                          <a:schemeClr val="accent6"/>
                        </a:solidFill>
                        <a:effectLst/>
                        <a:latin typeface="Arial" panose="020B0604020202020204" pitchFamily="34" charset="0"/>
                      </a:endParaRPr>
                    </a:p>
                    <a:p>
                      <a:pPr algn="l" fontAlgn="ctr">
                        <a:spcBef>
                          <a:spcPts val="0"/>
                        </a:spcBef>
                        <a:spcAft>
                          <a:spcPts val="0"/>
                        </a:spcAft>
                      </a:pP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куш</a:t>
                      </a:r>
                      <a:r>
                        <a:rPr lang="az-Cyrl-AZ" sz="23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500" b="0" i="0" u="none" strike="noStrike" dirty="0">
                        <a:solidFill>
                          <a:srgbClr val="FF0000"/>
                        </a:solidFill>
                        <a:effectLst/>
                        <a:latin typeface="Arial" panose="020B0604020202020204" pitchFamily="34" charset="0"/>
                      </a:endParaRPr>
                    </a:p>
                  </a:txBody>
                  <a:tcPr marL="132938" marR="132938" marT="1846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300" b="0" i="0" u="none" strike="noStrike" dirty="0">
                          <a:effectLst/>
                          <a:latin typeface="Calibri" panose="020F0502020204030204" pitchFamily="34" charset="0"/>
                          <a:ea typeface="PMingLiU" panose="02020500000000000000" pitchFamily="18" charset="-120"/>
                          <a:cs typeface="Calibri" panose="020F0502020204030204" pitchFamily="34" charset="0"/>
                        </a:rPr>
                        <a:t>where?</a:t>
                      </a:r>
                      <a:endParaRPr lang="en-US" sz="3500" b="0" i="0" u="none" strike="noStrike" dirty="0">
                        <a:effectLst/>
                        <a:latin typeface="Arial" panose="020B0604020202020204" pitchFamily="34" charset="0"/>
                      </a:endParaRPr>
                    </a:p>
                  </a:txBody>
                  <a:tcPr marL="132938" marR="132938" marT="1846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куш</a:t>
                      </a:r>
                      <a:r>
                        <a:rPr lang="az-Cyrl-AZ" sz="23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ч(ын)</a:t>
                      </a:r>
                      <a:endParaRPr lang="az-Cyrl-AZ" sz="3500" b="0" i="0" u="none" strike="noStrike" dirty="0">
                        <a:solidFill>
                          <a:srgbClr val="FF0000"/>
                        </a:solidFill>
                        <a:effectLst/>
                        <a:latin typeface="Arial" panose="020B0604020202020204" pitchFamily="34" charset="0"/>
                      </a:endParaRPr>
                    </a:p>
                  </a:txBody>
                  <a:tcPr marL="132938" marR="132938" marT="1846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300" b="0" i="0" u="none" strike="noStrike" dirty="0">
                          <a:effectLst/>
                          <a:latin typeface="Calibri" panose="020F0502020204030204" pitchFamily="34" charset="0"/>
                          <a:ea typeface="PMingLiU" panose="02020500000000000000" pitchFamily="18" charset="-120"/>
                          <a:cs typeface="Calibri" panose="020F0502020204030204" pitchFamily="34" charset="0"/>
                        </a:rPr>
                        <a:t>from where?</a:t>
                      </a:r>
                      <a:endParaRPr lang="en-US" sz="3500" b="0" i="0" u="none" strike="noStrike" dirty="0">
                        <a:effectLst/>
                        <a:latin typeface="Arial" panose="020B0604020202020204" pitchFamily="34" charset="0"/>
                      </a:endParaRPr>
                    </a:p>
                  </a:txBody>
                  <a:tcPr marL="132938" marR="132938" marT="1846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418711"/>
                  </a:ext>
                </a:extLst>
              </a:tr>
              <a:tr h="798367">
                <a:tc>
                  <a:txBody>
                    <a:bodyPr/>
                    <a:lstStyle/>
                    <a:p>
                      <a:pPr algn="l" fontAlgn="ctr">
                        <a:spcBef>
                          <a:spcPts val="0"/>
                        </a:spcBef>
                        <a:spcAft>
                          <a:spcPts val="0"/>
                        </a:spcAft>
                      </a:pPr>
                      <a:r>
                        <a:rPr lang="az-Cyrl-AZ" sz="23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r>
                        <a:rPr lang="az-Cyrl-AZ" sz="23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300" b="0" i="0" u="none" strike="noStrike" dirty="0">
                          <a:effectLst/>
                          <a:latin typeface="Calibri" panose="020F0502020204030204" pitchFamily="34" charset="0"/>
                          <a:ea typeface="PMingLiU" panose="02020500000000000000" pitchFamily="18" charset="-120"/>
                          <a:cs typeface="Calibri" panose="020F0502020204030204" pitchFamily="34" charset="0"/>
                        </a:rPr>
                        <a:t>ш(ко)</a:t>
                      </a:r>
                      <a:endParaRPr lang="az-Cyrl-AZ" sz="3500" b="0" i="0" u="none" strike="noStrike" dirty="0">
                        <a:effectLst/>
                        <a:latin typeface="Arial" panose="020B0604020202020204" pitchFamily="34" charset="0"/>
                      </a:endParaRPr>
                    </a:p>
                    <a:p>
                      <a:pPr algn="l" fontAlgn="ctr">
                        <a:spcBef>
                          <a:spcPts val="0"/>
                        </a:spcBef>
                        <a:spcAft>
                          <a:spcPts val="0"/>
                        </a:spcAft>
                      </a:pP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туш</a:t>
                      </a:r>
                      <a:r>
                        <a:rPr lang="az-Cyrl-AZ" sz="23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500" b="0" i="0" u="none" strike="noStrike" dirty="0">
                        <a:solidFill>
                          <a:srgbClr val="FF0000"/>
                        </a:solidFill>
                        <a:effectLst/>
                        <a:latin typeface="Arial" panose="020B0604020202020204" pitchFamily="34" charset="0"/>
                      </a:endParaRPr>
                    </a:p>
                  </a:txBody>
                  <a:tcPr marL="132938" marR="132938" marT="1846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300" b="0" i="0" u="none" strike="noStrike">
                          <a:effectLst/>
                          <a:latin typeface="Calibri" panose="020F0502020204030204" pitchFamily="34" charset="0"/>
                          <a:ea typeface="PMingLiU" panose="02020500000000000000" pitchFamily="18" charset="-120"/>
                          <a:cs typeface="Calibri" panose="020F0502020204030204" pitchFamily="34" charset="0"/>
                        </a:rPr>
                        <a:t>(to) there</a:t>
                      </a:r>
                      <a:endParaRPr lang="en-US" sz="3500" b="0" i="0" u="none" strike="noStrike">
                        <a:effectLst/>
                        <a:latin typeface="Arial" panose="020B0604020202020204" pitchFamily="34" charset="0"/>
                      </a:endParaRPr>
                    </a:p>
                  </a:txBody>
                  <a:tcPr marL="132938" marR="132938" marT="1846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300" b="0" i="0" u="none" strike="noStrike" dirty="0">
                          <a:solidFill>
                            <a:schemeClr val="accent6"/>
                          </a:solidFill>
                          <a:effectLst/>
                          <a:latin typeface="Calibri" panose="020F0502020204030204" pitchFamily="34" charset="0"/>
                          <a:ea typeface="PMingLiU" panose="02020500000000000000" pitchFamily="18" charset="-120"/>
                          <a:cs typeface="Calibri" panose="020F0502020204030204" pitchFamily="34" charset="0"/>
                        </a:rPr>
                        <a:t>т</a:t>
                      </a:r>
                      <a:r>
                        <a:rPr lang="az-Cyrl-AZ" sz="2300" b="1" i="0" u="none" strike="noStrike" dirty="0">
                          <a:solidFill>
                            <a:schemeClr val="accent6"/>
                          </a:solidFill>
                          <a:effectLst/>
                          <a:latin typeface="Calibri" panose="020F0502020204030204" pitchFamily="34" charset="0"/>
                          <a:ea typeface="PMingLiU" panose="02020500000000000000" pitchFamily="18" charset="-120"/>
                          <a:cs typeface="Calibri" panose="020F0502020204030204" pitchFamily="34" charset="0"/>
                        </a:rPr>
                        <a:t>у</a:t>
                      </a:r>
                      <a:r>
                        <a:rPr lang="az-Cyrl-AZ" sz="2300" b="0" i="0" u="none" strike="noStrike" dirty="0">
                          <a:solidFill>
                            <a:schemeClr val="accent6"/>
                          </a:solidFill>
                          <a:effectLst/>
                          <a:latin typeface="Calibri" panose="020F0502020204030204" pitchFamily="34" charset="0"/>
                          <a:ea typeface="PMingLiU" panose="02020500000000000000" pitchFamily="18" charset="-120"/>
                          <a:cs typeface="Calibri" panose="020F0502020204030204" pitchFamily="34" charset="0"/>
                        </a:rPr>
                        <a:t>што</a:t>
                      </a:r>
                      <a:endParaRPr lang="az-Cyrl-AZ" sz="3500" b="0" i="0" u="none" strike="noStrike" dirty="0">
                        <a:solidFill>
                          <a:schemeClr val="accent6"/>
                        </a:solidFill>
                        <a:effectLst/>
                        <a:latin typeface="Arial" panose="020B0604020202020204" pitchFamily="34" charset="0"/>
                      </a:endParaRPr>
                    </a:p>
                    <a:p>
                      <a:pPr algn="l" fontAlgn="ctr">
                        <a:spcBef>
                          <a:spcPts val="0"/>
                        </a:spcBef>
                        <a:spcAft>
                          <a:spcPts val="0"/>
                        </a:spcAft>
                      </a:pP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туш</a:t>
                      </a:r>
                      <a:r>
                        <a:rPr lang="az-Cyrl-AZ" sz="23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500" b="0" i="0" u="none" strike="noStrike" dirty="0">
                        <a:solidFill>
                          <a:srgbClr val="FF0000"/>
                        </a:solidFill>
                        <a:effectLst/>
                        <a:latin typeface="Arial" panose="020B0604020202020204" pitchFamily="34" charset="0"/>
                      </a:endParaRPr>
                    </a:p>
                  </a:txBody>
                  <a:tcPr marL="132938" marR="132938" marT="1846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300" b="0" i="0" u="none" strike="noStrike">
                          <a:effectLst/>
                          <a:latin typeface="Calibri" panose="020F0502020204030204" pitchFamily="34" charset="0"/>
                          <a:ea typeface="PMingLiU" panose="02020500000000000000" pitchFamily="18" charset="-120"/>
                          <a:cs typeface="Calibri" panose="020F0502020204030204" pitchFamily="34" charset="0"/>
                        </a:rPr>
                        <a:t>there</a:t>
                      </a:r>
                      <a:endParaRPr lang="en-US" sz="3500" b="0" i="0" u="none" strike="noStrike">
                        <a:effectLst/>
                        <a:latin typeface="Arial" panose="020B0604020202020204" pitchFamily="34" charset="0"/>
                      </a:endParaRPr>
                    </a:p>
                  </a:txBody>
                  <a:tcPr marL="132938" marR="132938" marT="1846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туш</a:t>
                      </a:r>
                      <a:r>
                        <a:rPr lang="az-Cyrl-AZ" sz="23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ч(ын)</a:t>
                      </a:r>
                      <a:endParaRPr lang="az-Cyrl-AZ" sz="3500" b="0" i="0" u="none" strike="noStrike" dirty="0">
                        <a:solidFill>
                          <a:srgbClr val="FF0000"/>
                        </a:solidFill>
                        <a:effectLst/>
                        <a:latin typeface="Arial" panose="020B0604020202020204" pitchFamily="34" charset="0"/>
                      </a:endParaRPr>
                    </a:p>
                  </a:txBody>
                  <a:tcPr marL="132938" marR="132938" marT="1846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300" b="0" i="0" u="none" strike="noStrike" dirty="0">
                          <a:effectLst/>
                          <a:latin typeface="Calibri" panose="020F0502020204030204" pitchFamily="34" charset="0"/>
                          <a:ea typeface="PMingLiU" panose="02020500000000000000" pitchFamily="18" charset="-120"/>
                          <a:cs typeface="Calibri" panose="020F0502020204030204" pitchFamily="34" charset="0"/>
                        </a:rPr>
                        <a:t>from there</a:t>
                      </a:r>
                      <a:endParaRPr lang="en-US" sz="3500" b="0" i="0" u="none" strike="noStrike" dirty="0">
                        <a:effectLst/>
                        <a:latin typeface="Arial" panose="020B0604020202020204" pitchFamily="34" charset="0"/>
                      </a:endParaRPr>
                    </a:p>
                  </a:txBody>
                  <a:tcPr marL="132938" marR="132938" marT="1846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5512702"/>
                  </a:ext>
                </a:extLst>
              </a:tr>
              <a:tr h="798367">
                <a:tc>
                  <a:txBody>
                    <a:bodyPr/>
                    <a:lstStyle/>
                    <a:p>
                      <a:pPr algn="l" fontAlgn="ctr">
                        <a:spcBef>
                          <a:spcPts val="0"/>
                        </a:spcBef>
                        <a:spcAft>
                          <a:spcPts val="0"/>
                        </a:spcAft>
                      </a:pPr>
                      <a:r>
                        <a:rPr lang="az-Cyrl-AZ" sz="23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r>
                        <a:rPr lang="az-Cyrl-AZ" sz="2300" b="1" i="0" u="none" strike="noStrike" dirty="0">
                          <a:effectLst/>
                          <a:latin typeface="Calibri" panose="020F0502020204030204" pitchFamily="34" charset="0"/>
                          <a:ea typeface="PMingLiU" panose="02020500000000000000" pitchFamily="18" charset="-120"/>
                          <a:cs typeface="Calibri" panose="020F0502020204030204" pitchFamily="34" charset="0"/>
                        </a:rPr>
                        <a:t>ы</a:t>
                      </a:r>
                      <a:r>
                        <a:rPr lang="az-Cyrl-AZ" sz="23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3500" b="0" i="0" u="none" strike="noStrike" dirty="0">
                        <a:effectLst/>
                        <a:latin typeface="Arial" panose="020B0604020202020204" pitchFamily="34" charset="0"/>
                      </a:endParaRPr>
                    </a:p>
                    <a:p>
                      <a:pPr algn="l" fontAlgn="ctr">
                        <a:spcBef>
                          <a:spcPts val="0"/>
                        </a:spcBef>
                        <a:spcAft>
                          <a:spcPts val="0"/>
                        </a:spcAft>
                      </a:pP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тыш</a:t>
                      </a:r>
                      <a:r>
                        <a:rPr lang="az-Cyrl-AZ" sz="23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500" b="0" i="0" u="none" strike="noStrike" dirty="0">
                        <a:solidFill>
                          <a:srgbClr val="FF0000"/>
                        </a:solidFill>
                        <a:effectLst/>
                        <a:latin typeface="Arial" panose="020B0604020202020204" pitchFamily="34" charset="0"/>
                      </a:endParaRPr>
                    </a:p>
                  </a:txBody>
                  <a:tcPr marL="132938" marR="132938" marT="1846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300" b="0" i="0" u="none" strike="noStrike">
                          <a:effectLst/>
                          <a:latin typeface="Calibri" panose="020F0502020204030204" pitchFamily="34" charset="0"/>
                          <a:ea typeface="PMingLiU" panose="02020500000000000000" pitchFamily="18" charset="-120"/>
                          <a:cs typeface="Calibri" panose="020F0502020204030204" pitchFamily="34" charset="0"/>
                        </a:rPr>
                        <a:t>(to) here</a:t>
                      </a:r>
                      <a:endParaRPr lang="en-US" sz="3500" b="0" i="0" u="none" strike="noStrike">
                        <a:effectLst/>
                        <a:latin typeface="Arial" panose="020B0604020202020204" pitchFamily="34" charset="0"/>
                      </a:endParaRPr>
                    </a:p>
                  </a:txBody>
                  <a:tcPr marL="132938" marR="132938" marT="1846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300" b="0" i="0" u="none" strike="noStrike" dirty="0">
                          <a:solidFill>
                            <a:schemeClr val="accent6"/>
                          </a:solidFill>
                          <a:effectLst/>
                          <a:latin typeface="Calibri" panose="020F0502020204030204" pitchFamily="34" charset="0"/>
                          <a:ea typeface="PMingLiU" panose="02020500000000000000" pitchFamily="18" charset="-120"/>
                          <a:cs typeface="Calibri" panose="020F0502020204030204" pitchFamily="34" charset="0"/>
                        </a:rPr>
                        <a:t>т</a:t>
                      </a:r>
                      <a:r>
                        <a:rPr lang="az-Cyrl-AZ" sz="2300" b="1" i="0" u="none" strike="noStrike" dirty="0">
                          <a:solidFill>
                            <a:schemeClr val="accent6"/>
                          </a:solidFill>
                          <a:effectLst/>
                          <a:latin typeface="Calibri" panose="020F0502020204030204" pitchFamily="34" charset="0"/>
                          <a:ea typeface="PMingLiU" panose="02020500000000000000" pitchFamily="18" charset="-120"/>
                          <a:cs typeface="Calibri" panose="020F0502020204030204" pitchFamily="34" charset="0"/>
                        </a:rPr>
                        <a:t>ы</a:t>
                      </a:r>
                      <a:r>
                        <a:rPr lang="az-Cyrl-AZ" sz="2300" b="0" i="0" u="none" strike="noStrike" dirty="0">
                          <a:solidFill>
                            <a:schemeClr val="accent6"/>
                          </a:solidFill>
                          <a:effectLst/>
                          <a:latin typeface="Calibri" panose="020F0502020204030204" pitchFamily="34" charset="0"/>
                          <a:ea typeface="PMingLiU" panose="02020500000000000000" pitchFamily="18" charset="-120"/>
                          <a:cs typeface="Calibri" panose="020F0502020204030204" pitchFamily="34" charset="0"/>
                        </a:rPr>
                        <a:t>ште</a:t>
                      </a:r>
                      <a:endParaRPr lang="az-Cyrl-AZ" sz="3500" b="0" i="0" u="none" strike="noStrike" dirty="0">
                        <a:solidFill>
                          <a:schemeClr val="accent6"/>
                        </a:solidFill>
                        <a:effectLst/>
                        <a:latin typeface="Arial" panose="020B0604020202020204" pitchFamily="34" charset="0"/>
                      </a:endParaRPr>
                    </a:p>
                    <a:p>
                      <a:pPr algn="l" fontAlgn="ctr">
                        <a:spcBef>
                          <a:spcPts val="0"/>
                        </a:spcBef>
                        <a:spcAft>
                          <a:spcPts val="0"/>
                        </a:spcAft>
                      </a:pP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тыш</a:t>
                      </a:r>
                      <a:r>
                        <a:rPr lang="az-Cyrl-AZ" sz="23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а</a:t>
                      </a: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н</a:t>
                      </a:r>
                      <a:endParaRPr lang="az-Cyrl-AZ" sz="3500" b="0" i="0" u="none" strike="noStrike" dirty="0">
                        <a:solidFill>
                          <a:srgbClr val="FF0000"/>
                        </a:solidFill>
                        <a:effectLst/>
                        <a:latin typeface="Arial" panose="020B0604020202020204" pitchFamily="34" charset="0"/>
                      </a:endParaRPr>
                    </a:p>
                  </a:txBody>
                  <a:tcPr marL="132938" marR="132938" marT="1846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300" b="0" i="0" u="none" strike="noStrike">
                          <a:effectLst/>
                          <a:latin typeface="Calibri" panose="020F0502020204030204" pitchFamily="34" charset="0"/>
                          <a:ea typeface="PMingLiU" panose="02020500000000000000" pitchFamily="18" charset="-120"/>
                          <a:cs typeface="Calibri" panose="020F0502020204030204" pitchFamily="34" charset="0"/>
                        </a:rPr>
                        <a:t>here</a:t>
                      </a:r>
                      <a:endParaRPr lang="en-US" sz="3500" b="0" i="0" u="none" strike="noStrike">
                        <a:effectLst/>
                        <a:latin typeface="Arial" panose="020B0604020202020204" pitchFamily="34" charset="0"/>
                      </a:endParaRPr>
                    </a:p>
                  </a:txBody>
                  <a:tcPr marL="132938" marR="132938" marT="1846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тыш</a:t>
                      </a:r>
                      <a:r>
                        <a:rPr lang="az-Cyrl-AZ" sz="23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3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ч(ын)</a:t>
                      </a:r>
                      <a:endParaRPr lang="az-Cyrl-AZ" sz="3500" b="0" i="0" u="none" strike="noStrike" dirty="0">
                        <a:solidFill>
                          <a:srgbClr val="FF0000"/>
                        </a:solidFill>
                        <a:effectLst/>
                        <a:latin typeface="Arial" panose="020B0604020202020204" pitchFamily="34" charset="0"/>
                      </a:endParaRPr>
                    </a:p>
                  </a:txBody>
                  <a:tcPr marL="132938" marR="132938" marT="1846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2300" b="0" i="0" u="none" strike="noStrike" dirty="0">
                          <a:effectLst/>
                          <a:latin typeface="Calibri" panose="020F0502020204030204" pitchFamily="34" charset="0"/>
                          <a:ea typeface="PMingLiU" panose="02020500000000000000" pitchFamily="18" charset="-120"/>
                          <a:cs typeface="Calibri" panose="020F0502020204030204" pitchFamily="34" charset="0"/>
                        </a:rPr>
                        <a:t>from here</a:t>
                      </a:r>
                      <a:endParaRPr lang="en-US" sz="3500" b="0" i="0" u="none" strike="noStrike" dirty="0">
                        <a:effectLst/>
                        <a:latin typeface="Arial" panose="020B0604020202020204" pitchFamily="34" charset="0"/>
                      </a:endParaRPr>
                    </a:p>
                  </a:txBody>
                  <a:tcPr marL="132938" marR="132938" marT="1846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6772363"/>
                  </a:ext>
                </a:extLst>
              </a:tr>
            </a:tbl>
          </a:graphicData>
        </a:graphic>
      </p:graphicFrame>
    </p:spTree>
    <p:extLst>
      <p:ext uri="{BB962C8B-B14F-4D97-AF65-F5344CB8AC3E}">
        <p14:creationId xmlns:p14="http://schemas.microsoft.com/office/powerpoint/2010/main" val="929681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9</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Concessive clause with </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гын</a:t>
            </a:r>
            <a:r>
              <a:rPr lang="mi-NZ" sz="3600" b="1" u="sng" dirty="0">
                <a:effectLst/>
                <a:latin typeface="Calibri" panose="020F0502020204030204" pitchFamily="34" charset="0"/>
                <a:ea typeface="Times New Roman" panose="02020603050405020304" pitchFamily="18" charset="0"/>
                <a:cs typeface="Calibri" panose="020F0502020204030204" pitchFamily="34" charset="0"/>
              </a:rPr>
              <a:t>а</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т</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22</a:t>
            </a:fld>
            <a:endParaRPr lang="en-GB"/>
          </a:p>
        </p:txBody>
      </p:sp>
      <p:sp>
        <p:nvSpPr>
          <p:cNvPr id="19" name="TextBox 18">
            <a:extLst>
              <a:ext uri="{FF2B5EF4-FFF2-40B4-BE49-F238E27FC236}">
                <a16:creationId xmlns:a16="http://schemas.microsoft.com/office/drawing/2014/main" id="{7E9F9E38-39E5-43F7-A2A3-3538043F57F4}"/>
              </a:ext>
            </a:extLst>
          </p:cNvPr>
          <p:cNvSpPr txBox="1"/>
          <p:nvPr/>
        </p:nvSpPr>
        <p:spPr>
          <a:xfrm>
            <a:off x="1240315" y="4982737"/>
            <a:ext cx="6094428" cy="461665"/>
          </a:xfrm>
          <a:prstGeom prst="rect">
            <a:avLst/>
          </a:prstGeom>
          <a:noFill/>
        </p:spPr>
        <p:txBody>
          <a:bodyPr wrap="square">
            <a:spAutoFit/>
          </a:bodyPr>
          <a:lstStyle/>
          <a:p>
            <a:r>
              <a:rPr lang="en-US" sz="2400" dirty="0" err="1">
                <a:effectLst/>
                <a:latin typeface="Calibri" panose="020F0502020204030204" pitchFamily="34" charset="0"/>
                <a:ea typeface="PMingLiU" panose="02020500000000000000" pitchFamily="18" charset="-120"/>
              </a:rPr>
              <a:t>Ӱдырн</a:t>
            </a:r>
            <a:r>
              <a:rPr lang="en-US" sz="2400" b="1" dirty="0" err="1">
                <a:effectLst/>
                <a:latin typeface="Calibri" panose="020F0502020204030204" pitchFamily="34" charset="0"/>
                <a:ea typeface="PMingLiU" panose="02020500000000000000" pitchFamily="18" charset="-120"/>
              </a:rPr>
              <a:t>а</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из</a:t>
            </a:r>
            <a:r>
              <a:rPr lang="en-US" sz="2400" b="1" dirty="0" err="1">
                <a:effectLst/>
                <a:latin typeface="Calibri" panose="020F0502020204030204" pitchFamily="34" charset="0"/>
                <a:ea typeface="PMingLiU" panose="02020500000000000000" pitchFamily="18" charset="-120"/>
              </a:rPr>
              <a:t>и</a:t>
            </a:r>
            <a:r>
              <a:rPr lang="en-US" sz="2400" dirty="0">
                <a:effectLst/>
                <a:latin typeface="Calibri" panose="020F0502020204030204" pitchFamily="34" charset="0"/>
                <a:ea typeface="PMingLiU" panose="02020500000000000000" pitchFamily="18" charset="-120"/>
              </a:rPr>
              <a:t> </a:t>
            </a:r>
            <a:r>
              <a:rPr lang="en-US" sz="2400" u="sng" dirty="0" err="1">
                <a:effectLst/>
                <a:latin typeface="Calibri" panose="020F0502020204030204" pitchFamily="34" charset="0"/>
                <a:ea typeface="PMingLiU" panose="02020500000000000000" pitchFamily="18" charset="-120"/>
              </a:rPr>
              <a:t>гын</a:t>
            </a:r>
            <a:r>
              <a:rPr lang="en-US" sz="2400" b="1" u="sng" dirty="0" err="1">
                <a:effectLst/>
                <a:latin typeface="Calibri" panose="020F0502020204030204" pitchFamily="34" charset="0"/>
                <a:ea typeface="PMingLiU" panose="02020500000000000000" pitchFamily="18" charset="-120"/>
              </a:rPr>
              <a:t>а</a:t>
            </a:r>
            <a:r>
              <a:rPr lang="en-US" sz="2400" u="sng" dirty="0" err="1">
                <a:effectLst/>
                <a:latin typeface="Calibri" panose="020F0502020204030204" pitchFamily="34" charset="0"/>
                <a:ea typeface="PMingLiU" panose="02020500000000000000" pitchFamily="18" charset="-120"/>
              </a:rPr>
              <a:t>т</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л</a:t>
            </a:r>
            <a:r>
              <a:rPr lang="en-US" sz="2400" b="1" dirty="0" err="1">
                <a:effectLst/>
                <a:latin typeface="Calibri" panose="020F0502020204030204" pitchFamily="34" charset="0"/>
                <a:ea typeface="PMingLiU" panose="02020500000000000000" pitchFamily="18" charset="-120"/>
              </a:rPr>
              <a:t>у</a:t>
            </a:r>
            <a:r>
              <a:rPr lang="en-US" sz="2400" dirty="0" err="1">
                <a:effectLst/>
                <a:latin typeface="Calibri" panose="020F0502020204030204" pitchFamily="34" charset="0"/>
                <a:ea typeface="PMingLiU" panose="02020500000000000000" pitchFamily="18" charset="-120"/>
              </a:rPr>
              <a:t>дын</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керт</a:t>
            </a:r>
            <a:r>
              <a:rPr lang="en-US" sz="2400" b="1" dirty="0" err="1">
                <a:effectLst/>
                <a:latin typeface="Calibri" panose="020F0502020204030204" pitchFamily="34" charset="0"/>
                <a:ea typeface="PMingLiU" panose="02020500000000000000" pitchFamily="18" charset="-120"/>
              </a:rPr>
              <a:t>е</a:t>
            </a:r>
            <a:r>
              <a:rPr lang="en-US" sz="2400" dirty="0" err="1">
                <a:effectLst/>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a:t>
            </a:r>
            <a:endParaRPr lang="en-GB" sz="2400" dirty="0"/>
          </a:p>
        </p:txBody>
      </p:sp>
      <p:sp>
        <p:nvSpPr>
          <p:cNvPr id="20" name="TextBox 19">
            <a:extLst>
              <a:ext uri="{FF2B5EF4-FFF2-40B4-BE49-F238E27FC236}">
                <a16:creationId xmlns:a16="http://schemas.microsoft.com/office/drawing/2014/main" id="{4D4A811C-F223-47D3-B92C-5EF2D3EA03E1}"/>
              </a:ext>
            </a:extLst>
          </p:cNvPr>
          <p:cNvSpPr txBox="1"/>
          <p:nvPr/>
        </p:nvSpPr>
        <p:spPr>
          <a:xfrm>
            <a:off x="639143" y="2451506"/>
            <a:ext cx="7296773" cy="461665"/>
          </a:xfrm>
          <a:prstGeom prst="rect">
            <a:avLst/>
          </a:prstGeom>
          <a:noFill/>
        </p:spPr>
        <p:txBody>
          <a:bodyPr wrap="square">
            <a:spAutoFit/>
          </a:bodyPr>
          <a:lstStyle/>
          <a:p>
            <a:pPr algn="ctr"/>
            <a:r>
              <a:rPr lang="en-US" sz="2400" dirty="0" err="1">
                <a:effectLst/>
                <a:latin typeface="Calibri" panose="020F0502020204030204" pitchFamily="34" charset="0"/>
                <a:ea typeface="PMingLiU" panose="02020500000000000000" pitchFamily="18" charset="-120"/>
              </a:rPr>
              <a:t>К</a:t>
            </a:r>
            <a:r>
              <a:rPr lang="en-US" sz="2400" b="1" dirty="0" err="1">
                <a:effectLst/>
                <a:latin typeface="Calibri" panose="020F0502020204030204" pitchFamily="34" charset="0"/>
                <a:ea typeface="PMingLiU" panose="02020500000000000000" pitchFamily="18" charset="-120"/>
              </a:rPr>
              <a:t>а</a:t>
            </a:r>
            <a:r>
              <a:rPr lang="en-US" sz="2400" dirty="0" err="1">
                <a:effectLst/>
                <a:latin typeface="Calibri" panose="020F0502020204030204" pitchFamily="34" charset="0"/>
                <a:ea typeface="PMingLiU" panose="02020500000000000000" pitchFamily="18" charset="-120"/>
              </a:rPr>
              <a:t>йык-влак</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чо</a:t>
            </a:r>
            <a:r>
              <a:rPr lang="en-US" sz="2400" dirty="0" err="1">
                <a:effectLst/>
                <a:latin typeface="Calibri" panose="020F0502020204030204" pitchFamily="34" charset="0"/>
                <a:ea typeface="MS Mincho" panose="02020609040205080304" pitchFamily="49" charset="-128"/>
              </a:rPr>
              <a:t>ҥ</a:t>
            </a:r>
            <a:r>
              <a:rPr lang="en-US" sz="2400" dirty="0" err="1">
                <a:effectLst/>
                <a:latin typeface="Calibri" panose="020F0502020204030204" pitchFamily="34" charset="0"/>
                <a:ea typeface="PMingLiU" panose="02020500000000000000" pitchFamily="18" charset="-120"/>
              </a:rPr>
              <a:t>ешт</a:t>
            </a:r>
            <a:r>
              <a:rPr lang="en-US" sz="2400" b="1" dirty="0" err="1">
                <a:effectLst/>
                <a:latin typeface="Calibri" panose="020F0502020204030204" pitchFamily="34" charset="0"/>
                <a:ea typeface="PMingLiU" panose="02020500000000000000" pitchFamily="18" charset="-120"/>
              </a:rPr>
              <a:t>е</a:t>
            </a:r>
            <a:r>
              <a:rPr lang="en-US" sz="2400" dirty="0" err="1">
                <a:effectLst/>
                <a:latin typeface="Calibri" panose="020F0502020204030204" pitchFamily="34" charset="0"/>
                <a:ea typeface="PMingLiU" panose="02020500000000000000" pitchFamily="18" charset="-120"/>
              </a:rPr>
              <a:t>н</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ка</a:t>
            </a:r>
            <a:r>
              <a:rPr lang="en-US" sz="2400" b="1" dirty="0" err="1">
                <a:effectLst/>
                <a:latin typeface="Calibri" panose="020F0502020204030204" pitchFamily="34" charset="0"/>
                <a:ea typeface="PMingLiU" panose="02020500000000000000" pitchFamily="18" charset="-120"/>
              </a:rPr>
              <a:t>я</a:t>
            </a:r>
            <a:r>
              <a:rPr lang="en-US" sz="2400" dirty="0" err="1">
                <a:effectLst/>
                <a:latin typeface="Calibri" panose="020F0502020204030204" pitchFamily="34" charset="0"/>
                <a:ea typeface="PMingLiU" panose="02020500000000000000" pitchFamily="18" charset="-120"/>
              </a:rPr>
              <a:t>т</a:t>
            </a:r>
            <a:r>
              <a:rPr lang="en-US" sz="2400" dirty="0">
                <a:effectLst/>
                <a:latin typeface="Calibri" panose="020F0502020204030204" pitchFamily="34" charset="0"/>
                <a:ea typeface="PMingLiU" panose="02020500000000000000" pitchFamily="18" charset="-120"/>
              </a:rPr>
              <a:t> </a:t>
            </a:r>
            <a:r>
              <a:rPr lang="en-US" sz="2400" u="sng" dirty="0" err="1">
                <a:effectLst/>
                <a:latin typeface="Calibri" panose="020F0502020204030204" pitchFamily="34" charset="0"/>
                <a:ea typeface="PMingLiU" panose="02020500000000000000" pitchFamily="18" charset="-120"/>
              </a:rPr>
              <a:t>гын</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ш</a:t>
            </a:r>
            <a:r>
              <a:rPr lang="en-US" sz="2400" b="1" dirty="0" err="1">
                <a:effectLst/>
                <a:latin typeface="Calibri" panose="020F0502020204030204" pitchFamily="34" charset="0"/>
                <a:ea typeface="MS Mincho" panose="02020609040205080304" pitchFamily="49" charset="-128"/>
              </a:rPr>
              <a:t>ы</a:t>
            </a:r>
            <a:r>
              <a:rPr lang="en-US" sz="2400" dirty="0" err="1">
                <a:effectLst/>
                <a:latin typeface="Calibri" panose="020F0502020204030204" pitchFamily="34" charset="0"/>
                <a:ea typeface="PMingLiU" panose="02020500000000000000" pitchFamily="18" charset="-120"/>
              </a:rPr>
              <a:t>же</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тол</a:t>
            </a:r>
            <a:r>
              <a:rPr lang="en-US" sz="2400" b="1" dirty="0" err="1">
                <a:effectLst/>
                <a:latin typeface="Calibri" panose="020F0502020204030204" pitchFamily="34" charset="0"/>
                <a:ea typeface="PMingLiU" panose="02020500000000000000" pitchFamily="18" charset="-120"/>
              </a:rPr>
              <a:t>е</a:t>
            </a:r>
            <a:r>
              <a:rPr lang="en-US" sz="2400" dirty="0" err="1">
                <a:effectLst/>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a:t>
            </a:r>
            <a:endParaRPr lang="en-GB" sz="2400" dirty="0"/>
          </a:p>
        </p:txBody>
      </p:sp>
      <p:sp>
        <p:nvSpPr>
          <p:cNvPr id="22" name="Rectangle: Rounded Corners 21">
            <a:extLst>
              <a:ext uri="{FF2B5EF4-FFF2-40B4-BE49-F238E27FC236}">
                <a16:creationId xmlns:a16="http://schemas.microsoft.com/office/drawing/2014/main" id="{8356E053-461B-43CA-96D1-154717F5947C}"/>
              </a:ext>
            </a:extLst>
          </p:cNvPr>
          <p:cNvSpPr/>
          <p:nvPr/>
        </p:nvSpPr>
        <p:spPr>
          <a:xfrm>
            <a:off x="1244695" y="2444579"/>
            <a:ext cx="3605039"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Rounded Corners 25">
            <a:extLst>
              <a:ext uri="{FF2B5EF4-FFF2-40B4-BE49-F238E27FC236}">
                <a16:creationId xmlns:a16="http://schemas.microsoft.com/office/drawing/2014/main" id="{BFDCAE19-84DB-48EE-9A6E-42BCD0C85E13}"/>
              </a:ext>
            </a:extLst>
          </p:cNvPr>
          <p:cNvSpPr/>
          <p:nvPr/>
        </p:nvSpPr>
        <p:spPr>
          <a:xfrm>
            <a:off x="5455286" y="2444578"/>
            <a:ext cx="1961371"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Content Placeholder 2">
            <a:extLst>
              <a:ext uri="{FF2B5EF4-FFF2-40B4-BE49-F238E27FC236}">
                <a16:creationId xmlns:a16="http://schemas.microsoft.com/office/drawing/2014/main" id="{7C163E72-8165-44B2-BD23-3F60012963D8}"/>
              </a:ext>
            </a:extLst>
          </p:cNvPr>
          <p:cNvSpPr txBox="1">
            <a:spLocks/>
          </p:cNvSpPr>
          <p:nvPr/>
        </p:nvSpPr>
        <p:spPr>
          <a:xfrm>
            <a:off x="838200" y="1733826"/>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Conditional гын </a:t>
            </a:r>
            <a:r>
              <a:rPr lang="en-US" dirty="0"/>
              <a:t>‘if’</a:t>
            </a:r>
            <a:endParaRPr lang="mi-NZ" dirty="0"/>
          </a:p>
        </p:txBody>
      </p:sp>
      <p:sp>
        <p:nvSpPr>
          <p:cNvPr id="28" name="Content Placeholder 2">
            <a:extLst>
              <a:ext uri="{FF2B5EF4-FFF2-40B4-BE49-F238E27FC236}">
                <a16:creationId xmlns:a16="http://schemas.microsoft.com/office/drawing/2014/main" id="{724ADAD8-EA06-4E1D-8E9B-1C9BC2E7C595}"/>
              </a:ext>
            </a:extLst>
          </p:cNvPr>
          <p:cNvSpPr txBox="1">
            <a:spLocks/>
          </p:cNvSpPr>
          <p:nvPr/>
        </p:nvSpPr>
        <p:spPr>
          <a:xfrm>
            <a:off x="838200" y="341131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+ат </a:t>
            </a:r>
            <a:r>
              <a:rPr lang="en-US" dirty="0"/>
              <a:t>‘and, also, even’</a:t>
            </a:r>
            <a:r>
              <a:rPr lang="de-AT" dirty="0"/>
              <a:t> </a:t>
            </a:r>
            <a:endParaRPr lang="mi-NZ" dirty="0"/>
          </a:p>
        </p:txBody>
      </p:sp>
      <p:sp>
        <p:nvSpPr>
          <p:cNvPr id="30" name="Content Placeholder 2">
            <a:extLst>
              <a:ext uri="{FF2B5EF4-FFF2-40B4-BE49-F238E27FC236}">
                <a16:creationId xmlns:a16="http://schemas.microsoft.com/office/drawing/2014/main" id="{7F9B4AB4-6AA6-4451-8924-87F67A65AE40}"/>
              </a:ext>
            </a:extLst>
          </p:cNvPr>
          <p:cNvSpPr txBox="1">
            <a:spLocks/>
          </p:cNvSpPr>
          <p:nvPr/>
        </p:nvSpPr>
        <p:spPr>
          <a:xfrm>
            <a:off x="838200" y="3998944"/>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 Concessive </a:t>
            </a:r>
            <a:r>
              <a:rPr lang="mi-NZ" dirty="0"/>
              <a:t>гын</a:t>
            </a:r>
            <a:r>
              <a:rPr lang="mi-NZ" b="1" dirty="0"/>
              <a:t>а</a:t>
            </a:r>
            <a:r>
              <a:rPr lang="mi-NZ" dirty="0"/>
              <a:t>т </a:t>
            </a:r>
            <a:r>
              <a:rPr lang="en-US" dirty="0"/>
              <a:t>‘even if’</a:t>
            </a:r>
            <a:r>
              <a:rPr lang="de-AT" dirty="0"/>
              <a:t> </a:t>
            </a:r>
            <a:endParaRPr lang="mi-NZ" dirty="0"/>
          </a:p>
        </p:txBody>
      </p:sp>
      <p:sp>
        <p:nvSpPr>
          <p:cNvPr id="31" name="Rectangle: Rounded Corners 30">
            <a:extLst>
              <a:ext uri="{FF2B5EF4-FFF2-40B4-BE49-F238E27FC236}">
                <a16:creationId xmlns:a16="http://schemas.microsoft.com/office/drawing/2014/main" id="{9B700535-EEDA-4643-87A4-D00AAE9DAAF0}"/>
              </a:ext>
            </a:extLst>
          </p:cNvPr>
          <p:cNvSpPr/>
          <p:nvPr/>
        </p:nvSpPr>
        <p:spPr>
          <a:xfrm>
            <a:off x="1240315" y="4982736"/>
            <a:ext cx="1672567"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Rounded Corners 31">
            <a:extLst>
              <a:ext uri="{FF2B5EF4-FFF2-40B4-BE49-F238E27FC236}">
                <a16:creationId xmlns:a16="http://schemas.microsoft.com/office/drawing/2014/main" id="{0BB9725C-92F7-490C-AE99-08797938E652}"/>
              </a:ext>
            </a:extLst>
          </p:cNvPr>
          <p:cNvSpPr/>
          <p:nvPr/>
        </p:nvSpPr>
        <p:spPr>
          <a:xfrm>
            <a:off x="3797740" y="4982735"/>
            <a:ext cx="1961371"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5504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2" grpId="0" animBg="1"/>
      <p:bldP spid="26" grpId="0" animBg="1"/>
      <p:bldP spid="27" grpId="0"/>
      <p:bldP spid="28" grpId="0"/>
      <p:bldP spid="30" grpId="0"/>
      <p:bldP spid="31" grpId="0" animBg="1"/>
      <p:bldP spid="3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20</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23</a:t>
            </a:fld>
            <a:endParaRPr lang="en-GB"/>
          </a:p>
        </p:txBody>
      </p:sp>
    </p:spTree>
    <p:extLst>
      <p:ext uri="{BB962C8B-B14F-4D97-AF65-F5344CB8AC3E}">
        <p14:creationId xmlns:p14="http://schemas.microsoft.com/office/powerpoint/2010/main" val="3801195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5BCD89-1AD3-4679-8E93-35D5093CA40A}"/>
              </a:ext>
            </a:extLst>
          </p:cNvPr>
          <p:cNvSpPr>
            <a:spLocks noGrp="1"/>
          </p:cNvSpPr>
          <p:nvPr>
            <p:ph idx="1"/>
          </p:nvPr>
        </p:nvSpPr>
        <p:spPr>
          <a:xfrm>
            <a:off x="838200" y="365125"/>
            <a:ext cx="10515600" cy="5811838"/>
          </a:xfrm>
        </p:spPr>
        <p:txBody>
          <a:bodyPr>
            <a:normAutofit lnSpcReduction="10000"/>
          </a:bodyPr>
          <a:lstStyle/>
          <a:p>
            <a:pPr marL="0" indent="0">
              <a:buNone/>
            </a:pPr>
            <a:r>
              <a:rPr lang="en-US" sz="3000" b="1" dirty="0">
                <a:latin typeface="Calibri" panose="020F0502020204030204" pitchFamily="34" charset="0"/>
                <a:ea typeface="PMingLiU" panose="02020500000000000000" pitchFamily="18" charset="-120"/>
                <a:cs typeface="Calibri" panose="020F0502020204030204" pitchFamily="34" charset="0"/>
              </a:rPr>
              <a:t>6.</a:t>
            </a:r>
            <a:endParaRPr lang="en-US" sz="3000" b="1"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US" sz="3000" dirty="0">
              <a:latin typeface="Calibri" panose="020F0502020204030204" pitchFamily="34" charset="0"/>
              <a:ea typeface="PMingLiU" panose="02020500000000000000" pitchFamily="18" charset="-120"/>
              <a:cs typeface="Calibri" panose="020F0502020204030204" pitchFamily="34" charset="0"/>
            </a:endParaRPr>
          </a:p>
          <a:p>
            <a:pPr marL="0" indent="0">
              <a:buNone/>
            </a:pPr>
            <a:r>
              <a:rPr lang="en-US" dirty="0" err="1"/>
              <a:t>Теҥг</a:t>
            </a:r>
            <a:r>
              <a:rPr lang="en-US" b="1" dirty="0" err="1"/>
              <a:t>е</a:t>
            </a:r>
            <a:r>
              <a:rPr lang="en-US" dirty="0" err="1"/>
              <a:t>че</a:t>
            </a:r>
            <a:r>
              <a:rPr lang="en-US" dirty="0"/>
              <a:t> </a:t>
            </a:r>
            <a:r>
              <a:rPr lang="en-US" dirty="0" err="1"/>
              <a:t>ме</a:t>
            </a:r>
            <a:r>
              <a:rPr lang="en-US" dirty="0"/>
              <a:t> </a:t>
            </a:r>
            <a:r>
              <a:rPr lang="en-US" dirty="0" err="1"/>
              <a:t>ш</a:t>
            </a:r>
            <a:r>
              <a:rPr lang="en-US" b="1" dirty="0" err="1"/>
              <a:t>о</a:t>
            </a:r>
            <a:r>
              <a:rPr lang="en-US" dirty="0" err="1"/>
              <a:t>чмо</a:t>
            </a:r>
            <a:r>
              <a:rPr lang="en-US" dirty="0"/>
              <a:t> </a:t>
            </a:r>
            <a:r>
              <a:rPr lang="en-US" dirty="0" err="1"/>
              <a:t>ялышкын</a:t>
            </a:r>
            <a:r>
              <a:rPr lang="en-US" b="1" dirty="0" err="1"/>
              <a:t>а</a:t>
            </a:r>
            <a:r>
              <a:rPr lang="en-US" dirty="0"/>
              <a:t> </a:t>
            </a:r>
            <a:r>
              <a:rPr lang="en-US" dirty="0" err="1"/>
              <a:t>мийышн</a:t>
            </a:r>
            <a:r>
              <a:rPr lang="en-US" b="1" dirty="0" err="1"/>
              <a:t>а</a:t>
            </a:r>
            <a:r>
              <a:rPr lang="en-US" dirty="0"/>
              <a:t>.</a:t>
            </a:r>
          </a:p>
          <a:p>
            <a:pPr marL="0" indent="0">
              <a:buNone/>
            </a:pPr>
            <a:r>
              <a:rPr lang="en-US" dirty="0" err="1"/>
              <a:t>Мемн</a:t>
            </a:r>
            <a:r>
              <a:rPr lang="en-US" b="1" dirty="0" err="1"/>
              <a:t>а</a:t>
            </a:r>
            <a:r>
              <a:rPr lang="en-US" dirty="0" err="1"/>
              <a:t>н</a:t>
            </a:r>
            <a:r>
              <a:rPr lang="en-US" dirty="0"/>
              <a:t> </a:t>
            </a:r>
            <a:r>
              <a:rPr lang="en-US" dirty="0" err="1"/>
              <a:t>ялн</a:t>
            </a:r>
            <a:r>
              <a:rPr lang="en-US" b="1" dirty="0" err="1"/>
              <a:t>а</a:t>
            </a:r>
            <a:r>
              <a:rPr lang="en-US" dirty="0"/>
              <a:t> </a:t>
            </a:r>
            <a:r>
              <a:rPr lang="en-US" dirty="0" err="1"/>
              <a:t>с</a:t>
            </a:r>
            <a:r>
              <a:rPr lang="en-US" b="1" dirty="0" err="1"/>
              <a:t>ы</a:t>
            </a:r>
            <a:r>
              <a:rPr lang="en-US" dirty="0" err="1"/>
              <a:t>лне</a:t>
            </a:r>
            <a:r>
              <a:rPr lang="en-US" dirty="0"/>
              <a:t> </a:t>
            </a:r>
            <a:r>
              <a:rPr lang="en-US" dirty="0" err="1"/>
              <a:t>Элн</a:t>
            </a:r>
            <a:r>
              <a:rPr lang="en-US" b="1" dirty="0" err="1"/>
              <a:t>е</a:t>
            </a:r>
            <a:r>
              <a:rPr lang="en-US" dirty="0" err="1"/>
              <a:t>т</a:t>
            </a:r>
            <a:r>
              <a:rPr lang="en-US" dirty="0"/>
              <a:t> </a:t>
            </a:r>
            <a:r>
              <a:rPr lang="en-US" dirty="0" err="1"/>
              <a:t>сер</a:t>
            </a:r>
            <a:r>
              <a:rPr lang="en-US" b="1" dirty="0" err="1"/>
              <a:t>е</a:t>
            </a:r>
            <a:r>
              <a:rPr lang="en-US" dirty="0" err="1"/>
              <a:t>ш</a:t>
            </a:r>
            <a:r>
              <a:rPr lang="en-US" dirty="0"/>
              <a:t> </a:t>
            </a:r>
            <a:r>
              <a:rPr lang="en-US" dirty="0" err="1"/>
              <a:t>верлан</a:t>
            </a:r>
            <a:r>
              <a:rPr lang="en-US" b="1" dirty="0" err="1"/>
              <a:t>е</a:t>
            </a:r>
            <a:r>
              <a:rPr lang="en-US" dirty="0" err="1"/>
              <a:t>н</a:t>
            </a:r>
            <a:r>
              <a:rPr lang="en-US" dirty="0"/>
              <a:t>.</a:t>
            </a:r>
          </a:p>
          <a:p>
            <a:pPr marL="0" indent="0">
              <a:buNone/>
            </a:pPr>
            <a:r>
              <a:rPr lang="en-US" dirty="0" err="1"/>
              <a:t>Элн</a:t>
            </a:r>
            <a:r>
              <a:rPr lang="en-US" b="1" dirty="0" err="1"/>
              <a:t>е</a:t>
            </a:r>
            <a:r>
              <a:rPr lang="en-US" dirty="0" err="1"/>
              <a:t>т</a:t>
            </a:r>
            <a:r>
              <a:rPr lang="en-US" dirty="0"/>
              <a:t> </a:t>
            </a:r>
            <a:r>
              <a:rPr lang="en-US" dirty="0" err="1"/>
              <a:t>с</a:t>
            </a:r>
            <a:r>
              <a:rPr lang="en-US" b="1" dirty="0" err="1"/>
              <a:t>е</a:t>
            </a:r>
            <a:r>
              <a:rPr lang="en-US" dirty="0" err="1"/>
              <a:t>рыште</a:t>
            </a:r>
            <a:r>
              <a:rPr lang="en-US" dirty="0"/>
              <a:t> </a:t>
            </a:r>
            <a:r>
              <a:rPr lang="en-US" dirty="0" err="1"/>
              <a:t>т</a:t>
            </a:r>
            <a:r>
              <a:rPr lang="en-US" b="1" dirty="0" err="1"/>
              <a:t>ӱ</a:t>
            </a:r>
            <a:r>
              <a:rPr lang="en-US" dirty="0" err="1"/>
              <a:t>рлӧ</a:t>
            </a:r>
            <a:r>
              <a:rPr lang="en-US" dirty="0"/>
              <a:t> </a:t>
            </a:r>
            <a:r>
              <a:rPr lang="en-US" dirty="0" err="1"/>
              <a:t>пел</a:t>
            </a:r>
            <a:r>
              <a:rPr lang="en-US" b="1" dirty="0" err="1"/>
              <a:t>е</a:t>
            </a:r>
            <a:r>
              <a:rPr lang="en-US" dirty="0" err="1"/>
              <a:t>дыш</a:t>
            </a:r>
            <a:r>
              <a:rPr lang="en-US" dirty="0"/>
              <a:t> </a:t>
            </a:r>
            <a:r>
              <a:rPr lang="en-US" dirty="0" err="1"/>
              <a:t>кушк</a:t>
            </a:r>
            <a:r>
              <a:rPr lang="en-US" b="1" dirty="0" err="1"/>
              <a:t>е</a:t>
            </a:r>
            <a:r>
              <a:rPr lang="en-US" dirty="0" err="1"/>
              <a:t>ш</a:t>
            </a:r>
            <a:r>
              <a:rPr lang="en-US" dirty="0"/>
              <a:t>.</a:t>
            </a:r>
          </a:p>
          <a:p>
            <a:pPr marL="0" indent="0">
              <a:buNone/>
            </a:pPr>
            <a:r>
              <a:rPr lang="en-US" dirty="0" err="1"/>
              <a:t>К</a:t>
            </a:r>
            <a:r>
              <a:rPr lang="en-US" b="1" dirty="0" err="1"/>
              <a:t>а</a:t>
            </a:r>
            <a:r>
              <a:rPr lang="en-US" dirty="0" err="1"/>
              <a:t>йык-влак</a:t>
            </a:r>
            <a:r>
              <a:rPr lang="en-US" dirty="0"/>
              <a:t> </a:t>
            </a:r>
            <a:r>
              <a:rPr lang="en-US" dirty="0" err="1"/>
              <a:t>мур</a:t>
            </a:r>
            <a:r>
              <a:rPr lang="en-US" b="1" dirty="0" err="1"/>
              <a:t>а</a:t>
            </a:r>
            <a:r>
              <a:rPr lang="en-US" dirty="0" err="1"/>
              <a:t>т</a:t>
            </a:r>
            <a:r>
              <a:rPr lang="en-US" dirty="0"/>
              <a:t>.</a:t>
            </a:r>
          </a:p>
          <a:p>
            <a:pPr marL="0" indent="0">
              <a:buNone/>
            </a:pPr>
            <a:r>
              <a:rPr lang="en-US" dirty="0" err="1"/>
              <a:t>М</a:t>
            </a:r>
            <a:r>
              <a:rPr lang="en-US" b="1" dirty="0" err="1"/>
              <a:t>ӱ</a:t>
            </a:r>
            <a:r>
              <a:rPr lang="en-US" dirty="0" err="1"/>
              <a:t>кш-влак</a:t>
            </a:r>
            <a:r>
              <a:rPr lang="en-US" dirty="0"/>
              <a:t> </a:t>
            </a:r>
            <a:r>
              <a:rPr lang="en-US" dirty="0" err="1"/>
              <a:t>м</a:t>
            </a:r>
            <a:r>
              <a:rPr lang="en-US" b="1" dirty="0" err="1"/>
              <a:t>ӱ</a:t>
            </a:r>
            <a:r>
              <a:rPr lang="en-US" dirty="0" err="1"/>
              <a:t>йым</a:t>
            </a:r>
            <a:r>
              <a:rPr lang="en-US" dirty="0"/>
              <a:t> </a:t>
            </a:r>
            <a:r>
              <a:rPr lang="en-US" dirty="0" err="1"/>
              <a:t>пог</a:t>
            </a:r>
            <a:r>
              <a:rPr lang="en-US" b="1" dirty="0" err="1"/>
              <a:t>а</a:t>
            </a:r>
            <a:r>
              <a:rPr lang="en-US" dirty="0" err="1"/>
              <a:t>т</a:t>
            </a:r>
            <a:r>
              <a:rPr lang="en-US" dirty="0"/>
              <a:t>.</a:t>
            </a:r>
          </a:p>
          <a:p>
            <a:pPr marL="0" indent="0">
              <a:buNone/>
            </a:pPr>
            <a:r>
              <a:rPr lang="en-US" dirty="0" err="1"/>
              <a:t>Пыт</a:t>
            </a:r>
            <a:r>
              <a:rPr lang="en-US" b="1" dirty="0" err="1"/>
              <a:t>а</a:t>
            </a:r>
            <a:r>
              <a:rPr lang="en-US" dirty="0" err="1"/>
              <a:t>ртыш</a:t>
            </a:r>
            <a:r>
              <a:rPr lang="en-US" dirty="0"/>
              <a:t> </a:t>
            </a:r>
            <a:r>
              <a:rPr lang="en-US" dirty="0" err="1"/>
              <a:t>ж</a:t>
            </a:r>
            <a:r>
              <a:rPr lang="en-US" b="1" dirty="0" err="1"/>
              <a:t>а</a:t>
            </a:r>
            <a:r>
              <a:rPr lang="en-US" dirty="0" err="1"/>
              <a:t>пыште</a:t>
            </a:r>
            <a:r>
              <a:rPr lang="en-US" dirty="0"/>
              <a:t> </a:t>
            </a:r>
            <a:r>
              <a:rPr lang="en-US" dirty="0" err="1"/>
              <a:t>мемн</a:t>
            </a:r>
            <a:r>
              <a:rPr lang="en-US" b="1" dirty="0" err="1"/>
              <a:t>а</a:t>
            </a:r>
            <a:r>
              <a:rPr lang="en-US" dirty="0" err="1"/>
              <a:t>н</a:t>
            </a:r>
            <a:r>
              <a:rPr lang="en-US" dirty="0"/>
              <a:t> </a:t>
            </a:r>
            <a:r>
              <a:rPr lang="en-US" dirty="0" err="1"/>
              <a:t>ялн</a:t>
            </a:r>
            <a:r>
              <a:rPr lang="en-US" b="1" dirty="0" err="1"/>
              <a:t>а</a:t>
            </a:r>
            <a:r>
              <a:rPr lang="en-US" dirty="0"/>
              <a:t> </a:t>
            </a:r>
            <a:r>
              <a:rPr lang="en-US" dirty="0" err="1"/>
              <a:t>пеш</a:t>
            </a:r>
            <a:r>
              <a:rPr lang="en-US" dirty="0"/>
              <a:t> </a:t>
            </a:r>
            <a:r>
              <a:rPr lang="en-US" dirty="0" err="1"/>
              <a:t>мот</a:t>
            </a:r>
            <a:r>
              <a:rPr lang="en-US" b="1" dirty="0" err="1"/>
              <a:t>о</a:t>
            </a:r>
            <a:r>
              <a:rPr lang="en-US" dirty="0" err="1"/>
              <a:t>р</a:t>
            </a:r>
            <a:r>
              <a:rPr lang="en-US" dirty="0"/>
              <a:t> </a:t>
            </a:r>
            <a:r>
              <a:rPr lang="en-US" dirty="0" err="1"/>
              <a:t>л</a:t>
            </a:r>
            <a:r>
              <a:rPr lang="en-US" b="1" dirty="0" err="1"/>
              <a:t>и</a:t>
            </a:r>
            <a:r>
              <a:rPr lang="en-US" dirty="0" err="1"/>
              <a:t>йын</a:t>
            </a:r>
            <a:r>
              <a:rPr lang="en-US" dirty="0"/>
              <a:t>.</a:t>
            </a:r>
          </a:p>
          <a:p>
            <a:pPr marL="0" indent="0">
              <a:buNone/>
            </a:pPr>
            <a:r>
              <a:rPr lang="en-US" b="1" dirty="0" err="1"/>
              <a:t>Я</a:t>
            </a:r>
            <a:r>
              <a:rPr lang="en-US" dirty="0" err="1"/>
              <a:t>лыште</a:t>
            </a:r>
            <a:r>
              <a:rPr lang="en-US" dirty="0"/>
              <a:t> у </a:t>
            </a:r>
            <a:r>
              <a:rPr lang="en-US" dirty="0" err="1"/>
              <a:t>асф</a:t>
            </a:r>
            <a:r>
              <a:rPr lang="en-US" b="1" dirty="0" err="1"/>
              <a:t>а</a:t>
            </a:r>
            <a:r>
              <a:rPr lang="en-US" dirty="0" err="1"/>
              <a:t>льт</a:t>
            </a:r>
            <a:r>
              <a:rPr lang="en-US" dirty="0"/>
              <a:t> </a:t>
            </a:r>
            <a:r>
              <a:rPr lang="en-US" dirty="0" err="1"/>
              <a:t>к</a:t>
            </a:r>
            <a:r>
              <a:rPr lang="en-US" b="1" dirty="0" err="1"/>
              <a:t>о</a:t>
            </a:r>
            <a:r>
              <a:rPr lang="en-US" dirty="0" err="1"/>
              <a:t>рным</a:t>
            </a:r>
            <a:r>
              <a:rPr lang="en-US" dirty="0"/>
              <a:t> </a:t>
            </a:r>
            <a:r>
              <a:rPr lang="en-US" b="1" dirty="0" err="1"/>
              <a:t>ы</a:t>
            </a:r>
            <a:r>
              <a:rPr lang="en-US" dirty="0" err="1"/>
              <a:t>штыме</a:t>
            </a:r>
            <a:r>
              <a:rPr lang="en-US" dirty="0"/>
              <a:t>.</a:t>
            </a:r>
          </a:p>
          <a:p>
            <a:pPr marL="0" indent="0">
              <a:buNone/>
            </a:pPr>
            <a:r>
              <a:rPr lang="en-US" dirty="0" err="1"/>
              <a:t>Крес</a:t>
            </a:r>
            <a:r>
              <a:rPr lang="en-US" b="1" dirty="0" err="1"/>
              <a:t>а</a:t>
            </a:r>
            <a:r>
              <a:rPr lang="en-US" dirty="0" err="1"/>
              <a:t>ньык-влак</a:t>
            </a:r>
            <a:r>
              <a:rPr lang="en-US" dirty="0"/>
              <a:t> </a:t>
            </a:r>
            <a:r>
              <a:rPr lang="en-US" dirty="0" err="1"/>
              <a:t>ш</a:t>
            </a:r>
            <a:r>
              <a:rPr lang="en-US" b="1" dirty="0" err="1"/>
              <a:t>у</a:t>
            </a:r>
            <a:r>
              <a:rPr lang="en-US" dirty="0" err="1"/>
              <a:t>ко</a:t>
            </a:r>
            <a:r>
              <a:rPr lang="en-US" dirty="0"/>
              <a:t> у </a:t>
            </a:r>
            <a:r>
              <a:rPr lang="en-US" dirty="0" err="1"/>
              <a:t>мот</a:t>
            </a:r>
            <a:r>
              <a:rPr lang="en-US" b="1" dirty="0" err="1"/>
              <a:t>о</a:t>
            </a:r>
            <a:r>
              <a:rPr lang="en-US" dirty="0" err="1"/>
              <a:t>р</a:t>
            </a:r>
            <a:r>
              <a:rPr lang="en-US" dirty="0"/>
              <a:t> </a:t>
            </a:r>
            <a:r>
              <a:rPr lang="en-US" dirty="0" err="1"/>
              <a:t>п</a:t>
            </a:r>
            <a:r>
              <a:rPr lang="en-US" b="1" dirty="0" err="1"/>
              <a:t>ӧ</a:t>
            </a:r>
            <a:r>
              <a:rPr lang="en-US" dirty="0" err="1"/>
              <a:t>ртым</a:t>
            </a:r>
            <a:r>
              <a:rPr lang="en-US" dirty="0"/>
              <a:t> </a:t>
            </a:r>
            <a:r>
              <a:rPr lang="en-US" dirty="0" err="1"/>
              <a:t>чоҥ</a:t>
            </a:r>
            <a:r>
              <a:rPr lang="en-US" b="1" dirty="0" err="1"/>
              <a:t>е</a:t>
            </a:r>
            <a:r>
              <a:rPr lang="en-US" dirty="0" err="1"/>
              <a:t>ныт</a:t>
            </a:r>
            <a:r>
              <a:rPr lang="en-US" dirty="0"/>
              <a:t>.</a:t>
            </a:r>
          </a:p>
          <a:p>
            <a:pPr marL="0" indent="0">
              <a:buNone/>
            </a:pPr>
            <a:r>
              <a:rPr lang="en-US" dirty="0" err="1"/>
              <a:t>К</a:t>
            </a:r>
            <a:r>
              <a:rPr lang="en-US" b="1" dirty="0" err="1"/>
              <a:t>а</a:t>
            </a:r>
            <a:r>
              <a:rPr lang="en-US" dirty="0" err="1"/>
              <a:t>жне</a:t>
            </a:r>
            <a:r>
              <a:rPr lang="en-US" dirty="0"/>
              <a:t> </a:t>
            </a:r>
            <a:r>
              <a:rPr lang="en-US" dirty="0" err="1"/>
              <a:t>п</a:t>
            </a:r>
            <a:r>
              <a:rPr lang="en-US" b="1" dirty="0" err="1"/>
              <a:t>ӧ</a:t>
            </a:r>
            <a:r>
              <a:rPr lang="en-US" dirty="0" err="1"/>
              <a:t>ртыш</a:t>
            </a:r>
            <a:r>
              <a:rPr lang="en-US" dirty="0"/>
              <a:t> </a:t>
            </a:r>
            <a:r>
              <a:rPr lang="en-US" dirty="0" err="1"/>
              <a:t>в</a:t>
            </a:r>
            <a:r>
              <a:rPr lang="en-US" b="1" dirty="0" err="1"/>
              <a:t>ӱ</a:t>
            </a:r>
            <a:r>
              <a:rPr lang="en-US" dirty="0" err="1"/>
              <a:t>дым</a:t>
            </a:r>
            <a:r>
              <a:rPr lang="en-US" dirty="0"/>
              <a:t> </a:t>
            </a:r>
            <a:r>
              <a:rPr lang="en-US" dirty="0" err="1"/>
              <a:t>да</a:t>
            </a:r>
            <a:r>
              <a:rPr lang="en-US" dirty="0"/>
              <a:t> </a:t>
            </a:r>
            <a:r>
              <a:rPr lang="en-US" dirty="0" err="1"/>
              <a:t>г</a:t>
            </a:r>
            <a:r>
              <a:rPr lang="en-US" b="1" dirty="0" err="1"/>
              <a:t>а</a:t>
            </a:r>
            <a:r>
              <a:rPr lang="en-US" dirty="0" err="1"/>
              <a:t>зым</a:t>
            </a:r>
            <a:r>
              <a:rPr lang="en-US" dirty="0"/>
              <a:t> </a:t>
            </a:r>
            <a:r>
              <a:rPr lang="en-US" dirty="0" err="1"/>
              <a:t>пурт</a:t>
            </a:r>
            <a:r>
              <a:rPr lang="en-US" b="1" dirty="0" err="1"/>
              <a:t>е</a:t>
            </a:r>
            <a:r>
              <a:rPr lang="en-US" dirty="0" err="1"/>
              <a:t>ныт</a:t>
            </a:r>
            <a:r>
              <a:rPr lang="en-US" dirty="0"/>
              <a:t>.</a:t>
            </a:r>
          </a:p>
          <a:p>
            <a:pPr marL="0" indent="0">
              <a:buNone/>
            </a:pPr>
            <a:r>
              <a:rPr lang="en-US" dirty="0" err="1"/>
              <a:t>Н</a:t>
            </a:r>
            <a:r>
              <a:rPr lang="en-US" b="1" dirty="0" err="1"/>
              <a:t>у</a:t>
            </a:r>
            <a:r>
              <a:rPr lang="en-US" dirty="0" err="1"/>
              <a:t>но</a:t>
            </a:r>
            <a:r>
              <a:rPr lang="en-US" dirty="0"/>
              <a:t> </a:t>
            </a:r>
            <a:r>
              <a:rPr lang="en-US" dirty="0" err="1"/>
              <a:t>ш</a:t>
            </a:r>
            <a:r>
              <a:rPr lang="en-US" b="1" dirty="0" err="1"/>
              <a:t>у</a:t>
            </a:r>
            <a:r>
              <a:rPr lang="en-US" dirty="0" err="1"/>
              <a:t>ко</a:t>
            </a:r>
            <a:r>
              <a:rPr lang="en-US" dirty="0"/>
              <a:t> </a:t>
            </a:r>
            <a:r>
              <a:rPr lang="en-US" dirty="0" err="1"/>
              <a:t>в</a:t>
            </a:r>
            <a:r>
              <a:rPr lang="en-US" b="1" dirty="0" err="1"/>
              <a:t>о</a:t>
            </a:r>
            <a:r>
              <a:rPr lang="en-US" dirty="0" err="1"/>
              <a:t>льыкым</a:t>
            </a:r>
            <a:r>
              <a:rPr lang="en-US" dirty="0"/>
              <a:t> </a:t>
            </a:r>
            <a:r>
              <a:rPr lang="en-US" dirty="0" err="1"/>
              <a:t>онч</a:t>
            </a:r>
            <a:r>
              <a:rPr lang="en-US" b="1" dirty="0" err="1"/>
              <a:t>а</a:t>
            </a:r>
            <a:r>
              <a:rPr lang="en-US" dirty="0" err="1"/>
              <a:t>т</a:t>
            </a:r>
            <a:r>
              <a:rPr lang="en-US" dirty="0"/>
              <a:t>, </a:t>
            </a:r>
            <a:r>
              <a:rPr lang="en-US" dirty="0" err="1"/>
              <a:t>ялоз</a:t>
            </a:r>
            <a:r>
              <a:rPr lang="en-US" b="1" dirty="0" err="1"/>
              <a:t>а</a:t>
            </a:r>
            <a:r>
              <a:rPr lang="en-US" dirty="0" err="1"/>
              <a:t>нлыкыште</a:t>
            </a:r>
            <a:r>
              <a:rPr lang="en-US" dirty="0"/>
              <a:t> </a:t>
            </a:r>
            <a:r>
              <a:rPr lang="en-US" dirty="0" err="1"/>
              <a:t>тырш</a:t>
            </a:r>
            <a:r>
              <a:rPr lang="en-US" b="1" dirty="0" err="1"/>
              <a:t>е</a:t>
            </a:r>
            <a:r>
              <a:rPr lang="en-US" dirty="0" err="1"/>
              <a:t>н</a:t>
            </a:r>
            <a:r>
              <a:rPr lang="en-US" dirty="0"/>
              <a:t> </a:t>
            </a:r>
            <a:r>
              <a:rPr lang="en-US" dirty="0" err="1"/>
              <a:t>ышт</a:t>
            </a:r>
            <a:r>
              <a:rPr lang="en-US" b="1" dirty="0" err="1"/>
              <a:t>а</a:t>
            </a:r>
            <a:r>
              <a:rPr lang="en-US" dirty="0" err="1"/>
              <a:t>т</a:t>
            </a:r>
            <a:r>
              <a:rPr lang="en-US" dirty="0"/>
              <a:t>.</a:t>
            </a:r>
            <a:endParaRPr lang="en-GB" dirty="0"/>
          </a:p>
          <a:p>
            <a:pPr marL="0" indent="0">
              <a:buNone/>
            </a:pPr>
            <a:endParaRPr lang="en-GB" dirty="0"/>
          </a:p>
          <a:p>
            <a:pPr marL="0" indent="0">
              <a:buNone/>
            </a:pPr>
            <a:endParaRPr lang="en-GB" dirty="0"/>
          </a:p>
          <a:p>
            <a:pPr marL="0" indent="0">
              <a:buNone/>
            </a:pPr>
            <a:endParaRPr lang="en-GB" dirty="0"/>
          </a:p>
        </p:txBody>
      </p:sp>
      <p:sp>
        <p:nvSpPr>
          <p:cNvPr id="4" name="Footer Placeholder 3">
            <a:extLst>
              <a:ext uri="{FF2B5EF4-FFF2-40B4-BE49-F238E27FC236}">
                <a16:creationId xmlns:a16="http://schemas.microsoft.com/office/drawing/2014/main" id="{F8F656B7-C4C6-4D40-AEBA-F4EBCEA2B3C2}"/>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B33B01D0-479E-4B60-A10A-2E6106A726B3}"/>
              </a:ext>
            </a:extLst>
          </p:cNvPr>
          <p:cNvSpPr>
            <a:spLocks noGrp="1"/>
          </p:cNvSpPr>
          <p:nvPr>
            <p:ph type="sldNum" sz="quarter" idx="12"/>
          </p:nvPr>
        </p:nvSpPr>
        <p:spPr/>
        <p:txBody>
          <a:bodyPr/>
          <a:lstStyle/>
          <a:p>
            <a:fld id="{055DE2CD-379D-4002-80ED-F7724F598CF3}" type="slidenum">
              <a:rPr lang="en-GB" smtClean="0"/>
              <a:t>24</a:t>
            </a:fld>
            <a:endParaRPr lang="en-GB" dirty="0"/>
          </a:p>
        </p:txBody>
      </p:sp>
      <p:pic>
        <p:nvPicPr>
          <p:cNvPr id="6" name="omj_20_1">
            <a:hlinkClick r:id="" action="ppaction://media"/>
            <a:extLst>
              <a:ext uri="{FF2B5EF4-FFF2-40B4-BE49-F238E27FC236}">
                <a16:creationId xmlns:a16="http://schemas.microsoft.com/office/drawing/2014/main" id="{5D665498-BDED-4BD2-9E1E-604EE94C0F69}"/>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852150" y="5405438"/>
            <a:ext cx="609600" cy="609600"/>
          </a:xfrm>
          <a:prstGeom prst="rect">
            <a:avLst/>
          </a:prstGeom>
        </p:spPr>
      </p:pic>
    </p:spTree>
    <p:extLst>
      <p:ext uri="{BB962C8B-B14F-4D97-AF65-F5344CB8AC3E}">
        <p14:creationId xmlns:p14="http://schemas.microsoft.com/office/powerpoint/2010/main" val="160511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82440"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47" fill="hold" display="0">
                  <p:stCondLst>
                    <p:cond delay="indefinite"/>
                  </p:stCondLst>
                  <p:endCondLst>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Review</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20</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a:p>
        </p:txBody>
      </p:sp>
    </p:spTree>
    <p:extLst>
      <p:ext uri="{BB962C8B-B14F-4D97-AF65-F5344CB8AC3E}">
        <p14:creationId xmlns:p14="http://schemas.microsoft.com/office/powerpoint/2010/main" val="3063212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extLst>
              <p:ext uri="{D42A27DB-BD31-4B8C-83A1-F6EECF244321}">
                <p14:modId xmlns:p14="http://schemas.microsoft.com/office/powerpoint/2010/main" val="781087459"/>
              </p:ext>
            </p:extLst>
          </p:nvPr>
        </p:nvGraphicFramePr>
        <p:xfrm>
          <a:off x="1427797" y="2969675"/>
          <a:ext cx="7484383" cy="2503848"/>
        </p:xfrm>
        <a:graphic>
          <a:graphicData uri="http://schemas.openxmlformats.org/drawingml/2006/table">
            <a:tbl>
              <a:tblPr firstRow="1" firstCol="1" bandRow="1" bandCol="1">
                <a:tableStyleId>{5940675A-B579-460E-94D1-54222C63F5DA}</a:tableStyleId>
              </a:tblPr>
              <a:tblGrid>
                <a:gridCol w="2065191">
                  <a:extLst>
                    <a:ext uri="{9D8B030D-6E8A-4147-A177-3AD203B41FA5}">
                      <a16:colId xmlns:a16="http://schemas.microsoft.com/office/drawing/2014/main" val="2736513851"/>
                    </a:ext>
                  </a:extLst>
                </a:gridCol>
                <a:gridCol w="2709596">
                  <a:extLst>
                    <a:ext uri="{9D8B030D-6E8A-4147-A177-3AD203B41FA5}">
                      <a16:colId xmlns:a16="http://schemas.microsoft.com/office/drawing/2014/main" val="171380316"/>
                    </a:ext>
                  </a:extLst>
                </a:gridCol>
                <a:gridCol w="2709596">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ам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read’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US" sz="1800" noProof="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ок</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800" dirty="0" err="1">
                          <a:effectLst/>
                          <a:latin typeface="Calibri" panose="020F0502020204030204" pitchFamily="34" charset="0"/>
                          <a:ea typeface="PMingLiU" panose="02020500000000000000" pitchFamily="18" charset="-120"/>
                          <a:cs typeface="Calibri" panose="020F0502020204030204" pitchFamily="34" charset="0"/>
                        </a:rPr>
                        <a:t>дыт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B w="12700" cap="flat" cmpd="sng" algn="ctr">
                      <a:noFill/>
                      <a:prstDash val="solid"/>
                      <a:round/>
                      <a:headEnd type="none" w="med" len="med"/>
                      <a:tailEnd type="none" w="med" len="med"/>
                    </a:lnB>
                  </a:tcPr>
                </a:tc>
                <a:tc>
                  <a:txBody>
                    <a:bodyPr/>
                    <a:lstStyle/>
                    <a:p>
                      <a:pPr algn="just">
                        <a:lnSpc>
                          <a:spcPct val="107000"/>
                        </a:lnSpc>
                      </a:pP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Compound past tense 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sp>
        <p:nvSpPr>
          <p:cNvPr id="8" name="Rectangle 7">
            <a:extLst>
              <a:ext uri="{FF2B5EF4-FFF2-40B4-BE49-F238E27FC236}">
                <a16:creationId xmlns:a16="http://schemas.microsoft.com/office/drawing/2014/main" id="{7C7CFBBB-9ABF-4672-A5C3-DDA75798E735}"/>
              </a:ext>
            </a:extLst>
          </p:cNvPr>
          <p:cNvSpPr/>
          <p:nvPr/>
        </p:nvSpPr>
        <p:spPr>
          <a:xfrm>
            <a:off x="3564426" y="3669156"/>
            <a:ext cx="1432405" cy="21255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EBEEBC2A-38A9-42EE-8E79-ABCADF2D20D4}"/>
              </a:ext>
            </a:extLst>
          </p:cNvPr>
          <p:cNvSpPr/>
          <p:nvPr/>
        </p:nvSpPr>
        <p:spPr>
          <a:xfrm>
            <a:off x="3564425" y="3950517"/>
            <a:ext cx="1265152"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2A539286-51D3-4E7C-8B4A-E751BE29182D}"/>
              </a:ext>
            </a:extLst>
          </p:cNvPr>
          <p:cNvSpPr/>
          <p:nvPr/>
        </p:nvSpPr>
        <p:spPr>
          <a:xfrm>
            <a:off x="3564424" y="4266312"/>
            <a:ext cx="1591776"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05B1A838-9D6D-465D-BE64-809E243F4192}"/>
              </a:ext>
            </a:extLst>
          </p:cNvPr>
          <p:cNvSpPr/>
          <p:nvPr/>
        </p:nvSpPr>
        <p:spPr>
          <a:xfrm>
            <a:off x="3538666" y="4584239"/>
            <a:ext cx="1458165"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82ECB4BB-0754-4A24-8FB2-64E0866B4F61}"/>
              </a:ext>
            </a:extLst>
          </p:cNvPr>
          <p:cNvSpPr/>
          <p:nvPr/>
        </p:nvSpPr>
        <p:spPr>
          <a:xfrm>
            <a:off x="3564424" y="4875326"/>
            <a:ext cx="1432407" cy="26869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024090A1-EC14-4A9A-9550-4B0E439064B9}"/>
              </a:ext>
            </a:extLst>
          </p:cNvPr>
          <p:cNvSpPr/>
          <p:nvPr/>
        </p:nvSpPr>
        <p:spPr>
          <a:xfrm>
            <a:off x="3564424" y="5224084"/>
            <a:ext cx="1432407" cy="30979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8DE41D0D-F17F-4D93-985D-D818CCD3A39C}"/>
              </a:ext>
            </a:extLst>
          </p:cNvPr>
          <p:cNvSpPr/>
          <p:nvPr/>
        </p:nvSpPr>
        <p:spPr>
          <a:xfrm>
            <a:off x="6225423" y="3664239"/>
            <a:ext cx="1648577" cy="21255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EE08667E-CDC4-4608-B179-4FC7F07BDD67}"/>
              </a:ext>
            </a:extLst>
          </p:cNvPr>
          <p:cNvSpPr/>
          <p:nvPr/>
        </p:nvSpPr>
        <p:spPr>
          <a:xfrm>
            <a:off x="6238302" y="3950517"/>
            <a:ext cx="1559498"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8E43F4DD-C808-4C8E-BFB0-0C6B930D441D}"/>
              </a:ext>
            </a:extLst>
          </p:cNvPr>
          <p:cNvSpPr/>
          <p:nvPr/>
        </p:nvSpPr>
        <p:spPr>
          <a:xfrm>
            <a:off x="6225421" y="4261395"/>
            <a:ext cx="2042279"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CD4C3A06-E52B-4434-8FBA-FDC07DFC1FD1}"/>
              </a:ext>
            </a:extLst>
          </p:cNvPr>
          <p:cNvSpPr/>
          <p:nvPr/>
        </p:nvSpPr>
        <p:spPr>
          <a:xfrm>
            <a:off x="6218713" y="4585672"/>
            <a:ext cx="2563337"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2E848AA2-70F3-4C33-A0D8-9522F579DB8A}"/>
              </a:ext>
            </a:extLst>
          </p:cNvPr>
          <p:cNvSpPr/>
          <p:nvPr/>
        </p:nvSpPr>
        <p:spPr>
          <a:xfrm>
            <a:off x="6225421" y="4870409"/>
            <a:ext cx="2385179" cy="26869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93038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extLst>
              <p:ext uri="{D42A27DB-BD31-4B8C-83A1-F6EECF244321}">
                <p14:modId xmlns:p14="http://schemas.microsoft.com/office/powerpoint/2010/main" val="1489841116"/>
              </p:ext>
            </p:extLst>
          </p:nvPr>
        </p:nvGraphicFramePr>
        <p:xfrm>
          <a:off x="1427797" y="2969675"/>
          <a:ext cx="7484383" cy="2503848"/>
        </p:xfrm>
        <a:graphic>
          <a:graphicData uri="http://schemas.openxmlformats.org/drawingml/2006/table">
            <a:tbl>
              <a:tblPr firstRow="1" firstCol="1" bandRow="1" bandCol="1">
                <a:tableStyleId>{5940675A-B579-460E-94D1-54222C63F5DA}</a:tableStyleId>
              </a:tblPr>
              <a:tblGrid>
                <a:gridCol w="2065191">
                  <a:extLst>
                    <a:ext uri="{9D8B030D-6E8A-4147-A177-3AD203B41FA5}">
                      <a16:colId xmlns:a16="http://schemas.microsoft.com/office/drawing/2014/main" val="2736513851"/>
                    </a:ext>
                  </a:extLst>
                </a:gridCol>
                <a:gridCol w="2709596">
                  <a:extLst>
                    <a:ext uri="{9D8B030D-6E8A-4147-A177-3AD203B41FA5}">
                      <a16:colId xmlns:a16="http://schemas.microsoft.com/office/drawing/2014/main" val="171380316"/>
                    </a:ext>
                  </a:extLst>
                </a:gridCol>
                <a:gridCol w="2709596">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ам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read’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Negative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US" sz="1800" noProof="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ок</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800" dirty="0" err="1">
                          <a:effectLst/>
                          <a:latin typeface="Calibri" panose="020F0502020204030204" pitchFamily="34" charset="0"/>
                          <a:ea typeface="PMingLiU" panose="02020500000000000000" pitchFamily="18" charset="-120"/>
                          <a:cs typeface="Calibri" panose="020F0502020204030204" pitchFamily="34" charset="0"/>
                        </a:rPr>
                        <a:t>дыт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B w="12700" cap="flat" cmpd="sng" algn="ctr">
                      <a:noFill/>
                      <a:prstDash val="solid"/>
                      <a:round/>
                      <a:headEnd type="none" w="med" len="med"/>
                      <a:tailEnd type="none" w="med" len="med"/>
                    </a:lnB>
                  </a:tcPr>
                </a:tc>
                <a:tc>
                  <a:txBody>
                    <a:bodyPr/>
                    <a:lstStyle/>
                    <a:p>
                      <a:pPr algn="just">
                        <a:lnSpc>
                          <a:spcPct val="107000"/>
                        </a:lnSpc>
                      </a:pP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гыт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noProof="0" dirty="0" err="1">
                          <a:effectLst/>
                          <a:latin typeface="Calibri" panose="020F0502020204030204" pitchFamily="34" charset="0"/>
                          <a:ea typeface="PMingLiU" panose="02020500000000000000" pitchFamily="18" charset="-120"/>
                          <a:cs typeface="Calibri" panose="020F0502020204030204" pitchFamily="34" charset="0"/>
                        </a:rPr>
                        <a:t>ы</a:t>
                      </a:r>
                      <a:r>
                        <a:rPr lang="en-US" sz="1800" b="0" noProof="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9" name="Content Placeholder 2">
            <a:extLst>
              <a:ext uri="{FF2B5EF4-FFF2-40B4-BE49-F238E27FC236}">
                <a16:creationId xmlns:a16="http://schemas.microsoft.com/office/drawing/2014/main" id="{ABFE6AB8-BED6-4452-BD37-94A78672902C}"/>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Compound past tense 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258887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extLst>
              <p:ext uri="{D42A27DB-BD31-4B8C-83A1-F6EECF244321}">
                <p14:modId xmlns:p14="http://schemas.microsoft.com/office/powerpoint/2010/main" val="457174303"/>
              </p:ext>
            </p:extLst>
          </p:nvPr>
        </p:nvGraphicFramePr>
        <p:xfrm>
          <a:off x="1427797" y="2969675"/>
          <a:ext cx="7484383" cy="2503848"/>
        </p:xfrm>
        <a:graphic>
          <a:graphicData uri="http://schemas.openxmlformats.org/drawingml/2006/table">
            <a:tbl>
              <a:tblPr firstRow="1" firstCol="1" bandRow="1" bandCol="1">
                <a:tableStyleId>{5940675A-B579-460E-94D1-54222C63F5DA}</a:tableStyleId>
              </a:tblPr>
              <a:tblGrid>
                <a:gridCol w="2065191">
                  <a:extLst>
                    <a:ext uri="{9D8B030D-6E8A-4147-A177-3AD203B41FA5}">
                      <a16:colId xmlns:a16="http://schemas.microsoft.com/office/drawing/2014/main" val="2736513851"/>
                    </a:ext>
                  </a:extLst>
                </a:gridCol>
                <a:gridCol w="2709596">
                  <a:extLst>
                    <a:ext uri="{9D8B030D-6E8A-4147-A177-3AD203B41FA5}">
                      <a16:colId xmlns:a16="http://schemas.microsoft.com/office/drawing/2014/main" val="171380316"/>
                    </a:ext>
                  </a:extLst>
                </a:gridCol>
                <a:gridCol w="2709596">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ам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read’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ок</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800" dirty="0" err="1">
                          <a:effectLst/>
                          <a:latin typeface="Calibri" panose="020F0502020204030204" pitchFamily="34" charset="0"/>
                          <a:ea typeface="PMingLiU" panose="02020500000000000000" pitchFamily="18" charset="-120"/>
                          <a:cs typeface="Calibri" panose="020F0502020204030204" pitchFamily="34" charset="0"/>
                        </a:rPr>
                        <a:t>дыт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B w="12700" cap="flat" cmpd="sng" algn="ctr">
                      <a:noFill/>
                      <a:prstDash val="solid"/>
                      <a:round/>
                      <a:headEnd type="none" w="med" len="med"/>
                      <a:tailEnd type="none" w="med" len="med"/>
                    </a:lnB>
                  </a:tcPr>
                </a:tc>
                <a:tc>
                  <a:txBody>
                    <a:bodyPr/>
                    <a:lstStyle/>
                    <a:p>
                      <a:pPr algn="just">
                        <a:lnSpc>
                          <a:spcPct val="107000"/>
                        </a:lnSpc>
                      </a:pP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Compound past tense II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sp>
        <p:nvSpPr>
          <p:cNvPr id="8" name="Rectangle 7">
            <a:extLst>
              <a:ext uri="{FF2B5EF4-FFF2-40B4-BE49-F238E27FC236}">
                <a16:creationId xmlns:a16="http://schemas.microsoft.com/office/drawing/2014/main" id="{7C7CFBBB-9ABF-4672-A5C3-DDA75798E735}"/>
              </a:ext>
            </a:extLst>
          </p:cNvPr>
          <p:cNvSpPr/>
          <p:nvPr/>
        </p:nvSpPr>
        <p:spPr>
          <a:xfrm>
            <a:off x="3564426" y="3669156"/>
            <a:ext cx="1432405" cy="21255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EBEEBC2A-38A9-42EE-8E79-ABCADF2D20D4}"/>
              </a:ext>
            </a:extLst>
          </p:cNvPr>
          <p:cNvSpPr/>
          <p:nvPr/>
        </p:nvSpPr>
        <p:spPr>
          <a:xfrm>
            <a:off x="3564425" y="3950517"/>
            <a:ext cx="1265152"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2A539286-51D3-4E7C-8B4A-E751BE29182D}"/>
              </a:ext>
            </a:extLst>
          </p:cNvPr>
          <p:cNvSpPr/>
          <p:nvPr/>
        </p:nvSpPr>
        <p:spPr>
          <a:xfrm>
            <a:off x="3564424" y="4266312"/>
            <a:ext cx="1591776"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05B1A838-9D6D-465D-BE64-809E243F4192}"/>
              </a:ext>
            </a:extLst>
          </p:cNvPr>
          <p:cNvSpPr/>
          <p:nvPr/>
        </p:nvSpPr>
        <p:spPr>
          <a:xfrm>
            <a:off x="3538666" y="4584239"/>
            <a:ext cx="1458165"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82ECB4BB-0754-4A24-8FB2-64E0866B4F61}"/>
              </a:ext>
            </a:extLst>
          </p:cNvPr>
          <p:cNvSpPr/>
          <p:nvPr/>
        </p:nvSpPr>
        <p:spPr>
          <a:xfrm>
            <a:off x="3564424" y="4875326"/>
            <a:ext cx="1432407" cy="26869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024090A1-EC14-4A9A-9550-4B0E439064B9}"/>
              </a:ext>
            </a:extLst>
          </p:cNvPr>
          <p:cNvSpPr/>
          <p:nvPr/>
        </p:nvSpPr>
        <p:spPr>
          <a:xfrm>
            <a:off x="3564424" y="5224084"/>
            <a:ext cx="1432407" cy="30979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8DE41D0D-F17F-4D93-985D-D818CCD3A39C}"/>
              </a:ext>
            </a:extLst>
          </p:cNvPr>
          <p:cNvSpPr/>
          <p:nvPr/>
        </p:nvSpPr>
        <p:spPr>
          <a:xfrm>
            <a:off x="6225423" y="3664239"/>
            <a:ext cx="1648577" cy="21255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EE08667E-CDC4-4608-B179-4FC7F07BDD67}"/>
              </a:ext>
            </a:extLst>
          </p:cNvPr>
          <p:cNvSpPr/>
          <p:nvPr/>
        </p:nvSpPr>
        <p:spPr>
          <a:xfrm>
            <a:off x="6238302" y="3950517"/>
            <a:ext cx="1559498"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8E43F4DD-C808-4C8E-BFB0-0C6B930D441D}"/>
              </a:ext>
            </a:extLst>
          </p:cNvPr>
          <p:cNvSpPr/>
          <p:nvPr/>
        </p:nvSpPr>
        <p:spPr>
          <a:xfrm>
            <a:off x="6225421" y="4261395"/>
            <a:ext cx="2042279"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CD4C3A06-E52B-4434-8FBA-FDC07DFC1FD1}"/>
              </a:ext>
            </a:extLst>
          </p:cNvPr>
          <p:cNvSpPr/>
          <p:nvPr/>
        </p:nvSpPr>
        <p:spPr>
          <a:xfrm>
            <a:off x="6218713" y="4585672"/>
            <a:ext cx="2563337"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2E848AA2-70F3-4C33-A0D8-9522F579DB8A}"/>
              </a:ext>
            </a:extLst>
          </p:cNvPr>
          <p:cNvSpPr/>
          <p:nvPr/>
        </p:nvSpPr>
        <p:spPr>
          <a:xfrm>
            <a:off x="6225421" y="4870409"/>
            <a:ext cx="2385179" cy="26869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0576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extLst>
              <p:ext uri="{D42A27DB-BD31-4B8C-83A1-F6EECF244321}">
                <p14:modId xmlns:p14="http://schemas.microsoft.com/office/powerpoint/2010/main" val="2350981746"/>
              </p:ext>
            </p:extLst>
          </p:nvPr>
        </p:nvGraphicFramePr>
        <p:xfrm>
          <a:off x="1427797" y="2969675"/>
          <a:ext cx="7484383" cy="2503848"/>
        </p:xfrm>
        <a:graphic>
          <a:graphicData uri="http://schemas.openxmlformats.org/drawingml/2006/table">
            <a:tbl>
              <a:tblPr firstRow="1" firstCol="1" bandRow="1" bandCol="1">
                <a:tableStyleId>{5940675A-B579-460E-94D1-54222C63F5DA}</a:tableStyleId>
              </a:tblPr>
              <a:tblGrid>
                <a:gridCol w="2065191">
                  <a:extLst>
                    <a:ext uri="{9D8B030D-6E8A-4147-A177-3AD203B41FA5}">
                      <a16:colId xmlns:a16="http://schemas.microsoft.com/office/drawing/2014/main" val="2736513851"/>
                    </a:ext>
                  </a:extLst>
                </a:gridCol>
                <a:gridCol w="2709596">
                  <a:extLst>
                    <a:ext uri="{9D8B030D-6E8A-4147-A177-3AD203B41FA5}">
                      <a16:colId xmlns:a16="http://schemas.microsoft.com/office/drawing/2014/main" val="171380316"/>
                    </a:ext>
                  </a:extLst>
                </a:gridCol>
                <a:gridCol w="2709596">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ам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read’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Negative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ок</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огыд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800" dirty="0" err="1">
                          <a:effectLst/>
                          <a:latin typeface="Calibri" panose="020F0502020204030204" pitchFamily="34" charset="0"/>
                          <a:ea typeface="PMingLiU" panose="02020500000000000000" pitchFamily="18" charset="-120"/>
                          <a:cs typeface="Calibri" panose="020F0502020204030204" pitchFamily="34" charset="0"/>
                        </a:rPr>
                        <a:t>дыт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B w="12700" cap="flat" cmpd="sng" algn="ctr">
                      <a:noFill/>
                      <a:prstDash val="solid"/>
                      <a:round/>
                      <a:headEnd type="none" w="med" len="med"/>
                      <a:tailEnd type="none" w="med" len="med"/>
                    </a:lnB>
                  </a:tcPr>
                </a:tc>
                <a:tc>
                  <a:txBody>
                    <a:bodyPr/>
                    <a:lstStyle/>
                    <a:p>
                      <a:pPr algn="just">
                        <a:lnSpc>
                          <a:spcPct val="107000"/>
                        </a:lnSpc>
                      </a:pP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гыт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9" name="Content Placeholder 2">
            <a:extLst>
              <a:ext uri="{FF2B5EF4-FFF2-40B4-BE49-F238E27FC236}">
                <a16:creationId xmlns:a16="http://schemas.microsoft.com/office/drawing/2014/main" id="{ABFE6AB8-BED6-4452-BD37-94A78672902C}"/>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Compound past tense II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742840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a:extLst>
              <a:ext uri="{FF2B5EF4-FFF2-40B4-BE49-F238E27FC236}">
                <a16:creationId xmlns:a16="http://schemas.microsoft.com/office/drawing/2014/main" id="{E6DF3426-F5B9-4C97-88B6-917E1A6D0352}"/>
              </a:ext>
            </a:extLst>
          </p:cNvPr>
          <p:cNvGraphicFramePr>
            <a:graphicFrameLocks/>
          </p:cNvGraphicFramePr>
          <p:nvPr/>
        </p:nvGraphicFramePr>
        <p:xfrm>
          <a:off x="819510" y="1859549"/>
          <a:ext cx="10552979" cy="4094577"/>
        </p:xfrm>
        <a:graphic>
          <a:graphicData uri="http://schemas.openxmlformats.org/drawingml/2006/table">
            <a:tbl>
              <a:tblPr firstRow="1" firstCol="1" bandRow="1" bandCol="1"/>
              <a:tblGrid>
                <a:gridCol w="2463100">
                  <a:extLst>
                    <a:ext uri="{9D8B030D-6E8A-4147-A177-3AD203B41FA5}">
                      <a16:colId xmlns:a16="http://schemas.microsoft.com/office/drawing/2014/main" val="2147401105"/>
                    </a:ext>
                  </a:extLst>
                </a:gridCol>
                <a:gridCol w="2550326">
                  <a:extLst>
                    <a:ext uri="{9D8B030D-6E8A-4147-A177-3AD203B41FA5}">
                      <a16:colId xmlns:a16="http://schemas.microsoft.com/office/drawing/2014/main" val="3997883679"/>
                    </a:ext>
                  </a:extLst>
                </a:gridCol>
                <a:gridCol w="2594632">
                  <a:extLst>
                    <a:ext uri="{9D8B030D-6E8A-4147-A177-3AD203B41FA5}">
                      <a16:colId xmlns:a16="http://schemas.microsoft.com/office/drawing/2014/main" val="1733620156"/>
                    </a:ext>
                  </a:extLst>
                </a:gridCol>
                <a:gridCol w="2944921">
                  <a:extLst>
                    <a:ext uri="{9D8B030D-6E8A-4147-A177-3AD203B41FA5}">
                      <a16:colId xmlns:a16="http://schemas.microsoft.com/office/drawing/2014/main" val="2753966601"/>
                    </a:ext>
                  </a:extLst>
                </a:gridCol>
              </a:tblGrid>
              <a:tr h="0">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Infinitive</a:t>
                      </a:r>
                      <a:endParaRPr lang="en-US" sz="2000" b="0" i="0" u="none" strike="noStrike" dirty="0">
                        <a:effectLst/>
                        <a:latin typeface="Arial" panose="020B0604020202020204" pitchFamily="34" charset="0"/>
                      </a:endParaRPr>
                    </a:p>
                  </a:txBody>
                  <a:tcPr marL="199374" marR="199374" marT="99687" marB="99687" anchor="ctr">
                    <a:lnL w="28575"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Verbal stem</a:t>
                      </a:r>
                      <a:endParaRPr lang="en-US"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Gerund in ‑</a:t>
                      </a:r>
                      <a:r>
                        <a:rPr lang="de-AT" sz="2000" b="1" i="1" u="none" strike="noStrike" dirty="0">
                          <a:effectLst/>
                          <a:latin typeface="Calibri" panose="020F0502020204030204" pitchFamily="34" charset="0"/>
                          <a:ea typeface="PMingLiU" panose="02020500000000000000" pitchFamily="18" charset="-120"/>
                          <a:cs typeface="Calibri" panose="020F0502020204030204" pitchFamily="34" charset="0"/>
                        </a:rPr>
                        <a:t>мек(е)</a:t>
                      </a:r>
                      <a:endParaRPr lang="az-Cyrl-AZ"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430147"/>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read</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00814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take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6418"/>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тунем</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learn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13657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кочк</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eat</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 (&gt; коч-)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кочм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926964"/>
                  </a:ext>
                </a:extLst>
              </a:tr>
              <a:tr h="0">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шинч</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sit down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шинч‑ (&gt; шич-)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шичм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231533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leave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 (&gt; лек-)</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лекм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0085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write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возым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489217"/>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enter</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пурым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2410932"/>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live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илым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50383"/>
                  </a:ext>
                </a:extLst>
              </a:tr>
              <a:tr h="295942">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agree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келшым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4790541"/>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dirty="0">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go</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2737617"/>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G</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erund ~ converb of prior action (</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‘after’)</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 in -</a:t>
            </a:r>
            <a:r>
              <a:rPr lang="mi-NZ" sz="3600" u="sng" dirty="0">
                <a:latin typeface="Calibri" panose="020F0502020204030204" pitchFamily="34" charset="0"/>
                <a:ea typeface="Times New Roman" panose="02020603050405020304" pitchFamily="18" charset="0"/>
                <a:cs typeface="Calibri" panose="020F0502020204030204" pitchFamily="34" charset="0"/>
              </a:rPr>
              <a:t>мек(е)</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8</a:t>
            </a:fld>
            <a:endParaRPr lang="en-GB"/>
          </a:p>
        </p:txBody>
      </p:sp>
      <p:sp>
        <p:nvSpPr>
          <p:cNvPr id="8" name="Rectangle 7">
            <a:extLst>
              <a:ext uri="{FF2B5EF4-FFF2-40B4-BE49-F238E27FC236}">
                <a16:creationId xmlns:a16="http://schemas.microsoft.com/office/drawing/2014/main" id="{95C06173-CD12-4E18-8417-8D2F18D1BEB9}"/>
              </a:ext>
            </a:extLst>
          </p:cNvPr>
          <p:cNvSpPr/>
          <p:nvPr/>
        </p:nvSpPr>
        <p:spPr>
          <a:xfrm>
            <a:off x="8456312" y="2419159"/>
            <a:ext cx="1486757"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1A540831-0A2B-462B-9206-A2A5977DE062}"/>
              </a:ext>
            </a:extLst>
          </p:cNvPr>
          <p:cNvSpPr/>
          <p:nvPr/>
        </p:nvSpPr>
        <p:spPr>
          <a:xfrm>
            <a:off x="8478496" y="2704996"/>
            <a:ext cx="1373957"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1BDD74C9-F812-470A-BB46-A06A241C5B46}"/>
              </a:ext>
            </a:extLst>
          </p:cNvPr>
          <p:cNvSpPr/>
          <p:nvPr/>
        </p:nvSpPr>
        <p:spPr>
          <a:xfrm>
            <a:off x="8456311" y="3061694"/>
            <a:ext cx="19853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1157E9E-34C7-46E7-8393-4DFF82DB51CB}"/>
              </a:ext>
            </a:extLst>
          </p:cNvPr>
          <p:cNvSpPr/>
          <p:nvPr/>
        </p:nvSpPr>
        <p:spPr>
          <a:xfrm>
            <a:off x="8459397" y="3382629"/>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2C150F34-1887-43B7-9BAE-09ACFE53AFA0}"/>
              </a:ext>
            </a:extLst>
          </p:cNvPr>
          <p:cNvSpPr/>
          <p:nvPr/>
        </p:nvSpPr>
        <p:spPr>
          <a:xfrm>
            <a:off x="8533314" y="3709914"/>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CC95D446-B0B1-4D68-8652-3B032DF8D80F}"/>
              </a:ext>
            </a:extLst>
          </p:cNvPr>
          <p:cNvSpPr/>
          <p:nvPr/>
        </p:nvSpPr>
        <p:spPr>
          <a:xfrm>
            <a:off x="8483856" y="4039500"/>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E568DA8A-086E-4351-BB08-D1FA436C31A4}"/>
              </a:ext>
            </a:extLst>
          </p:cNvPr>
          <p:cNvSpPr/>
          <p:nvPr/>
        </p:nvSpPr>
        <p:spPr>
          <a:xfrm>
            <a:off x="8506040" y="4386047"/>
            <a:ext cx="1437029" cy="23476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C50A2130-ED4D-4641-BC93-1310B314D291}"/>
              </a:ext>
            </a:extLst>
          </p:cNvPr>
          <p:cNvSpPr/>
          <p:nvPr/>
        </p:nvSpPr>
        <p:spPr>
          <a:xfrm>
            <a:off x="8483855" y="4747642"/>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294D79CA-BE98-4AB3-8758-93F424F2DCE8}"/>
              </a:ext>
            </a:extLst>
          </p:cNvPr>
          <p:cNvSpPr/>
          <p:nvPr/>
        </p:nvSpPr>
        <p:spPr>
          <a:xfrm>
            <a:off x="8486941" y="5017259"/>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78BD44E7-8089-4DA5-9A04-CA2ED5BB6964}"/>
              </a:ext>
            </a:extLst>
          </p:cNvPr>
          <p:cNvSpPr/>
          <p:nvPr/>
        </p:nvSpPr>
        <p:spPr>
          <a:xfrm>
            <a:off x="8560858" y="5344544"/>
            <a:ext cx="159562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FA3B3D8D-BF22-4EE4-B0D1-2E68E950E63B}"/>
              </a:ext>
            </a:extLst>
          </p:cNvPr>
          <p:cNvSpPr/>
          <p:nvPr/>
        </p:nvSpPr>
        <p:spPr>
          <a:xfrm>
            <a:off x="6598847" y="3387487"/>
            <a:ext cx="82430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21D30B67-C45F-4723-8908-F67C4C37647B}"/>
              </a:ext>
            </a:extLst>
          </p:cNvPr>
          <p:cNvSpPr/>
          <p:nvPr/>
        </p:nvSpPr>
        <p:spPr>
          <a:xfrm>
            <a:off x="6694097" y="3712851"/>
            <a:ext cx="88145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7019F300-1E31-436E-9D6F-42231AE7F137}"/>
              </a:ext>
            </a:extLst>
          </p:cNvPr>
          <p:cNvSpPr/>
          <p:nvPr/>
        </p:nvSpPr>
        <p:spPr>
          <a:xfrm>
            <a:off x="6567097" y="4036295"/>
            <a:ext cx="88145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985730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a:extLst>
              <a:ext uri="{FF2B5EF4-FFF2-40B4-BE49-F238E27FC236}">
                <a16:creationId xmlns:a16="http://schemas.microsoft.com/office/drawing/2014/main" id="{E6DF3426-F5B9-4C97-88B6-917E1A6D0352}"/>
              </a:ext>
            </a:extLst>
          </p:cNvPr>
          <p:cNvGraphicFramePr>
            <a:graphicFrameLocks/>
          </p:cNvGraphicFramePr>
          <p:nvPr/>
        </p:nvGraphicFramePr>
        <p:xfrm>
          <a:off x="819510" y="1859549"/>
          <a:ext cx="10552979" cy="4094577"/>
        </p:xfrm>
        <a:graphic>
          <a:graphicData uri="http://schemas.openxmlformats.org/drawingml/2006/table">
            <a:tbl>
              <a:tblPr firstRow="1" firstCol="1" bandRow="1" bandCol="1"/>
              <a:tblGrid>
                <a:gridCol w="2463100">
                  <a:extLst>
                    <a:ext uri="{9D8B030D-6E8A-4147-A177-3AD203B41FA5}">
                      <a16:colId xmlns:a16="http://schemas.microsoft.com/office/drawing/2014/main" val="2147401105"/>
                    </a:ext>
                  </a:extLst>
                </a:gridCol>
                <a:gridCol w="2550326">
                  <a:extLst>
                    <a:ext uri="{9D8B030D-6E8A-4147-A177-3AD203B41FA5}">
                      <a16:colId xmlns:a16="http://schemas.microsoft.com/office/drawing/2014/main" val="3997883679"/>
                    </a:ext>
                  </a:extLst>
                </a:gridCol>
                <a:gridCol w="2594632">
                  <a:extLst>
                    <a:ext uri="{9D8B030D-6E8A-4147-A177-3AD203B41FA5}">
                      <a16:colId xmlns:a16="http://schemas.microsoft.com/office/drawing/2014/main" val="1733620156"/>
                    </a:ext>
                  </a:extLst>
                </a:gridCol>
                <a:gridCol w="2944921">
                  <a:extLst>
                    <a:ext uri="{9D8B030D-6E8A-4147-A177-3AD203B41FA5}">
                      <a16:colId xmlns:a16="http://schemas.microsoft.com/office/drawing/2014/main" val="2753966601"/>
                    </a:ext>
                  </a:extLst>
                </a:gridCol>
              </a:tblGrid>
              <a:tr h="0">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Infinitive</a:t>
                      </a:r>
                      <a:endParaRPr lang="en-US" sz="2000" b="0" i="0" u="none" strike="noStrike" dirty="0">
                        <a:effectLst/>
                        <a:latin typeface="Arial" panose="020B0604020202020204" pitchFamily="34" charset="0"/>
                      </a:endParaRPr>
                    </a:p>
                  </a:txBody>
                  <a:tcPr marL="199374" marR="199374" marT="99687" marB="99687" anchor="ctr">
                    <a:lnL w="28575"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Verbal stem</a:t>
                      </a:r>
                      <a:endParaRPr lang="en-US"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Gerund in ‑</a:t>
                      </a:r>
                      <a:r>
                        <a:rPr lang="de-AT" sz="2000" b="1" i="1" u="none" strike="noStrike" dirty="0">
                          <a:effectLst/>
                          <a:latin typeface="Calibri" panose="020F0502020204030204" pitchFamily="34" charset="0"/>
                          <a:ea typeface="PMingLiU" panose="02020500000000000000" pitchFamily="18" charset="-120"/>
                          <a:cs typeface="Calibri" panose="020F0502020204030204" pitchFamily="34" charset="0"/>
                        </a:rPr>
                        <a:t>мек(е)</a:t>
                      </a:r>
                      <a:endParaRPr lang="az-Cyrl-AZ"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430147"/>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read</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00814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take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6418"/>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тунем</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learn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13657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кочк</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eat</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 (&gt; коч-)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кочм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926964"/>
                  </a:ext>
                </a:extLst>
              </a:tr>
              <a:tr h="0">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шинч</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sit down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шинч‑ (&gt; шич-)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шичм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231533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leave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 (&gt; лек-)</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лекм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0085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write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возым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489217"/>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enter</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пурым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2410932"/>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live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илым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50383"/>
                  </a:ext>
                </a:extLst>
              </a:tr>
              <a:tr h="295942">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agree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келшым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4790541"/>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dirty="0">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go</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кай</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2737617"/>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G</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erund ~ converb of prior </a:t>
            </a:r>
            <a:r>
              <a:rPr lang="de-AT" sz="3600" u="sng" dirty="0">
                <a:latin typeface="Calibri" panose="020F0502020204030204" pitchFamily="34" charset="0"/>
                <a:ea typeface="Times New Roman" panose="02020603050405020304" pitchFamily="18" charset="0"/>
                <a:cs typeface="Calibri" panose="020F0502020204030204" pitchFamily="34" charset="0"/>
              </a:rPr>
              <a:t>action (</a:t>
            </a:r>
            <a:r>
              <a:rPr lang="en-US" sz="3600" u="sng" dirty="0">
                <a:latin typeface="Calibri" panose="020F0502020204030204" pitchFamily="34" charset="0"/>
                <a:ea typeface="Times New Roman" panose="02020603050405020304" pitchFamily="18" charset="0"/>
                <a:cs typeface="Calibri" panose="020F0502020204030204" pitchFamily="34" charset="0"/>
              </a:rPr>
              <a:t>‘after’)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in -</a:t>
            </a:r>
            <a:r>
              <a:rPr lang="mi-NZ" sz="3600" u="sng" dirty="0">
                <a:latin typeface="Calibri" panose="020F0502020204030204" pitchFamily="34" charset="0"/>
                <a:ea typeface="Times New Roman" panose="02020603050405020304" pitchFamily="18" charset="0"/>
                <a:cs typeface="Calibri" panose="020F0502020204030204" pitchFamily="34" charset="0"/>
              </a:rPr>
              <a:t>мек(е)</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9</a:t>
            </a:fld>
            <a:endParaRPr lang="en-GB"/>
          </a:p>
        </p:txBody>
      </p:sp>
    </p:spTree>
    <p:extLst>
      <p:ext uri="{BB962C8B-B14F-4D97-AF65-F5344CB8AC3E}">
        <p14:creationId xmlns:p14="http://schemas.microsoft.com/office/powerpoint/2010/main" val="281333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1893</Words>
  <Application>Microsoft Office PowerPoint</Application>
  <PresentationFormat>Widescreen</PresentationFormat>
  <Paragraphs>604</Paragraphs>
  <Slides>24</Slides>
  <Notes>3</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Chapter 20</vt:lpstr>
      <vt:lpstr>PowerPoint Presentation</vt:lpstr>
      <vt:lpstr>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Exercises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20</dc:title>
  <dc:creator>Jeremy Bradley</dc:creator>
  <cp:lastModifiedBy>Jeremy moss Bradley</cp:lastModifiedBy>
  <cp:revision>126</cp:revision>
  <dcterms:created xsi:type="dcterms:W3CDTF">2021-01-22T02:35:08Z</dcterms:created>
  <dcterms:modified xsi:type="dcterms:W3CDTF">2024-03-15T13:53:01Z</dcterms:modified>
</cp:coreProperties>
</file>