
<file path=[Content_Types].xml><?xml version="1.0" encoding="utf-8"?>
<Types xmlns="http://schemas.openxmlformats.org/package/2006/content-types">
  <Default Extension="emf" ContentType="image/x-emf"/>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3" r:id="rId2"/>
    <p:sldId id="761" r:id="rId3"/>
    <p:sldId id="596" r:id="rId4"/>
    <p:sldId id="878" r:id="rId5"/>
    <p:sldId id="909" r:id="rId6"/>
    <p:sldId id="796" r:id="rId7"/>
    <p:sldId id="910" r:id="rId8"/>
    <p:sldId id="911" r:id="rId9"/>
    <p:sldId id="912" r:id="rId10"/>
    <p:sldId id="914" r:id="rId11"/>
    <p:sldId id="915" r:id="rId12"/>
    <p:sldId id="916" r:id="rId13"/>
    <p:sldId id="917" r:id="rId14"/>
    <p:sldId id="918" r:id="rId15"/>
    <p:sldId id="919" r:id="rId16"/>
    <p:sldId id="643" r:id="rId17"/>
    <p:sldId id="862" r:id="rId18"/>
    <p:sldId id="920" r:id="rId19"/>
    <p:sldId id="921" r:id="rId20"/>
    <p:sldId id="923" r:id="rId21"/>
    <p:sldId id="924" r:id="rId22"/>
    <p:sldId id="925" r:id="rId23"/>
    <p:sldId id="927" r:id="rId24"/>
    <p:sldId id="928" r:id="rId25"/>
    <p:sldId id="653" r:id="rId26"/>
    <p:sldId id="906" r:id="rId27"/>
    <p:sldId id="655" r:id="rId28"/>
    <p:sldId id="6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59" autoAdjust="0"/>
  </p:normalViewPr>
  <p:slideViewPr>
    <p:cSldViewPr snapToGrid="0">
      <p:cViewPr varScale="1">
        <p:scale>
          <a:sx n="107" d="100"/>
          <a:sy n="107" d="100"/>
        </p:scale>
        <p:origin x="498" y="102"/>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28</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43618167-B568-404A-9DD1-671722772B1A}"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E8FA3105-5F87-4721-A517-98D85558ED14}"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83221713-87C5-49DE-B191-164EE52E219A}"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7B8E67AA-17A6-45D5-9681-27006934E41E}"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21A4C5AA-1DD5-4A67-A81B-A30F888F8835}"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2D859C1F-D4F6-48B8-9549-CECAD0395F6F}"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18</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8430080-EF3B-48AB-9B92-BD38A49985D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18</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D52FB80C-CEAA-43D7-ABB1-87417C081CA1}"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79FF928C-AE9E-4632-9EBC-561ADDCF9635}"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18</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9048097B-5967-49DE-BCB4-1992C89C719B}"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18</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7C6C3C97-3534-4296-9590-5A1298AC1C60}"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18</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D3C36-49EF-4912-834C-405AA617A63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18</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18</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6" name="Table 5">
            <a:extLst>
              <a:ext uri="{FF2B5EF4-FFF2-40B4-BE49-F238E27FC236}">
                <a16:creationId xmlns:a16="http://schemas.microsoft.com/office/drawing/2014/main" id="{55145313-CDBA-4A5C-BEE3-4173CD7C73BE}"/>
              </a:ext>
            </a:extLst>
          </p:cNvPr>
          <p:cNvGraphicFramePr>
            <a:graphicFrameLocks noGrp="1"/>
          </p:cNvGraphicFramePr>
          <p:nvPr>
            <p:extLst>
              <p:ext uri="{D42A27DB-BD31-4B8C-83A1-F6EECF244321}">
                <p14:modId xmlns:p14="http://schemas.microsoft.com/office/powerpoint/2010/main" val="2691227851"/>
              </p:ext>
            </p:extLst>
          </p:nvPr>
        </p:nvGraphicFramePr>
        <p:xfrm>
          <a:off x="4272108" y="2572507"/>
          <a:ext cx="4215600" cy="2190867"/>
        </p:xfrm>
        <a:graphic>
          <a:graphicData uri="http://schemas.openxmlformats.org/drawingml/2006/table">
            <a:tbl>
              <a:tblPr firstRow="1" firstCol="1" bandRow="1" bandCol="1">
                <a:tableStyleId>{5940675A-B579-460E-94D1-54222C63F5DA}</a:tableStyleId>
              </a:tblPr>
              <a:tblGrid>
                <a:gridCol w="867600">
                  <a:extLst>
                    <a:ext uri="{9D8B030D-6E8A-4147-A177-3AD203B41FA5}">
                      <a16:colId xmlns:a16="http://schemas.microsoft.com/office/drawing/2014/main" val="2736513851"/>
                    </a:ext>
                  </a:extLst>
                </a:gridCol>
                <a:gridCol w="3348000">
                  <a:extLst>
                    <a:ext uri="{9D8B030D-6E8A-4147-A177-3AD203B41FA5}">
                      <a16:colId xmlns:a16="http://schemas.microsoft.com/office/drawing/2014/main" val="171380316"/>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7000"/>
                        </a:lnSpc>
                      </a:pPr>
                      <a:r>
                        <a:rPr lang="mi-NZ" sz="1800" dirty="0">
                          <a:effectLst/>
                          <a:latin typeface="Calibri" panose="020F0502020204030204" pitchFamily="34" charset="0"/>
                          <a:ea typeface="PMingLiU" panose="02020500000000000000" pitchFamily="18" charset="-120"/>
                          <a:cs typeface="Lucida Grande"/>
                        </a:rPr>
                        <a:t>кочм</a:t>
                      </a:r>
                      <a:r>
                        <a:rPr lang="mi-NZ" sz="1800" b="1" dirty="0">
                          <a:effectLst/>
                          <a:latin typeface="Calibri" panose="020F0502020204030204" pitchFamily="34" charset="0"/>
                          <a:ea typeface="PMingLiU" panose="02020500000000000000" pitchFamily="18" charset="-120"/>
                          <a:cs typeface="Lucida Grande"/>
                        </a:rPr>
                        <a:t>е</a:t>
                      </a:r>
                      <a:r>
                        <a:rPr lang="mi-NZ" sz="1800" dirty="0">
                          <a:effectLst/>
                          <a:latin typeface="Calibri" panose="020F0502020204030204" pitchFamily="34" charset="0"/>
                          <a:ea typeface="PMingLiU" panose="02020500000000000000" pitchFamily="18" charset="-120"/>
                          <a:cs typeface="Lucida Grande"/>
                        </a:rPr>
                        <a:t>к(е) &gt;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14114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65355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2Sg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кыже</a:t>
                      </a:r>
                      <a:r>
                        <a:rPr lang="en-US" sz="1800" dirty="0">
                          <a:effectLst/>
                          <a:latin typeface="Calibri" panose="020F0502020204030204" pitchFamily="34" charset="0"/>
                          <a:ea typeface="PMingLiU" panose="02020500000000000000" pitchFamily="18" charset="-120"/>
                          <a:cs typeface="Calibri" panose="020F0502020204030204" pitchFamily="34" charset="0"/>
                        </a:rPr>
                        <a:t> ~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кше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мемн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2Pl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тенд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кочм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кышт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2. G</a:t>
            </a:r>
            <a:r>
              <a:rPr lang="de-AT" sz="3600" u="sng">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a:latin typeface="Calibri" panose="020F0502020204030204" pitchFamily="34" charset="0"/>
                <a:ea typeface="Times New Roman" panose="02020603050405020304" pitchFamily="18" charset="0"/>
                <a:cs typeface="Calibri" panose="020F0502020204030204" pitchFamily="34" charset="0"/>
              </a:rPr>
              <a:t>‘after’) </a:t>
            </a:r>
            <a:r>
              <a:rPr lang="de-AT" sz="3600" u="sng">
                <a:latin typeface="Calibri" panose="020F0502020204030204" pitchFamily="34" charset="0"/>
                <a:ea typeface="Times New Roman" panose="02020603050405020304" pitchFamily="18" charset="0"/>
                <a:cs typeface="Calibri" panose="020F0502020204030204" pitchFamily="34" charset="0"/>
              </a:rPr>
              <a:t>in -</a:t>
            </a:r>
            <a:r>
              <a:rPr lang="mi-NZ" sz="3600" u="sng">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DDEC0797-75C2-400A-B3A5-575A53575FBF}"/>
              </a:ext>
            </a:extLst>
          </p:cNvPr>
          <p:cNvSpPr txBox="1"/>
          <p:nvPr/>
        </p:nvSpPr>
        <p:spPr>
          <a:xfrm>
            <a:off x="897924" y="17635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Possessive suffixes:</a:t>
            </a:r>
          </a:p>
        </p:txBody>
      </p:sp>
    </p:spTree>
    <p:extLst>
      <p:ext uri="{BB962C8B-B14F-4D97-AF65-F5344CB8AC3E}">
        <p14:creationId xmlns:p14="http://schemas.microsoft.com/office/powerpoint/2010/main" val="277119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2. G</a:t>
            </a:r>
            <a:r>
              <a:rPr lang="de-AT" sz="3600" u="sng">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a:latin typeface="Calibri" panose="020F0502020204030204" pitchFamily="34" charset="0"/>
                <a:ea typeface="Times New Roman" panose="02020603050405020304" pitchFamily="18" charset="0"/>
                <a:cs typeface="Calibri" panose="020F0502020204030204" pitchFamily="34" charset="0"/>
              </a:rPr>
              <a:t>‘after’) </a:t>
            </a:r>
            <a:r>
              <a:rPr lang="de-AT" sz="3600" u="sng">
                <a:latin typeface="Calibri" panose="020F0502020204030204" pitchFamily="34" charset="0"/>
                <a:ea typeface="Times New Roman" panose="02020603050405020304" pitchFamily="18" charset="0"/>
                <a:cs typeface="Calibri" panose="020F0502020204030204" pitchFamily="34" charset="0"/>
              </a:rPr>
              <a:t>in -</a:t>
            </a:r>
            <a:r>
              <a:rPr lang="mi-NZ" sz="3600" u="sng">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DFD08F9-2ABD-4937-A9B3-12199C77D0CA}"/>
              </a:ext>
            </a:extLst>
          </p:cNvPr>
          <p:cNvGraphicFramePr>
            <a:graphicFrameLocks noGrp="1"/>
          </p:cNvGraphicFramePr>
          <p:nvPr>
            <p:extLst>
              <p:ext uri="{D42A27DB-BD31-4B8C-83A1-F6EECF244321}">
                <p14:modId xmlns:p14="http://schemas.microsoft.com/office/powerpoint/2010/main" val="458282991"/>
              </p:ext>
            </p:extLst>
          </p:nvPr>
        </p:nvGraphicFramePr>
        <p:xfrm>
          <a:off x="1532238" y="2589652"/>
          <a:ext cx="9127523" cy="1678696"/>
        </p:xfrm>
        <a:graphic>
          <a:graphicData uri="http://schemas.openxmlformats.org/drawingml/2006/table">
            <a:tbl>
              <a:tblPr firstRow="1" firstCol="1" bandRow="1" bandCol="1">
                <a:tableStyleId>{5940675A-B579-460E-94D1-54222C63F5DA}</a:tableStyleId>
              </a:tblPr>
              <a:tblGrid>
                <a:gridCol w="4569341">
                  <a:extLst>
                    <a:ext uri="{9D8B030D-6E8A-4147-A177-3AD203B41FA5}">
                      <a16:colId xmlns:a16="http://schemas.microsoft.com/office/drawing/2014/main" val="3634738474"/>
                    </a:ext>
                  </a:extLst>
                </a:gridCol>
                <a:gridCol w="4558182">
                  <a:extLst>
                    <a:ext uri="{9D8B030D-6E8A-4147-A177-3AD203B41FA5}">
                      <a16:colId xmlns:a16="http://schemas.microsoft.com/office/drawing/2014/main" val="1373034016"/>
                    </a:ext>
                  </a:extLst>
                </a:gridCol>
              </a:tblGrid>
              <a:tr h="839348">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Университ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тым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пытарымек</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аспирант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рыш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тунем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п</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рышым</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After finishing the university, I started a postgraduate course of studies.</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69630746"/>
                  </a:ext>
                </a:extLst>
              </a:tr>
              <a:tr h="419674">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Т</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дын </a:t>
                      </a:r>
                      <a:r>
                        <a:rPr lang="en-US" sz="1800" u="sng">
                          <a:effectLst/>
                          <a:latin typeface="Calibri" panose="020F0502020204030204" pitchFamily="34" charset="0"/>
                          <a:ea typeface="PMingLiU" panose="02020500000000000000" pitchFamily="18" charset="-120"/>
                          <a:cs typeface="Calibri" panose="020F0502020204030204" pitchFamily="34" charset="0"/>
                        </a:rPr>
                        <a:t>толм</a:t>
                      </a:r>
                      <a:r>
                        <a:rPr lang="en-US" sz="1800" b="1" u="sng">
                          <a:effectLst/>
                          <a:latin typeface="Calibri" panose="020F0502020204030204" pitchFamily="34" charset="0"/>
                          <a:ea typeface="PMingLiU" panose="02020500000000000000" pitchFamily="18" charset="-120"/>
                          <a:cs typeface="Calibri" panose="020F0502020204030204" pitchFamily="34" charset="0"/>
                        </a:rPr>
                        <a:t>е</a:t>
                      </a:r>
                      <a:r>
                        <a:rPr lang="en-US" sz="1800" u="sng">
                          <a:effectLst/>
                          <a:latin typeface="Calibri" panose="020F0502020204030204" pitchFamily="34" charset="0"/>
                          <a:ea typeface="PMingLiU" panose="02020500000000000000" pitchFamily="18" charset="-120"/>
                          <a:cs typeface="Calibri" panose="020F0502020204030204" pitchFamily="34" charset="0"/>
                        </a:rPr>
                        <a:t>кыже</a:t>
                      </a:r>
                      <a:r>
                        <a:rPr lang="en-US" sz="1800">
                          <a:effectLst/>
                          <a:latin typeface="Calibri" panose="020F0502020204030204" pitchFamily="34" charset="0"/>
                          <a:ea typeface="PMingLiU" panose="02020500000000000000" pitchFamily="18" charset="-120"/>
                          <a:cs typeface="Calibri" panose="020F0502020204030204" pitchFamily="34" charset="0"/>
                        </a:rPr>
                        <a:t> ме вокз</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лыш кайышн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After (s)he came, we went to the station.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22839651"/>
                  </a:ext>
                </a:extLst>
              </a:tr>
              <a:tr h="419674">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Т</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дын </a:t>
                      </a:r>
                      <a:r>
                        <a:rPr lang="en-US" sz="1800" u="sng">
                          <a:effectLst/>
                          <a:latin typeface="Calibri" panose="020F0502020204030204" pitchFamily="34" charset="0"/>
                          <a:ea typeface="PMingLiU" panose="02020500000000000000" pitchFamily="18" charset="-120"/>
                          <a:cs typeface="Calibri" panose="020F0502020204030204" pitchFamily="34" charset="0"/>
                        </a:rPr>
                        <a:t>кайым</a:t>
                      </a:r>
                      <a:r>
                        <a:rPr lang="en-US" sz="1800" b="1" u="sng">
                          <a:effectLst/>
                          <a:latin typeface="Calibri" panose="020F0502020204030204" pitchFamily="34" charset="0"/>
                          <a:ea typeface="PMingLiU" panose="02020500000000000000" pitchFamily="18" charset="-120"/>
                          <a:cs typeface="Calibri" panose="020F0502020204030204" pitchFamily="34" charset="0"/>
                        </a:rPr>
                        <a:t>е</a:t>
                      </a:r>
                      <a:r>
                        <a:rPr lang="en-US" sz="1800" u="sng">
                          <a:effectLst/>
                          <a:latin typeface="Calibri" panose="020F0502020204030204" pitchFamily="34" charset="0"/>
                          <a:ea typeface="PMingLiU" panose="02020500000000000000" pitchFamily="18" charset="-120"/>
                          <a:cs typeface="Calibri" panose="020F0502020204030204" pitchFamily="34" charset="0"/>
                        </a:rPr>
                        <a:t>ке</a:t>
                      </a:r>
                      <a:r>
                        <a:rPr lang="en-US" sz="1800">
                          <a:effectLst/>
                          <a:latin typeface="Calibri" panose="020F0502020204030204" pitchFamily="34" charset="0"/>
                          <a:ea typeface="PMingLiU" panose="02020500000000000000" pitchFamily="18" charset="-120"/>
                          <a:cs typeface="Calibri" panose="020F0502020204030204" pitchFamily="34" charset="0"/>
                        </a:rPr>
                        <a:t>, мый мал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зым.</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1800" dirty="0">
                          <a:effectLst/>
                          <a:latin typeface="Calibri" panose="020F0502020204030204" pitchFamily="34" charset="0"/>
                          <a:ea typeface="PMingLiU" panose="02020500000000000000" pitchFamily="18" charset="-120"/>
                          <a:cs typeface="Calibri" panose="020F0502020204030204" pitchFamily="34" charset="0"/>
                        </a:rPr>
                        <a:t>After (s)he left, I went to bed.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9971485"/>
                  </a:ext>
                </a:extLst>
              </a:tr>
            </a:tbl>
          </a:graphicData>
        </a:graphic>
      </p:graphicFrame>
    </p:spTree>
    <p:extLst>
      <p:ext uri="{BB962C8B-B14F-4D97-AF65-F5344CB8AC3E}">
        <p14:creationId xmlns:p14="http://schemas.microsoft.com/office/powerpoint/2010/main" val="380873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2. G</a:t>
            </a:r>
            <a:r>
              <a:rPr lang="de-AT" sz="3600" u="sng">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a:latin typeface="Calibri" panose="020F0502020204030204" pitchFamily="34" charset="0"/>
                <a:ea typeface="Times New Roman" panose="02020603050405020304" pitchFamily="18" charset="0"/>
                <a:cs typeface="Calibri" panose="020F0502020204030204" pitchFamily="34" charset="0"/>
              </a:rPr>
              <a:t>‘after’) </a:t>
            </a:r>
            <a:r>
              <a:rPr lang="de-AT" sz="3600" u="sng">
                <a:latin typeface="Calibri" panose="020F0502020204030204" pitchFamily="34" charset="0"/>
                <a:ea typeface="Times New Roman" panose="02020603050405020304" pitchFamily="18" charset="0"/>
                <a:cs typeface="Calibri" panose="020F0502020204030204" pitchFamily="34" charset="0"/>
              </a:rPr>
              <a:t>in -</a:t>
            </a:r>
            <a:r>
              <a:rPr lang="mi-NZ" sz="3600" u="sng">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E7E32E39-773E-45CD-B963-F382629369A1}"/>
              </a:ext>
            </a:extLst>
          </p:cNvPr>
          <p:cNvGraphicFramePr>
            <a:graphicFrameLocks noGrp="1"/>
          </p:cNvGraphicFramePr>
          <p:nvPr>
            <p:extLst>
              <p:ext uri="{D42A27DB-BD31-4B8C-83A1-F6EECF244321}">
                <p14:modId xmlns:p14="http://schemas.microsoft.com/office/powerpoint/2010/main" val="1931495729"/>
              </p:ext>
            </p:extLst>
          </p:nvPr>
        </p:nvGraphicFramePr>
        <p:xfrm>
          <a:off x="1533000" y="2003671"/>
          <a:ext cx="9126000" cy="763302"/>
        </p:xfrm>
        <a:graphic>
          <a:graphicData uri="http://schemas.openxmlformats.org/drawingml/2006/table">
            <a:tbl>
              <a:tblPr firstRow="1" firstCol="1" bandRow="1" bandCol="1">
                <a:tableStyleId>{5940675A-B579-460E-94D1-54222C63F5DA}</a:tableStyleId>
              </a:tblPr>
              <a:tblGrid>
                <a:gridCol w="4319052">
                  <a:extLst>
                    <a:ext uri="{9D8B030D-6E8A-4147-A177-3AD203B41FA5}">
                      <a16:colId xmlns:a16="http://schemas.microsoft.com/office/drawing/2014/main" val="1299876035"/>
                    </a:ext>
                  </a:extLst>
                </a:gridCol>
                <a:gridCol w="4806948">
                  <a:extLst>
                    <a:ext uri="{9D8B030D-6E8A-4147-A177-3AD203B41FA5}">
                      <a16:colId xmlns:a16="http://schemas.microsoft.com/office/drawing/2014/main" val="574655232"/>
                    </a:ext>
                  </a:extLst>
                </a:gridCol>
              </a:tblGrid>
              <a:tr h="381651">
                <a:tc>
                  <a:txBody>
                    <a:bodyPr/>
                    <a:lstStyle/>
                    <a:p>
                      <a:pPr algn="l"/>
                      <a:r>
                        <a:rPr lang="mi-NZ" sz="1800" dirty="0">
                          <a:effectLst/>
                          <a:latin typeface="Calibri" panose="020F0502020204030204" pitchFamily="34" charset="0"/>
                          <a:ea typeface="PMingLiU" panose="02020500000000000000" pitchFamily="18" charset="-120"/>
                          <a:cs typeface="Calibri" panose="020F0502020204030204" pitchFamily="34" charset="0"/>
                        </a:rPr>
                        <a:t>Кӱт</a:t>
                      </a:r>
                      <a:r>
                        <a:rPr lang="mi-NZ" sz="1800" b="1" dirty="0">
                          <a:effectLst/>
                          <a:latin typeface="Calibri" panose="020F0502020204030204" pitchFamily="34" charset="0"/>
                          <a:ea typeface="PMingLiU" panose="02020500000000000000" pitchFamily="18" charset="-120"/>
                          <a:cs typeface="Calibri" panose="020F0502020204030204" pitchFamily="34" charset="0"/>
                        </a:rPr>
                        <a:t>ӱ</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толм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каед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After the herd comes, where will you go?</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01989017"/>
                  </a:ext>
                </a:extLst>
              </a:tr>
              <a:tr h="381651">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Ир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кын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кайым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кыже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кӧ</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лын</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After </a:t>
                      </a:r>
                      <a:r>
                        <a:rPr lang="en-US" sz="1800" dirty="0" err="1">
                          <a:effectLst/>
                          <a:latin typeface="Calibri" panose="020F0502020204030204" pitchFamily="34" charset="0"/>
                          <a:ea typeface="PMingLiU" panose="02020500000000000000" pitchFamily="18" charset="-120"/>
                          <a:cs typeface="Calibri" panose="020F0502020204030204" pitchFamily="34" charset="0"/>
                        </a:rPr>
                        <a:t>Iruk</a:t>
                      </a:r>
                      <a:r>
                        <a:rPr lang="en-US" sz="1800" dirty="0">
                          <a:effectLst/>
                          <a:latin typeface="Calibri" panose="020F0502020204030204" pitchFamily="34" charset="0"/>
                          <a:ea typeface="PMingLiU" panose="02020500000000000000" pitchFamily="18" charset="-120"/>
                          <a:cs typeface="Calibri" panose="020F0502020204030204" pitchFamily="34" charset="0"/>
                        </a:rPr>
                        <a:t> left, who came?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5140950"/>
                  </a:ext>
                </a:extLst>
              </a:tr>
            </a:tbl>
          </a:graphicData>
        </a:graphic>
      </p:graphicFrame>
      <p:graphicFrame>
        <p:nvGraphicFramePr>
          <p:cNvPr id="6" name="Table 5">
            <a:extLst>
              <a:ext uri="{FF2B5EF4-FFF2-40B4-BE49-F238E27FC236}">
                <a16:creationId xmlns:a16="http://schemas.microsoft.com/office/drawing/2014/main" id="{BD949ACC-0F57-4AE8-9945-83C93251F403}"/>
              </a:ext>
            </a:extLst>
          </p:cNvPr>
          <p:cNvGraphicFramePr>
            <a:graphicFrameLocks noGrp="1"/>
          </p:cNvGraphicFramePr>
          <p:nvPr>
            <p:extLst>
              <p:ext uri="{D42A27DB-BD31-4B8C-83A1-F6EECF244321}">
                <p14:modId xmlns:p14="http://schemas.microsoft.com/office/powerpoint/2010/main" val="1225013987"/>
              </p:ext>
            </p:extLst>
          </p:nvPr>
        </p:nvGraphicFramePr>
        <p:xfrm>
          <a:off x="1533000" y="3359989"/>
          <a:ext cx="9126000" cy="763200"/>
        </p:xfrm>
        <a:graphic>
          <a:graphicData uri="http://schemas.openxmlformats.org/drawingml/2006/table">
            <a:tbl>
              <a:tblPr firstRow="1" firstCol="1" bandRow="1" bandCol="1">
                <a:tableStyleId>{5940675A-B579-460E-94D1-54222C63F5DA}</a:tableStyleId>
              </a:tblPr>
              <a:tblGrid>
                <a:gridCol w="4311951">
                  <a:extLst>
                    <a:ext uri="{9D8B030D-6E8A-4147-A177-3AD203B41FA5}">
                      <a16:colId xmlns:a16="http://schemas.microsoft.com/office/drawing/2014/main" val="3529308585"/>
                    </a:ext>
                  </a:extLst>
                </a:gridCol>
                <a:gridCol w="4814049">
                  <a:extLst>
                    <a:ext uri="{9D8B030D-6E8A-4147-A177-3AD203B41FA5}">
                      <a16:colId xmlns:a16="http://schemas.microsoft.com/office/drawing/2014/main" val="1752715700"/>
                    </a:ext>
                  </a:extLst>
                </a:gridCol>
              </a:tblGrid>
              <a:tr h="381600">
                <a:tc>
                  <a:txBody>
                    <a:bodyPr/>
                    <a:lstStyle/>
                    <a:p>
                      <a:pPr algn="l"/>
                      <a:r>
                        <a:rPr lang="mi-NZ" sz="1800" dirty="0">
                          <a:effectLst/>
                          <a:latin typeface="Calibri" panose="020F0502020204030204" pitchFamily="34" charset="0"/>
                          <a:ea typeface="PMingLiU" panose="02020500000000000000" pitchFamily="18" charset="-120"/>
                          <a:cs typeface="Calibri" panose="020F0502020204030204" pitchFamily="34" charset="0"/>
                        </a:rPr>
                        <a:t>Кӱт</a:t>
                      </a:r>
                      <a:r>
                        <a:rPr lang="mi-NZ" sz="1800" b="1" dirty="0">
                          <a:effectLst/>
                          <a:latin typeface="Calibri" panose="020F0502020204030204" pitchFamily="34" charset="0"/>
                          <a:ea typeface="PMingLiU" panose="02020500000000000000" pitchFamily="18" charset="-120"/>
                          <a:cs typeface="Calibri" panose="020F0502020204030204" pitchFamily="34" charset="0"/>
                        </a:rPr>
                        <a:t>ӱ</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толм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каед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After the herd comes, where will you go?</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60360399"/>
                  </a:ext>
                </a:extLst>
              </a:tr>
              <a:tr h="381600">
                <a:tc>
                  <a:txBody>
                    <a:bodyPr/>
                    <a:lstStyle/>
                    <a:p>
                      <a:pPr algn="l"/>
                      <a:r>
                        <a:rPr lang="mi-NZ" sz="1800" dirty="0">
                          <a:effectLst/>
                          <a:latin typeface="Calibri" panose="020F0502020204030204" pitchFamily="34" charset="0"/>
                          <a:ea typeface="PMingLiU" panose="02020500000000000000" pitchFamily="18" charset="-120"/>
                          <a:cs typeface="Calibri" panose="020F0502020204030204" pitchFamily="34" charset="0"/>
                        </a:rPr>
                        <a:t>Кӱт</a:t>
                      </a:r>
                      <a:r>
                        <a:rPr lang="mi-NZ" sz="1800" b="1" dirty="0">
                          <a:effectLst/>
                          <a:latin typeface="Calibri" panose="020F0502020204030204" pitchFamily="34" charset="0"/>
                          <a:ea typeface="PMingLiU" panose="02020500000000000000" pitchFamily="18" charset="-120"/>
                          <a:cs typeface="Calibri" panose="020F0502020204030204" pitchFamily="34" charset="0"/>
                        </a:rPr>
                        <a:t>ӱ</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толм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кайышд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After the herd came, where did you go?</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47896593"/>
                  </a:ext>
                </a:extLst>
              </a:tr>
            </a:tbl>
          </a:graphicData>
        </a:graphic>
      </p:graphicFrame>
      <p:graphicFrame>
        <p:nvGraphicFramePr>
          <p:cNvPr id="8" name="Table 7">
            <a:extLst>
              <a:ext uri="{FF2B5EF4-FFF2-40B4-BE49-F238E27FC236}">
                <a16:creationId xmlns:a16="http://schemas.microsoft.com/office/drawing/2014/main" id="{A841190E-D1E6-4FF4-AAF4-E132596C94F2}"/>
              </a:ext>
            </a:extLst>
          </p:cNvPr>
          <p:cNvGraphicFramePr>
            <a:graphicFrameLocks noGrp="1"/>
          </p:cNvGraphicFramePr>
          <p:nvPr>
            <p:extLst>
              <p:ext uri="{D42A27DB-BD31-4B8C-83A1-F6EECF244321}">
                <p14:modId xmlns:p14="http://schemas.microsoft.com/office/powerpoint/2010/main" val="1382054007"/>
              </p:ext>
            </p:extLst>
          </p:nvPr>
        </p:nvGraphicFramePr>
        <p:xfrm>
          <a:off x="1468316" y="4374292"/>
          <a:ext cx="9190683" cy="1705232"/>
        </p:xfrm>
        <a:graphic>
          <a:graphicData uri="http://schemas.openxmlformats.org/drawingml/2006/table">
            <a:tbl>
              <a:tblPr firstRow="1" firstCol="1" bandRow="1" bandCol="1">
                <a:tableStyleId>{5940675A-B579-460E-94D1-54222C63F5DA}</a:tableStyleId>
              </a:tblPr>
              <a:tblGrid>
                <a:gridCol w="4342513">
                  <a:extLst>
                    <a:ext uri="{9D8B030D-6E8A-4147-A177-3AD203B41FA5}">
                      <a16:colId xmlns:a16="http://schemas.microsoft.com/office/drawing/2014/main" val="1199124575"/>
                    </a:ext>
                  </a:extLst>
                </a:gridCol>
                <a:gridCol w="4848170">
                  <a:extLst>
                    <a:ext uri="{9D8B030D-6E8A-4147-A177-3AD203B41FA5}">
                      <a16:colId xmlns:a16="http://schemas.microsoft.com/office/drawing/2014/main" val="3813195241"/>
                    </a:ext>
                  </a:extLst>
                </a:gridCol>
              </a:tblGrid>
              <a:tr h="1705232">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П</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нсийыш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кме</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деч</a:t>
                      </a:r>
                      <a:r>
                        <a:rPr lang="en-US" sz="1800" u="sng"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вар</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яр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ж</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пше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a:effectLst/>
                          <a:latin typeface="Calibri" panose="020F0502020204030204" pitchFamily="34" charset="0"/>
                          <a:ea typeface="PMingLiU" panose="02020500000000000000" pitchFamily="18" charset="-120"/>
                          <a:cs typeface="Calibri" panose="020F0502020204030204" pitchFamily="34" charset="0"/>
                        </a:rPr>
                        <a:t>.</a:t>
                      </a:r>
                    </a:p>
                    <a:p>
                      <a:pPr algn="l"/>
                      <a:endParaRPr lang="en-GB" sz="1800" dirty="0">
                        <a:effectLst/>
                        <a:latin typeface="Calibri" panose="020F0502020204030204" pitchFamily="34" charset="0"/>
                        <a:ea typeface="PMingLiU" panose="02020500000000000000" pitchFamily="18" charset="-120"/>
                        <a:cs typeface="Lucida Grande"/>
                      </a:endParaRPr>
                    </a:p>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П</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нсийыш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лекм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ко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яр</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ж</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пше</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800"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After retiring, (s)he had a lot of free time.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23871646"/>
                  </a:ext>
                </a:extLst>
              </a:tr>
            </a:tbl>
          </a:graphicData>
        </a:graphic>
      </p:graphicFrame>
      <p:sp>
        <p:nvSpPr>
          <p:cNvPr id="10" name="TextBox 9">
            <a:extLst>
              <a:ext uri="{FF2B5EF4-FFF2-40B4-BE49-F238E27FC236}">
                <a16:creationId xmlns:a16="http://schemas.microsoft.com/office/drawing/2014/main" id="{208B59D1-4BD5-4BEF-AD28-40D4FC0F85B7}"/>
              </a:ext>
            </a:extLst>
          </p:cNvPr>
          <p:cNvSpPr txBox="1"/>
          <p:nvPr/>
        </p:nvSpPr>
        <p:spPr>
          <a:xfrm>
            <a:off x="1672281" y="2740897"/>
            <a:ext cx="6096000" cy="369332"/>
          </a:xfrm>
          <a:prstGeom prst="rect">
            <a:avLst/>
          </a:prstGeom>
          <a:noFill/>
        </p:spPr>
        <p:txBody>
          <a:bodyPr wrap="square">
            <a:spAutoFit/>
          </a:bodyPr>
          <a:lstStyle/>
          <a:p>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Ирук</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кайым</a:t>
            </a:r>
            <a:r>
              <a:rPr lang="en-US" sz="18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1800" u="sng" dirty="0" err="1">
                <a:effectLst/>
                <a:latin typeface="Calibri" panose="020F0502020204030204" pitchFamily="34" charset="0"/>
                <a:ea typeface="PMingLiU" panose="02020500000000000000" pitchFamily="18" charset="-120"/>
                <a:cs typeface="Calibri" panose="020F0502020204030204" pitchFamily="34" charset="0"/>
              </a:rPr>
              <a:t>ке</a:t>
            </a:r>
            <a:r>
              <a:rPr lang="en-US" u="sng" dirty="0">
                <a:latin typeface="Calibri" panose="020F0502020204030204" pitchFamily="34" charset="0"/>
                <a:ea typeface="PMingLiU" panose="02020500000000000000" pitchFamily="18" charset="-120"/>
                <a:cs typeface="Calibri" panose="020F0502020204030204" pitchFamily="34" charset="0"/>
              </a:rPr>
              <a:t>)</a:t>
            </a:r>
            <a:endParaRPr lang="en-GB" dirty="0"/>
          </a:p>
        </p:txBody>
      </p:sp>
    </p:spTree>
    <p:extLst>
      <p:ext uri="{BB962C8B-B14F-4D97-AF65-F5344CB8AC3E}">
        <p14:creationId xmlns:p14="http://schemas.microsoft.com/office/powerpoint/2010/main" val="19509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Plural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01D237BC-1557-48BE-9F14-642075EF49F3}"/>
              </a:ext>
            </a:extLst>
          </p:cNvPr>
          <p:cNvSpPr txBox="1"/>
          <p:nvPr/>
        </p:nvSpPr>
        <p:spPr>
          <a:xfrm>
            <a:off x="990600" y="1843088"/>
            <a:ext cx="3429000" cy="923330"/>
          </a:xfrm>
          <a:prstGeom prst="rect">
            <a:avLst/>
          </a:prstGeom>
          <a:noFill/>
        </p:spPr>
        <p:txBody>
          <a:bodyPr wrap="square">
            <a:spAutoFit/>
          </a:bodyPr>
          <a:lstStyle/>
          <a:p>
            <a:r>
              <a:rPr lang="en-GB" sz="5400" dirty="0"/>
              <a:t>🐈 🐈 🐈 </a:t>
            </a:r>
          </a:p>
        </p:txBody>
      </p:sp>
      <p:sp>
        <p:nvSpPr>
          <p:cNvPr id="16" name="TextBox 15">
            <a:extLst>
              <a:ext uri="{FF2B5EF4-FFF2-40B4-BE49-F238E27FC236}">
                <a16:creationId xmlns:a16="http://schemas.microsoft.com/office/drawing/2014/main" id="{F7DC6953-85AB-470A-9516-79AF71A11C68}"/>
              </a:ext>
            </a:extLst>
          </p:cNvPr>
          <p:cNvSpPr txBox="1"/>
          <p:nvPr/>
        </p:nvSpPr>
        <p:spPr>
          <a:xfrm>
            <a:off x="990600" y="3367881"/>
            <a:ext cx="3429000" cy="923330"/>
          </a:xfrm>
          <a:prstGeom prst="rect">
            <a:avLst/>
          </a:prstGeom>
          <a:noFill/>
        </p:spPr>
        <p:txBody>
          <a:bodyPr wrap="square">
            <a:spAutoFit/>
          </a:bodyPr>
          <a:lstStyle/>
          <a:p>
            <a:r>
              <a:rPr lang="en-GB" sz="5400" dirty="0"/>
              <a:t>🐈 🦔🐿️ </a:t>
            </a:r>
          </a:p>
        </p:txBody>
      </p:sp>
      <p:sp>
        <p:nvSpPr>
          <p:cNvPr id="17" name="TextBox 16">
            <a:extLst>
              <a:ext uri="{FF2B5EF4-FFF2-40B4-BE49-F238E27FC236}">
                <a16:creationId xmlns:a16="http://schemas.microsoft.com/office/drawing/2014/main" id="{F4A79585-BEDC-4D13-92DB-9B7E5524F440}"/>
              </a:ext>
            </a:extLst>
          </p:cNvPr>
          <p:cNvSpPr txBox="1"/>
          <p:nvPr/>
        </p:nvSpPr>
        <p:spPr>
          <a:xfrm>
            <a:off x="990600" y="4892675"/>
            <a:ext cx="3429000" cy="923330"/>
          </a:xfrm>
          <a:prstGeom prst="rect">
            <a:avLst/>
          </a:prstGeom>
          <a:noFill/>
        </p:spPr>
        <p:txBody>
          <a:bodyPr wrap="square">
            <a:spAutoFit/>
          </a:bodyPr>
          <a:lstStyle/>
          <a:p>
            <a:r>
              <a:rPr lang="en-GB" sz="5400" dirty="0"/>
              <a:t>🏙️🏙️🏙️</a:t>
            </a:r>
          </a:p>
        </p:txBody>
      </p:sp>
      <p:sp>
        <p:nvSpPr>
          <p:cNvPr id="18" name="TextBox 17">
            <a:extLst>
              <a:ext uri="{FF2B5EF4-FFF2-40B4-BE49-F238E27FC236}">
                <a16:creationId xmlns:a16="http://schemas.microsoft.com/office/drawing/2014/main" id="{EF0B71B7-BAF2-475D-A18C-D1BF8FB0BDD4}"/>
              </a:ext>
            </a:extLst>
          </p:cNvPr>
          <p:cNvSpPr txBox="1"/>
          <p:nvPr/>
        </p:nvSpPr>
        <p:spPr>
          <a:xfrm>
            <a:off x="5422900" y="2073920"/>
            <a:ext cx="6101835" cy="461665"/>
          </a:xfrm>
          <a:prstGeom prst="rect">
            <a:avLst/>
          </a:prstGeom>
          <a:noFill/>
        </p:spPr>
        <p:txBody>
          <a:bodyPr wrap="square">
            <a:spAutoFit/>
          </a:bodyPr>
          <a:lstStyle/>
          <a:p>
            <a:r>
              <a:rPr lang="de-AT" sz="2400" dirty="0"/>
              <a:t>п</a:t>
            </a:r>
            <a:r>
              <a:rPr lang="de-AT" sz="2400" b="1" dirty="0"/>
              <a:t>ы</a:t>
            </a:r>
            <a:r>
              <a:rPr lang="de-AT" sz="2400" dirty="0"/>
              <a:t>рыс-влак, п</a:t>
            </a:r>
            <a:r>
              <a:rPr lang="de-AT" sz="2400" b="1" dirty="0"/>
              <a:t>ы</a:t>
            </a:r>
            <a:r>
              <a:rPr lang="de-AT" sz="2400" dirty="0"/>
              <a:t>рыс-шамыч</a:t>
            </a:r>
            <a:endParaRPr lang="en-GB" sz="2400" dirty="0"/>
          </a:p>
        </p:txBody>
      </p:sp>
      <p:sp>
        <p:nvSpPr>
          <p:cNvPr id="19" name="TextBox 18">
            <a:extLst>
              <a:ext uri="{FF2B5EF4-FFF2-40B4-BE49-F238E27FC236}">
                <a16:creationId xmlns:a16="http://schemas.microsoft.com/office/drawing/2014/main" id="{47052975-3308-47B2-8015-9A8030E9B887}"/>
              </a:ext>
            </a:extLst>
          </p:cNvPr>
          <p:cNvSpPr txBox="1"/>
          <p:nvPr/>
        </p:nvSpPr>
        <p:spPr>
          <a:xfrm>
            <a:off x="5422900" y="3598713"/>
            <a:ext cx="2730500" cy="461665"/>
          </a:xfrm>
          <a:prstGeom prst="rect">
            <a:avLst/>
          </a:prstGeom>
          <a:noFill/>
        </p:spPr>
        <p:txBody>
          <a:bodyPr wrap="square">
            <a:spAutoFit/>
          </a:bodyPr>
          <a:lstStyle/>
          <a:p>
            <a:r>
              <a:rPr lang="de-AT" sz="2400" dirty="0"/>
              <a:t>п</a:t>
            </a:r>
            <a:r>
              <a:rPr lang="de-AT" sz="2400" b="1" dirty="0"/>
              <a:t>ы</a:t>
            </a:r>
            <a:r>
              <a:rPr lang="de-AT" sz="2400" dirty="0"/>
              <a:t>рысмыт</a:t>
            </a:r>
            <a:endParaRPr lang="en-GB" sz="2400" dirty="0"/>
          </a:p>
        </p:txBody>
      </p:sp>
      <p:sp>
        <p:nvSpPr>
          <p:cNvPr id="20" name="TextBox 19">
            <a:extLst>
              <a:ext uri="{FF2B5EF4-FFF2-40B4-BE49-F238E27FC236}">
                <a16:creationId xmlns:a16="http://schemas.microsoft.com/office/drawing/2014/main" id="{1A9C40AD-628F-41E7-827F-D9B501AB11A3}"/>
              </a:ext>
            </a:extLst>
          </p:cNvPr>
          <p:cNvSpPr txBox="1"/>
          <p:nvPr/>
        </p:nvSpPr>
        <p:spPr>
          <a:xfrm>
            <a:off x="5422900" y="5061952"/>
            <a:ext cx="6101834" cy="461665"/>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de-AT" sz="2400" dirty="0"/>
              <a:t>олал</a:t>
            </a:r>
            <a:r>
              <a:rPr lang="de-AT" sz="2400" b="1" dirty="0"/>
              <a:t>а</a:t>
            </a:r>
            <a:r>
              <a:rPr lang="de-AT" sz="2400" dirty="0"/>
              <a:t>ште, олал</a:t>
            </a:r>
            <a:r>
              <a:rPr lang="de-AT" sz="2400" b="1" dirty="0"/>
              <a:t>а</a:t>
            </a:r>
            <a:r>
              <a:rPr lang="de-AT" sz="2400" dirty="0"/>
              <a:t>ш(ке), олал</a:t>
            </a:r>
            <a:r>
              <a:rPr lang="de-AT" sz="2400" b="1" dirty="0"/>
              <a:t>а</a:t>
            </a:r>
            <a:r>
              <a:rPr lang="de-AT" sz="2400" dirty="0"/>
              <a:t>ш, олал</a:t>
            </a:r>
            <a:r>
              <a:rPr lang="de-AT" sz="2400" b="1" dirty="0"/>
              <a:t>а</a:t>
            </a:r>
            <a:r>
              <a:rPr lang="de-AT" sz="2400" dirty="0"/>
              <a:t> гыч, …</a:t>
            </a:r>
            <a:endParaRPr lang="en-GB" sz="2400" dirty="0"/>
          </a:p>
        </p:txBody>
      </p:sp>
    </p:spTree>
    <p:extLst>
      <p:ext uri="{BB962C8B-B14F-4D97-AF65-F5344CB8AC3E}">
        <p14:creationId xmlns:p14="http://schemas.microsoft.com/office/powerpoint/2010/main" val="16549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Plural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ла</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235444C1-D079-478D-A5DC-B4FEAC68AC0B}"/>
              </a:ext>
            </a:extLst>
          </p:cNvPr>
          <p:cNvGraphicFramePr>
            <a:graphicFrameLocks noGrp="1"/>
          </p:cNvGraphicFramePr>
          <p:nvPr>
            <p:extLst>
              <p:ext uri="{D42A27DB-BD31-4B8C-83A1-F6EECF244321}">
                <p14:modId xmlns:p14="http://schemas.microsoft.com/office/powerpoint/2010/main" val="4031048105"/>
              </p:ext>
            </p:extLst>
          </p:nvPr>
        </p:nvGraphicFramePr>
        <p:xfrm>
          <a:off x="787400" y="2223294"/>
          <a:ext cx="10617200" cy="2704306"/>
        </p:xfrm>
        <a:graphic>
          <a:graphicData uri="http://schemas.openxmlformats.org/drawingml/2006/table">
            <a:tbl>
              <a:tblPr firstRow="1" firstCol="1" bandRow="1" bandCol="1">
                <a:tableStyleId>{5940675A-B579-460E-94D1-54222C63F5DA}</a:tableStyleId>
              </a:tblPr>
              <a:tblGrid>
                <a:gridCol w="5020070">
                  <a:extLst>
                    <a:ext uri="{9D8B030D-6E8A-4147-A177-3AD203B41FA5}">
                      <a16:colId xmlns:a16="http://schemas.microsoft.com/office/drawing/2014/main" val="912808606"/>
                    </a:ext>
                  </a:extLst>
                </a:gridCol>
                <a:gridCol w="5597130">
                  <a:extLst>
                    <a:ext uri="{9D8B030D-6E8A-4147-A177-3AD203B41FA5}">
                      <a16:colId xmlns:a16="http://schemas.microsoft.com/office/drawing/2014/main" val="2223809493"/>
                    </a:ext>
                  </a:extLst>
                </a:gridCol>
              </a:tblGrid>
              <a:tr h="450718">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Чодырал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ште</a:t>
                      </a:r>
                      <a:r>
                        <a:rPr lang="en-US" sz="2400">
                          <a:effectLst/>
                          <a:latin typeface="Calibri" panose="020F0502020204030204" pitchFamily="34" charset="0"/>
                          <a:ea typeface="PMingLiU" panose="02020500000000000000" pitchFamily="18" charset="-120"/>
                          <a:cs typeface="Calibri" panose="020F0502020204030204" pitchFamily="34" charset="0"/>
                        </a:rPr>
                        <a:t> 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 </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мыж кушк</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What kind of berries grow in the forests?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30809309"/>
                  </a:ext>
                </a:extLst>
              </a:tr>
              <a:tr h="901435">
                <a:tc>
                  <a:txBody>
                    <a:bodyPr/>
                    <a:lstStyle/>
                    <a:p>
                      <a:pPr algn="l"/>
                      <a:r>
                        <a:rPr lang="en-US" sz="2400" dirty="0" err="1">
                          <a:effectLst/>
                          <a:latin typeface="Calibri" panose="020F0502020204030204" pitchFamily="34" charset="0"/>
                          <a:ea typeface="PMingLiU" panose="02020500000000000000" pitchFamily="18" charset="-120"/>
                          <a:cs typeface="Calibri" panose="020F0502020204030204" pitchFamily="34" charset="0"/>
                        </a:rPr>
                        <a:t>Мог</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й</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олал</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ште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ко</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a:t>
                      </a:r>
                      <a:r>
                        <a:rPr lang="en-US" sz="24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400" dirty="0" err="1">
                          <a:effectLst/>
                          <a:latin typeface="Calibri" panose="020F0502020204030204" pitchFamily="34" charset="0"/>
                          <a:ea typeface="PMingLiU" panose="02020500000000000000" pitchFamily="18" charset="-120"/>
                          <a:cs typeface="Calibri" panose="020F0502020204030204" pitchFamily="34" charset="0"/>
                        </a:rPr>
                        <a:t>ртым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ышт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In which cities are many houses being built?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70569590"/>
                  </a:ext>
                </a:extLst>
              </a:tr>
              <a:tr h="901435">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Мог</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й истор</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ческий жап д</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не 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де </a:t>
                      </a:r>
                      <a:r>
                        <a:rPr lang="en-US" sz="2400" u="sng">
                          <a:effectLst/>
                          <a:latin typeface="Calibri" panose="020F0502020204030204" pitchFamily="34" charset="0"/>
                          <a:ea typeface="PMingLiU" panose="02020500000000000000" pitchFamily="18" charset="-120"/>
                          <a:cs typeface="Calibri" panose="020F0502020204030204" pitchFamily="34" charset="0"/>
                        </a:rPr>
                        <a:t>верл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кылд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лтыныт?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With which historical era were these places associated?</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44460400"/>
                  </a:ext>
                </a:extLst>
              </a:tr>
              <a:tr h="450718">
                <a:tc>
                  <a:txBody>
                    <a:bodyPr/>
                    <a:lstStyle/>
                    <a:p>
                      <a:pPr algn="l"/>
                      <a:r>
                        <a:rPr lang="en-US" sz="2400" u="sng">
                          <a:effectLst/>
                          <a:latin typeface="Calibri" panose="020F0502020204030204" pitchFamily="34" charset="0"/>
                          <a:ea typeface="PMingLiU" panose="02020500000000000000" pitchFamily="18" charset="-120"/>
                          <a:cs typeface="Calibri" panose="020F0502020204030204" pitchFamily="34" charset="0"/>
                        </a:rPr>
                        <a:t>Ялл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a:effectLst/>
                          <a:latin typeface="Calibri" panose="020F0502020204030204" pitchFamily="34" charset="0"/>
                          <a:ea typeface="PMingLiU" panose="02020500000000000000" pitchFamily="18" charset="-120"/>
                          <a:cs typeface="Calibri" panose="020F0502020204030204" pitchFamily="34" charset="0"/>
                        </a:rPr>
                        <a:t>, </a:t>
                      </a:r>
                      <a:r>
                        <a:rPr lang="en-US" sz="2400" u="sng">
                          <a:effectLst/>
                          <a:latin typeface="Calibri" panose="020F0502020204030204" pitchFamily="34" charset="0"/>
                          <a:ea typeface="PMingLiU" panose="02020500000000000000" pitchFamily="18" charset="-120"/>
                          <a:cs typeface="Calibri" panose="020F0502020204030204" pitchFamily="34" charset="0"/>
                        </a:rPr>
                        <a:t>олал</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u="sng">
                          <a:effectLst/>
                          <a:latin typeface="Calibri" panose="020F0502020204030204" pitchFamily="34" charset="0"/>
                          <a:ea typeface="PMingLiU" panose="02020500000000000000" pitchFamily="18" charset="-120"/>
                          <a:cs typeface="Calibri" panose="020F0502020204030204" pitchFamily="34" charset="0"/>
                        </a:rPr>
                        <a:t>м</a:t>
                      </a:r>
                      <a:r>
                        <a:rPr lang="en-US" sz="2400">
                          <a:effectLst/>
                          <a:latin typeface="Calibri" panose="020F0502020204030204" pitchFamily="34" charset="0"/>
                          <a:ea typeface="PMingLiU" panose="02020500000000000000" pitchFamily="18" charset="-120"/>
                          <a:cs typeface="Calibri" panose="020F0502020204030204" pitchFamily="34" charset="0"/>
                        </a:rPr>
                        <a:t> </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жын 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штым.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I traveled about and saw villages and cities.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00048476"/>
                  </a:ext>
                </a:extLst>
              </a:tr>
            </a:tbl>
          </a:graphicData>
        </a:graphic>
      </p:graphicFrame>
    </p:spTree>
    <p:extLst>
      <p:ext uri="{BB962C8B-B14F-4D97-AF65-F5344CB8AC3E}">
        <p14:creationId xmlns:p14="http://schemas.microsoft.com/office/powerpoint/2010/main" val="219308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Possessive suffix third person plural as a plural suffix</a:t>
            </a:r>
          </a:p>
        </p:txBody>
      </p:sp>
      <p:graphicFrame>
        <p:nvGraphicFramePr>
          <p:cNvPr id="3" name="Table 2">
            <a:extLst>
              <a:ext uri="{FF2B5EF4-FFF2-40B4-BE49-F238E27FC236}">
                <a16:creationId xmlns:a16="http://schemas.microsoft.com/office/drawing/2014/main" id="{B14E4CBA-F8C3-41BE-B685-C093261EC463}"/>
              </a:ext>
            </a:extLst>
          </p:cNvPr>
          <p:cNvGraphicFramePr>
            <a:graphicFrameLocks noGrp="1"/>
          </p:cNvGraphicFramePr>
          <p:nvPr>
            <p:extLst>
              <p:ext uri="{D42A27DB-BD31-4B8C-83A1-F6EECF244321}">
                <p14:modId xmlns:p14="http://schemas.microsoft.com/office/powerpoint/2010/main" val="3127879983"/>
              </p:ext>
            </p:extLst>
          </p:nvPr>
        </p:nvGraphicFramePr>
        <p:xfrm>
          <a:off x="838200" y="3302000"/>
          <a:ext cx="10515600" cy="763302"/>
        </p:xfrm>
        <a:graphic>
          <a:graphicData uri="http://schemas.openxmlformats.org/drawingml/2006/table">
            <a:tbl>
              <a:tblPr firstRow="1" firstCol="1" bandRow="1" bandCol="1">
                <a:tableStyleId>{5940675A-B579-460E-94D1-54222C63F5DA}</a:tableStyleId>
              </a:tblPr>
              <a:tblGrid>
                <a:gridCol w="4968525">
                  <a:extLst>
                    <a:ext uri="{9D8B030D-6E8A-4147-A177-3AD203B41FA5}">
                      <a16:colId xmlns:a16="http://schemas.microsoft.com/office/drawing/2014/main" val="1135280719"/>
                    </a:ext>
                  </a:extLst>
                </a:gridCol>
                <a:gridCol w="5547075">
                  <a:extLst>
                    <a:ext uri="{9D8B030D-6E8A-4147-A177-3AD203B41FA5}">
                      <a16:colId xmlns:a16="http://schemas.microsoft.com/office/drawing/2014/main" val="3874646536"/>
                    </a:ext>
                  </a:extLst>
                </a:gridCol>
              </a:tblGrid>
              <a:tr h="763302">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поч</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молышт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шог</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льыч</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dirty="0">
                          <a:effectLst/>
                          <a:latin typeface="Calibri" panose="020F0502020204030204" pitchFamily="34" charset="0"/>
                          <a:ea typeface="PMingLiU" panose="02020500000000000000" pitchFamily="18" charset="-120"/>
                          <a:cs typeface="Calibri" panose="020F0502020204030204" pitchFamily="34" charset="0"/>
                        </a:rPr>
                        <a:t>And the others started in after him/her.</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50494085"/>
                  </a:ext>
                </a:extLst>
              </a:tr>
            </a:tbl>
          </a:graphicData>
        </a:graphic>
      </p:graphicFrame>
    </p:spTree>
    <p:extLst>
      <p:ext uri="{BB962C8B-B14F-4D97-AF65-F5344CB8AC3E}">
        <p14:creationId xmlns:p14="http://schemas.microsoft.com/office/powerpoint/2010/main" val="416681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16</a:t>
            </a:fld>
            <a:endParaRPr lang="en-GB"/>
          </a:p>
        </p:txBody>
      </p:sp>
    </p:spTree>
    <p:extLst>
      <p:ext uri="{BB962C8B-B14F-4D97-AF65-F5344CB8AC3E}">
        <p14:creationId xmlns:p14="http://schemas.microsoft.com/office/powerpoint/2010/main" val="112036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latin typeface="Calibri" panose="020F0502020204030204" pitchFamily="34" charset="0"/>
                <a:ea typeface="Times New Roman" panose="02020603050405020304" pitchFamily="18" charset="0"/>
                <a:cs typeface="Calibri" panose="020F0502020204030204" pitchFamily="34" charset="0"/>
              </a:rPr>
              <a:t>ик …-ат</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8" name="Content Placeholder 5">
            <a:extLst>
              <a:ext uri="{FF2B5EF4-FFF2-40B4-BE49-F238E27FC236}">
                <a16:creationId xmlns:a16="http://schemas.microsoft.com/office/drawing/2014/main" id="{29FE82F0-F4FE-47BF-B804-FF9E903C817F}"/>
              </a:ext>
            </a:extLst>
          </p:cNvPr>
          <p:cNvGraphicFramePr>
            <a:graphicFrameLocks/>
          </p:cNvGraphicFramePr>
          <p:nvPr/>
        </p:nvGraphicFramePr>
        <p:xfrm>
          <a:off x="838200" y="2902395"/>
          <a:ext cx="10731581" cy="458921"/>
        </p:xfrm>
        <a:graphic>
          <a:graphicData uri="http://schemas.openxmlformats.org/drawingml/2006/table">
            <a:tbl>
              <a:tblPr firstRow="1" firstCol="1" bandRow="1" bandCol="1"/>
              <a:tblGrid>
                <a:gridCol w="5839460">
                  <a:extLst>
                    <a:ext uri="{9D8B030D-6E8A-4147-A177-3AD203B41FA5}">
                      <a16:colId xmlns:a16="http://schemas.microsoft.com/office/drawing/2014/main" val="1781499096"/>
                    </a:ext>
                  </a:extLst>
                </a:gridCol>
                <a:gridCol w="4892121">
                  <a:extLst>
                    <a:ext uri="{9D8B030D-6E8A-4147-A177-3AD203B41FA5}">
                      <a16:colId xmlns:a16="http://schemas.microsoft.com/office/drawing/2014/main" val="1253806087"/>
                    </a:ext>
                  </a:extLst>
                </a:gridCol>
              </a:tblGrid>
              <a:tr h="458921">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Икт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гыл</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Nobody stayed.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915605"/>
                  </a:ext>
                </a:extLst>
              </a:tr>
            </a:tbl>
          </a:graphicData>
        </a:graphic>
      </p:graphicFrame>
      <p:graphicFrame>
        <p:nvGraphicFramePr>
          <p:cNvPr id="7" name="Content Placeholder 5">
            <a:extLst>
              <a:ext uri="{FF2B5EF4-FFF2-40B4-BE49-F238E27FC236}">
                <a16:creationId xmlns:a16="http://schemas.microsoft.com/office/drawing/2014/main" id="{1A361F05-597C-4119-9CFC-ECAF62556661}"/>
              </a:ext>
            </a:extLst>
          </p:cNvPr>
          <p:cNvGraphicFramePr>
            <a:graphicFrameLocks/>
          </p:cNvGraphicFramePr>
          <p:nvPr/>
        </p:nvGraphicFramePr>
        <p:xfrm>
          <a:off x="838200" y="3356729"/>
          <a:ext cx="10731581" cy="458921"/>
        </p:xfrm>
        <a:graphic>
          <a:graphicData uri="http://schemas.openxmlformats.org/drawingml/2006/table">
            <a:tbl>
              <a:tblPr firstRow="1" firstCol="1" bandRow="1" bandCol="1"/>
              <a:tblGrid>
                <a:gridCol w="5839460">
                  <a:extLst>
                    <a:ext uri="{9D8B030D-6E8A-4147-A177-3AD203B41FA5}">
                      <a16:colId xmlns:a16="http://schemas.microsoft.com/office/drawing/2014/main" val="1781499096"/>
                    </a:ext>
                  </a:extLst>
                </a:gridCol>
                <a:gridCol w="4892121">
                  <a:extLst>
                    <a:ext uri="{9D8B030D-6E8A-4147-A177-3AD203B41FA5}">
                      <a16:colId xmlns:a16="http://schemas.microsoft.com/office/drawing/2014/main" val="1253806087"/>
                    </a:ext>
                  </a:extLst>
                </a:gridCol>
              </a:tblGrid>
              <a:tr h="458921">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Ик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мутым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мыло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 don’t understand a word.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915605"/>
                  </a:ext>
                </a:extLst>
              </a:tr>
            </a:tbl>
          </a:graphicData>
        </a:graphic>
      </p:graphicFrame>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Multi-part directional adverbs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2" name="Table 1">
            <a:extLst>
              <a:ext uri="{FF2B5EF4-FFF2-40B4-BE49-F238E27FC236}">
                <a16:creationId xmlns:a16="http://schemas.microsoft.com/office/drawing/2014/main" id="{460B6A23-917B-4347-AB63-1AD217A99A3F}"/>
              </a:ext>
            </a:extLst>
          </p:cNvPr>
          <p:cNvGraphicFramePr>
            <a:graphicFrameLocks noGrp="1"/>
          </p:cNvGraphicFramePr>
          <p:nvPr>
            <p:extLst>
              <p:ext uri="{D42A27DB-BD31-4B8C-83A1-F6EECF244321}">
                <p14:modId xmlns:p14="http://schemas.microsoft.com/office/powerpoint/2010/main" val="2098104801"/>
              </p:ext>
            </p:extLst>
          </p:nvPr>
        </p:nvGraphicFramePr>
        <p:xfrm>
          <a:off x="1170366" y="2468880"/>
          <a:ext cx="9851268" cy="1920240"/>
        </p:xfrm>
        <a:graphic>
          <a:graphicData uri="http://schemas.openxmlformats.org/drawingml/2006/table">
            <a:tbl>
              <a:tblPr firstRow="1" firstCol="1" bandRow="1" bandCol="1">
                <a:tableStyleId>{5940675A-B579-460E-94D1-54222C63F5DA}</a:tableStyleId>
              </a:tblPr>
              <a:tblGrid>
                <a:gridCol w="1641878">
                  <a:extLst>
                    <a:ext uri="{9D8B030D-6E8A-4147-A177-3AD203B41FA5}">
                      <a16:colId xmlns:a16="http://schemas.microsoft.com/office/drawing/2014/main" val="582394215"/>
                    </a:ext>
                  </a:extLst>
                </a:gridCol>
                <a:gridCol w="1641878">
                  <a:extLst>
                    <a:ext uri="{9D8B030D-6E8A-4147-A177-3AD203B41FA5}">
                      <a16:colId xmlns:a16="http://schemas.microsoft.com/office/drawing/2014/main" val="299759379"/>
                    </a:ext>
                  </a:extLst>
                </a:gridCol>
                <a:gridCol w="1641878">
                  <a:extLst>
                    <a:ext uri="{9D8B030D-6E8A-4147-A177-3AD203B41FA5}">
                      <a16:colId xmlns:a16="http://schemas.microsoft.com/office/drawing/2014/main" val="331282217"/>
                    </a:ext>
                  </a:extLst>
                </a:gridCol>
                <a:gridCol w="1641878">
                  <a:extLst>
                    <a:ext uri="{9D8B030D-6E8A-4147-A177-3AD203B41FA5}">
                      <a16:colId xmlns:a16="http://schemas.microsoft.com/office/drawing/2014/main" val="1336837773"/>
                    </a:ext>
                  </a:extLst>
                </a:gridCol>
                <a:gridCol w="1641878">
                  <a:extLst>
                    <a:ext uri="{9D8B030D-6E8A-4147-A177-3AD203B41FA5}">
                      <a16:colId xmlns:a16="http://schemas.microsoft.com/office/drawing/2014/main" val="337351381"/>
                    </a:ext>
                  </a:extLst>
                </a:gridCol>
                <a:gridCol w="1641878">
                  <a:extLst>
                    <a:ext uri="{9D8B030D-6E8A-4147-A177-3AD203B41FA5}">
                      <a16:colId xmlns:a16="http://schemas.microsoft.com/office/drawing/2014/main" val="141911356"/>
                    </a:ext>
                  </a:extLst>
                </a:gridCol>
              </a:tblGrid>
              <a:tr h="187688">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Motion toward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No motion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Motion away from</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881141733"/>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de-AT" sz="1800">
                          <a:effectLst/>
                          <a:latin typeface="Calibri" panose="020F0502020204030204" pitchFamily="34" charset="0"/>
                          <a:ea typeface="PMingLiU" panose="02020500000000000000" pitchFamily="18" charset="-120"/>
                          <a:cs typeface="Calibri" panose="020F0502020204030204" pitchFamily="34" charset="0"/>
                        </a:rPr>
                        <a:t>-</a:t>
                      </a:r>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ш</a:t>
                      </a:r>
                      <a:r>
                        <a:rPr lang="de-AT" sz="1800">
                          <a:effectLst/>
                          <a:latin typeface="Calibri" panose="020F0502020204030204" pitchFamily="34" charset="0"/>
                          <a:ea typeface="PMingLiU" panose="02020500000000000000" pitchFamily="18" charset="-120"/>
                          <a:cs typeface="Calibri" panose="020F0502020204030204" pitchFamily="34" charset="0"/>
                        </a:rPr>
                        <a:t>(</a:t>
                      </a:r>
                      <a:r>
                        <a:rPr lang="en-US" sz="1800">
                          <a:effectLst/>
                          <a:latin typeface="Calibri" panose="020F0502020204030204" pitchFamily="34" charset="0"/>
                          <a:ea typeface="PMingLiU" panose="02020500000000000000" pitchFamily="18" charset="-120"/>
                          <a:cs typeface="Calibri" panose="020F0502020204030204" pitchFamily="34" charset="0"/>
                        </a:rPr>
                        <a:t>ко</a:t>
                      </a:r>
                      <a:r>
                        <a:rPr lang="de-AT"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de-AT" sz="1800">
                          <a:effectLst/>
                          <a:latin typeface="Calibri" panose="020F0502020204030204" pitchFamily="34" charset="0"/>
                          <a:ea typeface="PMingLiU" panose="02020500000000000000" pitchFamily="18" charset="-120"/>
                          <a:cs typeface="Calibri" panose="020F0502020204030204" pitchFamily="34" charset="0"/>
                        </a:rPr>
                        <a:t>-</a:t>
                      </a:r>
                      <a:r>
                        <a:rPr lang="en-US" sz="1800">
                          <a:effectLst/>
                          <a:latin typeface="Calibri" panose="020F0502020204030204" pitchFamily="34" charset="0"/>
                          <a:ea typeface="PMingLiU" panose="02020500000000000000" pitchFamily="18" charset="-120"/>
                          <a:cs typeface="Calibri" panose="020F0502020204030204" pitchFamily="34" charset="0"/>
                        </a:rPr>
                        <a:t>куш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(to) somewhere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ал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што</a:t>
                      </a:r>
                      <a:r>
                        <a:rPr lang="en-US" sz="1800" dirty="0">
                          <a:effectLst/>
                          <a:latin typeface="Calibri" panose="020F0502020204030204" pitchFamily="34" charset="0"/>
                          <a:ea typeface="PMingLiU" panose="02020500000000000000" pitchFamily="18" charset="-120"/>
                          <a:cs typeface="Calibri" panose="020F0502020204030204" pitchFamily="34" charset="0"/>
                        </a:rPr>
                        <a:t>,</a:t>
                      </a:r>
                      <a:endParaRPr lang="en-GB" sz="1800" dirty="0">
                        <a:effectLst/>
                        <a:latin typeface="Calibri" panose="020F0502020204030204" pitchFamily="34" charset="0"/>
                        <a:ea typeface="PMingLiU" panose="02020500000000000000" pitchFamily="18" charset="-120"/>
                        <a:cs typeface="Lucida Grande"/>
                      </a:endParaRPr>
                    </a:p>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ал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-куш</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н</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somewhere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ал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-куш</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ч(ын)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from somewhere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3351387"/>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ш(кӧ),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кӱш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upward, above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шнӧ,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кӱш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up, above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шыч(ын)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from above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76130840"/>
                  </a:ext>
                </a:extLst>
              </a:tr>
              <a:tr h="375376">
                <a:tc>
                  <a:txBody>
                    <a:bodyPr/>
                    <a:lstStyle/>
                    <a:p>
                      <a:pPr algn="l"/>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лык(ӧ),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ӱл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downwards, down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лнӧ,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ӱл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below, underneath</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лыч(ын)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from below</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0029092"/>
                  </a:ext>
                </a:extLst>
              </a:tr>
            </a:tbl>
          </a:graphicData>
        </a:graphic>
      </p:graphicFrame>
    </p:spTree>
    <p:extLst>
      <p:ext uri="{BB962C8B-B14F-4D97-AF65-F5344CB8AC3E}">
        <p14:creationId xmlns:p14="http://schemas.microsoft.com/office/powerpoint/2010/main" val="192516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Multi-part directional postpositions &lt; </a:t>
            </a:r>
            <a:r>
              <a:rPr lang="en-GB" sz="3600" b="0" i="0" u="sng" strike="noStrike" dirty="0" err="1">
                <a:effectLst/>
                <a:latin typeface="Calibri" panose="020F0502020204030204" pitchFamily="34" charset="0"/>
                <a:ea typeface="PMingLiU" panose="02020500000000000000" pitchFamily="18" charset="-120"/>
                <a:cs typeface="Calibri" panose="020F0502020204030204" pitchFamily="34" charset="0"/>
              </a:rPr>
              <a:t>кокл</a:t>
            </a:r>
            <a:r>
              <a:rPr lang="en-GB" sz="3600" b="1" i="0" u="sng" strike="noStrike" dirty="0" err="1">
                <a:effectLst/>
                <a:latin typeface="Calibri" panose="020F0502020204030204" pitchFamily="34" charset="0"/>
                <a:ea typeface="PMingLiU" panose="02020500000000000000" pitchFamily="18" charset="-120"/>
                <a:cs typeface="Calibri" panose="020F0502020204030204" pitchFamily="34" charset="0"/>
              </a:rPr>
              <a:t>а</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 ‘middle’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2" name="Table 1">
            <a:extLst>
              <a:ext uri="{FF2B5EF4-FFF2-40B4-BE49-F238E27FC236}">
                <a16:creationId xmlns:a16="http://schemas.microsoft.com/office/drawing/2014/main" id="{460B6A23-917B-4347-AB63-1AD217A99A3F}"/>
              </a:ext>
            </a:extLst>
          </p:cNvPr>
          <p:cNvGraphicFramePr>
            <a:graphicFrameLocks noGrp="1"/>
          </p:cNvGraphicFramePr>
          <p:nvPr>
            <p:extLst>
              <p:ext uri="{D42A27DB-BD31-4B8C-83A1-F6EECF244321}">
                <p14:modId xmlns:p14="http://schemas.microsoft.com/office/powerpoint/2010/main" val="2511589397"/>
              </p:ext>
            </p:extLst>
          </p:nvPr>
        </p:nvGraphicFramePr>
        <p:xfrm>
          <a:off x="1170366" y="1849755"/>
          <a:ext cx="9851268" cy="1097280"/>
        </p:xfrm>
        <a:graphic>
          <a:graphicData uri="http://schemas.openxmlformats.org/drawingml/2006/table">
            <a:tbl>
              <a:tblPr firstRow="1" firstCol="1" bandRow="1" bandCol="1">
                <a:tableStyleId>{5940675A-B579-460E-94D1-54222C63F5DA}</a:tableStyleId>
              </a:tblPr>
              <a:tblGrid>
                <a:gridCol w="1641878">
                  <a:extLst>
                    <a:ext uri="{9D8B030D-6E8A-4147-A177-3AD203B41FA5}">
                      <a16:colId xmlns:a16="http://schemas.microsoft.com/office/drawing/2014/main" val="582394215"/>
                    </a:ext>
                  </a:extLst>
                </a:gridCol>
                <a:gridCol w="1641878">
                  <a:extLst>
                    <a:ext uri="{9D8B030D-6E8A-4147-A177-3AD203B41FA5}">
                      <a16:colId xmlns:a16="http://schemas.microsoft.com/office/drawing/2014/main" val="299759379"/>
                    </a:ext>
                  </a:extLst>
                </a:gridCol>
                <a:gridCol w="1641878">
                  <a:extLst>
                    <a:ext uri="{9D8B030D-6E8A-4147-A177-3AD203B41FA5}">
                      <a16:colId xmlns:a16="http://schemas.microsoft.com/office/drawing/2014/main" val="331282217"/>
                    </a:ext>
                  </a:extLst>
                </a:gridCol>
                <a:gridCol w="1641878">
                  <a:extLst>
                    <a:ext uri="{9D8B030D-6E8A-4147-A177-3AD203B41FA5}">
                      <a16:colId xmlns:a16="http://schemas.microsoft.com/office/drawing/2014/main" val="1336837773"/>
                    </a:ext>
                  </a:extLst>
                </a:gridCol>
                <a:gridCol w="1641878">
                  <a:extLst>
                    <a:ext uri="{9D8B030D-6E8A-4147-A177-3AD203B41FA5}">
                      <a16:colId xmlns:a16="http://schemas.microsoft.com/office/drawing/2014/main" val="337351381"/>
                    </a:ext>
                  </a:extLst>
                </a:gridCol>
                <a:gridCol w="1641878">
                  <a:extLst>
                    <a:ext uri="{9D8B030D-6E8A-4147-A177-3AD203B41FA5}">
                      <a16:colId xmlns:a16="http://schemas.microsoft.com/office/drawing/2014/main" val="141911356"/>
                    </a:ext>
                  </a:extLst>
                </a:gridCol>
              </a:tblGrid>
              <a:tr h="187688">
                <a:tc gridSpan="2">
                  <a:txBody>
                    <a:bodyPr/>
                    <a:lstStyle/>
                    <a:p>
                      <a:pPr algn="ctr"/>
                      <a:r>
                        <a:rPr lang="en-US" sz="1800" b="1" dirty="0">
                          <a:effectLst/>
                          <a:latin typeface="Calibri" panose="020F0502020204030204" pitchFamily="34" charset="0"/>
                          <a:ea typeface="PMingLiU" panose="02020500000000000000" pitchFamily="18" charset="-120"/>
                          <a:cs typeface="Calibri" panose="020F0502020204030204" pitchFamily="34" charset="0"/>
                        </a:rPr>
                        <a:t>Motion toward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dirty="0">
                          <a:effectLst/>
                          <a:latin typeface="Calibri" panose="020F0502020204030204" pitchFamily="34" charset="0"/>
                          <a:ea typeface="PMingLiU" panose="02020500000000000000" pitchFamily="18" charset="-120"/>
                          <a:cs typeface="Calibri" panose="020F0502020204030204" pitchFamily="34" charset="0"/>
                        </a:rPr>
                        <a:t>No motion</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Motion away from</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881141733"/>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кокл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ш(ке)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into the middle of, among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err="1">
                          <a:effectLst/>
                          <a:latin typeface="Calibri" panose="020F0502020204030204" pitchFamily="34" charset="0"/>
                          <a:ea typeface="PMingLiU" panose="02020500000000000000" pitchFamily="18" charset="-120"/>
                          <a:cs typeface="Calibri" panose="020F0502020204030204" pitchFamily="34" charset="0"/>
                        </a:rPr>
                        <a:t>кокл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ште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in the middle of, between, among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кокл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гыч</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from the middle of</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3351387"/>
                  </a:ext>
                </a:extLst>
              </a:tr>
            </a:tbl>
          </a:graphicData>
        </a:graphic>
      </p:graphicFrame>
      <p:graphicFrame>
        <p:nvGraphicFramePr>
          <p:cNvPr id="6" name="Table 5">
            <a:extLst>
              <a:ext uri="{FF2B5EF4-FFF2-40B4-BE49-F238E27FC236}">
                <a16:creationId xmlns:a16="http://schemas.microsoft.com/office/drawing/2014/main" id="{46C63E1F-C3F9-4524-8D79-3B65234638C4}"/>
              </a:ext>
            </a:extLst>
          </p:cNvPr>
          <p:cNvGraphicFramePr>
            <a:graphicFrameLocks noGrp="1"/>
          </p:cNvGraphicFramePr>
          <p:nvPr>
            <p:extLst>
              <p:ext uri="{D42A27DB-BD31-4B8C-83A1-F6EECF244321}">
                <p14:modId xmlns:p14="http://schemas.microsoft.com/office/powerpoint/2010/main" val="884158735"/>
              </p:ext>
            </p:extLst>
          </p:nvPr>
        </p:nvGraphicFramePr>
        <p:xfrm>
          <a:off x="1170366" y="3544093"/>
          <a:ext cx="9851268" cy="2123280"/>
        </p:xfrm>
        <a:graphic>
          <a:graphicData uri="http://schemas.openxmlformats.org/drawingml/2006/table">
            <a:tbl>
              <a:tblPr firstRow="1" firstCol="1" bandRow="1" bandCol="1">
                <a:tableStyleId>{5940675A-B579-460E-94D1-54222C63F5DA}</a:tableStyleId>
              </a:tblPr>
              <a:tblGrid>
                <a:gridCol w="4925634">
                  <a:extLst>
                    <a:ext uri="{9D8B030D-6E8A-4147-A177-3AD203B41FA5}">
                      <a16:colId xmlns:a16="http://schemas.microsoft.com/office/drawing/2014/main" val="3999116120"/>
                    </a:ext>
                  </a:extLst>
                </a:gridCol>
                <a:gridCol w="4925634">
                  <a:extLst>
                    <a:ext uri="{9D8B030D-6E8A-4147-A177-3AD203B41FA5}">
                      <a16:colId xmlns:a16="http://schemas.microsoft.com/office/drawing/2014/main" val="51657793"/>
                    </a:ext>
                  </a:extLst>
                </a:gridCol>
              </a:tblGrid>
              <a:tr h="42465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Еҥ </a:t>
                      </a:r>
                      <a:r>
                        <a:rPr lang="en-US" sz="1800" u="sng">
                          <a:effectLst/>
                          <a:latin typeface="Calibri" panose="020F0502020204030204" pitchFamily="34" charset="0"/>
                          <a:ea typeface="PMingLiU" panose="02020500000000000000" pitchFamily="18" charset="-120"/>
                          <a:cs typeface="Calibri" panose="020F0502020204030204" pitchFamily="34" charset="0"/>
                        </a:rPr>
                        <a:t>кокл</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ш</a:t>
                      </a:r>
                      <a:r>
                        <a:rPr lang="en-US" sz="1800">
                          <a:effectLst/>
                          <a:latin typeface="Calibri" panose="020F0502020204030204" pitchFamily="34" charset="0"/>
                          <a:ea typeface="PMingLiU" panose="02020500000000000000" pitchFamily="18" charset="-120"/>
                          <a:cs typeface="Calibri" panose="020F0502020204030204" pitchFamily="34" charset="0"/>
                        </a:rPr>
                        <a:t> ит п</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ро.</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Don’t meddle in other people’s business.</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31150936"/>
                  </a:ext>
                </a:extLst>
              </a:tr>
              <a:tr h="849312">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Ш</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ко милли</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 ш</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дыр </a:t>
                      </a:r>
                      <a:r>
                        <a:rPr lang="en-US" sz="1800" u="sng">
                          <a:effectLst/>
                          <a:latin typeface="Calibri" panose="020F0502020204030204" pitchFamily="34" charset="0"/>
                          <a:ea typeface="PMingLiU" panose="02020500000000000000" pitchFamily="18" charset="-120"/>
                          <a:cs typeface="Calibri" panose="020F0502020204030204" pitchFamily="34" charset="0"/>
                        </a:rPr>
                        <a:t>кокл</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ште</a:t>
                      </a:r>
                      <a:r>
                        <a:rPr lang="en-US" sz="1800">
                          <a:effectLst/>
                          <a:latin typeface="Calibri" panose="020F0502020204030204" pitchFamily="34" charset="0"/>
                          <a:ea typeface="PMingLiU" panose="02020500000000000000" pitchFamily="18" charset="-120"/>
                          <a:cs typeface="Calibri" panose="020F0502020204030204" pitchFamily="34" charset="0"/>
                        </a:rPr>
                        <a:t> шк</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ндын шӱдыр</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тым кыч</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Among many millions of stars, search for your very own one.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86753339"/>
                  </a:ext>
                </a:extLst>
              </a:tr>
              <a:tr h="849312">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Чыл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студ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нт </a:t>
                      </a:r>
                      <a:r>
                        <a:rPr lang="en-US" sz="1800" u="sng">
                          <a:effectLst/>
                          <a:latin typeface="Calibri" panose="020F0502020204030204" pitchFamily="34" charset="0"/>
                          <a:ea typeface="PMingLiU" panose="02020500000000000000" pitchFamily="18" charset="-120"/>
                          <a:cs typeface="Calibri" panose="020F0502020204030204" pitchFamily="34" charset="0"/>
                        </a:rPr>
                        <a:t>кокл</a:t>
                      </a:r>
                      <a:r>
                        <a:rPr lang="en-US" sz="1800" b="1" u="sng">
                          <a:effectLst/>
                          <a:latin typeface="Calibri" panose="020F0502020204030204" pitchFamily="34" charset="0"/>
                          <a:ea typeface="PMingLiU" panose="02020500000000000000" pitchFamily="18" charset="-120"/>
                          <a:cs typeface="Calibri" panose="020F0502020204030204" pitchFamily="34" charset="0"/>
                        </a:rPr>
                        <a:t>а</a:t>
                      </a:r>
                      <a:r>
                        <a:rPr lang="en-US" sz="1800" u="sng">
                          <a:effectLst/>
                          <a:latin typeface="Calibri" panose="020F0502020204030204" pitchFamily="34" charset="0"/>
                          <a:ea typeface="PMingLiU" panose="02020500000000000000" pitchFamily="18" charset="-120"/>
                          <a:cs typeface="Calibri" panose="020F0502020204030204" pitchFamily="34" charset="0"/>
                        </a:rPr>
                        <a:t> гыч</a:t>
                      </a:r>
                      <a:r>
                        <a:rPr lang="en-US" sz="1800">
                          <a:effectLst/>
                          <a:latin typeface="Calibri" panose="020F0502020204030204" pitchFamily="34" charset="0"/>
                          <a:ea typeface="PMingLiU" panose="02020500000000000000" pitchFamily="18" charset="-120"/>
                          <a:cs typeface="Calibri" panose="020F0502020204030204" pitchFamily="34" charset="0"/>
                        </a:rPr>
                        <a:t> эн с</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йжым реги</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нысо олимпи</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дыш колтен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Out of all the students, the very best is sent to the regional competition.</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66621685"/>
                  </a:ext>
                </a:extLst>
              </a:tr>
            </a:tbl>
          </a:graphicData>
        </a:graphic>
      </p:graphicFrame>
    </p:spTree>
    <p:extLst>
      <p:ext uri="{BB962C8B-B14F-4D97-AF65-F5344CB8AC3E}">
        <p14:creationId xmlns:p14="http://schemas.microsoft.com/office/powerpoint/2010/main" val="166153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36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што, ш</a:t>
            </a:r>
            <a:r>
              <a:rPr lang="az-Cyrl-AZ" sz="36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ҥго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old’</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8" name="TextBox 7">
            <a:extLst>
              <a:ext uri="{FF2B5EF4-FFF2-40B4-BE49-F238E27FC236}">
                <a16:creationId xmlns:a16="http://schemas.microsoft.com/office/drawing/2014/main" id="{D3EE45BA-0A73-4A55-85BB-28B8BF5912EC}"/>
              </a:ext>
            </a:extLst>
          </p:cNvPr>
          <p:cNvSpPr txBox="1"/>
          <p:nvPr/>
        </p:nvSpPr>
        <p:spPr>
          <a:xfrm>
            <a:off x="1666875" y="2250483"/>
            <a:ext cx="1590675" cy="1323439"/>
          </a:xfrm>
          <a:prstGeom prst="rect">
            <a:avLst/>
          </a:prstGeom>
          <a:noFill/>
        </p:spPr>
        <p:txBody>
          <a:bodyPr wrap="square">
            <a:spAutoFit/>
          </a:bodyPr>
          <a:lstStyle/>
          <a:p>
            <a:pPr algn="ctr"/>
            <a:r>
              <a:rPr lang="en-GB" sz="8000" dirty="0"/>
              <a:t>🧒</a:t>
            </a:r>
          </a:p>
        </p:txBody>
      </p:sp>
      <p:sp>
        <p:nvSpPr>
          <p:cNvPr id="10" name="TextBox 9">
            <a:extLst>
              <a:ext uri="{FF2B5EF4-FFF2-40B4-BE49-F238E27FC236}">
                <a16:creationId xmlns:a16="http://schemas.microsoft.com/office/drawing/2014/main" id="{2C0E2691-9CD0-4505-B251-9FC3E2A38E7A}"/>
              </a:ext>
            </a:extLst>
          </p:cNvPr>
          <p:cNvSpPr txBox="1"/>
          <p:nvPr/>
        </p:nvSpPr>
        <p:spPr>
          <a:xfrm>
            <a:off x="8610600" y="2250482"/>
            <a:ext cx="1409700" cy="1323439"/>
          </a:xfrm>
          <a:prstGeom prst="rect">
            <a:avLst/>
          </a:prstGeom>
          <a:noFill/>
        </p:spPr>
        <p:txBody>
          <a:bodyPr wrap="square">
            <a:spAutoFit/>
          </a:bodyPr>
          <a:lstStyle/>
          <a:p>
            <a:pPr algn="ctr"/>
            <a:r>
              <a:rPr lang="en-GB" sz="8000" dirty="0"/>
              <a:t>🧓</a:t>
            </a:r>
          </a:p>
        </p:txBody>
      </p:sp>
      <p:sp>
        <p:nvSpPr>
          <p:cNvPr id="12" name="TextBox 11">
            <a:extLst>
              <a:ext uri="{FF2B5EF4-FFF2-40B4-BE49-F238E27FC236}">
                <a16:creationId xmlns:a16="http://schemas.microsoft.com/office/drawing/2014/main" id="{0536ECD3-4330-4F78-9214-0FE2D495D3B3}"/>
              </a:ext>
            </a:extLst>
          </p:cNvPr>
          <p:cNvSpPr txBox="1"/>
          <p:nvPr/>
        </p:nvSpPr>
        <p:spPr>
          <a:xfrm>
            <a:off x="8410575" y="4671852"/>
            <a:ext cx="1809750" cy="1323439"/>
          </a:xfrm>
          <a:prstGeom prst="rect">
            <a:avLst/>
          </a:prstGeom>
          <a:noFill/>
        </p:spPr>
        <p:txBody>
          <a:bodyPr wrap="square">
            <a:spAutoFit/>
          </a:bodyPr>
          <a:lstStyle/>
          <a:p>
            <a:pPr algn="ctr"/>
            <a:r>
              <a:rPr lang="en-GB" sz="8000" dirty="0"/>
              <a:t>🏛️</a:t>
            </a:r>
          </a:p>
        </p:txBody>
      </p:sp>
      <p:sp>
        <p:nvSpPr>
          <p:cNvPr id="14" name="TextBox 13">
            <a:extLst>
              <a:ext uri="{FF2B5EF4-FFF2-40B4-BE49-F238E27FC236}">
                <a16:creationId xmlns:a16="http://schemas.microsoft.com/office/drawing/2014/main" id="{B990F440-D97E-456E-A4E2-56E126F25625}"/>
              </a:ext>
            </a:extLst>
          </p:cNvPr>
          <p:cNvSpPr txBox="1"/>
          <p:nvPr/>
        </p:nvSpPr>
        <p:spPr>
          <a:xfrm>
            <a:off x="1633537" y="4671852"/>
            <a:ext cx="1657350" cy="1323439"/>
          </a:xfrm>
          <a:prstGeom prst="rect">
            <a:avLst/>
          </a:prstGeom>
          <a:noFill/>
        </p:spPr>
        <p:txBody>
          <a:bodyPr wrap="square">
            <a:spAutoFit/>
          </a:bodyPr>
          <a:lstStyle/>
          <a:p>
            <a:pPr algn="ctr"/>
            <a:r>
              <a:rPr lang="en-GB" sz="8000" dirty="0"/>
              <a:t>🏙️</a:t>
            </a:r>
          </a:p>
        </p:txBody>
      </p:sp>
      <p:sp>
        <p:nvSpPr>
          <p:cNvPr id="15" name="Arrow: Left-Right 14">
            <a:extLst>
              <a:ext uri="{FF2B5EF4-FFF2-40B4-BE49-F238E27FC236}">
                <a16:creationId xmlns:a16="http://schemas.microsoft.com/office/drawing/2014/main" id="{C5CD6F13-6908-43A5-A768-B5ED467BF5CC}"/>
              </a:ext>
            </a:extLst>
          </p:cNvPr>
          <p:cNvSpPr/>
          <p:nvPr/>
        </p:nvSpPr>
        <p:spPr>
          <a:xfrm>
            <a:off x="3438525" y="2528552"/>
            <a:ext cx="4972050" cy="767297"/>
          </a:xfrm>
          <a:prstGeom prst="lef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AT" dirty="0"/>
              <a:t>с</a:t>
            </a:r>
            <a:r>
              <a:rPr lang="de-AT" b="1" dirty="0"/>
              <a:t>а</a:t>
            </a:r>
            <a:r>
              <a:rPr lang="de-AT" dirty="0"/>
              <a:t>мырык / ш</a:t>
            </a:r>
            <a:r>
              <a:rPr lang="de-AT" b="1" dirty="0"/>
              <a:t>о</a:t>
            </a:r>
            <a:r>
              <a:rPr lang="de-AT" dirty="0"/>
              <a:t>ҥго</a:t>
            </a:r>
            <a:endParaRPr lang="en-GB" dirty="0"/>
          </a:p>
        </p:txBody>
      </p:sp>
      <p:sp>
        <p:nvSpPr>
          <p:cNvPr id="16" name="Arrow: Left-Right 15">
            <a:extLst>
              <a:ext uri="{FF2B5EF4-FFF2-40B4-BE49-F238E27FC236}">
                <a16:creationId xmlns:a16="http://schemas.microsoft.com/office/drawing/2014/main" id="{B7EDD93F-874D-43D1-B5DC-85DBF55635A3}"/>
              </a:ext>
            </a:extLst>
          </p:cNvPr>
          <p:cNvSpPr/>
          <p:nvPr/>
        </p:nvSpPr>
        <p:spPr>
          <a:xfrm>
            <a:off x="3438525" y="5024875"/>
            <a:ext cx="4972050" cy="767297"/>
          </a:xfrm>
          <a:prstGeom prst="lef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AT" dirty="0"/>
              <a:t>у / т</a:t>
            </a:r>
            <a:r>
              <a:rPr lang="de-AT" b="1" dirty="0"/>
              <a:t>о</a:t>
            </a:r>
            <a:r>
              <a:rPr lang="de-AT" dirty="0"/>
              <a:t>што</a:t>
            </a:r>
            <a:endParaRPr lang="en-GB" dirty="0"/>
          </a:p>
        </p:txBody>
      </p:sp>
    </p:spTree>
    <p:extLst>
      <p:ext uri="{BB962C8B-B14F-4D97-AF65-F5344CB8AC3E}">
        <p14:creationId xmlns:p14="http://schemas.microsoft.com/office/powerpoint/2010/main" val="27305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PMingLiU" panose="02020500000000000000" pitchFamily="18" charset="-120"/>
                <a:cs typeface="Calibri" panose="020F0502020204030204" pitchFamily="34" charset="0"/>
              </a:rPr>
              <a:t>жап, п</a:t>
            </a:r>
            <a:r>
              <a:rPr lang="az-Cyrl-AZ" sz="3600" b="1" u="sng" dirty="0">
                <a:latin typeface="Calibri" panose="020F0502020204030204" pitchFamily="34" charset="0"/>
                <a:ea typeface="PMingLiU" panose="02020500000000000000" pitchFamily="18" charset="-120"/>
                <a:cs typeface="Calibri" panose="020F0502020204030204" pitchFamily="34" charset="0"/>
              </a:rPr>
              <a:t>а</a:t>
            </a:r>
            <a:r>
              <a:rPr lang="az-Cyrl-AZ" sz="3600" u="sng" dirty="0">
                <a:latin typeface="Calibri" panose="020F0502020204030204" pitchFamily="34" charset="0"/>
                <a:ea typeface="PMingLiU" panose="02020500000000000000" pitchFamily="18" charset="-120"/>
                <a:cs typeface="Calibri" panose="020F0502020204030204" pitchFamily="34" charset="0"/>
              </a:rPr>
              <a:t>гыт ‘</a:t>
            </a:r>
            <a:r>
              <a:rPr lang="en-GB" sz="3600" u="sng" dirty="0">
                <a:latin typeface="Calibri" panose="020F0502020204030204" pitchFamily="34" charset="0"/>
                <a:ea typeface="PMingLiU" panose="02020500000000000000" pitchFamily="18" charset="-120"/>
                <a:cs typeface="Calibri" panose="020F0502020204030204" pitchFamily="34" charset="0"/>
              </a:rPr>
              <a:t>time’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graphicFrame>
        <p:nvGraphicFramePr>
          <p:cNvPr id="2" name="Table 5">
            <a:extLst>
              <a:ext uri="{FF2B5EF4-FFF2-40B4-BE49-F238E27FC236}">
                <a16:creationId xmlns:a16="http://schemas.microsoft.com/office/drawing/2014/main" id="{EC5CAE69-9112-475C-86E4-470A0299B6C4}"/>
              </a:ext>
            </a:extLst>
          </p:cNvPr>
          <p:cNvGraphicFramePr>
            <a:graphicFrameLocks noGrp="1"/>
          </p:cNvGraphicFramePr>
          <p:nvPr>
            <p:extLst>
              <p:ext uri="{D42A27DB-BD31-4B8C-83A1-F6EECF244321}">
                <p14:modId xmlns:p14="http://schemas.microsoft.com/office/powerpoint/2010/main" val="312788519"/>
              </p:ext>
            </p:extLst>
          </p:nvPr>
        </p:nvGraphicFramePr>
        <p:xfrm>
          <a:off x="2032000" y="3050613"/>
          <a:ext cx="8127999" cy="18542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68614188"/>
                    </a:ext>
                  </a:extLst>
                </a:gridCol>
                <a:gridCol w="2709333">
                  <a:extLst>
                    <a:ext uri="{9D8B030D-6E8A-4147-A177-3AD203B41FA5}">
                      <a16:colId xmlns:a16="http://schemas.microsoft.com/office/drawing/2014/main" val="2777199796"/>
                    </a:ext>
                  </a:extLst>
                </a:gridCol>
                <a:gridCol w="2709333">
                  <a:extLst>
                    <a:ext uri="{9D8B030D-6E8A-4147-A177-3AD203B41FA5}">
                      <a16:colId xmlns:a16="http://schemas.microsoft.com/office/drawing/2014/main" val="1235843091"/>
                    </a:ext>
                  </a:extLst>
                </a:gridCol>
              </a:tblGrid>
              <a:tr h="370840">
                <a:tc>
                  <a:txBody>
                    <a:bodyPr/>
                    <a:lstStyle/>
                    <a:p>
                      <a:endParaRPr lang="en-GB" dirty="0"/>
                    </a:p>
                  </a:txBody>
                  <a:tcPr/>
                </a:tc>
                <a:tc>
                  <a:txBody>
                    <a:bodyPr/>
                    <a:lstStyle/>
                    <a:p>
                      <a:r>
                        <a:rPr lang="mi-NZ" dirty="0"/>
                        <a:t>... жап</a:t>
                      </a:r>
                      <a:endParaRPr lang="en-GB" dirty="0"/>
                    </a:p>
                  </a:txBody>
                  <a:tcPr/>
                </a:tc>
                <a:tc>
                  <a:txBody>
                    <a:bodyPr/>
                    <a:lstStyle/>
                    <a:p>
                      <a:r>
                        <a:rPr lang="mi-NZ" dirty="0"/>
                        <a:t>... п</a:t>
                      </a:r>
                      <a:r>
                        <a:rPr lang="mi-NZ" b="1" dirty="0"/>
                        <a:t>а</a:t>
                      </a:r>
                      <a:r>
                        <a:rPr lang="mi-NZ" dirty="0"/>
                        <a:t>гыт</a:t>
                      </a:r>
                      <a:endParaRPr lang="en-GB" dirty="0"/>
                    </a:p>
                  </a:txBody>
                  <a:tcPr/>
                </a:tc>
                <a:extLst>
                  <a:ext uri="{0D108BD9-81ED-4DB2-BD59-A6C34878D82A}">
                    <a16:rowId xmlns:a16="http://schemas.microsoft.com/office/drawing/2014/main" val="3740766938"/>
                  </a:ext>
                </a:extLst>
              </a:tr>
              <a:tr h="370840">
                <a:tc>
                  <a:txBody>
                    <a:bodyPr/>
                    <a:lstStyle/>
                    <a:p>
                      <a:r>
                        <a:rPr lang="de-AT" dirty="0"/>
                        <a:t>ш</a:t>
                      </a:r>
                      <a:r>
                        <a:rPr lang="de-AT" b="1" dirty="0"/>
                        <a:t>о</a:t>
                      </a:r>
                      <a:r>
                        <a:rPr lang="de-AT" dirty="0"/>
                        <a:t>шо …</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660010899"/>
                  </a:ext>
                </a:extLst>
              </a:tr>
              <a:tr h="370840">
                <a:tc>
                  <a:txBody>
                    <a:bodyPr/>
                    <a:lstStyle/>
                    <a:p>
                      <a:r>
                        <a:rPr lang="mi-NZ" dirty="0"/>
                        <a:t>кеҥ</a:t>
                      </a:r>
                      <a:r>
                        <a:rPr lang="mi-NZ" b="1" dirty="0"/>
                        <a:t>е</a:t>
                      </a:r>
                      <a:r>
                        <a:rPr lang="mi-NZ" dirty="0"/>
                        <a:t>ж ...</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074661350"/>
                  </a:ext>
                </a:extLst>
              </a:tr>
              <a:tr h="370840">
                <a:tc>
                  <a:txBody>
                    <a:bodyPr/>
                    <a:lstStyle/>
                    <a:p>
                      <a:r>
                        <a:rPr lang="mi-NZ" dirty="0"/>
                        <a:t>ш</a:t>
                      </a:r>
                      <a:r>
                        <a:rPr lang="mi-NZ" b="1" dirty="0"/>
                        <a:t>ы</a:t>
                      </a:r>
                      <a:r>
                        <a:rPr lang="mi-NZ" dirty="0"/>
                        <a:t>же ...</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335300823"/>
                  </a:ext>
                </a:extLst>
              </a:tr>
              <a:tr h="370840">
                <a:tc>
                  <a:txBody>
                    <a:bodyPr/>
                    <a:lstStyle/>
                    <a:p>
                      <a:r>
                        <a:rPr lang="mi-NZ" dirty="0"/>
                        <a:t>т</a:t>
                      </a:r>
                      <a:r>
                        <a:rPr lang="mi-NZ" b="1" dirty="0"/>
                        <a:t>е</a:t>
                      </a:r>
                      <a:r>
                        <a:rPr lang="mi-NZ" dirty="0"/>
                        <a:t>ле ...</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446807690"/>
                  </a:ext>
                </a:extLst>
              </a:tr>
            </a:tbl>
          </a:graphicData>
        </a:graphic>
      </p:graphicFrame>
      <p:sp>
        <p:nvSpPr>
          <p:cNvPr id="13" name="TextBox 12">
            <a:extLst>
              <a:ext uri="{FF2B5EF4-FFF2-40B4-BE49-F238E27FC236}">
                <a16:creationId xmlns:a16="http://schemas.microsoft.com/office/drawing/2014/main" id="{04C1865A-50E9-4CCE-B7B7-7C53690867BD}"/>
              </a:ext>
            </a:extLst>
          </p:cNvPr>
          <p:cNvSpPr txBox="1"/>
          <p:nvPr/>
        </p:nvSpPr>
        <p:spPr>
          <a:xfrm>
            <a:off x="897924" y="17635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p:txBody>
      </p:sp>
      <p:graphicFrame>
        <p:nvGraphicFramePr>
          <p:cNvPr id="17" name="Table 5">
            <a:extLst>
              <a:ext uri="{FF2B5EF4-FFF2-40B4-BE49-F238E27FC236}">
                <a16:creationId xmlns:a16="http://schemas.microsoft.com/office/drawing/2014/main" id="{5FAA967B-E6D7-43A3-B6E9-68BE7060115B}"/>
              </a:ext>
            </a:extLst>
          </p:cNvPr>
          <p:cNvGraphicFramePr>
            <a:graphicFrameLocks noGrp="1"/>
          </p:cNvGraphicFramePr>
          <p:nvPr>
            <p:extLst>
              <p:ext uri="{D42A27DB-BD31-4B8C-83A1-F6EECF244321}">
                <p14:modId xmlns:p14="http://schemas.microsoft.com/office/powerpoint/2010/main" val="1316105561"/>
              </p:ext>
            </p:extLst>
          </p:nvPr>
        </p:nvGraphicFramePr>
        <p:xfrm>
          <a:off x="2032000" y="3050613"/>
          <a:ext cx="8127999" cy="18542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68614188"/>
                    </a:ext>
                  </a:extLst>
                </a:gridCol>
                <a:gridCol w="2709333">
                  <a:extLst>
                    <a:ext uri="{9D8B030D-6E8A-4147-A177-3AD203B41FA5}">
                      <a16:colId xmlns:a16="http://schemas.microsoft.com/office/drawing/2014/main" val="2777199796"/>
                    </a:ext>
                  </a:extLst>
                </a:gridCol>
                <a:gridCol w="2709333">
                  <a:extLst>
                    <a:ext uri="{9D8B030D-6E8A-4147-A177-3AD203B41FA5}">
                      <a16:colId xmlns:a16="http://schemas.microsoft.com/office/drawing/2014/main" val="1235843091"/>
                    </a:ext>
                  </a:extLst>
                </a:gridCol>
              </a:tblGrid>
              <a:tr h="370840">
                <a:tc>
                  <a:txBody>
                    <a:bodyPr/>
                    <a:lstStyle/>
                    <a:p>
                      <a:endParaRPr lang="en-GB" dirty="0"/>
                    </a:p>
                  </a:txBody>
                  <a:tcPr>
                    <a:solidFill>
                      <a:schemeClr val="bg1"/>
                    </a:solidFill>
                  </a:tcPr>
                </a:tc>
                <a:tc>
                  <a:txBody>
                    <a:bodyPr/>
                    <a:lstStyle/>
                    <a:p>
                      <a:r>
                        <a:rPr lang="mi-NZ" dirty="0"/>
                        <a:t>... жап</a:t>
                      </a:r>
                      <a:endParaRPr lang="en-GB" dirty="0"/>
                    </a:p>
                  </a:txBody>
                  <a:tcPr>
                    <a:solidFill>
                      <a:schemeClr val="bg1"/>
                    </a:solidFill>
                  </a:tcPr>
                </a:tc>
                <a:tc>
                  <a:txBody>
                    <a:bodyPr/>
                    <a:lstStyle/>
                    <a:p>
                      <a:r>
                        <a:rPr lang="mi-NZ" dirty="0"/>
                        <a:t>... п</a:t>
                      </a:r>
                      <a:r>
                        <a:rPr lang="mi-NZ" b="1" dirty="0"/>
                        <a:t>а</a:t>
                      </a:r>
                      <a:r>
                        <a:rPr lang="mi-NZ" dirty="0"/>
                        <a:t>гыт</a:t>
                      </a:r>
                      <a:endParaRPr lang="en-GB" dirty="0"/>
                    </a:p>
                  </a:txBody>
                  <a:tcPr>
                    <a:solidFill>
                      <a:schemeClr val="bg1"/>
                    </a:solidFill>
                  </a:tcPr>
                </a:tc>
                <a:extLst>
                  <a:ext uri="{0D108BD9-81ED-4DB2-BD59-A6C34878D82A}">
                    <a16:rowId xmlns:a16="http://schemas.microsoft.com/office/drawing/2014/main" val="3740766938"/>
                  </a:ext>
                </a:extLst>
              </a:tr>
              <a:tr h="370840">
                <a:tc>
                  <a:txBody>
                    <a:bodyPr/>
                    <a:lstStyle/>
                    <a:p>
                      <a:r>
                        <a:rPr lang="de-AT" dirty="0"/>
                        <a:t>ш</a:t>
                      </a:r>
                      <a:r>
                        <a:rPr lang="de-AT" b="1" dirty="0"/>
                        <a:t>о</a:t>
                      </a:r>
                      <a:r>
                        <a:rPr lang="de-AT" dirty="0"/>
                        <a:t>шо …</a:t>
                      </a:r>
                      <a:endParaRPr lang="en-GB" dirty="0"/>
                    </a:p>
                  </a:txBody>
                  <a:tcPr>
                    <a:solidFill>
                      <a:schemeClr val="bg1"/>
                    </a:solidFill>
                  </a:tcPr>
                </a:tc>
                <a:tc>
                  <a:txBody>
                    <a:bodyPr/>
                    <a:lstStyle/>
                    <a:p>
                      <a:r>
                        <a:rPr lang="mi-NZ" dirty="0"/>
                        <a:t>34.45 %</a:t>
                      </a:r>
                      <a:endParaRPr lang="en-GB" dirty="0"/>
                    </a:p>
                  </a:txBody>
                  <a:tcPr>
                    <a:solidFill>
                      <a:schemeClr val="bg1"/>
                    </a:solidFill>
                  </a:tcPr>
                </a:tc>
                <a:tc>
                  <a:txBody>
                    <a:bodyPr/>
                    <a:lstStyle/>
                    <a:p>
                      <a:r>
                        <a:rPr lang="mi-NZ" dirty="0"/>
                        <a:t>65.55 %</a:t>
                      </a:r>
                      <a:endParaRPr lang="en-GB" dirty="0"/>
                    </a:p>
                  </a:txBody>
                  <a:tcPr>
                    <a:solidFill>
                      <a:schemeClr val="bg1"/>
                    </a:solidFill>
                  </a:tcPr>
                </a:tc>
                <a:extLst>
                  <a:ext uri="{0D108BD9-81ED-4DB2-BD59-A6C34878D82A}">
                    <a16:rowId xmlns:a16="http://schemas.microsoft.com/office/drawing/2014/main" val="1660010899"/>
                  </a:ext>
                </a:extLst>
              </a:tr>
              <a:tr h="370840">
                <a:tc>
                  <a:txBody>
                    <a:bodyPr/>
                    <a:lstStyle/>
                    <a:p>
                      <a:r>
                        <a:rPr lang="mi-NZ" dirty="0"/>
                        <a:t>кеҥ</a:t>
                      </a:r>
                      <a:r>
                        <a:rPr lang="mi-NZ" b="1" dirty="0"/>
                        <a:t>е</a:t>
                      </a:r>
                      <a:r>
                        <a:rPr lang="mi-NZ" dirty="0"/>
                        <a:t>ж ...</a:t>
                      </a:r>
                      <a:endParaRPr lang="en-GB" dirty="0"/>
                    </a:p>
                  </a:txBody>
                  <a:tcPr>
                    <a:solidFill>
                      <a:schemeClr val="bg1"/>
                    </a:solidFill>
                  </a:tcPr>
                </a:tc>
                <a:tc>
                  <a:txBody>
                    <a:bodyPr/>
                    <a:lstStyle/>
                    <a:p>
                      <a:r>
                        <a:rPr lang="mi-NZ" dirty="0"/>
                        <a:t>46.86 %</a:t>
                      </a:r>
                      <a:endParaRPr lang="en-GB" dirty="0"/>
                    </a:p>
                  </a:txBody>
                  <a:tcPr>
                    <a:solidFill>
                      <a:schemeClr val="bg1"/>
                    </a:solidFill>
                  </a:tcPr>
                </a:tc>
                <a:tc>
                  <a:txBody>
                    <a:bodyPr/>
                    <a:lstStyle/>
                    <a:p>
                      <a:r>
                        <a:rPr lang="mi-NZ" dirty="0"/>
                        <a:t>53.14 %</a:t>
                      </a:r>
                      <a:endParaRPr lang="en-GB" dirty="0"/>
                    </a:p>
                  </a:txBody>
                  <a:tcPr>
                    <a:solidFill>
                      <a:schemeClr val="bg1"/>
                    </a:solidFill>
                  </a:tcPr>
                </a:tc>
                <a:extLst>
                  <a:ext uri="{0D108BD9-81ED-4DB2-BD59-A6C34878D82A}">
                    <a16:rowId xmlns:a16="http://schemas.microsoft.com/office/drawing/2014/main" val="2074661350"/>
                  </a:ext>
                </a:extLst>
              </a:tr>
              <a:tr h="370840">
                <a:tc>
                  <a:txBody>
                    <a:bodyPr/>
                    <a:lstStyle/>
                    <a:p>
                      <a:r>
                        <a:rPr lang="mi-NZ" dirty="0"/>
                        <a:t>ш</a:t>
                      </a:r>
                      <a:r>
                        <a:rPr lang="mi-NZ" b="1" dirty="0"/>
                        <a:t>ы</a:t>
                      </a:r>
                      <a:r>
                        <a:rPr lang="mi-NZ" dirty="0"/>
                        <a:t>же ...</a:t>
                      </a:r>
                      <a:endParaRPr lang="en-GB" dirty="0"/>
                    </a:p>
                  </a:txBody>
                  <a:tcPr>
                    <a:solidFill>
                      <a:schemeClr val="bg1"/>
                    </a:solidFill>
                  </a:tcPr>
                </a:tc>
                <a:tc>
                  <a:txBody>
                    <a:bodyPr/>
                    <a:lstStyle/>
                    <a:p>
                      <a:r>
                        <a:rPr lang="mi-NZ" dirty="0"/>
                        <a:t>73.96 %</a:t>
                      </a:r>
                      <a:endParaRPr lang="en-GB" dirty="0"/>
                    </a:p>
                  </a:txBody>
                  <a:tcPr>
                    <a:solidFill>
                      <a:schemeClr val="bg1"/>
                    </a:solidFill>
                  </a:tcPr>
                </a:tc>
                <a:tc>
                  <a:txBody>
                    <a:bodyPr/>
                    <a:lstStyle/>
                    <a:p>
                      <a:r>
                        <a:rPr lang="mi-NZ" dirty="0"/>
                        <a:t>26.04 %</a:t>
                      </a:r>
                      <a:endParaRPr lang="en-GB" dirty="0"/>
                    </a:p>
                  </a:txBody>
                  <a:tcPr>
                    <a:solidFill>
                      <a:schemeClr val="bg1"/>
                    </a:solidFill>
                  </a:tcPr>
                </a:tc>
                <a:extLst>
                  <a:ext uri="{0D108BD9-81ED-4DB2-BD59-A6C34878D82A}">
                    <a16:rowId xmlns:a16="http://schemas.microsoft.com/office/drawing/2014/main" val="1335300823"/>
                  </a:ext>
                </a:extLst>
              </a:tr>
              <a:tr h="370840">
                <a:tc>
                  <a:txBody>
                    <a:bodyPr/>
                    <a:lstStyle/>
                    <a:p>
                      <a:r>
                        <a:rPr lang="mi-NZ" dirty="0"/>
                        <a:t>т</a:t>
                      </a:r>
                      <a:r>
                        <a:rPr lang="mi-NZ" b="1" dirty="0"/>
                        <a:t>е</a:t>
                      </a:r>
                      <a:r>
                        <a:rPr lang="mi-NZ" dirty="0"/>
                        <a:t>ле ...</a:t>
                      </a:r>
                      <a:endParaRPr lang="en-GB" dirty="0"/>
                    </a:p>
                  </a:txBody>
                  <a:tcPr>
                    <a:solidFill>
                      <a:schemeClr val="bg1"/>
                    </a:solidFill>
                  </a:tcPr>
                </a:tc>
                <a:tc>
                  <a:txBody>
                    <a:bodyPr/>
                    <a:lstStyle/>
                    <a:p>
                      <a:r>
                        <a:rPr lang="mi-NZ" dirty="0"/>
                        <a:t>47.62 %</a:t>
                      </a:r>
                      <a:endParaRPr lang="en-GB" dirty="0"/>
                    </a:p>
                  </a:txBody>
                  <a:tcPr>
                    <a:solidFill>
                      <a:schemeClr val="bg1"/>
                    </a:solidFill>
                  </a:tcPr>
                </a:tc>
                <a:tc>
                  <a:txBody>
                    <a:bodyPr/>
                    <a:lstStyle/>
                    <a:p>
                      <a:r>
                        <a:rPr lang="mi-NZ" dirty="0"/>
                        <a:t>52.38 %</a:t>
                      </a:r>
                      <a:endParaRPr lang="en-GB" dirty="0"/>
                    </a:p>
                  </a:txBody>
                  <a:tcPr>
                    <a:solidFill>
                      <a:schemeClr val="bg1"/>
                    </a:solidFill>
                  </a:tcPr>
                </a:tc>
                <a:extLst>
                  <a:ext uri="{0D108BD9-81ED-4DB2-BD59-A6C34878D82A}">
                    <a16:rowId xmlns:a16="http://schemas.microsoft.com/office/drawing/2014/main" val="3446807690"/>
                  </a:ext>
                </a:extLst>
              </a:tr>
            </a:tbl>
          </a:graphicData>
        </a:graphic>
      </p:graphicFrame>
    </p:spTree>
    <p:extLst>
      <p:ext uri="{BB962C8B-B14F-4D97-AF65-F5344CB8AC3E}">
        <p14:creationId xmlns:p14="http://schemas.microsoft.com/office/powerpoint/2010/main" val="2417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err="1">
                <a:latin typeface="Calibri" panose="020F0502020204030204" pitchFamily="34" charset="0"/>
                <a:ea typeface="PMingLiU" panose="02020500000000000000" pitchFamily="18" charset="-120"/>
                <a:cs typeface="Calibri" panose="020F0502020204030204" pitchFamily="34" charset="0"/>
              </a:rPr>
              <a:t>опт</a:t>
            </a:r>
            <a:r>
              <a:rPr lang="en-GB" sz="3600" b="1" u="sng" dirty="0" err="1">
                <a:latin typeface="Calibri" panose="020F0502020204030204" pitchFamily="34" charset="0"/>
                <a:ea typeface="PMingLiU" panose="02020500000000000000" pitchFamily="18" charset="-120"/>
                <a:cs typeface="Calibri" panose="020F0502020204030204" pitchFamily="34" charset="0"/>
              </a:rPr>
              <a:t>а</a:t>
            </a:r>
            <a:r>
              <a:rPr lang="en-GB" sz="3600" u="sng" dirty="0" err="1">
                <a:latin typeface="Calibri" panose="020F0502020204030204" pitchFamily="34" charset="0"/>
                <a:ea typeface="PMingLiU" panose="02020500000000000000" pitchFamily="18" charset="-120"/>
                <a:cs typeface="Calibri" panose="020F0502020204030204" pitchFamily="34" charset="0"/>
              </a:rPr>
              <a:t>ш</a:t>
            </a:r>
            <a:r>
              <a:rPr lang="en-GB" sz="3600" u="sng" dirty="0">
                <a:latin typeface="Calibri" panose="020F0502020204030204" pitchFamily="34" charset="0"/>
                <a:ea typeface="PMingLiU" panose="02020500000000000000" pitchFamily="18" charset="-120"/>
                <a:cs typeface="Calibri" panose="020F0502020204030204" pitchFamily="34" charset="0"/>
              </a:rPr>
              <a:t> (-</a:t>
            </a:r>
            <a:r>
              <a:rPr lang="en-GB" sz="3600" u="sng" dirty="0" err="1">
                <a:latin typeface="Calibri" panose="020F0502020204030204" pitchFamily="34" charset="0"/>
                <a:ea typeface="PMingLiU" panose="02020500000000000000" pitchFamily="18" charset="-120"/>
                <a:cs typeface="Calibri" panose="020F0502020204030204" pitchFamily="34" charset="0"/>
              </a:rPr>
              <a:t>ем</a:t>
            </a:r>
            <a:r>
              <a:rPr lang="en-GB" sz="3600" u="sng" dirty="0">
                <a:latin typeface="Calibri" panose="020F0502020204030204" pitchFamily="34" charset="0"/>
                <a:ea typeface="PMingLiU" panose="02020500000000000000" pitchFamily="18" charset="-120"/>
                <a:cs typeface="Calibri" panose="020F0502020204030204" pitchFamily="34" charset="0"/>
              </a:rPr>
              <a:t>) ‘to place, to set’ ~ </a:t>
            </a:r>
            <a:r>
              <a:rPr lang="en-GB" sz="3600" u="sng" dirty="0" err="1">
                <a:latin typeface="Calibri" panose="020F0502020204030204" pitchFamily="34" charset="0"/>
                <a:ea typeface="PMingLiU" panose="02020500000000000000" pitchFamily="18" charset="-120"/>
                <a:cs typeface="Calibri" panose="020F0502020204030204" pitchFamily="34" charset="0"/>
              </a:rPr>
              <a:t>опт</a:t>
            </a:r>
            <a:r>
              <a:rPr lang="en-GB" sz="3600" b="1" u="sng" dirty="0" err="1">
                <a:latin typeface="Calibri" panose="020F0502020204030204" pitchFamily="34" charset="0"/>
                <a:ea typeface="PMingLiU" panose="02020500000000000000" pitchFamily="18" charset="-120"/>
                <a:cs typeface="Calibri" panose="020F0502020204030204" pitchFamily="34" charset="0"/>
              </a:rPr>
              <a:t>а</a:t>
            </a:r>
            <a:r>
              <a:rPr lang="en-GB" sz="3600" u="sng" dirty="0" err="1">
                <a:latin typeface="Calibri" panose="020F0502020204030204" pitchFamily="34" charset="0"/>
                <a:ea typeface="PMingLiU" panose="02020500000000000000" pitchFamily="18" charset="-120"/>
                <a:cs typeface="Calibri" panose="020F0502020204030204" pitchFamily="34" charset="0"/>
              </a:rPr>
              <a:t>ш</a:t>
            </a:r>
            <a:r>
              <a:rPr lang="en-GB" sz="3600" u="sng" dirty="0">
                <a:latin typeface="Calibri" panose="020F0502020204030204" pitchFamily="34" charset="0"/>
                <a:ea typeface="PMingLiU" panose="02020500000000000000" pitchFamily="18" charset="-120"/>
                <a:cs typeface="Calibri" panose="020F0502020204030204" pitchFamily="34" charset="0"/>
              </a:rPr>
              <a:t> (-</a:t>
            </a:r>
            <a:r>
              <a:rPr lang="en-GB" sz="3600" u="sng" dirty="0" err="1">
                <a:latin typeface="Calibri" panose="020F0502020204030204" pitchFamily="34" charset="0"/>
                <a:ea typeface="PMingLiU" panose="02020500000000000000" pitchFamily="18" charset="-120"/>
                <a:cs typeface="Calibri" panose="020F0502020204030204" pitchFamily="34" charset="0"/>
              </a:rPr>
              <a:t>ем</a:t>
            </a:r>
            <a:r>
              <a:rPr lang="en-GB" sz="3600" u="sng" dirty="0">
                <a:latin typeface="Calibri" panose="020F0502020204030204" pitchFamily="34" charset="0"/>
                <a:ea typeface="PMingLiU" panose="02020500000000000000" pitchFamily="18" charset="-120"/>
                <a:cs typeface="Calibri" panose="020F0502020204030204" pitchFamily="34" charset="0"/>
              </a:rPr>
              <a:t>) ‘to bark’</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pic>
        <p:nvPicPr>
          <p:cNvPr id="8" name="Picture 7">
            <a:extLst>
              <a:ext uri="{FF2B5EF4-FFF2-40B4-BE49-F238E27FC236}">
                <a16:creationId xmlns:a16="http://schemas.microsoft.com/office/drawing/2014/main" id="{F326DE35-E1C5-48F9-9328-A4E4517D45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6795" y="1876107"/>
            <a:ext cx="2759710" cy="3467735"/>
          </a:xfrm>
          <a:prstGeom prst="rect">
            <a:avLst/>
          </a:prstGeom>
          <a:noFill/>
          <a:ln>
            <a:noFill/>
          </a:ln>
        </p:spPr>
      </p:pic>
      <p:sp>
        <p:nvSpPr>
          <p:cNvPr id="10" name="TextBox 9">
            <a:extLst>
              <a:ext uri="{FF2B5EF4-FFF2-40B4-BE49-F238E27FC236}">
                <a16:creationId xmlns:a16="http://schemas.microsoft.com/office/drawing/2014/main" id="{129FDF40-F9E6-435C-83A1-51CCC1C49C63}"/>
              </a:ext>
            </a:extLst>
          </p:cNvPr>
          <p:cNvSpPr txBox="1"/>
          <p:nvPr/>
        </p:nvSpPr>
        <p:spPr>
          <a:xfrm>
            <a:off x="2358072" y="5616678"/>
            <a:ext cx="2637155" cy="369332"/>
          </a:xfrm>
          <a:prstGeom prst="rect">
            <a:avLst/>
          </a:prstGeom>
          <a:noFill/>
        </p:spPr>
        <p:txBody>
          <a:bodyPr wrap="square">
            <a:spAutoFit/>
          </a:bodyPr>
          <a:lstStyle/>
          <a:p>
            <a:pPr algn="ctr"/>
            <a:r>
              <a:rPr lang="en-GB" dirty="0" err="1"/>
              <a:t>Ан</a:t>
            </a:r>
            <a:r>
              <a:rPr lang="en-GB" b="1" dirty="0" err="1"/>
              <a:t>у</a:t>
            </a:r>
            <a:r>
              <a:rPr lang="en-GB" dirty="0" err="1"/>
              <a:t>ш</a:t>
            </a:r>
            <a:r>
              <a:rPr lang="en-GB" dirty="0"/>
              <a:t> </a:t>
            </a:r>
            <a:r>
              <a:rPr lang="en-GB" dirty="0" err="1"/>
              <a:t>в</a:t>
            </a:r>
            <a:r>
              <a:rPr lang="en-GB" b="1" dirty="0" err="1"/>
              <a:t>ӱ</a:t>
            </a:r>
            <a:r>
              <a:rPr lang="en-GB" dirty="0" err="1"/>
              <a:t>дым</a:t>
            </a:r>
            <a:r>
              <a:rPr lang="en-GB" dirty="0"/>
              <a:t> </a:t>
            </a:r>
            <a:r>
              <a:rPr lang="en-GB" dirty="0" err="1"/>
              <a:t>опт</a:t>
            </a:r>
            <a:r>
              <a:rPr lang="en-GB" b="1" dirty="0" err="1"/>
              <a:t>а</a:t>
            </a:r>
            <a:r>
              <a:rPr lang="en-GB" dirty="0"/>
              <a:t>.</a:t>
            </a:r>
          </a:p>
        </p:txBody>
      </p:sp>
      <p:pic>
        <p:nvPicPr>
          <p:cNvPr id="11" name="Picture 10">
            <a:extLst>
              <a:ext uri="{FF2B5EF4-FFF2-40B4-BE49-F238E27FC236}">
                <a16:creationId xmlns:a16="http://schemas.microsoft.com/office/drawing/2014/main" id="{AAEAC24C-AA40-4B68-BC2C-137DB13D5244}"/>
              </a:ext>
            </a:extLst>
          </p:cNvPr>
          <p:cNvPicPr/>
          <p:nvPr/>
        </p:nvPicPr>
        <p:blipFill rotWithShape="1">
          <a:blip r:embed="rId3" cstate="print">
            <a:extLst>
              <a:ext uri="{28A0092B-C50C-407E-A947-70E740481C1C}">
                <a14:useLocalDpi xmlns:a14="http://schemas.microsoft.com/office/drawing/2010/main" val="0"/>
              </a:ext>
            </a:extLst>
          </a:blip>
          <a:srcRect l="53990"/>
          <a:stretch/>
        </p:blipFill>
        <p:spPr bwMode="auto">
          <a:xfrm>
            <a:off x="6524625" y="1876107"/>
            <a:ext cx="2635249" cy="3441700"/>
          </a:xfrm>
          <a:prstGeom prst="rect">
            <a:avLst/>
          </a:prstGeom>
          <a:noFill/>
          <a:ln w="28575">
            <a:solidFill>
              <a:schemeClr val="tx1"/>
            </a:solidFill>
          </a:ln>
        </p:spPr>
      </p:pic>
      <p:sp>
        <p:nvSpPr>
          <p:cNvPr id="12" name="TextBox 11">
            <a:extLst>
              <a:ext uri="{FF2B5EF4-FFF2-40B4-BE49-F238E27FC236}">
                <a16:creationId xmlns:a16="http://schemas.microsoft.com/office/drawing/2014/main" id="{33B0556D-C8B2-434C-B547-54C0BFA76473}"/>
              </a:ext>
            </a:extLst>
          </p:cNvPr>
          <p:cNvSpPr txBox="1"/>
          <p:nvPr/>
        </p:nvSpPr>
        <p:spPr>
          <a:xfrm>
            <a:off x="6524625" y="5714357"/>
            <a:ext cx="2637155" cy="369332"/>
          </a:xfrm>
          <a:prstGeom prst="rect">
            <a:avLst/>
          </a:prstGeom>
          <a:noFill/>
        </p:spPr>
        <p:txBody>
          <a:bodyPr wrap="square">
            <a:spAutoFit/>
          </a:bodyPr>
          <a:lstStyle/>
          <a:p>
            <a:pPr algn="ctr"/>
            <a:r>
              <a:rPr lang="en-GB" dirty="0" err="1"/>
              <a:t>Шем</a:t>
            </a:r>
            <a:r>
              <a:rPr lang="en-GB" b="1" dirty="0" err="1"/>
              <a:t>е</a:t>
            </a:r>
            <a:r>
              <a:rPr lang="en-GB" dirty="0" err="1"/>
              <a:t>ч</a:t>
            </a:r>
            <a:r>
              <a:rPr lang="en-GB" dirty="0"/>
              <a:t> </a:t>
            </a:r>
            <a:r>
              <a:rPr lang="en-GB" dirty="0" err="1"/>
              <a:t>опт</a:t>
            </a:r>
            <a:r>
              <a:rPr lang="en-GB" b="1" dirty="0" err="1"/>
              <a:t>а</a:t>
            </a:r>
            <a:r>
              <a:rPr lang="en-GB" dirty="0"/>
              <a:t>.</a:t>
            </a:r>
          </a:p>
        </p:txBody>
      </p:sp>
    </p:spTree>
    <p:extLst>
      <p:ext uri="{BB962C8B-B14F-4D97-AF65-F5344CB8AC3E}">
        <p14:creationId xmlns:p14="http://schemas.microsoft.com/office/powerpoint/2010/main" val="146671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7. </a:t>
            </a:r>
            <a:r>
              <a:rPr lang="az-Cyrl-AZ" sz="3600" u="sng" dirty="0">
                <a:latin typeface="Calibri" panose="020F0502020204030204" pitchFamily="34" charset="0"/>
                <a:ea typeface="PMingLiU" panose="02020500000000000000" pitchFamily="18" charset="-120"/>
                <a:cs typeface="Calibri" panose="020F0502020204030204" pitchFamily="34" charset="0"/>
              </a:rPr>
              <a:t>мот</a:t>
            </a:r>
            <a:r>
              <a:rPr lang="az-Cyrl-AZ" sz="3600" b="1" u="sng" dirty="0">
                <a:latin typeface="Calibri" panose="020F0502020204030204" pitchFamily="34" charset="0"/>
                <a:ea typeface="PMingLiU" panose="02020500000000000000" pitchFamily="18" charset="-120"/>
                <a:cs typeface="Calibri" panose="020F0502020204030204" pitchFamily="34" charset="0"/>
              </a:rPr>
              <a:t>о</a:t>
            </a:r>
            <a:r>
              <a:rPr lang="az-Cyrl-AZ" sz="3600" u="sng" dirty="0">
                <a:latin typeface="Calibri" panose="020F0502020204030204" pitchFamily="34" charset="0"/>
                <a:ea typeface="PMingLiU" panose="02020500000000000000" pitchFamily="18" charset="-120"/>
                <a:cs typeface="Calibri" panose="020F0502020204030204" pitchFamily="34" charset="0"/>
              </a:rPr>
              <a:t>р, с</a:t>
            </a:r>
            <a:r>
              <a:rPr lang="az-Cyrl-AZ" sz="3600" b="1" u="sng" dirty="0">
                <a:latin typeface="Calibri" panose="020F0502020204030204" pitchFamily="34" charset="0"/>
                <a:ea typeface="PMingLiU" panose="02020500000000000000" pitchFamily="18" charset="-120"/>
                <a:cs typeface="Calibri" panose="020F0502020204030204" pitchFamily="34" charset="0"/>
              </a:rPr>
              <a:t>ы</a:t>
            </a:r>
            <a:r>
              <a:rPr lang="az-Cyrl-AZ" sz="3600" u="sng" dirty="0">
                <a:latin typeface="Calibri" panose="020F0502020204030204" pitchFamily="34" charset="0"/>
                <a:ea typeface="PMingLiU" panose="02020500000000000000" pitchFamily="18" charset="-120"/>
                <a:cs typeface="Calibri" panose="020F0502020204030204" pitchFamily="34" charset="0"/>
              </a:rPr>
              <a:t>лне ‘</a:t>
            </a:r>
            <a:r>
              <a:rPr lang="en-GB" sz="3600" u="sng" dirty="0">
                <a:latin typeface="Calibri" panose="020F0502020204030204" pitchFamily="34" charset="0"/>
                <a:ea typeface="PMingLiU" panose="02020500000000000000" pitchFamily="18" charset="-120"/>
                <a:cs typeface="Calibri" panose="020F0502020204030204" pitchFamily="34" charset="0"/>
              </a:rPr>
              <a:t>beautiful’</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13" name="TextBox 12">
            <a:extLst>
              <a:ext uri="{FF2B5EF4-FFF2-40B4-BE49-F238E27FC236}">
                <a16:creationId xmlns:a16="http://schemas.microsoft.com/office/drawing/2014/main" id="{04C1865A-50E9-4CCE-B7B7-7C53690867BD}"/>
              </a:ext>
            </a:extLst>
          </p:cNvPr>
          <p:cNvSpPr txBox="1"/>
          <p:nvPr/>
        </p:nvSpPr>
        <p:spPr>
          <a:xfrm>
            <a:off x="897924" y="17635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p:txBody>
      </p:sp>
      <p:pic>
        <p:nvPicPr>
          <p:cNvPr id="7" name="Picture 6">
            <a:extLst>
              <a:ext uri="{FF2B5EF4-FFF2-40B4-BE49-F238E27FC236}">
                <a16:creationId xmlns:a16="http://schemas.microsoft.com/office/drawing/2014/main" id="{9FEE8F1F-D7F3-4E12-B151-06D66E52E269}"/>
              </a:ext>
            </a:extLst>
          </p:cNvPr>
          <p:cNvPicPr>
            <a:picLocks noChangeAspect="1"/>
          </p:cNvPicPr>
          <p:nvPr/>
        </p:nvPicPr>
        <p:blipFill>
          <a:blip r:embed="rId3"/>
          <a:stretch>
            <a:fillRect/>
          </a:stretch>
        </p:blipFill>
        <p:spPr>
          <a:xfrm>
            <a:off x="7490734" y="2351054"/>
            <a:ext cx="1325331" cy="3719180"/>
          </a:xfrm>
          <a:prstGeom prst="rect">
            <a:avLst/>
          </a:prstGeom>
        </p:spPr>
      </p:pic>
      <p:pic>
        <p:nvPicPr>
          <p:cNvPr id="9" name="Picture 8">
            <a:extLst>
              <a:ext uri="{FF2B5EF4-FFF2-40B4-BE49-F238E27FC236}">
                <a16:creationId xmlns:a16="http://schemas.microsoft.com/office/drawing/2014/main" id="{63C9C191-BA39-4187-A953-6F0B55BB21C4}"/>
              </a:ext>
            </a:extLst>
          </p:cNvPr>
          <p:cNvPicPr>
            <a:picLocks noChangeAspect="1"/>
          </p:cNvPicPr>
          <p:nvPr/>
        </p:nvPicPr>
        <p:blipFill>
          <a:blip r:embed="rId4"/>
          <a:stretch>
            <a:fillRect/>
          </a:stretch>
        </p:blipFill>
        <p:spPr>
          <a:xfrm>
            <a:off x="2629319" y="2385042"/>
            <a:ext cx="1316605" cy="3651204"/>
          </a:xfrm>
          <a:prstGeom prst="rect">
            <a:avLst/>
          </a:prstGeom>
        </p:spPr>
      </p:pic>
    </p:spTree>
    <p:extLst>
      <p:ext uri="{BB962C8B-B14F-4D97-AF65-F5344CB8AC3E}">
        <p14:creationId xmlns:p14="http://schemas.microsoft.com/office/powerpoint/2010/main" val="64451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PMingLiU" panose="02020500000000000000" pitchFamily="18" charset="-120"/>
                <a:cs typeface="Calibri" panose="020F0502020204030204" pitchFamily="34" charset="0"/>
              </a:rPr>
              <a:t>йоч</a:t>
            </a:r>
            <a:r>
              <a:rPr lang="az-Cyrl-AZ" sz="3600" b="1" u="sng" dirty="0">
                <a:latin typeface="Calibri" panose="020F0502020204030204" pitchFamily="34" charset="0"/>
                <a:ea typeface="PMingLiU" panose="02020500000000000000" pitchFamily="18" charset="-120"/>
                <a:cs typeface="Calibri" panose="020F0502020204030204" pitchFamily="34" charset="0"/>
              </a:rPr>
              <a:t>а</a:t>
            </a:r>
            <a:r>
              <a:rPr lang="az-Cyrl-AZ" sz="3600" u="sng" dirty="0">
                <a:latin typeface="Calibri" panose="020F0502020204030204" pitchFamily="34" charset="0"/>
                <a:ea typeface="PMingLiU" panose="02020500000000000000" pitchFamily="18" charset="-120"/>
                <a:cs typeface="Calibri" panose="020F0502020204030204" pitchFamily="34" charset="0"/>
              </a:rPr>
              <a:t>, икш</a:t>
            </a:r>
            <a:r>
              <a:rPr lang="az-Cyrl-AZ" sz="3600" b="1" u="sng" dirty="0">
                <a:latin typeface="Calibri" panose="020F0502020204030204" pitchFamily="34" charset="0"/>
                <a:ea typeface="PMingLiU" panose="02020500000000000000" pitchFamily="18" charset="-120"/>
                <a:cs typeface="Calibri" panose="020F0502020204030204" pitchFamily="34" charset="0"/>
              </a:rPr>
              <a:t>ы</a:t>
            </a:r>
            <a:r>
              <a:rPr lang="az-Cyrl-AZ" sz="3600" u="sng" dirty="0">
                <a:latin typeface="Calibri" panose="020F0502020204030204" pitchFamily="34" charset="0"/>
                <a:ea typeface="PMingLiU" panose="02020500000000000000" pitchFamily="18" charset="-120"/>
                <a:cs typeface="Calibri" panose="020F0502020204030204" pitchFamily="34" charset="0"/>
              </a:rPr>
              <a:t>ве ‘</a:t>
            </a:r>
            <a:r>
              <a:rPr lang="en-GB" sz="3600" u="sng" dirty="0">
                <a:latin typeface="Calibri" panose="020F0502020204030204" pitchFamily="34" charset="0"/>
                <a:ea typeface="PMingLiU" panose="02020500000000000000" pitchFamily="18" charset="-120"/>
                <a:cs typeface="Calibri" panose="020F0502020204030204" pitchFamily="34" charset="0"/>
              </a:rPr>
              <a:t>child’</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Tree>
    <p:extLst>
      <p:ext uri="{BB962C8B-B14F-4D97-AF65-F5344CB8AC3E}">
        <p14:creationId xmlns:p14="http://schemas.microsoft.com/office/powerpoint/2010/main" val="23224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25</a:t>
            </a:fld>
            <a:endParaRPr lang="en-GB"/>
          </a:p>
        </p:txBody>
      </p:sp>
    </p:spTree>
    <p:extLst>
      <p:ext uri="{BB962C8B-B14F-4D97-AF65-F5344CB8AC3E}">
        <p14:creationId xmlns:p14="http://schemas.microsoft.com/office/powerpoint/2010/main" val="367668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716CC-BEA2-4E7D-9BCF-241170A4DFA0}"/>
              </a:ext>
            </a:extLst>
          </p:cNvPr>
          <p:cNvPicPr>
            <a:picLocks noChangeAspect="1"/>
          </p:cNvPicPr>
          <p:nvPr/>
        </p:nvPicPr>
        <p:blipFill>
          <a:blip r:embed="rId4"/>
          <a:stretch>
            <a:fillRect/>
          </a:stretch>
        </p:blipFill>
        <p:spPr>
          <a:xfrm>
            <a:off x="1719014" y="0"/>
            <a:ext cx="6662986" cy="6858000"/>
          </a:xfrm>
          <a:prstGeom prst="rect">
            <a:avLst/>
          </a:prstGeom>
        </p:spPr>
      </p:pic>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6" name="omj_18_1">
            <a:hlinkClick r:id="" action="ppaction://media"/>
            <a:extLst>
              <a:ext uri="{FF2B5EF4-FFF2-40B4-BE49-F238E27FC236}">
                <a16:creationId xmlns:a16="http://schemas.microsoft.com/office/drawing/2014/main" id="{2D272808-D7D8-4246-A4EC-21DB6A1433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8975" y="6026150"/>
            <a:ext cx="609600" cy="609600"/>
          </a:xfrm>
          <a:prstGeom prst="rect">
            <a:avLst/>
          </a:prstGeom>
        </p:spPr>
      </p:pic>
    </p:spTree>
    <p:extLst>
      <p:ext uri="{BB962C8B-B14F-4D97-AF65-F5344CB8AC3E}">
        <p14:creationId xmlns:p14="http://schemas.microsoft.com/office/powerpoint/2010/main" val="29223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3801195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22.</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Мог</a:t>
            </a:r>
            <a:r>
              <a:rPr lang="en-US" b="1" dirty="0" err="1"/>
              <a:t>а</a:t>
            </a:r>
            <a:r>
              <a:rPr lang="en-US" dirty="0" err="1"/>
              <a:t>й</a:t>
            </a:r>
            <a:r>
              <a:rPr lang="en-US" dirty="0"/>
              <a:t> </a:t>
            </a:r>
            <a:r>
              <a:rPr lang="en-US" dirty="0" err="1"/>
              <a:t>с</a:t>
            </a:r>
            <a:r>
              <a:rPr lang="en-US" b="1" dirty="0" err="1"/>
              <a:t>ы</a:t>
            </a:r>
            <a:r>
              <a:rPr lang="en-US" dirty="0" err="1"/>
              <a:t>лне</a:t>
            </a:r>
            <a:r>
              <a:rPr lang="en-US" dirty="0"/>
              <a:t> </a:t>
            </a:r>
            <a:r>
              <a:rPr lang="en-US" dirty="0" err="1"/>
              <a:t>кеҥ</a:t>
            </a:r>
            <a:r>
              <a:rPr lang="en-US" b="1" dirty="0" err="1"/>
              <a:t>е</a:t>
            </a:r>
            <a:r>
              <a:rPr lang="en-US" dirty="0" err="1"/>
              <a:t>ж</a:t>
            </a:r>
            <a:r>
              <a:rPr lang="en-US" dirty="0"/>
              <a:t> </a:t>
            </a:r>
            <a:r>
              <a:rPr lang="en-US" dirty="0" err="1"/>
              <a:t>к</a:t>
            </a:r>
            <a:r>
              <a:rPr lang="en-US" b="1" dirty="0" err="1"/>
              <a:t>е</a:t>
            </a:r>
            <a:r>
              <a:rPr lang="en-US" dirty="0" err="1"/>
              <a:t>че</a:t>
            </a:r>
            <a:r>
              <a:rPr lang="en-US" dirty="0"/>
              <a:t>!</a:t>
            </a:r>
          </a:p>
          <a:p>
            <a:pPr marL="0" indent="0">
              <a:buNone/>
            </a:pPr>
            <a:r>
              <a:rPr lang="en-US" dirty="0" err="1"/>
              <a:t>Кав</a:t>
            </a:r>
            <a:r>
              <a:rPr lang="en-US" b="1" dirty="0" err="1"/>
              <a:t>а</a:t>
            </a:r>
            <a:r>
              <a:rPr lang="en-US" dirty="0"/>
              <a:t> </a:t>
            </a:r>
            <a:r>
              <a:rPr lang="en-US" dirty="0" err="1"/>
              <a:t>к</a:t>
            </a:r>
            <a:r>
              <a:rPr lang="en-US" b="1" dirty="0" err="1"/>
              <a:t>а</a:t>
            </a:r>
            <a:r>
              <a:rPr lang="en-US" dirty="0" err="1"/>
              <a:t>нде</a:t>
            </a:r>
            <a:r>
              <a:rPr lang="en-US" dirty="0"/>
              <a:t>, </a:t>
            </a:r>
            <a:r>
              <a:rPr lang="en-US" dirty="0" err="1"/>
              <a:t>ик</a:t>
            </a:r>
            <a:r>
              <a:rPr lang="en-US" dirty="0"/>
              <a:t> </a:t>
            </a:r>
            <a:r>
              <a:rPr lang="en-US" dirty="0" err="1"/>
              <a:t>пыл</a:t>
            </a:r>
            <a:r>
              <a:rPr lang="en-US" b="1" dirty="0" err="1"/>
              <a:t>а</a:t>
            </a:r>
            <a:r>
              <a:rPr lang="en-US" dirty="0" err="1"/>
              <a:t>т</a:t>
            </a:r>
            <a:r>
              <a:rPr lang="en-US" dirty="0"/>
              <a:t> </a:t>
            </a:r>
            <a:r>
              <a:rPr lang="en-US" dirty="0" err="1"/>
              <a:t>ок</a:t>
            </a:r>
            <a:r>
              <a:rPr lang="en-US" dirty="0"/>
              <a:t> </a:t>
            </a:r>
            <a:r>
              <a:rPr lang="en-US" dirty="0" err="1"/>
              <a:t>кой</a:t>
            </a:r>
            <a:r>
              <a:rPr lang="en-US" dirty="0"/>
              <a:t>.</a:t>
            </a:r>
          </a:p>
          <a:p>
            <a:pPr marL="0" indent="0">
              <a:buNone/>
            </a:pPr>
            <a:r>
              <a:rPr lang="en-US" dirty="0" err="1"/>
              <a:t>Ал</a:t>
            </a:r>
            <a:r>
              <a:rPr lang="en-US" b="1" dirty="0" err="1"/>
              <a:t>а</a:t>
            </a:r>
            <a:r>
              <a:rPr lang="en-US" dirty="0" err="1"/>
              <a:t>-к</a:t>
            </a:r>
            <a:r>
              <a:rPr lang="en-US" b="1" dirty="0" err="1"/>
              <a:t>у</a:t>
            </a:r>
            <a:r>
              <a:rPr lang="en-US" dirty="0" err="1"/>
              <a:t>што</a:t>
            </a:r>
            <a:r>
              <a:rPr lang="en-US" dirty="0"/>
              <a:t> </a:t>
            </a:r>
            <a:r>
              <a:rPr lang="en-US" dirty="0" err="1"/>
              <a:t>к</a:t>
            </a:r>
            <a:r>
              <a:rPr lang="en-US" b="1" dirty="0" err="1"/>
              <a:t>ӱ</a:t>
            </a:r>
            <a:r>
              <a:rPr lang="en-US" dirty="0" err="1"/>
              <a:t>шнӧ</a:t>
            </a:r>
            <a:r>
              <a:rPr lang="en-US" dirty="0"/>
              <a:t> </a:t>
            </a:r>
            <a:r>
              <a:rPr lang="en-US" dirty="0" err="1"/>
              <a:t>тур</a:t>
            </a:r>
            <a:r>
              <a:rPr lang="en-US" b="1" dirty="0" err="1"/>
              <a:t>и</a:t>
            </a:r>
            <a:r>
              <a:rPr lang="en-US" dirty="0" err="1"/>
              <a:t>й</a:t>
            </a:r>
            <a:r>
              <a:rPr lang="en-US" dirty="0"/>
              <a:t> </a:t>
            </a:r>
            <a:r>
              <a:rPr lang="en-US" dirty="0" err="1"/>
              <a:t>м</a:t>
            </a:r>
            <a:r>
              <a:rPr lang="en-US" b="1" dirty="0" err="1"/>
              <a:t>у</a:t>
            </a:r>
            <a:r>
              <a:rPr lang="en-US" dirty="0" err="1"/>
              <a:t>ро</a:t>
            </a:r>
            <a:r>
              <a:rPr lang="en-US" dirty="0"/>
              <a:t> </a:t>
            </a:r>
            <a:r>
              <a:rPr lang="en-US" dirty="0" err="1"/>
              <a:t>йӱк</a:t>
            </a:r>
            <a:r>
              <a:rPr lang="en-US" dirty="0"/>
              <a:t> </a:t>
            </a:r>
            <a:r>
              <a:rPr lang="en-US" dirty="0" err="1"/>
              <a:t>шокт</a:t>
            </a:r>
            <a:r>
              <a:rPr lang="en-US" b="1" dirty="0" err="1"/>
              <a:t>а</a:t>
            </a:r>
            <a:r>
              <a:rPr lang="en-US" dirty="0"/>
              <a:t>.</a:t>
            </a:r>
          </a:p>
          <a:p>
            <a:pPr marL="0" indent="0">
              <a:buNone/>
            </a:pPr>
            <a:r>
              <a:rPr lang="en-US" dirty="0" err="1"/>
              <a:t>Кеҥ</a:t>
            </a:r>
            <a:r>
              <a:rPr lang="en-US" b="1" dirty="0" err="1"/>
              <a:t>е</a:t>
            </a:r>
            <a:r>
              <a:rPr lang="en-US" dirty="0" err="1"/>
              <a:t>ж</a:t>
            </a:r>
            <a:r>
              <a:rPr lang="en-US" dirty="0"/>
              <a:t> </a:t>
            </a:r>
            <a:r>
              <a:rPr lang="en-US" dirty="0" err="1"/>
              <a:t>жап</a:t>
            </a:r>
            <a:r>
              <a:rPr lang="en-US" dirty="0"/>
              <a:t> – </a:t>
            </a:r>
            <a:r>
              <a:rPr lang="en-US" dirty="0" err="1"/>
              <a:t>паш</a:t>
            </a:r>
            <a:r>
              <a:rPr lang="en-US" b="1" dirty="0" err="1"/>
              <a:t>а</a:t>
            </a:r>
            <a:r>
              <a:rPr lang="en-US" dirty="0"/>
              <a:t> </a:t>
            </a:r>
            <a:r>
              <a:rPr lang="en-US" dirty="0" err="1"/>
              <a:t>т</a:t>
            </a:r>
            <a:r>
              <a:rPr lang="en-US" b="1" dirty="0" err="1"/>
              <a:t>у</a:t>
            </a:r>
            <a:r>
              <a:rPr lang="en-US" dirty="0" err="1"/>
              <a:t>ргым</a:t>
            </a:r>
            <a:r>
              <a:rPr lang="en-US" dirty="0"/>
              <a:t> </a:t>
            </a:r>
            <a:r>
              <a:rPr lang="en-US" dirty="0" err="1"/>
              <a:t>п</a:t>
            </a:r>
            <a:r>
              <a:rPr lang="en-US" b="1" dirty="0" err="1"/>
              <a:t>а</a:t>
            </a:r>
            <a:r>
              <a:rPr lang="en-US" dirty="0" err="1"/>
              <a:t>гыт</a:t>
            </a:r>
            <a:r>
              <a:rPr lang="en-US" dirty="0"/>
              <a:t>.</a:t>
            </a:r>
          </a:p>
          <a:p>
            <a:pPr marL="0" indent="0">
              <a:buNone/>
            </a:pPr>
            <a:r>
              <a:rPr lang="en-US" dirty="0" err="1"/>
              <a:t>Ял</a:t>
            </a:r>
            <a:r>
              <a:rPr lang="en-US" dirty="0"/>
              <a:t> </a:t>
            </a:r>
            <a:r>
              <a:rPr lang="en-US" dirty="0" err="1"/>
              <a:t>к</a:t>
            </a:r>
            <a:r>
              <a:rPr lang="en-US" b="1" dirty="0" err="1"/>
              <a:t>а</a:t>
            </a:r>
            <a:r>
              <a:rPr lang="en-US" dirty="0" err="1"/>
              <a:t>лык</a:t>
            </a:r>
            <a:r>
              <a:rPr lang="en-US" dirty="0"/>
              <a:t> </a:t>
            </a:r>
            <a:r>
              <a:rPr lang="en-US" dirty="0" err="1"/>
              <a:t>м</a:t>
            </a:r>
            <a:r>
              <a:rPr lang="en-US" b="1" dirty="0" err="1"/>
              <a:t>ӱ</a:t>
            </a:r>
            <a:r>
              <a:rPr lang="en-US" dirty="0" err="1"/>
              <a:t>кшла</a:t>
            </a:r>
            <a:r>
              <a:rPr lang="en-US" dirty="0"/>
              <a:t> </a:t>
            </a:r>
            <a:r>
              <a:rPr lang="en-US" dirty="0" err="1"/>
              <a:t>паш</a:t>
            </a:r>
            <a:r>
              <a:rPr lang="en-US" b="1" dirty="0" err="1"/>
              <a:t>а</a:t>
            </a:r>
            <a:r>
              <a:rPr lang="en-US" dirty="0" err="1"/>
              <a:t>м</a:t>
            </a:r>
            <a:r>
              <a:rPr lang="en-US" dirty="0"/>
              <a:t> </a:t>
            </a:r>
            <a:r>
              <a:rPr lang="en-US" dirty="0" err="1"/>
              <a:t>ышт</a:t>
            </a:r>
            <a:r>
              <a:rPr lang="en-US" b="1" dirty="0" err="1"/>
              <a:t>а</a:t>
            </a:r>
            <a:r>
              <a:rPr lang="en-US" dirty="0"/>
              <a:t>: </a:t>
            </a:r>
            <a:r>
              <a:rPr lang="en-US" dirty="0" err="1"/>
              <a:t>ш</a:t>
            </a:r>
            <a:r>
              <a:rPr lang="en-US" b="1" dirty="0" err="1"/>
              <a:t>у</a:t>
            </a:r>
            <a:r>
              <a:rPr lang="en-US" dirty="0" err="1"/>
              <a:t>дым</a:t>
            </a:r>
            <a:r>
              <a:rPr lang="en-US" dirty="0"/>
              <a:t> </a:t>
            </a:r>
            <a:r>
              <a:rPr lang="en-US" dirty="0" err="1"/>
              <a:t>сол</a:t>
            </a:r>
            <a:r>
              <a:rPr lang="en-US" b="1" dirty="0" err="1"/>
              <a:t>а</a:t>
            </a:r>
            <a:r>
              <a:rPr lang="en-US" dirty="0"/>
              <a:t>, </a:t>
            </a:r>
            <a:r>
              <a:rPr lang="en-US" dirty="0" err="1"/>
              <a:t>в</a:t>
            </a:r>
            <a:r>
              <a:rPr lang="en-US" b="1" dirty="0" err="1"/>
              <a:t>о</a:t>
            </a:r>
            <a:r>
              <a:rPr lang="en-US" dirty="0" err="1"/>
              <a:t>льыкым</a:t>
            </a:r>
            <a:r>
              <a:rPr lang="en-US" dirty="0"/>
              <a:t> </a:t>
            </a:r>
            <a:r>
              <a:rPr lang="en-US" dirty="0" err="1"/>
              <a:t>онч</a:t>
            </a:r>
            <a:r>
              <a:rPr lang="en-US" b="1" dirty="0" err="1"/>
              <a:t>а</a:t>
            </a:r>
            <a:r>
              <a:rPr lang="en-US" dirty="0"/>
              <a:t>.</a:t>
            </a:r>
          </a:p>
          <a:p>
            <a:pPr marL="0" indent="0">
              <a:buNone/>
            </a:pPr>
            <a:r>
              <a:rPr lang="en-US" dirty="0" err="1"/>
              <a:t>Пакчашт</a:t>
            </a:r>
            <a:r>
              <a:rPr lang="en-US" b="1" dirty="0" err="1"/>
              <a:t>а</a:t>
            </a:r>
            <a:r>
              <a:rPr lang="en-US" dirty="0" err="1"/>
              <a:t>т</a:t>
            </a:r>
            <a:r>
              <a:rPr lang="en-US" dirty="0"/>
              <a:t>, </a:t>
            </a:r>
            <a:r>
              <a:rPr lang="en-US" dirty="0" err="1"/>
              <a:t>сурт</a:t>
            </a:r>
            <a:r>
              <a:rPr lang="en-US" dirty="0"/>
              <a:t> </a:t>
            </a:r>
            <a:r>
              <a:rPr lang="en-US" dirty="0" err="1"/>
              <a:t>коклашт</a:t>
            </a:r>
            <a:r>
              <a:rPr lang="en-US" b="1" dirty="0" err="1"/>
              <a:t>а</a:t>
            </a:r>
            <a:r>
              <a:rPr lang="en-US" dirty="0" err="1"/>
              <a:t>т</a:t>
            </a:r>
            <a:r>
              <a:rPr lang="en-US" dirty="0"/>
              <a:t> </a:t>
            </a:r>
            <a:r>
              <a:rPr lang="en-US" dirty="0" err="1"/>
              <a:t>т</a:t>
            </a:r>
            <a:r>
              <a:rPr lang="en-US" b="1" dirty="0" err="1"/>
              <a:t>ӱ</a:t>
            </a:r>
            <a:r>
              <a:rPr lang="en-US" dirty="0" err="1"/>
              <a:t>рлӧ</a:t>
            </a:r>
            <a:r>
              <a:rPr lang="en-US" dirty="0"/>
              <a:t> </a:t>
            </a:r>
            <a:r>
              <a:rPr lang="en-US" dirty="0" err="1"/>
              <a:t>паш</a:t>
            </a:r>
            <a:r>
              <a:rPr lang="en-US" b="1" dirty="0" err="1"/>
              <a:t>а</a:t>
            </a:r>
            <a:r>
              <a:rPr lang="en-US" dirty="0" err="1"/>
              <a:t>м</a:t>
            </a:r>
            <a:r>
              <a:rPr lang="en-US" dirty="0"/>
              <a:t> </a:t>
            </a:r>
            <a:r>
              <a:rPr lang="en-US" dirty="0" err="1"/>
              <a:t>ыштым</a:t>
            </a:r>
            <a:r>
              <a:rPr lang="en-US" b="1" dirty="0" err="1"/>
              <a:t>а</a:t>
            </a:r>
            <a:r>
              <a:rPr lang="en-US" dirty="0" err="1"/>
              <a:t>н</a:t>
            </a:r>
            <a:r>
              <a:rPr lang="en-US" dirty="0"/>
              <a:t>.</a:t>
            </a:r>
          </a:p>
          <a:p>
            <a:pPr marL="0" indent="0">
              <a:buNone/>
            </a:pPr>
            <a:r>
              <a:rPr lang="en-US" dirty="0" err="1"/>
              <a:t>Икш</a:t>
            </a:r>
            <a:r>
              <a:rPr lang="en-US" b="1" dirty="0" err="1"/>
              <a:t>ы</a:t>
            </a:r>
            <a:r>
              <a:rPr lang="en-US" dirty="0" err="1"/>
              <a:t>ве-влак</a:t>
            </a:r>
            <a:r>
              <a:rPr lang="en-US" dirty="0"/>
              <a:t> </a:t>
            </a:r>
            <a:r>
              <a:rPr lang="en-US" dirty="0" err="1"/>
              <a:t>ач</a:t>
            </a:r>
            <a:r>
              <a:rPr lang="en-US" b="1" dirty="0" err="1"/>
              <a:t>а</a:t>
            </a:r>
            <a:r>
              <a:rPr lang="en-US" dirty="0" err="1"/>
              <a:t>-аваштл</a:t>
            </a:r>
            <a:r>
              <a:rPr lang="en-US" b="1" dirty="0" err="1"/>
              <a:t>а</a:t>
            </a:r>
            <a:r>
              <a:rPr lang="en-US" dirty="0" err="1"/>
              <a:t>н</a:t>
            </a:r>
            <a:r>
              <a:rPr lang="en-US" dirty="0"/>
              <a:t> </a:t>
            </a:r>
            <a:r>
              <a:rPr lang="en-US" dirty="0" err="1"/>
              <a:t>полш</a:t>
            </a:r>
            <a:r>
              <a:rPr lang="en-US" b="1" dirty="0" err="1"/>
              <a:t>а</a:t>
            </a:r>
            <a:r>
              <a:rPr lang="en-US" dirty="0" err="1"/>
              <a:t>т</a:t>
            </a:r>
            <a:r>
              <a:rPr lang="en-US" dirty="0"/>
              <a:t>.</a:t>
            </a:r>
          </a:p>
          <a:p>
            <a:pPr marL="0" indent="0">
              <a:buNone/>
            </a:pPr>
            <a:r>
              <a:rPr lang="en-US" b="1" dirty="0" err="1"/>
              <a:t>Я</a:t>
            </a:r>
            <a:r>
              <a:rPr lang="en-US" dirty="0" err="1"/>
              <a:t>лыште</a:t>
            </a:r>
            <a:r>
              <a:rPr lang="en-US" dirty="0"/>
              <a:t> </a:t>
            </a:r>
            <a:r>
              <a:rPr lang="en-US" dirty="0" err="1"/>
              <a:t>кеҥ</a:t>
            </a:r>
            <a:r>
              <a:rPr lang="en-US" b="1" dirty="0" err="1"/>
              <a:t>е</a:t>
            </a:r>
            <a:r>
              <a:rPr lang="en-US" dirty="0" err="1"/>
              <a:t>жым</a:t>
            </a:r>
            <a:r>
              <a:rPr lang="en-US" dirty="0"/>
              <a:t> </a:t>
            </a:r>
            <a:r>
              <a:rPr lang="en-US" dirty="0" err="1"/>
              <a:t>паш</a:t>
            </a:r>
            <a:r>
              <a:rPr lang="en-US" b="1" dirty="0" err="1"/>
              <a:t>а</a:t>
            </a:r>
            <a:r>
              <a:rPr lang="en-US" dirty="0"/>
              <a:t> </a:t>
            </a:r>
            <a:r>
              <a:rPr lang="en-US" dirty="0" err="1"/>
              <a:t>эр</a:t>
            </a:r>
            <a:r>
              <a:rPr lang="en-US" b="1" dirty="0" err="1"/>
              <a:t>е</a:t>
            </a:r>
            <a:r>
              <a:rPr lang="en-US" dirty="0"/>
              <a:t> </a:t>
            </a:r>
            <a:r>
              <a:rPr lang="en-US" dirty="0" err="1"/>
              <a:t>ш</a:t>
            </a:r>
            <a:r>
              <a:rPr lang="en-US" b="1" dirty="0" err="1"/>
              <a:t>у</a:t>
            </a:r>
            <a:r>
              <a:rPr lang="en-US" dirty="0" err="1"/>
              <a:t>ко</a:t>
            </a:r>
            <a:r>
              <a:rPr lang="en-US" dirty="0"/>
              <a:t>.</a:t>
            </a: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omj_18_2">
            <a:hlinkClick r:id="" action="ppaction://media"/>
            <a:extLst>
              <a:ext uri="{FF2B5EF4-FFF2-40B4-BE49-F238E27FC236}">
                <a16:creationId xmlns:a16="http://schemas.microsoft.com/office/drawing/2014/main" id="{00F80039-E042-4B32-9B40-0F087039D2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4100" y="5921375"/>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650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Conditional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22" name="TextBox 21">
            <a:extLst>
              <a:ext uri="{FF2B5EF4-FFF2-40B4-BE49-F238E27FC236}">
                <a16:creationId xmlns:a16="http://schemas.microsoft.com/office/drawing/2014/main" id="{BE21D0BD-1607-4DA4-9A96-4E6679756708}"/>
              </a:ext>
            </a:extLst>
          </p:cNvPr>
          <p:cNvSpPr txBox="1"/>
          <p:nvPr/>
        </p:nvSpPr>
        <p:spPr>
          <a:xfrm>
            <a:off x="3048000" y="2653446"/>
            <a:ext cx="6096000" cy="369332"/>
          </a:xfrm>
          <a:prstGeom prst="rect">
            <a:avLst/>
          </a:prstGeom>
          <a:noFill/>
        </p:spPr>
        <p:txBody>
          <a:bodyPr wrap="square">
            <a:spAutoFit/>
          </a:bodyPr>
          <a:lstStyle/>
          <a:p>
            <a:pPr algn="ctr"/>
            <a:r>
              <a:rPr lang="mi-NZ" sz="1800" dirty="0">
                <a:effectLst/>
                <a:latin typeface="Calibri" panose="020F0502020204030204" pitchFamily="34" charset="0"/>
                <a:ea typeface="PMingLiU" panose="02020500000000000000" pitchFamily="18" charset="-120"/>
              </a:rPr>
              <a:t>Эч</a:t>
            </a:r>
            <a:r>
              <a:rPr lang="mi-NZ" sz="1800" b="1" dirty="0">
                <a:effectLst/>
                <a:latin typeface="Calibri" panose="020F0502020204030204" pitchFamily="34" charset="0"/>
                <a:ea typeface="PMingLiU" panose="02020500000000000000" pitchFamily="18" charset="-120"/>
              </a:rPr>
              <a:t>а</a:t>
            </a:r>
            <a:r>
              <a:rPr lang="mi-NZ" sz="1800" dirty="0">
                <a:effectLst/>
                <a:latin typeface="Calibri" panose="020F0502020204030204" pitchFamily="34" charset="0"/>
                <a:ea typeface="PMingLiU" panose="02020500000000000000" pitchFamily="18" charset="-120"/>
              </a:rPr>
              <a:t>н</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тол</a:t>
            </a:r>
            <a:r>
              <a:rPr lang="en-US" sz="1800" b="1" dirty="0" err="1">
                <a:effectLst/>
                <a:latin typeface="Calibri" panose="020F0502020204030204" pitchFamily="34" charset="0"/>
                <a:ea typeface="PMingLiU" panose="02020500000000000000" pitchFamily="18" charset="-120"/>
              </a:rPr>
              <a:t>е</a:t>
            </a:r>
            <a:r>
              <a:rPr lang="en-US" sz="1800" dirty="0" err="1">
                <a:effectLst/>
                <a:latin typeface="Calibri" panose="020F0502020204030204" pitchFamily="34" charset="0"/>
                <a:ea typeface="PMingLiU" panose="02020500000000000000" pitchFamily="18" charset="-120"/>
              </a:rPr>
              <a:t>ш</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гын</a:t>
            </a:r>
            <a:r>
              <a:rPr lang="en-US" sz="1800" dirty="0">
                <a:effectLst/>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мы</a:t>
            </a:r>
            <a:r>
              <a:rPr lang="en-US" b="1" dirty="0" err="1">
                <a:latin typeface="Calibri" panose="020F0502020204030204" pitchFamily="34" charset="0"/>
                <a:ea typeface="PMingLiU" panose="02020500000000000000" pitchFamily="18" charset="-120"/>
              </a:rPr>
              <a:t>я</a:t>
            </a:r>
            <a:r>
              <a:rPr lang="en-US" dirty="0" err="1">
                <a:latin typeface="Calibri" panose="020F0502020204030204" pitchFamily="34" charset="0"/>
                <a:ea typeface="PMingLiU" panose="02020500000000000000" pitchFamily="18" charset="-120"/>
              </a:rPr>
              <a:t>т</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тол</a:t>
            </a:r>
            <a:r>
              <a:rPr lang="en-US" b="1" dirty="0" err="1">
                <a:latin typeface="Calibri" panose="020F0502020204030204" pitchFamily="34" charset="0"/>
                <a:ea typeface="PMingLiU" panose="02020500000000000000" pitchFamily="18" charset="-120"/>
              </a:rPr>
              <a:t>а</a:t>
            </a:r>
            <a:r>
              <a:rPr lang="en-US" dirty="0" err="1">
                <a:latin typeface="Calibri" panose="020F0502020204030204" pitchFamily="34" charset="0"/>
                <a:ea typeface="PMingLiU" panose="02020500000000000000" pitchFamily="18" charset="-120"/>
              </a:rPr>
              <a:t>м</a:t>
            </a:r>
            <a:r>
              <a:rPr lang="en-US" sz="1800" dirty="0">
                <a:effectLst/>
                <a:latin typeface="Calibri" panose="020F0502020204030204" pitchFamily="34" charset="0"/>
                <a:ea typeface="PMingLiU" panose="02020500000000000000" pitchFamily="18" charset="-120"/>
              </a:rPr>
              <a:t>.</a:t>
            </a:r>
            <a:endParaRPr lang="en-GB" dirty="0"/>
          </a:p>
        </p:txBody>
      </p:sp>
      <p:sp>
        <p:nvSpPr>
          <p:cNvPr id="23" name="TextBox 22">
            <a:extLst>
              <a:ext uri="{FF2B5EF4-FFF2-40B4-BE49-F238E27FC236}">
                <a16:creationId xmlns:a16="http://schemas.microsoft.com/office/drawing/2014/main" id="{5A1438FC-13C3-4C16-9FF8-C96776A0BDCB}"/>
              </a:ext>
            </a:extLst>
          </p:cNvPr>
          <p:cNvSpPr txBox="1"/>
          <p:nvPr/>
        </p:nvSpPr>
        <p:spPr>
          <a:xfrm>
            <a:off x="3279938" y="4576454"/>
            <a:ext cx="6096000" cy="369332"/>
          </a:xfrm>
          <a:prstGeom prst="rect">
            <a:avLst/>
          </a:prstGeom>
          <a:noFill/>
        </p:spPr>
        <p:txBody>
          <a:bodyPr wrap="square">
            <a:spAutoFit/>
          </a:bodyPr>
          <a:lstStyle/>
          <a:p>
            <a:pPr algn="ctr"/>
            <a:r>
              <a:rPr lang="mi-NZ" sz="1800" dirty="0">
                <a:effectLst/>
                <a:latin typeface="Calibri" panose="020F0502020204030204" pitchFamily="34" charset="0"/>
                <a:ea typeface="PMingLiU" panose="02020500000000000000" pitchFamily="18" charset="-120"/>
              </a:rPr>
              <a:t>Эч</a:t>
            </a:r>
            <a:r>
              <a:rPr lang="mi-NZ" sz="1800" b="1" dirty="0">
                <a:effectLst/>
                <a:latin typeface="Calibri" panose="020F0502020204030204" pitchFamily="34" charset="0"/>
                <a:ea typeface="PMingLiU" panose="02020500000000000000" pitchFamily="18" charset="-120"/>
              </a:rPr>
              <a:t>а</a:t>
            </a:r>
            <a:r>
              <a:rPr lang="mi-NZ" sz="1800" dirty="0">
                <a:effectLst/>
                <a:latin typeface="Calibri" panose="020F0502020204030204" pitchFamily="34" charset="0"/>
                <a:ea typeface="PMingLiU" panose="02020500000000000000" pitchFamily="18" charset="-120"/>
              </a:rPr>
              <a:t>н</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тол</a:t>
            </a:r>
            <a:r>
              <a:rPr lang="en-US" sz="1800" b="1" dirty="0" err="1">
                <a:effectLst/>
                <a:latin typeface="Calibri" panose="020F0502020204030204" pitchFamily="34" charset="0"/>
                <a:ea typeface="PMingLiU" panose="02020500000000000000" pitchFamily="18" charset="-120"/>
              </a:rPr>
              <a:t>е</a:t>
            </a:r>
            <a:r>
              <a:rPr lang="en-US" sz="1800" dirty="0" err="1">
                <a:effectLst/>
                <a:latin typeface="Calibri" panose="020F0502020204030204" pitchFamily="34" charset="0"/>
                <a:ea typeface="PMingLiU" panose="02020500000000000000" pitchFamily="18" charset="-120"/>
              </a:rPr>
              <a:t>ш</a:t>
            </a:r>
            <a:r>
              <a:rPr lang="de-AT" sz="1800" dirty="0">
                <a:effectLst/>
                <a:latin typeface="Calibri" panose="020F0502020204030204" pitchFamily="34" charset="0"/>
                <a:ea typeface="PMingLiU" panose="02020500000000000000" pitchFamily="18" charset="-120"/>
              </a:rPr>
              <a:t> </a:t>
            </a:r>
            <a:r>
              <a:rPr lang="de-AT" sz="1800" b="1" dirty="0">
                <a:effectLst/>
                <a:latin typeface="Calibri" panose="020F0502020204030204" pitchFamily="34" charset="0"/>
                <a:ea typeface="PMingLiU" panose="02020500000000000000" pitchFamily="18" charset="-120"/>
              </a:rPr>
              <a:t>ы</a:t>
            </a:r>
            <a:r>
              <a:rPr lang="de-AT" sz="1800" dirty="0">
                <a:effectLst/>
                <a:latin typeface="Calibri" panose="020F0502020204030204" pitchFamily="34" charset="0"/>
                <a:ea typeface="PMingLiU" panose="02020500000000000000" pitchFamily="18" charset="-120"/>
              </a:rPr>
              <a:t>л</a:t>
            </a:r>
            <a:r>
              <a:rPr lang="en-US" sz="1800" dirty="0">
                <a:effectLst/>
                <a:latin typeface="Calibri" panose="020F0502020204030204" pitchFamily="34" charset="0"/>
                <a:ea typeface="PMingLiU" panose="02020500000000000000" pitchFamily="18" charset="-120"/>
              </a:rPr>
              <a:t>’е </a:t>
            </a:r>
            <a:r>
              <a:rPr lang="en-US" sz="1800" dirty="0" err="1">
                <a:effectLst/>
                <a:latin typeface="Calibri" panose="020F0502020204030204" pitchFamily="34" charset="0"/>
                <a:ea typeface="PMingLiU" panose="02020500000000000000" pitchFamily="18" charset="-120"/>
              </a:rPr>
              <a:t>гын</a:t>
            </a:r>
            <a:r>
              <a:rPr lang="en-US" sz="1800" dirty="0">
                <a:effectLst/>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мы</a:t>
            </a:r>
            <a:r>
              <a:rPr lang="en-US" b="1" dirty="0" err="1">
                <a:latin typeface="Calibri" panose="020F0502020204030204" pitchFamily="34" charset="0"/>
                <a:ea typeface="PMingLiU" panose="02020500000000000000" pitchFamily="18" charset="-120"/>
              </a:rPr>
              <a:t>я</a:t>
            </a:r>
            <a:r>
              <a:rPr lang="en-US" dirty="0" err="1">
                <a:latin typeface="Calibri" panose="020F0502020204030204" pitchFamily="34" charset="0"/>
                <a:ea typeface="PMingLiU" panose="02020500000000000000" pitchFamily="18" charset="-120"/>
              </a:rPr>
              <a:t>т</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тол</a:t>
            </a:r>
            <a:r>
              <a:rPr lang="en-US" b="1" dirty="0" err="1">
                <a:latin typeface="Calibri" panose="020F0502020204030204" pitchFamily="34" charset="0"/>
                <a:ea typeface="PMingLiU" panose="02020500000000000000" pitchFamily="18" charset="-120"/>
              </a:rPr>
              <a:t>а</a:t>
            </a:r>
            <a:r>
              <a:rPr lang="en-US" dirty="0" err="1">
                <a:latin typeface="Calibri" panose="020F0502020204030204" pitchFamily="34" charset="0"/>
                <a:ea typeface="PMingLiU" panose="02020500000000000000" pitchFamily="18" charset="-120"/>
              </a:rPr>
              <a:t>м</a:t>
            </a:r>
            <a:r>
              <a:rPr lang="en-US" dirty="0">
                <a:latin typeface="Calibri" panose="020F0502020204030204" pitchFamily="34" charset="0"/>
                <a:ea typeface="PMingLiU" panose="02020500000000000000" pitchFamily="18" charset="-120"/>
              </a:rPr>
              <a:t> </a:t>
            </a:r>
            <a:r>
              <a:rPr lang="de-AT" sz="1800" b="1" dirty="0">
                <a:effectLst/>
                <a:latin typeface="Calibri" panose="020F0502020204030204" pitchFamily="34" charset="0"/>
                <a:ea typeface="PMingLiU" panose="02020500000000000000" pitchFamily="18" charset="-120"/>
              </a:rPr>
              <a:t>ы</a:t>
            </a:r>
            <a:r>
              <a:rPr lang="de-AT" sz="1800" dirty="0">
                <a:effectLst/>
                <a:latin typeface="Calibri" panose="020F0502020204030204" pitchFamily="34" charset="0"/>
                <a:ea typeface="PMingLiU" panose="02020500000000000000" pitchFamily="18" charset="-120"/>
              </a:rPr>
              <a:t>л</a:t>
            </a:r>
            <a:r>
              <a:rPr lang="en-US" sz="1800" dirty="0">
                <a:effectLst/>
                <a:latin typeface="Calibri" panose="020F0502020204030204" pitchFamily="34" charset="0"/>
                <a:ea typeface="PMingLiU" panose="02020500000000000000" pitchFamily="18" charset="-120"/>
              </a:rPr>
              <a:t>’е.</a:t>
            </a:r>
            <a:endParaRPr lang="en-GB" dirty="0"/>
          </a:p>
        </p:txBody>
      </p:sp>
      <p:sp>
        <p:nvSpPr>
          <p:cNvPr id="24" name="Rectangle: Rounded Corners 23">
            <a:extLst>
              <a:ext uri="{FF2B5EF4-FFF2-40B4-BE49-F238E27FC236}">
                <a16:creationId xmlns:a16="http://schemas.microsoft.com/office/drawing/2014/main" id="{994BAA39-4143-41E9-9FD8-2D1E700307BF}"/>
              </a:ext>
            </a:extLst>
          </p:cNvPr>
          <p:cNvSpPr/>
          <p:nvPr/>
        </p:nvSpPr>
        <p:spPr>
          <a:xfrm>
            <a:off x="4548362" y="2616545"/>
            <a:ext cx="1290464" cy="409586"/>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D3215F90-BDE9-4FFE-A6B9-648D47490089}"/>
              </a:ext>
            </a:extLst>
          </p:cNvPr>
          <p:cNvSpPr/>
          <p:nvPr/>
        </p:nvSpPr>
        <p:spPr>
          <a:xfrm>
            <a:off x="6289838" y="2616545"/>
            <a:ext cx="1290464" cy="409586"/>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23F4254B-A80F-4C08-87EC-A3883386DFB5}"/>
              </a:ext>
            </a:extLst>
          </p:cNvPr>
          <p:cNvSpPr/>
          <p:nvPr/>
        </p:nvSpPr>
        <p:spPr>
          <a:xfrm>
            <a:off x="4262612" y="4536200"/>
            <a:ext cx="1290464" cy="409586"/>
          </a:xfrm>
          <a:prstGeom prst="roundRect">
            <a:avLst/>
          </a:prstGeom>
          <a:solidFill>
            <a:srgbClr val="FF0000">
              <a:alpha val="2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47CC5852-CB42-41A5-AD8C-3FE508014822}"/>
              </a:ext>
            </a:extLst>
          </p:cNvPr>
          <p:cNvSpPr/>
          <p:nvPr/>
        </p:nvSpPr>
        <p:spPr>
          <a:xfrm>
            <a:off x="6535750" y="4556327"/>
            <a:ext cx="1189025" cy="409586"/>
          </a:xfrm>
          <a:prstGeom prst="roundRect">
            <a:avLst/>
          </a:prstGeom>
          <a:solidFill>
            <a:srgbClr val="FF0000">
              <a:alpha val="2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A20FCD8-7741-4998-99EC-452A0A51726A}"/>
              </a:ext>
            </a:extLst>
          </p:cNvPr>
          <p:cNvSpPr txBox="1"/>
          <p:nvPr/>
        </p:nvSpPr>
        <p:spPr>
          <a:xfrm>
            <a:off x="838200" y="1678489"/>
            <a:ext cx="6096000"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Factual conditional clause</a:t>
            </a:r>
            <a:endParaRPr lang="en-GB" u="sng" dirty="0"/>
          </a:p>
        </p:txBody>
      </p:sp>
      <p:sp>
        <p:nvSpPr>
          <p:cNvPr id="30" name="TextBox 29">
            <a:extLst>
              <a:ext uri="{FF2B5EF4-FFF2-40B4-BE49-F238E27FC236}">
                <a16:creationId xmlns:a16="http://schemas.microsoft.com/office/drawing/2014/main" id="{9956CDE4-B98F-45CA-93C8-34BC2C9A3B4C}"/>
              </a:ext>
            </a:extLst>
          </p:cNvPr>
          <p:cNvSpPr txBox="1"/>
          <p:nvPr/>
        </p:nvSpPr>
        <p:spPr>
          <a:xfrm>
            <a:off x="838200" y="3642135"/>
            <a:ext cx="6096000" cy="369332"/>
          </a:xfrm>
          <a:prstGeom prst="rect">
            <a:avLst/>
          </a:prstGeom>
          <a:noFill/>
        </p:spPr>
        <p:txBody>
          <a:bodyPr wrap="square">
            <a:spAutoFit/>
          </a:bodyPr>
          <a:lstStyle/>
          <a:p>
            <a:r>
              <a:rPr lang="en-US" u="sng" dirty="0">
                <a:latin typeface="Calibri" panose="020F0502020204030204" pitchFamily="34" charset="0"/>
                <a:ea typeface="PMingLiU" panose="02020500000000000000" pitchFamily="18" charset="-120"/>
              </a:rPr>
              <a:t>Counterfactual conditional clause</a:t>
            </a:r>
            <a:endParaRPr lang="en-GB" u="sng" dirty="0"/>
          </a:p>
        </p:txBody>
      </p:sp>
      <p:sp>
        <p:nvSpPr>
          <p:cNvPr id="32" name="TextBox 31">
            <a:extLst>
              <a:ext uri="{FF2B5EF4-FFF2-40B4-BE49-F238E27FC236}">
                <a16:creationId xmlns:a16="http://schemas.microsoft.com/office/drawing/2014/main" id="{7A632EC9-7EE9-475A-971F-097BF7482BCD}"/>
              </a:ext>
            </a:extLst>
          </p:cNvPr>
          <p:cNvSpPr txBox="1"/>
          <p:nvPr/>
        </p:nvSpPr>
        <p:spPr>
          <a:xfrm>
            <a:off x="6677025" y="2006093"/>
            <a:ext cx="514350" cy="584775"/>
          </a:xfrm>
          <a:prstGeom prst="rect">
            <a:avLst/>
          </a:prstGeom>
          <a:noFill/>
        </p:spPr>
        <p:txBody>
          <a:bodyPr wrap="square">
            <a:spAutoFit/>
          </a:bodyPr>
          <a:lstStyle/>
          <a:p>
            <a:r>
              <a:rPr lang="en-GB" sz="3200" dirty="0"/>
              <a:t>🚶‍♀️</a:t>
            </a:r>
          </a:p>
        </p:txBody>
      </p:sp>
      <p:sp>
        <p:nvSpPr>
          <p:cNvPr id="33" name="TextBox 32">
            <a:extLst>
              <a:ext uri="{FF2B5EF4-FFF2-40B4-BE49-F238E27FC236}">
                <a16:creationId xmlns:a16="http://schemas.microsoft.com/office/drawing/2014/main" id="{889D2671-1494-483E-AD57-0ADA2384FB62}"/>
              </a:ext>
            </a:extLst>
          </p:cNvPr>
          <p:cNvSpPr txBox="1"/>
          <p:nvPr/>
        </p:nvSpPr>
        <p:spPr>
          <a:xfrm>
            <a:off x="6873087" y="3944262"/>
            <a:ext cx="514350" cy="584775"/>
          </a:xfrm>
          <a:prstGeom prst="rect">
            <a:avLst/>
          </a:prstGeom>
          <a:noFill/>
        </p:spPr>
        <p:txBody>
          <a:bodyPr wrap="square">
            <a:spAutoFit/>
          </a:bodyPr>
          <a:lstStyle/>
          <a:p>
            <a:r>
              <a:rPr lang="en-GB" sz="3200" dirty="0"/>
              <a:t>🚶‍♀️</a:t>
            </a:r>
          </a:p>
        </p:txBody>
      </p:sp>
      <p:sp>
        <p:nvSpPr>
          <p:cNvPr id="35" name="TextBox 34">
            <a:extLst>
              <a:ext uri="{FF2B5EF4-FFF2-40B4-BE49-F238E27FC236}">
                <a16:creationId xmlns:a16="http://schemas.microsoft.com/office/drawing/2014/main" id="{A82D12FF-C43B-4613-923F-ACDFC0EE8FA7}"/>
              </a:ext>
            </a:extLst>
          </p:cNvPr>
          <p:cNvSpPr txBox="1"/>
          <p:nvPr/>
        </p:nvSpPr>
        <p:spPr>
          <a:xfrm>
            <a:off x="4679244" y="3960257"/>
            <a:ext cx="514350" cy="584775"/>
          </a:xfrm>
          <a:prstGeom prst="rect">
            <a:avLst/>
          </a:prstGeom>
          <a:noFill/>
        </p:spPr>
        <p:txBody>
          <a:bodyPr wrap="square">
            <a:spAutoFit/>
          </a:bodyPr>
          <a:lstStyle/>
          <a:p>
            <a:r>
              <a:rPr lang="en-GB" sz="3200" dirty="0"/>
              <a:t>🚶</a:t>
            </a:r>
          </a:p>
        </p:txBody>
      </p:sp>
      <p:sp>
        <p:nvSpPr>
          <p:cNvPr id="36" name="TextBox 35">
            <a:extLst>
              <a:ext uri="{FF2B5EF4-FFF2-40B4-BE49-F238E27FC236}">
                <a16:creationId xmlns:a16="http://schemas.microsoft.com/office/drawing/2014/main" id="{095C77A1-1642-4319-9907-E4DA2E89B5AD}"/>
              </a:ext>
            </a:extLst>
          </p:cNvPr>
          <p:cNvSpPr txBox="1"/>
          <p:nvPr/>
        </p:nvSpPr>
        <p:spPr>
          <a:xfrm>
            <a:off x="4872213" y="2054752"/>
            <a:ext cx="514350" cy="584775"/>
          </a:xfrm>
          <a:prstGeom prst="rect">
            <a:avLst/>
          </a:prstGeom>
          <a:noFill/>
        </p:spPr>
        <p:txBody>
          <a:bodyPr wrap="square">
            <a:spAutoFit/>
          </a:bodyPr>
          <a:lstStyle/>
          <a:p>
            <a:r>
              <a:rPr lang="en-GB" sz="3200" dirty="0"/>
              <a:t>🚶</a:t>
            </a:r>
          </a:p>
        </p:txBody>
      </p:sp>
      <p:cxnSp>
        <p:nvCxnSpPr>
          <p:cNvPr id="38" name="Straight Connector 37">
            <a:extLst>
              <a:ext uri="{FF2B5EF4-FFF2-40B4-BE49-F238E27FC236}">
                <a16:creationId xmlns:a16="http://schemas.microsoft.com/office/drawing/2014/main" id="{E5C49D4A-5F7D-448F-9802-88BDB97915C1}"/>
              </a:ext>
            </a:extLst>
          </p:cNvPr>
          <p:cNvCxnSpPr/>
          <p:nvPr/>
        </p:nvCxnSpPr>
        <p:spPr>
          <a:xfrm flipV="1">
            <a:off x="4679244" y="4020508"/>
            <a:ext cx="514350" cy="3780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7BE3A7F-B7B7-48F7-9FF7-3FA297B67451}"/>
              </a:ext>
            </a:extLst>
          </p:cNvPr>
          <p:cNvCxnSpPr>
            <a:cxnSpLocks/>
          </p:cNvCxnSpPr>
          <p:nvPr/>
        </p:nvCxnSpPr>
        <p:spPr>
          <a:xfrm>
            <a:off x="4679244" y="4011467"/>
            <a:ext cx="514350" cy="376977"/>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A0262BD-A717-4545-B30B-4572ECB4FAD4}"/>
              </a:ext>
            </a:extLst>
          </p:cNvPr>
          <p:cNvCxnSpPr/>
          <p:nvPr/>
        </p:nvCxnSpPr>
        <p:spPr>
          <a:xfrm flipV="1">
            <a:off x="6873087" y="4011467"/>
            <a:ext cx="514350" cy="3780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16D8C5B-F26D-4151-8890-791719276DB3}"/>
              </a:ext>
            </a:extLst>
          </p:cNvPr>
          <p:cNvCxnSpPr>
            <a:cxnSpLocks/>
          </p:cNvCxnSpPr>
          <p:nvPr/>
        </p:nvCxnSpPr>
        <p:spPr>
          <a:xfrm>
            <a:off x="6873087" y="4002426"/>
            <a:ext cx="514350" cy="376977"/>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DA9F6BCE-3EDE-4CB8-9C72-FE4B8897A9BF}"/>
              </a:ext>
            </a:extLst>
          </p:cNvPr>
          <p:cNvSpPr txBox="1"/>
          <p:nvPr/>
        </p:nvSpPr>
        <p:spPr>
          <a:xfrm>
            <a:off x="6873087" y="5081413"/>
            <a:ext cx="799536" cy="584775"/>
          </a:xfrm>
          <a:prstGeom prst="rect">
            <a:avLst/>
          </a:prstGeom>
          <a:noFill/>
        </p:spPr>
        <p:txBody>
          <a:bodyPr wrap="square">
            <a:spAutoFit/>
          </a:bodyPr>
          <a:lstStyle/>
          <a:p>
            <a:r>
              <a:rPr lang="en-GB" sz="3200" dirty="0"/>
              <a:t>🚶‍♀️</a:t>
            </a:r>
            <a:r>
              <a:rPr lang="en-GB" sz="3200" baseline="30000" dirty="0"/>
              <a:t>?</a:t>
            </a:r>
            <a:endParaRPr lang="en-GB" sz="3200" dirty="0"/>
          </a:p>
        </p:txBody>
      </p:sp>
      <p:sp>
        <p:nvSpPr>
          <p:cNvPr id="45" name="TextBox 44">
            <a:extLst>
              <a:ext uri="{FF2B5EF4-FFF2-40B4-BE49-F238E27FC236}">
                <a16:creationId xmlns:a16="http://schemas.microsoft.com/office/drawing/2014/main" id="{02933058-BEEA-449E-AED5-8C8ADBB1C102}"/>
              </a:ext>
            </a:extLst>
          </p:cNvPr>
          <p:cNvSpPr txBox="1"/>
          <p:nvPr/>
        </p:nvSpPr>
        <p:spPr>
          <a:xfrm>
            <a:off x="4679244" y="5097408"/>
            <a:ext cx="799536" cy="584775"/>
          </a:xfrm>
          <a:prstGeom prst="rect">
            <a:avLst/>
          </a:prstGeom>
          <a:noFill/>
        </p:spPr>
        <p:txBody>
          <a:bodyPr wrap="square">
            <a:spAutoFit/>
          </a:bodyPr>
          <a:lstStyle/>
          <a:p>
            <a:r>
              <a:rPr lang="en-GB" sz="3200" dirty="0"/>
              <a:t>🚶</a:t>
            </a:r>
            <a:r>
              <a:rPr lang="en-GB" sz="3200" baseline="30000" dirty="0"/>
              <a:t>?</a:t>
            </a:r>
          </a:p>
        </p:txBody>
      </p:sp>
    </p:spTree>
    <p:extLst>
      <p:ext uri="{BB962C8B-B14F-4D97-AF65-F5344CB8AC3E}">
        <p14:creationId xmlns:p14="http://schemas.microsoft.com/office/powerpoint/2010/main" val="39191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7" grpId="0" animBg="1"/>
      <p:bldP spid="28" grpId="0" animBg="1"/>
      <p:bldP spid="29" grpId="0"/>
      <p:bldP spid="30" grpId="0"/>
      <p:bldP spid="32" grpId="0"/>
      <p:bldP spid="33" grpId="0"/>
      <p:bldP spid="35" grpId="0"/>
      <p:bldP spid="36"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Conditional clauses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26" name="TextBox 25">
            <a:extLst>
              <a:ext uri="{FF2B5EF4-FFF2-40B4-BE49-F238E27FC236}">
                <a16:creationId xmlns:a16="http://schemas.microsoft.com/office/drawing/2014/main" id="{6354799C-34F7-479C-8FB6-B45E6D646B07}"/>
              </a:ext>
            </a:extLst>
          </p:cNvPr>
          <p:cNvSpPr txBox="1"/>
          <p:nvPr/>
        </p:nvSpPr>
        <p:spPr>
          <a:xfrm>
            <a:off x="3048000" y="2142523"/>
            <a:ext cx="6096000" cy="369332"/>
          </a:xfrm>
          <a:prstGeom prst="rect">
            <a:avLst/>
          </a:prstGeom>
          <a:noFill/>
        </p:spPr>
        <p:txBody>
          <a:bodyPr wrap="square">
            <a:spAutoFit/>
          </a:bodyPr>
          <a:lstStyle/>
          <a:p>
            <a:r>
              <a:rPr lang="en-US" sz="1800" dirty="0" err="1">
                <a:effectLst/>
                <a:latin typeface="Calibri" panose="020F0502020204030204" pitchFamily="34" charset="0"/>
                <a:ea typeface="PMingLiU" panose="02020500000000000000" pitchFamily="18" charset="-120"/>
              </a:rPr>
              <a:t>Ан</a:t>
            </a:r>
            <a:r>
              <a:rPr lang="en-US" sz="1800" b="1" dirty="0" err="1">
                <a:effectLst/>
                <a:latin typeface="Calibri" panose="020F0502020204030204" pitchFamily="34" charset="0"/>
                <a:ea typeface="PMingLiU" panose="02020500000000000000" pitchFamily="18" charset="-120"/>
              </a:rPr>
              <a:t>а</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с</a:t>
            </a:r>
            <a:r>
              <a:rPr lang="en-US" sz="1800" b="1" dirty="0" err="1">
                <a:effectLst/>
                <a:latin typeface="Calibri" panose="020F0502020204030204" pitchFamily="34" charset="0"/>
                <a:ea typeface="PMingLiU" panose="02020500000000000000" pitchFamily="18" charset="-120"/>
              </a:rPr>
              <a:t>е</a:t>
            </a:r>
            <a:r>
              <a:rPr lang="en-US" sz="1800" dirty="0" err="1">
                <a:effectLst/>
                <a:latin typeface="Calibri" panose="020F0502020204030204" pitchFamily="34" charset="0"/>
                <a:ea typeface="PMingLiU" panose="02020500000000000000" pitchFamily="18" charset="-120"/>
              </a:rPr>
              <a:t>рышым</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нал</a:t>
            </a:r>
            <a:r>
              <a:rPr lang="en-US" sz="1800" b="1" dirty="0" err="1">
                <a:effectLst/>
                <a:latin typeface="Calibri" panose="020F0502020204030204" pitchFamily="34" charset="0"/>
                <a:ea typeface="PMingLiU" panose="02020500000000000000" pitchFamily="18" charset="-120"/>
              </a:rPr>
              <a:t>е</a:t>
            </a:r>
            <a:r>
              <a:rPr lang="en-US" sz="1800" dirty="0" err="1">
                <a:effectLst/>
                <a:latin typeface="Calibri" panose="020F0502020204030204" pitchFamily="34" charset="0"/>
                <a:ea typeface="PMingLiU" panose="02020500000000000000" pitchFamily="18" charset="-120"/>
              </a:rPr>
              <a:t>ш</a:t>
            </a:r>
            <a:r>
              <a:rPr lang="en-US" sz="1800" dirty="0">
                <a:effectLst/>
                <a:latin typeface="Calibri" panose="020F0502020204030204" pitchFamily="34" charset="0"/>
                <a:ea typeface="PMingLiU" panose="02020500000000000000" pitchFamily="18" charset="-120"/>
              </a:rPr>
              <a:t> </a:t>
            </a:r>
            <a:r>
              <a:rPr lang="en-US" sz="1800" b="1" dirty="0" err="1">
                <a:effectLst/>
                <a:latin typeface="Calibri" panose="020F0502020204030204" pitchFamily="34" charset="0"/>
                <a:ea typeface="PMingLiU" panose="02020500000000000000" pitchFamily="18" charset="-120"/>
              </a:rPr>
              <a:t>ы</a:t>
            </a:r>
            <a:r>
              <a:rPr lang="en-US" sz="1800" dirty="0" err="1">
                <a:effectLst/>
                <a:latin typeface="Calibri" panose="020F0502020204030204" pitchFamily="34" charset="0"/>
                <a:ea typeface="PMingLiU" panose="02020500000000000000" pitchFamily="18" charset="-120"/>
              </a:rPr>
              <a:t>л’е</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гын</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пеш</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йывырт</a:t>
            </a:r>
            <a:r>
              <a:rPr lang="en-US" sz="1800" b="1" dirty="0" err="1">
                <a:effectLst/>
                <a:latin typeface="Calibri" panose="020F0502020204030204" pitchFamily="34" charset="0"/>
                <a:ea typeface="PMingLiU" panose="02020500000000000000" pitchFamily="18" charset="-120"/>
              </a:rPr>
              <a:t>а</a:t>
            </a:r>
            <a:r>
              <a:rPr lang="en-US" sz="1800" dirty="0">
                <a:effectLst/>
                <a:latin typeface="Calibri" panose="020F0502020204030204" pitchFamily="34" charset="0"/>
                <a:ea typeface="PMingLiU" panose="02020500000000000000" pitchFamily="18" charset="-120"/>
              </a:rPr>
              <a:t> </a:t>
            </a:r>
            <a:r>
              <a:rPr lang="en-US" sz="1800" b="1" dirty="0" err="1">
                <a:effectLst/>
                <a:latin typeface="Calibri" panose="020F0502020204030204" pitchFamily="34" charset="0"/>
                <a:ea typeface="PMingLiU" panose="02020500000000000000" pitchFamily="18" charset="-120"/>
              </a:rPr>
              <a:t>ы</a:t>
            </a:r>
            <a:r>
              <a:rPr lang="en-US" sz="1800" dirty="0" err="1">
                <a:effectLst/>
                <a:latin typeface="Calibri" panose="020F0502020204030204" pitchFamily="34" charset="0"/>
                <a:ea typeface="PMingLiU" panose="02020500000000000000" pitchFamily="18" charset="-120"/>
              </a:rPr>
              <a:t>л’е</a:t>
            </a:r>
            <a:r>
              <a:rPr lang="en-US" sz="1800" dirty="0">
                <a:effectLst/>
                <a:latin typeface="Calibri" panose="020F0502020204030204" pitchFamily="34" charset="0"/>
                <a:ea typeface="PMingLiU" panose="02020500000000000000" pitchFamily="18" charset="-120"/>
              </a:rPr>
              <a:t>.</a:t>
            </a:r>
            <a:endParaRPr lang="en-GB" dirty="0"/>
          </a:p>
        </p:txBody>
      </p:sp>
      <p:sp>
        <p:nvSpPr>
          <p:cNvPr id="31" name="TextBox 30">
            <a:extLst>
              <a:ext uri="{FF2B5EF4-FFF2-40B4-BE49-F238E27FC236}">
                <a16:creationId xmlns:a16="http://schemas.microsoft.com/office/drawing/2014/main" id="{FDBF0773-2313-4950-B3BF-EDB22A1803BF}"/>
              </a:ext>
            </a:extLst>
          </p:cNvPr>
          <p:cNvSpPr txBox="1"/>
          <p:nvPr/>
        </p:nvSpPr>
        <p:spPr>
          <a:xfrm>
            <a:off x="3698789" y="3049107"/>
            <a:ext cx="6096000" cy="923330"/>
          </a:xfrm>
          <a:prstGeom prst="rect">
            <a:avLst/>
          </a:prstGeom>
          <a:noFill/>
        </p:spPr>
        <p:txBody>
          <a:bodyPr wrap="square">
            <a:spAutoFit/>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1. If Ana got a letter, she would be happy.</a:t>
            </a:r>
            <a:endParaRPr lang="en-GB" sz="1800" dirty="0">
              <a:effectLst/>
              <a:latin typeface="Calibri" panose="020F0502020204030204" pitchFamily="34" charset="0"/>
              <a:ea typeface="PMingLiU" panose="02020500000000000000" pitchFamily="18" charset="-120"/>
              <a:cs typeface="Lucida Grande"/>
            </a:endParaRPr>
          </a:p>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2. If Ana had gotten a letter, she would be happy.</a:t>
            </a:r>
            <a:endParaRPr lang="en-GB" sz="1800" dirty="0">
              <a:effectLst/>
              <a:latin typeface="Calibri" panose="020F0502020204030204" pitchFamily="34" charset="0"/>
              <a:ea typeface="PMingLiU" panose="02020500000000000000" pitchFamily="18" charset="-120"/>
              <a:cs typeface="Lucida Grande"/>
            </a:endParaRPr>
          </a:p>
          <a:p>
            <a:r>
              <a:rPr lang="en-US" sz="1800" dirty="0">
                <a:effectLst/>
                <a:latin typeface="Calibri" panose="020F0502020204030204" pitchFamily="34" charset="0"/>
                <a:ea typeface="PMingLiU" panose="02020500000000000000" pitchFamily="18" charset="-120"/>
              </a:rPr>
              <a:t>3. If Ana had gotten a letter, she would have been happy.</a:t>
            </a:r>
            <a:endParaRPr lang="en-GB" dirty="0"/>
          </a:p>
        </p:txBody>
      </p:sp>
    </p:spTree>
    <p:extLst>
      <p:ext uri="{BB962C8B-B14F-4D97-AF65-F5344CB8AC3E}">
        <p14:creationId xmlns:p14="http://schemas.microsoft.com/office/powerpoint/2010/main" val="367013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776319983"/>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мек(е)</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‘after’)</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8" name="Rectangle 7">
            <a:extLst>
              <a:ext uri="{FF2B5EF4-FFF2-40B4-BE49-F238E27FC236}">
                <a16:creationId xmlns:a16="http://schemas.microsoft.com/office/drawing/2014/main" id="{95C06173-CD12-4E18-8417-8D2F18D1BEB9}"/>
              </a:ext>
            </a:extLst>
          </p:cNvPr>
          <p:cNvSpPr/>
          <p:nvPr/>
        </p:nvSpPr>
        <p:spPr>
          <a:xfrm>
            <a:off x="8456312" y="2419159"/>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A540831-0A2B-462B-9206-A2A5977DE062}"/>
              </a:ext>
            </a:extLst>
          </p:cNvPr>
          <p:cNvSpPr/>
          <p:nvPr/>
        </p:nvSpPr>
        <p:spPr>
          <a:xfrm>
            <a:off x="8478496" y="2704996"/>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BDD74C9-F812-470A-BB46-A06A241C5B46}"/>
              </a:ext>
            </a:extLst>
          </p:cNvPr>
          <p:cNvSpPr/>
          <p:nvPr/>
        </p:nvSpPr>
        <p:spPr>
          <a:xfrm>
            <a:off x="8456311" y="3061694"/>
            <a:ext cx="19853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568DA8A-086E-4351-BB08-D1FA436C31A4}"/>
              </a:ext>
            </a:extLst>
          </p:cNvPr>
          <p:cNvSpPr/>
          <p:nvPr/>
        </p:nvSpPr>
        <p:spPr>
          <a:xfrm>
            <a:off x="8506040" y="4386047"/>
            <a:ext cx="1437029"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59562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857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2705448202"/>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мек(е)</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кай</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prior </a:t>
            </a:r>
            <a:r>
              <a:rPr lang="de-AT" sz="3600" u="sng" dirty="0">
                <a:latin typeface="Calibri" panose="020F0502020204030204" pitchFamily="34" charset="0"/>
                <a:ea typeface="Times New Roman" panose="02020603050405020304" pitchFamily="18" charset="0"/>
                <a:cs typeface="Calibri" panose="020F0502020204030204" pitchFamily="34" charset="0"/>
              </a:rPr>
              <a:t>action (</a:t>
            </a:r>
            <a:r>
              <a:rPr lang="en-US" sz="3600" u="sng" dirty="0">
                <a:latin typeface="Calibri" panose="020F0502020204030204" pitchFamily="34" charset="0"/>
                <a:ea typeface="Times New Roman" panose="02020603050405020304" pitchFamily="18" charset="0"/>
                <a:cs typeface="Calibri" panose="020F0502020204030204" pitchFamily="34" charset="0"/>
              </a:rPr>
              <a:t>‘after’)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in -</a:t>
            </a:r>
            <a:r>
              <a:rPr lang="mi-NZ" sz="3600" u="sng" dirty="0">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18</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Tree>
    <p:extLst>
      <p:ext uri="{BB962C8B-B14F-4D97-AF65-F5344CB8AC3E}">
        <p14:creationId xmlns:p14="http://schemas.microsoft.com/office/powerpoint/2010/main" val="28133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6" name="Table 5">
            <a:extLst>
              <a:ext uri="{FF2B5EF4-FFF2-40B4-BE49-F238E27FC236}">
                <a16:creationId xmlns:a16="http://schemas.microsoft.com/office/drawing/2014/main" id="{55145313-CDBA-4A5C-BEE3-4173CD7C73BE}"/>
              </a:ext>
            </a:extLst>
          </p:cNvPr>
          <p:cNvGraphicFramePr>
            <a:graphicFrameLocks noGrp="1"/>
          </p:cNvGraphicFramePr>
          <p:nvPr>
            <p:extLst>
              <p:ext uri="{D42A27DB-BD31-4B8C-83A1-F6EECF244321}">
                <p14:modId xmlns:p14="http://schemas.microsoft.com/office/powerpoint/2010/main" val="3994969802"/>
              </p:ext>
            </p:extLst>
          </p:nvPr>
        </p:nvGraphicFramePr>
        <p:xfrm>
          <a:off x="4272108" y="2572507"/>
          <a:ext cx="4215289" cy="2190867"/>
        </p:xfrm>
        <a:graphic>
          <a:graphicData uri="http://schemas.openxmlformats.org/drawingml/2006/table">
            <a:tbl>
              <a:tblPr firstRow="1" firstCol="1" bandRow="1" bandCol="1">
                <a:tableStyleId>{5940675A-B579-460E-94D1-54222C63F5DA}</a:tableStyleId>
              </a:tblPr>
              <a:tblGrid>
                <a:gridCol w="867289">
                  <a:extLst>
                    <a:ext uri="{9D8B030D-6E8A-4147-A177-3AD203B41FA5}">
                      <a16:colId xmlns:a16="http://schemas.microsoft.com/office/drawing/2014/main" val="2736513851"/>
                    </a:ext>
                  </a:extLst>
                </a:gridCol>
                <a:gridCol w="3348000">
                  <a:extLst>
                    <a:ext uri="{9D8B030D-6E8A-4147-A177-3AD203B41FA5}">
                      <a16:colId xmlns:a16="http://schemas.microsoft.com/office/drawing/2014/main" val="171380316"/>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7000"/>
                        </a:lnSpc>
                      </a:pPr>
                      <a:r>
                        <a:rPr lang="mi-NZ" sz="1800" dirty="0">
                          <a:effectLst/>
                          <a:latin typeface="Calibri" panose="020F0502020204030204" pitchFamily="34" charset="0"/>
                          <a:ea typeface="PMingLiU" panose="02020500000000000000" pitchFamily="18" charset="-120"/>
                          <a:cs typeface="Lucida Grande"/>
                        </a:rPr>
                        <a:t>кочм</a:t>
                      </a:r>
                      <a:r>
                        <a:rPr lang="mi-NZ" sz="1800" b="1" dirty="0">
                          <a:effectLst/>
                          <a:latin typeface="Calibri" panose="020F0502020204030204" pitchFamily="34" charset="0"/>
                          <a:ea typeface="PMingLiU" panose="02020500000000000000" pitchFamily="18" charset="-120"/>
                          <a:cs typeface="Lucida Grande"/>
                        </a:rPr>
                        <a:t>е</a:t>
                      </a:r>
                      <a:r>
                        <a:rPr lang="mi-NZ" sz="1800" dirty="0">
                          <a:effectLst/>
                          <a:latin typeface="Calibri" panose="020F0502020204030204" pitchFamily="34" charset="0"/>
                          <a:ea typeface="PMingLiU" panose="02020500000000000000" pitchFamily="18" charset="-120"/>
                          <a:cs typeface="Lucida Grande"/>
                        </a:rPr>
                        <a:t>к(е) &gt;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14114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кочм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кыже ~ кочм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кше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кочмекын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2. G</a:t>
            </a:r>
            <a:r>
              <a:rPr lang="de-AT" sz="3600" u="sng">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a:latin typeface="Calibri" panose="020F0502020204030204" pitchFamily="34" charset="0"/>
                <a:ea typeface="Times New Roman" panose="02020603050405020304" pitchFamily="18" charset="0"/>
                <a:cs typeface="Calibri" panose="020F0502020204030204" pitchFamily="34" charset="0"/>
              </a:rPr>
              <a:t>‘after’) </a:t>
            </a:r>
            <a:r>
              <a:rPr lang="de-AT" sz="3600" u="sng">
                <a:latin typeface="Calibri" panose="020F0502020204030204" pitchFamily="34" charset="0"/>
                <a:ea typeface="Times New Roman" panose="02020603050405020304" pitchFamily="18" charset="0"/>
                <a:cs typeface="Calibri" panose="020F0502020204030204" pitchFamily="34" charset="0"/>
              </a:rPr>
              <a:t>in -</a:t>
            </a:r>
            <a:r>
              <a:rPr lang="mi-NZ" sz="3600" u="sng">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3F1D0A99-7A59-4C78-ABE1-7F173830037E}"/>
              </a:ext>
            </a:extLst>
          </p:cNvPr>
          <p:cNvSpPr txBox="1"/>
          <p:nvPr/>
        </p:nvSpPr>
        <p:spPr>
          <a:xfrm>
            <a:off x="897924" y="17635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Possessive suffixes:</a:t>
            </a:r>
          </a:p>
        </p:txBody>
      </p:sp>
      <p:sp>
        <p:nvSpPr>
          <p:cNvPr id="10" name="Rectangle 9">
            <a:extLst>
              <a:ext uri="{FF2B5EF4-FFF2-40B4-BE49-F238E27FC236}">
                <a16:creationId xmlns:a16="http://schemas.microsoft.com/office/drawing/2014/main" id="{FB4236C1-E758-4E26-A142-4115A153F56E}"/>
              </a:ext>
            </a:extLst>
          </p:cNvPr>
          <p:cNvSpPr/>
          <p:nvPr/>
        </p:nvSpPr>
        <p:spPr>
          <a:xfrm>
            <a:off x="5177653" y="2927782"/>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057D5D5A-2324-4F29-8397-194B873488B6}"/>
              </a:ext>
            </a:extLst>
          </p:cNvPr>
          <p:cNvSpPr/>
          <p:nvPr/>
        </p:nvSpPr>
        <p:spPr>
          <a:xfrm>
            <a:off x="5199837" y="3213620"/>
            <a:ext cx="1373957"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3E2E6ED7-6DD0-4F16-93E7-8BF128A564A3}"/>
              </a:ext>
            </a:extLst>
          </p:cNvPr>
          <p:cNvSpPr/>
          <p:nvPr/>
        </p:nvSpPr>
        <p:spPr>
          <a:xfrm>
            <a:off x="5177652" y="3570317"/>
            <a:ext cx="2425872" cy="2174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959B39AA-6826-46A8-8D44-A34A437873D6}"/>
              </a:ext>
            </a:extLst>
          </p:cNvPr>
          <p:cNvSpPr/>
          <p:nvPr/>
        </p:nvSpPr>
        <p:spPr>
          <a:xfrm>
            <a:off x="5180738" y="3891252"/>
            <a:ext cx="1697084" cy="1854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988F1894-6FD5-4007-8B48-336A0DD712BE}"/>
              </a:ext>
            </a:extLst>
          </p:cNvPr>
          <p:cNvSpPr/>
          <p:nvPr/>
        </p:nvSpPr>
        <p:spPr>
          <a:xfrm>
            <a:off x="5199837" y="4200173"/>
            <a:ext cx="1230951" cy="1854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66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C0070C-E2BB-4AD3-922C-D6610EE2135B}"/>
              </a:ext>
            </a:extLst>
          </p:cNvPr>
          <p:cNvSpPr>
            <a:spLocks noGrp="1"/>
          </p:cNvSpPr>
          <p:nvPr>
            <p:ph type="ftr" sz="quarter" idx="11"/>
          </p:nvPr>
        </p:nvSpPr>
        <p:spPr/>
        <p:txBody>
          <a:bodyPr/>
          <a:lstStyle/>
          <a:p>
            <a:r>
              <a:rPr lang="en-US"/>
              <a:t>COPIUS – Introduction to Mari – Chapter 18</a:t>
            </a:r>
            <a:endParaRPr lang="en-GB"/>
          </a:p>
        </p:txBody>
      </p:sp>
      <p:sp>
        <p:nvSpPr>
          <p:cNvPr id="5" name="Slide Number Placeholder 4">
            <a:extLst>
              <a:ext uri="{FF2B5EF4-FFF2-40B4-BE49-F238E27FC236}">
                <a16:creationId xmlns:a16="http://schemas.microsoft.com/office/drawing/2014/main" id="{E609A196-07E6-4CC8-873D-52D4597DDCC5}"/>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6" name="Table 5">
            <a:extLst>
              <a:ext uri="{FF2B5EF4-FFF2-40B4-BE49-F238E27FC236}">
                <a16:creationId xmlns:a16="http://schemas.microsoft.com/office/drawing/2014/main" id="{55145313-CDBA-4A5C-BEE3-4173CD7C73BE}"/>
              </a:ext>
            </a:extLst>
          </p:cNvPr>
          <p:cNvGraphicFramePr>
            <a:graphicFrameLocks noGrp="1"/>
          </p:cNvGraphicFramePr>
          <p:nvPr>
            <p:extLst>
              <p:ext uri="{D42A27DB-BD31-4B8C-83A1-F6EECF244321}">
                <p14:modId xmlns:p14="http://schemas.microsoft.com/office/powerpoint/2010/main" val="15938286"/>
              </p:ext>
            </p:extLst>
          </p:nvPr>
        </p:nvGraphicFramePr>
        <p:xfrm>
          <a:off x="4272108" y="2572507"/>
          <a:ext cx="4215600" cy="2190867"/>
        </p:xfrm>
        <a:graphic>
          <a:graphicData uri="http://schemas.openxmlformats.org/drawingml/2006/table">
            <a:tbl>
              <a:tblPr firstRow="1" firstCol="1" bandRow="1" bandCol="1">
                <a:tableStyleId>{5940675A-B579-460E-94D1-54222C63F5DA}</a:tableStyleId>
              </a:tblPr>
              <a:tblGrid>
                <a:gridCol w="867600">
                  <a:extLst>
                    <a:ext uri="{9D8B030D-6E8A-4147-A177-3AD203B41FA5}">
                      <a16:colId xmlns:a16="http://schemas.microsoft.com/office/drawing/2014/main" val="2736513851"/>
                    </a:ext>
                  </a:extLst>
                </a:gridCol>
                <a:gridCol w="3348000">
                  <a:extLst>
                    <a:ext uri="{9D8B030D-6E8A-4147-A177-3AD203B41FA5}">
                      <a16:colId xmlns:a16="http://schemas.microsoft.com/office/drawing/2014/main" val="171380316"/>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7000"/>
                        </a:lnSpc>
                      </a:pPr>
                      <a:r>
                        <a:rPr lang="mi-NZ" sz="1800" dirty="0">
                          <a:effectLst/>
                          <a:latin typeface="Calibri" panose="020F0502020204030204" pitchFamily="34" charset="0"/>
                          <a:ea typeface="PMingLiU" panose="02020500000000000000" pitchFamily="18" charset="-120"/>
                          <a:cs typeface="Lucida Grande"/>
                        </a:rPr>
                        <a:t>кочм</a:t>
                      </a:r>
                      <a:r>
                        <a:rPr lang="mi-NZ" sz="1800" b="1" dirty="0">
                          <a:effectLst/>
                          <a:latin typeface="Calibri" panose="020F0502020204030204" pitchFamily="34" charset="0"/>
                          <a:ea typeface="PMingLiU" panose="02020500000000000000" pitchFamily="18" charset="-120"/>
                          <a:cs typeface="Lucida Grande"/>
                        </a:rPr>
                        <a:t>е</a:t>
                      </a:r>
                      <a:r>
                        <a:rPr lang="mi-NZ" sz="1800" dirty="0">
                          <a:effectLst/>
                          <a:latin typeface="Calibri" panose="020F0502020204030204" pitchFamily="34" charset="0"/>
                          <a:ea typeface="PMingLiU" panose="02020500000000000000" pitchFamily="18" charset="-120"/>
                          <a:cs typeface="Lucida Grande"/>
                        </a:rPr>
                        <a:t>к(е) &gt;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14114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65355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2Sg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кочмек</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кочм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кыже ~ кочм</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кше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кочмекын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2Pl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a:effectLst/>
                          <a:latin typeface="Calibri" panose="020F0502020204030204" pitchFamily="34" charset="0"/>
                          <a:ea typeface="PMingLiU" panose="02020500000000000000" pitchFamily="18" charset="-120"/>
                          <a:cs typeface="Calibri" panose="020F0502020204030204" pitchFamily="34" charset="0"/>
                        </a:rPr>
                        <a:t>кочмекыд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3Pl</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r>
                        <a:rPr lang="en-US" sz="1800" dirty="0" err="1">
                          <a:effectLst/>
                          <a:latin typeface="Calibri" panose="020F0502020204030204" pitchFamily="34" charset="0"/>
                          <a:ea typeface="PMingLiU" panose="02020500000000000000" pitchFamily="18" charset="-120"/>
                          <a:cs typeface="Calibri" panose="020F0502020204030204" pitchFamily="34" charset="0"/>
                        </a:rPr>
                        <a:t>кочм</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кышт</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7" name="Content Placeholder 2">
            <a:extLst>
              <a:ext uri="{FF2B5EF4-FFF2-40B4-BE49-F238E27FC236}">
                <a16:creationId xmlns:a16="http://schemas.microsoft.com/office/drawing/2014/main" id="{03C2625D-33E9-4A53-86AA-321B7C935A5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2. G</a:t>
            </a:r>
            <a:r>
              <a:rPr lang="de-AT" sz="3600" u="sng">
                <a:latin typeface="Calibri" panose="020F0502020204030204" pitchFamily="34" charset="0"/>
                <a:ea typeface="Times New Roman" panose="02020603050405020304" pitchFamily="18" charset="0"/>
                <a:cs typeface="Calibri" panose="020F0502020204030204" pitchFamily="34" charset="0"/>
              </a:rPr>
              <a:t>erund ~ converb of prior action (</a:t>
            </a:r>
            <a:r>
              <a:rPr lang="en-US" sz="3600" u="sng">
                <a:latin typeface="Calibri" panose="020F0502020204030204" pitchFamily="34" charset="0"/>
                <a:ea typeface="Times New Roman" panose="02020603050405020304" pitchFamily="18" charset="0"/>
                <a:cs typeface="Calibri" panose="020F0502020204030204" pitchFamily="34" charset="0"/>
              </a:rPr>
              <a:t>‘after’) </a:t>
            </a:r>
            <a:r>
              <a:rPr lang="de-AT" sz="3600" u="sng">
                <a:latin typeface="Calibri" panose="020F0502020204030204" pitchFamily="34" charset="0"/>
                <a:ea typeface="Times New Roman" panose="02020603050405020304" pitchFamily="18" charset="0"/>
                <a:cs typeface="Calibri" panose="020F0502020204030204" pitchFamily="34" charset="0"/>
              </a:rPr>
              <a:t>in -</a:t>
            </a:r>
            <a:r>
              <a:rPr lang="mi-NZ" sz="3600" u="sng">
                <a:latin typeface="Calibri" panose="020F0502020204030204" pitchFamily="34" charset="0"/>
                <a:ea typeface="Times New Roman" panose="02020603050405020304" pitchFamily="18" charset="0"/>
                <a:cs typeface="Calibri" panose="020F0502020204030204" pitchFamily="34" charset="0"/>
              </a:rPr>
              <a:t>мек(е)</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DDEC0797-75C2-400A-B3A5-575A53575FBF}"/>
              </a:ext>
            </a:extLst>
          </p:cNvPr>
          <p:cNvSpPr txBox="1"/>
          <p:nvPr/>
        </p:nvSpPr>
        <p:spPr>
          <a:xfrm>
            <a:off x="897924" y="1763583"/>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Possessive suffixes:</a:t>
            </a:r>
          </a:p>
        </p:txBody>
      </p:sp>
    </p:spTree>
    <p:extLst>
      <p:ext uri="{BB962C8B-B14F-4D97-AF65-F5344CB8AC3E}">
        <p14:creationId xmlns:p14="http://schemas.microsoft.com/office/powerpoint/2010/main" val="462210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1587</Words>
  <Application>Microsoft Office PowerPoint</Application>
  <PresentationFormat>Widescreen</PresentationFormat>
  <Paragraphs>358</Paragraphs>
  <Slides>28</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Chapter 18</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18</dc:title>
  <dc:creator>Jeremy Bradley</dc:creator>
  <cp:lastModifiedBy>Jeremy moss Bradley</cp:lastModifiedBy>
  <cp:revision>107</cp:revision>
  <dcterms:created xsi:type="dcterms:W3CDTF">2021-01-22T02:35:08Z</dcterms:created>
  <dcterms:modified xsi:type="dcterms:W3CDTF">2024-03-15T13:52:52Z</dcterms:modified>
</cp:coreProperties>
</file>