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3" r:id="rId2"/>
    <p:sldId id="761" r:id="rId3"/>
    <p:sldId id="596" r:id="rId4"/>
    <p:sldId id="878" r:id="rId5"/>
    <p:sldId id="722" r:id="rId6"/>
    <p:sldId id="879" r:id="rId7"/>
    <p:sldId id="881" r:id="rId8"/>
    <p:sldId id="882" r:id="rId9"/>
    <p:sldId id="884" r:id="rId10"/>
    <p:sldId id="885" r:id="rId11"/>
    <p:sldId id="886" r:id="rId12"/>
    <p:sldId id="889" r:id="rId13"/>
    <p:sldId id="890" r:id="rId14"/>
    <p:sldId id="891" r:id="rId15"/>
    <p:sldId id="893" r:id="rId16"/>
    <p:sldId id="895" r:id="rId17"/>
    <p:sldId id="894" r:id="rId18"/>
    <p:sldId id="899" r:id="rId19"/>
    <p:sldId id="897" r:id="rId20"/>
    <p:sldId id="900" r:id="rId21"/>
    <p:sldId id="643" r:id="rId22"/>
    <p:sldId id="644" r:id="rId23"/>
    <p:sldId id="901" r:id="rId24"/>
    <p:sldId id="903" r:id="rId25"/>
    <p:sldId id="867" r:id="rId26"/>
    <p:sldId id="868" r:id="rId27"/>
    <p:sldId id="905" r:id="rId28"/>
    <p:sldId id="653" r:id="rId29"/>
    <p:sldId id="906" r:id="rId30"/>
    <p:sldId id="907" r:id="rId31"/>
    <p:sldId id="655" r:id="rId32"/>
    <p:sldId id="6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39" autoAdjust="0"/>
    <p:restoredTop sz="86359" autoAdjust="0"/>
  </p:normalViewPr>
  <p:slideViewPr>
    <p:cSldViewPr snapToGrid="0">
      <p:cViewPr varScale="1">
        <p:scale>
          <a:sx n="92" d="100"/>
          <a:sy n="92" d="100"/>
        </p:scale>
        <p:origin x="43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32</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BB07F97B-988C-45B1-B560-CF0AA5248A5D}"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AB3F8DDA-2F79-49DB-A970-20C92C1C4FEC}"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B1745A4E-CA13-4206-8A61-54726F755FDC}"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8DF899B0-4397-4647-8DFF-5587849B874E}"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F45A6483-B2A2-4CB4-81DC-56ED2327BB9C}"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180C6BA7-C3E6-4572-A231-9CF8634D32CD}"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17</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6341E9B-62E0-436F-AEE6-14DB583B58E6}"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17</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9EFD24C6-240D-4120-8A0F-8A44B3E89C4C}"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73EB3486-4083-44E6-AA83-0A82C40653A1}"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17</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BD14AE54-64FF-41AC-91F3-B4F2DB3F094A}"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17</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2510C03E-E705-4FC8-9D57-9DEF62169E8C}"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17</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A4E5F-E53F-4E34-9B5B-11E04F7A9C12}"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17</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17</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3</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Passive participle and temporal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6" name="Table 5">
            <a:extLst>
              <a:ext uri="{FF2B5EF4-FFF2-40B4-BE49-F238E27FC236}">
                <a16:creationId xmlns:a16="http://schemas.microsoft.com/office/drawing/2014/main" id="{F3E96C26-9A82-46DB-ACDB-BAB8D89BE1F8}"/>
              </a:ext>
            </a:extLst>
          </p:cNvPr>
          <p:cNvGraphicFramePr>
            <a:graphicFrameLocks noGrp="1"/>
          </p:cNvGraphicFramePr>
          <p:nvPr>
            <p:extLst>
              <p:ext uri="{D42A27DB-BD31-4B8C-83A1-F6EECF244321}">
                <p14:modId xmlns:p14="http://schemas.microsoft.com/office/powerpoint/2010/main" val="845201245"/>
              </p:ext>
            </p:extLst>
          </p:nvPr>
        </p:nvGraphicFramePr>
        <p:xfrm>
          <a:off x="735169" y="2663634"/>
          <a:ext cx="10618631" cy="2327466"/>
        </p:xfrm>
        <a:graphic>
          <a:graphicData uri="http://schemas.openxmlformats.org/drawingml/2006/table">
            <a:tbl>
              <a:tblPr firstRow="1" firstCol="1" bandRow="1" bandCol="1">
                <a:tableStyleId>{5940675A-B579-460E-94D1-54222C63F5DA}</a:tableStyleId>
              </a:tblPr>
              <a:tblGrid>
                <a:gridCol w="5685222">
                  <a:extLst>
                    <a:ext uri="{9D8B030D-6E8A-4147-A177-3AD203B41FA5}">
                      <a16:colId xmlns:a16="http://schemas.microsoft.com/office/drawing/2014/main" val="423325198"/>
                    </a:ext>
                  </a:extLst>
                </a:gridCol>
                <a:gridCol w="4933409">
                  <a:extLst>
                    <a:ext uri="{9D8B030D-6E8A-4147-A177-3AD203B41FA5}">
                      <a16:colId xmlns:a16="http://schemas.microsoft.com/office/drawing/2014/main" val="3138359534"/>
                    </a:ext>
                  </a:extLst>
                </a:gridCol>
              </a:tblGrid>
              <a:tr h="1163733">
                <a:tc>
                  <a:txBody>
                    <a:bodyPr/>
                    <a:lstStyle/>
                    <a:p>
                      <a:pPr algn="l">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пыт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рыме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кок</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шаг</a:t>
                      </a:r>
                      <a:r>
                        <a:rPr lang="en-US" sz="2400" b="1"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400" dirty="0">
                        <a:effectLst/>
                        <a:latin typeface="Calibri" panose="020F0502020204030204" pitchFamily="34" charset="0"/>
                        <a:ea typeface="PMingLiU" panose="02020500000000000000" pitchFamily="18" charset="-120"/>
                        <a:cs typeface="Lucida Grande"/>
                      </a:endParaRPr>
                    </a:p>
                    <a:p>
                      <a:pPr algn="l">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кок</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шаг</a:t>
                      </a:r>
                      <a:r>
                        <a:rPr lang="en-US" sz="2400" b="1"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пыт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рыме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нчыч</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a:effectLst/>
                          <a:latin typeface="Calibri" panose="020F0502020204030204" pitchFamily="34" charset="0"/>
                          <a:ea typeface="PMingLiU" panose="02020500000000000000" pitchFamily="18" charset="-120"/>
                          <a:cs typeface="Calibri" panose="020F0502020204030204" pitchFamily="34" charset="0"/>
                        </a:rPr>
                        <a:t>two hours before finishing work</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908937"/>
                  </a:ext>
                </a:extLst>
              </a:tr>
              <a:tr h="1163733">
                <a:tc>
                  <a:txBody>
                    <a:bodyPr/>
                    <a:lstStyle/>
                    <a:p>
                      <a:pPr algn="l">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пыт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рыме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кок</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шаг</a:t>
                      </a:r>
                      <a:r>
                        <a:rPr lang="en-US" sz="2400" b="1"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вар</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400" dirty="0">
                        <a:effectLst/>
                        <a:latin typeface="Calibri" panose="020F0502020204030204" pitchFamily="34" charset="0"/>
                        <a:ea typeface="PMingLiU" panose="02020500000000000000" pitchFamily="18" charset="-120"/>
                        <a:cs typeface="Lucida Grande"/>
                      </a:endParaRPr>
                    </a:p>
                    <a:p>
                      <a:pPr algn="l">
                        <a:lnSpc>
                          <a:spcPct val="107000"/>
                        </a:lnSpc>
                      </a:pPr>
                      <a:r>
                        <a:rPr lang="en-US" sz="24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кок</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шаг</a:t>
                      </a:r>
                      <a:r>
                        <a:rPr lang="en-US" sz="2400" b="1"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пыт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рыме</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вар</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lnSpc>
                          <a:spcPct val="107000"/>
                        </a:lnSpc>
                      </a:pPr>
                      <a:r>
                        <a:rPr lang="en-US" sz="2400" dirty="0">
                          <a:effectLst/>
                          <a:latin typeface="Calibri" panose="020F0502020204030204" pitchFamily="34" charset="0"/>
                          <a:ea typeface="PMingLiU" panose="02020500000000000000" pitchFamily="18" charset="-120"/>
                          <a:cs typeface="Calibri" panose="020F0502020204030204" pitchFamily="34" charset="0"/>
                        </a:rPr>
                        <a:t>two hours after finishing work</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179758285"/>
                  </a:ext>
                </a:extLst>
              </a:tr>
            </a:tbl>
          </a:graphicData>
        </a:graphic>
      </p:graphicFrame>
    </p:spTree>
    <p:extLst>
      <p:ext uri="{BB962C8B-B14F-4D97-AF65-F5344CB8AC3E}">
        <p14:creationId xmlns:p14="http://schemas.microsoft.com/office/powerpoint/2010/main" val="180772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695223317"/>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dirty="0">
                          <a:effectLst/>
                          <a:latin typeface="Calibri" panose="020F0502020204030204" pitchFamily="34" charset="0"/>
                          <a:ea typeface="PMingLiU" panose="02020500000000000000" pitchFamily="18" charset="-120"/>
                          <a:cs typeface="Calibri" panose="020F0502020204030204" pitchFamily="34" charset="0"/>
                        </a:rPr>
                        <a:t> </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ом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от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(ок)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огыд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од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дыт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just">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8" name="Rectangle 7">
            <a:extLst>
              <a:ext uri="{FF2B5EF4-FFF2-40B4-BE49-F238E27FC236}">
                <a16:creationId xmlns:a16="http://schemas.microsoft.com/office/drawing/2014/main" id="{7C7CFBBB-9ABF-4672-A5C3-DDA75798E735}"/>
              </a:ext>
            </a:extLst>
          </p:cNvPr>
          <p:cNvSpPr/>
          <p:nvPr/>
        </p:nvSpPr>
        <p:spPr>
          <a:xfrm>
            <a:off x="3564426" y="3669156"/>
            <a:ext cx="1265151"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EBEEBC2A-38A9-42EE-8E79-ABCADF2D20D4}"/>
              </a:ext>
            </a:extLst>
          </p:cNvPr>
          <p:cNvSpPr/>
          <p:nvPr/>
        </p:nvSpPr>
        <p:spPr>
          <a:xfrm>
            <a:off x="3564425" y="3950517"/>
            <a:ext cx="1265152"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2A539286-51D3-4E7C-8B4A-E751BE29182D}"/>
              </a:ext>
            </a:extLst>
          </p:cNvPr>
          <p:cNvSpPr/>
          <p:nvPr/>
        </p:nvSpPr>
        <p:spPr>
          <a:xfrm>
            <a:off x="3564424" y="4266312"/>
            <a:ext cx="1265153"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05B1A838-9D6D-465D-BE64-809E243F4192}"/>
              </a:ext>
            </a:extLst>
          </p:cNvPr>
          <p:cNvSpPr/>
          <p:nvPr/>
        </p:nvSpPr>
        <p:spPr>
          <a:xfrm>
            <a:off x="3538666" y="4584239"/>
            <a:ext cx="1458165"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82ECB4BB-0754-4A24-8FB2-64E0866B4F61}"/>
              </a:ext>
            </a:extLst>
          </p:cNvPr>
          <p:cNvSpPr/>
          <p:nvPr/>
        </p:nvSpPr>
        <p:spPr>
          <a:xfrm>
            <a:off x="3564424" y="4875326"/>
            <a:ext cx="1432407"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024090A1-EC14-4A9A-9550-4B0E439064B9}"/>
              </a:ext>
            </a:extLst>
          </p:cNvPr>
          <p:cNvSpPr/>
          <p:nvPr/>
        </p:nvSpPr>
        <p:spPr>
          <a:xfrm>
            <a:off x="3564424" y="5224084"/>
            <a:ext cx="1432407" cy="30979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8DE41D0D-F17F-4D93-985D-D818CCD3A39C}"/>
              </a:ext>
            </a:extLst>
          </p:cNvPr>
          <p:cNvSpPr/>
          <p:nvPr/>
        </p:nvSpPr>
        <p:spPr>
          <a:xfrm>
            <a:off x="6225423" y="3664239"/>
            <a:ext cx="1265151"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EE08667E-CDC4-4608-B179-4FC7F07BDD67}"/>
              </a:ext>
            </a:extLst>
          </p:cNvPr>
          <p:cNvSpPr/>
          <p:nvPr/>
        </p:nvSpPr>
        <p:spPr>
          <a:xfrm>
            <a:off x="6225422" y="3945600"/>
            <a:ext cx="1265152"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8E43F4DD-C808-4C8E-BFB0-0C6B930D441D}"/>
              </a:ext>
            </a:extLst>
          </p:cNvPr>
          <p:cNvSpPr/>
          <p:nvPr/>
        </p:nvSpPr>
        <p:spPr>
          <a:xfrm>
            <a:off x="6225421" y="4261395"/>
            <a:ext cx="204227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CD4C3A06-E52B-4434-8FBA-FDC07DFC1FD1}"/>
              </a:ext>
            </a:extLst>
          </p:cNvPr>
          <p:cNvSpPr/>
          <p:nvPr/>
        </p:nvSpPr>
        <p:spPr>
          <a:xfrm>
            <a:off x="6218713" y="4585672"/>
            <a:ext cx="2163287"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2E848AA2-70F3-4C33-A0D8-9522F579DB8A}"/>
              </a:ext>
            </a:extLst>
          </p:cNvPr>
          <p:cNvSpPr/>
          <p:nvPr/>
        </p:nvSpPr>
        <p:spPr>
          <a:xfrm>
            <a:off x="6225421" y="4870409"/>
            <a:ext cx="2137529"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576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ом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от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(ок)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лудыд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луд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дыт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луд</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174284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2570573112"/>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ем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write’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воз</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ом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зо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воз</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от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зо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 (ок)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зо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возен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зо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возед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 в</a:t>
                      </a: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зо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воз</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в</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зо</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339233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7" name="Content Placeholder 2">
            <a:extLst>
              <a:ext uri="{FF2B5EF4-FFF2-40B4-BE49-F238E27FC236}">
                <a16:creationId xmlns:a16="http://schemas.microsoft.com/office/drawing/2014/main" id="{559A8E32-0E9F-41EB-B627-2B36C814EB6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Present tense + </a:t>
            </a:r>
            <a:r>
              <a:rPr lang="de-AT" b="1" dirty="0"/>
              <a:t>ы</a:t>
            </a:r>
            <a:r>
              <a:rPr lang="de-AT" dirty="0"/>
              <a:t>л’</a:t>
            </a:r>
            <a:r>
              <a:rPr lang="mi-NZ" dirty="0"/>
              <a:t>е </a:t>
            </a:r>
            <a:r>
              <a:rPr lang="en-US" dirty="0"/>
              <a:t>‘was’ (be.PST1.3SG)</a:t>
            </a:r>
            <a:endParaRPr lang="en-GB" dirty="0"/>
          </a:p>
        </p:txBody>
      </p:sp>
      <p:graphicFrame>
        <p:nvGraphicFramePr>
          <p:cNvPr id="2" name="Table 1">
            <a:extLst>
              <a:ext uri="{FF2B5EF4-FFF2-40B4-BE49-F238E27FC236}">
                <a16:creationId xmlns:a16="http://schemas.microsoft.com/office/drawing/2014/main" id="{14D4AC3F-EF0C-4AB6-8BCC-9B1B2B6F77DB}"/>
              </a:ext>
            </a:extLst>
          </p:cNvPr>
          <p:cNvGraphicFramePr>
            <a:graphicFrameLocks noGrp="1"/>
          </p:cNvGraphicFramePr>
          <p:nvPr>
            <p:extLst>
              <p:ext uri="{D42A27DB-BD31-4B8C-83A1-F6EECF244321}">
                <p14:modId xmlns:p14="http://schemas.microsoft.com/office/powerpoint/2010/main" val="2865297830"/>
              </p:ext>
            </p:extLst>
          </p:nvPr>
        </p:nvGraphicFramePr>
        <p:xfrm>
          <a:off x="1427797" y="2969675"/>
          <a:ext cx="7484383" cy="2503848"/>
        </p:xfrm>
        <a:graphic>
          <a:graphicData uri="http://schemas.openxmlformats.org/drawingml/2006/table">
            <a:tbl>
              <a:tblPr firstRow="1" firstCol="1" bandRow="1" bandCol="1">
                <a:tableStyleId>{5940675A-B579-460E-94D1-54222C63F5DA}</a:tableStyleId>
              </a:tblPr>
              <a:tblGrid>
                <a:gridCol w="2065191">
                  <a:extLst>
                    <a:ext uri="{9D8B030D-6E8A-4147-A177-3AD203B41FA5}">
                      <a16:colId xmlns:a16="http://schemas.microsoft.com/office/drawing/2014/main" val="2736513851"/>
                    </a:ext>
                  </a:extLst>
                </a:gridCol>
                <a:gridCol w="2709596">
                  <a:extLst>
                    <a:ext uri="{9D8B030D-6E8A-4147-A177-3AD203B41FA5}">
                      <a16:colId xmlns:a16="http://schemas.microsoft.com/office/drawing/2014/main" val="171380316"/>
                    </a:ext>
                  </a:extLst>
                </a:gridCol>
                <a:gridCol w="2709596">
                  <a:extLst>
                    <a:ext uri="{9D8B030D-6E8A-4147-A177-3AD203B41FA5}">
                      <a16:colId xmlns:a16="http://schemas.microsoft.com/office/drawing/2014/main" val="159407735"/>
                    </a:ext>
                  </a:extLst>
                </a:gridCol>
              </a:tblGrid>
              <a:tr h="312981">
                <a:tc rowSpan="2">
                  <a:txBody>
                    <a:bodyPr/>
                    <a:lstStyle/>
                    <a:p>
                      <a:pPr algn="ctr">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gridSpan="2">
                  <a:txBody>
                    <a:bodyPr/>
                    <a:lstStyle/>
                    <a:p>
                      <a:pPr algn="ctr">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dirty="0" err="1">
                          <a:effectLst/>
                          <a:latin typeface="Calibri" panose="020F0502020204030204" pitchFamily="34" charset="0"/>
                          <a:ea typeface="PMingLiU" panose="02020500000000000000" pitchFamily="18" charset="-120"/>
                          <a:cs typeface="Calibri" panose="020F0502020204030204" pitchFamily="34" charset="0"/>
                        </a:rPr>
                        <a:t>ам</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noProof="0" dirty="0">
                          <a:effectLst/>
                          <a:latin typeface="Calibri" panose="020F0502020204030204" pitchFamily="34" charset="0"/>
                          <a:ea typeface="PMingLiU" panose="02020500000000000000" pitchFamily="18" charset="-120"/>
                          <a:cs typeface="Calibri" panose="020F0502020204030204" pitchFamily="34" charset="0"/>
                        </a:rPr>
                        <a:t>‘to be’</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4162078372"/>
                  </a:ext>
                </a:extLst>
              </a:tr>
              <a:tr h="312981">
                <a:tc vMerge="1">
                  <a:txBody>
                    <a:bodyPr/>
                    <a:lstStyle/>
                    <a:p>
                      <a:endParaRPr lang="en-GB"/>
                    </a:p>
                  </a:txBody>
                  <a:tcP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Positive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Negative</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99839026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ул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м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мыл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ул</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тыл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800" dirty="0" err="1">
                          <a:effectLst/>
                          <a:latin typeface="Calibri" panose="020F0502020204030204" pitchFamily="34" charset="0"/>
                          <a:ea typeface="PMingLiU" panose="02020500000000000000" pitchFamily="18" charset="-120"/>
                          <a:cs typeface="Calibri" panose="020F0502020204030204" pitchFamily="34" charset="0"/>
                        </a:rPr>
                        <a:t>ш</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о</a:t>
                      </a:r>
                      <a:r>
                        <a:rPr lang="en-US" sz="1800">
                          <a:effectLst/>
                          <a:latin typeface="Calibri" panose="020F0502020204030204" pitchFamily="34" charset="0"/>
                          <a:ea typeface="PMingLiU" panose="02020500000000000000" pitchFamily="18" charset="-120"/>
                          <a:cs typeface="Calibri" panose="020F0502020204030204" pitchFamily="34" charset="0"/>
                        </a:rPr>
                        <a:t>гыл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1Pl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dirty="0" err="1">
                          <a:effectLst/>
                          <a:latin typeface="Calibri" panose="020F0502020204030204" pitchFamily="34" charset="0"/>
                          <a:ea typeface="PMingLiU" panose="02020500000000000000" pitchFamily="18" charset="-120"/>
                          <a:cs typeface="Calibri" panose="020F0502020204030204" pitchFamily="34" charset="0"/>
                        </a:rPr>
                        <a:t>улын</a:t>
                      </a:r>
                      <a:r>
                        <a:rPr lang="en-US" sz="1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800" b="1"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(он</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улыд</a:t>
                      </a:r>
                      <a:r>
                        <a:rPr lang="en-US" sz="1800" b="1">
                          <a:effectLst/>
                          <a:latin typeface="Calibri" panose="020F0502020204030204" pitchFamily="34" charset="0"/>
                          <a:ea typeface="PMingLiU" panose="02020500000000000000" pitchFamily="18" charset="-120"/>
                          <a:cs typeface="Calibri" panose="020F0502020204030204" pitchFamily="34" charset="0"/>
                        </a:rPr>
                        <a:t>а 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lnSpc>
                          <a:spcPct val="107000"/>
                        </a:lnSpc>
                      </a:pPr>
                      <a:r>
                        <a:rPr lang="en-US" sz="1800">
                          <a:effectLst/>
                          <a:latin typeface="Calibri" panose="020F0502020204030204" pitchFamily="34" charset="0"/>
                          <a:ea typeface="PMingLiU" panose="02020500000000000000" pitchFamily="18" charset="-120"/>
                          <a:cs typeface="Calibri" panose="020F0502020204030204" pitchFamily="34" charset="0"/>
                        </a:rPr>
                        <a:t>огыд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(од</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л)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у</a:t>
                      </a:r>
                      <a:r>
                        <a:rPr lang="en-US" sz="1800">
                          <a:effectLst/>
                          <a:latin typeface="Calibri" panose="020F0502020204030204" pitchFamily="34" charset="0"/>
                          <a:ea typeface="PMingLiU" panose="02020500000000000000" pitchFamily="18" charset="-120"/>
                          <a:cs typeface="Calibri" panose="020F0502020204030204" pitchFamily="34" charset="0"/>
                        </a:rPr>
                        <a:t>лыт </a:t>
                      </a:r>
                      <a:r>
                        <a:rPr lang="en-US" sz="1800" b="1">
                          <a:effectLst/>
                          <a:latin typeface="Calibri" panose="020F0502020204030204" pitchFamily="34" charset="0"/>
                          <a:ea typeface="PMingLiU" panose="02020500000000000000" pitchFamily="18" charset="-120"/>
                          <a:cs typeface="Calibri" panose="020F0502020204030204" pitchFamily="34" charset="0"/>
                        </a:rPr>
                        <a:t>ы</a:t>
                      </a:r>
                      <a:r>
                        <a:rPr lang="en-US" sz="1800">
                          <a:effectLst/>
                          <a:latin typeface="Calibri" panose="020F0502020204030204" pitchFamily="34" charset="0"/>
                          <a:ea typeface="PMingLiU" panose="02020500000000000000" pitchFamily="18" charset="-120"/>
                          <a:cs typeface="Calibri" panose="020F0502020204030204" pitchFamily="34" charset="0"/>
                        </a:rPr>
                        <a:t>л’е</a:t>
                      </a:r>
                      <a:endParaRPr lang="en-GB" sz="1800">
                        <a:effectLst/>
                        <a:latin typeface="Calibri" panose="020F0502020204030204" pitchFamily="34" charset="0"/>
                        <a:ea typeface="PMingLiU" panose="02020500000000000000" pitchFamily="18" charset="-120"/>
                        <a:cs typeface="Lucida Grande"/>
                      </a:endParaRPr>
                    </a:p>
                  </a:txBody>
                  <a:tcPr marL="68580" marR="68580" marT="0" marB="0">
                    <a:lnB w="12700" cap="flat" cmpd="sng" algn="ctr">
                      <a:noFill/>
                      <a:prstDash val="solid"/>
                      <a:round/>
                      <a:headEnd type="none" w="med" len="med"/>
                      <a:tailEnd type="none" w="med" len="med"/>
                    </a:lnB>
                  </a:tcPr>
                </a:tc>
                <a:tc>
                  <a:txBody>
                    <a:bodyPr/>
                    <a:lstStyle/>
                    <a:p>
                      <a:pPr algn="just">
                        <a:lnSpc>
                          <a:spcPct val="107000"/>
                        </a:lnSpc>
                      </a:pPr>
                      <a:r>
                        <a:rPr lang="en-US" sz="18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800" dirty="0" err="1">
                          <a:effectLst/>
                          <a:latin typeface="Calibri" panose="020F0502020204030204" pitchFamily="34" charset="0"/>
                          <a:ea typeface="PMingLiU" panose="02020500000000000000" pitchFamily="18" charset="-120"/>
                          <a:cs typeface="Calibri" panose="020F0502020204030204" pitchFamily="34" charset="0"/>
                        </a:rPr>
                        <a:t>гытыл</a:t>
                      </a:r>
                      <a:r>
                        <a:rPr lang="en-US" sz="1800" dirty="0">
                          <a:effectLst/>
                          <a:latin typeface="Calibri" panose="020F0502020204030204" pitchFamily="34" charset="0"/>
                          <a:ea typeface="PMingLiU" panose="02020500000000000000" pitchFamily="18" charset="-120"/>
                          <a:cs typeface="Calibri" panose="020F0502020204030204" pitchFamily="34" charset="0"/>
                        </a:rPr>
                        <a:t> </a:t>
                      </a:r>
                      <a:r>
                        <a:rPr lang="en-US" sz="18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800"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Tree>
    <p:extLst>
      <p:ext uri="{BB962C8B-B14F-4D97-AF65-F5344CB8AC3E}">
        <p14:creationId xmlns:p14="http://schemas.microsoft.com/office/powerpoint/2010/main" val="419646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sp>
        <p:nvSpPr>
          <p:cNvPr id="19" name="TextBox 18">
            <a:extLst>
              <a:ext uri="{FF2B5EF4-FFF2-40B4-BE49-F238E27FC236}">
                <a16:creationId xmlns:a16="http://schemas.microsoft.com/office/drawing/2014/main" id="{6233C3F6-131C-4779-BF56-E9D7C2C29F8C}"/>
              </a:ext>
            </a:extLst>
          </p:cNvPr>
          <p:cNvSpPr txBox="1"/>
          <p:nvPr/>
        </p:nvSpPr>
        <p:spPr>
          <a:xfrm>
            <a:off x="1441450" y="5043611"/>
            <a:ext cx="3517900" cy="646331"/>
          </a:xfrm>
          <a:prstGeom prst="rect">
            <a:avLst/>
          </a:prstGeom>
          <a:noFill/>
        </p:spPr>
        <p:txBody>
          <a:bodyPr wrap="square">
            <a:spAutoFit/>
          </a:bodyPr>
          <a:lstStyle/>
          <a:p>
            <a:pPr algn="ctr"/>
            <a:r>
              <a:rPr lang="en-US" sz="1800" dirty="0" err="1">
                <a:effectLst/>
                <a:latin typeface="Calibri" panose="020F0502020204030204" pitchFamily="34" charset="0"/>
                <a:ea typeface="PMingLiU" panose="02020500000000000000" pitchFamily="18" charset="-120"/>
              </a:rPr>
              <a:t>Мый</a:t>
            </a:r>
            <a:r>
              <a:rPr lang="en-US" sz="1800" dirty="0">
                <a:effectLst/>
                <a:latin typeface="Calibri" panose="020F0502020204030204" pitchFamily="34" charset="0"/>
                <a:ea typeface="PMingLiU" panose="02020500000000000000" pitchFamily="18" charset="-120"/>
              </a:rPr>
              <a:t> </a:t>
            </a:r>
            <a:r>
              <a:rPr lang="en-US" sz="1800" b="1" dirty="0" err="1">
                <a:effectLst/>
                <a:latin typeface="Calibri" panose="020F0502020204030204" pitchFamily="34" charset="0"/>
                <a:ea typeface="PMingLiU" panose="02020500000000000000" pitchFamily="18" charset="-120"/>
              </a:rPr>
              <a:t>я</a:t>
            </a:r>
            <a:r>
              <a:rPr lang="en-US" sz="1800" dirty="0" err="1">
                <a:effectLst/>
                <a:latin typeface="Calibri" panose="020F0502020204030204" pitchFamily="34" charset="0"/>
                <a:ea typeface="PMingLiU" panose="02020500000000000000" pitchFamily="18" charset="-120"/>
              </a:rPr>
              <a:t>лыште</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илым</a:t>
            </a:r>
            <a:r>
              <a:rPr lang="en-US" sz="1800" b="1" dirty="0" err="1">
                <a:effectLst/>
                <a:latin typeface="Calibri" panose="020F0502020204030204" pitchFamily="34" charset="0"/>
                <a:ea typeface="PMingLiU" panose="02020500000000000000" pitchFamily="18" charset="-120"/>
              </a:rPr>
              <a:t>е</a:t>
            </a:r>
            <a:r>
              <a:rPr lang="en-US" sz="1800" dirty="0" err="1">
                <a:effectLst/>
                <a:latin typeface="Calibri" panose="020F0502020204030204" pitchFamily="34" charset="0"/>
                <a:ea typeface="PMingLiU" panose="02020500000000000000" pitchFamily="18" charset="-120"/>
              </a:rPr>
              <a:t>м</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г</a:t>
            </a:r>
            <a:r>
              <a:rPr lang="en-US" sz="1800" b="1" dirty="0" err="1">
                <a:effectLst/>
                <a:latin typeface="Calibri" panose="020F0502020204030204" pitchFamily="34" charset="0"/>
                <a:ea typeface="PMingLiU" panose="02020500000000000000" pitchFamily="18" charset="-120"/>
              </a:rPr>
              <a:t>о</a:t>
            </a:r>
            <a:r>
              <a:rPr lang="en-US" sz="1800" dirty="0" err="1">
                <a:effectLst/>
                <a:latin typeface="Calibri" panose="020F0502020204030204" pitchFamily="34" charset="0"/>
                <a:ea typeface="PMingLiU" panose="02020500000000000000" pitchFamily="18" charset="-120"/>
              </a:rPr>
              <a:t>дым</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чодыр</a:t>
            </a:r>
            <a:r>
              <a:rPr lang="en-US" sz="1800" b="1" dirty="0" err="1">
                <a:effectLst/>
                <a:latin typeface="Calibri" panose="020F0502020204030204" pitchFamily="34" charset="0"/>
                <a:ea typeface="PMingLiU" panose="02020500000000000000" pitchFamily="18" charset="-120"/>
              </a:rPr>
              <a:t>а</a:t>
            </a:r>
            <a:r>
              <a:rPr lang="en-US" sz="1800" dirty="0" err="1">
                <a:effectLst/>
                <a:latin typeface="Calibri" panose="020F0502020204030204" pitchFamily="34" charset="0"/>
                <a:ea typeface="PMingLiU" panose="02020500000000000000" pitchFamily="18" charset="-120"/>
              </a:rPr>
              <a:t>ш</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кошт</a:t>
            </a:r>
            <a:r>
              <a:rPr lang="en-US" sz="1800" b="1" dirty="0" err="1">
                <a:effectLst/>
                <a:latin typeface="Calibri" panose="020F0502020204030204" pitchFamily="34" charset="0"/>
                <a:ea typeface="PMingLiU" panose="02020500000000000000" pitchFamily="18" charset="-120"/>
              </a:rPr>
              <a:t>а</a:t>
            </a:r>
            <a:r>
              <a:rPr lang="en-US" sz="1800" dirty="0" err="1">
                <a:effectLst/>
                <a:latin typeface="Calibri" panose="020F0502020204030204" pitchFamily="34" charset="0"/>
                <a:ea typeface="PMingLiU" panose="02020500000000000000" pitchFamily="18" charset="-120"/>
              </a:rPr>
              <a:t>ш</a:t>
            </a:r>
            <a:r>
              <a:rPr lang="en-US" sz="1800" dirty="0">
                <a:effectLst/>
                <a:latin typeface="Calibri" panose="020F0502020204030204" pitchFamily="34" charset="0"/>
                <a:ea typeface="PMingLiU" panose="02020500000000000000" pitchFamily="18" charset="-120"/>
              </a:rPr>
              <a:t> </a:t>
            </a:r>
            <a:r>
              <a:rPr lang="en-US" sz="1800" u="sng" dirty="0" err="1">
                <a:effectLst/>
                <a:latin typeface="Calibri" panose="020F0502020204030204" pitchFamily="34" charset="0"/>
                <a:ea typeface="PMingLiU" panose="02020500000000000000" pitchFamily="18" charset="-120"/>
              </a:rPr>
              <a:t>йӧрат</a:t>
            </a:r>
            <a:r>
              <a:rPr lang="en-US" sz="1800" b="1" u="sng" dirty="0" err="1">
                <a:effectLst/>
                <a:latin typeface="Calibri" panose="020F0502020204030204" pitchFamily="34" charset="0"/>
                <a:ea typeface="PMingLiU" panose="02020500000000000000" pitchFamily="18" charset="-120"/>
              </a:rPr>
              <a:t>е</a:t>
            </a:r>
            <a:r>
              <a:rPr lang="en-US" sz="1800" u="sng" dirty="0" err="1">
                <a:effectLst/>
                <a:latin typeface="Calibri" panose="020F0502020204030204" pitchFamily="34" charset="0"/>
                <a:ea typeface="PMingLiU" panose="02020500000000000000" pitchFamily="18" charset="-120"/>
              </a:rPr>
              <a:t>м</a:t>
            </a:r>
            <a:r>
              <a:rPr lang="en-US" sz="1800" u="sng" dirty="0">
                <a:effectLst/>
                <a:latin typeface="Calibri" panose="020F0502020204030204" pitchFamily="34" charset="0"/>
                <a:ea typeface="PMingLiU" panose="02020500000000000000" pitchFamily="18" charset="-120"/>
              </a:rPr>
              <a:t> </a:t>
            </a:r>
            <a:r>
              <a:rPr lang="en-US" sz="1800" b="1" u="sng" dirty="0" err="1">
                <a:effectLst/>
                <a:latin typeface="Calibri" panose="020F0502020204030204" pitchFamily="34" charset="0"/>
                <a:ea typeface="PMingLiU" panose="02020500000000000000" pitchFamily="18" charset="-120"/>
              </a:rPr>
              <a:t>ы</a:t>
            </a:r>
            <a:r>
              <a:rPr lang="en-US" sz="1800" u="sng" dirty="0" err="1">
                <a:effectLst/>
                <a:latin typeface="Calibri" panose="020F0502020204030204" pitchFamily="34" charset="0"/>
                <a:ea typeface="PMingLiU" panose="02020500000000000000" pitchFamily="18" charset="-120"/>
              </a:rPr>
              <a:t>л’е</a:t>
            </a:r>
            <a:r>
              <a:rPr lang="en-US" sz="1800" dirty="0">
                <a:effectLst/>
                <a:latin typeface="Calibri" panose="020F0502020204030204" pitchFamily="34" charset="0"/>
                <a:ea typeface="PMingLiU" panose="02020500000000000000" pitchFamily="18" charset="-120"/>
              </a:rPr>
              <a:t>.</a:t>
            </a:r>
            <a:endParaRPr lang="en-GB" dirty="0"/>
          </a:p>
        </p:txBody>
      </p:sp>
      <p:sp>
        <p:nvSpPr>
          <p:cNvPr id="20" name="TextBox 19">
            <a:extLst>
              <a:ext uri="{FF2B5EF4-FFF2-40B4-BE49-F238E27FC236}">
                <a16:creationId xmlns:a16="http://schemas.microsoft.com/office/drawing/2014/main" id="{9BA44CB6-92FC-4F36-82EA-E636745386D9}"/>
              </a:ext>
            </a:extLst>
          </p:cNvPr>
          <p:cNvSpPr txBox="1"/>
          <p:nvPr/>
        </p:nvSpPr>
        <p:spPr>
          <a:xfrm>
            <a:off x="7232652" y="5043610"/>
            <a:ext cx="3517900" cy="646331"/>
          </a:xfrm>
          <a:prstGeom prst="rect">
            <a:avLst/>
          </a:prstGeom>
          <a:noFill/>
        </p:spPr>
        <p:txBody>
          <a:bodyPr wrap="square">
            <a:spAutoFit/>
          </a:bodyPr>
          <a:lstStyle/>
          <a:p>
            <a:pPr algn="ctr"/>
            <a:r>
              <a:rPr lang="ru-RU" sz="1800" dirty="0">
                <a:effectLst/>
                <a:latin typeface="Calibri" panose="020F0502020204030204" pitchFamily="34" charset="0"/>
                <a:ea typeface="PMingLiU" panose="02020500000000000000" pitchFamily="18" charset="-120"/>
              </a:rPr>
              <a:t>Ак</a:t>
            </a:r>
            <a:r>
              <a:rPr lang="ru-RU" sz="1800" b="1" dirty="0">
                <a:effectLst/>
                <a:latin typeface="Calibri" panose="020F0502020204030204" pitchFamily="34" charset="0"/>
                <a:ea typeface="PMingLiU" panose="02020500000000000000" pitchFamily="18" charset="-120"/>
              </a:rPr>
              <a:t>а</a:t>
            </a:r>
            <a:r>
              <a:rPr lang="ru-RU" sz="1800" dirty="0">
                <a:effectLst/>
                <a:latin typeface="Calibri" panose="020F0502020204030204" pitchFamily="34" charset="0"/>
                <a:ea typeface="PMingLiU" panose="02020500000000000000" pitchFamily="18" charset="-120"/>
              </a:rPr>
              <a:t>ймытын м</a:t>
            </a:r>
            <a:r>
              <a:rPr lang="ru-RU" sz="1800" b="1" dirty="0">
                <a:effectLst/>
                <a:latin typeface="Calibri" panose="020F0502020204030204" pitchFamily="34" charset="0"/>
                <a:ea typeface="PMingLiU" panose="02020500000000000000" pitchFamily="18" charset="-120"/>
              </a:rPr>
              <a:t>у</a:t>
            </a:r>
            <a:r>
              <a:rPr lang="ru-RU" sz="1800" dirty="0">
                <a:effectLst/>
                <a:latin typeface="Calibri" panose="020F0502020204030204" pitchFamily="34" charset="0"/>
                <a:ea typeface="PMingLiU" panose="02020500000000000000" pitchFamily="18" charset="-120"/>
              </a:rPr>
              <a:t>рымыштым пеш </a:t>
            </a:r>
            <a:r>
              <a:rPr lang="ru-RU" sz="1800" u="sng" dirty="0">
                <a:effectLst/>
                <a:latin typeface="Calibri" panose="020F0502020204030204" pitchFamily="34" charset="0"/>
                <a:ea typeface="PMingLiU" panose="02020500000000000000" pitchFamily="18" charset="-120"/>
              </a:rPr>
              <a:t>йӧрат</a:t>
            </a:r>
            <a:r>
              <a:rPr lang="ru-RU" sz="1800" b="1" u="sng" dirty="0">
                <a:effectLst/>
                <a:latin typeface="Calibri" panose="020F0502020204030204" pitchFamily="34" charset="0"/>
                <a:ea typeface="PMingLiU" panose="02020500000000000000" pitchFamily="18" charset="-120"/>
              </a:rPr>
              <a:t>е</a:t>
            </a:r>
            <a:r>
              <a:rPr lang="ru-RU" sz="1800" u="sng" dirty="0">
                <a:effectLst/>
                <a:latin typeface="Calibri" panose="020F0502020204030204" pitchFamily="34" charset="0"/>
                <a:ea typeface="PMingLiU" panose="02020500000000000000" pitchFamily="18" charset="-120"/>
              </a:rPr>
              <a:t>м </a:t>
            </a:r>
            <a:r>
              <a:rPr lang="ru-RU" sz="1800" b="1" u="sng" dirty="0">
                <a:effectLst/>
                <a:latin typeface="Calibri" panose="020F0502020204030204" pitchFamily="34" charset="0"/>
                <a:ea typeface="PMingLiU" panose="02020500000000000000" pitchFamily="18" charset="-120"/>
              </a:rPr>
              <a:t>ы</a:t>
            </a:r>
            <a:r>
              <a:rPr lang="ru-RU" sz="1800" u="sng" dirty="0">
                <a:effectLst/>
                <a:latin typeface="Calibri" panose="020F0502020204030204" pitchFamily="34" charset="0"/>
                <a:ea typeface="PMingLiU" panose="02020500000000000000" pitchFamily="18" charset="-120"/>
              </a:rPr>
              <a:t>л</a:t>
            </a:r>
            <a:r>
              <a:rPr lang="en-US" sz="1800" u="sng" dirty="0">
                <a:effectLst/>
                <a:latin typeface="Calibri" panose="020F0502020204030204" pitchFamily="34" charset="0"/>
                <a:ea typeface="PMingLiU" panose="02020500000000000000" pitchFamily="18" charset="-120"/>
              </a:rPr>
              <a:t>’</a:t>
            </a:r>
            <a:r>
              <a:rPr lang="ru-RU" sz="1800" u="sng" dirty="0">
                <a:effectLst/>
                <a:latin typeface="Calibri" panose="020F0502020204030204" pitchFamily="34" charset="0"/>
                <a:ea typeface="PMingLiU" panose="02020500000000000000" pitchFamily="18" charset="-120"/>
              </a:rPr>
              <a:t>е</a:t>
            </a:r>
            <a:r>
              <a:rPr lang="ru-RU" sz="1800" dirty="0">
                <a:effectLst/>
                <a:latin typeface="Calibri" panose="020F0502020204030204" pitchFamily="34" charset="0"/>
                <a:ea typeface="PMingLiU" panose="02020500000000000000" pitchFamily="18" charset="-120"/>
              </a:rPr>
              <a:t>.</a:t>
            </a:r>
            <a:endParaRPr lang="en-GB" dirty="0"/>
          </a:p>
        </p:txBody>
      </p:sp>
      <p:sp>
        <p:nvSpPr>
          <p:cNvPr id="22" name="TextBox 21">
            <a:extLst>
              <a:ext uri="{FF2B5EF4-FFF2-40B4-BE49-F238E27FC236}">
                <a16:creationId xmlns:a16="http://schemas.microsoft.com/office/drawing/2014/main" id="{847B4E4B-78D4-4A51-9E2C-B0E78BDCEB45}"/>
              </a:ext>
            </a:extLst>
          </p:cNvPr>
          <p:cNvSpPr txBox="1"/>
          <p:nvPr/>
        </p:nvSpPr>
        <p:spPr>
          <a:xfrm>
            <a:off x="711200" y="1873190"/>
            <a:ext cx="4978400" cy="1015663"/>
          </a:xfrm>
          <a:prstGeom prst="rect">
            <a:avLst/>
          </a:prstGeom>
          <a:noFill/>
        </p:spPr>
        <p:txBody>
          <a:bodyPr wrap="square">
            <a:spAutoFit/>
          </a:bodyPr>
          <a:lstStyle/>
          <a:p>
            <a:pPr algn="ctr"/>
            <a:r>
              <a:rPr lang="en-GB" sz="6000" dirty="0"/>
              <a:t>🌲🌳🌲🌳🌲</a:t>
            </a:r>
          </a:p>
        </p:txBody>
      </p:sp>
      <p:sp>
        <p:nvSpPr>
          <p:cNvPr id="24" name="TextBox 23">
            <a:extLst>
              <a:ext uri="{FF2B5EF4-FFF2-40B4-BE49-F238E27FC236}">
                <a16:creationId xmlns:a16="http://schemas.microsoft.com/office/drawing/2014/main" id="{2B6403BE-E7C2-4225-8FA9-3D73EF38EAC2}"/>
              </a:ext>
            </a:extLst>
          </p:cNvPr>
          <p:cNvSpPr txBox="1"/>
          <p:nvPr/>
        </p:nvSpPr>
        <p:spPr>
          <a:xfrm>
            <a:off x="6858002" y="1565414"/>
            <a:ext cx="4267200" cy="1323439"/>
          </a:xfrm>
          <a:prstGeom prst="rect">
            <a:avLst/>
          </a:prstGeom>
          <a:noFill/>
        </p:spPr>
        <p:txBody>
          <a:bodyPr wrap="square">
            <a:spAutoFit/>
          </a:bodyPr>
          <a:lstStyle/>
          <a:p>
            <a:pPr algn="ctr"/>
            <a:r>
              <a:rPr lang="en-GB" sz="8000" dirty="0"/>
              <a:t>👩‍🎤👩‍🎤👩‍🎤</a:t>
            </a:r>
          </a:p>
        </p:txBody>
      </p:sp>
      <p:sp>
        <p:nvSpPr>
          <p:cNvPr id="26" name="TextBox 25">
            <a:extLst>
              <a:ext uri="{FF2B5EF4-FFF2-40B4-BE49-F238E27FC236}">
                <a16:creationId xmlns:a16="http://schemas.microsoft.com/office/drawing/2014/main" id="{79EEC495-AB20-4D9D-949B-1CCCF8446EBA}"/>
              </a:ext>
            </a:extLst>
          </p:cNvPr>
          <p:cNvSpPr txBox="1"/>
          <p:nvPr/>
        </p:nvSpPr>
        <p:spPr>
          <a:xfrm>
            <a:off x="2635250" y="3996595"/>
            <a:ext cx="1130300" cy="1015663"/>
          </a:xfrm>
          <a:prstGeom prst="rect">
            <a:avLst/>
          </a:prstGeom>
          <a:noFill/>
        </p:spPr>
        <p:txBody>
          <a:bodyPr wrap="square">
            <a:spAutoFit/>
          </a:bodyPr>
          <a:lstStyle/>
          <a:p>
            <a:pPr algn="ctr"/>
            <a:r>
              <a:rPr lang="en-GB" sz="6000" dirty="0"/>
              <a:t>🧒</a:t>
            </a:r>
          </a:p>
        </p:txBody>
      </p:sp>
      <p:sp>
        <p:nvSpPr>
          <p:cNvPr id="27" name="TextBox 26">
            <a:extLst>
              <a:ext uri="{FF2B5EF4-FFF2-40B4-BE49-F238E27FC236}">
                <a16:creationId xmlns:a16="http://schemas.microsoft.com/office/drawing/2014/main" id="{E70EFC86-61D5-46C8-AB44-99BA83D38DD2}"/>
              </a:ext>
            </a:extLst>
          </p:cNvPr>
          <p:cNvSpPr txBox="1"/>
          <p:nvPr/>
        </p:nvSpPr>
        <p:spPr>
          <a:xfrm>
            <a:off x="8426452" y="4114770"/>
            <a:ext cx="1130300" cy="1015663"/>
          </a:xfrm>
          <a:prstGeom prst="rect">
            <a:avLst/>
          </a:prstGeom>
          <a:noFill/>
        </p:spPr>
        <p:txBody>
          <a:bodyPr wrap="square">
            <a:spAutoFit/>
          </a:bodyPr>
          <a:lstStyle/>
          <a:p>
            <a:pPr algn="ctr"/>
            <a:r>
              <a:rPr lang="en-GB" sz="6000" dirty="0"/>
              <a:t>🧒</a:t>
            </a:r>
          </a:p>
        </p:txBody>
      </p:sp>
      <p:sp>
        <p:nvSpPr>
          <p:cNvPr id="28" name="Arrow: Up 27">
            <a:extLst>
              <a:ext uri="{FF2B5EF4-FFF2-40B4-BE49-F238E27FC236}">
                <a16:creationId xmlns:a16="http://schemas.microsoft.com/office/drawing/2014/main" id="{87E8BF97-0B7C-4D14-97D4-F9D2436D2248}"/>
              </a:ext>
            </a:extLst>
          </p:cNvPr>
          <p:cNvSpPr/>
          <p:nvPr/>
        </p:nvSpPr>
        <p:spPr>
          <a:xfrm>
            <a:off x="1651000" y="2996803"/>
            <a:ext cx="609600" cy="8643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a:t>
            </a:r>
          </a:p>
        </p:txBody>
      </p:sp>
      <p:sp>
        <p:nvSpPr>
          <p:cNvPr id="29" name="Arrow: Up 28">
            <a:extLst>
              <a:ext uri="{FF2B5EF4-FFF2-40B4-BE49-F238E27FC236}">
                <a16:creationId xmlns:a16="http://schemas.microsoft.com/office/drawing/2014/main" id="{BC3B9569-0E7A-40C5-B06E-A314698F255D}"/>
              </a:ext>
            </a:extLst>
          </p:cNvPr>
          <p:cNvSpPr/>
          <p:nvPr/>
        </p:nvSpPr>
        <p:spPr>
          <a:xfrm>
            <a:off x="2330450" y="3010527"/>
            <a:ext cx="609600" cy="8643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a:t>
            </a:r>
          </a:p>
        </p:txBody>
      </p:sp>
      <p:sp>
        <p:nvSpPr>
          <p:cNvPr id="30" name="Arrow: Up 29">
            <a:extLst>
              <a:ext uri="{FF2B5EF4-FFF2-40B4-BE49-F238E27FC236}">
                <a16:creationId xmlns:a16="http://schemas.microsoft.com/office/drawing/2014/main" id="{CF3110B6-378D-4C4D-9631-EEF70D966259}"/>
              </a:ext>
            </a:extLst>
          </p:cNvPr>
          <p:cNvSpPr/>
          <p:nvPr/>
        </p:nvSpPr>
        <p:spPr>
          <a:xfrm>
            <a:off x="3009900" y="3028019"/>
            <a:ext cx="609600" cy="8643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a:t>
            </a:r>
          </a:p>
        </p:txBody>
      </p:sp>
      <p:sp>
        <p:nvSpPr>
          <p:cNvPr id="31" name="Arrow: Up 30">
            <a:extLst>
              <a:ext uri="{FF2B5EF4-FFF2-40B4-BE49-F238E27FC236}">
                <a16:creationId xmlns:a16="http://schemas.microsoft.com/office/drawing/2014/main" id="{CAB31B77-8986-404A-921D-667ADB69213F}"/>
              </a:ext>
            </a:extLst>
          </p:cNvPr>
          <p:cNvSpPr/>
          <p:nvPr/>
        </p:nvSpPr>
        <p:spPr>
          <a:xfrm>
            <a:off x="3689350" y="3028019"/>
            <a:ext cx="609600" cy="8643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a:t>
            </a:r>
          </a:p>
        </p:txBody>
      </p:sp>
      <p:sp>
        <p:nvSpPr>
          <p:cNvPr id="32" name="Arrow: Up 31">
            <a:extLst>
              <a:ext uri="{FF2B5EF4-FFF2-40B4-BE49-F238E27FC236}">
                <a16:creationId xmlns:a16="http://schemas.microsoft.com/office/drawing/2014/main" id="{45EA18B8-8F47-4A0B-AB68-DCB994490676}"/>
              </a:ext>
            </a:extLst>
          </p:cNvPr>
          <p:cNvSpPr/>
          <p:nvPr/>
        </p:nvSpPr>
        <p:spPr>
          <a:xfrm>
            <a:off x="7102478" y="3085308"/>
            <a:ext cx="3778248" cy="864394"/>
          </a:xfrm>
          <a:prstGeom prst="upArrow">
            <a:avLst>
              <a:gd name="adj1" fmla="val 50000"/>
              <a:gd name="adj2" fmla="val 514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t>
            </a:r>
          </a:p>
        </p:txBody>
      </p:sp>
    </p:spTree>
    <p:extLst>
      <p:ext uri="{BB962C8B-B14F-4D97-AF65-F5344CB8AC3E}">
        <p14:creationId xmlns:p14="http://schemas.microsoft.com/office/powerpoint/2010/main" val="42370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Compound past tense I</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19" name="TextBox 18">
            <a:extLst>
              <a:ext uri="{FF2B5EF4-FFF2-40B4-BE49-F238E27FC236}">
                <a16:creationId xmlns:a16="http://schemas.microsoft.com/office/drawing/2014/main" id="{6233C3F6-131C-4779-BF56-E9D7C2C29F8C}"/>
              </a:ext>
            </a:extLst>
          </p:cNvPr>
          <p:cNvSpPr txBox="1"/>
          <p:nvPr/>
        </p:nvSpPr>
        <p:spPr>
          <a:xfrm>
            <a:off x="4337050" y="4924914"/>
            <a:ext cx="3517900" cy="646331"/>
          </a:xfrm>
          <a:prstGeom prst="rect">
            <a:avLst/>
          </a:prstGeom>
          <a:noFill/>
        </p:spPr>
        <p:txBody>
          <a:bodyPr wrap="square">
            <a:spAutoFit/>
          </a:bodyPr>
          <a:lstStyle/>
          <a:p>
            <a:pPr algn="ctr"/>
            <a:r>
              <a:rPr lang="en-US" sz="1800" dirty="0" err="1">
                <a:effectLst/>
                <a:latin typeface="Calibri" panose="020F0502020204030204" pitchFamily="34" charset="0"/>
                <a:ea typeface="PMingLiU" panose="02020500000000000000" pitchFamily="18" charset="-120"/>
              </a:rPr>
              <a:t>Мый</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книг</a:t>
            </a:r>
            <a:r>
              <a:rPr lang="en-US" sz="1800" b="1" dirty="0" err="1">
                <a:effectLst/>
                <a:latin typeface="Calibri" panose="020F0502020204030204" pitchFamily="34" charset="0"/>
                <a:ea typeface="PMingLiU" panose="02020500000000000000" pitchFamily="18" charset="-120"/>
              </a:rPr>
              <a:t>а</a:t>
            </a:r>
            <a:r>
              <a:rPr lang="en-US" sz="1800" dirty="0" err="1">
                <a:effectLst/>
                <a:latin typeface="Calibri" panose="020F0502020204030204" pitchFamily="34" charset="0"/>
                <a:ea typeface="PMingLiU" panose="02020500000000000000" pitchFamily="18" charset="-120"/>
              </a:rPr>
              <a:t>м</a:t>
            </a:r>
            <a:r>
              <a:rPr lang="en-US" sz="1800" dirty="0">
                <a:effectLst/>
                <a:latin typeface="Calibri" panose="020F0502020204030204" pitchFamily="34" charset="0"/>
                <a:ea typeface="PMingLiU" panose="02020500000000000000" pitchFamily="18" charset="-120"/>
              </a:rPr>
              <a:t> </a:t>
            </a:r>
            <a:r>
              <a:rPr lang="en-US" sz="1800" u="sng" dirty="0" err="1">
                <a:effectLst/>
                <a:latin typeface="Calibri" panose="020F0502020204030204" pitchFamily="34" charset="0"/>
                <a:ea typeface="PMingLiU" panose="02020500000000000000" pitchFamily="18" charset="-120"/>
              </a:rPr>
              <a:t>луд</a:t>
            </a:r>
            <a:r>
              <a:rPr lang="en-US" sz="1800" b="1" u="sng" dirty="0" err="1">
                <a:effectLst/>
                <a:latin typeface="Calibri" panose="020F0502020204030204" pitchFamily="34" charset="0"/>
                <a:ea typeface="PMingLiU" panose="02020500000000000000" pitchFamily="18" charset="-120"/>
              </a:rPr>
              <a:t>а</a:t>
            </a:r>
            <a:r>
              <a:rPr lang="en-US" sz="1800" u="sng" dirty="0" err="1">
                <a:effectLst/>
                <a:latin typeface="Calibri" panose="020F0502020204030204" pitchFamily="34" charset="0"/>
                <a:ea typeface="PMingLiU" panose="02020500000000000000" pitchFamily="18" charset="-120"/>
              </a:rPr>
              <a:t>м</a:t>
            </a:r>
            <a:r>
              <a:rPr lang="en-US" sz="1800" u="sng" dirty="0">
                <a:effectLst/>
                <a:latin typeface="Calibri" panose="020F0502020204030204" pitchFamily="34" charset="0"/>
                <a:ea typeface="PMingLiU" panose="02020500000000000000" pitchFamily="18" charset="-120"/>
              </a:rPr>
              <a:t> </a:t>
            </a:r>
            <a:r>
              <a:rPr lang="en-US" sz="1800" b="1" u="sng" dirty="0" err="1">
                <a:effectLst/>
                <a:latin typeface="Calibri" panose="020F0502020204030204" pitchFamily="34" charset="0"/>
                <a:ea typeface="PMingLiU" panose="02020500000000000000" pitchFamily="18" charset="-120"/>
              </a:rPr>
              <a:t>ы</a:t>
            </a:r>
            <a:r>
              <a:rPr lang="en-US" sz="1800" u="sng" dirty="0" err="1">
                <a:effectLst/>
                <a:latin typeface="Calibri" panose="020F0502020204030204" pitchFamily="34" charset="0"/>
                <a:ea typeface="PMingLiU" panose="02020500000000000000" pitchFamily="18" charset="-120"/>
              </a:rPr>
              <a:t>л’е</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т</a:t>
            </a:r>
            <a:r>
              <a:rPr lang="en-US" sz="1800" b="1" dirty="0" err="1">
                <a:effectLst/>
                <a:latin typeface="Calibri" panose="020F0502020204030204" pitchFamily="34" charset="0"/>
                <a:ea typeface="PMingLiU" panose="02020500000000000000" pitchFamily="18" charset="-120"/>
              </a:rPr>
              <a:t>и</a:t>
            </a:r>
            <a:r>
              <a:rPr lang="en-US" sz="1800" dirty="0" err="1">
                <a:effectLst/>
                <a:latin typeface="Calibri" panose="020F0502020204030204" pitchFamily="34" charset="0"/>
                <a:ea typeface="PMingLiU" panose="02020500000000000000" pitchFamily="18" charset="-120"/>
              </a:rPr>
              <a:t>де</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ж</a:t>
            </a:r>
            <a:r>
              <a:rPr lang="en-US" sz="1800" b="1" dirty="0" err="1">
                <a:effectLst/>
                <a:latin typeface="Calibri" panose="020F0502020204030204" pitchFamily="34" charset="0"/>
                <a:ea typeface="PMingLiU" panose="02020500000000000000" pitchFamily="18" charset="-120"/>
              </a:rPr>
              <a:t>а</a:t>
            </a:r>
            <a:r>
              <a:rPr lang="en-US" sz="1800" dirty="0" err="1">
                <a:effectLst/>
                <a:latin typeface="Calibri" panose="020F0502020204030204" pitchFamily="34" charset="0"/>
                <a:ea typeface="PMingLiU" panose="02020500000000000000" pitchFamily="18" charset="-120"/>
              </a:rPr>
              <a:t>пыште</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ш</a:t>
            </a:r>
            <a:r>
              <a:rPr lang="en-US" sz="1800" b="1" dirty="0" err="1">
                <a:effectLst/>
                <a:latin typeface="Calibri" panose="020F0502020204030204" pitchFamily="34" charset="0"/>
                <a:ea typeface="PMingLiU" panose="02020500000000000000" pitchFamily="18" charset="-120"/>
              </a:rPr>
              <a:t>о</a:t>
            </a:r>
            <a:r>
              <a:rPr lang="en-US" sz="1800" dirty="0" err="1">
                <a:effectLst/>
                <a:latin typeface="Calibri" panose="020F0502020204030204" pitchFamily="34" charset="0"/>
                <a:ea typeface="PMingLiU" panose="02020500000000000000" pitchFamily="18" charset="-120"/>
              </a:rPr>
              <a:t>льым</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т</a:t>
            </a:r>
            <a:r>
              <a:rPr lang="en-US" sz="1800" b="1" dirty="0" err="1">
                <a:effectLst/>
                <a:latin typeface="Calibri" panose="020F0502020204030204" pitchFamily="34" charset="0"/>
                <a:ea typeface="PMingLiU" panose="02020500000000000000" pitchFamily="18" charset="-120"/>
              </a:rPr>
              <a:t>о</a:t>
            </a:r>
            <a:r>
              <a:rPr lang="en-US" sz="1800" dirty="0" err="1">
                <a:effectLst/>
                <a:latin typeface="Calibri" panose="020F0502020204030204" pitchFamily="34" charset="0"/>
                <a:ea typeface="PMingLiU" panose="02020500000000000000" pitchFamily="18" charset="-120"/>
              </a:rPr>
              <a:t>лын</a:t>
            </a:r>
            <a:r>
              <a:rPr lang="en-US" sz="1800" dirty="0">
                <a:effectLst/>
                <a:latin typeface="Calibri" panose="020F0502020204030204" pitchFamily="34" charset="0"/>
                <a:ea typeface="PMingLiU" panose="02020500000000000000" pitchFamily="18" charset="-120"/>
              </a:rPr>
              <a:t> </a:t>
            </a:r>
            <a:r>
              <a:rPr lang="en-US" sz="1800" dirty="0" err="1">
                <a:effectLst/>
                <a:latin typeface="Calibri" panose="020F0502020204030204" pitchFamily="34" charset="0"/>
                <a:ea typeface="PMingLiU" panose="02020500000000000000" pitchFamily="18" charset="-120"/>
              </a:rPr>
              <a:t>п</a:t>
            </a:r>
            <a:r>
              <a:rPr lang="en-US" sz="1800" b="1" dirty="0" err="1">
                <a:effectLst/>
                <a:latin typeface="Calibri" panose="020F0502020204030204" pitchFamily="34" charset="0"/>
                <a:ea typeface="PMingLiU" panose="02020500000000000000" pitchFamily="18" charset="-120"/>
              </a:rPr>
              <a:t>у</a:t>
            </a:r>
            <a:r>
              <a:rPr lang="en-US" sz="1800" dirty="0" err="1">
                <a:effectLst/>
                <a:latin typeface="Calibri" panose="020F0502020204030204" pitchFamily="34" charset="0"/>
                <a:ea typeface="PMingLiU" panose="02020500000000000000" pitchFamily="18" charset="-120"/>
              </a:rPr>
              <a:t>рыш</a:t>
            </a:r>
            <a:r>
              <a:rPr lang="en-US" sz="1800" dirty="0">
                <a:effectLst/>
                <a:latin typeface="Calibri" panose="020F0502020204030204" pitchFamily="34" charset="0"/>
                <a:ea typeface="PMingLiU" panose="02020500000000000000" pitchFamily="18" charset="-120"/>
              </a:rPr>
              <a:t>.</a:t>
            </a:r>
            <a:endParaRPr lang="en-GB" dirty="0"/>
          </a:p>
        </p:txBody>
      </p:sp>
      <p:sp>
        <p:nvSpPr>
          <p:cNvPr id="26" name="TextBox 25">
            <a:extLst>
              <a:ext uri="{FF2B5EF4-FFF2-40B4-BE49-F238E27FC236}">
                <a16:creationId xmlns:a16="http://schemas.microsoft.com/office/drawing/2014/main" id="{79EEC495-AB20-4D9D-949B-1CCCF8446EBA}"/>
              </a:ext>
            </a:extLst>
          </p:cNvPr>
          <p:cNvSpPr txBox="1"/>
          <p:nvPr/>
        </p:nvSpPr>
        <p:spPr>
          <a:xfrm>
            <a:off x="5530850" y="3877898"/>
            <a:ext cx="1130300" cy="1015663"/>
          </a:xfrm>
          <a:prstGeom prst="rect">
            <a:avLst/>
          </a:prstGeom>
          <a:noFill/>
        </p:spPr>
        <p:txBody>
          <a:bodyPr wrap="square">
            <a:spAutoFit/>
          </a:bodyPr>
          <a:lstStyle/>
          <a:p>
            <a:pPr algn="ctr"/>
            <a:r>
              <a:rPr lang="en-GB" sz="6000" dirty="0"/>
              <a:t>🧒</a:t>
            </a:r>
          </a:p>
        </p:txBody>
      </p:sp>
      <p:sp>
        <p:nvSpPr>
          <p:cNvPr id="31" name="Arrow: Up 30">
            <a:extLst>
              <a:ext uri="{FF2B5EF4-FFF2-40B4-BE49-F238E27FC236}">
                <a16:creationId xmlns:a16="http://schemas.microsoft.com/office/drawing/2014/main" id="{CAB31B77-8986-404A-921D-667ADB69213F}"/>
              </a:ext>
            </a:extLst>
          </p:cNvPr>
          <p:cNvSpPr/>
          <p:nvPr/>
        </p:nvSpPr>
        <p:spPr>
          <a:xfrm>
            <a:off x="9283700" y="2950797"/>
            <a:ext cx="609600" cy="86439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a:t>
            </a:r>
          </a:p>
        </p:txBody>
      </p:sp>
      <p:sp>
        <p:nvSpPr>
          <p:cNvPr id="2" name="Rectangle 1">
            <a:extLst>
              <a:ext uri="{FF2B5EF4-FFF2-40B4-BE49-F238E27FC236}">
                <a16:creationId xmlns:a16="http://schemas.microsoft.com/office/drawing/2014/main" id="{4EA003E2-F5CC-4B36-A994-851A7DAEDF87}"/>
              </a:ext>
            </a:extLst>
          </p:cNvPr>
          <p:cNvSpPr/>
          <p:nvPr/>
        </p:nvSpPr>
        <p:spPr>
          <a:xfrm>
            <a:off x="838200" y="1905000"/>
            <a:ext cx="9055100" cy="8643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t>
            </a:r>
          </a:p>
        </p:txBody>
      </p:sp>
    </p:spTree>
    <p:extLst>
      <p:ext uri="{BB962C8B-B14F-4D97-AF65-F5344CB8AC3E}">
        <p14:creationId xmlns:p14="http://schemas.microsoft.com/office/powerpoint/2010/main" val="191348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Aspectual 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16" name="Content Placeholder 2">
            <a:extLst>
              <a:ext uri="{FF2B5EF4-FFF2-40B4-BE49-F238E27FC236}">
                <a16:creationId xmlns:a16="http://schemas.microsoft.com/office/drawing/2014/main" id="{2570B196-D7A9-4E96-98A6-28FEB5D8A9D7}"/>
              </a:ext>
            </a:extLst>
          </p:cNvPr>
          <p:cNvSpPr txBox="1">
            <a:spLocks/>
          </p:cNvSpPr>
          <p:nvPr/>
        </p:nvSpPr>
        <p:spPr>
          <a:xfrm>
            <a:off x="838200" y="1825625"/>
            <a:ext cx="21844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a:t>Imperfective</a:t>
            </a:r>
            <a:endParaRPr lang="en-GB" u="sng" dirty="0"/>
          </a:p>
        </p:txBody>
      </p:sp>
      <p:graphicFrame>
        <p:nvGraphicFramePr>
          <p:cNvPr id="2" name="Table 1">
            <a:extLst>
              <a:ext uri="{FF2B5EF4-FFF2-40B4-BE49-F238E27FC236}">
                <a16:creationId xmlns:a16="http://schemas.microsoft.com/office/drawing/2014/main" id="{F6472FF8-212E-459D-9C92-F7AD801DBFD3}"/>
              </a:ext>
            </a:extLst>
          </p:cNvPr>
          <p:cNvGraphicFramePr>
            <a:graphicFrameLocks noGrp="1"/>
          </p:cNvGraphicFramePr>
          <p:nvPr>
            <p:extLst>
              <p:ext uri="{D42A27DB-BD31-4B8C-83A1-F6EECF244321}">
                <p14:modId xmlns:p14="http://schemas.microsoft.com/office/powerpoint/2010/main" val="310735092"/>
              </p:ext>
            </p:extLst>
          </p:nvPr>
        </p:nvGraphicFramePr>
        <p:xfrm>
          <a:off x="1892300" y="2730499"/>
          <a:ext cx="8458200" cy="2857498"/>
        </p:xfrm>
        <a:graphic>
          <a:graphicData uri="http://schemas.openxmlformats.org/drawingml/2006/table">
            <a:tbl>
              <a:tblPr firstRow="1" firstCol="1" bandRow="1">
                <a:tableStyleId>{5940675A-B579-460E-94D1-54222C63F5DA}</a:tableStyleId>
              </a:tblPr>
              <a:tblGrid>
                <a:gridCol w="2819400">
                  <a:extLst>
                    <a:ext uri="{9D8B030D-6E8A-4147-A177-3AD203B41FA5}">
                      <a16:colId xmlns:a16="http://schemas.microsoft.com/office/drawing/2014/main" val="3600401605"/>
                    </a:ext>
                  </a:extLst>
                </a:gridCol>
                <a:gridCol w="2819400">
                  <a:extLst>
                    <a:ext uri="{9D8B030D-6E8A-4147-A177-3AD203B41FA5}">
                      <a16:colId xmlns:a16="http://schemas.microsoft.com/office/drawing/2014/main" val="84678575"/>
                    </a:ext>
                  </a:extLst>
                </a:gridCol>
                <a:gridCol w="2819400">
                  <a:extLst>
                    <a:ext uri="{9D8B030D-6E8A-4147-A177-3AD203B41FA5}">
                      <a16:colId xmlns:a16="http://schemas.microsoft.com/office/drawing/2014/main" val="1560964295"/>
                    </a:ext>
                  </a:extLst>
                </a:gridCol>
              </a:tblGrid>
              <a:tr h="408214">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Auxiliary construction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249793"/>
                  </a:ext>
                </a:extLst>
              </a:tr>
              <a:tr h="408214">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вуч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waiting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wait for a long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7558818"/>
                  </a:ext>
                </a:extLst>
              </a:tr>
              <a:tr h="408214">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шон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thinking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think over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5585519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кред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 ки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dirty="0">
                          <a:effectLst/>
                          <a:latin typeface="Calibri" panose="020F0502020204030204" pitchFamily="34" charset="0"/>
                          <a:ea typeface="PMingLiU" panose="02020500000000000000" pitchFamily="18" charset="-120"/>
                          <a:cs typeface="Calibri" panose="020F0502020204030204" pitchFamily="34" charset="0"/>
                        </a:rPr>
                        <a:t>to fighting lie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struggle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576067"/>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рӱжг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dirty="0">
                          <a:effectLst/>
                          <a:latin typeface="Calibri" panose="020F0502020204030204" pitchFamily="34" charset="0"/>
                          <a:ea typeface="PMingLiU" panose="02020500000000000000" pitchFamily="18" charset="-120"/>
                          <a:cs typeface="Calibri" panose="020F0502020204030204" pitchFamily="34" charset="0"/>
                        </a:rPr>
                        <a:t>to being loud lie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make a lot of noise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946619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seeing sit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to observe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1997151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шуж</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being hungry sit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69342214"/>
                  </a:ext>
                </a:extLst>
              </a:tr>
            </a:tbl>
          </a:graphicData>
        </a:graphic>
      </p:graphicFrame>
      <p:sp>
        <p:nvSpPr>
          <p:cNvPr id="18" name="Rectangle 17">
            <a:extLst>
              <a:ext uri="{FF2B5EF4-FFF2-40B4-BE49-F238E27FC236}">
                <a16:creationId xmlns:a16="http://schemas.microsoft.com/office/drawing/2014/main" id="{9EBD55C4-B558-4703-B691-A0CAF28A908E}"/>
              </a:ext>
            </a:extLst>
          </p:cNvPr>
          <p:cNvSpPr/>
          <p:nvPr/>
        </p:nvSpPr>
        <p:spPr>
          <a:xfrm>
            <a:off x="7762123" y="3216441"/>
            <a:ext cx="2537577" cy="2458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CE89E531-133B-4FA8-9119-BD83C08F417A}"/>
              </a:ext>
            </a:extLst>
          </p:cNvPr>
          <p:cNvSpPr/>
          <p:nvPr/>
        </p:nvSpPr>
        <p:spPr>
          <a:xfrm>
            <a:off x="7876420" y="3651176"/>
            <a:ext cx="2042279" cy="22538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2A54DAD7-3C6B-46BE-9D4D-598422098762}"/>
              </a:ext>
            </a:extLst>
          </p:cNvPr>
          <p:cNvSpPr/>
          <p:nvPr/>
        </p:nvSpPr>
        <p:spPr>
          <a:xfrm>
            <a:off x="7876421" y="4065402"/>
            <a:ext cx="204227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675844FA-63C5-4D5A-BE64-97357379BA46}"/>
              </a:ext>
            </a:extLst>
          </p:cNvPr>
          <p:cNvSpPr/>
          <p:nvPr/>
        </p:nvSpPr>
        <p:spPr>
          <a:xfrm>
            <a:off x="7755413" y="4471622"/>
            <a:ext cx="2544287"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61205513-3F1A-49FF-975F-F70C1DEAAD28}"/>
              </a:ext>
            </a:extLst>
          </p:cNvPr>
          <p:cNvSpPr/>
          <p:nvPr/>
        </p:nvSpPr>
        <p:spPr>
          <a:xfrm>
            <a:off x="7781171" y="4833755"/>
            <a:ext cx="2137529"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390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3" grpId="0" animBg="1"/>
      <p:bldP spid="25"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Aspectual 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16" name="Content Placeholder 2">
            <a:extLst>
              <a:ext uri="{FF2B5EF4-FFF2-40B4-BE49-F238E27FC236}">
                <a16:creationId xmlns:a16="http://schemas.microsoft.com/office/drawing/2014/main" id="{2570B196-D7A9-4E96-98A6-28FEB5D8A9D7}"/>
              </a:ext>
            </a:extLst>
          </p:cNvPr>
          <p:cNvSpPr txBox="1">
            <a:spLocks/>
          </p:cNvSpPr>
          <p:nvPr/>
        </p:nvSpPr>
        <p:spPr>
          <a:xfrm>
            <a:off x="838200" y="1825625"/>
            <a:ext cx="21844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a:t>Imperfective</a:t>
            </a:r>
            <a:endParaRPr lang="en-GB" u="sng" dirty="0"/>
          </a:p>
        </p:txBody>
      </p:sp>
      <p:graphicFrame>
        <p:nvGraphicFramePr>
          <p:cNvPr id="2" name="Table 1">
            <a:extLst>
              <a:ext uri="{FF2B5EF4-FFF2-40B4-BE49-F238E27FC236}">
                <a16:creationId xmlns:a16="http://schemas.microsoft.com/office/drawing/2014/main" id="{F6472FF8-212E-459D-9C92-F7AD801DBFD3}"/>
              </a:ext>
            </a:extLst>
          </p:cNvPr>
          <p:cNvGraphicFramePr>
            <a:graphicFrameLocks noGrp="1"/>
          </p:cNvGraphicFramePr>
          <p:nvPr/>
        </p:nvGraphicFramePr>
        <p:xfrm>
          <a:off x="1892300" y="2730499"/>
          <a:ext cx="8458200" cy="2857498"/>
        </p:xfrm>
        <a:graphic>
          <a:graphicData uri="http://schemas.openxmlformats.org/drawingml/2006/table">
            <a:tbl>
              <a:tblPr firstRow="1" firstCol="1" bandRow="1">
                <a:tableStyleId>{5940675A-B579-460E-94D1-54222C63F5DA}</a:tableStyleId>
              </a:tblPr>
              <a:tblGrid>
                <a:gridCol w="2819400">
                  <a:extLst>
                    <a:ext uri="{9D8B030D-6E8A-4147-A177-3AD203B41FA5}">
                      <a16:colId xmlns:a16="http://schemas.microsoft.com/office/drawing/2014/main" val="3600401605"/>
                    </a:ext>
                  </a:extLst>
                </a:gridCol>
                <a:gridCol w="2819400">
                  <a:extLst>
                    <a:ext uri="{9D8B030D-6E8A-4147-A177-3AD203B41FA5}">
                      <a16:colId xmlns:a16="http://schemas.microsoft.com/office/drawing/2014/main" val="84678575"/>
                    </a:ext>
                  </a:extLst>
                </a:gridCol>
                <a:gridCol w="2819400">
                  <a:extLst>
                    <a:ext uri="{9D8B030D-6E8A-4147-A177-3AD203B41FA5}">
                      <a16:colId xmlns:a16="http://schemas.microsoft.com/office/drawing/2014/main" val="1560964295"/>
                    </a:ext>
                  </a:extLst>
                </a:gridCol>
              </a:tblGrid>
              <a:tr h="408214">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Auxiliary construction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249793"/>
                  </a:ext>
                </a:extLst>
              </a:tr>
              <a:tr h="408214">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вуч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waiting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wait for a long time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7558818"/>
                  </a:ext>
                </a:extLst>
              </a:tr>
              <a:tr h="408214">
                <a:tc>
                  <a:txBody>
                    <a:bodyPr/>
                    <a:lstStyle/>
                    <a:p>
                      <a:pPr algn="ctr"/>
                      <a:r>
                        <a:rPr lang="en-US" sz="2000" dirty="0" err="1">
                          <a:effectLst/>
                          <a:latin typeface="Calibri" panose="020F0502020204030204" pitchFamily="34" charset="0"/>
                          <a:ea typeface="PMingLiU" panose="02020500000000000000" pitchFamily="18" charset="-120"/>
                          <a:cs typeface="Calibri" panose="020F0502020204030204" pitchFamily="34" charset="0"/>
                        </a:rPr>
                        <a:t>шон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ил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ем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thinking live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think over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5585519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кред</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л ки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dirty="0">
                          <a:effectLst/>
                          <a:latin typeface="Calibri" panose="020F0502020204030204" pitchFamily="34" charset="0"/>
                          <a:ea typeface="PMingLiU" panose="02020500000000000000" pitchFamily="18" charset="-120"/>
                          <a:cs typeface="Calibri" panose="020F0502020204030204" pitchFamily="34" charset="0"/>
                        </a:rPr>
                        <a:t>to fighting lie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struggle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576067"/>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рӱжг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ки</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dirty="0">
                          <a:effectLst/>
                          <a:latin typeface="Calibri" panose="020F0502020204030204" pitchFamily="34" charset="0"/>
                          <a:ea typeface="PMingLiU" panose="02020500000000000000" pitchFamily="18" charset="-120"/>
                          <a:cs typeface="Calibri" panose="020F0502020204030204" pitchFamily="34" charset="0"/>
                        </a:rPr>
                        <a:t>to being loud lie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make a lot of noise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946619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онч</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seeing sit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to observe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1997151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шуж</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being hungry sit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to starve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69342214"/>
                  </a:ext>
                </a:extLst>
              </a:tr>
            </a:tbl>
          </a:graphicData>
        </a:graphic>
      </p:graphicFrame>
    </p:spTree>
    <p:extLst>
      <p:ext uri="{BB962C8B-B14F-4D97-AF65-F5344CB8AC3E}">
        <p14:creationId xmlns:p14="http://schemas.microsoft.com/office/powerpoint/2010/main" val="107947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Aspectual 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sp>
        <p:nvSpPr>
          <p:cNvPr id="16" name="Content Placeholder 2">
            <a:extLst>
              <a:ext uri="{FF2B5EF4-FFF2-40B4-BE49-F238E27FC236}">
                <a16:creationId xmlns:a16="http://schemas.microsoft.com/office/drawing/2014/main" id="{2570B196-D7A9-4E96-98A6-28FEB5D8A9D7}"/>
              </a:ext>
            </a:extLst>
          </p:cNvPr>
          <p:cNvSpPr txBox="1">
            <a:spLocks/>
          </p:cNvSpPr>
          <p:nvPr/>
        </p:nvSpPr>
        <p:spPr>
          <a:xfrm>
            <a:off x="838200" y="1825625"/>
            <a:ext cx="21844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Perfective</a:t>
            </a:r>
            <a:endParaRPr lang="en-GB" u="sng" dirty="0"/>
          </a:p>
        </p:txBody>
      </p:sp>
      <p:graphicFrame>
        <p:nvGraphicFramePr>
          <p:cNvPr id="2" name="Table 1">
            <a:extLst>
              <a:ext uri="{FF2B5EF4-FFF2-40B4-BE49-F238E27FC236}">
                <a16:creationId xmlns:a16="http://schemas.microsoft.com/office/drawing/2014/main" id="{F6472FF8-212E-459D-9C92-F7AD801DBFD3}"/>
              </a:ext>
            </a:extLst>
          </p:cNvPr>
          <p:cNvGraphicFramePr>
            <a:graphicFrameLocks noGrp="1"/>
          </p:cNvGraphicFramePr>
          <p:nvPr>
            <p:extLst>
              <p:ext uri="{D42A27DB-BD31-4B8C-83A1-F6EECF244321}">
                <p14:modId xmlns:p14="http://schemas.microsoft.com/office/powerpoint/2010/main" val="2353075133"/>
              </p:ext>
            </p:extLst>
          </p:nvPr>
        </p:nvGraphicFramePr>
        <p:xfrm>
          <a:off x="1892300" y="2730499"/>
          <a:ext cx="8458200" cy="2857498"/>
        </p:xfrm>
        <a:graphic>
          <a:graphicData uri="http://schemas.openxmlformats.org/drawingml/2006/table">
            <a:tbl>
              <a:tblPr firstRow="1" firstCol="1" bandRow="1">
                <a:tableStyleId>{5940675A-B579-460E-94D1-54222C63F5DA}</a:tableStyleId>
              </a:tblPr>
              <a:tblGrid>
                <a:gridCol w="2819400">
                  <a:extLst>
                    <a:ext uri="{9D8B030D-6E8A-4147-A177-3AD203B41FA5}">
                      <a16:colId xmlns:a16="http://schemas.microsoft.com/office/drawing/2014/main" val="3600401605"/>
                    </a:ext>
                  </a:extLst>
                </a:gridCol>
                <a:gridCol w="2819400">
                  <a:extLst>
                    <a:ext uri="{9D8B030D-6E8A-4147-A177-3AD203B41FA5}">
                      <a16:colId xmlns:a16="http://schemas.microsoft.com/office/drawing/2014/main" val="84678575"/>
                    </a:ext>
                  </a:extLst>
                </a:gridCol>
                <a:gridCol w="2819400">
                  <a:extLst>
                    <a:ext uri="{9D8B030D-6E8A-4147-A177-3AD203B41FA5}">
                      <a16:colId xmlns:a16="http://schemas.microsoft.com/office/drawing/2014/main" val="1560964295"/>
                    </a:ext>
                  </a:extLst>
                </a:gridCol>
              </a:tblGrid>
              <a:tr h="408214">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Auxiliary construction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249793"/>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йӱл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burning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burn down, to burn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755881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чылт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opening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open all the 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5585519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й</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drinking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drink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576067"/>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ртын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crying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break out crying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946619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чеверг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turning red sit down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blush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1997151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жын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sticking sit down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69342214"/>
                  </a:ext>
                </a:extLst>
              </a:tr>
            </a:tbl>
          </a:graphicData>
        </a:graphic>
      </p:graphicFrame>
      <p:sp>
        <p:nvSpPr>
          <p:cNvPr id="7" name="Rectangle 6">
            <a:extLst>
              <a:ext uri="{FF2B5EF4-FFF2-40B4-BE49-F238E27FC236}">
                <a16:creationId xmlns:a16="http://schemas.microsoft.com/office/drawing/2014/main" id="{A5686E22-64E0-4E81-8D3B-F2F841341F74}"/>
              </a:ext>
            </a:extLst>
          </p:cNvPr>
          <p:cNvSpPr/>
          <p:nvPr/>
        </p:nvSpPr>
        <p:spPr>
          <a:xfrm>
            <a:off x="7609723" y="3216441"/>
            <a:ext cx="2829677" cy="2458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CCF43BFE-782F-41A1-ADC3-AE4E85ECC041}"/>
              </a:ext>
            </a:extLst>
          </p:cNvPr>
          <p:cNvSpPr/>
          <p:nvPr/>
        </p:nvSpPr>
        <p:spPr>
          <a:xfrm>
            <a:off x="7876420" y="3651176"/>
            <a:ext cx="2042279" cy="22538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8E782CA7-9547-4E63-A319-189F6B396F8E}"/>
              </a:ext>
            </a:extLst>
          </p:cNvPr>
          <p:cNvSpPr/>
          <p:nvPr/>
        </p:nvSpPr>
        <p:spPr>
          <a:xfrm>
            <a:off x="7876421" y="4065402"/>
            <a:ext cx="2042279" cy="23007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6547181C-210B-4C4E-967B-C6F31969C2EB}"/>
              </a:ext>
            </a:extLst>
          </p:cNvPr>
          <p:cNvSpPr/>
          <p:nvPr/>
        </p:nvSpPr>
        <p:spPr>
          <a:xfrm>
            <a:off x="7755413" y="4471622"/>
            <a:ext cx="2544287" cy="2125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BF6F2DB9-41A2-484D-8CDD-BFDD66851E97}"/>
              </a:ext>
            </a:extLst>
          </p:cNvPr>
          <p:cNvSpPr/>
          <p:nvPr/>
        </p:nvSpPr>
        <p:spPr>
          <a:xfrm>
            <a:off x="7781171" y="4833755"/>
            <a:ext cx="2137529" cy="2686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428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Aspectual auxiliary constructions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sp>
        <p:nvSpPr>
          <p:cNvPr id="16" name="Content Placeholder 2">
            <a:extLst>
              <a:ext uri="{FF2B5EF4-FFF2-40B4-BE49-F238E27FC236}">
                <a16:creationId xmlns:a16="http://schemas.microsoft.com/office/drawing/2014/main" id="{2570B196-D7A9-4E96-98A6-28FEB5D8A9D7}"/>
              </a:ext>
            </a:extLst>
          </p:cNvPr>
          <p:cNvSpPr txBox="1">
            <a:spLocks/>
          </p:cNvSpPr>
          <p:nvPr/>
        </p:nvSpPr>
        <p:spPr>
          <a:xfrm>
            <a:off x="838200" y="1825625"/>
            <a:ext cx="2184400" cy="536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Perfective</a:t>
            </a:r>
            <a:endParaRPr lang="en-GB" u="sng" dirty="0"/>
          </a:p>
        </p:txBody>
      </p:sp>
      <p:graphicFrame>
        <p:nvGraphicFramePr>
          <p:cNvPr id="2" name="Table 1">
            <a:extLst>
              <a:ext uri="{FF2B5EF4-FFF2-40B4-BE49-F238E27FC236}">
                <a16:creationId xmlns:a16="http://schemas.microsoft.com/office/drawing/2014/main" id="{F6472FF8-212E-459D-9C92-F7AD801DBFD3}"/>
              </a:ext>
            </a:extLst>
          </p:cNvPr>
          <p:cNvGraphicFramePr>
            <a:graphicFrameLocks noGrp="1"/>
          </p:cNvGraphicFramePr>
          <p:nvPr/>
        </p:nvGraphicFramePr>
        <p:xfrm>
          <a:off x="1892300" y="2730499"/>
          <a:ext cx="8458200" cy="2857498"/>
        </p:xfrm>
        <a:graphic>
          <a:graphicData uri="http://schemas.openxmlformats.org/drawingml/2006/table">
            <a:tbl>
              <a:tblPr firstRow="1" firstCol="1" bandRow="1">
                <a:tableStyleId>{5940675A-B579-460E-94D1-54222C63F5DA}</a:tableStyleId>
              </a:tblPr>
              <a:tblGrid>
                <a:gridCol w="2819400">
                  <a:extLst>
                    <a:ext uri="{9D8B030D-6E8A-4147-A177-3AD203B41FA5}">
                      <a16:colId xmlns:a16="http://schemas.microsoft.com/office/drawing/2014/main" val="3600401605"/>
                    </a:ext>
                  </a:extLst>
                </a:gridCol>
                <a:gridCol w="2819400">
                  <a:extLst>
                    <a:ext uri="{9D8B030D-6E8A-4147-A177-3AD203B41FA5}">
                      <a16:colId xmlns:a16="http://schemas.microsoft.com/office/drawing/2014/main" val="84678575"/>
                    </a:ext>
                  </a:extLst>
                </a:gridCol>
                <a:gridCol w="2819400">
                  <a:extLst>
                    <a:ext uri="{9D8B030D-6E8A-4147-A177-3AD203B41FA5}">
                      <a16:colId xmlns:a16="http://schemas.microsoft.com/office/drawing/2014/main" val="1560964295"/>
                    </a:ext>
                  </a:extLst>
                </a:gridCol>
              </a:tblGrid>
              <a:tr h="408214">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Auxiliary construction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Literal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b="1" dirty="0">
                          <a:effectLst/>
                          <a:latin typeface="Calibri" panose="020F0502020204030204" pitchFamily="34" charset="0"/>
                          <a:ea typeface="PMingLiU" panose="02020500000000000000" pitchFamily="18" charset="-120"/>
                          <a:cs typeface="Calibri" panose="020F0502020204030204" pitchFamily="34" charset="0"/>
                        </a:rPr>
                        <a:t>Factual translation</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249793"/>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йӱл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burning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T w="28575" cap="flat" cmpd="sng" algn="ctr">
                      <a:solidFill>
                        <a:schemeClr val="tx1"/>
                      </a:solidFill>
                      <a:prstDash val="solid"/>
                      <a:round/>
                      <a:headEnd type="none" w="med" len="med"/>
                      <a:tailEnd type="none" w="med" len="med"/>
                    </a:lnT>
                  </a:tcP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burn down, to burn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2755881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чылт ка</a:t>
                      </a:r>
                      <a:r>
                        <a:rPr lang="en-US" sz="2000" b="1">
                          <a:effectLst/>
                          <a:latin typeface="Calibri" panose="020F0502020204030204" pitchFamily="34" charset="0"/>
                          <a:ea typeface="PMingLiU" panose="02020500000000000000" pitchFamily="18" charset="-120"/>
                          <a:cs typeface="Calibri" panose="020F0502020204030204" pitchFamily="34" charset="0"/>
                        </a:rPr>
                        <a:t>я</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opening go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open all the way</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455855198"/>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й</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drinking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drink up</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074576067"/>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ш</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ртын колт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(‑ем)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crying send</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break out crying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946619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чеверг</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turning red sit down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to blush</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19971519"/>
                  </a:ext>
                </a:extLst>
              </a:tr>
              <a:tr h="408214">
                <a:tc>
                  <a:txBody>
                    <a:bodyPr/>
                    <a:lstStyle/>
                    <a:p>
                      <a:pPr algn="ctr"/>
                      <a:r>
                        <a:rPr lang="en-US" sz="2000">
                          <a:effectLst/>
                          <a:latin typeface="Calibri" panose="020F0502020204030204" pitchFamily="34" charset="0"/>
                          <a:ea typeface="PMingLiU" panose="02020500000000000000" pitchFamily="18" charset="-120"/>
                          <a:cs typeface="Calibri" panose="020F0502020204030204" pitchFamily="34" charset="0"/>
                        </a:rPr>
                        <a:t>п</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жын шинч</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(‑ам)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000" i="1">
                          <a:effectLst/>
                          <a:latin typeface="Calibri" panose="020F0502020204030204" pitchFamily="34" charset="0"/>
                          <a:ea typeface="PMingLiU" panose="02020500000000000000" pitchFamily="18" charset="-120"/>
                          <a:cs typeface="Calibri" panose="020F0502020204030204" pitchFamily="34" charset="0"/>
                        </a:rPr>
                        <a:t>to sticking sit down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B w="12700" cap="flat" cmpd="sng" algn="ctr">
                      <a:noFill/>
                      <a:prstDash val="solid"/>
                      <a:round/>
                      <a:headEnd type="none" w="med" len="med"/>
                      <a:tailEnd type="none" w="med" len="med"/>
                    </a:lnB>
                  </a:tcPr>
                </a:tc>
                <a:tc>
                  <a:txBody>
                    <a:bodyPr/>
                    <a:lstStyle/>
                    <a:p>
                      <a:pPr algn="ctr"/>
                      <a:r>
                        <a:rPr lang="en-US" sz="2000" dirty="0">
                          <a:effectLst/>
                          <a:latin typeface="Calibri" panose="020F0502020204030204" pitchFamily="34" charset="0"/>
                          <a:ea typeface="PMingLiU" panose="02020500000000000000" pitchFamily="18" charset="-120"/>
                          <a:cs typeface="Calibri" panose="020F0502020204030204" pitchFamily="34" charset="0"/>
                        </a:rPr>
                        <a:t>to get stuck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769342214"/>
                  </a:ext>
                </a:extLst>
              </a:tr>
            </a:tbl>
          </a:graphicData>
        </a:graphic>
      </p:graphicFrame>
    </p:spTree>
    <p:extLst>
      <p:ext uri="{BB962C8B-B14F-4D97-AF65-F5344CB8AC3E}">
        <p14:creationId xmlns:p14="http://schemas.microsoft.com/office/powerpoint/2010/main" val="84709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21</a:t>
            </a:fld>
            <a:endParaRPr lang="en-GB"/>
          </a:p>
        </p:txBody>
      </p:sp>
    </p:spTree>
    <p:extLst>
      <p:ext uri="{BB962C8B-B14F-4D97-AF65-F5344CB8AC3E}">
        <p14:creationId xmlns:p14="http://schemas.microsoft.com/office/powerpoint/2010/main" val="112036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лиш</a:t>
            </a:r>
            <a:r>
              <a:rPr lang="de-AT" sz="3600" b="0" i="0" u="sng"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near’,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мӱндыр</a:t>
            </a:r>
            <a:r>
              <a:rPr lang="de-AT" sz="36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far’,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600" b="1" i="0" u="sng"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ргӧ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inside’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2" name="Table 1">
            <a:extLst>
              <a:ext uri="{FF2B5EF4-FFF2-40B4-BE49-F238E27FC236}">
                <a16:creationId xmlns:a16="http://schemas.microsoft.com/office/drawing/2014/main" id="{460B6A23-917B-4347-AB63-1AD217A99A3F}"/>
              </a:ext>
            </a:extLst>
          </p:cNvPr>
          <p:cNvGraphicFramePr>
            <a:graphicFrameLocks noGrp="1"/>
          </p:cNvGraphicFramePr>
          <p:nvPr>
            <p:extLst>
              <p:ext uri="{D42A27DB-BD31-4B8C-83A1-F6EECF244321}">
                <p14:modId xmlns:p14="http://schemas.microsoft.com/office/powerpoint/2010/main" val="4163514480"/>
              </p:ext>
            </p:extLst>
          </p:nvPr>
        </p:nvGraphicFramePr>
        <p:xfrm>
          <a:off x="1170366" y="2057473"/>
          <a:ext cx="9851268" cy="1920240"/>
        </p:xfrm>
        <a:graphic>
          <a:graphicData uri="http://schemas.openxmlformats.org/drawingml/2006/table">
            <a:tbl>
              <a:tblPr firstRow="1" firstCol="1" bandRow="1" bandCol="1">
                <a:tableStyleId>{5940675A-B579-460E-94D1-54222C63F5DA}</a:tableStyleId>
              </a:tblPr>
              <a:tblGrid>
                <a:gridCol w="1641878">
                  <a:extLst>
                    <a:ext uri="{9D8B030D-6E8A-4147-A177-3AD203B41FA5}">
                      <a16:colId xmlns:a16="http://schemas.microsoft.com/office/drawing/2014/main" val="582394215"/>
                    </a:ext>
                  </a:extLst>
                </a:gridCol>
                <a:gridCol w="1641878">
                  <a:extLst>
                    <a:ext uri="{9D8B030D-6E8A-4147-A177-3AD203B41FA5}">
                      <a16:colId xmlns:a16="http://schemas.microsoft.com/office/drawing/2014/main" val="299759379"/>
                    </a:ext>
                  </a:extLst>
                </a:gridCol>
                <a:gridCol w="1641878">
                  <a:extLst>
                    <a:ext uri="{9D8B030D-6E8A-4147-A177-3AD203B41FA5}">
                      <a16:colId xmlns:a16="http://schemas.microsoft.com/office/drawing/2014/main" val="331282217"/>
                    </a:ext>
                  </a:extLst>
                </a:gridCol>
                <a:gridCol w="1641878">
                  <a:extLst>
                    <a:ext uri="{9D8B030D-6E8A-4147-A177-3AD203B41FA5}">
                      <a16:colId xmlns:a16="http://schemas.microsoft.com/office/drawing/2014/main" val="1336837773"/>
                    </a:ext>
                  </a:extLst>
                </a:gridCol>
                <a:gridCol w="1641878">
                  <a:extLst>
                    <a:ext uri="{9D8B030D-6E8A-4147-A177-3AD203B41FA5}">
                      <a16:colId xmlns:a16="http://schemas.microsoft.com/office/drawing/2014/main" val="337351381"/>
                    </a:ext>
                  </a:extLst>
                </a:gridCol>
                <a:gridCol w="1641878">
                  <a:extLst>
                    <a:ext uri="{9D8B030D-6E8A-4147-A177-3AD203B41FA5}">
                      <a16:colId xmlns:a16="http://schemas.microsoft.com/office/drawing/2014/main" val="141911356"/>
                    </a:ext>
                  </a:extLst>
                </a:gridCol>
              </a:tblGrid>
              <a:tr h="187688">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Motion toward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No motion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tc gridSpan="2">
                  <a:txBody>
                    <a:bodyPr/>
                    <a:lstStyle/>
                    <a:p>
                      <a:pPr algn="ctr"/>
                      <a:r>
                        <a:rPr lang="en-US" sz="1800" b="1">
                          <a:effectLst/>
                          <a:latin typeface="Calibri" panose="020F0502020204030204" pitchFamily="34" charset="0"/>
                          <a:ea typeface="PMingLiU" panose="02020500000000000000" pitchFamily="18" charset="-120"/>
                          <a:cs typeface="Calibri" panose="020F0502020204030204" pitchFamily="34" charset="0"/>
                        </a:rPr>
                        <a:t>Motion away from</a:t>
                      </a:r>
                      <a:endParaRPr lang="en-GB" sz="1800">
                        <a:effectLst/>
                        <a:latin typeface="Calibri" panose="020F0502020204030204" pitchFamily="34" charset="0"/>
                        <a:ea typeface="PMingLiU" panose="02020500000000000000" pitchFamily="18" charset="-120"/>
                        <a:cs typeface="Lucida Grande"/>
                      </a:endParaRPr>
                    </a:p>
                  </a:txBody>
                  <a:tcPr marL="68580" marR="68580" marT="0" marB="0"/>
                </a:tc>
                <a:tc hMerge="1">
                  <a:txBody>
                    <a:bodyPr/>
                    <a:lstStyle/>
                    <a:p>
                      <a:endParaRPr lang="en-GB"/>
                    </a:p>
                  </a:txBody>
                  <a:tcPr/>
                </a:tc>
                <a:extLst>
                  <a:ext uri="{0D108BD9-81ED-4DB2-BD59-A6C34878D82A}">
                    <a16:rowId xmlns:a16="http://schemas.microsoft.com/office/drawing/2014/main" val="881141733"/>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шке</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лиш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near (to)</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шне</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лиш</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 </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close by, nearby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л</a:t>
                      </a:r>
                      <a:r>
                        <a:rPr lang="en-US" sz="1800" b="1">
                          <a:effectLst/>
                          <a:latin typeface="Calibri" panose="020F0502020204030204" pitchFamily="34" charset="0"/>
                          <a:ea typeface="PMingLiU" panose="02020500000000000000" pitchFamily="18" charset="-120"/>
                          <a:cs typeface="Calibri" panose="020F0502020204030204" pitchFamily="34" charset="0"/>
                        </a:rPr>
                        <a:t>и</a:t>
                      </a:r>
                      <a:r>
                        <a:rPr lang="en-US" sz="1800">
                          <a:effectLst/>
                          <a:latin typeface="Calibri" panose="020F0502020204030204" pitchFamily="34" charset="0"/>
                          <a:ea typeface="PMingLiU" panose="02020500000000000000" pitchFamily="18" charset="-120"/>
                          <a:cs typeface="Calibri" panose="020F0502020204030204" pitchFamily="34" charset="0"/>
                        </a:rPr>
                        <a:t>шыч(ын)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from close by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63351387"/>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ндырк(</a:t>
                      </a:r>
                      <a:r>
                        <a:rPr lang="en-US" sz="1800">
                          <a:effectLst/>
                          <a:latin typeface="Calibri" panose="020F0502020204030204" pitchFamily="34" charset="0"/>
                          <a:ea typeface="MS Mincho" panose="02020609040205080304" pitchFamily="49" charset="-128"/>
                          <a:cs typeface="Calibri" panose="020F0502020204030204" pitchFamily="34" charset="0"/>
                        </a:rPr>
                        <a:t>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ндыр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far off</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PMingLiU" panose="02020500000000000000" pitchFamily="18" charset="-120"/>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ндырн</a:t>
                      </a:r>
                      <a:r>
                        <a:rPr lang="en-US" sz="1800">
                          <a:effectLst/>
                          <a:latin typeface="Calibri" panose="020F0502020204030204" pitchFamily="34" charset="0"/>
                          <a:ea typeface="MS Mincho" panose="02020609040205080304" pitchFamily="49" charset="-128"/>
                          <a:cs typeface="Calibri" panose="020F0502020204030204" pitchFamily="34" charset="0"/>
                        </a:rPr>
                        <a:t>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ндыр</a:t>
                      </a:r>
                      <a:r>
                        <a:rPr lang="en-US" sz="1800" b="1">
                          <a:effectLst/>
                          <a:latin typeface="Calibri" panose="020F0502020204030204" pitchFamily="34" charset="0"/>
                          <a:ea typeface="PMingLiU" panose="02020500000000000000" pitchFamily="18" charset="-120"/>
                          <a:cs typeface="Calibri" panose="020F0502020204030204" pitchFamily="34" charset="0"/>
                        </a:rPr>
                        <a:t>а</a:t>
                      </a:r>
                      <a:r>
                        <a:rPr lang="en-US" sz="1800">
                          <a:effectLst/>
                          <a:latin typeface="Calibri" panose="020F0502020204030204" pitchFamily="34" charset="0"/>
                          <a:ea typeface="PMingLiU" panose="02020500000000000000" pitchFamily="18" charset="-120"/>
                          <a:cs typeface="Calibri" panose="020F0502020204030204" pitchFamily="34" charset="0"/>
                        </a:rPr>
                        <a:t>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at a distance, far off, far away</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м</a:t>
                      </a:r>
                      <a:r>
                        <a:rPr lang="en-US" sz="1800" b="1">
                          <a:effectLst/>
                          <a:latin typeface="Calibri" panose="020F0502020204030204" pitchFamily="34" charset="0"/>
                          <a:ea typeface="MS Mincho" panose="02020609040205080304" pitchFamily="49" charset="-128"/>
                          <a:cs typeface="Calibri" panose="020F0502020204030204" pitchFamily="34" charset="0"/>
                        </a:rPr>
                        <a:t>ӱ</a:t>
                      </a:r>
                      <a:r>
                        <a:rPr lang="en-US" sz="1800">
                          <a:effectLst/>
                          <a:latin typeface="Calibri" panose="020F0502020204030204" pitchFamily="34" charset="0"/>
                          <a:ea typeface="PMingLiU" panose="02020500000000000000" pitchFamily="18" charset="-120"/>
                          <a:cs typeface="Calibri" panose="020F0502020204030204" pitchFamily="34" charset="0"/>
                        </a:rPr>
                        <a:t>ндырч(ын)</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from afar</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276130840"/>
                  </a:ext>
                </a:extLst>
              </a:tr>
              <a:tr h="375376">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ргыш(к</a:t>
                      </a:r>
                      <a:r>
                        <a:rPr lang="en-US" sz="1800">
                          <a:effectLst/>
                          <a:latin typeface="Calibri" panose="020F0502020204030204" pitchFamily="34" charset="0"/>
                          <a:ea typeface="MS Mincho" panose="02020609040205080304" pitchFamily="49" charset="-128"/>
                          <a:cs typeface="Calibri" panose="020F0502020204030204" pitchFamily="34" charset="0"/>
                        </a:rPr>
                        <a:t>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рг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inside, inward</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ргышт</a:t>
                      </a:r>
                      <a:r>
                        <a:rPr lang="en-US" sz="1800">
                          <a:effectLst/>
                          <a:latin typeface="Calibri" panose="020F0502020204030204" pitchFamily="34" charset="0"/>
                          <a:ea typeface="MS Mincho" panose="02020609040205080304" pitchFamily="49" charset="-128"/>
                          <a:cs typeface="Calibri" panose="020F0502020204030204" pitchFamily="34" charset="0"/>
                        </a:rPr>
                        <a:t>ӧ</a:t>
                      </a:r>
                      <a:endParaRPr lang="en-GB" sz="1800">
                        <a:effectLst/>
                        <a:latin typeface="Calibri" panose="020F0502020204030204" pitchFamily="34" charset="0"/>
                        <a:ea typeface="PMingLiU" panose="02020500000000000000" pitchFamily="18" charset="-120"/>
                        <a:cs typeface="Lucida Grande"/>
                      </a:endParaRPr>
                    </a:p>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рг</a:t>
                      </a:r>
                      <a:r>
                        <a:rPr lang="en-US" sz="1800" b="1">
                          <a:effectLst/>
                          <a:latin typeface="Calibri" panose="020F0502020204030204" pitchFamily="34" charset="0"/>
                          <a:ea typeface="PMingLiU" panose="02020500000000000000" pitchFamily="18" charset="-120"/>
                          <a:cs typeface="Calibri" panose="020F0502020204030204" pitchFamily="34" charset="0"/>
                        </a:rPr>
                        <a:t>е</a:t>
                      </a:r>
                      <a:r>
                        <a:rPr lang="en-US" sz="1800">
                          <a:effectLst/>
                          <a:latin typeface="Calibri" panose="020F0502020204030204" pitchFamily="34" charset="0"/>
                          <a:ea typeface="PMingLiU" panose="02020500000000000000" pitchFamily="18" charset="-120"/>
                          <a:cs typeface="Calibri" panose="020F0502020204030204" pitchFamily="34" charset="0"/>
                        </a:rPr>
                        <a:t>ш</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inside, within</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a:effectLst/>
                          <a:latin typeface="Calibri" panose="020F0502020204030204" pitchFamily="34" charset="0"/>
                          <a:ea typeface="PMingLiU" panose="02020500000000000000" pitchFamily="18" charset="-120"/>
                          <a:cs typeface="Calibri" panose="020F0502020204030204" pitchFamily="34" charset="0"/>
                        </a:rPr>
                        <a:t>к</a:t>
                      </a:r>
                      <a:r>
                        <a:rPr lang="en-US" sz="1800" b="1">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рг</a:t>
                      </a:r>
                      <a:r>
                        <a:rPr lang="en-US" sz="1800">
                          <a:effectLst/>
                          <a:latin typeface="Calibri" panose="020F0502020204030204" pitchFamily="34" charset="0"/>
                          <a:ea typeface="MS Mincho" panose="02020609040205080304" pitchFamily="49" charset="-128"/>
                          <a:cs typeface="Calibri" panose="020F0502020204030204" pitchFamily="34" charset="0"/>
                        </a:rPr>
                        <a:t>ӧ</a:t>
                      </a:r>
                      <a:r>
                        <a:rPr lang="en-US" sz="1800">
                          <a:effectLst/>
                          <a:latin typeface="Calibri" panose="020F0502020204030204" pitchFamily="34" charset="0"/>
                          <a:ea typeface="PMingLiU" panose="02020500000000000000" pitchFamily="18" charset="-120"/>
                          <a:cs typeface="Calibri" panose="020F0502020204030204" pitchFamily="34" charset="0"/>
                        </a:rPr>
                        <a:t> гыч</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1800" dirty="0">
                          <a:effectLst/>
                          <a:latin typeface="Calibri" panose="020F0502020204030204" pitchFamily="34" charset="0"/>
                          <a:ea typeface="PMingLiU" panose="02020500000000000000" pitchFamily="18" charset="-120"/>
                          <a:cs typeface="Calibri" panose="020F0502020204030204" pitchFamily="34" charset="0"/>
                        </a:rPr>
                        <a:t>from within</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0029092"/>
                  </a:ext>
                </a:extLst>
              </a:tr>
            </a:tbl>
          </a:graphicData>
        </a:graphic>
      </p:graphicFrame>
      <p:pic>
        <p:nvPicPr>
          <p:cNvPr id="7" name="Picture 6">
            <a:extLst>
              <a:ext uri="{FF2B5EF4-FFF2-40B4-BE49-F238E27FC236}">
                <a16:creationId xmlns:a16="http://schemas.microsoft.com/office/drawing/2014/main" id="{3B005895-3FFD-4497-8728-B438BC34525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3994" y="4294188"/>
            <a:ext cx="2123440" cy="1317625"/>
          </a:xfrm>
          <a:prstGeom prst="rect">
            <a:avLst/>
          </a:prstGeom>
          <a:noFill/>
        </p:spPr>
      </p:pic>
      <p:sp>
        <p:nvSpPr>
          <p:cNvPr id="9" name="TextBox 8">
            <a:extLst>
              <a:ext uri="{FF2B5EF4-FFF2-40B4-BE49-F238E27FC236}">
                <a16:creationId xmlns:a16="http://schemas.microsoft.com/office/drawing/2014/main" id="{36AFA67C-EAB4-4235-9327-8944BE627FC8}"/>
              </a:ext>
            </a:extLst>
          </p:cNvPr>
          <p:cNvSpPr txBox="1"/>
          <p:nvPr/>
        </p:nvSpPr>
        <p:spPr>
          <a:xfrm>
            <a:off x="4743994" y="5743622"/>
            <a:ext cx="1890486" cy="369332"/>
          </a:xfrm>
          <a:prstGeom prst="rect">
            <a:avLst/>
          </a:prstGeom>
          <a:noFill/>
        </p:spPr>
        <p:txBody>
          <a:bodyPr wrap="square">
            <a:spAutoFit/>
          </a:bodyPr>
          <a:lstStyle/>
          <a:p>
            <a:pPr algn="ctr"/>
            <a:r>
              <a:rPr lang="en-US" sz="1800" dirty="0" err="1">
                <a:effectLst/>
                <a:latin typeface="Calibri" panose="020F0502020204030204" pitchFamily="34" charset="0"/>
                <a:ea typeface="PMingLiU" panose="02020500000000000000" pitchFamily="18" charset="-120"/>
              </a:rPr>
              <a:t>Пий</a:t>
            </a:r>
            <a:r>
              <a:rPr lang="en-US" sz="1800" dirty="0">
                <a:effectLst/>
                <a:latin typeface="Calibri" panose="020F0502020204030204" pitchFamily="34" charset="0"/>
                <a:ea typeface="PMingLiU" panose="02020500000000000000" pitchFamily="18" charset="-120"/>
              </a:rPr>
              <a:t> – </a:t>
            </a:r>
            <a:r>
              <a:rPr lang="en-US" sz="1800" dirty="0" err="1">
                <a:effectLst/>
                <a:latin typeface="Calibri" panose="020F0502020204030204" pitchFamily="34" charset="0"/>
                <a:ea typeface="PMingLiU" panose="02020500000000000000" pitchFamily="18" charset="-120"/>
              </a:rPr>
              <a:t>к</a:t>
            </a:r>
            <a:r>
              <a:rPr lang="en-US" sz="1800" b="1" dirty="0" err="1">
                <a:effectLst/>
                <a:latin typeface="Calibri" panose="020F0502020204030204" pitchFamily="34" charset="0"/>
                <a:ea typeface="MS Mincho" panose="02020609040205080304" pitchFamily="49" charset="-128"/>
              </a:rPr>
              <a:t>ӧ</a:t>
            </a:r>
            <a:r>
              <a:rPr lang="en-US" sz="1800" dirty="0" err="1">
                <a:effectLst/>
                <a:latin typeface="Calibri" panose="020F0502020204030204" pitchFamily="34" charset="0"/>
                <a:ea typeface="PMingLiU" panose="02020500000000000000" pitchFamily="18" charset="-120"/>
              </a:rPr>
              <a:t>ргышт</a:t>
            </a:r>
            <a:r>
              <a:rPr lang="en-US" sz="1800" dirty="0" err="1">
                <a:effectLst/>
                <a:latin typeface="Calibri" panose="020F0502020204030204" pitchFamily="34" charset="0"/>
                <a:ea typeface="MS Mincho" panose="02020609040205080304" pitchFamily="49" charset="-128"/>
              </a:rPr>
              <a:t>ӧ</a:t>
            </a:r>
            <a:r>
              <a:rPr lang="en-US" sz="1800" dirty="0">
                <a:effectLst/>
                <a:latin typeface="Calibri" panose="020F0502020204030204" pitchFamily="34" charset="0"/>
                <a:ea typeface="MS Mincho" panose="02020609040205080304" pitchFamily="49" charset="-128"/>
              </a:rPr>
              <a:t>.</a:t>
            </a:r>
            <a:endParaRPr lang="en-GB" dirty="0"/>
          </a:p>
        </p:txBody>
      </p:sp>
    </p:spTree>
    <p:extLst>
      <p:ext uri="{BB962C8B-B14F-4D97-AF65-F5344CB8AC3E}">
        <p14:creationId xmlns:p14="http://schemas.microsoft.com/office/powerpoint/2010/main" val="32366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лиш</a:t>
            </a:r>
            <a:r>
              <a:rPr lang="de-AT" sz="3600" b="0" i="0" u="sng" strike="noStrike">
                <a:effectLst/>
                <a:latin typeface="Calibri" panose="020F0502020204030204" pitchFamily="34" charset="0"/>
                <a:ea typeface="PMingLiU" panose="02020500000000000000" pitchFamily="18" charset="-120"/>
                <a:cs typeface="Calibri" panose="020F0502020204030204" pitchFamily="34" charset="0"/>
              </a:rPr>
              <a:t>-</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 ‘</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near’, </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мӱндыр</a:t>
            </a:r>
            <a:r>
              <a:rPr lang="de-AT" sz="3600" b="0" i="0" u="sng"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far’, </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600" b="1" i="0" u="sng"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ргӧ ‘</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inside’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12" name="Table 11">
            <a:extLst>
              <a:ext uri="{FF2B5EF4-FFF2-40B4-BE49-F238E27FC236}">
                <a16:creationId xmlns:a16="http://schemas.microsoft.com/office/drawing/2014/main" id="{F9E07CAA-8A20-427A-A824-4AF85980CB6D}"/>
              </a:ext>
            </a:extLst>
          </p:cNvPr>
          <p:cNvGraphicFramePr>
            <a:graphicFrameLocks noGrp="1"/>
          </p:cNvGraphicFramePr>
          <p:nvPr>
            <p:extLst>
              <p:ext uri="{D42A27DB-BD31-4B8C-83A1-F6EECF244321}">
                <p14:modId xmlns:p14="http://schemas.microsoft.com/office/powerpoint/2010/main" val="3106048460"/>
              </p:ext>
            </p:extLst>
          </p:nvPr>
        </p:nvGraphicFramePr>
        <p:xfrm>
          <a:off x="838200" y="2456282"/>
          <a:ext cx="10515600" cy="1703595"/>
        </p:xfrm>
        <a:graphic>
          <a:graphicData uri="http://schemas.openxmlformats.org/drawingml/2006/table">
            <a:tbl>
              <a:tblPr firstRow="1" firstCol="1" bandRow="1" bandCol="1"/>
              <a:tblGrid>
                <a:gridCol w="5110335">
                  <a:extLst>
                    <a:ext uri="{9D8B030D-6E8A-4147-A177-3AD203B41FA5}">
                      <a16:colId xmlns:a16="http://schemas.microsoft.com/office/drawing/2014/main" val="2814202486"/>
                    </a:ext>
                  </a:extLst>
                </a:gridCol>
                <a:gridCol w="5405265">
                  <a:extLst>
                    <a:ext uri="{9D8B030D-6E8A-4147-A177-3AD203B41FA5}">
                      <a16:colId xmlns:a16="http://schemas.microsoft.com/office/drawing/2014/main" val="3669123042"/>
                    </a:ext>
                  </a:extLst>
                </a:gridCol>
              </a:tblGrid>
              <a:tr h="567865">
                <a:tc>
                  <a:txBody>
                    <a:bodyPr/>
                    <a:lstStyle/>
                    <a:p>
                      <a:pPr algn="l" fontAlgn="ctr">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йын йолташ</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200" b="1" i="0" u="sng"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ндырнӧ</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ил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a:effectLst/>
                        <a:latin typeface="Arial" panose="020B0604020202020204" pitchFamily="34" charset="0"/>
                      </a:endParaRPr>
                    </a:p>
                  </a:txBody>
                  <a:tcPr marL="126738" marR="126738" marT="176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My friend lives far away.</a:t>
                      </a:r>
                      <a:endParaRPr lang="en-US" sz="3300" b="0" i="0" u="none" strike="noStrike">
                        <a:effectLst/>
                        <a:latin typeface="Arial" panose="020B0604020202020204" pitchFamily="34" charset="0"/>
                      </a:endParaRPr>
                    </a:p>
                  </a:txBody>
                  <a:tcPr marL="126738" marR="126738" marT="176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439453"/>
                  </a:ext>
                </a:extLst>
              </a:tr>
              <a:tr h="567865">
                <a:tc>
                  <a:txBody>
                    <a:bodyPr/>
                    <a:lstStyle/>
                    <a:p>
                      <a:pPr algn="l" fontAlgn="ctr">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Пеш </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200" b="1" i="0" u="sng"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ндырч</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йыкла, толын</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 унал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a:effectLst/>
                        <a:latin typeface="Arial" panose="020B0604020202020204" pitchFamily="34" charset="0"/>
                      </a:endParaRPr>
                    </a:p>
                  </a:txBody>
                  <a:tcPr marL="126738" marR="126738" marT="176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From far away, like a bird, I came on a visit.</a:t>
                      </a:r>
                      <a:endParaRPr lang="en-US" sz="3300" b="0" i="0" u="none" strike="noStrike">
                        <a:effectLst/>
                        <a:latin typeface="Arial" panose="020B0604020202020204" pitchFamily="34" charset="0"/>
                      </a:endParaRPr>
                    </a:p>
                  </a:txBody>
                  <a:tcPr marL="126738" marR="126738" marT="176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340109"/>
                  </a:ext>
                </a:extLst>
              </a:tr>
              <a:tr h="567865">
                <a:tc>
                  <a:txBody>
                    <a:bodyPr/>
                    <a:lstStyle/>
                    <a:p>
                      <a:pPr algn="l" fontAlgn="ctr">
                        <a:spcBef>
                          <a:spcPts val="0"/>
                        </a:spcBef>
                        <a:spcAft>
                          <a:spcPts val="0"/>
                        </a:spcAft>
                      </a:pP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200" b="1" i="0" u="sng"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200" b="0" i="0" u="sng" strike="noStrike">
                          <a:effectLst/>
                          <a:latin typeface="Calibri" panose="020F0502020204030204" pitchFamily="34" charset="0"/>
                          <a:ea typeface="PMingLiU" panose="02020500000000000000" pitchFamily="18" charset="-120"/>
                          <a:cs typeface="Calibri" panose="020F0502020204030204" pitchFamily="34" charset="0"/>
                        </a:rPr>
                        <a:t>ргыштӧ</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 й</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штӧ.</a:t>
                      </a:r>
                      <a:endParaRPr lang="az-Cyrl-AZ" sz="3300" b="0" i="0" u="none" strike="noStrike">
                        <a:effectLst/>
                        <a:latin typeface="Arial" panose="020B0604020202020204" pitchFamily="34" charset="0"/>
                      </a:endParaRPr>
                    </a:p>
                  </a:txBody>
                  <a:tcPr marL="126738" marR="126738" marT="17603"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200" b="0" i="0" u="none" strike="noStrike" dirty="0">
                          <a:effectLst/>
                          <a:latin typeface="Calibri" panose="020F0502020204030204" pitchFamily="34" charset="0"/>
                          <a:ea typeface="PMingLiU" panose="02020500000000000000" pitchFamily="18" charset="-120"/>
                          <a:cs typeface="Calibri" panose="020F0502020204030204" pitchFamily="34" charset="0"/>
                        </a:rPr>
                        <a:t>It’s cold inside.</a:t>
                      </a:r>
                      <a:endParaRPr lang="en-US" sz="3300" b="0" i="0" u="none" strike="noStrike" dirty="0">
                        <a:effectLst/>
                        <a:latin typeface="Arial" panose="020B0604020202020204" pitchFamily="34" charset="0"/>
                      </a:endParaRPr>
                    </a:p>
                  </a:txBody>
                  <a:tcPr marL="126738" marR="126738" marT="1760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116284"/>
                  </a:ext>
                </a:extLst>
              </a:tr>
            </a:tbl>
          </a:graphicData>
        </a:graphic>
      </p:graphicFrame>
    </p:spTree>
    <p:extLst>
      <p:ext uri="{BB962C8B-B14F-4D97-AF65-F5344CB8AC3E}">
        <p14:creationId xmlns:p14="http://schemas.microsoft.com/office/powerpoint/2010/main" val="1734420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лиш</a:t>
            </a:r>
            <a:r>
              <a:rPr lang="de-AT" sz="3600" b="0" i="0" u="sng"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near’,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мӱндыр</a:t>
            </a:r>
            <a:r>
              <a:rPr lang="de-AT" sz="36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far’, </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600" b="1" i="0" u="sng"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3600" b="0" i="0" u="sng" strike="noStrike" dirty="0">
                <a:effectLst/>
                <a:latin typeface="Calibri" panose="020F0502020204030204" pitchFamily="34" charset="0"/>
                <a:ea typeface="PMingLiU" panose="02020500000000000000" pitchFamily="18" charset="-120"/>
                <a:cs typeface="Calibri" panose="020F0502020204030204" pitchFamily="34" charset="0"/>
              </a:rPr>
              <a:t>ргӧ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inside’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8" name="Content Placeholder 2">
            <a:extLst>
              <a:ext uri="{FF2B5EF4-FFF2-40B4-BE49-F238E27FC236}">
                <a16:creationId xmlns:a16="http://schemas.microsoft.com/office/drawing/2014/main" id="{0487E89F-92CA-4625-B145-C937622DC68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dirty="0"/>
              <a:t>Postpositional usage: </a:t>
            </a:r>
            <a:r>
              <a:rPr lang="az-Cyrl-AZ" dirty="0"/>
              <a:t>деч мӱндыр</a:t>
            </a:r>
            <a:r>
              <a:rPr lang="de-AT" dirty="0"/>
              <a:t>-, (</a:t>
            </a:r>
            <a:r>
              <a:rPr lang="mi-NZ" dirty="0"/>
              <a:t>деч) лиш-</a:t>
            </a:r>
            <a:endParaRPr lang="en-GB" dirty="0"/>
          </a:p>
        </p:txBody>
      </p:sp>
      <p:graphicFrame>
        <p:nvGraphicFramePr>
          <p:cNvPr id="6" name="Table 5">
            <a:extLst>
              <a:ext uri="{FF2B5EF4-FFF2-40B4-BE49-F238E27FC236}">
                <a16:creationId xmlns:a16="http://schemas.microsoft.com/office/drawing/2014/main" id="{519A8BC4-7726-4359-9904-962829FD1991}"/>
              </a:ext>
            </a:extLst>
          </p:cNvPr>
          <p:cNvGraphicFramePr>
            <a:graphicFrameLocks noGrp="1"/>
          </p:cNvGraphicFramePr>
          <p:nvPr/>
        </p:nvGraphicFramePr>
        <p:xfrm>
          <a:off x="838200" y="2960681"/>
          <a:ext cx="10515600" cy="2438400"/>
        </p:xfrm>
        <a:graphic>
          <a:graphicData uri="http://schemas.openxmlformats.org/drawingml/2006/table">
            <a:tbl>
              <a:tblPr firstRow="1" firstCol="1" bandRow="1" bandCol="1">
                <a:tableStyleId>{5940675A-B579-460E-94D1-54222C63F5DA}</a:tableStyleId>
              </a:tblPr>
              <a:tblGrid>
                <a:gridCol w="5148518">
                  <a:extLst>
                    <a:ext uri="{9D8B030D-6E8A-4147-A177-3AD203B41FA5}">
                      <a16:colId xmlns:a16="http://schemas.microsoft.com/office/drawing/2014/main" val="1696408885"/>
                    </a:ext>
                  </a:extLst>
                </a:gridCol>
                <a:gridCol w="5367082">
                  <a:extLst>
                    <a:ext uri="{9D8B030D-6E8A-4147-A177-3AD203B41FA5}">
                      <a16:colId xmlns:a16="http://schemas.microsoft.com/office/drawing/2014/main" val="2108652036"/>
                    </a:ext>
                  </a:extLst>
                </a:gridCol>
              </a:tblGrid>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Кол сер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шке тол</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fish come close to the shore.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15975310"/>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Мый пий (д</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к(е))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шке ом мий.</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I’m not going near the dog.</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35507705"/>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Из</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Йошк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р-Ол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шне ил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brother lives close to Yoshkar-Ola.</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9221623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Пӧрт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шыч куржын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 ran away from the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833361413"/>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Олмап</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 деч олм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же м</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ндыркӧ ок воч.</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The apple does not fall far from the tree.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7697723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Ак</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ял деч м</a:t>
                      </a:r>
                      <a:r>
                        <a:rPr lang="en-US" sz="2000" b="1">
                          <a:effectLst/>
                          <a:latin typeface="Calibri" panose="020F0502020204030204" pitchFamily="34" charset="0"/>
                          <a:ea typeface="PMingLiU" panose="02020500000000000000" pitchFamily="18" charset="-120"/>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ндырнӧ ил</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sister lives far from the village.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14751319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Пӧрт к</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ргышкӧ 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ж-кӧ пур</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Did someone enter the house?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91646132"/>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Пӧрт к</a:t>
                      </a:r>
                      <a:r>
                        <a:rPr lang="en-US" sz="2000" b="1">
                          <a:effectLst/>
                          <a:latin typeface="Calibri" panose="020F0502020204030204" pitchFamily="34" charset="0"/>
                          <a:ea typeface="PMingLiU" panose="02020500000000000000" pitchFamily="18" charset="-120"/>
                          <a:cs typeface="Calibri" panose="020F0502020204030204" pitchFamily="34" charset="0"/>
                        </a:rPr>
                        <a:t>ӧ</a:t>
                      </a:r>
                      <a:r>
                        <a:rPr lang="en-US" sz="2000">
                          <a:effectLst/>
                          <a:latin typeface="Calibri" panose="020F0502020204030204" pitchFamily="34" charset="0"/>
                          <a:ea typeface="PMingLiU" panose="02020500000000000000" pitchFamily="18" charset="-120"/>
                          <a:cs typeface="Calibri" panose="020F0502020204030204" pitchFamily="34" charset="0"/>
                        </a:rPr>
                        <a:t>ргыштӧ икт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л</a:t>
                      </a:r>
                      <a:r>
                        <a:rPr lang="en-US" sz="2000" b="1">
                          <a:effectLst/>
                          <a:latin typeface="Calibri" panose="020F0502020204030204" pitchFamily="34" charset="0"/>
                          <a:ea typeface="PMingLiU" panose="02020500000000000000" pitchFamily="18" charset="-120"/>
                          <a:cs typeface="Calibri" panose="020F0502020204030204" pitchFamily="34" charset="0"/>
                        </a:rPr>
                        <a:t>и</a:t>
                      </a:r>
                      <a:r>
                        <a:rPr lang="en-US" sz="2000">
                          <a:effectLst/>
                          <a:latin typeface="Calibri" panose="020F0502020204030204" pitchFamily="34" charset="0"/>
                          <a:ea typeface="PMingLiU" panose="02020500000000000000" pitchFamily="18" charset="-120"/>
                          <a:cs typeface="Calibri" panose="020F0502020204030204" pitchFamily="34" charset="0"/>
                        </a:rPr>
                        <a:t>йын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гыл.</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 one was in the house.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171376943"/>
                  </a:ext>
                </a:extLst>
              </a:tr>
            </a:tbl>
          </a:graphicData>
        </a:graphic>
      </p:graphicFrame>
    </p:spTree>
    <p:extLst>
      <p:ext uri="{BB962C8B-B14F-4D97-AF65-F5344CB8AC3E}">
        <p14:creationId xmlns:p14="http://schemas.microsoft.com/office/powerpoint/2010/main" val="24788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i="0" u="sng" strike="noStrike" dirty="0">
                <a:effectLst/>
                <a:latin typeface="Calibri" panose="020F0502020204030204" pitchFamily="34" charset="0"/>
                <a:ea typeface="PMingLiU" panose="02020500000000000000" pitchFamily="18" charset="-120"/>
                <a:cs typeface="Calibri" panose="020F0502020204030204" pitchFamily="34" charset="0"/>
              </a:rPr>
              <a:t>Adjectives with the dative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2" name="Table 1">
            <a:extLst>
              <a:ext uri="{FF2B5EF4-FFF2-40B4-BE49-F238E27FC236}">
                <a16:creationId xmlns:a16="http://schemas.microsoft.com/office/drawing/2014/main" id="{3A9BE936-CD20-406A-8B8A-F72C5B05AAFB}"/>
              </a:ext>
            </a:extLst>
          </p:cNvPr>
          <p:cNvGraphicFramePr>
            <a:graphicFrameLocks noGrp="1"/>
          </p:cNvGraphicFramePr>
          <p:nvPr>
            <p:extLst>
              <p:ext uri="{D42A27DB-BD31-4B8C-83A1-F6EECF244321}">
                <p14:modId xmlns:p14="http://schemas.microsoft.com/office/powerpoint/2010/main" val="1173645275"/>
              </p:ext>
            </p:extLst>
          </p:nvPr>
        </p:nvGraphicFramePr>
        <p:xfrm>
          <a:off x="1152525" y="2697552"/>
          <a:ext cx="9886950" cy="1874448"/>
        </p:xfrm>
        <a:graphic>
          <a:graphicData uri="http://schemas.openxmlformats.org/drawingml/2006/table">
            <a:tbl>
              <a:tblPr firstRow="1" firstCol="1" bandRow="1" bandCol="1">
                <a:tableStyleId>{5940675A-B579-460E-94D1-54222C63F5DA}</a:tableStyleId>
              </a:tblPr>
              <a:tblGrid>
                <a:gridCol w="4945123">
                  <a:extLst>
                    <a:ext uri="{9D8B030D-6E8A-4147-A177-3AD203B41FA5}">
                      <a16:colId xmlns:a16="http://schemas.microsoft.com/office/drawing/2014/main" val="1234070365"/>
                    </a:ext>
                  </a:extLst>
                </a:gridCol>
                <a:gridCol w="4941827">
                  <a:extLst>
                    <a:ext uri="{9D8B030D-6E8A-4147-A177-3AD203B41FA5}">
                      <a16:colId xmlns:a16="http://schemas.microsoft.com/office/drawing/2014/main" val="3481429572"/>
                    </a:ext>
                  </a:extLst>
                </a:gridCol>
              </a:tblGrid>
              <a:tr h="624816">
                <a:tc>
                  <a:txBody>
                    <a:bodyPr/>
                    <a:lstStyle/>
                    <a:p>
                      <a:pPr algn="l"/>
                      <a:r>
                        <a:rPr lang="en-US" sz="2800" dirty="0" err="1">
                          <a:effectLst/>
                          <a:latin typeface="Calibri" panose="020F0502020204030204" pitchFamily="34" charset="0"/>
                          <a:ea typeface="PMingLiU" panose="02020500000000000000" pitchFamily="18" charset="-120"/>
                          <a:cs typeface="Calibri" panose="020F0502020204030204" pitchFamily="34" charset="0"/>
                        </a:rPr>
                        <a:t>Мар</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800" dirty="0" err="1">
                          <a:effectLst/>
                          <a:latin typeface="Calibri" panose="020F0502020204030204" pitchFamily="34" charset="0"/>
                          <a:ea typeface="PMingLiU" panose="02020500000000000000" pitchFamily="18" charset="-120"/>
                          <a:cs typeface="Calibri" panose="020F0502020204030204" pitchFamily="34" charset="0"/>
                        </a:rPr>
                        <a:t>й</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dirty="0" err="1">
                          <a:effectLst/>
                          <a:latin typeface="Calibri" panose="020F0502020204030204" pitchFamily="34" charset="0"/>
                          <a:ea typeface="PMingLiU" panose="02020500000000000000" pitchFamily="18" charset="-120"/>
                          <a:cs typeface="Calibri" panose="020F0502020204030204" pitchFamily="34" charset="0"/>
                        </a:rPr>
                        <a:t>Эл</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чодыра</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en-US" sz="2800" b="1"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en-US" sz="2800" u="sng"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по</a:t>
                      </a:r>
                      <a:r>
                        <a:rPr lang="en-US" sz="28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800" dirty="0">
                          <a:effectLst/>
                          <a:latin typeface="Calibri" panose="020F0502020204030204" pitchFamily="34" charset="0"/>
                          <a:ea typeface="PMingLiU" panose="02020500000000000000" pitchFamily="18" charset="-120"/>
                          <a:cs typeface="Calibri" panose="020F0502020204030204" pitchFamily="34" charset="0"/>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Calibri" panose="020F0502020204030204" pitchFamily="34" charset="0"/>
                        </a:rPr>
                        <a:t>Mari El is rich in forests.</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06504008"/>
                  </a:ext>
                </a:extLst>
              </a:tr>
              <a:tr h="624816">
                <a:tc>
                  <a:txBody>
                    <a:bodyPr/>
                    <a:lstStyle/>
                    <a:p>
                      <a:pPr algn="l"/>
                      <a:r>
                        <a:rPr lang="en-US" sz="2800" dirty="0" err="1">
                          <a:effectLst/>
                          <a:latin typeface="Calibri" panose="020F0502020204030204" pitchFamily="34" charset="0"/>
                          <a:ea typeface="PMingLiU" panose="02020500000000000000" pitchFamily="18" charset="-120"/>
                          <a:cs typeface="Calibri" panose="020F0502020204030204" pitchFamily="34" charset="0"/>
                        </a:rPr>
                        <a:t>Сал</a:t>
                      </a:r>
                      <a:r>
                        <a:rPr lang="en-US" sz="28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800" dirty="0" err="1">
                          <a:effectLst/>
                          <a:latin typeface="Calibri" panose="020F0502020204030204" pitchFamily="34" charset="0"/>
                          <a:ea typeface="PMingLiU" panose="02020500000000000000" pitchFamily="18" charset="-120"/>
                          <a:cs typeface="Calibri" panose="020F0502020204030204" pitchFamily="34" charset="0"/>
                        </a:rPr>
                        <a:t>т</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тазалык</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en-US" sz="2800" b="1"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en-US" sz="2800" u="sng"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пайд</a:t>
                      </a:r>
                      <a:r>
                        <a:rPr lang="en-US" sz="2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ле</a:t>
                      </a:r>
                      <a:r>
                        <a:rPr lang="en-US" sz="2800" dirty="0">
                          <a:effectLst/>
                          <a:latin typeface="Calibri" panose="020F0502020204030204" pitchFamily="34" charset="0"/>
                          <a:ea typeface="PMingLiU" panose="02020500000000000000" pitchFamily="18" charset="-120"/>
                          <a:cs typeface="Calibri" panose="020F0502020204030204" pitchFamily="34" charset="0"/>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Calibri" panose="020F0502020204030204" pitchFamily="34" charset="0"/>
                        </a:rPr>
                        <a:t>Salad is good for your health.</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1596897"/>
                  </a:ext>
                </a:extLst>
              </a:tr>
              <a:tr h="624816">
                <a:tc>
                  <a:txBody>
                    <a:bodyPr/>
                    <a:lstStyle/>
                    <a:p>
                      <a:pPr algn="l"/>
                      <a:r>
                        <a:rPr lang="en-US" sz="2800" dirty="0" err="1">
                          <a:effectLst/>
                          <a:latin typeface="Calibri" panose="020F0502020204030204" pitchFamily="34" charset="0"/>
                          <a:ea typeface="PMingLiU" panose="02020500000000000000" pitchFamily="18" charset="-120"/>
                          <a:cs typeface="Calibri" panose="020F0502020204030204" pitchFamily="34" charset="0"/>
                        </a:rPr>
                        <a:t>Т</a:t>
                      </a:r>
                      <a:r>
                        <a:rPr lang="en-US" sz="28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800" dirty="0" err="1">
                          <a:effectLst/>
                          <a:latin typeface="Calibri" panose="020F0502020204030204" pitchFamily="34" charset="0"/>
                          <a:ea typeface="PMingLiU" panose="02020500000000000000" pitchFamily="18" charset="-120"/>
                          <a:cs typeface="Calibri" panose="020F0502020204030204" pitchFamily="34" charset="0"/>
                        </a:rPr>
                        <a:t>до</a:t>
                      </a:r>
                      <a:r>
                        <a:rPr lang="en-US" sz="2800"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чыла</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en-US" sz="2800" b="1"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en-US" sz="28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en-US" sz="2800" u="sng" dirty="0">
                          <a:effectLst/>
                          <a:latin typeface="Calibri" panose="020F0502020204030204" pitchFamily="34" charset="0"/>
                          <a:ea typeface="PMingLiU" panose="02020500000000000000" pitchFamily="18" charset="-120"/>
                          <a:cs typeface="Calibri" panose="020F0502020204030204" pitchFamily="34" charset="0"/>
                        </a:rPr>
                        <a:t> </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8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800" u="sng" dirty="0" err="1">
                          <a:effectLst/>
                          <a:latin typeface="Calibri" panose="020F0502020204030204" pitchFamily="34" charset="0"/>
                          <a:ea typeface="PMingLiU" panose="02020500000000000000" pitchFamily="18" charset="-120"/>
                          <a:cs typeface="Calibri" panose="020F0502020204030204" pitchFamily="34" charset="0"/>
                        </a:rPr>
                        <a:t>ле</a:t>
                      </a:r>
                      <a:r>
                        <a:rPr lang="en-US" sz="2800" dirty="0">
                          <a:effectLst/>
                          <a:latin typeface="Calibri" panose="020F0502020204030204" pitchFamily="34" charset="0"/>
                          <a:ea typeface="PMingLiU" panose="02020500000000000000" pitchFamily="18" charset="-120"/>
                          <a:cs typeface="Calibri" panose="020F0502020204030204" pitchFamily="34" charset="0"/>
                        </a:rPr>
                        <a:t>.</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Calibri" panose="020F0502020204030204" pitchFamily="34" charset="0"/>
                        </a:rPr>
                        <a:t>(S)he is skilled in everything.</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663969866"/>
                  </a:ext>
                </a:extLst>
              </a:tr>
            </a:tbl>
          </a:graphicData>
        </a:graphic>
      </p:graphicFrame>
    </p:spTree>
    <p:extLst>
      <p:ext uri="{BB962C8B-B14F-4D97-AF65-F5344CB8AC3E}">
        <p14:creationId xmlns:p14="http://schemas.microsoft.com/office/powerpoint/2010/main" val="87275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latin typeface="Calibri" panose="020F0502020204030204" pitchFamily="34" charset="0"/>
                <a:ea typeface="PMingLiU" panose="02020500000000000000" pitchFamily="18" charset="-120"/>
                <a:cs typeface="Calibri" panose="020F0502020204030204" pitchFamily="34" charset="0"/>
              </a:rPr>
              <a:t>Animal names and genders, animal young</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sp>
        <p:nvSpPr>
          <p:cNvPr id="7" name="Content Placeholder 2">
            <a:extLst>
              <a:ext uri="{FF2B5EF4-FFF2-40B4-BE49-F238E27FC236}">
                <a16:creationId xmlns:a16="http://schemas.microsoft.com/office/drawing/2014/main" id="{90171803-8EF7-4D98-B4AC-CC48A9985EF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ав</a:t>
            </a:r>
            <a:r>
              <a:rPr lang="mi-NZ" b="1" dirty="0"/>
              <a:t>а</a:t>
            </a:r>
            <a:r>
              <a:rPr lang="mi-NZ" dirty="0"/>
              <a:t>: mother; female</a:t>
            </a:r>
          </a:p>
          <a:p>
            <a:pPr marL="0" indent="0">
              <a:buFont typeface="Arial" panose="020B0604020202020204" pitchFamily="34" charset="0"/>
              <a:buNone/>
            </a:pPr>
            <a:r>
              <a:rPr lang="mi-NZ" b="1" dirty="0"/>
              <a:t>у</a:t>
            </a:r>
            <a:r>
              <a:rPr lang="mi-NZ" dirty="0"/>
              <a:t>зо: male</a:t>
            </a:r>
          </a:p>
          <a:p>
            <a:pPr marL="0" indent="0">
              <a:buFont typeface="Arial" panose="020B0604020202020204" pitchFamily="34" charset="0"/>
              <a:buNone/>
            </a:pPr>
            <a:r>
              <a:rPr lang="mi-NZ" b="1" dirty="0"/>
              <a:t>и</a:t>
            </a:r>
            <a:r>
              <a:rPr lang="mi-NZ" dirty="0"/>
              <a:t>ге: animal young</a:t>
            </a:r>
            <a:endParaRPr lang="en-GB" dirty="0"/>
          </a:p>
        </p:txBody>
      </p:sp>
      <p:sp>
        <p:nvSpPr>
          <p:cNvPr id="13" name="TextBox 12">
            <a:extLst>
              <a:ext uri="{FF2B5EF4-FFF2-40B4-BE49-F238E27FC236}">
                <a16:creationId xmlns:a16="http://schemas.microsoft.com/office/drawing/2014/main" id="{4AD0DD58-386E-41AE-9DA1-9F10B72705C3}"/>
              </a:ext>
            </a:extLst>
          </p:cNvPr>
          <p:cNvSpPr txBox="1"/>
          <p:nvPr/>
        </p:nvSpPr>
        <p:spPr>
          <a:xfrm>
            <a:off x="3061773" y="3525654"/>
            <a:ext cx="1741868" cy="1325563"/>
          </a:xfrm>
          <a:prstGeom prst="rect">
            <a:avLst/>
          </a:prstGeom>
          <a:noFill/>
        </p:spPr>
        <p:txBody>
          <a:bodyPr wrap="square">
            <a:spAutoFit/>
          </a:bodyPr>
          <a:lstStyle/>
          <a:p>
            <a:r>
              <a:rPr lang="en-GB" sz="8000" dirty="0"/>
              <a:t>🦆</a:t>
            </a:r>
          </a:p>
        </p:txBody>
      </p:sp>
      <p:sp>
        <p:nvSpPr>
          <p:cNvPr id="14" name="TextBox 13">
            <a:extLst>
              <a:ext uri="{FF2B5EF4-FFF2-40B4-BE49-F238E27FC236}">
                <a16:creationId xmlns:a16="http://schemas.microsoft.com/office/drawing/2014/main" id="{8506A883-32E4-4262-B9DD-26120D61972D}"/>
              </a:ext>
            </a:extLst>
          </p:cNvPr>
          <p:cNvSpPr txBox="1"/>
          <p:nvPr/>
        </p:nvSpPr>
        <p:spPr>
          <a:xfrm>
            <a:off x="4803641" y="3525653"/>
            <a:ext cx="1741868" cy="1325563"/>
          </a:xfrm>
          <a:prstGeom prst="rect">
            <a:avLst/>
          </a:prstGeom>
          <a:noFill/>
        </p:spPr>
        <p:txBody>
          <a:bodyPr wrap="square">
            <a:spAutoFit/>
          </a:bodyPr>
          <a:lstStyle/>
          <a:p>
            <a:r>
              <a:rPr lang="en-GB" sz="8000" dirty="0"/>
              <a:t>🦆</a:t>
            </a:r>
          </a:p>
        </p:txBody>
      </p:sp>
      <p:sp>
        <p:nvSpPr>
          <p:cNvPr id="15" name="TextBox 14">
            <a:extLst>
              <a:ext uri="{FF2B5EF4-FFF2-40B4-BE49-F238E27FC236}">
                <a16:creationId xmlns:a16="http://schemas.microsoft.com/office/drawing/2014/main" id="{E62A9FB4-7B88-4AA0-9368-9C7FD08CFD1D}"/>
              </a:ext>
            </a:extLst>
          </p:cNvPr>
          <p:cNvSpPr txBox="1"/>
          <p:nvPr/>
        </p:nvSpPr>
        <p:spPr>
          <a:xfrm>
            <a:off x="6672152" y="4263723"/>
            <a:ext cx="1741868" cy="584775"/>
          </a:xfrm>
          <a:prstGeom prst="rect">
            <a:avLst/>
          </a:prstGeom>
          <a:noFill/>
        </p:spPr>
        <p:txBody>
          <a:bodyPr wrap="square">
            <a:spAutoFit/>
          </a:bodyPr>
          <a:lstStyle/>
          <a:p>
            <a:r>
              <a:rPr lang="en-GB" sz="3200" dirty="0"/>
              <a:t>🦆</a:t>
            </a:r>
          </a:p>
        </p:txBody>
      </p:sp>
      <p:sp>
        <p:nvSpPr>
          <p:cNvPr id="16" name="TextBox 15">
            <a:extLst>
              <a:ext uri="{FF2B5EF4-FFF2-40B4-BE49-F238E27FC236}">
                <a16:creationId xmlns:a16="http://schemas.microsoft.com/office/drawing/2014/main" id="{DFF09376-6B1B-4BD5-BC5D-51658794557C}"/>
              </a:ext>
            </a:extLst>
          </p:cNvPr>
          <p:cNvSpPr txBox="1"/>
          <p:nvPr/>
        </p:nvSpPr>
        <p:spPr>
          <a:xfrm>
            <a:off x="3417016" y="3429000"/>
            <a:ext cx="568817" cy="369332"/>
          </a:xfrm>
          <a:prstGeom prst="rect">
            <a:avLst/>
          </a:prstGeom>
          <a:noFill/>
        </p:spPr>
        <p:txBody>
          <a:bodyPr wrap="square">
            <a:spAutoFit/>
          </a:bodyPr>
          <a:lstStyle/>
          <a:p>
            <a:r>
              <a:rPr lang="en-GB" dirty="0"/>
              <a:t> 🎀</a:t>
            </a:r>
          </a:p>
        </p:txBody>
      </p:sp>
      <p:sp>
        <p:nvSpPr>
          <p:cNvPr id="17" name="TextBox 16">
            <a:extLst>
              <a:ext uri="{FF2B5EF4-FFF2-40B4-BE49-F238E27FC236}">
                <a16:creationId xmlns:a16="http://schemas.microsoft.com/office/drawing/2014/main" id="{B49F1405-786D-4287-A8C3-0D73342A4C7D}"/>
              </a:ext>
            </a:extLst>
          </p:cNvPr>
          <p:cNvSpPr txBox="1"/>
          <p:nvPr/>
        </p:nvSpPr>
        <p:spPr>
          <a:xfrm>
            <a:off x="4936724" y="3894391"/>
            <a:ext cx="568817" cy="369332"/>
          </a:xfrm>
          <a:prstGeom prst="rect">
            <a:avLst/>
          </a:prstGeom>
          <a:noFill/>
        </p:spPr>
        <p:txBody>
          <a:bodyPr wrap="square">
            <a:spAutoFit/>
          </a:bodyPr>
          <a:lstStyle/>
          <a:p>
            <a:r>
              <a:rPr lang="en-GB" dirty="0"/>
              <a:t> 🎀</a:t>
            </a:r>
          </a:p>
        </p:txBody>
      </p:sp>
      <p:sp>
        <p:nvSpPr>
          <p:cNvPr id="18" name="TextBox 17">
            <a:extLst>
              <a:ext uri="{FF2B5EF4-FFF2-40B4-BE49-F238E27FC236}">
                <a16:creationId xmlns:a16="http://schemas.microsoft.com/office/drawing/2014/main" id="{B266BC54-306A-4594-8620-712AAE0C7741}"/>
              </a:ext>
            </a:extLst>
          </p:cNvPr>
          <p:cNvSpPr txBox="1"/>
          <p:nvPr/>
        </p:nvSpPr>
        <p:spPr>
          <a:xfrm>
            <a:off x="2903630" y="5036095"/>
            <a:ext cx="1890486" cy="523220"/>
          </a:xfrm>
          <a:prstGeom prst="rect">
            <a:avLst/>
          </a:prstGeom>
          <a:noFill/>
        </p:spPr>
        <p:txBody>
          <a:bodyPr wrap="square">
            <a:spAutoFit/>
          </a:bodyPr>
          <a:lstStyle/>
          <a:p>
            <a:pPr algn="ctr"/>
            <a:r>
              <a:rPr lang="en-US" sz="2800" dirty="0" err="1">
                <a:latin typeface="Calibri" panose="020F0502020204030204" pitchFamily="34" charset="0"/>
                <a:ea typeface="PMingLiU" panose="02020500000000000000" pitchFamily="18" charset="-120"/>
              </a:rPr>
              <a:t>ав</a:t>
            </a:r>
            <a:r>
              <a:rPr lang="en-US" sz="2800" b="1" dirty="0" err="1">
                <a:latin typeface="Calibri" panose="020F0502020204030204" pitchFamily="34" charset="0"/>
                <a:ea typeface="PMingLiU" panose="02020500000000000000" pitchFamily="18" charset="-120"/>
              </a:rPr>
              <a:t>а</a:t>
            </a:r>
            <a:r>
              <a:rPr lang="en-US" sz="2800" dirty="0">
                <a:latin typeface="Calibri" panose="020F0502020204030204" pitchFamily="34" charset="0"/>
                <a:ea typeface="PMingLiU" panose="02020500000000000000" pitchFamily="18" charset="-120"/>
              </a:rPr>
              <a:t> </a:t>
            </a:r>
            <a:r>
              <a:rPr lang="en-US" sz="2800" dirty="0" err="1">
                <a:latin typeface="Calibri" panose="020F0502020204030204" pitchFamily="34" charset="0"/>
                <a:ea typeface="PMingLiU" panose="02020500000000000000" pitchFamily="18" charset="-120"/>
              </a:rPr>
              <a:t>л</a:t>
            </a:r>
            <a:r>
              <a:rPr lang="en-US" sz="2800" b="1" dirty="0" err="1">
                <a:latin typeface="Calibri" panose="020F0502020204030204" pitchFamily="34" charset="0"/>
                <a:ea typeface="PMingLiU" panose="02020500000000000000" pitchFamily="18" charset="-120"/>
              </a:rPr>
              <a:t>у</a:t>
            </a:r>
            <a:r>
              <a:rPr lang="en-US" sz="2800" dirty="0" err="1">
                <a:latin typeface="Calibri" panose="020F0502020204030204" pitchFamily="34" charset="0"/>
                <a:ea typeface="PMingLiU" panose="02020500000000000000" pitchFamily="18" charset="-120"/>
              </a:rPr>
              <a:t>до</a:t>
            </a:r>
            <a:endParaRPr lang="en-GB" sz="2800" dirty="0"/>
          </a:p>
        </p:txBody>
      </p:sp>
      <p:sp>
        <p:nvSpPr>
          <p:cNvPr id="19" name="TextBox 18">
            <a:extLst>
              <a:ext uri="{FF2B5EF4-FFF2-40B4-BE49-F238E27FC236}">
                <a16:creationId xmlns:a16="http://schemas.microsoft.com/office/drawing/2014/main" id="{B860BEDD-80B1-45F5-98E1-98A62D1AC17E}"/>
              </a:ext>
            </a:extLst>
          </p:cNvPr>
          <p:cNvSpPr txBox="1"/>
          <p:nvPr/>
        </p:nvSpPr>
        <p:spPr>
          <a:xfrm>
            <a:off x="4556966" y="5036095"/>
            <a:ext cx="1890486" cy="523220"/>
          </a:xfrm>
          <a:prstGeom prst="rect">
            <a:avLst/>
          </a:prstGeom>
          <a:noFill/>
        </p:spPr>
        <p:txBody>
          <a:bodyPr wrap="square">
            <a:spAutoFit/>
          </a:bodyPr>
          <a:lstStyle/>
          <a:p>
            <a:pPr algn="ctr"/>
            <a:r>
              <a:rPr lang="en-US" sz="2800" b="1" dirty="0" err="1">
                <a:latin typeface="Calibri" panose="020F0502020204030204" pitchFamily="34" charset="0"/>
                <a:ea typeface="PMingLiU" panose="02020500000000000000" pitchFamily="18" charset="-120"/>
              </a:rPr>
              <a:t>у</a:t>
            </a:r>
            <a:r>
              <a:rPr lang="en-US" sz="2800" dirty="0" err="1">
                <a:latin typeface="Calibri" panose="020F0502020204030204" pitchFamily="34" charset="0"/>
                <a:ea typeface="PMingLiU" panose="02020500000000000000" pitchFamily="18" charset="-120"/>
              </a:rPr>
              <a:t>зо</a:t>
            </a:r>
            <a:r>
              <a:rPr lang="en-US" sz="2800" dirty="0">
                <a:latin typeface="Calibri" panose="020F0502020204030204" pitchFamily="34" charset="0"/>
                <a:ea typeface="PMingLiU" panose="02020500000000000000" pitchFamily="18" charset="-120"/>
              </a:rPr>
              <a:t> </a:t>
            </a:r>
            <a:r>
              <a:rPr lang="en-US" sz="2800" dirty="0" err="1">
                <a:latin typeface="Calibri" panose="020F0502020204030204" pitchFamily="34" charset="0"/>
                <a:ea typeface="PMingLiU" panose="02020500000000000000" pitchFamily="18" charset="-120"/>
              </a:rPr>
              <a:t>л</a:t>
            </a:r>
            <a:r>
              <a:rPr lang="en-US" sz="2800" b="1" dirty="0" err="1">
                <a:latin typeface="Calibri" panose="020F0502020204030204" pitchFamily="34" charset="0"/>
                <a:ea typeface="PMingLiU" panose="02020500000000000000" pitchFamily="18" charset="-120"/>
              </a:rPr>
              <a:t>у</a:t>
            </a:r>
            <a:r>
              <a:rPr lang="en-US" sz="2800" dirty="0" err="1">
                <a:latin typeface="Calibri" panose="020F0502020204030204" pitchFamily="34" charset="0"/>
                <a:ea typeface="PMingLiU" panose="02020500000000000000" pitchFamily="18" charset="-120"/>
              </a:rPr>
              <a:t>до</a:t>
            </a:r>
            <a:endParaRPr lang="en-GB" sz="2800" dirty="0"/>
          </a:p>
        </p:txBody>
      </p:sp>
      <p:sp>
        <p:nvSpPr>
          <p:cNvPr id="20" name="TextBox 19">
            <a:extLst>
              <a:ext uri="{FF2B5EF4-FFF2-40B4-BE49-F238E27FC236}">
                <a16:creationId xmlns:a16="http://schemas.microsoft.com/office/drawing/2014/main" id="{E0C49C4A-6D62-43B0-A3A0-D0732C56899E}"/>
              </a:ext>
            </a:extLst>
          </p:cNvPr>
          <p:cNvSpPr txBox="1"/>
          <p:nvPr/>
        </p:nvSpPr>
        <p:spPr>
          <a:xfrm>
            <a:off x="6114336" y="5036095"/>
            <a:ext cx="1890486" cy="523220"/>
          </a:xfrm>
          <a:prstGeom prst="rect">
            <a:avLst/>
          </a:prstGeom>
          <a:noFill/>
        </p:spPr>
        <p:txBody>
          <a:bodyPr wrap="square">
            <a:spAutoFit/>
          </a:bodyPr>
          <a:lstStyle/>
          <a:p>
            <a:pPr algn="ctr"/>
            <a:r>
              <a:rPr lang="en-US" sz="2800" dirty="0" err="1">
                <a:latin typeface="Calibri" panose="020F0502020204030204" pitchFamily="34" charset="0"/>
                <a:ea typeface="PMingLiU" panose="02020500000000000000" pitchFamily="18" charset="-120"/>
              </a:rPr>
              <a:t>лудиг</a:t>
            </a:r>
            <a:r>
              <a:rPr lang="en-US" sz="2800" b="1" dirty="0" err="1">
                <a:latin typeface="Calibri" panose="020F0502020204030204" pitchFamily="34" charset="0"/>
                <a:ea typeface="PMingLiU" panose="02020500000000000000" pitchFamily="18" charset="-120"/>
              </a:rPr>
              <a:t>е</a:t>
            </a:r>
            <a:endParaRPr lang="en-GB" sz="2800" b="1" dirty="0"/>
          </a:p>
        </p:txBody>
      </p:sp>
    </p:spTree>
    <p:extLst>
      <p:ext uri="{BB962C8B-B14F-4D97-AF65-F5344CB8AC3E}">
        <p14:creationId xmlns:p14="http://schemas.microsoft.com/office/powerpoint/2010/main" val="8075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5. </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куан</a:t>
            </a:r>
            <a:r>
              <a:rPr lang="en-GB" sz="3600" b="1" i="0" u="sng" strike="noStrike" dirty="0" err="1">
                <a:effectLst/>
                <a:latin typeface="Calibri" panose="020F0502020204030204" pitchFamily="34" charset="0"/>
                <a:ea typeface="PMingLiU" panose="02020500000000000000" pitchFamily="18" charset="-120"/>
                <a:cs typeface="Calibri" panose="020F0502020204030204" pitchFamily="34" charset="0"/>
              </a:rPr>
              <a:t>а</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ш</a:t>
            </a:r>
            <a:r>
              <a:rPr lang="en-GB" sz="360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ем</a:t>
            </a:r>
            <a:r>
              <a:rPr lang="en-GB" sz="360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йывырт</a:t>
            </a:r>
            <a:r>
              <a:rPr lang="en-GB" sz="3600" b="1" i="0" u="sng" strike="noStrike" dirty="0" err="1">
                <a:effectLst/>
                <a:latin typeface="Calibri" panose="020F0502020204030204" pitchFamily="34" charset="0"/>
                <a:ea typeface="PMingLiU" panose="02020500000000000000" pitchFamily="18" charset="-120"/>
                <a:cs typeface="Calibri" panose="020F0502020204030204" pitchFamily="34" charset="0"/>
              </a:rPr>
              <a:t>а</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ш</a:t>
            </a:r>
            <a:r>
              <a:rPr lang="en-GB" sz="360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en-GB" sz="3600" i="0" u="sng" strike="noStrike" dirty="0" err="1">
                <a:effectLst/>
                <a:latin typeface="Calibri" panose="020F0502020204030204" pitchFamily="34" charset="0"/>
                <a:ea typeface="PMingLiU" panose="02020500000000000000" pitchFamily="18" charset="-120"/>
                <a:cs typeface="Calibri" panose="020F0502020204030204" pitchFamily="34" charset="0"/>
              </a:rPr>
              <a:t>ем</a:t>
            </a:r>
            <a:r>
              <a:rPr lang="en-GB" sz="3600" i="0" u="sng" strike="noStrike" dirty="0">
                <a:effectLst/>
                <a:latin typeface="Calibri" panose="020F0502020204030204" pitchFamily="34" charset="0"/>
                <a:ea typeface="PMingLiU" panose="02020500000000000000" pitchFamily="18" charset="-120"/>
                <a:cs typeface="Calibri" panose="020F0502020204030204" pitchFamily="34" charset="0"/>
              </a:rPr>
              <a:t>) ‘to be happy’</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6" name="Table 5">
            <a:extLst>
              <a:ext uri="{FF2B5EF4-FFF2-40B4-BE49-F238E27FC236}">
                <a16:creationId xmlns:a16="http://schemas.microsoft.com/office/drawing/2014/main" id="{BA1011ED-70FF-48FC-AA69-A1D6A34799DF}"/>
              </a:ext>
            </a:extLst>
          </p:cNvPr>
          <p:cNvGraphicFramePr>
            <a:graphicFrameLocks noGrp="1"/>
          </p:cNvGraphicFramePr>
          <p:nvPr>
            <p:extLst>
              <p:ext uri="{D42A27DB-BD31-4B8C-83A1-F6EECF244321}">
                <p14:modId xmlns:p14="http://schemas.microsoft.com/office/powerpoint/2010/main" val="3775262574"/>
              </p:ext>
            </p:extLst>
          </p:nvPr>
        </p:nvGraphicFramePr>
        <p:xfrm>
          <a:off x="838200" y="2782038"/>
          <a:ext cx="9957619" cy="1706880"/>
        </p:xfrm>
        <a:graphic>
          <a:graphicData uri="http://schemas.openxmlformats.org/drawingml/2006/table">
            <a:tbl>
              <a:tblPr firstRow="1" firstCol="1" bandRow="1" bandCol="1">
                <a:tableStyleId>{5940675A-B579-460E-94D1-54222C63F5DA}</a:tableStyleId>
              </a:tblPr>
              <a:tblGrid>
                <a:gridCol w="5000391">
                  <a:extLst>
                    <a:ext uri="{9D8B030D-6E8A-4147-A177-3AD203B41FA5}">
                      <a16:colId xmlns:a16="http://schemas.microsoft.com/office/drawing/2014/main" val="3501918703"/>
                    </a:ext>
                  </a:extLst>
                </a:gridCol>
                <a:gridCol w="4957228">
                  <a:extLst>
                    <a:ext uri="{9D8B030D-6E8A-4147-A177-3AD203B41FA5}">
                      <a16:colId xmlns:a16="http://schemas.microsoft.com/office/drawing/2014/main" val="2095448841"/>
                    </a:ext>
                  </a:extLst>
                </a:gridCol>
              </a:tblGrid>
              <a:tr h="0">
                <a:tc>
                  <a:txBody>
                    <a:bodyPr/>
                    <a:lstStyle/>
                    <a:p>
                      <a:pPr algn="l"/>
                      <a:r>
                        <a:rPr lang="en-US" sz="2800">
                          <a:effectLst/>
                          <a:latin typeface="Calibri" panose="020F0502020204030204" pitchFamily="34" charset="0"/>
                          <a:ea typeface="PMingLiU" panose="02020500000000000000" pitchFamily="18" charset="-120"/>
                          <a:cs typeface="Calibri" panose="020F0502020204030204" pitchFamily="34" charset="0"/>
                        </a:rPr>
                        <a:t>Т</a:t>
                      </a:r>
                      <a:r>
                        <a:rPr lang="en-US" sz="2800" b="1">
                          <a:effectLst/>
                          <a:latin typeface="Calibri" panose="020F0502020204030204" pitchFamily="34" charset="0"/>
                          <a:ea typeface="PMingLiU" panose="02020500000000000000" pitchFamily="18" charset="-120"/>
                          <a:cs typeface="Calibri" panose="020F0502020204030204" pitchFamily="34" charset="0"/>
                        </a:rPr>
                        <a:t>ы</a:t>
                      </a:r>
                      <a:r>
                        <a:rPr lang="en-US" sz="2800">
                          <a:effectLst/>
                          <a:latin typeface="Calibri" panose="020F0502020204030204" pitchFamily="34" charset="0"/>
                          <a:ea typeface="PMingLiU" panose="02020500000000000000" pitchFamily="18" charset="-120"/>
                          <a:cs typeface="Calibri" panose="020F0502020204030204" pitchFamily="34" charset="0"/>
                        </a:rPr>
                        <a:t>йым </a:t>
                      </a:r>
                      <a:r>
                        <a:rPr lang="en-US" sz="2800" b="1">
                          <a:effectLst/>
                          <a:latin typeface="Calibri" panose="020F0502020204030204" pitchFamily="34" charset="0"/>
                          <a:ea typeface="PMingLiU" panose="02020500000000000000" pitchFamily="18" charset="-120"/>
                          <a:cs typeface="Calibri" panose="020F0502020204030204" pitchFamily="34" charset="0"/>
                        </a:rPr>
                        <a:t>у</a:t>
                      </a:r>
                      <a:r>
                        <a:rPr lang="en-US" sz="2800">
                          <a:effectLst/>
                          <a:latin typeface="Calibri" panose="020F0502020204030204" pitchFamily="34" charset="0"/>
                          <a:ea typeface="PMingLiU" panose="02020500000000000000" pitchFamily="18" charset="-120"/>
                          <a:cs typeface="Calibri" panose="020F0502020204030204" pitchFamily="34" charset="0"/>
                        </a:rPr>
                        <a:t>жын, мый </a:t>
                      </a:r>
                      <a:r>
                        <a:rPr lang="en-US" sz="2800" u="sng">
                          <a:effectLst/>
                          <a:latin typeface="Calibri" panose="020F0502020204030204" pitchFamily="34" charset="0"/>
                          <a:ea typeface="PMingLiU" panose="02020500000000000000" pitchFamily="18" charset="-120"/>
                          <a:cs typeface="Calibri" panose="020F0502020204030204" pitchFamily="34" charset="0"/>
                        </a:rPr>
                        <a:t>йывырт</a:t>
                      </a:r>
                      <a:r>
                        <a:rPr lang="en-US" sz="2800" b="1" u="sng">
                          <a:effectLst/>
                          <a:latin typeface="Calibri" panose="020F0502020204030204" pitchFamily="34" charset="0"/>
                          <a:ea typeface="PMingLiU" panose="02020500000000000000" pitchFamily="18" charset="-120"/>
                          <a:cs typeface="Calibri" panose="020F0502020204030204" pitchFamily="34" charset="0"/>
                        </a:rPr>
                        <a:t>е</a:t>
                      </a:r>
                      <a:r>
                        <a:rPr lang="en-US" sz="2800" u="sng">
                          <a:effectLst/>
                          <a:latin typeface="Calibri" panose="020F0502020204030204" pitchFamily="34" charset="0"/>
                          <a:ea typeface="PMingLiU" panose="02020500000000000000" pitchFamily="18" charset="-120"/>
                          <a:cs typeface="Calibri" panose="020F0502020204030204" pitchFamily="34" charset="0"/>
                        </a:rPr>
                        <a:t>м</a:t>
                      </a:r>
                      <a:r>
                        <a:rPr lang="en-US" sz="2800">
                          <a:effectLst/>
                          <a:latin typeface="Calibri" panose="020F0502020204030204" pitchFamily="34" charset="0"/>
                          <a:ea typeface="PMingLiU" panose="02020500000000000000" pitchFamily="18" charset="-120"/>
                          <a:cs typeface="Calibri" panose="020F0502020204030204" pitchFamily="34" charset="0"/>
                        </a:rPr>
                        <a:t>/</a:t>
                      </a:r>
                      <a:r>
                        <a:rPr lang="en-US" sz="2800" u="sng">
                          <a:effectLst/>
                          <a:latin typeface="Calibri" panose="020F0502020204030204" pitchFamily="34" charset="0"/>
                          <a:ea typeface="PMingLiU" panose="02020500000000000000" pitchFamily="18" charset="-120"/>
                          <a:cs typeface="Calibri" panose="020F0502020204030204" pitchFamily="34" charset="0"/>
                        </a:rPr>
                        <a:t>куан</a:t>
                      </a:r>
                      <a:r>
                        <a:rPr lang="en-US" sz="2800" b="1" u="sng">
                          <a:effectLst/>
                          <a:latin typeface="Calibri" panose="020F0502020204030204" pitchFamily="34" charset="0"/>
                          <a:ea typeface="PMingLiU" panose="02020500000000000000" pitchFamily="18" charset="-120"/>
                          <a:cs typeface="Calibri" panose="020F0502020204030204" pitchFamily="34" charset="0"/>
                        </a:rPr>
                        <a:t>е</a:t>
                      </a:r>
                      <a:r>
                        <a:rPr lang="en-US" sz="2800" u="sng">
                          <a:effectLst/>
                          <a:latin typeface="Calibri" panose="020F0502020204030204" pitchFamily="34" charset="0"/>
                          <a:ea typeface="PMingLiU" panose="02020500000000000000" pitchFamily="18" charset="-120"/>
                          <a:cs typeface="Calibri" panose="020F0502020204030204" pitchFamily="34" charset="0"/>
                        </a:rPr>
                        <a:t>м</a:t>
                      </a:r>
                      <a:r>
                        <a:rPr lang="en-US" sz="2800">
                          <a:effectLst/>
                          <a:latin typeface="Calibri" panose="020F0502020204030204" pitchFamily="34" charset="0"/>
                          <a:ea typeface="PMingLiU" panose="02020500000000000000" pitchFamily="18" charset="-120"/>
                          <a:cs typeface="Calibri" panose="020F0502020204030204" pitchFamily="34" charset="0"/>
                        </a:rPr>
                        <a:t>.</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a:effectLst/>
                          <a:latin typeface="Calibri" panose="020F0502020204030204" pitchFamily="34" charset="0"/>
                          <a:ea typeface="PMingLiU" panose="02020500000000000000" pitchFamily="18" charset="-120"/>
                          <a:cs typeface="Calibri" panose="020F0502020204030204" pitchFamily="34" charset="0"/>
                        </a:rPr>
                        <a:t>I’m happy to see you.</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24325748"/>
                  </a:ext>
                </a:extLst>
              </a:tr>
              <a:tr h="0">
                <a:tc>
                  <a:txBody>
                    <a:bodyPr/>
                    <a:lstStyle/>
                    <a:p>
                      <a:pPr algn="l"/>
                      <a:r>
                        <a:rPr lang="en-US" sz="2800">
                          <a:effectLst/>
                          <a:latin typeface="Calibri" panose="020F0502020204030204" pitchFamily="34" charset="0"/>
                          <a:ea typeface="PMingLiU" panose="02020500000000000000" pitchFamily="18" charset="-120"/>
                          <a:cs typeface="Calibri" panose="020F0502020204030204" pitchFamily="34" charset="0"/>
                        </a:rPr>
                        <a:t>Мый сай игечыл</a:t>
                      </a:r>
                      <a:r>
                        <a:rPr lang="en-US" sz="2800" b="1">
                          <a:effectLst/>
                          <a:latin typeface="Calibri" panose="020F0502020204030204" pitchFamily="34" charset="0"/>
                          <a:ea typeface="PMingLiU" panose="02020500000000000000" pitchFamily="18" charset="-120"/>
                          <a:cs typeface="Calibri" panose="020F0502020204030204" pitchFamily="34" charset="0"/>
                        </a:rPr>
                        <a:t>а</a:t>
                      </a:r>
                      <a:r>
                        <a:rPr lang="en-US" sz="2800">
                          <a:effectLst/>
                          <a:latin typeface="Calibri" panose="020F0502020204030204" pitchFamily="34" charset="0"/>
                          <a:ea typeface="PMingLiU" panose="02020500000000000000" pitchFamily="18" charset="-120"/>
                          <a:cs typeface="Calibri" panose="020F0502020204030204" pitchFamily="34" charset="0"/>
                        </a:rPr>
                        <a:t>н </a:t>
                      </a:r>
                      <a:r>
                        <a:rPr lang="en-US" sz="2800" u="sng">
                          <a:effectLst/>
                          <a:latin typeface="Calibri" panose="020F0502020204030204" pitchFamily="34" charset="0"/>
                          <a:ea typeface="PMingLiU" panose="02020500000000000000" pitchFamily="18" charset="-120"/>
                          <a:cs typeface="Calibri" panose="020F0502020204030204" pitchFamily="34" charset="0"/>
                        </a:rPr>
                        <a:t>йывырт</a:t>
                      </a:r>
                      <a:r>
                        <a:rPr lang="en-US" sz="2800" b="1" u="sng">
                          <a:effectLst/>
                          <a:latin typeface="Calibri" panose="020F0502020204030204" pitchFamily="34" charset="0"/>
                          <a:ea typeface="PMingLiU" panose="02020500000000000000" pitchFamily="18" charset="-120"/>
                          <a:cs typeface="Calibri" panose="020F0502020204030204" pitchFamily="34" charset="0"/>
                        </a:rPr>
                        <a:t>е</a:t>
                      </a:r>
                      <a:r>
                        <a:rPr lang="en-US" sz="2800" u="sng">
                          <a:effectLst/>
                          <a:latin typeface="Calibri" panose="020F0502020204030204" pitchFamily="34" charset="0"/>
                          <a:ea typeface="PMingLiU" panose="02020500000000000000" pitchFamily="18" charset="-120"/>
                          <a:cs typeface="Calibri" panose="020F0502020204030204" pitchFamily="34" charset="0"/>
                        </a:rPr>
                        <a:t>м</a:t>
                      </a:r>
                      <a:r>
                        <a:rPr lang="en-US" sz="2800">
                          <a:effectLst/>
                          <a:latin typeface="Calibri" panose="020F0502020204030204" pitchFamily="34" charset="0"/>
                          <a:ea typeface="PMingLiU" panose="02020500000000000000" pitchFamily="18" charset="-120"/>
                          <a:cs typeface="Calibri" panose="020F0502020204030204" pitchFamily="34" charset="0"/>
                        </a:rPr>
                        <a:t>/</a:t>
                      </a:r>
                      <a:r>
                        <a:rPr lang="en-US" sz="2800" u="sng">
                          <a:effectLst/>
                          <a:latin typeface="Calibri" panose="020F0502020204030204" pitchFamily="34" charset="0"/>
                          <a:ea typeface="PMingLiU" panose="02020500000000000000" pitchFamily="18" charset="-120"/>
                          <a:cs typeface="Calibri" panose="020F0502020204030204" pitchFamily="34" charset="0"/>
                        </a:rPr>
                        <a:t>куан</a:t>
                      </a:r>
                      <a:r>
                        <a:rPr lang="en-US" sz="2800" b="1" u="sng">
                          <a:effectLst/>
                          <a:latin typeface="Calibri" panose="020F0502020204030204" pitchFamily="34" charset="0"/>
                          <a:ea typeface="PMingLiU" panose="02020500000000000000" pitchFamily="18" charset="-120"/>
                          <a:cs typeface="Calibri" panose="020F0502020204030204" pitchFamily="34" charset="0"/>
                        </a:rPr>
                        <a:t>е</a:t>
                      </a:r>
                      <a:r>
                        <a:rPr lang="en-US" sz="2800" u="sng">
                          <a:effectLst/>
                          <a:latin typeface="Calibri" panose="020F0502020204030204" pitchFamily="34" charset="0"/>
                          <a:ea typeface="PMingLiU" panose="02020500000000000000" pitchFamily="18" charset="-120"/>
                          <a:cs typeface="Calibri" panose="020F0502020204030204" pitchFamily="34" charset="0"/>
                        </a:rPr>
                        <a:t>м</a:t>
                      </a:r>
                      <a:r>
                        <a:rPr lang="en-US" sz="2800">
                          <a:effectLst/>
                          <a:latin typeface="Calibri" panose="020F0502020204030204" pitchFamily="34" charset="0"/>
                          <a:ea typeface="PMingLiU" panose="02020500000000000000" pitchFamily="18" charset="-120"/>
                          <a:cs typeface="Calibri" panose="020F0502020204030204" pitchFamily="34" charset="0"/>
                        </a:rPr>
                        <a:t>.</a:t>
                      </a:r>
                      <a:endParaRPr lang="en-GB" sz="28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800" dirty="0">
                          <a:effectLst/>
                          <a:latin typeface="Calibri" panose="020F0502020204030204" pitchFamily="34" charset="0"/>
                          <a:ea typeface="PMingLiU" panose="02020500000000000000" pitchFamily="18" charset="-120"/>
                          <a:cs typeface="Calibri" panose="020F0502020204030204" pitchFamily="34" charset="0"/>
                        </a:rPr>
                        <a:t>I’m glad about the good weather.</a:t>
                      </a:r>
                      <a:endParaRPr lang="en-GB" sz="28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68808114"/>
                  </a:ext>
                </a:extLst>
              </a:tr>
            </a:tbl>
          </a:graphicData>
        </a:graphic>
      </p:graphicFrame>
    </p:spTree>
    <p:extLst>
      <p:ext uri="{BB962C8B-B14F-4D97-AF65-F5344CB8AC3E}">
        <p14:creationId xmlns:p14="http://schemas.microsoft.com/office/powerpoint/2010/main" val="35426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28</a:t>
            </a:fld>
            <a:endParaRPr lang="en-GB"/>
          </a:p>
        </p:txBody>
      </p:sp>
    </p:spTree>
    <p:extLst>
      <p:ext uri="{BB962C8B-B14F-4D97-AF65-F5344CB8AC3E}">
        <p14:creationId xmlns:p14="http://schemas.microsoft.com/office/powerpoint/2010/main" val="367668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29</a:t>
            </a:fld>
            <a:endParaRPr lang="en-GB"/>
          </a:p>
        </p:txBody>
      </p:sp>
      <p:pic>
        <p:nvPicPr>
          <p:cNvPr id="7" name="Picture 6">
            <a:extLst>
              <a:ext uri="{FF2B5EF4-FFF2-40B4-BE49-F238E27FC236}">
                <a16:creationId xmlns:a16="http://schemas.microsoft.com/office/drawing/2014/main" id="{F59FFE9F-611A-49D4-B14C-4D162BC8C3B2}"/>
              </a:ext>
            </a:extLst>
          </p:cNvPr>
          <p:cNvPicPr>
            <a:picLocks noChangeAspect="1"/>
          </p:cNvPicPr>
          <p:nvPr/>
        </p:nvPicPr>
        <p:blipFill>
          <a:blip r:embed="rId4"/>
          <a:stretch>
            <a:fillRect/>
          </a:stretch>
        </p:blipFill>
        <p:spPr>
          <a:xfrm>
            <a:off x="2009775" y="762000"/>
            <a:ext cx="8172450" cy="5334000"/>
          </a:xfrm>
          <a:prstGeom prst="rect">
            <a:avLst/>
          </a:prstGeom>
        </p:spPr>
      </p:pic>
      <p:pic>
        <p:nvPicPr>
          <p:cNvPr id="8" name="omj_17_1">
            <a:hlinkClick r:id="" action="ppaction://media"/>
            <a:extLst>
              <a:ext uri="{FF2B5EF4-FFF2-40B4-BE49-F238E27FC236}">
                <a16:creationId xmlns:a16="http://schemas.microsoft.com/office/drawing/2014/main" id="{482DD730-182B-44B2-8651-FC27708ABE9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10600" y="5951083"/>
            <a:ext cx="609600" cy="609600"/>
          </a:xfrm>
          <a:prstGeom prst="rect">
            <a:avLst/>
          </a:prstGeom>
        </p:spPr>
      </p:pic>
    </p:spTree>
    <p:extLst>
      <p:ext uri="{BB962C8B-B14F-4D97-AF65-F5344CB8AC3E}">
        <p14:creationId xmlns:p14="http://schemas.microsoft.com/office/powerpoint/2010/main" val="29223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6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30</a:t>
            </a:fld>
            <a:endParaRPr lang="en-GB"/>
          </a:p>
        </p:txBody>
      </p:sp>
      <p:pic>
        <p:nvPicPr>
          <p:cNvPr id="3" name="Picture 2">
            <a:extLst>
              <a:ext uri="{FF2B5EF4-FFF2-40B4-BE49-F238E27FC236}">
                <a16:creationId xmlns:a16="http://schemas.microsoft.com/office/drawing/2014/main" id="{070E9683-FA0A-4289-93F2-3B32EAC6BCDF}"/>
              </a:ext>
            </a:extLst>
          </p:cNvPr>
          <p:cNvPicPr>
            <a:picLocks noChangeAspect="1"/>
          </p:cNvPicPr>
          <p:nvPr/>
        </p:nvPicPr>
        <p:blipFill>
          <a:blip r:embed="rId4"/>
          <a:stretch>
            <a:fillRect/>
          </a:stretch>
        </p:blipFill>
        <p:spPr>
          <a:xfrm>
            <a:off x="2300287" y="847725"/>
            <a:ext cx="7591425" cy="5162550"/>
          </a:xfrm>
          <a:prstGeom prst="rect">
            <a:avLst/>
          </a:prstGeom>
        </p:spPr>
      </p:pic>
      <p:pic>
        <p:nvPicPr>
          <p:cNvPr id="6" name="omj_17_1 - Copy">
            <a:hlinkClick r:id="" action="ppaction://media"/>
            <a:extLst>
              <a:ext uri="{FF2B5EF4-FFF2-40B4-BE49-F238E27FC236}">
                <a16:creationId xmlns:a16="http://schemas.microsoft.com/office/drawing/2014/main" id="{1DAFC964-1414-451D-80FD-06DF05B8BC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30128" y="5486854"/>
            <a:ext cx="609600" cy="609600"/>
          </a:xfrm>
          <a:prstGeom prst="rect">
            <a:avLst/>
          </a:prstGeom>
        </p:spPr>
      </p:pic>
    </p:spTree>
    <p:extLst>
      <p:ext uri="{BB962C8B-B14F-4D97-AF65-F5344CB8AC3E}">
        <p14:creationId xmlns:p14="http://schemas.microsoft.com/office/powerpoint/2010/main" val="9424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17</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31</a:t>
            </a:fld>
            <a:endParaRPr lang="en-GB"/>
          </a:p>
        </p:txBody>
      </p:sp>
    </p:spTree>
    <p:extLst>
      <p:ext uri="{BB962C8B-B14F-4D97-AF65-F5344CB8AC3E}">
        <p14:creationId xmlns:p14="http://schemas.microsoft.com/office/powerpoint/2010/main" val="380119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17.</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Эч</a:t>
            </a:r>
            <a:r>
              <a:rPr lang="en-US" b="1" dirty="0" err="1"/>
              <a:t>а</a:t>
            </a:r>
            <a:r>
              <a:rPr lang="en-US" dirty="0" err="1"/>
              <a:t>нын</a:t>
            </a:r>
            <a:r>
              <a:rPr lang="en-US" dirty="0"/>
              <a:t> </a:t>
            </a:r>
            <a:r>
              <a:rPr lang="en-US" dirty="0" err="1"/>
              <a:t>йоч</a:t>
            </a:r>
            <a:r>
              <a:rPr lang="en-US" b="1" dirty="0" err="1"/>
              <a:t>а</a:t>
            </a:r>
            <a:r>
              <a:rPr lang="en-US" dirty="0"/>
              <a:t> </a:t>
            </a:r>
            <a:r>
              <a:rPr lang="en-US" dirty="0" err="1"/>
              <a:t>ж</a:t>
            </a:r>
            <a:r>
              <a:rPr lang="en-US" b="1" dirty="0" err="1"/>
              <a:t>а</a:t>
            </a:r>
            <a:r>
              <a:rPr lang="en-US" dirty="0" err="1"/>
              <a:t>пше</a:t>
            </a:r>
            <a:r>
              <a:rPr lang="en-US" dirty="0"/>
              <a:t> </a:t>
            </a:r>
            <a:r>
              <a:rPr lang="en-US" dirty="0" err="1"/>
              <a:t>Пӱнчеръ</a:t>
            </a:r>
            <a:r>
              <a:rPr lang="en-US" b="1" dirty="0" err="1"/>
              <a:t>я</a:t>
            </a:r>
            <a:r>
              <a:rPr lang="en-US" dirty="0" err="1"/>
              <a:t>лыште</a:t>
            </a:r>
            <a:r>
              <a:rPr lang="en-US" dirty="0"/>
              <a:t> </a:t>
            </a:r>
            <a:r>
              <a:rPr lang="en-US" dirty="0" err="1"/>
              <a:t>эрт</a:t>
            </a:r>
            <a:r>
              <a:rPr lang="en-US" b="1" dirty="0" err="1"/>
              <a:t>е</a:t>
            </a:r>
            <a:r>
              <a:rPr lang="en-US" dirty="0" err="1"/>
              <a:t>н</a:t>
            </a:r>
            <a:r>
              <a:rPr lang="en-US" dirty="0"/>
              <a:t>.</a:t>
            </a:r>
          </a:p>
          <a:p>
            <a:pPr marL="0" indent="0">
              <a:buNone/>
            </a:pPr>
            <a:r>
              <a:rPr lang="en-US" dirty="0" err="1"/>
              <a:t>Т</a:t>
            </a:r>
            <a:r>
              <a:rPr lang="en-US" b="1" dirty="0" err="1"/>
              <a:t>и</a:t>
            </a:r>
            <a:r>
              <a:rPr lang="en-US" dirty="0" err="1"/>
              <a:t>де</a:t>
            </a:r>
            <a:r>
              <a:rPr lang="en-US" dirty="0"/>
              <a:t> </a:t>
            </a:r>
            <a:r>
              <a:rPr lang="en-US" dirty="0" err="1"/>
              <a:t>ял</a:t>
            </a:r>
            <a:r>
              <a:rPr lang="en-US" dirty="0"/>
              <a:t> – </a:t>
            </a:r>
            <a:r>
              <a:rPr lang="en-US" dirty="0" err="1"/>
              <a:t>Элн</a:t>
            </a:r>
            <a:r>
              <a:rPr lang="en-US" b="1" dirty="0" err="1"/>
              <a:t>е</a:t>
            </a:r>
            <a:r>
              <a:rPr lang="en-US" dirty="0" err="1"/>
              <a:t>т</a:t>
            </a:r>
            <a:r>
              <a:rPr lang="en-US" dirty="0"/>
              <a:t> </a:t>
            </a:r>
            <a:r>
              <a:rPr lang="en-US" dirty="0" err="1"/>
              <a:t>с</a:t>
            </a:r>
            <a:r>
              <a:rPr lang="en-US" b="1" dirty="0" err="1"/>
              <a:t>е</a:t>
            </a:r>
            <a:r>
              <a:rPr lang="en-US" dirty="0" err="1"/>
              <a:t>рыште</a:t>
            </a:r>
            <a:r>
              <a:rPr lang="en-US" dirty="0"/>
              <a:t> </a:t>
            </a:r>
            <a:r>
              <a:rPr lang="en-US" dirty="0" err="1"/>
              <a:t>верлан</a:t>
            </a:r>
            <a:r>
              <a:rPr lang="en-US" b="1" dirty="0" err="1"/>
              <a:t>а</a:t>
            </a:r>
            <a:r>
              <a:rPr lang="en-US" dirty="0"/>
              <a:t>.</a:t>
            </a:r>
          </a:p>
          <a:p>
            <a:pPr marL="0" indent="0">
              <a:buNone/>
            </a:pPr>
            <a:r>
              <a:rPr lang="en-US" dirty="0" err="1"/>
              <a:t>Ял</a:t>
            </a:r>
            <a:r>
              <a:rPr lang="en-US" dirty="0"/>
              <a:t> </a:t>
            </a:r>
            <a:r>
              <a:rPr lang="en-US" dirty="0" err="1"/>
              <a:t>пеш</a:t>
            </a:r>
            <a:r>
              <a:rPr lang="en-US" dirty="0"/>
              <a:t> </a:t>
            </a:r>
            <a:r>
              <a:rPr lang="en-US" dirty="0" err="1"/>
              <a:t>мот</a:t>
            </a:r>
            <a:r>
              <a:rPr lang="en-US" b="1" dirty="0" err="1"/>
              <a:t>о</a:t>
            </a:r>
            <a:r>
              <a:rPr lang="en-US" dirty="0" err="1"/>
              <a:t>р</a:t>
            </a:r>
            <a:r>
              <a:rPr lang="en-US" dirty="0"/>
              <a:t> </a:t>
            </a:r>
            <a:r>
              <a:rPr lang="en-US" dirty="0" err="1"/>
              <a:t>да</a:t>
            </a:r>
            <a:r>
              <a:rPr lang="en-US" dirty="0"/>
              <a:t> </a:t>
            </a:r>
            <a:r>
              <a:rPr lang="en-US" dirty="0" err="1"/>
              <a:t>уж</a:t>
            </a:r>
            <a:r>
              <a:rPr lang="en-US" b="1" dirty="0" err="1"/>
              <a:t>а</a:t>
            </a:r>
            <a:r>
              <a:rPr lang="en-US" dirty="0" err="1"/>
              <a:t>рге</a:t>
            </a:r>
            <a:r>
              <a:rPr lang="en-US" dirty="0"/>
              <a:t>.</a:t>
            </a:r>
          </a:p>
          <a:p>
            <a:pPr marL="0" indent="0">
              <a:buNone/>
            </a:pPr>
            <a:r>
              <a:rPr lang="en-US" dirty="0" err="1"/>
              <a:t>Ял</a:t>
            </a:r>
            <a:r>
              <a:rPr lang="en-US" dirty="0"/>
              <a:t> </a:t>
            </a:r>
            <a:r>
              <a:rPr lang="en-US" dirty="0" err="1"/>
              <a:t>л</a:t>
            </a:r>
            <a:r>
              <a:rPr lang="en-US" b="1" dirty="0" err="1"/>
              <a:t>и</a:t>
            </a:r>
            <a:r>
              <a:rPr lang="en-US" dirty="0" err="1"/>
              <a:t>шне</a:t>
            </a:r>
            <a:r>
              <a:rPr lang="en-US" dirty="0"/>
              <a:t> </a:t>
            </a:r>
            <a:r>
              <a:rPr lang="en-US" dirty="0" err="1"/>
              <a:t>куг</a:t>
            </a:r>
            <a:r>
              <a:rPr lang="en-US" b="1" dirty="0" err="1"/>
              <a:t>у</a:t>
            </a:r>
            <a:r>
              <a:rPr lang="en-US" dirty="0"/>
              <a:t> </a:t>
            </a:r>
            <a:r>
              <a:rPr lang="en-US" dirty="0" err="1"/>
              <a:t>лоҥг</a:t>
            </a:r>
            <a:r>
              <a:rPr lang="en-US" b="1" dirty="0" err="1"/>
              <a:t>а</a:t>
            </a:r>
            <a:r>
              <a:rPr lang="en-US" dirty="0"/>
              <a:t> </a:t>
            </a:r>
            <a:r>
              <a:rPr lang="en-US" dirty="0" err="1"/>
              <a:t>чодыр</a:t>
            </a:r>
            <a:r>
              <a:rPr lang="en-US" b="1" dirty="0" err="1"/>
              <a:t>а</a:t>
            </a:r>
            <a:r>
              <a:rPr lang="en-US" dirty="0"/>
              <a:t>, </a:t>
            </a:r>
            <a:r>
              <a:rPr lang="en-US" dirty="0" err="1"/>
              <a:t>кумд</a:t>
            </a:r>
            <a:r>
              <a:rPr lang="en-US" b="1" dirty="0" err="1"/>
              <a:t>а</a:t>
            </a:r>
            <a:r>
              <a:rPr lang="en-US" dirty="0"/>
              <a:t> </a:t>
            </a:r>
            <a:r>
              <a:rPr lang="en-US" dirty="0" err="1"/>
              <a:t>пас</a:t>
            </a:r>
            <a:r>
              <a:rPr lang="en-US" b="1" dirty="0" err="1"/>
              <a:t>у</a:t>
            </a:r>
            <a:r>
              <a:rPr lang="en-US" dirty="0"/>
              <a:t>.</a:t>
            </a:r>
          </a:p>
          <a:p>
            <a:pPr marL="0" indent="0">
              <a:buNone/>
            </a:pPr>
            <a:r>
              <a:rPr lang="en-US" b="1" dirty="0" err="1"/>
              <a:t>Я</a:t>
            </a:r>
            <a:r>
              <a:rPr lang="en-US" dirty="0" err="1"/>
              <a:t>лыште</a:t>
            </a:r>
            <a:r>
              <a:rPr lang="en-US" dirty="0"/>
              <a:t> </a:t>
            </a:r>
            <a:r>
              <a:rPr lang="en-US" dirty="0" err="1"/>
              <a:t>к</a:t>
            </a:r>
            <a:r>
              <a:rPr lang="en-US" b="1" dirty="0" err="1"/>
              <a:t>ы</a:t>
            </a:r>
            <a:r>
              <a:rPr lang="en-US" dirty="0" err="1"/>
              <a:t>зыт</a:t>
            </a:r>
            <a:r>
              <a:rPr lang="en-US" dirty="0"/>
              <a:t> </a:t>
            </a:r>
            <a:r>
              <a:rPr lang="en-US" dirty="0" err="1"/>
              <a:t>шаг</a:t>
            </a:r>
            <a:r>
              <a:rPr lang="en-US" b="1" dirty="0" err="1"/>
              <a:t>а</a:t>
            </a:r>
            <a:r>
              <a:rPr lang="en-US" dirty="0" err="1"/>
              <a:t>л</a:t>
            </a:r>
            <a:r>
              <a:rPr lang="en-US" dirty="0"/>
              <a:t> </a:t>
            </a:r>
            <a:r>
              <a:rPr lang="en-US" dirty="0" err="1"/>
              <a:t>к</a:t>
            </a:r>
            <a:r>
              <a:rPr lang="en-US" b="1" dirty="0" err="1"/>
              <a:t>а</a:t>
            </a:r>
            <a:r>
              <a:rPr lang="en-US" dirty="0" err="1"/>
              <a:t>лык</a:t>
            </a:r>
            <a:r>
              <a:rPr lang="en-US" dirty="0"/>
              <a:t> </a:t>
            </a:r>
            <a:r>
              <a:rPr lang="en-US" dirty="0" err="1"/>
              <a:t>ил</a:t>
            </a:r>
            <a:r>
              <a:rPr lang="en-US" b="1" dirty="0" err="1"/>
              <a:t>а</a:t>
            </a:r>
            <a:r>
              <a:rPr lang="en-US" dirty="0"/>
              <a:t>.</a:t>
            </a:r>
          </a:p>
          <a:p>
            <a:pPr marL="0" indent="0">
              <a:buNone/>
            </a:pPr>
            <a:r>
              <a:rPr lang="en-US" dirty="0" err="1"/>
              <a:t>Ш</a:t>
            </a:r>
            <a:r>
              <a:rPr lang="en-US" b="1" dirty="0" err="1"/>
              <a:t>у</a:t>
            </a:r>
            <a:r>
              <a:rPr lang="en-US" dirty="0" err="1"/>
              <a:t>ко</a:t>
            </a:r>
            <a:r>
              <a:rPr lang="en-US" dirty="0"/>
              <a:t> </a:t>
            </a:r>
            <a:r>
              <a:rPr lang="en-US" dirty="0" err="1"/>
              <a:t>еҥ</a:t>
            </a:r>
            <a:r>
              <a:rPr lang="en-US" dirty="0"/>
              <a:t> </a:t>
            </a:r>
            <a:r>
              <a:rPr lang="en-US" dirty="0" err="1"/>
              <a:t>ол</a:t>
            </a:r>
            <a:r>
              <a:rPr lang="en-US" b="1" dirty="0" err="1"/>
              <a:t>а</a:t>
            </a:r>
            <a:r>
              <a:rPr lang="en-US" dirty="0" err="1"/>
              <a:t>ш</a:t>
            </a:r>
            <a:r>
              <a:rPr lang="en-US" dirty="0"/>
              <a:t> </a:t>
            </a:r>
            <a:r>
              <a:rPr lang="en-US" dirty="0" err="1"/>
              <a:t>ка</a:t>
            </a:r>
            <a:r>
              <a:rPr lang="en-US" b="1" dirty="0" err="1"/>
              <a:t>е</a:t>
            </a:r>
            <a:r>
              <a:rPr lang="en-US" dirty="0" err="1"/>
              <a:t>н</a:t>
            </a:r>
            <a:r>
              <a:rPr lang="en-US" dirty="0"/>
              <a:t>, </a:t>
            </a:r>
            <a:r>
              <a:rPr lang="en-US" dirty="0" err="1"/>
              <a:t>тыш</a:t>
            </a:r>
            <a:r>
              <a:rPr lang="en-US" dirty="0"/>
              <a:t> </a:t>
            </a:r>
            <a:r>
              <a:rPr lang="en-US" dirty="0" err="1"/>
              <a:t>кеҥ</a:t>
            </a:r>
            <a:r>
              <a:rPr lang="en-US" b="1" dirty="0" err="1"/>
              <a:t>е</a:t>
            </a:r>
            <a:r>
              <a:rPr lang="en-US" dirty="0" err="1"/>
              <a:t>жым</a:t>
            </a:r>
            <a:r>
              <a:rPr lang="en-US" dirty="0"/>
              <a:t> </a:t>
            </a:r>
            <a:r>
              <a:rPr lang="en-US" dirty="0" err="1"/>
              <a:t>каналт</a:t>
            </a:r>
            <a:r>
              <a:rPr lang="en-US" b="1" dirty="0" err="1"/>
              <a:t>а</a:t>
            </a:r>
            <a:r>
              <a:rPr lang="en-US" dirty="0" err="1"/>
              <a:t>ш</a:t>
            </a:r>
            <a:r>
              <a:rPr lang="en-US" dirty="0"/>
              <a:t> </a:t>
            </a:r>
            <a:r>
              <a:rPr lang="en-US" dirty="0" err="1"/>
              <a:t>в</a:t>
            </a:r>
            <a:r>
              <a:rPr lang="en-US" b="1" dirty="0" err="1"/>
              <a:t>е</a:t>
            </a:r>
            <a:r>
              <a:rPr lang="en-US" dirty="0" err="1"/>
              <a:t>ле</a:t>
            </a:r>
            <a:r>
              <a:rPr lang="en-US" dirty="0"/>
              <a:t> </a:t>
            </a:r>
            <a:r>
              <a:rPr lang="en-US" dirty="0" err="1"/>
              <a:t>т</a:t>
            </a:r>
            <a:r>
              <a:rPr lang="en-US" b="1" dirty="0" err="1"/>
              <a:t>о</a:t>
            </a:r>
            <a:r>
              <a:rPr lang="en-US" dirty="0" err="1"/>
              <a:t>лыт</a:t>
            </a:r>
            <a:r>
              <a:rPr lang="en-US" dirty="0"/>
              <a:t>.</a:t>
            </a: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2" name="omj_17_2">
            <a:hlinkClick r:id="" action="ppaction://media"/>
            <a:extLst>
              <a:ext uri="{FF2B5EF4-FFF2-40B4-BE49-F238E27FC236}">
                <a16:creationId xmlns:a16="http://schemas.microsoft.com/office/drawing/2014/main" id="{0BC29421-0595-4EDB-A01B-BAEC7E0EC6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29172" y="2661444"/>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Collective numerals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17" name="Content Placeholder 5">
            <a:extLst>
              <a:ext uri="{FF2B5EF4-FFF2-40B4-BE49-F238E27FC236}">
                <a16:creationId xmlns:a16="http://schemas.microsoft.com/office/drawing/2014/main" id="{5134D118-D5D5-4842-B196-61064F550876}"/>
              </a:ext>
            </a:extLst>
          </p:cNvPr>
          <p:cNvGraphicFramePr>
            <a:graphicFrameLocks/>
          </p:cNvGraphicFramePr>
          <p:nvPr/>
        </p:nvGraphicFramePr>
        <p:xfrm>
          <a:off x="1850667" y="2049950"/>
          <a:ext cx="6302733" cy="3131364"/>
        </p:xfrm>
        <a:graphic>
          <a:graphicData uri="http://schemas.openxmlformats.org/drawingml/2006/table">
            <a:tbl>
              <a:tblPr firstRow="1" firstCol="1" bandRow="1" bandCol="1"/>
              <a:tblGrid>
                <a:gridCol w="3292192">
                  <a:extLst>
                    <a:ext uri="{9D8B030D-6E8A-4147-A177-3AD203B41FA5}">
                      <a16:colId xmlns:a16="http://schemas.microsoft.com/office/drawing/2014/main" val="4139961238"/>
                    </a:ext>
                  </a:extLst>
                </a:gridCol>
                <a:gridCol w="3010541">
                  <a:extLst>
                    <a:ext uri="{9D8B030D-6E8A-4147-A177-3AD203B41FA5}">
                      <a16:colId xmlns:a16="http://schemas.microsoft.com/office/drawing/2014/main" val="1240554962"/>
                    </a:ext>
                  </a:extLst>
                </a:gridCol>
              </a:tblGrid>
              <a:tr h="260947">
                <a:tc>
                  <a:txBody>
                    <a:bodyPr/>
                    <a:lstStyle/>
                    <a:p>
                      <a:pPr algn="ctr" fontAlgn="t">
                        <a:lnSpc>
                          <a:spcPct val="107000"/>
                        </a:lnSpc>
                        <a:spcBef>
                          <a:spcPts val="0"/>
                        </a:spcBef>
                        <a:spcAft>
                          <a:spcPts val="0"/>
                        </a:spcAft>
                      </a:pPr>
                      <a:r>
                        <a:rPr lang="en-US" sz="1300" b="1" i="0" u="none" strike="noStrike">
                          <a:effectLst/>
                          <a:latin typeface="Calibri" panose="020F0502020204030204" pitchFamily="34" charset="0"/>
                          <a:ea typeface="PMingLiU" panose="02020500000000000000" pitchFamily="18" charset="-120"/>
                          <a:cs typeface="Calibri" panose="020F0502020204030204" pitchFamily="34" charset="0"/>
                        </a:rPr>
                        <a:t>Cardinal number</a:t>
                      </a:r>
                      <a:endParaRPr lang="en-US"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1300" b="1" i="0" u="none" strike="noStrike">
                          <a:effectLst/>
                          <a:latin typeface="Calibri" panose="020F0502020204030204" pitchFamily="34" charset="0"/>
                          <a:ea typeface="PMingLiU" panose="02020500000000000000" pitchFamily="18" charset="-120"/>
                          <a:cs typeface="Calibri" panose="020F0502020204030204" pitchFamily="34" charset="0"/>
                        </a:rPr>
                        <a:t>Collective numeral</a:t>
                      </a:r>
                      <a:endParaRPr lang="en-US"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95818"/>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ктын</a:t>
                      </a:r>
                      <a:endParaRPr lang="az-Cyrl-AZ" sz="1900" b="0" i="0" u="none" strike="noStrike" dirty="0">
                        <a:solidFill>
                          <a:srgbClr val="FF0000"/>
                        </a:solidFill>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866689"/>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194447"/>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817212"/>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зыт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зытын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39906"/>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дыт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дытын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852956"/>
                  </a:ext>
                </a:extLst>
              </a:tr>
              <a:tr h="260947">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мыт</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05890"/>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канд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канд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284898"/>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инд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инд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052785"/>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лу</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705357"/>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лат</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кте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лат</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443988"/>
                  </a:ext>
                </a:extLst>
              </a:tr>
              <a:tr h="260947">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ло</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929396"/>
                  </a:ext>
                </a:extLst>
              </a:tr>
            </a:tbl>
          </a:graphicData>
        </a:graphic>
      </p:graphicFrame>
      <p:graphicFrame>
        <p:nvGraphicFramePr>
          <p:cNvPr id="2" name="Table 1">
            <a:extLst>
              <a:ext uri="{FF2B5EF4-FFF2-40B4-BE49-F238E27FC236}">
                <a16:creationId xmlns:a16="http://schemas.microsoft.com/office/drawing/2014/main" id="{9ED08A7D-33AB-46CD-A4CD-76B205166DC7}"/>
              </a:ext>
            </a:extLst>
          </p:cNvPr>
          <p:cNvGraphicFramePr>
            <a:graphicFrameLocks noGrp="1"/>
          </p:cNvGraphicFramePr>
          <p:nvPr>
            <p:extLst>
              <p:ext uri="{D42A27DB-BD31-4B8C-83A1-F6EECF244321}">
                <p14:modId xmlns:p14="http://schemas.microsoft.com/office/powerpoint/2010/main" val="2919680026"/>
              </p:ext>
            </p:extLst>
          </p:nvPr>
        </p:nvGraphicFramePr>
        <p:xfrm>
          <a:off x="1850667" y="5312562"/>
          <a:ext cx="6302733" cy="1043788"/>
        </p:xfrm>
        <a:graphic>
          <a:graphicData uri="http://schemas.openxmlformats.org/drawingml/2006/table">
            <a:tbl>
              <a:tblPr firstRow="1" firstCol="1" bandRow="1" bandCol="1"/>
              <a:tblGrid>
                <a:gridCol w="3292192">
                  <a:extLst>
                    <a:ext uri="{9D8B030D-6E8A-4147-A177-3AD203B41FA5}">
                      <a16:colId xmlns:a16="http://schemas.microsoft.com/office/drawing/2014/main" val="2729065382"/>
                    </a:ext>
                  </a:extLst>
                </a:gridCol>
                <a:gridCol w="3010541">
                  <a:extLst>
                    <a:ext uri="{9D8B030D-6E8A-4147-A177-3AD203B41FA5}">
                      <a16:colId xmlns:a16="http://schemas.microsoft.com/office/drawing/2014/main" val="2717728006"/>
                    </a:ext>
                  </a:extLst>
                </a:gridCol>
              </a:tblGrid>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ко</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кын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8254"/>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шаг</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шаг</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624915"/>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мын</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endParaRPr lang="az-Cyrl-AZ" sz="13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508341"/>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909903"/>
                  </a:ext>
                </a:extLst>
              </a:tr>
            </a:tbl>
          </a:graphicData>
        </a:graphic>
      </p:graphicFrame>
      <p:sp>
        <p:nvSpPr>
          <p:cNvPr id="26" name="Content Placeholder 2">
            <a:extLst>
              <a:ext uri="{FF2B5EF4-FFF2-40B4-BE49-F238E27FC236}">
                <a16:creationId xmlns:a16="http://schemas.microsoft.com/office/drawing/2014/main" id="{1726EE8A-2C18-477F-BA49-EB361011D2DA}"/>
              </a:ext>
            </a:extLst>
          </p:cNvPr>
          <p:cNvSpPr txBox="1">
            <a:spLocks/>
          </p:cNvSpPr>
          <p:nvPr/>
        </p:nvSpPr>
        <p:spPr>
          <a:xfrm>
            <a:off x="838200" y="14399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a:t>Cardinal (long form) + instructive -н</a:t>
            </a:r>
            <a:endParaRPr lang="en-GB" dirty="0"/>
          </a:p>
        </p:txBody>
      </p:sp>
      <p:sp>
        <p:nvSpPr>
          <p:cNvPr id="8" name="Rectangle 7">
            <a:extLst>
              <a:ext uri="{FF2B5EF4-FFF2-40B4-BE49-F238E27FC236}">
                <a16:creationId xmlns:a16="http://schemas.microsoft.com/office/drawing/2014/main" id="{D0E9BEC0-1743-44CE-B217-4CCA1B518A40}"/>
              </a:ext>
            </a:extLst>
          </p:cNvPr>
          <p:cNvSpPr/>
          <p:nvPr/>
        </p:nvSpPr>
        <p:spPr>
          <a:xfrm>
            <a:off x="5173527" y="2394141"/>
            <a:ext cx="1154413" cy="12229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EC18797-8DAB-4D4C-81DF-8A2460102970}"/>
              </a:ext>
            </a:extLst>
          </p:cNvPr>
          <p:cNvSpPr/>
          <p:nvPr/>
        </p:nvSpPr>
        <p:spPr>
          <a:xfrm>
            <a:off x="5173526" y="2598227"/>
            <a:ext cx="1154413" cy="1869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D2FA4B5C-D168-47D5-8F69-00D40800B5B4}"/>
              </a:ext>
            </a:extLst>
          </p:cNvPr>
          <p:cNvSpPr/>
          <p:nvPr/>
        </p:nvSpPr>
        <p:spPr>
          <a:xfrm>
            <a:off x="5173525" y="2901143"/>
            <a:ext cx="1154413" cy="1635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5B8EF367-9719-4F32-820F-EDC9DF37BCA4}"/>
              </a:ext>
            </a:extLst>
          </p:cNvPr>
          <p:cNvSpPr/>
          <p:nvPr/>
        </p:nvSpPr>
        <p:spPr>
          <a:xfrm>
            <a:off x="5173525" y="3135625"/>
            <a:ext cx="1432407" cy="1869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6A02BA9-661F-46E4-9FDB-DF9420DBB0C6}"/>
              </a:ext>
            </a:extLst>
          </p:cNvPr>
          <p:cNvSpPr/>
          <p:nvPr/>
        </p:nvSpPr>
        <p:spPr>
          <a:xfrm>
            <a:off x="5173525" y="3382886"/>
            <a:ext cx="1154413" cy="2007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A3923FE9-7C37-4DA4-B8C3-EC32E05687F7}"/>
              </a:ext>
            </a:extLst>
          </p:cNvPr>
          <p:cNvSpPr/>
          <p:nvPr/>
        </p:nvSpPr>
        <p:spPr>
          <a:xfrm>
            <a:off x="5173525" y="3677739"/>
            <a:ext cx="1154413" cy="1405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65EBD9BA-F927-4BDB-9031-F4616358776B}"/>
              </a:ext>
            </a:extLst>
          </p:cNvPr>
          <p:cNvSpPr/>
          <p:nvPr/>
        </p:nvSpPr>
        <p:spPr>
          <a:xfrm>
            <a:off x="5230870" y="3904524"/>
            <a:ext cx="1154413" cy="1869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EBDCA75B-7ECF-4605-9EE8-DDB5552B0570}"/>
              </a:ext>
            </a:extLst>
          </p:cNvPr>
          <p:cNvSpPr/>
          <p:nvPr/>
        </p:nvSpPr>
        <p:spPr>
          <a:xfrm>
            <a:off x="5173525" y="4191531"/>
            <a:ext cx="1154413" cy="1831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41DF21F9-CF02-4835-A13F-EA74A757BB5B}"/>
              </a:ext>
            </a:extLst>
          </p:cNvPr>
          <p:cNvSpPr/>
          <p:nvPr/>
        </p:nvSpPr>
        <p:spPr>
          <a:xfrm>
            <a:off x="5173525" y="4435273"/>
            <a:ext cx="1154413" cy="1831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5F272CE-E166-4C80-A457-57F5639F25A2}"/>
              </a:ext>
            </a:extLst>
          </p:cNvPr>
          <p:cNvSpPr/>
          <p:nvPr/>
        </p:nvSpPr>
        <p:spPr>
          <a:xfrm>
            <a:off x="5173525" y="4691333"/>
            <a:ext cx="1154413" cy="2007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66128928-8010-4213-BE86-3B55B7E8A798}"/>
              </a:ext>
            </a:extLst>
          </p:cNvPr>
          <p:cNvSpPr/>
          <p:nvPr/>
        </p:nvSpPr>
        <p:spPr>
          <a:xfrm>
            <a:off x="5173525" y="4986186"/>
            <a:ext cx="1154413" cy="1405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16250F5A-1FC7-42EB-BDB1-9602519A2AFF}"/>
              </a:ext>
            </a:extLst>
          </p:cNvPr>
          <p:cNvSpPr/>
          <p:nvPr/>
        </p:nvSpPr>
        <p:spPr>
          <a:xfrm>
            <a:off x="5173525" y="5364366"/>
            <a:ext cx="1154413" cy="1869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9DAE6DBC-AA43-4C7A-9E6B-01BE64737820}"/>
              </a:ext>
            </a:extLst>
          </p:cNvPr>
          <p:cNvSpPr/>
          <p:nvPr/>
        </p:nvSpPr>
        <p:spPr>
          <a:xfrm>
            <a:off x="5173525" y="5608148"/>
            <a:ext cx="1154413" cy="18315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191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Collective numerals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7" name="Content Placeholder 5">
            <a:extLst>
              <a:ext uri="{FF2B5EF4-FFF2-40B4-BE49-F238E27FC236}">
                <a16:creationId xmlns:a16="http://schemas.microsoft.com/office/drawing/2014/main" id="{5134D118-D5D5-4842-B196-61064F550876}"/>
              </a:ext>
            </a:extLst>
          </p:cNvPr>
          <p:cNvGraphicFramePr>
            <a:graphicFrameLocks/>
          </p:cNvGraphicFramePr>
          <p:nvPr>
            <p:extLst>
              <p:ext uri="{D42A27DB-BD31-4B8C-83A1-F6EECF244321}">
                <p14:modId xmlns:p14="http://schemas.microsoft.com/office/powerpoint/2010/main" val="454449767"/>
              </p:ext>
            </p:extLst>
          </p:nvPr>
        </p:nvGraphicFramePr>
        <p:xfrm>
          <a:off x="1850667" y="2049950"/>
          <a:ext cx="6302733" cy="3131364"/>
        </p:xfrm>
        <a:graphic>
          <a:graphicData uri="http://schemas.openxmlformats.org/drawingml/2006/table">
            <a:tbl>
              <a:tblPr firstRow="1" firstCol="1" bandRow="1" bandCol="1"/>
              <a:tblGrid>
                <a:gridCol w="3292192">
                  <a:extLst>
                    <a:ext uri="{9D8B030D-6E8A-4147-A177-3AD203B41FA5}">
                      <a16:colId xmlns:a16="http://schemas.microsoft.com/office/drawing/2014/main" val="4139961238"/>
                    </a:ext>
                  </a:extLst>
                </a:gridCol>
                <a:gridCol w="3010541">
                  <a:extLst>
                    <a:ext uri="{9D8B030D-6E8A-4147-A177-3AD203B41FA5}">
                      <a16:colId xmlns:a16="http://schemas.microsoft.com/office/drawing/2014/main" val="1240554962"/>
                    </a:ext>
                  </a:extLst>
                </a:gridCol>
              </a:tblGrid>
              <a:tr h="260947">
                <a:tc>
                  <a:txBody>
                    <a:bodyPr/>
                    <a:lstStyle/>
                    <a:p>
                      <a:pPr algn="ctr" fontAlgn="t">
                        <a:lnSpc>
                          <a:spcPct val="107000"/>
                        </a:lnSpc>
                        <a:spcBef>
                          <a:spcPts val="0"/>
                        </a:spcBef>
                        <a:spcAft>
                          <a:spcPts val="0"/>
                        </a:spcAft>
                      </a:pPr>
                      <a:r>
                        <a:rPr lang="en-US" sz="1300" b="1" i="0" u="none" strike="noStrike">
                          <a:effectLst/>
                          <a:latin typeface="Calibri" panose="020F0502020204030204" pitchFamily="34" charset="0"/>
                          <a:ea typeface="PMingLiU" panose="02020500000000000000" pitchFamily="18" charset="-120"/>
                          <a:cs typeface="Calibri" panose="020F0502020204030204" pitchFamily="34" charset="0"/>
                        </a:rPr>
                        <a:t>Cardinal number</a:t>
                      </a:r>
                      <a:endParaRPr lang="en-US"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1300" b="1" i="0" u="none" strike="noStrike">
                          <a:effectLst/>
                          <a:latin typeface="Calibri" panose="020F0502020204030204" pitchFamily="34" charset="0"/>
                          <a:ea typeface="PMingLiU" panose="02020500000000000000" pitchFamily="18" charset="-120"/>
                          <a:cs typeface="Calibri" panose="020F0502020204030204" pitchFamily="34" charset="0"/>
                        </a:rPr>
                        <a:t>Collective numeral</a:t>
                      </a:r>
                      <a:endParaRPr lang="en-US"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95818"/>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ктын</a:t>
                      </a:r>
                      <a:endParaRPr lang="az-Cyrl-AZ" sz="1900" b="0" i="0" u="none" strike="noStrike" dirty="0">
                        <a:solidFill>
                          <a:srgbClr val="FF0000"/>
                        </a:solidFill>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866689"/>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194447"/>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817212"/>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зыт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зытын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39906"/>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дыт</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дытын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852956"/>
                  </a:ext>
                </a:extLst>
              </a:tr>
              <a:tr h="260947">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мыт</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мытын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05890"/>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канд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канд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284898"/>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инд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инд</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шын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052785"/>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лу</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1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у</a:t>
                      </a:r>
                      <a:r>
                        <a:rPr lang="az-Cyrl-AZ" sz="1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ын</a:t>
                      </a:r>
                      <a:endParaRPr lang="az-Cyrl-AZ" sz="1900" b="0" i="0" u="none" strike="noStrike" dirty="0">
                        <a:solidFill>
                          <a:srgbClr val="FF0000"/>
                        </a:solidFill>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705357"/>
                  </a:ext>
                </a:extLst>
              </a:tr>
              <a:tr h="260947">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лат</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кте</a:t>
                      </a:r>
                      <a:endParaRPr lang="az-Cyrl-AZ" sz="1900" b="0" i="0" u="none" strike="noStrike">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лат</a:t>
                      </a:r>
                      <a:r>
                        <a:rPr lang="az-Cyrl-AZ" sz="13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1300" b="0" i="0" u="none" strike="noStrike">
                          <a:effectLst/>
                          <a:latin typeface="Calibri" panose="020F0502020204030204" pitchFamily="34" charset="0"/>
                          <a:ea typeface="PMingLiU" panose="02020500000000000000" pitchFamily="18" charset="-120"/>
                          <a:cs typeface="Calibri" panose="020F0502020204030204" pitchFamily="34" charset="0"/>
                        </a:rPr>
                        <a:t>ктын</a:t>
                      </a:r>
                      <a:endParaRPr lang="az-Cyrl-AZ" sz="1900" b="0" i="0" u="none" strike="noStrike">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443988"/>
                  </a:ext>
                </a:extLst>
              </a:tr>
              <a:tr h="260947">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ло</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1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13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929396"/>
                  </a:ext>
                </a:extLst>
              </a:tr>
            </a:tbl>
          </a:graphicData>
        </a:graphic>
      </p:graphicFrame>
      <p:graphicFrame>
        <p:nvGraphicFramePr>
          <p:cNvPr id="2" name="Table 1">
            <a:extLst>
              <a:ext uri="{FF2B5EF4-FFF2-40B4-BE49-F238E27FC236}">
                <a16:creationId xmlns:a16="http://schemas.microsoft.com/office/drawing/2014/main" id="{9ED08A7D-33AB-46CD-A4CD-76B205166DC7}"/>
              </a:ext>
            </a:extLst>
          </p:cNvPr>
          <p:cNvGraphicFramePr>
            <a:graphicFrameLocks noGrp="1"/>
          </p:cNvGraphicFramePr>
          <p:nvPr>
            <p:extLst>
              <p:ext uri="{D42A27DB-BD31-4B8C-83A1-F6EECF244321}">
                <p14:modId xmlns:p14="http://schemas.microsoft.com/office/powerpoint/2010/main" val="3543504371"/>
              </p:ext>
            </p:extLst>
          </p:nvPr>
        </p:nvGraphicFramePr>
        <p:xfrm>
          <a:off x="1850667" y="5312562"/>
          <a:ext cx="6302733" cy="1043788"/>
        </p:xfrm>
        <a:graphic>
          <a:graphicData uri="http://schemas.openxmlformats.org/drawingml/2006/table">
            <a:tbl>
              <a:tblPr firstRow="1" firstCol="1" bandRow="1" bandCol="1"/>
              <a:tblGrid>
                <a:gridCol w="3292192">
                  <a:extLst>
                    <a:ext uri="{9D8B030D-6E8A-4147-A177-3AD203B41FA5}">
                      <a16:colId xmlns:a16="http://schemas.microsoft.com/office/drawing/2014/main" val="2729065382"/>
                    </a:ext>
                  </a:extLst>
                </a:gridCol>
                <a:gridCol w="3010541">
                  <a:extLst>
                    <a:ext uri="{9D8B030D-6E8A-4147-A177-3AD203B41FA5}">
                      <a16:colId xmlns:a16="http://schemas.microsoft.com/office/drawing/2014/main" val="2717728006"/>
                    </a:ext>
                  </a:extLst>
                </a:gridCol>
              </a:tblGrid>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ко</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кын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8254"/>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шаг</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шаг</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624915"/>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мын</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мын</a:t>
                      </a:r>
                      <a:r>
                        <a:rPr lang="mi-NZ" sz="13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рын</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508341"/>
                  </a:ext>
                </a:extLst>
              </a:tr>
              <a:tr h="260947">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1900" b="0" i="0" u="none" strike="noStrike" dirty="0">
                        <a:effectLst/>
                        <a:latin typeface="Arial" panose="020B0604020202020204" pitchFamily="34" charset="0"/>
                      </a:endParaRPr>
                    </a:p>
                  </a:txBody>
                  <a:tcPr marL="74008" marR="74008" marT="1027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1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1900" b="0" i="0" u="none" strike="noStrike" dirty="0">
                        <a:effectLst/>
                        <a:latin typeface="Arial" panose="020B0604020202020204" pitchFamily="34" charset="0"/>
                      </a:endParaRPr>
                    </a:p>
                  </a:txBody>
                  <a:tcPr marL="74008" marR="74008" marT="1027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909903"/>
                  </a:ext>
                </a:extLst>
              </a:tr>
            </a:tbl>
          </a:graphicData>
        </a:graphic>
      </p:graphicFrame>
      <p:sp>
        <p:nvSpPr>
          <p:cNvPr id="26" name="Content Placeholder 2">
            <a:extLst>
              <a:ext uri="{FF2B5EF4-FFF2-40B4-BE49-F238E27FC236}">
                <a16:creationId xmlns:a16="http://schemas.microsoft.com/office/drawing/2014/main" id="{1726EE8A-2C18-477F-BA49-EB361011D2DA}"/>
              </a:ext>
            </a:extLst>
          </p:cNvPr>
          <p:cNvSpPr txBox="1">
            <a:spLocks/>
          </p:cNvSpPr>
          <p:nvPr/>
        </p:nvSpPr>
        <p:spPr>
          <a:xfrm>
            <a:off x="838200" y="143996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a:t>Cardinal (long form) + instructive -н</a:t>
            </a:r>
            <a:endParaRPr lang="en-GB" dirty="0"/>
          </a:p>
        </p:txBody>
      </p:sp>
    </p:spTree>
    <p:extLst>
      <p:ext uri="{BB962C8B-B14F-4D97-AF65-F5344CB8AC3E}">
        <p14:creationId xmlns:p14="http://schemas.microsoft.com/office/powerpoint/2010/main" val="166302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л</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22" name="Content Placeholder 2">
            <a:extLst>
              <a:ext uri="{FF2B5EF4-FFF2-40B4-BE49-F238E27FC236}">
                <a16:creationId xmlns:a16="http://schemas.microsoft.com/office/drawing/2014/main" id="{957B45A6-33FA-43CE-95DD-C79619E261AD}"/>
              </a:ext>
            </a:extLst>
          </p:cNvPr>
          <p:cNvSpPr txBox="1">
            <a:spLocks/>
          </p:cNvSpPr>
          <p:nvPr/>
        </p:nvSpPr>
        <p:spPr>
          <a:xfrm>
            <a:off x="838200" y="1825624"/>
            <a:ext cx="10515600" cy="45307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Frequentative, productive, 1</a:t>
            </a:r>
            <a:r>
              <a:rPr lang="en-US" baseline="30000" dirty="0">
                <a:latin typeface="Calibri" panose="020F0502020204030204" pitchFamily="34" charset="0"/>
                <a:ea typeface="PMingLiU" panose="02020500000000000000" pitchFamily="18" charset="-120"/>
              </a:rPr>
              <a:t>st</a:t>
            </a:r>
            <a:r>
              <a:rPr lang="en-US" dirty="0">
                <a:latin typeface="Calibri" panose="020F0502020204030204" pitchFamily="34" charset="0"/>
                <a:ea typeface="PMingLiU" panose="02020500000000000000" pitchFamily="18" charset="-120"/>
              </a:rPr>
              <a:t> conjugation</a:t>
            </a:r>
          </a:p>
          <a:p>
            <a:pPr marL="0" indent="0">
              <a:buFont typeface="Arial" panose="020B0604020202020204" pitchFamily="34" charset="0"/>
              <a:buNone/>
            </a:pPr>
            <a:endParaRPr lang="en-US"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i="1" dirty="0" err="1">
                <a:latin typeface="Calibri" panose="020F0502020204030204" pitchFamily="34" charset="0"/>
                <a:ea typeface="PMingLiU" panose="02020500000000000000" pitchFamily="18" charset="-120"/>
              </a:rPr>
              <a:t>ышт</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i="1" dirty="0">
                <a:latin typeface="Calibri" panose="020F0502020204030204" pitchFamily="34" charset="0"/>
                <a:ea typeface="PMingLiU" panose="02020500000000000000" pitchFamily="18" charset="-120"/>
              </a:rPr>
              <a:t> (‑</a:t>
            </a:r>
            <a:r>
              <a:rPr lang="en-US" i="1" dirty="0" err="1">
                <a:latin typeface="Calibri" panose="020F0502020204030204" pitchFamily="34" charset="0"/>
                <a:ea typeface="PMingLiU" panose="02020500000000000000" pitchFamily="18" charset="-120"/>
              </a:rPr>
              <a:t>ем</a:t>
            </a:r>
            <a:r>
              <a:rPr lang="en-US" i="1" dirty="0">
                <a:latin typeface="Calibri" panose="020F0502020204030204" pitchFamily="34" charset="0"/>
                <a:ea typeface="PMingLiU" panose="02020500000000000000" pitchFamily="18" charset="-120"/>
              </a:rPr>
              <a:t>)</a:t>
            </a:r>
            <a:r>
              <a:rPr lang="en-US" dirty="0">
                <a:latin typeface="Calibri" panose="020F0502020204030204" pitchFamily="34" charset="0"/>
                <a:ea typeface="PMingLiU" panose="02020500000000000000" pitchFamily="18" charset="-120"/>
              </a:rPr>
              <a:t> ‘to do’</a:t>
            </a:r>
          </a:p>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	&gt; </a:t>
            </a:r>
            <a:r>
              <a:rPr lang="en-US" i="1" dirty="0" err="1">
                <a:latin typeface="Calibri" panose="020F0502020204030204" pitchFamily="34" charset="0"/>
                <a:ea typeface="PMingLiU" panose="02020500000000000000" pitchFamily="18" charset="-120"/>
              </a:rPr>
              <a:t>ыштыл</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ам</a:t>
            </a:r>
            <a:r>
              <a:rPr lang="en-US" i="1" dirty="0">
                <a:latin typeface="Calibri" panose="020F0502020204030204" pitchFamily="34" charset="0"/>
                <a:ea typeface="PMingLiU" panose="02020500000000000000" pitchFamily="18" charset="-120"/>
              </a:rPr>
              <a:t>)</a:t>
            </a:r>
          </a:p>
          <a:p>
            <a:pPr marL="0" indent="0">
              <a:buFont typeface="Arial" panose="020B0604020202020204" pitchFamily="34" charset="0"/>
              <a:buNone/>
            </a:pPr>
            <a:r>
              <a:rPr lang="en-US" i="1" dirty="0" err="1">
                <a:latin typeface="Calibri" panose="020F0502020204030204" pitchFamily="34" charset="0"/>
                <a:ea typeface="PMingLiU" panose="02020500000000000000" pitchFamily="18" charset="-120"/>
              </a:rPr>
              <a:t>чо</a:t>
            </a:r>
            <a:r>
              <a:rPr lang="en-US" i="1" dirty="0" err="1">
                <a:latin typeface="Calibri" panose="020F0502020204030204" pitchFamily="34" charset="0"/>
                <a:ea typeface="MS Mincho" panose="02020609040205080304" pitchFamily="49" charset="-128"/>
              </a:rPr>
              <a:t>ҥ</a:t>
            </a:r>
            <a:r>
              <a:rPr lang="en-US" i="1" dirty="0" err="1">
                <a:latin typeface="Calibri" panose="020F0502020204030204" pitchFamily="34" charset="0"/>
                <a:ea typeface="PMingLiU" panose="02020500000000000000" pitchFamily="18" charset="-120"/>
              </a:rPr>
              <a:t>ешт</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ем</a:t>
            </a:r>
            <a:r>
              <a:rPr lang="en-US" i="1" dirty="0">
                <a:latin typeface="Calibri" panose="020F0502020204030204" pitchFamily="34" charset="0"/>
                <a:ea typeface="PMingLiU" panose="02020500000000000000" pitchFamily="18" charset="-120"/>
              </a:rPr>
              <a:t>)</a:t>
            </a:r>
            <a:r>
              <a:rPr lang="en-US" dirty="0">
                <a:latin typeface="Calibri" panose="020F0502020204030204" pitchFamily="34" charset="0"/>
                <a:ea typeface="PMingLiU" panose="02020500000000000000" pitchFamily="18" charset="-120"/>
              </a:rPr>
              <a:t> ‘to fly’</a:t>
            </a:r>
          </a:p>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	&gt; </a:t>
            </a:r>
            <a:r>
              <a:rPr lang="en-US" i="1" dirty="0" err="1">
                <a:latin typeface="Calibri" panose="020F0502020204030204" pitchFamily="34" charset="0"/>
                <a:ea typeface="PMingLiU" panose="02020500000000000000" pitchFamily="18" charset="-120"/>
              </a:rPr>
              <a:t>чо</a:t>
            </a:r>
            <a:r>
              <a:rPr lang="en-US" i="1" dirty="0" err="1">
                <a:latin typeface="Calibri" panose="020F0502020204030204" pitchFamily="34" charset="0"/>
                <a:ea typeface="MS Mincho" panose="02020609040205080304" pitchFamily="49" charset="-128"/>
              </a:rPr>
              <a:t>ҥ</a:t>
            </a:r>
            <a:r>
              <a:rPr lang="en-US" i="1" dirty="0" err="1">
                <a:latin typeface="Calibri" panose="020F0502020204030204" pitchFamily="34" charset="0"/>
                <a:ea typeface="PMingLiU" panose="02020500000000000000" pitchFamily="18" charset="-120"/>
              </a:rPr>
              <a:t>ештыл</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ам</a:t>
            </a:r>
            <a:r>
              <a:rPr lang="en-US" i="1" dirty="0">
                <a:latin typeface="Calibri" panose="020F0502020204030204" pitchFamily="34" charset="0"/>
                <a:ea typeface="PMingLiU" panose="02020500000000000000" pitchFamily="18" charset="-120"/>
              </a:rPr>
              <a:t>)</a:t>
            </a:r>
          </a:p>
          <a:p>
            <a:pPr marL="0" indent="0">
              <a:buFont typeface="Arial" panose="020B0604020202020204" pitchFamily="34" charset="0"/>
              <a:buNone/>
            </a:pPr>
            <a:r>
              <a:rPr lang="en-US" i="1" dirty="0" err="1">
                <a:latin typeface="Calibri" panose="020F0502020204030204" pitchFamily="34" charset="0"/>
                <a:ea typeface="PMingLiU" panose="02020500000000000000" pitchFamily="18" charset="-120"/>
              </a:rPr>
              <a:t>тарван</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ем</a:t>
            </a:r>
            <a:r>
              <a:rPr lang="en-US" i="1" dirty="0">
                <a:latin typeface="Calibri" panose="020F0502020204030204" pitchFamily="34" charset="0"/>
                <a:ea typeface="PMingLiU" panose="02020500000000000000" pitchFamily="18" charset="-120"/>
              </a:rPr>
              <a:t>)</a:t>
            </a:r>
            <a:r>
              <a:rPr lang="en-US" dirty="0">
                <a:latin typeface="Calibri" panose="020F0502020204030204" pitchFamily="34" charset="0"/>
                <a:ea typeface="PMingLiU" panose="02020500000000000000" pitchFamily="18" charset="-120"/>
              </a:rPr>
              <a:t> ‘to move (intr.)’</a:t>
            </a:r>
          </a:p>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	&gt; </a:t>
            </a:r>
            <a:r>
              <a:rPr lang="en-US" i="1" dirty="0" err="1">
                <a:latin typeface="Calibri" panose="020F0502020204030204" pitchFamily="34" charset="0"/>
                <a:ea typeface="PMingLiU" panose="02020500000000000000" pitchFamily="18" charset="-120"/>
              </a:rPr>
              <a:t>тарваныл</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ам</a:t>
            </a:r>
            <a:r>
              <a:rPr lang="en-US" i="1" dirty="0">
                <a:latin typeface="Calibri" panose="020F0502020204030204" pitchFamily="34" charset="0"/>
                <a:ea typeface="PMingLiU" panose="02020500000000000000" pitchFamily="18" charset="-120"/>
              </a:rPr>
              <a:t>)</a:t>
            </a:r>
          </a:p>
          <a:p>
            <a:pPr marL="0" indent="0">
              <a:buFont typeface="Arial" panose="020B0604020202020204" pitchFamily="34" charset="0"/>
              <a:buNone/>
            </a:pPr>
            <a:r>
              <a:rPr lang="en-US" i="1" dirty="0" err="1">
                <a:latin typeface="Calibri" panose="020F0502020204030204" pitchFamily="34" charset="0"/>
                <a:ea typeface="PMingLiU" panose="02020500000000000000" pitchFamily="18" charset="-120"/>
              </a:rPr>
              <a:t>шынд</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i="1" dirty="0">
                <a:latin typeface="Calibri" panose="020F0502020204030204" pitchFamily="34" charset="0"/>
                <a:ea typeface="PMingLiU" panose="02020500000000000000" pitchFamily="18" charset="-120"/>
              </a:rPr>
              <a:t> (‑</a:t>
            </a:r>
            <a:r>
              <a:rPr lang="en-US" i="1" dirty="0" err="1">
                <a:latin typeface="Calibri" panose="020F0502020204030204" pitchFamily="34" charset="0"/>
                <a:ea typeface="PMingLiU" panose="02020500000000000000" pitchFamily="18" charset="-120"/>
              </a:rPr>
              <a:t>ем</a:t>
            </a:r>
            <a:r>
              <a:rPr lang="en-US" i="1" dirty="0">
                <a:latin typeface="Calibri" panose="020F0502020204030204" pitchFamily="34" charset="0"/>
                <a:ea typeface="PMingLiU" panose="02020500000000000000" pitchFamily="18" charset="-120"/>
              </a:rPr>
              <a:t>)</a:t>
            </a:r>
            <a:r>
              <a:rPr lang="en-US" dirty="0">
                <a:latin typeface="Calibri" panose="020F0502020204030204" pitchFamily="34" charset="0"/>
                <a:ea typeface="PMingLiU" panose="02020500000000000000" pitchFamily="18" charset="-120"/>
              </a:rPr>
              <a:t> ‘to put’</a:t>
            </a:r>
          </a:p>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	&gt; </a:t>
            </a:r>
            <a:r>
              <a:rPr lang="en-US" i="1" dirty="0" err="1">
                <a:latin typeface="Calibri" panose="020F0502020204030204" pitchFamily="34" charset="0"/>
                <a:ea typeface="PMingLiU" panose="02020500000000000000" pitchFamily="18" charset="-120"/>
              </a:rPr>
              <a:t>шындыл</a:t>
            </a:r>
            <a:r>
              <a:rPr lang="en-US" b="1" i="1" dirty="0" err="1">
                <a:latin typeface="Calibri" panose="020F0502020204030204" pitchFamily="34" charset="0"/>
                <a:ea typeface="PMingLiU" panose="02020500000000000000" pitchFamily="18" charset="-120"/>
              </a:rPr>
              <a:t>а</a:t>
            </a:r>
            <a:r>
              <a:rPr lang="en-US" i="1"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i="1" dirty="0">
                <a:latin typeface="Calibri" panose="020F0502020204030204" pitchFamily="34" charset="0"/>
                <a:ea typeface="PMingLiU" panose="02020500000000000000" pitchFamily="18" charset="-120"/>
              </a:rPr>
              <a:t>(‑</a:t>
            </a:r>
            <a:r>
              <a:rPr lang="en-US" i="1" dirty="0" err="1">
                <a:latin typeface="Calibri" panose="020F0502020204030204" pitchFamily="34" charset="0"/>
                <a:ea typeface="PMingLiU" panose="02020500000000000000" pitchFamily="18" charset="-120"/>
              </a:rPr>
              <a:t>ам</a:t>
            </a:r>
            <a:r>
              <a:rPr lang="en-US" i="1" dirty="0">
                <a:latin typeface="Calibri" panose="020F0502020204030204" pitchFamily="34" charset="0"/>
                <a:ea typeface="PMingLiU" panose="02020500000000000000" pitchFamily="18" charset="-120"/>
              </a:rPr>
              <a:t>)</a:t>
            </a:r>
            <a:endParaRPr lang="en-GB" sz="4000" dirty="0"/>
          </a:p>
        </p:txBody>
      </p:sp>
    </p:spTree>
    <p:extLst>
      <p:ext uri="{BB962C8B-B14F-4D97-AF65-F5344CB8AC3E}">
        <p14:creationId xmlns:p14="http://schemas.microsoft.com/office/powerpoint/2010/main" val="45106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Verbal derivational suffix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л</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7" name="TextBox 6">
            <a:extLst>
              <a:ext uri="{FF2B5EF4-FFF2-40B4-BE49-F238E27FC236}">
                <a16:creationId xmlns:a16="http://schemas.microsoft.com/office/drawing/2014/main" id="{B2B42699-77E6-47F0-97F3-2FAC9EEE62E6}"/>
              </a:ext>
            </a:extLst>
          </p:cNvPr>
          <p:cNvSpPr txBox="1"/>
          <p:nvPr/>
        </p:nvSpPr>
        <p:spPr>
          <a:xfrm>
            <a:off x="3416300" y="1758434"/>
            <a:ext cx="1498600" cy="1015663"/>
          </a:xfrm>
          <a:prstGeom prst="rect">
            <a:avLst/>
          </a:prstGeom>
          <a:noFill/>
        </p:spPr>
        <p:txBody>
          <a:bodyPr wrap="square">
            <a:spAutoFit/>
          </a:bodyPr>
          <a:lstStyle/>
          <a:p>
            <a:r>
              <a:rPr lang="en-GB" sz="6000" dirty="0"/>
              <a:t>👶</a:t>
            </a:r>
          </a:p>
        </p:txBody>
      </p:sp>
      <p:sp>
        <p:nvSpPr>
          <p:cNvPr id="9" name="TextBox 8">
            <a:extLst>
              <a:ext uri="{FF2B5EF4-FFF2-40B4-BE49-F238E27FC236}">
                <a16:creationId xmlns:a16="http://schemas.microsoft.com/office/drawing/2014/main" id="{585AA5FF-06A1-46C5-81A6-BAD20453988E}"/>
              </a:ext>
            </a:extLst>
          </p:cNvPr>
          <p:cNvSpPr txBox="1"/>
          <p:nvPr/>
        </p:nvSpPr>
        <p:spPr>
          <a:xfrm>
            <a:off x="977900" y="4882634"/>
            <a:ext cx="1358900" cy="923330"/>
          </a:xfrm>
          <a:prstGeom prst="rect">
            <a:avLst/>
          </a:prstGeom>
          <a:noFill/>
        </p:spPr>
        <p:txBody>
          <a:bodyPr wrap="square">
            <a:spAutoFit/>
          </a:bodyPr>
          <a:lstStyle/>
          <a:p>
            <a:r>
              <a:rPr lang="en-GB" sz="5400" dirty="0"/>
              <a:t> 🧍</a:t>
            </a:r>
          </a:p>
        </p:txBody>
      </p:sp>
      <p:sp>
        <p:nvSpPr>
          <p:cNvPr id="10" name="TextBox 9">
            <a:extLst>
              <a:ext uri="{FF2B5EF4-FFF2-40B4-BE49-F238E27FC236}">
                <a16:creationId xmlns:a16="http://schemas.microsoft.com/office/drawing/2014/main" id="{997AA22D-18B9-4252-B077-D3E07BE94A1B}"/>
              </a:ext>
            </a:extLst>
          </p:cNvPr>
          <p:cNvSpPr txBox="1"/>
          <p:nvPr/>
        </p:nvSpPr>
        <p:spPr>
          <a:xfrm>
            <a:off x="5689600" y="4882634"/>
            <a:ext cx="1358900" cy="923330"/>
          </a:xfrm>
          <a:prstGeom prst="rect">
            <a:avLst/>
          </a:prstGeom>
          <a:noFill/>
        </p:spPr>
        <p:txBody>
          <a:bodyPr wrap="square">
            <a:spAutoFit/>
          </a:bodyPr>
          <a:lstStyle/>
          <a:p>
            <a:r>
              <a:rPr lang="en-GB" sz="5400" dirty="0"/>
              <a:t> 🧍</a:t>
            </a:r>
          </a:p>
        </p:txBody>
      </p:sp>
      <p:sp>
        <p:nvSpPr>
          <p:cNvPr id="8" name="Speech Bubble: Oval 7">
            <a:extLst>
              <a:ext uri="{FF2B5EF4-FFF2-40B4-BE49-F238E27FC236}">
                <a16:creationId xmlns:a16="http://schemas.microsoft.com/office/drawing/2014/main" id="{F9476BDA-8B35-40CA-AA5B-BEAE7F5E34CA}"/>
              </a:ext>
            </a:extLst>
          </p:cNvPr>
          <p:cNvSpPr/>
          <p:nvPr/>
        </p:nvSpPr>
        <p:spPr>
          <a:xfrm>
            <a:off x="1657350" y="2933700"/>
            <a:ext cx="3257550" cy="2105879"/>
          </a:xfrm>
          <a:prstGeom prst="wedgeEllipseCallout">
            <a:avLst>
              <a:gd name="adj1" fmla="val -46564"/>
              <a:gd name="adj2" fmla="val 51042"/>
            </a:avLst>
          </a:prstGeom>
        </p:spPr>
        <p:style>
          <a:lnRef idx="2">
            <a:schemeClr val="dk1"/>
          </a:lnRef>
          <a:fillRef idx="1">
            <a:schemeClr val="lt1"/>
          </a:fillRef>
          <a:effectRef idx="0">
            <a:schemeClr val="dk1"/>
          </a:effectRef>
          <a:fontRef idx="minor">
            <a:schemeClr val="dk1"/>
          </a:fontRef>
        </p:style>
        <p:txBody>
          <a:bodyPr rtlCol="0" anchor="ctr"/>
          <a:lstStyle/>
          <a:p>
            <a:pPr algn="ctr"/>
            <a:r>
              <a:rPr lang="az-Cyrl-AZ" sz="3200" dirty="0"/>
              <a:t>Евдок</a:t>
            </a:r>
            <a:r>
              <a:rPr lang="az-Cyrl-AZ" sz="3200" b="1" dirty="0"/>
              <a:t>и</a:t>
            </a:r>
            <a:r>
              <a:rPr lang="az-Cyrl-AZ" sz="3200" dirty="0"/>
              <a:t>я</a:t>
            </a:r>
          </a:p>
        </p:txBody>
      </p:sp>
      <p:sp>
        <p:nvSpPr>
          <p:cNvPr id="13" name="TextBox 12">
            <a:extLst>
              <a:ext uri="{FF2B5EF4-FFF2-40B4-BE49-F238E27FC236}">
                <a16:creationId xmlns:a16="http://schemas.microsoft.com/office/drawing/2014/main" id="{0032F523-897A-4765-A41C-25C4E62354CB}"/>
              </a:ext>
            </a:extLst>
          </p:cNvPr>
          <p:cNvSpPr txBox="1"/>
          <p:nvPr/>
        </p:nvSpPr>
        <p:spPr>
          <a:xfrm>
            <a:off x="8775700" y="1758433"/>
            <a:ext cx="1206500" cy="1015663"/>
          </a:xfrm>
          <a:prstGeom prst="rect">
            <a:avLst/>
          </a:prstGeom>
          <a:noFill/>
        </p:spPr>
        <p:txBody>
          <a:bodyPr wrap="square">
            <a:spAutoFit/>
          </a:bodyPr>
          <a:lstStyle/>
          <a:p>
            <a:r>
              <a:rPr lang="en-GB" sz="6000" dirty="0"/>
              <a:t>🐇</a:t>
            </a:r>
          </a:p>
        </p:txBody>
      </p:sp>
      <p:sp>
        <p:nvSpPr>
          <p:cNvPr id="14" name="Speech Bubble: Oval 13">
            <a:extLst>
              <a:ext uri="{FF2B5EF4-FFF2-40B4-BE49-F238E27FC236}">
                <a16:creationId xmlns:a16="http://schemas.microsoft.com/office/drawing/2014/main" id="{85E00B00-3D61-4182-9A5B-6665BF20C25A}"/>
              </a:ext>
            </a:extLst>
          </p:cNvPr>
          <p:cNvSpPr/>
          <p:nvPr/>
        </p:nvSpPr>
        <p:spPr>
          <a:xfrm>
            <a:off x="7277102" y="2867879"/>
            <a:ext cx="4165600" cy="3488470"/>
          </a:xfrm>
          <a:prstGeom prst="wedgeEllipseCallout">
            <a:avLst>
              <a:gd name="adj1" fmla="val -68211"/>
              <a:gd name="adj2" fmla="val 16092"/>
            </a:avLst>
          </a:prstGeom>
        </p:spPr>
        <p:style>
          <a:lnRef idx="2">
            <a:schemeClr val="dk1"/>
          </a:lnRef>
          <a:fillRef idx="1">
            <a:schemeClr val="lt1"/>
          </a:fillRef>
          <a:effectRef idx="0">
            <a:schemeClr val="dk1"/>
          </a:effectRef>
          <a:fontRef idx="minor">
            <a:schemeClr val="dk1"/>
          </a:fontRef>
        </p:style>
        <p:txBody>
          <a:bodyPr numCol="2" rtlCol="0" anchor="ctr"/>
          <a:lstStyle/>
          <a:p>
            <a:pPr algn="ctr"/>
            <a:r>
              <a:rPr lang="az-Cyrl-AZ" dirty="0"/>
              <a:t>аг</a:t>
            </a:r>
            <a:r>
              <a:rPr lang="az-Cyrl-AZ" b="1" dirty="0"/>
              <a:t>а</a:t>
            </a:r>
            <a:r>
              <a:rPr lang="az-Cyrl-AZ" dirty="0"/>
              <a:t>ч</a:t>
            </a:r>
          </a:p>
          <a:p>
            <a:pPr algn="ctr"/>
            <a:r>
              <a:rPr lang="az-Cyrl-AZ" dirty="0"/>
              <a:t>важыкшинч</a:t>
            </a:r>
            <a:r>
              <a:rPr lang="az-Cyrl-AZ" b="1" dirty="0"/>
              <a:t>а</a:t>
            </a:r>
          </a:p>
          <a:p>
            <a:pPr algn="ctr"/>
            <a:r>
              <a:rPr lang="az-Cyrl-AZ" dirty="0"/>
              <a:t>йоҥ</a:t>
            </a:r>
            <a:r>
              <a:rPr lang="az-Cyrl-AZ" b="1" dirty="0"/>
              <a:t>е</a:t>
            </a:r>
            <a:r>
              <a:rPr lang="az-Cyrl-AZ" dirty="0"/>
              <a:t>ж</a:t>
            </a:r>
          </a:p>
          <a:p>
            <a:pPr algn="ctr"/>
            <a:r>
              <a:rPr lang="az-Cyrl-AZ" dirty="0"/>
              <a:t>комдыксаҥг</a:t>
            </a:r>
            <a:r>
              <a:rPr lang="az-Cyrl-AZ" b="1" dirty="0"/>
              <a:t>а</a:t>
            </a:r>
          </a:p>
          <a:p>
            <a:pPr algn="ctr"/>
            <a:r>
              <a:rPr lang="az-Cyrl-AZ" dirty="0"/>
              <a:t>кугышинч</a:t>
            </a:r>
            <a:r>
              <a:rPr lang="az-Cyrl-AZ" b="1" dirty="0"/>
              <a:t>а</a:t>
            </a:r>
          </a:p>
          <a:p>
            <a:pPr algn="ctr"/>
            <a:r>
              <a:rPr lang="az-Cyrl-AZ" dirty="0"/>
              <a:t>кужув</a:t>
            </a:r>
            <a:r>
              <a:rPr lang="az-Cyrl-AZ" b="1" dirty="0"/>
              <a:t>ы</a:t>
            </a:r>
            <a:r>
              <a:rPr lang="az-Cyrl-AZ" dirty="0"/>
              <a:t>лыш</a:t>
            </a:r>
          </a:p>
          <a:p>
            <a:pPr algn="ctr"/>
            <a:r>
              <a:rPr lang="az-Cyrl-AZ" dirty="0"/>
              <a:t>кужуй</a:t>
            </a:r>
            <a:r>
              <a:rPr lang="az-Cyrl-AZ" b="1" dirty="0"/>
              <a:t>о</a:t>
            </a:r>
            <a:r>
              <a:rPr lang="az-Cyrl-AZ" dirty="0"/>
              <a:t>л</a:t>
            </a:r>
          </a:p>
          <a:p>
            <a:pPr algn="ctr"/>
            <a:r>
              <a:rPr lang="az-Cyrl-AZ" dirty="0"/>
              <a:t>кукшый</a:t>
            </a:r>
            <a:r>
              <a:rPr lang="az-Cyrl-AZ" b="1" dirty="0"/>
              <a:t>о</a:t>
            </a:r>
            <a:r>
              <a:rPr lang="az-Cyrl-AZ" dirty="0"/>
              <a:t>л</a:t>
            </a:r>
          </a:p>
          <a:p>
            <a:pPr algn="ctr"/>
            <a:r>
              <a:rPr lang="az-Cyrl-AZ" dirty="0"/>
              <a:t>кӱчыкй</a:t>
            </a:r>
            <a:r>
              <a:rPr lang="az-Cyrl-AZ" b="1" dirty="0"/>
              <a:t>о</a:t>
            </a:r>
            <a:r>
              <a:rPr lang="az-Cyrl-AZ" dirty="0"/>
              <a:t>л</a:t>
            </a:r>
          </a:p>
          <a:p>
            <a:pPr algn="ctr"/>
            <a:r>
              <a:rPr lang="az-Cyrl-AZ" dirty="0"/>
              <a:t>кӱчыкп</a:t>
            </a:r>
            <a:r>
              <a:rPr lang="az-Cyrl-AZ" b="1" dirty="0"/>
              <a:t>о</a:t>
            </a:r>
            <a:r>
              <a:rPr lang="az-Cyrl-AZ" dirty="0"/>
              <a:t>ч</a:t>
            </a:r>
          </a:p>
          <a:p>
            <a:pPr algn="ctr"/>
            <a:r>
              <a:rPr lang="az-Cyrl-AZ" dirty="0"/>
              <a:t>мер</a:t>
            </a:r>
            <a:r>
              <a:rPr lang="az-Cyrl-AZ" b="1" dirty="0"/>
              <a:t>а</a:t>
            </a:r>
            <a:r>
              <a:rPr lang="az-Cyrl-AZ" dirty="0"/>
              <a:t>ҥ</a:t>
            </a:r>
          </a:p>
          <a:p>
            <a:pPr algn="ctr"/>
            <a:r>
              <a:rPr lang="az-Cyrl-AZ" dirty="0"/>
              <a:t>нург</a:t>
            </a:r>
            <a:r>
              <a:rPr lang="az-Cyrl-AZ" b="1" dirty="0"/>
              <a:t>а</a:t>
            </a:r>
            <a:r>
              <a:rPr lang="az-Cyrl-AZ" dirty="0"/>
              <a:t>йык</a:t>
            </a:r>
          </a:p>
          <a:p>
            <a:pPr algn="ctr"/>
            <a:r>
              <a:rPr lang="az-Cyrl-AZ" dirty="0"/>
              <a:t>ончыкп</a:t>
            </a:r>
            <a:r>
              <a:rPr lang="az-Cyrl-AZ" b="1" dirty="0"/>
              <a:t>ӱ</a:t>
            </a:r>
            <a:r>
              <a:rPr lang="az-Cyrl-AZ" dirty="0"/>
              <a:t>й</a:t>
            </a:r>
          </a:p>
          <a:p>
            <a:pPr algn="ctr"/>
            <a:r>
              <a:rPr lang="az-Cyrl-AZ" dirty="0"/>
              <a:t>чор</a:t>
            </a:r>
            <a:r>
              <a:rPr lang="az-Cyrl-AZ" b="1" dirty="0"/>
              <a:t>а</a:t>
            </a:r>
            <a:r>
              <a:rPr lang="az-Cyrl-AZ" dirty="0"/>
              <a:t>й</a:t>
            </a:r>
          </a:p>
          <a:p>
            <a:pPr algn="ctr"/>
            <a:r>
              <a:rPr lang="az-Cyrl-AZ" dirty="0"/>
              <a:t>чулкай</a:t>
            </a:r>
            <a:r>
              <a:rPr lang="az-Cyrl-AZ" b="1" dirty="0"/>
              <a:t>о</a:t>
            </a:r>
            <a:r>
              <a:rPr lang="az-Cyrl-AZ" dirty="0"/>
              <a:t>л</a:t>
            </a:r>
          </a:p>
          <a:p>
            <a:pPr algn="ctr"/>
            <a:r>
              <a:rPr lang="az-Cyrl-AZ" dirty="0"/>
              <a:t>ш</a:t>
            </a:r>
            <a:r>
              <a:rPr lang="az-Cyrl-AZ" b="1" dirty="0"/>
              <a:t>а</a:t>
            </a:r>
            <a:r>
              <a:rPr lang="az-Cyrl-AZ" dirty="0"/>
              <a:t>йык</a:t>
            </a:r>
          </a:p>
          <a:p>
            <a:pPr algn="ctr"/>
            <a:r>
              <a:rPr lang="az-Cyrl-AZ" dirty="0"/>
              <a:t>шайыкшинч</a:t>
            </a:r>
            <a:r>
              <a:rPr lang="az-Cyrl-AZ" b="1" dirty="0"/>
              <a:t>а</a:t>
            </a:r>
          </a:p>
          <a:p>
            <a:pPr algn="ctr"/>
            <a:r>
              <a:rPr lang="az-Cyrl-AZ" dirty="0"/>
              <a:t>шелшын</a:t>
            </a:r>
            <a:r>
              <a:rPr lang="az-Cyrl-AZ" b="1" dirty="0"/>
              <a:t>е</a:t>
            </a:r>
            <a:r>
              <a:rPr lang="az-Cyrl-AZ" dirty="0"/>
              <a:t>р</a:t>
            </a:r>
          </a:p>
        </p:txBody>
      </p:sp>
      <p:sp>
        <p:nvSpPr>
          <p:cNvPr id="16" name="TextBox 15">
            <a:extLst>
              <a:ext uri="{FF2B5EF4-FFF2-40B4-BE49-F238E27FC236}">
                <a16:creationId xmlns:a16="http://schemas.microsoft.com/office/drawing/2014/main" id="{37CFC50D-35DC-40EA-84C9-C2202038A0AE}"/>
              </a:ext>
            </a:extLst>
          </p:cNvPr>
          <p:cNvSpPr txBox="1"/>
          <p:nvPr/>
        </p:nvSpPr>
        <p:spPr>
          <a:xfrm rot="19908485">
            <a:off x="1447800" y="2484567"/>
            <a:ext cx="1524000" cy="369332"/>
          </a:xfrm>
          <a:prstGeom prst="rect">
            <a:avLst/>
          </a:prstGeom>
          <a:noFill/>
        </p:spPr>
        <p:txBody>
          <a:bodyPr wrap="square">
            <a:spAutoFit/>
          </a:bodyPr>
          <a:lstStyle/>
          <a:p>
            <a:r>
              <a:rPr lang="en-US" dirty="0" err="1">
                <a:latin typeface="Calibri" panose="020F0502020204030204" pitchFamily="34" charset="0"/>
                <a:ea typeface="PMingLiU" panose="02020500000000000000" pitchFamily="18" charset="-120"/>
              </a:rPr>
              <a:t>лӱмд</a:t>
            </a:r>
            <a:r>
              <a:rPr lang="en-US" b="1" dirty="0" err="1">
                <a:latin typeface="Calibri" panose="020F0502020204030204" pitchFamily="34" charset="0"/>
                <a:ea typeface="PMingLiU" panose="02020500000000000000" pitchFamily="18" charset="-120"/>
              </a:rPr>
              <a:t>а</a:t>
            </a:r>
            <a:r>
              <a:rPr lang="en-US"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ем</a:t>
            </a:r>
            <a:r>
              <a:rPr lang="en-US" dirty="0">
                <a:latin typeface="Calibri" panose="020F0502020204030204" pitchFamily="34" charset="0"/>
                <a:ea typeface="PMingLiU" panose="02020500000000000000" pitchFamily="18" charset="-120"/>
              </a:rPr>
              <a:t>)</a:t>
            </a:r>
            <a:endParaRPr lang="en-GB" dirty="0"/>
          </a:p>
        </p:txBody>
      </p:sp>
      <p:sp>
        <p:nvSpPr>
          <p:cNvPr id="17" name="TextBox 16">
            <a:extLst>
              <a:ext uri="{FF2B5EF4-FFF2-40B4-BE49-F238E27FC236}">
                <a16:creationId xmlns:a16="http://schemas.microsoft.com/office/drawing/2014/main" id="{41681027-5DF1-474F-8318-C7A2C7867CD8}"/>
              </a:ext>
            </a:extLst>
          </p:cNvPr>
          <p:cNvSpPr txBox="1"/>
          <p:nvPr/>
        </p:nvSpPr>
        <p:spPr>
          <a:xfrm rot="19908485">
            <a:off x="6468496" y="2847210"/>
            <a:ext cx="1904355" cy="369332"/>
          </a:xfrm>
          <a:prstGeom prst="rect">
            <a:avLst/>
          </a:prstGeom>
          <a:noFill/>
        </p:spPr>
        <p:txBody>
          <a:bodyPr wrap="square">
            <a:spAutoFit/>
          </a:bodyPr>
          <a:lstStyle/>
          <a:p>
            <a:r>
              <a:rPr lang="en-US" dirty="0" err="1">
                <a:latin typeface="Calibri" panose="020F0502020204030204" pitchFamily="34" charset="0"/>
                <a:ea typeface="PMingLiU" panose="02020500000000000000" pitchFamily="18" charset="-120"/>
              </a:rPr>
              <a:t>лӱмдыл</a:t>
            </a:r>
            <a:r>
              <a:rPr lang="en-US" b="1" dirty="0" err="1">
                <a:latin typeface="Calibri" panose="020F0502020204030204" pitchFamily="34" charset="0"/>
                <a:ea typeface="PMingLiU" panose="02020500000000000000" pitchFamily="18" charset="-120"/>
              </a:rPr>
              <a:t>а</a:t>
            </a:r>
            <a:r>
              <a:rPr lang="en-US" dirty="0" err="1">
                <a:latin typeface="Calibri" panose="020F0502020204030204" pitchFamily="34" charset="0"/>
                <a:ea typeface="PMingLiU" panose="02020500000000000000" pitchFamily="18" charset="-120"/>
              </a:rPr>
              <a:t>ш</a:t>
            </a:r>
            <a:r>
              <a:rPr lang="en-US" dirty="0">
                <a:latin typeface="Calibri" panose="020F0502020204030204" pitchFamily="34" charset="0"/>
                <a:ea typeface="PMingLiU" panose="02020500000000000000" pitchFamily="18" charset="-120"/>
              </a:rPr>
              <a:t> (-</a:t>
            </a:r>
            <a:r>
              <a:rPr lang="en-US" dirty="0" err="1">
                <a:latin typeface="Calibri" panose="020F0502020204030204" pitchFamily="34" charset="0"/>
                <a:ea typeface="PMingLiU" panose="02020500000000000000" pitchFamily="18" charset="-120"/>
              </a:rPr>
              <a:t>ам</a:t>
            </a:r>
            <a:r>
              <a:rPr lang="en-US" dirty="0">
                <a:latin typeface="Calibri" panose="020F0502020204030204" pitchFamily="34" charset="0"/>
                <a:ea typeface="PMingLiU" panose="02020500000000000000" pitchFamily="18" charset="-120"/>
              </a:rPr>
              <a:t>)</a:t>
            </a:r>
            <a:endParaRPr lang="en-GB" dirty="0"/>
          </a:p>
        </p:txBody>
      </p:sp>
    </p:spTree>
    <p:extLst>
      <p:ext uri="{BB962C8B-B14F-4D97-AF65-F5344CB8AC3E}">
        <p14:creationId xmlns:p14="http://schemas.microsoft.com/office/powerpoint/2010/main" val="11133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Passive participle and temporal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15" name="Content Placeholder 2">
            <a:extLst>
              <a:ext uri="{FF2B5EF4-FFF2-40B4-BE49-F238E27FC236}">
                <a16:creationId xmlns:a16="http://schemas.microsoft.com/office/drawing/2014/main" id="{9148986D-947A-47F0-9BE1-3DAEAA789D73}"/>
              </a:ext>
            </a:extLst>
          </p:cNvPr>
          <p:cNvSpPr txBox="1">
            <a:spLocks/>
          </p:cNvSpPr>
          <p:nvPr/>
        </p:nvSpPr>
        <p:spPr>
          <a:xfrm>
            <a:off x="1511300" y="3782497"/>
            <a:ext cx="14605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пайр</a:t>
            </a:r>
            <a:r>
              <a:rPr lang="de-AT" b="1" dirty="0"/>
              <a:t>е</a:t>
            </a:r>
            <a:r>
              <a:rPr lang="de-AT" dirty="0"/>
              <a:t>м</a:t>
            </a:r>
            <a:endParaRPr lang="en-GB" dirty="0"/>
          </a:p>
        </p:txBody>
      </p:sp>
      <p:sp>
        <p:nvSpPr>
          <p:cNvPr id="18" name="TextBox 17">
            <a:extLst>
              <a:ext uri="{FF2B5EF4-FFF2-40B4-BE49-F238E27FC236}">
                <a16:creationId xmlns:a16="http://schemas.microsoft.com/office/drawing/2014/main" id="{86E44441-8742-4E39-9CEB-44FB3B043D65}"/>
              </a:ext>
            </a:extLst>
          </p:cNvPr>
          <p:cNvSpPr txBox="1"/>
          <p:nvPr/>
        </p:nvSpPr>
        <p:spPr>
          <a:xfrm>
            <a:off x="1511300" y="2456934"/>
            <a:ext cx="1460500" cy="1325563"/>
          </a:xfrm>
          <a:prstGeom prst="rect">
            <a:avLst/>
          </a:prstGeom>
          <a:noFill/>
        </p:spPr>
        <p:txBody>
          <a:bodyPr wrap="square">
            <a:spAutoFit/>
          </a:bodyPr>
          <a:lstStyle/>
          <a:p>
            <a:r>
              <a:rPr lang="en-GB" sz="8000" dirty="0"/>
              <a:t>🥳</a:t>
            </a:r>
          </a:p>
        </p:txBody>
      </p:sp>
      <p:cxnSp>
        <p:nvCxnSpPr>
          <p:cNvPr id="6" name="Straight Connector 5">
            <a:extLst>
              <a:ext uri="{FF2B5EF4-FFF2-40B4-BE49-F238E27FC236}">
                <a16:creationId xmlns:a16="http://schemas.microsoft.com/office/drawing/2014/main" id="{99AAC03E-6CE2-4502-B176-0A556D5FA259}"/>
              </a:ext>
            </a:extLst>
          </p:cNvPr>
          <p:cNvCxnSpPr/>
          <p:nvPr/>
        </p:nvCxnSpPr>
        <p:spPr>
          <a:xfrm flipV="1">
            <a:off x="3111500" y="2692400"/>
            <a:ext cx="927100" cy="8382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17E6435-15AE-488D-85B2-378C52A3CE0E}"/>
              </a:ext>
            </a:extLst>
          </p:cNvPr>
          <p:cNvCxnSpPr>
            <a:cxnSpLocks/>
          </p:cNvCxnSpPr>
          <p:nvPr/>
        </p:nvCxnSpPr>
        <p:spPr>
          <a:xfrm>
            <a:off x="3111500" y="3530600"/>
            <a:ext cx="92710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0722B7C-949D-4F07-8C81-53D713EC2216}"/>
              </a:ext>
            </a:extLst>
          </p:cNvPr>
          <p:cNvCxnSpPr>
            <a:cxnSpLocks/>
          </p:cNvCxnSpPr>
          <p:nvPr/>
        </p:nvCxnSpPr>
        <p:spPr>
          <a:xfrm>
            <a:off x="3111500" y="3530599"/>
            <a:ext cx="927100" cy="838800"/>
          </a:xfrm>
          <a:prstGeom prst="line">
            <a:avLst/>
          </a:prstGeom>
        </p:spPr>
        <p:style>
          <a:lnRef idx="1">
            <a:schemeClr val="dk1"/>
          </a:lnRef>
          <a:fillRef idx="0">
            <a:schemeClr val="dk1"/>
          </a:fillRef>
          <a:effectRef idx="0">
            <a:schemeClr val="dk1"/>
          </a:effectRef>
          <a:fontRef idx="minor">
            <a:schemeClr val="tx1"/>
          </a:fontRef>
        </p:style>
      </p:cxnSp>
      <p:sp>
        <p:nvSpPr>
          <p:cNvPr id="23" name="Content Placeholder 2">
            <a:extLst>
              <a:ext uri="{FF2B5EF4-FFF2-40B4-BE49-F238E27FC236}">
                <a16:creationId xmlns:a16="http://schemas.microsoft.com/office/drawing/2014/main" id="{2124EB92-AB67-459C-8062-4BD8D8406577}"/>
              </a:ext>
            </a:extLst>
          </p:cNvPr>
          <p:cNvSpPr txBox="1">
            <a:spLocks/>
          </p:cNvSpPr>
          <p:nvPr/>
        </p:nvSpPr>
        <p:spPr>
          <a:xfrm>
            <a:off x="4178300" y="3288785"/>
            <a:ext cx="14605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г</a:t>
            </a:r>
            <a:r>
              <a:rPr lang="de-AT" b="1" dirty="0"/>
              <a:t>о</a:t>
            </a:r>
            <a:r>
              <a:rPr lang="de-AT" dirty="0"/>
              <a:t>дым</a:t>
            </a:r>
            <a:endParaRPr lang="en-GB" dirty="0"/>
          </a:p>
        </p:txBody>
      </p:sp>
      <p:sp>
        <p:nvSpPr>
          <p:cNvPr id="24" name="Content Placeholder 2">
            <a:extLst>
              <a:ext uri="{FF2B5EF4-FFF2-40B4-BE49-F238E27FC236}">
                <a16:creationId xmlns:a16="http://schemas.microsoft.com/office/drawing/2014/main" id="{CE10B6BB-B886-4EC6-A444-23C2EABE3A17}"/>
              </a:ext>
            </a:extLst>
          </p:cNvPr>
          <p:cNvSpPr txBox="1">
            <a:spLocks/>
          </p:cNvSpPr>
          <p:nvPr/>
        </p:nvSpPr>
        <p:spPr>
          <a:xfrm>
            <a:off x="4178300" y="4122543"/>
            <a:ext cx="16256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деч вар</a:t>
            </a:r>
            <a:r>
              <a:rPr lang="de-AT" b="1" dirty="0"/>
              <a:t>а</a:t>
            </a:r>
            <a:endParaRPr lang="en-GB" b="1" dirty="0"/>
          </a:p>
        </p:txBody>
      </p:sp>
      <p:sp>
        <p:nvSpPr>
          <p:cNvPr id="25" name="Content Placeholder 2">
            <a:extLst>
              <a:ext uri="{FF2B5EF4-FFF2-40B4-BE49-F238E27FC236}">
                <a16:creationId xmlns:a16="http://schemas.microsoft.com/office/drawing/2014/main" id="{737606D7-E20F-482F-A08D-9EBF184B50A9}"/>
              </a:ext>
            </a:extLst>
          </p:cNvPr>
          <p:cNvSpPr txBox="1">
            <a:spLocks/>
          </p:cNvSpPr>
          <p:nvPr/>
        </p:nvSpPr>
        <p:spPr>
          <a:xfrm>
            <a:off x="4178300" y="2445544"/>
            <a:ext cx="19177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деч </a:t>
            </a:r>
            <a:r>
              <a:rPr lang="de-AT" b="1" dirty="0"/>
              <a:t>о</a:t>
            </a:r>
            <a:r>
              <a:rPr lang="de-AT" dirty="0"/>
              <a:t>нчыч</a:t>
            </a:r>
            <a:endParaRPr lang="en-GB" dirty="0"/>
          </a:p>
        </p:txBody>
      </p:sp>
      <p:sp>
        <p:nvSpPr>
          <p:cNvPr id="26" name="Content Placeholder 2">
            <a:extLst>
              <a:ext uri="{FF2B5EF4-FFF2-40B4-BE49-F238E27FC236}">
                <a16:creationId xmlns:a16="http://schemas.microsoft.com/office/drawing/2014/main" id="{AEC6A16E-0771-48C1-90E5-DD502E6C61A5}"/>
              </a:ext>
            </a:extLst>
          </p:cNvPr>
          <p:cNvSpPr txBox="1">
            <a:spLocks/>
          </p:cNvSpPr>
          <p:nvPr/>
        </p:nvSpPr>
        <p:spPr>
          <a:xfrm>
            <a:off x="6280150" y="3858120"/>
            <a:ext cx="14605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м</a:t>
            </a:r>
            <a:r>
              <a:rPr lang="de-AT" b="1" dirty="0"/>
              <a:t>а</a:t>
            </a:r>
            <a:r>
              <a:rPr lang="de-AT" dirty="0"/>
              <a:t>лыме</a:t>
            </a:r>
            <a:endParaRPr lang="en-GB" dirty="0"/>
          </a:p>
        </p:txBody>
      </p:sp>
      <p:sp>
        <p:nvSpPr>
          <p:cNvPr id="27" name="TextBox 26">
            <a:extLst>
              <a:ext uri="{FF2B5EF4-FFF2-40B4-BE49-F238E27FC236}">
                <a16:creationId xmlns:a16="http://schemas.microsoft.com/office/drawing/2014/main" id="{8D2177A5-E0CA-4FD7-8A1A-E76A1732E35C}"/>
              </a:ext>
            </a:extLst>
          </p:cNvPr>
          <p:cNvSpPr txBox="1"/>
          <p:nvPr/>
        </p:nvSpPr>
        <p:spPr>
          <a:xfrm>
            <a:off x="6280150" y="2532557"/>
            <a:ext cx="1460500" cy="1323439"/>
          </a:xfrm>
          <a:prstGeom prst="rect">
            <a:avLst/>
          </a:prstGeom>
          <a:noFill/>
        </p:spPr>
        <p:txBody>
          <a:bodyPr wrap="square">
            <a:spAutoFit/>
          </a:bodyPr>
          <a:lstStyle/>
          <a:p>
            <a:r>
              <a:rPr lang="en-GB" sz="8000" dirty="0"/>
              <a:t>😴</a:t>
            </a:r>
          </a:p>
        </p:txBody>
      </p:sp>
      <p:cxnSp>
        <p:nvCxnSpPr>
          <p:cNvPr id="28" name="Straight Connector 27">
            <a:extLst>
              <a:ext uri="{FF2B5EF4-FFF2-40B4-BE49-F238E27FC236}">
                <a16:creationId xmlns:a16="http://schemas.microsoft.com/office/drawing/2014/main" id="{03D47252-6E86-419E-91F0-216D4E46BCE5}"/>
              </a:ext>
            </a:extLst>
          </p:cNvPr>
          <p:cNvCxnSpPr/>
          <p:nvPr/>
        </p:nvCxnSpPr>
        <p:spPr>
          <a:xfrm flipV="1">
            <a:off x="7880350" y="2768023"/>
            <a:ext cx="927100" cy="83820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FFF9018-7D0B-4311-8CB0-CB0E99CBAB1E}"/>
              </a:ext>
            </a:extLst>
          </p:cNvPr>
          <p:cNvCxnSpPr>
            <a:cxnSpLocks/>
          </p:cNvCxnSpPr>
          <p:nvPr/>
        </p:nvCxnSpPr>
        <p:spPr>
          <a:xfrm>
            <a:off x="7880350" y="3606223"/>
            <a:ext cx="9271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EAEF7C2-4EDC-491A-B488-0A6E5D4C2991}"/>
              </a:ext>
            </a:extLst>
          </p:cNvPr>
          <p:cNvCxnSpPr>
            <a:cxnSpLocks/>
          </p:cNvCxnSpPr>
          <p:nvPr/>
        </p:nvCxnSpPr>
        <p:spPr>
          <a:xfrm>
            <a:off x="7880350" y="3606222"/>
            <a:ext cx="927100" cy="838800"/>
          </a:xfrm>
          <a:prstGeom prst="line">
            <a:avLst/>
          </a:prstGeom>
        </p:spPr>
        <p:style>
          <a:lnRef idx="1">
            <a:schemeClr val="dk1"/>
          </a:lnRef>
          <a:fillRef idx="0">
            <a:schemeClr val="dk1"/>
          </a:fillRef>
          <a:effectRef idx="0">
            <a:schemeClr val="dk1"/>
          </a:effectRef>
          <a:fontRef idx="minor">
            <a:schemeClr val="tx1"/>
          </a:fontRef>
        </p:style>
      </p:cxnSp>
      <p:sp>
        <p:nvSpPr>
          <p:cNvPr id="31" name="Content Placeholder 2">
            <a:extLst>
              <a:ext uri="{FF2B5EF4-FFF2-40B4-BE49-F238E27FC236}">
                <a16:creationId xmlns:a16="http://schemas.microsoft.com/office/drawing/2014/main" id="{306AD757-11D1-4287-982D-4452A542CA1D}"/>
              </a:ext>
            </a:extLst>
          </p:cNvPr>
          <p:cNvSpPr txBox="1">
            <a:spLocks/>
          </p:cNvSpPr>
          <p:nvPr/>
        </p:nvSpPr>
        <p:spPr>
          <a:xfrm>
            <a:off x="8947150" y="3364408"/>
            <a:ext cx="14605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г</a:t>
            </a:r>
            <a:r>
              <a:rPr lang="de-AT" b="1" dirty="0"/>
              <a:t>о</a:t>
            </a:r>
            <a:r>
              <a:rPr lang="de-AT" dirty="0"/>
              <a:t>дым</a:t>
            </a:r>
            <a:endParaRPr lang="en-GB" dirty="0"/>
          </a:p>
        </p:txBody>
      </p:sp>
      <p:sp>
        <p:nvSpPr>
          <p:cNvPr id="32" name="Content Placeholder 2">
            <a:extLst>
              <a:ext uri="{FF2B5EF4-FFF2-40B4-BE49-F238E27FC236}">
                <a16:creationId xmlns:a16="http://schemas.microsoft.com/office/drawing/2014/main" id="{199D93B3-BDB3-4DF3-8319-BF64318C841E}"/>
              </a:ext>
            </a:extLst>
          </p:cNvPr>
          <p:cNvSpPr txBox="1">
            <a:spLocks/>
          </p:cNvSpPr>
          <p:nvPr/>
        </p:nvSpPr>
        <p:spPr>
          <a:xfrm>
            <a:off x="8947150" y="4198166"/>
            <a:ext cx="16256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деч вар</a:t>
            </a:r>
            <a:r>
              <a:rPr lang="de-AT" b="1" dirty="0"/>
              <a:t>а</a:t>
            </a:r>
            <a:endParaRPr lang="en-GB" b="1" dirty="0"/>
          </a:p>
        </p:txBody>
      </p:sp>
      <p:sp>
        <p:nvSpPr>
          <p:cNvPr id="33" name="Content Placeholder 2">
            <a:extLst>
              <a:ext uri="{FF2B5EF4-FFF2-40B4-BE49-F238E27FC236}">
                <a16:creationId xmlns:a16="http://schemas.microsoft.com/office/drawing/2014/main" id="{56AA4D1B-272D-40CE-94FA-B33A05AD0325}"/>
              </a:ext>
            </a:extLst>
          </p:cNvPr>
          <p:cNvSpPr txBox="1">
            <a:spLocks/>
          </p:cNvSpPr>
          <p:nvPr/>
        </p:nvSpPr>
        <p:spPr>
          <a:xfrm>
            <a:off x="8947150" y="2521167"/>
            <a:ext cx="19177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деч </a:t>
            </a:r>
            <a:r>
              <a:rPr lang="de-AT" b="1" dirty="0"/>
              <a:t>о</a:t>
            </a:r>
            <a:r>
              <a:rPr lang="de-AT" dirty="0"/>
              <a:t>нчыч</a:t>
            </a:r>
            <a:endParaRPr lang="en-GB" dirty="0"/>
          </a:p>
        </p:txBody>
      </p:sp>
      <p:sp>
        <p:nvSpPr>
          <p:cNvPr id="34" name="Content Placeholder 2">
            <a:extLst>
              <a:ext uri="{FF2B5EF4-FFF2-40B4-BE49-F238E27FC236}">
                <a16:creationId xmlns:a16="http://schemas.microsoft.com/office/drawing/2014/main" id="{5CB74972-1627-40AC-9B85-C5DE4AC301AF}"/>
              </a:ext>
            </a:extLst>
          </p:cNvPr>
          <p:cNvSpPr txBox="1">
            <a:spLocks/>
          </p:cNvSpPr>
          <p:nvPr/>
        </p:nvSpPr>
        <p:spPr>
          <a:xfrm>
            <a:off x="6280150" y="4906974"/>
            <a:ext cx="202565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малым</a:t>
            </a:r>
            <a:r>
              <a:rPr lang="de-AT" b="1" dirty="0"/>
              <a:t>е</a:t>
            </a:r>
            <a:r>
              <a:rPr lang="de-AT" dirty="0"/>
              <a:t>м</a:t>
            </a:r>
            <a:endParaRPr lang="en-GB" dirty="0"/>
          </a:p>
        </p:txBody>
      </p:sp>
      <p:sp>
        <p:nvSpPr>
          <p:cNvPr id="35" name="Content Placeholder 2">
            <a:extLst>
              <a:ext uri="{FF2B5EF4-FFF2-40B4-BE49-F238E27FC236}">
                <a16:creationId xmlns:a16="http://schemas.microsoft.com/office/drawing/2014/main" id="{6A76CAFE-0B59-47C8-9AD9-7498F2FEB878}"/>
              </a:ext>
            </a:extLst>
          </p:cNvPr>
          <p:cNvSpPr txBox="1">
            <a:spLocks/>
          </p:cNvSpPr>
          <p:nvPr/>
        </p:nvSpPr>
        <p:spPr>
          <a:xfrm>
            <a:off x="6280150" y="5330518"/>
            <a:ext cx="202565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малым</a:t>
            </a:r>
            <a:r>
              <a:rPr lang="de-AT" b="1" dirty="0"/>
              <a:t>е</a:t>
            </a:r>
            <a:r>
              <a:rPr lang="de-AT" dirty="0"/>
              <a:t>т</a:t>
            </a:r>
            <a:endParaRPr lang="en-GB" dirty="0"/>
          </a:p>
        </p:txBody>
      </p:sp>
      <p:sp>
        <p:nvSpPr>
          <p:cNvPr id="36" name="Content Placeholder 2">
            <a:extLst>
              <a:ext uri="{FF2B5EF4-FFF2-40B4-BE49-F238E27FC236}">
                <a16:creationId xmlns:a16="http://schemas.microsoft.com/office/drawing/2014/main" id="{DDC9A289-1B58-4C1E-8BA6-E7D3F1A7992F}"/>
              </a:ext>
            </a:extLst>
          </p:cNvPr>
          <p:cNvSpPr txBox="1">
            <a:spLocks/>
          </p:cNvSpPr>
          <p:nvPr/>
        </p:nvSpPr>
        <p:spPr>
          <a:xfrm>
            <a:off x="6280150" y="5745772"/>
            <a:ext cx="202565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a:t>
            </a:r>
            <a:endParaRPr lang="en-GB" dirty="0"/>
          </a:p>
        </p:txBody>
      </p:sp>
      <p:sp>
        <p:nvSpPr>
          <p:cNvPr id="37" name="Content Placeholder 2">
            <a:extLst>
              <a:ext uri="{FF2B5EF4-FFF2-40B4-BE49-F238E27FC236}">
                <a16:creationId xmlns:a16="http://schemas.microsoft.com/office/drawing/2014/main" id="{7FC52A49-C2FB-42A3-9460-24639479E373}"/>
              </a:ext>
            </a:extLst>
          </p:cNvPr>
          <p:cNvSpPr txBox="1">
            <a:spLocks/>
          </p:cNvSpPr>
          <p:nvPr/>
        </p:nvSpPr>
        <p:spPr>
          <a:xfrm>
            <a:off x="8921750" y="2872218"/>
            <a:ext cx="25019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accent3"/>
                </a:solidFill>
              </a:rPr>
              <a:t>~ малым</a:t>
            </a:r>
            <a:r>
              <a:rPr lang="de-AT" b="1" dirty="0">
                <a:solidFill>
                  <a:schemeClr val="accent3"/>
                </a:solidFill>
              </a:rPr>
              <a:t>е</a:t>
            </a:r>
            <a:r>
              <a:rPr lang="de-AT" dirty="0">
                <a:solidFill>
                  <a:schemeClr val="accent3"/>
                </a:solidFill>
              </a:rPr>
              <a:t>ш(ке)</a:t>
            </a:r>
            <a:endParaRPr lang="en-GB" dirty="0">
              <a:solidFill>
                <a:schemeClr val="accent3"/>
              </a:solidFill>
            </a:endParaRPr>
          </a:p>
        </p:txBody>
      </p:sp>
      <p:sp>
        <p:nvSpPr>
          <p:cNvPr id="38" name="Content Placeholder 2">
            <a:extLst>
              <a:ext uri="{FF2B5EF4-FFF2-40B4-BE49-F238E27FC236}">
                <a16:creationId xmlns:a16="http://schemas.microsoft.com/office/drawing/2014/main" id="{820A9877-128F-460A-95D1-9B7219A79808}"/>
              </a:ext>
            </a:extLst>
          </p:cNvPr>
          <p:cNvSpPr txBox="1">
            <a:spLocks/>
          </p:cNvSpPr>
          <p:nvPr/>
        </p:nvSpPr>
        <p:spPr>
          <a:xfrm>
            <a:off x="8934450" y="3728158"/>
            <a:ext cx="25019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accent3"/>
                </a:solidFill>
              </a:rPr>
              <a:t>~ малышыл</a:t>
            </a:r>
            <a:r>
              <a:rPr lang="de-AT" b="1" dirty="0">
                <a:solidFill>
                  <a:schemeClr val="accent3"/>
                </a:solidFill>
              </a:rPr>
              <a:t>а</a:t>
            </a:r>
            <a:endParaRPr lang="en-GB" b="1" dirty="0">
              <a:solidFill>
                <a:schemeClr val="accent3"/>
              </a:solidFill>
            </a:endParaRPr>
          </a:p>
        </p:txBody>
      </p:sp>
      <p:sp>
        <p:nvSpPr>
          <p:cNvPr id="39" name="Content Placeholder 2">
            <a:extLst>
              <a:ext uri="{FF2B5EF4-FFF2-40B4-BE49-F238E27FC236}">
                <a16:creationId xmlns:a16="http://schemas.microsoft.com/office/drawing/2014/main" id="{DF5F2A36-9836-4E5E-AC3A-0266B95FF9D2}"/>
              </a:ext>
            </a:extLst>
          </p:cNvPr>
          <p:cNvSpPr txBox="1">
            <a:spLocks/>
          </p:cNvSpPr>
          <p:nvPr/>
        </p:nvSpPr>
        <p:spPr>
          <a:xfrm>
            <a:off x="8947150" y="4584098"/>
            <a:ext cx="2501900" cy="493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accent3"/>
                </a:solidFill>
              </a:rPr>
              <a:t>~ малым</a:t>
            </a:r>
            <a:r>
              <a:rPr lang="de-AT" b="1" dirty="0">
                <a:solidFill>
                  <a:schemeClr val="accent3"/>
                </a:solidFill>
              </a:rPr>
              <a:t>е</a:t>
            </a:r>
            <a:r>
              <a:rPr lang="de-AT" dirty="0">
                <a:solidFill>
                  <a:schemeClr val="accent3"/>
                </a:solidFill>
              </a:rPr>
              <a:t>к(е)</a:t>
            </a:r>
            <a:endParaRPr lang="en-GB" dirty="0">
              <a:solidFill>
                <a:schemeClr val="accent3"/>
              </a:solidFill>
            </a:endParaRPr>
          </a:p>
        </p:txBody>
      </p:sp>
      <p:sp>
        <p:nvSpPr>
          <p:cNvPr id="40" name="Content Placeholder 2">
            <a:extLst>
              <a:ext uri="{FF2B5EF4-FFF2-40B4-BE49-F238E27FC236}">
                <a16:creationId xmlns:a16="http://schemas.microsoft.com/office/drawing/2014/main" id="{AD1B5D9A-0B3A-4A60-8F7D-B27EFCB538AB}"/>
              </a:ext>
            </a:extLst>
          </p:cNvPr>
          <p:cNvSpPr txBox="1">
            <a:spLocks/>
          </p:cNvSpPr>
          <p:nvPr/>
        </p:nvSpPr>
        <p:spPr>
          <a:xfrm>
            <a:off x="7880350" y="5194675"/>
            <a:ext cx="3473450" cy="570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solidFill>
                  <a:schemeClr val="accent3"/>
                </a:solidFill>
              </a:rPr>
              <a:t>~ малымешк</a:t>
            </a:r>
            <a:r>
              <a:rPr lang="de-AT" b="1" dirty="0">
                <a:solidFill>
                  <a:schemeClr val="accent3"/>
                </a:solidFill>
              </a:rPr>
              <a:t>е</a:t>
            </a:r>
            <a:r>
              <a:rPr lang="de-AT" dirty="0">
                <a:solidFill>
                  <a:schemeClr val="accent3"/>
                </a:solidFill>
              </a:rPr>
              <a:t>м, …</a:t>
            </a:r>
            <a:endParaRPr lang="en-GB" dirty="0">
              <a:solidFill>
                <a:schemeClr val="accent3"/>
              </a:solidFill>
            </a:endParaRPr>
          </a:p>
        </p:txBody>
      </p:sp>
    </p:spTree>
    <p:extLst>
      <p:ext uri="{BB962C8B-B14F-4D97-AF65-F5344CB8AC3E}">
        <p14:creationId xmlns:p14="http://schemas.microsoft.com/office/powerpoint/2010/main" val="1284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1" grpId="0"/>
      <p:bldP spid="32" grpId="0"/>
      <p:bldP spid="33" grpId="0"/>
      <p:bldP spid="34" grpId="0"/>
      <p:bldP spid="35" grpId="0"/>
      <p:bldP spid="36"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3</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Passive participle and temporal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17</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41" name="Table 40">
            <a:extLst>
              <a:ext uri="{FF2B5EF4-FFF2-40B4-BE49-F238E27FC236}">
                <a16:creationId xmlns:a16="http://schemas.microsoft.com/office/drawing/2014/main" id="{4EEF8271-1C92-4256-A378-2E9969BA669A}"/>
              </a:ext>
            </a:extLst>
          </p:cNvPr>
          <p:cNvGraphicFramePr>
            <a:graphicFrameLocks noGrp="1"/>
          </p:cNvGraphicFramePr>
          <p:nvPr>
            <p:extLst>
              <p:ext uri="{D42A27DB-BD31-4B8C-83A1-F6EECF244321}">
                <p14:modId xmlns:p14="http://schemas.microsoft.com/office/powerpoint/2010/main" val="1656485937"/>
              </p:ext>
            </p:extLst>
          </p:nvPr>
        </p:nvGraphicFramePr>
        <p:xfrm>
          <a:off x="838200" y="1826502"/>
          <a:ext cx="10350571" cy="1913382"/>
        </p:xfrm>
        <a:graphic>
          <a:graphicData uri="http://schemas.openxmlformats.org/drawingml/2006/table">
            <a:tbl>
              <a:tblPr firstRow="1" firstCol="1" bandRow="1" bandCol="1"/>
              <a:tblGrid>
                <a:gridCol w="5023909">
                  <a:extLst>
                    <a:ext uri="{9D8B030D-6E8A-4147-A177-3AD203B41FA5}">
                      <a16:colId xmlns:a16="http://schemas.microsoft.com/office/drawing/2014/main" val="99551653"/>
                    </a:ext>
                  </a:extLst>
                </a:gridCol>
                <a:gridCol w="5326662">
                  <a:extLst>
                    <a:ext uri="{9D8B030D-6E8A-4147-A177-3AD203B41FA5}">
                      <a16:colId xmlns:a16="http://schemas.microsoft.com/office/drawing/2014/main" val="998346943"/>
                    </a:ext>
                  </a:extLst>
                </a:gridCol>
              </a:tblGrid>
              <a:tr h="254434">
                <a:tc>
                  <a:txBody>
                    <a:bodyPr/>
                    <a:lstStyle/>
                    <a:p>
                      <a:pPr algn="l">
                        <a:lnSpc>
                          <a:spcPct val="107000"/>
                        </a:lnSpc>
                      </a:pP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лыште </a:t>
                      </a:r>
                      <a:r>
                        <a:rPr lang="en-US" sz="2000" b="1" u="sng">
                          <a:effectLst/>
                          <a:latin typeface="Calibri" panose="020F0502020204030204" pitchFamily="34" charset="0"/>
                          <a:ea typeface="PMingLiU" panose="02020500000000000000" pitchFamily="18" charset="-120"/>
                          <a:cs typeface="Calibri" panose="020F0502020204030204" pitchFamily="34" charset="0"/>
                        </a:rPr>
                        <a:t>и</a:t>
                      </a:r>
                      <a:r>
                        <a:rPr lang="en-US" sz="2000" u="sng">
                          <a:effectLst/>
                          <a:latin typeface="Calibri" panose="020F0502020204030204" pitchFamily="34" charset="0"/>
                          <a:ea typeface="PMingLiU" panose="02020500000000000000" pitchFamily="18" charset="-120"/>
                          <a:cs typeface="Calibri" panose="020F0502020204030204" pitchFamily="34" charset="0"/>
                        </a:rPr>
                        <a:t>лыме г</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дым</a:t>
                      </a:r>
                      <a:r>
                        <a:rPr lang="en-US" sz="2000">
                          <a:effectLst/>
                          <a:latin typeface="Calibri" panose="020F0502020204030204" pitchFamily="34" charset="0"/>
                          <a:ea typeface="PMingLiU" panose="02020500000000000000" pitchFamily="18" charset="-120"/>
                          <a:cs typeface="Calibri" panose="020F0502020204030204" pitchFamily="34" charset="0"/>
                        </a:rPr>
                        <a:t> сурт кӧргышт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т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пеш ш</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ко </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ло.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When living in the countryside, there is a lot of work to do around the farm.</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15440"/>
                  </a:ext>
                </a:extLst>
              </a:tr>
              <a:tr h="254434">
                <a:tc>
                  <a:txBody>
                    <a:bodyPr/>
                    <a:lstStyle/>
                    <a:p>
                      <a:pPr algn="l">
                        <a:lnSpc>
                          <a:spcPct val="107000"/>
                        </a:lnSpc>
                      </a:pPr>
                      <a:r>
                        <a:rPr lang="en-US" sz="2000" u="sng">
                          <a:effectLst/>
                          <a:latin typeface="Calibri" panose="020F0502020204030204" pitchFamily="34" charset="0"/>
                          <a:ea typeface="PMingLiU" panose="02020500000000000000" pitchFamily="18" charset="-120"/>
                          <a:cs typeface="Calibri" panose="020F0502020204030204" pitchFamily="34" charset="0"/>
                        </a:rPr>
                        <a:t>П</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нсийыш л</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кме деч </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нчыч</a:t>
                      </a:r>
                      <a:r>
                        <a:rPr lang="en-US" sz="2000">
                          <a:effectLst/>
                          <a:latin typeface="Calibri" panose="020F0502020204030204" pitchFamily="34" charset="0"/>
                          <a:ea typeface="PMingLiU" panose="02020500000000000000" pitchFamily="18" charset="-120"/>
                          <a:cs typeface="Calibri" panose="020F0502020204030204" pitchFamily="34" charset="0"/>
                        </a:rPr>
                        <a:t> т</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до м</a:t>
                      </a:r>
                      <a:r>
                        <a:rPr lang="en-US" sz="2000">
                          <a:effectLst/>
                          <a:latin typeface="Calibri" panose="020F0502020204030204" pitchFamily="34" charset="0"/>
                          <a:ea typeface="MS Mincho" panose="02020609040205080304" pitchFamily="49" charset="-128"/>
                          <a:cs typeface="Calibri" panose="020F0502020204030204" pitchFamily="34" charset="0"/>
                        </a:rPr>
                        <a:t>ӱ</a:t>
                      </a:r>
                      <a:r>
                        <a:rPr lang="en-US" sz="2000">
                          <a:effectLst/>
                          <a:latin typeface="Calibri" panose="020F0502020204030204" pitchFamily="34" charset="0"/>
                          <a:ea typeface="PMingLiU" panose="02020500000000000000" pitchFamily="18" charset="-120"/>
                          <a:cs typeface="Calibri" panose="020F0502020204030204" pitchFamily="34" charset="0"/>
                        </a:rPr>
                        <a:t>кшот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рыште паш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 ышт</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ы</a:t>
                      </a:r>
                      <a:r>
                        <a:rPr lang="en-US" sz="2000">
                          <a:effectLst/>
                          <a:latin typeface="Calibri" panose="020F0502020204030204" pitchFamily="34" charset="0"/>
                          <a:ea typeface="PMingLiU" panose="02020500000000000000" pitchFamily="18" charset="-120"/>
                          <a:cs typeface="Calibri" panose="020F0502020204030204" pitchFamily="34" charset="0"/>
                        </a:rPr>
                        <a:t>л’е.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Before retiring, (s)he worked in an apiary. </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846035"/>
                  </a:ext>
                </a:extLst>
              </a:tr>
              <a:tr h="254434">
                <a:tc>
                  <a:txBody>
                    <a:bodyPr/>
                    <a:lstStyle/>
                    <a:p>
                      <a:pPr algn="l">
                        <a:lnSpc>
                          <a:spcPct val="107000"/>
                        </a:lnSpc>
                      </a:pPr>
                      <a:r>
                        <a:rPr lang="en-US" sz="2000" u="sng" dirty="0" err="1">
                          <a:effectLst/>
                          <a:latin typeface="Calibri" panose="020F0502020204030204" pitchFamily="34" charset="0"/>
                          <a:ea typeface="PMingLiU" panose="02020500000000000000" pitchFamily="18" charset="-120"/>
                          <a:cs typeface="Calibri" panose="020F0502020204030204" pitchFamily="34" charset="0"/>
                        </a:rPr>
                        <a:t>П</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нсийыш</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кме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деч</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вар</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до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англич</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й</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000" dirty="0" err="1">
                          <a:effectLst/>
                          <a:latin typeface="Calibri" panose="020F0502020204030204" pitchFamily="34" charset="0"/>
                          <a:ea typeface="PMingLiU" panose="02020500000000000000" pitchFamily="18" charset="-120"/>
                          <a:cs typeface="Calibri" panose="020F0502020204030204" pitchFamily="34" charset="0"/>
                        </a:rPr>
                        <a:t>лмым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тунем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тӱҥ</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л’е</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After retiring, (s)he started to learn English.</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549111"/>
                  </a:ext>
                </a:extLst>
              </a:tr>
            </a:tbl>
          </a:graphicData>
        </a:graphic>
      </p:graphicFrame>
      <p:graphicFrame>
        <p:nvGraphicFramePr>
          <p:cNvPr id="42" name="Table 41">
            <a:extLst>
              <a:ext uri="{FF2B5EF4-FFF2-40B4-BE49-F238E27FC236}">
                <a16:creationId xmlns:a16="http://schemas.microsoft.com/office/drawing/2014/main" id="{F77F3FDD-0EDA-44DE-83AE-14B0855897C2}"/>
              </a:ext>
            </a:extLst>
          </p:cNvPr>
          <p:cNvGraphicFramePr>
            <a:graphicFrameLocks noGrp="1"/>
          </p:cNvGraphicFramePr>
          <p:nvPr>
            <p:extLst>
              <p:ext uri="{D42A27DB-BD31-4B8C-83A1-F6EECF244321}">
                <p14:modId xmlns:p14="http://schemas.microsoft.com/office/powerpoint/2010/main" val="2290898245"/>
              </p:ext>
            </p:extLst>
          </p:nvPr>
        </p:nvGraphicFramePr>
        <p:xfrm>
          <a:off x="838200" y="4210300"/>
          <a:ext cx="10350571" cy="1275588"/>
        </p:xfrm>
        <a:graphic>
          <a:graphicData uri="http://schemas.openxmlformats.org/drawingml/2006/table">
            <a:tbl>
              <a:tblPr firstRow="1" firstCol="1" bandRow="1" bandCol="1"/>
              <a:tblGrid>
                <a:gridCol w="5023909">
                  <a:extLst>
                    <a:ext uri="{9D8B030D-6E8A-4147-A177-3AD203B41FA5}">
                      <a16:colId xmlns:a16="http://schemas.microsoft.com/office/drawing/2014/main" val="99551653"/>
                    </a:ext>
                  </a:extLst>
                </a:gridCol>
                <a:gridCol w="5326662">
                  <a:extLst>
                    <a:ext uri="{9D8B030D-6E8A-4147-A177-3AD203B41FA5}">
                      <a16:colId xmlns:a16="http://schemas.microsoft.com/office/drawing/2014/main" val="998346943"/>
                    </a:ext>
                  </a:extLst>
                </a:gridCol>
              </a:tblGrid>
              <a:tr h="254434">
                <a:tc>
                  <a:txBody>
                    <a:bodyPr/>
                    <a:lstStyle/>
                    <a:p>
                      <a:pPr algn="l">
                        <a:lnSpc>
                          <a:spcPct val="107000"/>
                        </a:lnSpc>
                      </a:pPr>
                      <a:r>
                        <a:rPr lang="en-US" sz="2000" b="1" u="sng">
                          <a:effectLst/>
                          <a:latin typeface="Calibri" panose="020F0502020204030204" pitchFamily="34" charset="0"/>
                          <a:ea typeface="PMingLiU" panose="02020500000000000000" pitchFamily="18" charset="-120"/>
                          <a:cs typeface="Calibri" panose="020F0502020204030204" pitchFamily="34" charset="0"/>
                        </a:rPr>
                        <a:t>Я</a:t>
                      </a:r>
                      <a:r>
                        <a:rPr lang="en-US" sz="2000" u="sng">
                          <a:effectLst/>
                          <a:latin typeface="Calibri" panose="020F0502020204030204" pitchFamily="34" charset="0"/>
                          <a:ea typeface="PMingLiU" panose="02020500000000000000" pitchFamily="18" charset="-120"/>
                          <a:cs typeface="Calibri" panose="020F0502020204030204" pitchFamily="34" charset="0"/>
                        </a:rPr>
                        <a:t>лыште илым</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м г</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дым</a:t>
                      </a:r>
                      <a:r>
                        <a:rPr lang="en-US" sz="2000">
                          <a:effectLst/>
                          <a:latin typeface="Calibri" panose="020F0502020204030204" pitchFamily="34" charset="0"/>
                          <a:ea typeface="PMingLiU" panose="02020500000000000000" pitchFamily="18" charset="-120"/>
                          <a:cs typeface="Calibri" panose="020F0502020204030204" pitchFamily="34" charset="0"/>
                        </a:rPr>
                        <a:t> мый чодыр</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 коштын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r>
                        <a:rPr lang="en-US" sz="2000">
                          <a:effectLst/>
                          <a:latin typeface="Calibri" panose="020F0502020204030204" pitchFamily="34" charset="0"/>
                          <a:ea typeface="PMingLiU" panose="02020500000000000000" pitchFamily="18" charset="-120"/>
                          <a:cs typeface="Calibri" panose="020F0502020204030204" pitchFamily="34" charset="0"/>
                        </a:rPr>
                        <a:t>When I lived in the countryside I often went to the forest.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15440"/>
                  </a:ext>
                </a:extLst>
              </a:tr>
              <a:tr h="254434">
                <a:tc>
                  <a:txBody>
                    <a:bodyPr/>
                    <a:lstStyle/>
                    <a:p>
                      <a:pPr algn="l">
                        <a:lnSpc>
                          <a:spcPct val="107000"/>
                        </a:lnSpc>
                      </a:pP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лыште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илым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г</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чодыр</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коштын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r>
                        <a:rPr lang="en-US" sz="2000" dirty="0">
                          <a:effectLst/>
                          <a:latin typeface="Calibri" panose="020F0502020204030204" pitchFamily="34" charset="0"/>
                          <a:ea typeface="PMingLiU" panose="02020500000000000000" pitchFamily="18" charset="-120"/>
                          <a:cs typeface="Calibri" panose="020F0502020204030204" pitchFamily="34" charset="0"/>
                        </a:rPr>
                        <a:t>When you lived in the countryside did you often go to the forest?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549111"/>
                  </a:ext>
                </a:extLst>
              </a:tr>
            </a:tbl>
          </a:graphicData>
        </a:graphic>
      </p:graphicFrame>
    </p:spTree>
    <p:extLst>
      <p:ext uri="{BB962C8B-B14F-4D97-AF65-F5344CB8AC3E}">
        <p14:creationId xmlns:p14="http://schemas.microsoft.com/office/powerpoint/2010/main" val="16068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1891</Words>
  <Application>Microsoft Office PowerPoint</Application>
  <PresentationFormat>Widescreen</PresentationFormat>
  <Paragraphs>504</Paragraphs>
  <Slides>32</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Chapter 17</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17</dc:title>
  <dc:creator>Jeremy Bradley</dc:creator>
  <cp:lastModifiedBy>Jeremy moss Bradley</cp:lastModifiedBy>
  <cp:revision>92</cp:revision>
  <dcterms:created xsi:type="dcterms:W3CDTF">2021-01-22T02:35:08Z</dcterms:created>
  <dcterms:modified xsi:type="dcterms:W3CDTF">2024-03-15T13:54:00Z</dcterms:modified>
</cp:coreProperties>
</file>