
<file path=[Content_Types].xml><?xml version="1.0" encoding="utf-8"?>
<Types xmlns="http://schemas.openxmlformats.org/package/2006/content-types">
  <Default Extension="emf" ContentType="image/x-emf"/>
  <Default Extension="jpeg" ContentType="image/jpeg"/>
  <Default Extension="mp3" ContentType="audio/m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383" r:id="rId2"/>
    <p:sldId id="761" r:id="rId3"/>
    <p:sldId id="596" r:id="rId4"/>
    <p:sldId id="722" r:id="rId5"/>
    <p:sldId id="851" r:id="rId6"/>
    <p:sldId id="852" r:id="rId7"/>
    <p:sldId id="853" r:id="rId8"/>
    <p:sldId id="854" r:id="rId9"/>
    <p:sldId id="855" r:id="rId10"/>
    <p:sldId id="856" r:id="rId11"/>
    <p:sldId id="857" r:id="rId12"/>
    <p:sldId id="859" r:id="rId13"/>
    <p:sldId id="860" r:id="rId14"/>
    <p:sldId id="861" r:id="rId15"/>
    <p:sldId id="862" r:id="rId16"/>
    <p:sldId id="864" r:id="rId17"/>
    <p:sldId id="865" r:id="rId18"/>
    <p:sldId id="866" r:id="rId19"/>
    <p:sldId id="867" r:id="rId20"/>
    <p:sldId id="869" r:id="rId21"/>
    <p:sldId id="870" r:id="rId22"/>
    <p:sldId id="871" r:id="rId23"/>
    <p:sldId id="872" r:id="rId24"/>
    <p:sldId id="874" r:id="rId25"/>
    <p:sldId id="873" r:id="rId26"/>
    <p:sldId id="763" r:id="rId27"/>
    <p:sldId id="877" r:id="rId28"/>
    <p:sldId id="876" r:id="rId29"/>
    <p:sldId id="878" r:id="rId30"/>
    <p:sldId id="879" r:id="rId31"/>
    <p:sldId id="655" r:id="rId32"/>
    <p:sldId id="656"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940675A-B579-460E-94D1-54222C63F5D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445" autoAdjust="0"/>
    <p:restoredTop sz="86359" autoAdjust="0"/>
  </p:normalViewPr>
  <p:slideViewPr>
    <p:cSldViewPr snapToGrid="0">
      <p:cViewPr varScale="1">
        <p:scale>
          <a:sx n="92" d="100"/>
          <a:sy n="92" d="100"/>
        </p:scale>
        <p:origin x="1434" y="78"/>
      </p:cViewPr>
      <p:guideLst/>
    </p:cSldViewPr>
  </p:slideViewPr>
  <p:outlineViewPr>
    <p:cViewPr>
      <p:scale>
        <a:sx n="33" d="100"/>
        <a:sy n="33" d="100"/>
      </p:scale>
      <p:origin x="0" y="-3309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08EDE8-B7C1-4AC9-A6B8-A55B24C60C3B}" type="datetimeFigureOut">
              <a:rPr lang="en-GB" smtClean="0"/>
              <a:t>15/03/2024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E34814-77ED-4FE4-9C9F-070978F46C19}" type="slidenum">
              <a:rPr lang="en-GB" smtClean="0"/>
              <a:t>‹#›</a:t>
            </a:fld>
            <a:endParaRPr lang="en-GB"/>
          </a:p>
        </p:txBody>
      </p:sp>
    </p:spTree>
    <p:extLst>
      <p:ext uri="{BB962C8B-B14F-4D97-AF65-F5344CB8AC3E}">
        <p14:creationId xmlns:p14="http://schemas.microsoft.com/office/powerpoint/2010/main" val="4267089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1</a:t>
            </a:fld>
            <a:endParaRPr lang="en-GB" dirty="0"/>
          </a:p>
        </p:txBody>
      </p:sp>
    </p:spTree>
    <p:extLst>
      <p:ext uri="{BB962C8B-B14F-4D97-AF65-F5344CB8AC3E}">
        <p14:creationId xmlns:p14="http://schemas.microsoft.com/office/powerpoint/2010/main" val="2425250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2</a:t>
            </a:fld>
            <a:endParaRPr lang="en-GB" dirty="0"/>
          </a:p>
        </p:txBody>
      </p:sp>
    </p:spTree>
    <p:extLst>
      <p:ext uri="{BB962C8B-B14F-4D97-AF65-F5344CB8AC3E}">
        <p14:creationId xmlns:p14="http://schemas.microsoft.com/office/powerpoint/2010/main" val="31448814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32</a:t>
            </a:fld>
            <a:endParaRPr lang="en-GB"/>
          </a:p>
        </p:txBody>
      </p:sp>
    </p:spTree>
    <p:extLst>
      <p:ext uri="{BB962C8B-B14F-4D97-AF65-F5344CB8AC3E}">
        <p14:creationId xmlns:p14="http://schemas.microsoft.com/office/powerpoint/2010/main" val="4208877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839E0-3DC7-4DED-848C-4FFB2764C1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08C1F7B-6063-44AF-90A0-EE51A67879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59177C0-B798-4B1D-8F31-01FA5C6E7E0A}"/>
              </a:ext>
            </a:extLst>
          </p:cNvPr>
          <p:cNvSpPr>
            <a:spLocks noGrp="1"/>
          </p:cNvSpPr>
          <p:nvPr>
            <p:ph type="dt" sz="half" idx="10"/>
          </p:nvPr>
        </p:nvSpPr>
        <p:spPr/>
        <p:txBody>
          <a:bodyPr/>
          <a:lstStyle/>
          <a:p>
            <a:fld id="{C88948DA-C8C9-48AD-B0EA-7245F742CFB3}" type="datetime1">
              <a:rPr lang="en-GB" smtClean="0"/>
              <a:t>15/03/2024</a:t>
            </a:fld>
            <a:endParaRPr lang="en-GB"/>
          </a:p>
        </p:txBody>
      </p:sp>
      <p:sp>
        <p:nvSpPr>
          <p:cNvPr id="5" name="Footer Placeholder 4">
            <a:extLst>
              <a:ext uri="{FF2B5EF4-FFF2-40B4-BE49-F238E27FC236}">
                <a16:creationId xmlns:a16="http://schemas.microsoft.com/office/drawing/2014/main" id="{7DA24F89-3908-4F8B-A5B0-024423CABDA3}"/>
              </a:ext>
            </a:extLst>
          </p:cNvPr>
          <p:cNvSpPr>
            <a:spLocks noGrp="1"/>
          </p:cNvSpPr>
          <p:nvPr>
            <p:ph type="ftr" sz="quarter" idx="11"/>
          </p:nvPr>
        </p:nvSpPr>
        <p:spPr/>
        <p:txBody>
          <a:bodyPr/>
          <a:lstStyle/>
          <a:p>
            <a:r>
              <a:rPr lang="en-US"/>
              <a:t>COPIUS – Introduction to Mari – Chapter 15</a:t>
            </a:r>
            <a:endParaRPr lang="en-GB"/>
          </a:p>
        </p:txBody>
      </p:sp>
      <p:sp>
        <p:nvSpPr>
          <p:cNvPr id="6" name="Slide Number Placeholder 5">
            <a:extLst>
              <a:ext uri="{FF2B5EF4-FFF2-40B4-BE49-F238E27FC236}">
                <a16:creationId xmlns:a16="http://schemas.microsoft.com/office/drawing/2014/main" id="{94A138A7-E7CB-40A4-931A-D0B56A72D5F1}"/>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117248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67AFA-183D-4C26-A822-E1AA100D3AC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A473D49-6D2B-4474-804D-8839A42751E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FAD903A-4E80-499A-8FDE-497C0C911709}"/>
              </a:ext>
            </a:extLst>
          </p:cNvPr>
          <p:cNvSpPr>
            <a:spLocks noGrp="1"/>
          </p:cNvSpPr>
          <p:nvPr>
            <p:ph type="dt" sz="half" idx="10"/>
          </p:nvPr>
        </p:nvSpPr>
        <p:spPr/>
        <p:txBody>
          <a:bodyPr/>
          <a:lstStyle/>
          <a:p>
            <a:fld id="{D10F35BC-6D4F-478A-8A5E-60170B86F6C1}" type="datetime1">
              <a:rPr lang="en-GB" smtClean="0"/>
              <a:t>15/03/2024</a:t>
            </a:fld>
            <a:endParaRPr lang="en-GB"/>
          </a:p>
        </p:txBody>
      </p:sp>
      <p:sp>
        <p:nvSpPr>
          <p:cNvPr id="5" name="Footer Placeholder 4">
            <a:extLst>
              <a:ext uri="{FF2B5EF4-FFF2-40B4-BE49-F238E27FC236}">
                <a16:creationId xmlns:a16="http://schemas.microsoft.com/office/drawing/2014/main" id="{5DFD494B-DC6E-4693-897A-CF1B2084E1AD}"/>
              </a:ext>
            </a:extLst>
          </p:cNvPr>
          <p:cNvSpPr>
            <a:spLocks noGrp="1"/>
          </p:cNvSpPr>
          <p:nvPr>
            <p:ph type="ftr" sz="quarter" idx="11"/>
          </p:nvPr>
        </p:nvSpPr>
        <p:spPr/>
        <p:txBody>
          <a:bodyPr/>
          <a:lstStyle/>
          <a:p>
            <a:r>
              <a:rPr lang="en-US"/>
              <a:t>COPIUS – Introduction to Mari – Chapter 15</a:t>
            </a:r>
            <a:endParaRPr lang="en-GB"/>
          </a:p>
        </p:txBody>
      </p:sp>
      <p:sp>
        <p:nvSpPr>
          <p:cNvPr id="6" name="Slide Number Placeholder 5">
            <a:extLst>
              <a:ext uri="{FF2B5EF4-FFF2-40B4-BE49-F238E27FC236}">
                <a16:creationId xmlns:a16="http://schemas.microsoft.com/office/drawing/2014/main" id="{C0F33831-2DD8-48F7-8DFC-98A3549B015F}"/>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1070654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68FB30-6374-42D0-9C36-EEE40E54E46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0FC380C-0851-4ABC-9B39-810BB972C5B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C1788D8-43D1-4962-A994-FD24A2F5862B}"/>
              </a:ext>
            </a:extLst>
          </p:cNvPr>
          <p:cNvSpPr>
            <a:spLocks noGrp="1"/>
          </p:cNvSpPr>
          <p:nvPr>
            <p:ph type="dt" sz="half" idx="10"/>
          </p:nvPr>
        </p:nvSpPr>
        <p:spPr/>
        <p:txBody>
          <a:bodyPr/>
          <a:lstStyle/>
          <a:p>
            <a:fld id="{A18B99E8-F64F-444D-8AC3-B60DACD0D523}" type="datetime1">
              <a:rPr lang="en-GB" smtClean="0"/>
              <a:t>15/03/2024</a:t>
            </a:fld>
            <a:endParaRPr lang="en-GB"/>
          </a:p>
        </p:txBody>
      </p:sp>
      <p:sp>
        <p:nvSpPr>
          <p:cNvPr id="5" name="Footer Placeholder 4">
            <a:extLst>
              <a:ext uri="{FF2B5EF4-FFF2-40B4-BE49-F238E27FC236}">
                <a16:creationId xmlns:a16="http://schemas.microsoft.com/office/drawing/2014/main" id="{EBF53536-2185-4C41-91BB-B2996535DEC0}"/>
              </a:ext>
            </a:extLst>
          </p:cNvPr>
          <p:cNvSpPr>
            <a:spLocks noGrp="1"/>
          </p:cNvSpPr>
          <p:nvPr>
            <p:ph type="ftr" sz="quarter" idx="11"/>
          </p:nvPr>
        </p:nvSpPr>
        <p:spPr/>
        <p:txBody>
          <a:bodyPr/>
          <a:lstStyle/>
          <a:p>
            <a:r>
              <a:rPr lang="en-US"/>
              <a:t>COPIUS – Introduction to Mari – Chapter 15</a:t>
            </a:r>
            <a:endParaRPr lang="en-GB"/>
          </a:p>
        </p:txBody>
      </p:sp>
      <p:sp>
        <p:nvSpPr>
          <p:cNvPr id="6" name="Slide Number Placeholder 5">
            <a:extLst>
              <a:ext uri="{FF2B5EF4-FFF2-40B4-BE49-F238E27FC236}">
                <a16:creationId xmlns:a16="http://schemas.microsoft.com/office/drawing/2014/main" id="{229718F9-8DB9-48F0-851F-C00E6C86B7C3}"/>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4161989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D9250-13FF-416F-B2CA-CFB11961480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3343A50-63C7-4803-B468-8FB2ADCF899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59B9562-A478-4AC7-BBB9-8D0A989C51FC}"/>
              </a:ext>
            </a:extLst>
          </p:cNvPr>
          <p:cNvSpPr>
            <a:spLocks noGrp="1"/>
          </p:cNvSpPr>
          <p:nvPr>
            <p:ph type="dt" sz="half" idx="10"/>
          </p:nvPr>
        </p:nvSpPr>
        <p:spPr/>
        <p:txBody>
          <a:bodyPr/>
          <a:lstStyle/>
          <a:p>
            <a:fld id="{1EDD3BA5-3509-47CD-972E-71448C16545D}" type="datetime1">
              <a:rPr lang="en-GB" smtClean="0"/>
              <a:t>15/03/2024</a:t>
            </a:fld>
            <a:endParaRPr lang="en-GB"/>
          </a:p>
        </p:txBody>
      </p:sp>
      <p:sp>
        <p:nvSpPr>
          <p:cNvPr id="5" name="Footer Placeholder 4">
            <a:extLst>
              <a:ext uri="{FF2B5EF4-FFF2-40B4-BE49-F238E27FC236}">
                <a16:creationId xmlns:a16="http://schemas.microsoft.com/office/drawing/2014/main" id="{E53BA15C-20DE-4765-A89E-5AD9A88A7A3A}"/>
              </a:ext>
            </a:extLst>
          </p:cNvPr>
          <p:cNvSpPr>
            <a:spLocks noGrp="1"/>
          </p:cNvSpPr>
          <p:nvPr>
            <p:ph type="ftr" sz="quarter" idx="11"/>
          </p:nvPr>
        </p:nvSpPr>
        <p:spPr/>
        <p:txBody>
          <a:bodyPr/>
          <a:lstStyle/>
          <a:p>
            <a:r>
              <a:rPr lang="en-US"/>
              <a:t>COPIUS – Introduction to Mari – Chapter 15</a:t>
            </a:r>
            <a:endParaRPr lang="en-GB"/>
          </a:p>
        </p:txBody>
      </p:sp>
      <p:sp>
        <p:nvSpPr>
          <p:cNvPr id="6" name="Slide Number Placeholder 5">
            <a:extLst>
              <a:ext uri="{FF2B5EF4-FFF2-40B4-BE49-F238E27FC236}">
                <a16:creationId xmlns:a16="http://schemas.microsoft.com/office/drawing/2014/main" id="{35677661-7429-45CA-B498-47AF2620FE7B}"/>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806044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9130D-214C-43C6-B9C6-EDC0BD70BC1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2A917A1-E646-4B55-B01E-1088BFEFC9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C9ABA3F-944C-4CCF-959F-32DCBD6FD54D}"/>
              </a:ext>
            </a:extLst>
          </p:cNvPr>
          <p:cNvSpPr>
            <a:spLocks noGrp="1"/>
          </p:cNvSpPr>
          <p:nvPr>
            <p:ph type="dt" sz="half" idx="10"/>
          </p:nvPr>
        </p:nvSpPr>
        <p:spPr/>
        <p:txBody>
          <a:bodyPr/>
          <a:lstStyle/>
          <a:p>
            <a:fld id="{EB66C324-E97A-4D03-934B-6E10F63B54F4}" type="datetime1">
              <a:rPr lang="en-GB" smtClean="0"/>
              <a:t>15/03/2024</a:t>
            </a:fld>
            <a:endParaRPr lang="en-GB"/>
          </a:p>
        </p:txBody>
      </p:sp>
      <p:sp>
        <p:nvSpPr>
          <p:cNvPr id="5" name="Footer Placeholder 4">
            <a:extLst>
              <a:ext uri="{FF2B5EF4-FFF2-40B4-BE49-F238E27FC236}">
                <a16:creationId xmlns:a16="http://schemas.microsoft.com/office/drawing/2014/main" id="{DCF12422-8C3E-4231-8801-41B8DF755A19}"/>
              </a:ext>
            </a:extLst>
          </p:cNvPr>
          <p:cNvSpPr>
            <a:spLocks noGrp="1"/>
          </p:cNvSpPr>
          <p:nvPr>
            <p:ph type="ftr" sz="quarter" idx="11"/>
          </p:nvPr>
        </p:nvSpPr>
        <p:spPr/>
        <p:txBody>
          <a:bodyPr/>
          <a:lstStyle/>
          <a:p>
            <a:r>
              <a:rPr lang="en-US"/>
              <a:t>COPIUS – Introduction to Mari – Chapter 15</a:t>
            </a:r>
            <a:endParaRPr lang="en-GB"/>
          </a:p>
        </p:txBody>
      </p:sp>
      <p:sp>
        <p:nvSpPr>
          <p:cNvPr id="6" name="Slide Number Placeholder 5">
            <a:extLst>
              <a:ext uri="{FF2B5EF4-FFF2-40B4-BE49-F238E27FC236}">
                <a16:creationId xmlns:a16="http://schemas.microsoft.com/office/drawing/2014/main" id="{704442FB-6F2B-4C8D-812E-B40CE766DB55}"/>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218261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B946E-1E63-4590-AE35-F1AFD9CEA19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27FB923-02AE-4F5C-A287-E435DFC8A8C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6370034-292F-4004-A07F-116FA9E5768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FE3F44D-2C60-4C15-8E1A-5F7DC3CAED6F}"/>
              </a:ext>
            </a:extLst>
          </p:cNvPr>
          <p:cNvSpPr>
            <a:spLocks noGrp="1"/>
          </p:cNvSpPr>
          <p:nvPr>
            <p:ph type="dt" sz="half" idx="10"/>
          </p:nvPr>
        </p:nvSpPr>
        <p:spPr/>
        <p:txBody>
          <a:bodyPr/>
          <a:lstStyle/>
          <a:p>
            <a:fld id="{E12DDB1A-85BF-44A1-B509-6FB5940D604E}" type="datetime1">
              <a:rPr lang="en-GB" smtClean="0"/>
              <a:t>15/03/2024</a:t>
            </a:fld>
            <a:endParaRPr lang="en-GB"/>
          </a:p>
        </p:txBody>
      </p:sp>
      <p:sp>
        <p:nvSpPr>
          <p:cNvPr id="6" name="Footer Placeholder 5">
            <a:extLst>
              <a:ext uri="{FF2B5EF4-FFF2-40B4-BE49-F238E27FC236}">
                <a16:creationId xmlns:a16="http://schemas.microsoft.com/office/drawing/2014/main" id="{E1936E03-E9F9-4D60-92D3-97EE92472036}"/>
              </a:ext>
            </a:extLst>
          </p:cNvPr>
          <p:cNvSpPr>
            <a:spLocks noGrp="1"/>
          </p:cNvSpPr>
          <p:nvPr>
            <p:ph type="ftr" sz="quarter" idx="11"/>
          </p:nvPr>
        </p:nvSpPr>
        <p:spPr/>
        <p:txBody>
          <a:bodyPr/>
          <a:lstStyle/>
          <a:p>
            <a:r>
              <a:rPr lang="en-US"/>
              <a:t>COPIUS – Introduction to Mari – Chapter 15</a:t>
            </a:r>
            <a:endParaRPr lang="en-GB"/>
          </a:p>
        </p:txBody>
      </p:sp>
      <p:sp>
        <p:nvSpPr>
          <p:cNvPr id="7" name="Slide Number Placeholder 6">
            <a:extLst>
              <a:ext uri="{FF2B5EF4-FFF2-40B4-BE49-F238E27FC236}">
                <a16:creationId xmlns:a16="http://schemas.microsoft.com/office/drawing/2014/main" id="{811C9922-BD91-46F9-B7AD-7D1B022D8020}"/>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194997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08392-569D-45E8-833B-D169BCD9FFF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5B84A8A-04A6-4DC8-99A1-A72718CE4F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6253FF3-34B6-4D15-B249-C6DCFE84BF1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6CF483E-5DC9-4CD5-B16E-6F918A7649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769130E-620F-41B4-B8E8-BC51748F9D1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C930387-B2E5-47C4-9D92-45019A8C3F37}"/>
              </a:ext>
            </a:extLst>
          </p:cNvPr>
          <p:cNvSpPr>
            <a:spLocks noGrp="1"/>
          </p:cNvSpPr>
          <p:nvPr>
            <p:ph type="dt" sz="half" idx="10"/>
          </p:nvPr>
        </p:nvSpPr>
        <p:spPr/>
        <p:txBody>
          <a:bodyPr/>
          <a:lstStyle/>
          <a:p>
            <a:fld id="{E6F5F575-71A9-4C19-B9E6-60FB7DFDF6B6}" type="datetime1">
              <a:rPr lang="en-GB" smtClean="0"/>
              <a:t>15/03/2024</a:t>
            </a:fld>
            <a:endParaRPr lang="en-GB"/>
          </a:p>
        </p:txBody>
      </p:sp>
      <p:sp>
        <p:nvSpPr>
          <p:cNvPr id="8" name="Footer Placeholder 7">
            <a:extLst>
              <a:ext uri="{FF2B5EF4-FFF2-40B4-BE49-F238E27FC236}">
                <a16:creationId xmlns:a16="http://schemas.microsoft.com/office/drawing/2014/main" id="{CD3992ED-62E2-45C7-AB6D-68786D2D92E4}"/>
              </a:ext>
            </a:extLst>
          </p:cNvPr>
          <p:cNvSpPr>
            <a:spLocks noGrp="1"/>
          </p:cNvSpPr>
          <p:nvPr>
            <p:ph type="ftr" sz="quarter" idx="11"/>
          </p:nvPr>
        </p:nvSpPr>
        <p:spPr/>
        <p:txBody>
          <a:bodyPr/>
          <a:lstStyle/>
          <a:p>
            <a:r>
              <a:rPr lang="en-US"/>
              <a:t>COPIUS – Introduction to Mari – Chapter 15</a:t>
            </a:r>
            <a:endParaRPr lang="en-GB"/>
          </a:p>
        </p:txBody>
      </p:sp>
      <p:sp>
        <p:nvSpPr>
          <p:cNvPr id="9" name="Slide Number Placeholder 8">
            <a:extLst>
              <a:ext uri="{FF2B5EF4-FFF2-40B4-BE49-F238E27FC236}">
                <a16:creationId xmlns:a16="http://schemas.microsoft.com/office/drawing/2014/main" id="{09C60CBB-0890-41FE-8E11-AD4B96FF510A}"/>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675699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B01F1-86AD-4C76-89C3-C63C8A61C6F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E8D4856-87D3-4AE9-A721-5DB6B9A77031}"/>
              </a:ext>
            </a:extLst>
          </p:cNvPr>
          <p:cNvSpPr>
            <a:spLocks noGrp="1"/>
          </p:cNvSpPr>
          <p:nvPr>
            <p:ph type="dt" sz="half" idx="10"/>
          </p:nvPr>
        </p:nvSpPr>
        <p:spPr/>
        <p:txBody>
          <a:bodyPr/>
          <a:lstStyle/>
          <a:p>
            <a:fld id="{EBCCC76E-753B-4BAC-A1B9-D3B882780B1F}" type="datetime1">
              <a:rPr lang="en-GB" smtClean="0"/>
              <a:t>15/03/2024</a:t>
            </a:fld>
            <a:endParaRPr lang="en-GB"/>
          </a:p>
        </p:txBody>
      </p:sp>
      <p:sp>
        <p:nvSpPr>
          <p:cNvPr id="4" name="Footer Placeholder 3">
            <a:extLst>
              <a:ext uri="{FF2B5EF4-FFF2-40B4-BE49-F238E27FC236}">
                <a16:creationId xmlns:a16="http://schemas.microsoft.com/office/drawing/2014/main" id="{904B2289-090E-43D9-B3A8-73AE88684400}"/>
              </a:ext>
            </a:extLst>
          </p:cNvPr>
          <p:cNvSpPr>
            <a:spLocks noGrp="1"/>
          </p:cNvSpPr>
          <p:nvPr>
            <p:ph type="ftr" sz="quarter" idx="11"/>
          </p:nvPr>
        </p:nvSpPr>
        <p:spPr/>
        <p:txBody>
          <a:bodyPr/>
          <a:lstStyle/>
          <a:p>
            <a:r>
              <a:rPr lang="en-US"/>
              <a:t>COPIUS – Introduction to Mari – Chapter 15</a:t>
            </a:r>
            <a:endParaRPr lang="en-GB"/>
          </a:p>
        </p:txBody>
      </p:sp>
      <p:sp>
        <p:nvSpPr>
          <p:cNvPr id="5" name="Slide Number Placeholder 4">
            <a:extLst>
              <a:ext uri="{FF2B5EF4-FFF2-40B4-BE49-F238E27FC236}">
                <a16:creationId xmlns:a16="http://schemas.microsoft.com/office/drawing/2014/main" id="{A4B35E27-7AB3-4F30-94A8-18AFF6F3F2B1}"/>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1748114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5D009C-D9D1-4437-806D-41E3FED9A9FC}"/>
              </a:ext>
            </a:extLst>
          </p:cNvPr>
          <p:cNvSpPr>
            <a:spLocks noGrp="1"/>
          </p:cNvSpPr>
          <p:nvPr>
            <p:ph type="dt" sz="half" idx="10"/>
          </p:nvPr>
        </p:nvSpPr>
        <p:spPr/>
        <p:txBody>
          <a:bodyPr/>
          <a:lstStyle/>
          <a:p>
            <a:fld id="{389194E6-5551-4B5C-8CE5-71CFC5441B78}" type="datetime1">
              <a:rPr lang="en-GB" smtClean="0"/>
              <a:t>15/03/2024</a:t>
            </a:fld>
            <a:endParaRPr lang="en-GB"/>
          </a:p>
        </p:txBody>
      </p:sp>
      <p:sp>
        <p:nvSpPr>
          <p:cNvPr id="3" name="Footer Placeholder 2">
            <a:extLst>
              <a:ext uri="{FF2B5EF4-FFF2-40B4-BE49-F238E27FC236}">
                <a16:creationId xmlns:a16="http://schemas.microsoft.com/office/drawing/2014/main" id="{2C31DE19-FA50-4548-989C-F94C327821B1}"/>
              </a:ext>
            </a:extLst>
          </p:cNvPr>
          <p:cNvSpPr>
            <a:spLocks noGrp="1"/>
          </p:cNvSpPr>
          <p:nvPr>
            <p:ph type="ftr" sz="quarter" idx="11"/>
          </p:nvPr>
        </p:nvSpPr>
        <p:spPr/>
        <p:txBody>
          <a:bodyPr/>
          <a:lstStyle/>
          <a:p>
            <a:r>
              <a:rPr lang="en-US"/>
              <a:t>COPIUS – Introduction to Mari – Chapter 15</a:t>
            </a:r>
            <a:endParaRPr lang="en-GB"/>
          </a:p>
        </p:txBody>
      </p:sp>
      <p:sp>
        <p:nvSpPr>
          <p:cNvPr id="4" name="Slide Number Placeholder 3">
            <a:extLst>
              <a:ext uri="{FF2B5EF4-FFF2-40B4-BE49-F238E27FC236}">
                <a16:creationId xmlns:a16="http://schemas.microsoft.com/office/drawing/2014/main" id="{02618F09-F01D-4E86-A94C-DAA3D722A252}"/>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4125773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917DC-85D9-4A14-8713-9B72C8C982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5C0C8A2-9FBC-4A89-A782-CBFC432EDB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E3999C9-56C7-41C4-B7AF-EAFA5CADBB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978944D-2EEE-4109-AF0E-7E57EC796526}"/>
              </a:ext>
            </a:extLst>
          </p:cNvPr>
          <p:cNvSpPr>
            <a:spLocks noGrp="1"/>
          </p:cNvSpPr>
          <p:nvPr>
            <p:ph type="dt" sz="half" idx="10"/>
          </p:nvPr>
        </p:nvSpPr>
        <p:spPr/>
        <p:txBody>
          <a:bodyPr/>
          <a:lstStyle/>
          <a:p>
            <a:fld id="{A176535F-2511-4F87-8E04-5E4D15A4B788}" type="datetime1">
              <a:rPr lang="en-GB" smtClean="0"/>
              <a:t>15/03/2024</a:t>
            </a:fld>
            <a:endParaRPr lang="en-GB"/>
          </a:p>
        </p:txBody>
      </p:sp>
      <p:sp>
        <p:nvSpPr>
          <p:cNvPr id="6" name="Footer Placeholder 5">
            <a:extLst>
              <a:ext uri="{FF2B5EF4-FFF2-40B4-BE49-F238E27FC236}">
                <a16:creationId xmlns:a16="http://schemas.microsoft.com/office/drawing/2014/main" id="{1E77FFED-CC37-411E-A1B5-18B70B4E952D}"/>
              </a:ext>
            </a:extLst>
          </p:cNvPr>
          <p:cNvSpPr>
            <a:spLocks noGrp="1"/>
          </p:cNvSpPr>
          <p:nvPr>
            <p:ph type="ftr" sz="quarter" idx="11"/>
          </p:nvPr>
        </p:nvSpPr>
        <p:spPr/>
        <p:txBody>
          <a:bodyPr/>
          <a:lstStyle/>
          <a:p>
            <a:r>
              <a:rPr lang="en-US"/>
              <a:t>COPIUS – Introduction to Mari – Chapter 15</a:t>
            </a:r>
            <a:endParaRPr lang="en-GB"/>
          </a:p>
        </p:txBody>
      </p:sp>
      <p:sp>
        <p:nvSpPr>
          <p:cNvPr id="7" name="Slide Number Placeholder 6">
            <a:extLst>
              <a:ext uri="{FF2B5EF4-FFF2-40B4-BE49-F238E27FC236}">
                <a16:creationId xmlns:a16="http://schemas.microsoft.com/office/drawing/2014/main" id="{A838A3BB-965A-46FF-A329-1D2B0B4FEE59}"/>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3689070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8FD94-ACB7-4A49-9603-8BD0CCA068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1E4C62A-EA8F-4123-9DE4-E9A03B9E10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DF401E9-0707-4604-8B12-4CE7EBD2CA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CF6254B-DB25-43C2-B5A5-EC1F9D033E10}"/>
              </a:ext>
            </a:extLst>
          </p:cNvPr>
          <p:cNvSpPr>
            <a:spLocks noGrp="1"/>
          </p:cNvSpPr>
          <p:nvPr>
            <p:ph type="dt" sz="half" idx="10"/>
          </p:nvPr>
        </p:nvSpPr>
        <p:spPr/>
        <p:txBody>
          <a:bodyPr/>
          <a:lstStyle/>
          <a:p>
            <a:fld id="{B9E98708-DB6F-4187-B12B-A8CF6DAD7781}" type="datetime1">
              <a:rPr lang="en-GB" smtClean="0"/>
              <a:t>15/03/2024</a:t>
            </a:fld>
            <a:endParaRPr lang="en-GB"/>
          </a:p>
        </p:txBody>
      </p:sp>
      <p:sp>
        <p:nvSpPr>
          <p:cNvPr id="6" name="Footer Placeholder 5">
            <a:extLst>
              <a:ext uri="{FF2B5EF4-FFF2-40B4-BE49-F238E27FC236}">
                <a16:creationId xmlns:a16="http://schemas.microsoft.com/office/drawing/2014/main" id="{3A787193-11ED-4A8D-AF7E-28FC8495E9F0}"/>
              </a:ext>
            </a:extLst>
          </p:cNvPr>
          <p:cNvSpPr>
            <a:spLocks noGrp="1"/>
          </p:cNvSpPr>
          <p:nvPr>
            <p:ph type="ftr" sz="quarter" idx="11"/>
          </p:nvPr>
        </p:nvSpPr>
        <p:spPr/>
        <p:txBody>
          <a:bodyPr/>
          <a:lstStyle/>
          <a:p>
            <a:r>
              <a:rPr lang="en-US"/>
              <a:t>COPIUS – Introduction to Mari – Chapter 15</a:t>
            </a:r>
            <a:endParaRPr lang="en-GB"/>
          </a:p>
        </p:txBody>
      </p:sp>
      <p:sp>
        <p:nvSpPr>
          <p:cNvPr id="7" name="Slide Number Placeholder 6">
            <a:extLst>
              <a:ext uri="{FF2B5EF4-FFF2-40B4-BE49-F238E27FC236}">
                <a16:creationId xmlns:a16="http://schemas.microsoft.com/office/drawing/2014/main" id="{6E0E1AC3-3587-4FB1-96FB-61B1B2C9A5D3}"/>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4181814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5E0FB7-33D4-4897-9336-E5283AE7D0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3155A76-1521-40A0-8514-D2B9C43DA9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201D2B2-764A-4887-BA21-8AFF87E469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7A6F0F-891E-44B3-A67D-5A784DB5A137}" type="datetime1">
              <a:rPr lang="en-GB" smtClean="0"/>
              <a:t>15/03/2024</a:t>
            </a:fld>
            <a:endParaRPr lang="en-GB"/>
          </a:p>
        </p:txBody>
      </p:sp>
      <p:sp>
        <p:nvSpPr>
          <p:cNvPr id="5" name="Footer Placeholder 4">
            <a:extLst>
              <a:ext uri="{FF2B5EF4-FFF2-40B4-BE49-F238E27FC236}">
                <a16:creationId xmlns:a16="http://schemas.microsoft.com/office/drawing/2014/main" id="{52F4DFD8-A7BC-40B6-A90A-E037CE5FDD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COPIUS – Introduction to Mari – Chapter 15</a:t>
            </a:r>
            <a:endParaRPr lang="en-GB"/>
          </a:p>
        </p:txBody>
      </p:sp>
      <p:sp>
        <p:nvSpPr>
          <p:cNvPr id="6" name="Slide Number Placeholder 5">
            <a:extLst>
              <a:ext uri="{FF2B5EF4-FFF2-40B4-BE49-F238E27FC236}">
                <a16:creationId xmlns:a16="http://schemas.microsoft.com/office/drawing/2014/main" id="{DE02E153-8E61-4996-AE9F-CC2AB7158E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5DE2CD-379D-4002-80ED-F7724F598CF3}" type="slidenum">
              <a:rPr lang="en-GB" smtClean="0"/>
              <a:t>‹#›</a:t>
            </a:fld>
            <a:endParaRPr lang="en-GB"/>
          </a:p>
        </p:txBody>
      </p:sp>
    </p:spTree>
    <p:extLst>
      <p:ext uri="{BB962C8B-B14F-4D97-AF65-F5344CB8AC3E}">
        <p14:creationId xmlns:p14="http://schemas.microsoft.com/office/powerpoint/2010/main" val="17823032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opius.e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emf"/><Relationship Id="rId5" Type="http://schemas.openxmlformats.org/officeDocument/2006/relationships/image" Target="../media/image1.png"/><Relationship Id="rId4" Type="http://schemas.openxmlformats.org/officeDocument/2006/relationships/hyperlink" Target="mailto:jeremy.moss.bradley@univie.ac.at"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p3"/><Relationship Id="rId1" Type="http://schemas.microsoft.com/office/2007/relationships/media" Target="../media/media1.mp3"/><Relationship Id="rId5" Type="http://schemas.openxmlformats.org/officeDocument/2006/relationships/image" Target="../media/image3.png"/><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D6642-CB5A-472C-894F-0C023C9AA119}"/>
              </a:ext>
            </a:extLst>
          </p:cNvPr>
          <p:cNvSpPr>
            <a:spLocks noGrp="1"/>
          </p:cNvSpPr>
          <p:nvPr>
            <p:ph type="ctrTitle"/>
          </p:nvPr>
        </p:nvSpPr>
        <p:spPr>
          <a:xfrm>
            <a:off x="1524000" y="1122364"/>
            <a:ext cx="9144000" cy="1570037"/>
          </a:xfrm>
        </p:spPr>
        <p:txBody>
          <a:bodyPr>
            <a:normAutofit/>
          </a:bodyPr>
          <a:lstStyle/>
          <a:p>
            <a:r>
              <a:rPr lang="en-GB" sz="6600"/>
              <a:t>Chapter 15</a:t>
            </a:r>
            <a:endParaRPr lang="en-IE" dirty="0"/>
          </a:p>
        </p:txBody>
      </p:sp>
      <p:sp>
        <p:nvSpPr>
          <p:cNvPr id="3" name="Subtitle 2">
            <a:extLst>
              <a:ext uri="{FF2B5EF4-FFF2-40B4-BE49-F238E27FC236}">
                <a16:creationId xmlns:a16="http://schemas.microsoft.com/office/drawing/2014/main" id="{CAA2A7D3-AEDF-4FE1-AAD9-C56674E429F5}"/>
              </a:ext>
            </a:extLst>
          </p:cNvPr>
          <p:cNvSpPr>
            <a:spLocks noGrp="1"/>
          </p:cNvSpPr>
          <p:nvPr>
            <p:ph type="subTitle" idx="1"/>
          </p:nvPr>
        </p:nvSpPr>
        <p:spPr>
          <a:xfrm>
            <a:off x="1641764" y="2959267"/>
            <a:ext cx="8842663" cy="1655763"/>
          </a:xfrm>
        </p:spPr>
        <p:style>
          <a:lnRef idx="2">
            <a:schemeClr val="dk1"/>
          </a:lnRef>
          <a:fillRef idx="1">
            <a:schemeClr val="lt1"/>
          </a:fillRef>
          <a:effectRef idx="0">
            <a:schemeClr val="dk1"/>
          </a:effectRef>
          <a:fontRef idx="minor">
            <a:schemeClr val="dk1"/>
          </a:fontRef>
        </p:style>
        <p:txBody>
          <a:bodyPr anchor="ctr">
            <a:normAutofit/>
          </a:bodyPr>
          <a:lstStyle/>
          <a:p>
            <a:r>
              <a:rPr lang="en-GB" dirty="0"/>
              <a:t>Community of Practice in Uralic Studies (COPIUS), </a:t>
            </a:r>
            <a:r>
              <a:rPr lang="en-GB" dirty="0">
                <a:hlinkClick r:id="rId3"/>
              </a:rPr>
              <a:t>www.copius.eu</a:t>
            </a:r>
            <a:endParaRPr lang="en-GB" dirty="0"/>
          </a:p>
          <a:p>
            <a:r>
              <a:rPr lang="en-GB" dirty="0"/>
              <a:t>Introduction to Mari</a:t>
            </a:r>
          </a:p>
          <a:p>
            <a:r>
              <a:rPr lang="en-GB" dirty="0"/>
              <a:t>Jeremy Bradley, </a:t>
            </a:r>
            <a:r>
              <a:rPr lang="en-GB" dirty="0">
                <a:hlinkClick r:id="rId4"/>
              </a:rPr>
              <a:t>jeremy.moss.bradley@univie.ac.at</a:t>
            </a:r>
            <a:endParaRPr lang="en-GB" dirty="0"/>
          </a:p>
          <a:p>
            <a:r>
              <a:rPr lang="en-IE" sz="1100" dirty="0">
                <a:solidFill>
                  <a:schemeClr val="bg1">
                    <a:lumMod val="75000"/>
                  </a:schemeClr>
                </a:solidFill>
              </a:rPr>
              <a:t>Last updated 30 November 2021 </a:t>
            </a:r>
          </a:p>
        </p:txBody>
      </p:sp>
      <p:pic>
        <p:nvPicPr>
          <p:cNvPr id="9" name="Picture 8">
            <a:extLst>
              <a:ext uri="{FF2B5EF4-FFF2-40B4-BE49-F238E27FC236}">
                <a16:creationId xmlns:a16="http://schemas.microsoft.com/office/drawing/2014/main" id="{6B715EE5-1A81-4817-9B4D-604B8D5F861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21006" y="4028069"/>
            <a:ext cx="563421" cy="563421"/>
          </a:xfrm>
          <a:prstGeom prst="rect">
            <a:avLst/>
          </a:prstGeom>
        </p:spPr>
      </p:pic>
      <p:pic>
        <p:nvPicPr>
          <p:cNvPr id="13" name="Picture 12" descr="Macintosh HD:Users:rogierblokland:Desktop:2_COPIUS:1_Final report:LOGOS:EN.pdf">
            <a:extLst>
              <a:ext uri="{FF2B5EF4-FFF2-40B4-BE49-F238E27FC236}">
                <a16:creationId xmlns:a16="http://schemas.microsoft.com/office/drawing/2014/main" id="{5BA0FAE6-8659-43D0-ACF9-7A1E38F09451}"/>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8688025" y="5950698"/>
            <a:ext cx="3300731" cy="719455"/>
          </a:xfrm>
          <a:prstGeom prst="rect">
            <a:avLst/>
          </a:prstGeom>
          <a:noFill/>
          <a:ln>
            <a:noFill/>
          </a:ln>
        </p:spPr>
      </p:pic>
      <p:sp>
        <p:nvSpPr>
          <p:cNvPr id="5" name="Slide Number Placeholder 4">
            <a:extLst>
              <a:ext uri="{FF2B5EF4-FFF2-40B4-BE49-F238E27FC236}">
                <a16:creationId xmlns:a16="http://schemas.microsoft.com/office/drawing/2014/main" id="{1E544A5D-ECEF-4A3D-9F7E-17820EBF8061}"/>
              </a:ext>
            </a:extLst>
          </p:cNvPr>
          <p:cNvSpPr>
            <a:spLocks noGrp="1"/>
          </p:cNvSpPr>
          <p:nvPr>
            <p:ph type="sldNum" idx="12"/>
          </p:nvPr>
        </p:nvSpPr>
        <p:spPr/>
        <p:txBody>
          <a:bodyPr/>
          <a:lstStyle/>
          <a:p>
            <a:fld id="{00000000-1234-1234-1234-123412341234}" type="slidenum">
              <a:rPr lang="en" smtClean="0"/>
              <a:pPr/>
              <a:t>1</a:t>
            </a:fld>
            <a:endParaRPr lang="en"/>
          </a:p>
        </p:txBody>
      </p:sp>
    </p:spTree>
    <p:extLst>
      <p:ext uri="{BB962C8B-B14F-4D97-AF65-F5344CB8AC3E}">
        <p14:creationId xmlns:p14="http://schemas.microsoft.com/office/powerpoint/2010/main" val="1436002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5">
            <a:extLst>
              <a:ext uri="{FF2B5EF4-FFF2-40B4-BE49-F238E27FC236}">
                <a16:creationId xmlns:a16="http://schemas.microsoft.com/office/drawing/2014/main" id="{60EFFB50-CD5E-41AB-AB76-4A1F55961D87}"/>
              </a:ext>
            </a:extLst>
          </p:cNvPr>
          <p:cNvGraphicFramePr>
            <a:graphicFrameLocks/>
          </p:cNvGraphicFramePr>
          <p:nvPr>
            <p:extLst>
              <p:ext uri="{D42A27DB-BD31-4B8C-83A1-F6EECF244321}">
                <p14:modId xmlns:p14="http://schemas.microsoft.com/office/powerpoint/2010/main" val="2932605532"/>
              </p:ext>
            </p:extLst>
          </p:nvPr>
        </p:nvGraphicFramePr>
        <p:xfrm>
          <a:off x="838200" y="2599399"/>
          <a:ext cx="10515600" cy="2316958"/>
        </p:xfrm>
        <a:graphic>
          <a:graphicData uri="http://schemas.openxmlformats.org/drawingml/2006/table">
            <a:tbl>
              <a:tblPr firstRow="1" firstCol="1" bandRow="1" bandCol="1"/>
              <a:tblGrid>
                <a:gridCol w="800100">
                  <a:extLst>
                    <a:ext uri="{9D8B030D-6E8A-4147-A177-3AD203B41FA5}">
                      <a16:colId xmlns:a16="http://schemas.microsoft.com/office/drawing/2014/main" val="3093730762"/>
                    </a:ext>
                  </a:extLst>
                </a:gridCol>
                <a:gridCol w="4857750">
                  <a:extLst>
                    <a:ext uri="{9D8B030D-6E8A-4147-A177-3AD203B41FA5}">
                      <a16:colId xmlns:a16="http://schemas.microsoft.com/office/drawing/2014/main" val="3804907911"/>
                    </a:ext>
                  </a:extLst>
                </a:gridCol>
                <a:gridCol w="4857750">
                  <a:extLst>
                    <a:ext uri="{9D8B030D-6E8A-4147-A177-3AD203B41FA5}">
                      <a16:colId xmlns:a16="http://schemas.microsoft.com/office/drawing/2014/main" val="1037044359"/>
                    </a:ext>
                  </a:extLst>
                </a:gridCol>
              </a:tblGrid>
              <a:tr h="71081">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 </a:t>
                      </a:r>
                      <a:endParaRPr lang="en-US" sz="2000" b="0" i="0" u="none" strike="noStrike" dirty="0">
                        <a:effectLst/>
                        <a:latin typeface="Arial" panose="020B0604020202020204" pitchFamily="34" charset="0"/>
                      </a:endParaRPr>
                    </a:p>
                  </a:txBody>
                  <a:tcPr marL="188595" marR="188595" marT="26194" marB="0">
                    <a:lnL>
                      <a:noFill/>
                    </a:lnL>
                    <a:lnR w="19050" cap="flat" cmpd="sng" algn="ctr">
                      <a:solidFill>
                        <a:srgbClr val="000000"/>
                      </a:solidFill>
                      <a:prstDash val="solid"/>
                      <a:round/>
                      <a:headEnd type="none" w="med" len="med"/>
                      <a:tailEnd type="none" w="med" len="med"/>
                    </a:lnR>
                    <a:lnT w="28575"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ctr" fontAlgn="t">
                        <a:spcBef>
                          <a:spcPts val="0"/>
                        </a:spcBef>
                        <a:spcAft>
                          <a:spcPts val="0"/>
                        </a:spcAft>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(-ем)</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noProof="0" dirty="0">
                          <a:effectLst/>
                          <a:latin typeface="Calibri" panose="020F0502020204030204" pitchFamily="34" charset="0"/>
                          <a:ea typeface="PMingLiU" panose="02020500000000000000" pitchFamily="18" charset="-120"/>
                          <a:cs typeface="Calibri" panose="020F0502020204030204" pitchFamily="34" charset="0"/>
                        </a:rPr>
                        <a:t>‘to know’</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algn="just" fontAlgn="t">
                        <a:spcBef>
                          <a:spcPts val="0"/>
                        </a:spcBef>
                        <a:spcAft>
                          <a:spcPts val="0"/>
                        </a:spcAft>
                      </a:pP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988633"/>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1Sg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en-US"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3603831"/>
                  </a:ext>
                </a:extLst>
              </a:tr>
              <a:tr h="71081">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2Sg</a:t>
                      </a:r>
                      <a:endParaRPr lang="en-US"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п</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ле</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ит </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п</a:t>
                      </a:r>
                      <a:r>
                        <a:rPr lang="en-US" sz="2000" b="1"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2309104"/>
                  </a:ext>
                </a:extLst>
              </a:tr>
              <a:tr h="71081">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3Sg</a:t>
                      </a:r>
                      <a:endParaRPr lang="en-US"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rPr>
                        <a:t>п</a:t>
                      </a:r>
                      <a:r>
                        <a:rPr lang="mi-NZ" sz="2000" b="1" i="0" u="none" strike="noStrike"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rPr>
                        <a:t>лыже</a:t>
                      </a:r>
                      <a:endParaRPr lang="az-Cyrl-AZ" sz="2000" b="1" i="0" u="none" strike="noStrike" dirty="0">
                        <a:solidFill>
                          <a:schemeClr val="accent3"/>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1" i="0" u="none" strike="noStrike" kern="1200"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rPr>
                        <a:t>ы</a:t>
                      </a:r>
                      <a:r>
                        <a:rPr lang="mi-NZ" sz="2000" b="0" i="0" u="none" strike="noStrike" kern="1200"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rPr>
                        <a:t>нже </a:t>
                      </a:r>
                      <a:r>
                        <a:rPr lang="en-US" sz="2000" b="0" i="0" u="none" strike="noStrike" kern="1200" dirty="0" err="1">
                          <a:solidFill>
                            <a:schemeClr val="accent3"/>
                          </a:solidFill>
                          <a:effectLst/>
                          <a:latin typeface="Calibri" panose="020F0502020204030204" pitchFamily="34" charset="0"/>
                          <a:ea typeface="PMingLiU" panose="02020500000000000000" pitchFamily="18" charset="-120"/>
                          <a:cs typeface="Calibri" panose="020F0502020204030204" pitchFamily="34" charset="0"/>
                        </a:rPr>
                        <a:t>п</a:t>
                      </a:r>
                      <a:r>
                        <a:rPr lang="en-US" sz="2000" b="1" i="0" u="none" strike="noStrike" kern="1200" dirty="0" err="1">
                          <a:solidFill>
                            <a:schemeClr val="accent3"/>
                          </a:solidFill>
                          <a:effectLst/>
                          <a:latin typeface="Calibri" panose="020F0502020204030204" pitchFamily="34" charset="0"/>
                          <a:ea typeface="PMingLiU" panose="02020500000000000000" pitchFamily="18" charset="-120"/>
                          <a:cs typeface="Calibri" panose="020F0502020204030204" pitchFamily="34" charset="0"/>
                        </a:rPr>
                        <a:t>а</a:t>
                      </a:r>
                      <a:r>
                        <a:rPr lang="en-US" sz="2000" b="0" i="0" u="none" strike="noStrike" kern="1200" dirty="0" err="1">
                          <a:solidFill>
                            <a:schemeClr val="accent3"/>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2251239"/>
                  </a:ext>
                </a:extLst>
              </a:tr>
              <a:tr h="71081">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1Pl</a:t>
                      </a:r>
                      <a:endParaRPr lang="en-US"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a:t>
                      </a:r>
                      <a:endParaRPr lang="az-Cyrl-AZ" sz="2000" b="1"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de-AT"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7858635"/>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2Pl</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п</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лыза</a:t>
                      </a:r>
                      <a:endParaRPr lang="az-Cyrl-AZ" sz="2000" b="1"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ид</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п</a:t>
                      </a:r>
                      <a:r>
                        <a:rPr lang="en-US" sz="2000" b="1"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604730"/>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3Pl</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rPr>
                        <a:t>п</a:t>
                      </a:r>
                      <a:r>
                        <a:rPr lang="mi-NZ" sz="2000" b="1" i="0" u="none" strike="noStrike"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rPr>
                        <a:t>лышт</a:t>
                      </a:r>
                      <a:endParaRPr lang="az-Cyrl-AZ" sz="2000" b="0" i="0" u="none" strike="noStrike" dirty="0">
                        <a:solidFill>
                          <a:schemeClr val="accent3"/>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1" i="0" u="none" strike="noStrike" kern="1200"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rPr>
                        <a:t>ы</a:t>
                      </a:r>
                      <a:r>
                        <a:rPr lang="mi-NZ" sz="2000" b="0" i="0" u="none" strike="noStrike" kern="1200"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rPr>
                        <a:t>нышт </a:t>
                      </a:r>
                      <a:r>
                        <a:rPr lang="en-US" sz="2000" b="0" i="0" u="none" strike="noStrike" kern="1200" dirty="0" err="1">
                          <a:solidFill>
                            <a:schemeClr val="accent3"/>
                          </a:solidFill>
                          <a:effectLst/>
                          <a:latin typeface="Calibri" panose="020F0502020204030204" pitchFamily="34" charset="0"/>
                          <a:ea typeface="PMingLiU" panose="02020500000000000000" pitchFamily="18" charset="-120"/>
                          <a:cs typeface="Calibri" panose="020F0502020204030204" pitchFamily="34" charset="0"/>
                        </a:rPr>
                        <a:t>п</a:t>
                      </a:r>
                      <a:r>
                        <a:rPr lang="en-US" sz="2000" b="1" i="0" u="none" strike="noStrike" kern="1200" dirty="0" err="1">
                          <a:solidFill>
                            <a:schemeClr val="accent3"/>
                          </a:solidFill>
                          <a:effectLst/>
                          <a:latin typeface="Calibri" panose="020F0502020204030204" pitchFamily="34" charset="0"/>
                          <a:ea typeface="PMingLiU" panose="02020500000000000000" pitchFamily="18" charset="-120"/>
                          <a:cs typeface="Calibri" panose="020F0502020204030204" pitchFamily="34" charset="0"/>
                        </a:rPr>
                        <a:t>а</a:t>
                      </a:r>
                      <a:r>
                        <a:rPr lang="en-US" sz="2000" b="0" i="0" u="none" strike="noStrike" kern="1200" dirty="0" err="1">
                          <a:solidFill>
                            <a:schemeClr val="accent3"/>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5975223"/>
                  </a:ext>
                </a:extLst>
              </a:tr>
            </a:tbl>
          </a:graphicData>
        </a:graphic>
      </p:graphicFrame>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1–5</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The verbal paradigm</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15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10</a:t>
            </a:fld>
            <a:endParaRPr lang="en-GB"/>
          </a:p>
        </p:txBody>
      </p:sp>
      <p:sp>
        <p:nvSpPr>
          <p:cNvPr id="7" name="Content Placeholder 2">
            <a:extLst>
              <a:ext uri="{FF2B5EF4-FFF2-40B4-BE49-F238E27FC236}">
                <a16:creationId xmlns:a16="http://schemas.microsoft.com/office/drawing/2014/main" id="{05D2BB38-98C8-4F51-8A7C-4861EAF6C6F5}"/>
              </a:ext>
            </a:extLst>
          </p:cNvPr>
          <p:cNvSpPr txBox="1">
            <a:spLocks/>
          </p:cNvSpPr>
          <p:nvPr/>
        </p:nvSpPr>
        <p:spPr>
          <a:xfrm>
            <a:off x="838197" y="1523888"/>
            <a:ext cx="10515600" cy="5335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u="sng" dirty="0"/>
              <a:t>b) Imperative</a:t>
            </a:r>
            <a:endParaRPr lang="mi-NZ" u="sng" dirty="0"/>
          </a:p>
        </p:txBody>
      </p:sp>
      <p:sp>
        <p:nvSpPr>
          <p:cNvPr id="11" name="Rectangle 10">
            <a:extLst>
              <a:ext uri="{FF2B5EF4-FFF2-40B4-BE49-F238E27FC236}">
                <a16:creationId xmlns:a16="http://schemas.microsoft.com/office/drawing/2014/main" id="{E86A337A-AD2F-4BF0-B260-51A6F4769DB5}"/>
              </a:ext>
            </a:extLst>
          </p:cNvPr>
          <p:cNvSpPr/>
          <p:nvPr/>
        </p:nvSpPr>
        <p:spPr>
          <a:xfrm>
            <a:off x="1750037" y="3279658"/>
            <a:ext cx="1056028" cy="29547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5" name="Rectangle 14">
            <a:extLst>
              <a:ext uri="{FF2B5EF4-FFF2-40B4-BE49-F238E27FC236}">
                <a16:creationId xmlns:a16="http://schemas.microsoft.com/office/drawing/2014/main" id="{1859C7F0-63DE-4F27-83E6-75F782CA3001}"/>
              </a:ext>
            </a:extLst>
          </p:cNvPr>
          <p:cNvSpPr/>
          <p:nvPr/>
        </p:nvSpPr>
        <p:spPr>
          <a:xfrm>
            <a:off x="1804854" y="4308391"/>
            <a:ext cx="1176133"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9" name="Rectangle 18">
            <a:extLst>
              <a:ext uri="{FF2B5EF4-FFF2-40B4-BE49-F238E27FC236}">
                <a16:creationId xmlns:a16="http://schemas.microsoft.com/office/drawing/2014/main" id="{34C89073-7581-425E-8485-38852DEA4B59}"/>
              </a:ext>
            </a:extLst>
          </p:cNvPr>
          <p:cNvSpPr/>
          <p:nvPr/>
        </p:nvSpPr>
        <p:spPr>
          <a:xfrm>
            <a:off x="6563009" y="3279658"/>
            <a:ext cx="1393213" cy="29547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2" name="Rectangle 21">
            <a:extLst>
              <a:ext uri="{FF2B5EF4-FFF2-40B4-BE49-F238E27FC236}">
                <a16:creationId xmlns:a16="http://schemas.microsoft.com/office/drawing/2014/main" id="{9C041F3B-728F-49E6-A7C5-2D9B71C78290}"/>
              </a:ext>
            </a:extLst>
          </p:cNvPr>
          <p:cNvSpPr/>
          <p:nvPr/>
        </p:nvSpPr>
        <p:spPr>
          <a:xfrm>
            <a:off x="6551838" y="4308391"/>
            <a:ext cx="2365919"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4125780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5" grpId="0" animBg="1"/>
      <p:bldP spid="1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5">
            <a:extLst>
              <a:ext uri="{FF2B5EF4-FFF2-40B4-BE49-F238E27FC236}">
                <a16:creationId xmlns:a16="http://schemas.microsoft.com/office/drawing/2014/main" id="{60EFFB50-CD5E-41AB-AB76-4A1F55961D87}"/>
              </a:ext>
            </a:extLst>
          </p:cNvPr>
          <p:cNvGraphicFramePr>
            <a:graphicFrameLocks/>
          </p:cNvGraphicFramePr>
          <p:nvPr>
            <p:extLst>
              <p:ext uri="{D42A27DB-BD31-4B8C-83A1-F6EECF244321}">
                <p14:modId xmlns:p14="http://schemas.microsoft.com/office/powerpoint/2010/main" val="1339095088"/>
              </p:ext>
            </p:extLst>
          </p:nvPr>
        </p:nvGraphicFramePr>
        <p:xfrm>
          <a:off x="838200" y="2599399"/>
          <a:ext cx="10515600" cy="2316958"/>
        </p:xfrm>
        <a:graphic>
          <a:graphicData uri="http://schemas.openxmlformats.org/drawingml/2006/table">
            <a:tbl>
              <a:tblPr firstRow="1" firstCol="1" bandRow="1" bandCol="1"/>
              <a:tblGrid>
                <a:gridCol w="800100">
                  <a:extLst>
                    <a:ext uri="{9D8B030D-6E8A-4147-A177-3AD203B41FA5}">
                      <a16:colId xmlns:a16="http://schemas.microsoft.com/office/drawing/2014/main" val="3093730762"/>
                    </a:ext>
                  </a:extLst>
                </a:gridCol>
                <a:gridCol w="4857750">
                  <a:extLst>
                    <a:ext uri="{9D8B030D-6E8A-4147-A177-3AD203B41FA5}">
                      <a16:colId xmlns:a16="http://schemas.microsoft.com/office/drawing/2014/main" val="3804907911"/>
                    </a:ext>
                  </a:extLst>
                </a:gridCol>
                <a:gridCol w="4857750">
                  <a:extLst>
                    <a:ext uri="{9D8B030D-6E8A-4147-A177-3AD203B41FA5}">
                      <a16:colId xmlns:a16="http://schemas.microsoft.com/office/drawing/2014/main" val="1037044359"/>
                    </a:ext>
                  </a:extLst>
                </a:gridCol>
              </a:tblGrid>
              <a:tr h="71081">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 </a:t>
                      </a:r>
                      <a:endParaRPr lang="en-US" sz="2000" b="0" i="0" u="none" strike="noStrike" dirty="0">
                        <a:effectLst/>
                        <a:latin typeface="Arial" panose="020B0604020202020204" pitchFamily="34" charset="0"/>
                      </a:endParaRPr>
                    </a:p>
                  </a:txBody>
                  <a:tcPr marL="188595" marR="188595" marT="26194" marB="0">
                    <a:lnL>
                      <a:noFill/>
                    </a:lnL>
                    <a:lnR w="19050" cap="flat" cmpd="sng" algn="ctr">
                      <a:solidFill>
                        <a:srgbClr val="000000"/>
                      </a:solidFill>
                      <a:prstDash val="solid"/>
                      <a:round/>
                      <a:headEnd type="none" w="med" len="med"/>
                      <a:tailEnd type="none" w="med" len="med"/>
                    </a:lnR>
                    <a:lnT w="28575"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ctr" fontAlgn="t">
                        <a:spcBef>
                          <a:spcPts val="0"/>
                        </a:spcBef>
                        <a:spcAft>
                          <a:spcPts val="0"/>
                        </a:spcAft>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(-ем)</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noProof="0" dirty="0">
                          <a:effectLst/>
                          <a:latin typeface="Calibri" panose="020F0502020204030204" pitchFamily="34" charset="0"/>
                          <a:ea typeface="PMingLiU" panose="02020500000000000000" pitchFamily="18" charset="-120"/>
                          <a:cs typeface="Calibri" panose="020F0502020204030204" pitchFamily="34" charset="0"/>
                        </a:rPr>
                        <a:t>‘to know’</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algn="just" fontAlgn="t">
                        <a:spcBef>
                          <a:spcPts val="0"/>
                        </a:spcBef>
                        <a:spcAft>
                          <a:spcPts val="0"/>
                        </a:spcAft>
                      </a:pP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988633"/>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1Sg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en-US"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3603831"/>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2Sg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п</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ле</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ит </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п</a:t>
                      </a:r>
                      <a:r>
                        <a:rPr lang="en-US" sz="2000" b="1"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2309104"/>
                  </a:ext>
                </a:extLst>
              </a:tr>
              <a:tr h="71081">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3Sg</a:t>
                      </a:r>
                      <a:endParaRPr lang="en-US"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rPr>
                        <a:t>п</a:t>
                      </a:r>
                      <a:r>
                        <a:rPr lang="mi-NZ" sz="2000" b="1" i="0" u="none" strike="noStrike"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rPr>
                        <a:t>лыже</a:t>
                      </a:r>
                      <a:endParaRPr lang="az-Cyrl-AZ" sz="2000" b="1" i="0" u="none" strike="noStrike" dirty="0">
                        <a:solidFill>
                          <a:schemeClr val="accent3"/>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1" i="0" u="none" strike="noStrike" kern="1200"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rPr>
                        <a:t>ы</a:t>
                      </a:r>
                      <a:r>
                        <a:rPr lang="mi-NZ" sz="2000" b="0" i="0" u="none" strike="noStrike" kern="1200"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rPr>
                        <a:t>нже </a:t>
                      </a:r>
                      <a:r>
                        <a:rPr lang="en-US" sz="2000" b="0" i="0" u="none" strike="noStrike" kern="1200" dirty="0" err="1">
                          <a:solidFill>
                            <a:schemeClr val="accent3"/>
                          </a:solidFill>
                          <a:effectLst/>
                          <a:latin typeface="Calibri" panose="020F0502020204030204" pitchFamily="34" charset="0"/>
                          <a:ea typeface="PMingLiU" panose="02020500000000000000" pitchFamily="18" charset="-120"/>
                          <a:cs typeface="Calibri" panose="020F0502020204030204" pitchFamily="34" charset="0"/>
                        </a:rPr>
                        <a:t>п</a:t>
                      </a:r>
                      <a:r>
                        <a:rPr lang="en-US" sz="2000" b="1" i="0" u="none" strike="noStrike" kern="1200" dirty="0" err="1">
                          <a:solidFill>
                            <a:schemeClr val="accent3"/>
                          </a:solidFill>
                          <a:effectLst/>
                          <a:latin typeface="Calibri" panose="020F0502020204030204" pitchFamily="34" charset="0"/>
                          <a:ea typeface="PMingLiU" panose="02020500000000000000" pitchFamily="18" charset="-120"/>
                          <a:cs typeface="Calibri" panose="020F0502020204030204" pitchFamily="34" charset="0"/>
                        </a:rPr>
                        <a:t>а</a:t>
                      </a:r>
                      <a:r>
                        <a:rPr lang="en-US" sz="2000" b="0" i="0" u="none" strike="noStrike" kern="1200" dirty="0" err="1">
                          <a:solidFill>
                            <a:schemeClr val="accent3"/>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2251239"/>
                  </a:ext>
                </a:extLst>
              </a:tr>
              <a:tr h="71081">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1Pl</a:t>
                      </a:r>
                      <a:endParaRPr lang="en-US"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a:t>
                      </a:r>
                      <a:endParaRPr lang="az-Cyrl-AZ" sz="2000" b="1"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de-AT"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7858635"/>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2Pl</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п</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лыза</a:t>
                      </a:r>
                      <a:endParaRPr lang="az-Cyrl-AZ" sz="2000" b="1"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ид</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п</a:t>
                      </a:r>
                      <a:r>
                        <a:rPr lang="en-US" sz="2000" b="1"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604730"/>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3Pl</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rPr>
                        <a:t>п</a:t>
                      </a:r>
                      <a:r>
                        <a:rPr lang="mi-NZ" sz="2000" b="1" i="0" u="none" strike="noStrike"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rPr>
                        <a:t>лышт</a:t>
                      </a:r>
                      <a:endParaRPr lang="az-Cyrl-AZ" sz="2000" b="0" i="0" u="none" strike="noStrike" dirty="0">
                        <a:solidFill>
                          <a:schemeClr val="accent3"/>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1" i="0" u="none" strike="noStrike" kern="1200"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rPr>
                        <a:t>ы</a:t>
                      </a:r>
                      <a:r>
                        <a:rPr lang="mi-NZ" sz="2000" b="0" i="0" u="none" strike="noStrike" kern="1200"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rPr>
                        <a:t>нышт </a:t>
                      </a:r>
                      <a:r>
                        <a:rPr lang="en-US" sz="2000" b="0" i="0" u="none" strike="noStrike" kern="1200" dirty="0" err="1">
                          <a:solidFill>
                            <a:schemeClr val="accent3"/>
                          </a:solidFill>
                          <a:effectLst/>
                          <a:latin typeface="Calibri" panose="020F0502020204030204" pitchFamily="34" charset="0"/>
                          <a:ea typeface="PMingLiU" panose="02020500000000000000" pitchFamily="18" charset="-120"/>
                          <a:cs typeface="Calibri" panose="020F0502020204030204" pitchFamily="34" charset="0"/>
                        </a:rPr>
                        <a:t>п</a:t>
                      </a:r>
                      <a:r>
                        <a:rPr lang="en-US" sz="2000" b="1" i="0" u="none" strike="noStrike" kern="1200" dirty="0" err="1">
                          <a:solidFill>
                            <a:schemeClr val="accent3"/>
                          </a:solidFill>
                          <a:effectLst/>
                          <a:latin typeface="Calibri" panose="020F0502020204030204" pitchFamily="34" charset="0"/>
                          <a:ea typeface="PMingLiU" panose="02020500000000000000" pitchFamily="18" charset="-120"/>
                          <a:cs typeface="Calibri" panose="020F0502020204030204" pitchFamily="34" charset="0"/>
                        </a:rPr>
                        <a:t>а</a:t>
                      </a:r>
                      <a:r>
                        <a:rPr lang="en-US" sz="2000" b="0" i="0" u="none" strike="noStrike" kern="1200" dirty="0" err="1">
                          <a:solidFill>
                            <a:schemeClr val="accent3"/>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5975223"/>
                  </a:ext>
                </a:extLst>
              </a:tr>
            </a:tbl>
          </a:graphicData>
        </a:graphic>
      </p:graphicFrame>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1–5</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The verbal paradigm</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15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11</a:t>
            </a:fld>
            <a:endParaRPr lang="en-GB"/>
          </a:p>
        </p:txBody>
      </p:sp>
      <p:sp>
        <p:nvSpPr>
          <p:cNvPr id="7" name="Content Placeholder 2">
            <a:extLst>
              <a:ext uri="{FF2B5EF4-FFF2-40B4-BE49-F238E27FC236}">
                <a16:creationId xmlns:a16="http://schemas.microsoft.com/office/drawing/2014/main" id="{05D2BB38-98C8-4F51-8A7C-4861EAF6C6F5}"/>
              </a:ext>
            </a:extLst>
          </p:cNvPr>
          <p:cNvSpPr txBox="1">
            <a:spLocks/>
          </p:cNvSpPr>
          <p:nvPr/>
        </p:nvSpPr>
        <p:spPr>
          <a:xfrm>
            <a:off x="838197" y="1523888"/>
            <a:ext cx="10515600" cy="5335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u="sng" dirty="0"/>
              <a:t>b) Imperative</a:t>
            </a:r>
            <a:endParaRPr lang="mi-NZ" u="sng" dirty="0"/>
          </a:p>
        </p:txBody>
      </p:sp>
    </p:spTree>
    <p:extLst>
      <p:ext uri="{BB962C8B-B14F-4D97-AF65-F5344CB8AC3E}">
        <p14:creationId xmlns:p14="http://schemas.microsoft.com/office/powerpoint/2010/main" val="1235430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5">
            <a:extLst>
              <a:ext uri="{FF2B5EF4-FFF2-40B4-BE49-F238E27FC236}">
                <a16:creationId xmlns:a16="http://schemas.microsoft.com/office/drawing/2014/main" id="{60EFFB50-CD5E-41AB-AB76-4A1F55961D87}"/>
              </a:ext>
            </a:extLst>
          </p:cNvPr>
          <p:cNvGraphicFramePr>
            <a:graphicFrameLocks/>
          </p:cNvGraphicFramePr>
          <p:nvPr>
            <p:extLst>
              <p:ext uri="{D42A27DB-BD31-4B8C-83A1-F6EECF244321}">
                <p14:modId xmlns:p14="http://schemas.microsoft.com/office/powerpoint/2010/main" val="3219622347"/>
              </p:ext>
            </p:extLst>
          </p:nvPr>
        </p:nvGraphicFramePr>
        <p:xfrm>
          <a:off x="838200" y="2599399"/>
          <a:ext cx="10515600" cy="2316958"/>
        </p:xfrm>
        <a:graphic>
          <a:graphicData uri="http://schemas.openxmlformats.org/drawingml/2006/table">
            <a:tbl>
              <a:tblPr firstRow="1" firstCol="1" bandRow="1" bandCol="1"/>
              <a:tblGrid>
                <a:gridCol w="800100">
                  <a:extLst>
                    <a:ext uri="{9D8B030D-6E8A-4147-A177-3AD203B41FA5}">
                      <a16:colId xmlns:a16="http://schemas.microsoft.com/office/drawing/2014/main" val="3093730762"/>
                    </a:ext>
                  </a:extLst>
                </a:gridCol>
                <a:gridCol w="4857750">
                  <a:extLst>
                    <a:ext uri="{9D8B030D-6E8A-4147-A177-3AD203B41FA5}">
                      <a16:colId xmlns:a16="http://schemas.microsoft.com/office/drawing/2014/main" val="3804907911"/>
                    </a:ext>
                  </a:extLst>
                </a:gridCol>
                <a:gridCol w="4857750">
                  <a:extLst>
                    <a:ext uri="{9D8B030D-6E8A-4147-A177-3AD203B41FA5}">
                      <a16:colId xmlns:a16="http://schemas.microsoft.com/office/drawing/2014/main" val="1037044359"/>
                    </a:ext>
                  </a:extLst>
                </a:gridCol>
              </a:tblGrid>
              <a:tr h="71081">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 </a:t>
                      </a:r>
                      <a:endParaRPr lang="en-US" sz="2000" b="0" i="0" u="none" strike="noStrike" dirty="0">
                        <a:effectLst/>
                        <a:latin typeface="Arial" panose="020B0604020202020204" pitchFamily="34" charset="0"/>
                      </a:endParaRPr>
                    </a:p>
                  </a:txBody>
                  <a:tcPr marL="188595" marR="188595" marT="26194" marB="0">
                    <a:lnL>
                      <a:noFill/>
                    </a:lnL>
                    <a:lnR w="19050" cap="flat" cmpd="sng" algn="ctr">
                      <a:solidFill>
                        <a:srgbClr val="000000"/>
                      </a:solidFill>
                      <a:prstDash val="solid"/>
                      <a:round/>
                      <a:headEnd type="none" w="med" len="med"/>
                      <a:tailEnd type="none" w="med" len="med"/>
                    </a:lnR>
                    <a:lnT w="28575"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ctr" fontAlgn="t">
                        <a:spcBef>
                          <a:spcPts val="0"/>
                        </a:spcBef>
                        <a:spcAft>
                          <a:spcPts val="0"/>
                        </a:spcAft>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кочк</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(-ам)</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noProof="0" dirty="0">
                          <a:effectLst/>
                          <a:latin typeface="Calibri" panose="020F0502020204030204" pitchFamily="34" charset="0"/>
                          <a:ea typeface="PMingLiU" panose="02020500000000000000" pitchFamily="18" charset="-120"/>
                          <a:cs typeface="Calibri" panose="020F0502020204030204" pitchFamily="34" charset="0"/>
                        </a:rPr>
                        <a:t>‘to eat’</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algn="just" fontAlgn="t">
                        <a:spcBef>
                          <a:spcPts val="0"/>
                        </a:spcBef>
                        <a:spcAft>
                          <a:spcPts val="0"/>
                        </a:spcAft>
                      </a:pP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988633"/>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1Sg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кочн</a:t>
                      </a:r>
                      <a:r>
                        <a:rPr lang="az-Cyrl-A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м</a:t>
                      </a:r>
                    </a:p>
                  </a:txBody>
                  <a:tcPr marL="102382" marR="102382" marT="1422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ын</a:t>
                      </a:r>
                      <a:r>
                        <a:rPr lang="en-US" sz="2000" b="1"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е</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м</a:t>
                      </a:r>
                      <a:r>
                        <a:rPr lang="en-US"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3603831"/>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2Sg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кочн</a:t>
                      </a:r>
                      <a:r>
                        <a:rPr lang="az-Cyrl-A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т</a:t>
                      </a:r>
                    </a:p>
                  </a:txBody>
                  <a:tcPr marL="102382" marR="102382" marT="1422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ын</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е</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т 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2309104"/>
                  </a:ext>
                </a:extLst>
              </a:tr>
              <a:tr h="71081">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3Sg</a:t>
                      </a:r>
                      <a:endParaRPr lang="en-US"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кочн</a:t>
                      </a:r>
                      <a:r>
                        <a:rPr lang="az-Cyrl-A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же</a:t>
                      </a:r>
                    </a:p>
                  </a:txBody>
                  <a:tcPr marL="102382" marR="102382" marT="1422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ын</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е</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ж 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2251239"/>
                  </a:ext>
                </a:extLst>
              </a:tr>
              <a:tr h="71081">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1Pl</a:t>
                      </a:r>
                      <a:endParaRPr lang="en-US"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кочнен</a:t>
                      </a:r>
                      <a:r>
                        <a:rPr lang="az-Cyrl-A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p>
                  </a:txBody>
                  <a:tcPr marL="102382" marR="102382" marT="1422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ынен</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7858635"/>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2Pl</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кочнед</a:t>
                      </a:r>
                      <a:r>
                        <a:rPr lang="az-Cyrl-A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p>
                  </a:txBody>
                  <a:tcPr marL="102382" marR="102382" marT="1422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ынед</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604730"/>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3Pl</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кочн</a:t>
                      </a:r>
                      <a:r>
                        <a:rPr lang="az-Cyrl-A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шт</a:t>
                      </a:r>
                    </a:p>
                  </a:txBody>
                  <a:tcPr marL="102382" marR="102382" marT="1422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ын</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е</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шт 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5975223"/>
                  </a:ext>
                </a:extLst>
              </a:tr>
            </a:tbl>
          </a:graphicData>
        </a:graphic>
      </p:graphicFrame>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1–5</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The verbal paradigm</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15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12</a:t>
            </a:fld>
            <a:endParaRPr lang="en-GB"/>
          </a:p>
        </p:txBody>
      </p:sp>
      <p:sp>
        <p:nvSpPr>
          <p:cNvPr id="7" name="Content Placeholder 2">
            <a:extLst>
              <a:ext uri="{FF2B5EF4-FFF2-40B4-BE49-F238E27FC236}">
                <a16:creationId xmlns:a16="http://schemas.microsoft.com/office/drawing/2014/main" id="{05D2BB38-98C8-4F51-8A7C-4861EAF6C6F5}"/>
              </a:ext>
            </a:extLst>
          </p:cNvPr>
          <p:cNvSpPr txBox="1">
            <a:spLocks/>
          </p:cNvSpPr>
          <p:nvPr/>
        </p:nvSpPr>
        <p:spPr>
          <a:xfrm>
            <a:off x="838197" y="1523888"/>
            <a:ext cx="10515600" cy="5335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u="sng" dirty="0"/>
              <a:t>c) Desiderative</a:t>
            </a:r>
            <a:endParaRPr lang="mi-NZ" u="sng" dirty="0"/>
          </a:p>
        </p:txBody>
      </p:sp>
      <p:sp>
        <p:nvSpPr>
          <p:cNvPr id="10" name="Rectangle 9">
            <a:extLst>
              <a:ext uri="{FF2B5EF4-FFF2-40B4-BE49-F238E27FC236}">
                <a16:creationId xmlns:a16="http://schemas.microsoft.com/office/drawing/2014/main" id="{02E502DD-AFD3-48B2-B796-43B07E3729A9}"/>
              </a:ext>
            </a:extLst>
          </p:cNvPr>
          <p:cNvSpPr/>
          <p:nvPr/>
        </p:nvSpPr>
        <p:spPr>
          <a:xfrm>
            <a:off x="1727852" y="2993920"/>
            <a:ext cx="1154413"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1" name="Rectangle 10">
            <a:extLst>
              <a:ext uri="{FF2B5EF4-FFF2-40B4-BE49-F238E27FC236}">
                <a16:creationId xmlns:a16="http://schemas.microsoft.com/office/drawing/2014/main" id="{E86A337A-AD2F-4BF0-B260-51A6F4769DB5}"/>
              </a:ext>
            </a:extLst>
          </p:cNvPr>
          <p:cNvSpPr/>
          <p:nvPr/>
        </p:nvSpPr>
        <p:spPr>
          <a:xfrm>
            <a:off x="1750037" y="3279658"/>
            <a:ext cx="1056028" cy="29547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2" name="Rectangle 11">
            <a:extLst>
              <a:ext uri="{FF2B5EF4-FFF2-40B4-BE49-F238E27FC236}">
                <a16:creationId xmlns:a16="http://schemas.microsoft.com/office/drawing/2014/main" id="{93598766-4BD0-4A48-B605-088574AA6783}"/>
              </a:ext>
            </a:extLst>
          </p:cNvPr>
          <p:cNvSpPr/>
          <p:nvPr/>
        </p:nvSpPr>
        <p:spPr>
          <a:xfrm>
            <a:off x="1727851" y="3703550"/>
            <a:ext cx="1985319" cy="19692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4" name="Rectangle 13">
            <a:extLst>
              <a:ext uri="{FF2B5EF4-FFF2-40B4-BE49-F238E27FC236}">
                <a16:creationId xmlns:a16="http://schemas.microsoft.com/office/drawing/2014/main" id="{25DF7570-721B-485B-B02D-7F1E63741458}"/>
              </a:ext>
            </a:extLst>
          </p:cNvPr>
          <p:cNvSpPr/>
          <p:nvPr/>
        </p:nvSpPr>
        <p:spPr>
          <a:xfrm>
            <a:off x="1730937" y="3981106"/>
            <a:ext cx="1697084"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5" name="Rectangle 14">
            <a:extLst>
              <a:ext uri="{FF2B5EF4-FFF2-40B4-BE49-F238E27FC236}">
                <a16:creationId xmlns:a16="http://schemas.microsoft.com/office/drawing/2014/main" id="{1859C7F0-63DE-4F27-83E6-75F782CA3001}"/>
              </a:ext>
            </a:extLst>
          </p:cNvPr>
          <p:cNvSpPr/>
          <p:nvPr/>
        </p:nvSpPr>
        <p:spPr>
          <a:xfrm>
            <a:off x="1760894" y="4308391"/>
            <a:ext cx="1176133"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6" name="Rectangle 15">
            <a:extLst>
              <a:ext uri="{FF2B5EF4-FFF2-40B4-BE49-F238E27FC236}">
                <a16:creationId xmlns:a16="http://schemas.microsoft.com/office/drawing/2014/main" id="{60757424-4EBB-49F5-A2B7-DB31B2E63FE4}"/>
              </a:ext>
            </a:extLst>
          </p:cNvPr>
          <p:cNvSpPr/>
          <p:nvPr/>
        </p:nvSpPr>
        <p:spPr>
          <a:xfrm>
            <a:off x="1755396" y="4647503"/>
            <a:ext cx="1154413"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8" name="Rectangle 17">
            <a:extLst>
              <a:ext uri="{FF2B5EF4-FFF2-40B4-BE49-F238E27FC236}">
                <a16:creationId xmlns:a16="http://schemas.microsoft.com/office/drawing/2014/main" id="{063CCB62-6946-4CB7-A5AF-B2DDAFA7F949}"/>
              </a:ext>
            </a:extLst>
          </p:cNvPr>
          <p:cNvSpPr/>
          <p:nvPr/>
        </p:nvSpPr>
        <p:spPr>
          <a:xfrm>
            <a:off x="6540825" y="2993920"/>
            <a:ext cx="1688775"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9" name="Rectangle 18">
            <a:extLst>
              <a:ext uri="{FF2B5EF4-FFF2-40B4-BE49-F238E27FC236}">
                <a16:creationId xmlns:a16="http://schemas.microsoft.com/office/drawing/2014/main" id="{34C89073-7581-425E-8485-38852DEA4B59}"/>
              </a:ext>
            </a:extLst>
          </p:cNvPr>
          <p:cNvSpPr/>
          <p:nvPr/>
        </p:nvSpPr>
        <p:spPr>
          <a:xfrm>
            <a:off x="6563009" y="3279658"/>
            <a:ext cx="1393213" cy="29547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0" name="Rectangle 19">
            <a:extLst>
              <a:ext uri="{FF2B5EF4-FFF2-40B4-BE49-F238E27FC236}">
                <a16:creationId xmlns:a16="http://schemas.microsoft.com/office/drawing/2014/main" id="{23DB2461-FE8B-4728-8934-32731EA9A396}"/>
              </a:ext>
            </a:extLst>
          </p:cNvPr>
          <p:cNvSpPr/>
          <p:nvPr/>
        </p:nvSpPr>
        <p:spPr>
          <a:xfrm>
            <a:off x="6540824" y="3703550"/>
            <a:ext cx="1985319" cy="19692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1" name="Rectangle 20">
            <a:extLst>
              <a:ext uri="{FF2B5EF4-FFF2-40B4-BE49-F238E27FC236}">
                <a16:creationId xmlns:a16="http://schemas.microsoft.com/office/drawing/2014/main" id="{E08C45B2-E13E-4C63-9D97-0478C6407E8D}"/>
              </a:ext>
            </a:extLst>
          </p:cNvPr>
          <p:cNvSpPr/>
          <p:nvPr/>
        </p:nvSpPr>
        <p:spPr>
          <a:xfrm>
            <a:off x="6543909" y="3981106"/>
            <a:ext cx="2373847"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2" name="Rectangle 21">
            <a:extLst>
              <a:ext uri="{FF2B5EF4-FFF2-40B4-BE49-F238E27FC236}">
                <a16:creationId xmlns:a16="http://schemas.microsoft.com/office/drawing/2014/main" id="{9C041F3B-728F-49E6-A7C5-2D9B71C78290}"/>
              </a:ext>
            </a:extLst>
          </p:cNvPr>
          <p:cNvSpPr/>
          <p:nvPr/>
        </p:nvSpPr>
        <p:spPr>
          <a:xfrm>
            <a:off x="6551838" y="4308391"/>
            <a:ext cx="2365919"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3" name="Rectangle 22">
            <a:extLst>
              <a:ext uri="{FF2B5EF4-FFF2-40B4-BE49-F238E27FC236}">
                <a16:creationId xmlns:a16="http://schemas.microsoft.com/office/drawing/2014/main" id="{BCBD6003-1A84-44BD-98B4-4B8F115B68CD}"/>
              </a:ext>
            </a:extLst>
          </p:cNvPr>
          <p:cNvSpPr/>
          <p:nvPr/>
        </p:nvSpPr>
        <p:spPr>
          <a:xfrm>
            <a:off x="6558942" y="4647503"/>
            <a:ext cx="1911139"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1247616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20"/>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21"/>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4" grpId="0" animBg="1"/>
      <p:bldP spid="15" grpId="0" animBg="1"/>
      <p:bldP spid="16" grpId="0" animBg="1"/>
      <p:bldP spid="18" grpId="0" animBg="1"/>
      <p:bldP spid="19" grpId="0" animBg="1"/>
      <p:bldP spid="20" grpId="0" animBg="1"/>
      <p:bldP spid="21" grpId="0" animBg="1"/>
      <p:bldP spid="2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5">
            <a:extLst>
              <a:ext uri="{FF2B5EF4-FFF2-40B4-BE49-F238E27FC236}">
                <a16:creationId xmlns:a16="http://schemas.microsoft.com/office/drawing/2014/main" id="{60EFFB50-CD5E-41AB-AB76-4A1F55961D87}"/>
              </a:ext>
            </a:extLst>
          </p:cNvPr>
          <p:cNvGraphicFramePr>
            <a:graphicFrameLocks/>
          </p:cNvGraphicFramePr>
          <p:nvPr>
            <p:extLst>
              <p:ext uri="{D42A27DB-BD31-4B8C-83A1-F6EECF244321}">
                <p14:modId xmlns:p14="http://schemas.microsoft.com/office/powerpoint/2010/main" val="3684060941"/>
              </p:ext>
            </p:extLst>
          </p:nvPr>
        </p:nvGraphicFramePr>
        <p:xfrm>
          <a:off x="838200" y="2599399"/>
          <a:ext cx="10515600" cy="2316958"/>
        </p:xfrm>
        <a:graphic>
          <a:graphicData uri="http://schemas.openxmlformats.org/drawingml/2006/table">
            <a:tbl>
              <a:tblPr firstRow="1" firstCol="1" bandRow="1" bandCol="1"/>
              <a:tblGrid>
                <a:gridCol w="800100">
                  <a:extLst>
                    <a:ext uri="{9D8B030D-6E8A-4147-A177-3AD203B41FA5}">
                      <a16:colId xmlns:a16="http://schemas.microsoft.com/office/drawing/2014/main" val="3093730762"/>
                    </a:ext>
                  </a:extLst>
                </a:gridCol>
                <a:gridCol w="4857750">
                  <a:extLst>
                    <a:ext uri="{9D8B030D-6E8A-4147-A177-3AD203B41FA5}">
                      <a16:colId xmlns:a16="http://schemas.microsoft.com/office/drawing/2014/main" val="3804907911"/>
                    </a:ext>
                  </a:extLst>
                </a:gridCol>
                <a:gridCol w="4857750">
                  <a:extLst>
                    <a:ext uri="{9D8B030D-6E8A-4147-A177-3AD203B41FA5}">
                      <a16:colId xmlns:a16="http://schemas.microsoft.com/office/drawing/2014/main" val="1037044359"/>
                    </a:ext>
                  </a:extLst>
                </a:gridCol>
              </a:tblGrid>
              <a:tr h="71081">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 </a:t>
                      </a:r>
                      <a:endParaRPr lang="en-US" sz="2000" b="0" i="0" u="none" strike="noStrike" dirty="0">
                        <a:effectLst/>
                        <a:latin typeface="Arial" panose="020B0604020202020204" pitchFamily="34" charset="0"/>
                      </a:endParaRPr>
                    </a:p>
                  </a:txBody>
                  <a:tcPr marL="188595" marR="188595" marT="26194" marB="0">
                    <a:lnL>
                      <a:noFill/>
                    </a:lnL>
                    <a:lnR w="19050" cap="flat" cmpd="sng" algn="ctr">
                      <a:solidFill>
                        <a:srgbClr val="000000"/>
                      </a:solidFill>
                      <a:prstDash val="solid"/>
                      <a:round/>
                      <a:headEnd type="none" w="med" len="med"/>
                      <a:tailEnd type="none" w="med" len="med"/>
                    </a:lnR>
                    <a:lnT w="28575"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ctr" fontAlgn="t">
                        <a:spcBef>
                          <a:spcPts val="0"/>
                        </a:spcBef>
                        <a:spcAft>
                          <a:spcPts val="0"/>
                        </a:spcAft>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кочк</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(-ам)</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noProof="0" dirty="0">
                          <a:effectLst/>
                          <a:latin typeface="Calibri" panose="020F0502020204030204" pitchFamily="34" charset="0"/>
                          <a:ea typeface="PMingLiU" panose="02020500000000000000" pitchFamily="18" charset="-120"/>
                          <a:cs typeface="Calibri" panose="020F0502020204030204" pitchFamily="34" charset="0"/>
                        </a:rPr>
                        <a:t>‘to eat’</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algn="just" fontAlgn="t">
                        <a:spcBef>
                          <a:spcPts val="0"/>
                        </a:spcBef>
                        <a:spcAft>
                          <a:spcPts val="0"/>
                        </a:spcAft>
                      </a:pP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988633"/>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1Sg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кочн</a:t>
                      </a:r>
                      <a:r>
                        <a:rPr lang="az-Cyrl-A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м</a:t>
                      </a:r>
                    </a:p>
                  </a:txBody>
                  <a:tcPr marL="102382" marR="102382" marT="1422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ын</a:t>
                      </a:r>
                      <a:r>
                        <a:rPr lang="en-US" sz="2000" b="1"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е</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м</a:t>
                      </a:r>
                      <a:r>
                        <a:rPr lang="en-US"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3603831"/>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2Sg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кочн</a:t>
                      </a:r>
                      <a:r>
                        <a:rPr lang="az-Cyrl-A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т</a:t>
                      </a:r>
                    </a:p>
                  </a:txBody>
                  <a:tcPr marL="102382" marR="102382" marT="1422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ын</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е</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т 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2309104"/>
                  </a:ext>
                </a:extLst>
              </a:tr>
              <a:tr h="71081">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3Sg</a:t>
                      </a:r>
                      <a:endParaRPr lang="en-US"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кочн</a:t>
                      </a:r>
                      <a:r>
                        <a:rPr lang="az-Cyrl-A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же</a:t>
                      </a:r>
                    </a:p>
                  </a:txBody>
                  <a:tcPr marL="102382" marR="102382" marT="1422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ын</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е</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ж 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2251239"/>
                  </a:ext>
                </a:extLst>
              </a:tr>
              <a:tr h="71081">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1Pl</a:t>
                      </a:r>
                      <a:endParaRPr lang="en-US"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кочнен</a:t>
                      </a:r>
                      <a:r>
                        <a:rPr lang="az-Cyrl-A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p>
                  </a:txBody>
                  <a:tcPr marL="102382" marR="102382" marT="1422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ынен</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7858635"/>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2Pl</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кочнед</a:t>
                      </a:r>
                      <a:r>
                        <a:rPr lang="az-Cyrl-A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p>
                  </a:txBody>
                  <a:tcPr marL="102382" marR="102382" marT="1422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ынед</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604730"/>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3Pl</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кочн</a:t>
                      </a:r>
                      <a:r>
                        <a:rPr lang="az-Cyrl-A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шт</a:t>
                      </a:r>
                    </a:p>
                  </a:txBody>
                  <a:tcPr marL="102382" marR="102382" marT="1422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ын</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е</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шт 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5975223"/>
                  </a:ext>
                </a:extLst>
              </a:tr>
            </a:tbl>
          </a:graphicData>
        </a:graphic>
      </p:graphicFrame>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1–5</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The verbal paradigm</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15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13</a:t>
            </a:fld>
            <a:endParaRPr lang="en-GB"/>
          </a:p>
        </p:txBody>
      </p:sp>
      <p:sp>
        <p:nvSpPr>
          <p:cNvPr id="7" name="Content Placeholder 2">
            <a:extLst>
              <a:ext uri="{FF2B5EF4-FFF2-40B4-BE49-F238E27FC236}">
                <a16:creationId xmlns:a16="http://schemas.microsoft.com/office/drawing/2014/main" id="{05D2BB38-98C8-4F51-8A7C-4861EAF6C6F5}"/>
              </a:ext>
            </a:extLst>
          </p:cNvPr>
          <p:cNvSpPr txBox="1">
            <a:spLocks/>
          </p:cNvSpPr>
          <p:nvPr/>
        </p:nvSpPr>
        <p:spPr>
          <a:xfrm>
            <a:off x="838197" y="1523888"/>
            <a:ext cx="10515600" cy="5335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u="sng" dirty="0"/>
              <a:t>c) Desiderative</a:t>
            </a:r>
            <a:endParaRPr lang="mi-NZ" u="sng" dirty="0"/>
          </a:p>
        </p:txBody>
      </p:sp>
    </p:spTree>
    <p:extLst>
      <p:ext uri="{BB962C8B-B14F-4D97-AF65-F5344CB8AC3E}">
        <p14:creationId xmlns:p14="http://schemas.microsoft.com/office/powerpoint/2010/main" val="6603630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5">
            <a:extLst>
              <a:ext uri="{FF2B5EF4-FFF2-40B4-BE49-F238E27FC236}">
                <a16:creationId xmlns:a16="http://schemas.microsoft.com/office/drawing/2014/main" id="{60EFFB50-CD5E-41AB-AB76-4A1F55961D87}"/>
              </a:ext>
            </a:extLst>
          </p:cNvPr>
          <p:cNvGraphicFramePr>
            <a:graphicFrameLocks/>
          </p:cNvGraphicFramePr>
          <p:nvPr>
            <p:extLst>
              <p:ext uri="{D42A27DB-BD31-4B8C-83A1-F6EECF244321}">
                <p14:modId xmlns:p14="http://schemas.microsoft.com/office/powerpoint/2010/main" val="3442233925"/>
              </p:ext>
            </p:extLst>
          </p:nvPr>
        </p:nvGraphicFramePr>
        <p:xfrm>
          <a:off x="838200" y="2599399"/>
          <a:ext cx="10515600" cy="2316958"/>
        </p:xfrm>
        <a:graphic>
          <a:graphicData uri="http://schemas.openxmlformats.org/drawingml/2006/table">
            <a:tbl>
              <a:tblPr firstRow="1" firstCol="1" bandRow="1" bandCol="1"/>
              <a:tblGrid>
                <a:gridCol w="800100">
                  <a:extLst>
                    <a:ext uri="{9D8B030D-6E8A-4147-A177-3AD203B41FA5}">
                      <a16:colId xmlns:a16="http://schemas.microsoft.com/office/drawing/2014/main" val="3093730762"/>
                    </a:ext>
                  </a:extLst>
                </a:gridCol>
                <a:gridCol w="4857750">
                  <a:extLst>
                    <a:ext uri="{9D8B030D-6E8A-4147-A177-3AD203B41FA5}">
                      <a16:colId xmlns:a16="http://schemas.microsoft.com/office/drawing/2014/main" val="3804907911"/>
                    </a:ext>
                  </a:extLst>
                </a:gridCol>
                <a:gridCol w="4857750">
                  <a:extLst>
                    <a:ext uri="{9D8B030D-6E8A-4147-A177-3AD203B41FA5}">
                      <a16:colId xmlns:a16="http://schemas.microsoft.com/office/drawing/2014/main" val="1037044359"/>
                    </a:ext>
                  </a:extLst>
                </a:gridCol>
              </a:tblGrid>
              <a:tr h="71081">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 </a:t>
                      </a:r>
                      <a:endParaRPr lang="en-US" sz="2000" b="0" i="0" u="none" strike="noStrike" dirty="0">
                        <a:effectLst/>
                        <a:latin typeface="Arial" panose="020B0604020202020204" pitchFamily="34" charset="0"/>
                      </a:endParaRPr>
                    </a:p>
                  </a:txBody>
                  <a:tcPr marL="188595" marR="188595" marT="26194" marB="0">
                    <a:lnL>
                      <a:noFill/>
                    </a:lnL>
                    <a:lnR w="19050" cap="flat" cmpd="sng" algn="ctr">
                      <a:solidFill>
                        <a:srgbClr val="000000"/>
                      </a:solidFill>
                      <a:prstDash val="solid"/>
                      <a:round/>
                      <a:headEnd type="none" w="med" len="med"/>
                      <a:tailEnd type="none" w="med" len="med"/>
                    </a:lnR>
                    <a:lnT w="28575"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ctr" fontAlgn="t">
                        <a:spcBef>
                          <a:spcPts val="0"/>
                        </a:spcBef>
                        <a:spcAft>
                          <a:spcPts val="0"/>
                        </a:spcAft>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(-ем)</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noProof="0" dirty="0">
                          <a:effectLst/>
                          <a:latin typeface="Calibri" panose="020F0502020204030204" pitchFamily="34" charset="0"/>
                          <a:ea typeface="PMingLiU" panose="02020500000000000000" pitchFamily="18" charset="-120"/>
                          <a:cs typeface="Calibri" panose="020F0502020204030204" pitchFamily="34" charset="0"/>
                        </a:rPr>
                        <a:t>‘to know’</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algn="just" fontAlgn="t">
                        <a:spcBef>
                          <a:spcPts val="0"/>
                        </a:spcBef>
                        <a:spcAft>
                          <a:spcPts val="0"/>
                        </a:spcAft>
                      </a:pP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988633"/>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1Sg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палы</a:t>
                      </a:r>
                      <a:r>
                        <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н</a:t>
                      </a:r>
                      <a:r>
                        <a:rPr lang="az-Cyrl-A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м</a:t>
                      </a:r>
                    </a:p>
                  </a:txBody>
                  <a:tcPr marL="102382" marR="102382" marT="1422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ын</a:t>
                      </a:r>
                      <a:r>
                        <a:rPr lang="en-US" sz="2000" b="1"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е</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м</a:t>
                      </a:r>
                      <a:r>
                        <a:rPr lang="en-US"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п</a:t>
                      </a:r>
                      <a:r>
                        <a:rPr lang="en-US" sz="2000" b="1"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3603831"/>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2Sg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палы</a:t>
                      </a:r>
                      <a:r>
                        <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н</a:t>
                      </a:r>
                      <a:r>
                        <a:rPr lang="az-Cyrl-A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т</a:t>
                      </a:r>
                    </a:p>
                  </a:txBody>
                  <a:tcPr marL="102382" marR="102382" marT="1422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ын</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е</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т </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п</a:t>
                      </a:r>
                      <a:r>
                        <a:rPr lang="en-US" sz="2000" b="1"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2309104"/>
                  </a:ext>
                </a:extLst>
              </a:tr>
              <a:tr h="71081">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3Sg</a:t>
                      </a:r>
                      <a:endParaRPr lang="en-US"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палы</a:t>
                      </a:r>
                      <a:r>
                        <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н</a:t>
                      </a:r>
                      <a:r>
                        <a:rPr lang="az-Cyrl-A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же</a:t>
                      </a:r>
                    </a:p>
                  </a:txBody>
                  <a:tcPr marL="102382" marR="102382" marT="1422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ын</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е</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ж </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п</a:t>
                      </a:r>
                      <a:r>
                        <a:rPr lang="en-US" sz="2000" b="1"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2251239"/>
                  </a:ext>
                </a:extLst>
              </a:tr>
              <a:tr h="71081">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1Pl</a:t>
                      </a:r>
                      <a:endParaRPr lang="en-US"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палы</a:t>
                      </a:r>
                      <a:r>
                        <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нен</a:t>
                      </a:r>
                      <a:r>
                        <a:rPr lang="az-Cyrl-A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p>
                  </a:txBody>
                  <a:tcPr marL="102382" marR="102382" marT="1422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ынен</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п</a:t>
                      </a:r>
                      <a:r>
                        <a:rPr lang="en-US" sz="2000" b="1"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7858635"/>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2Pl</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палы</a:t>
                      </a:r>
                      <a:r>
                        <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нед</a:t>
                      </a:r>
                      <a:r>
                        <a:rPr lang="az-Cyrl-A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p>
                  </a:txBody>
                  <a:tcPr marL="102382" marR="102382" marT="1422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ынед</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п</a:t>
                      </a:r>
                      <a:r>
                        <a:rPr lang="en-US" sz="2000" b="1"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604730"/>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3Pl</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палы</a:t>
                      </a:r>
                      <a:r>
                        <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н</a:t>
                      </a:r>
                      <a:r>
                        <a:rPr lang="az-Cyrl-A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шт</a:t>
                      </a:r>
                    </a:p>
                  </a:txBody>
                  <a:tcPr marL="102382" marR="102382" marT="1422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ын</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е</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шт </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п</a:t>
                      </a:r>
                      <a:r>
                        <a:rPr lang="en-US" sz="2000" b="1"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5975223"/>
                  </a:ext>
                </a:extLst>
              </a:tr>
            </a:tbl>
          </a:graphicData>
        </a:graphic>
      </p:graphicFrame>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1–5</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The verbal paradigm</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15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14</a:t>
            </a:fld>
            <a:endParaRPr lang="en-GB"/>
          </a:p>
        </p:txBody>
      </p:sp>
      <p:sp>
        <p:nvSpPr>
          <p:cNvPr id="7" name="Content Placeholder 2">
            <a:extLst>
              <a:ext uri="{FF2B5EF4-FFF2-40B4-BE49-F238E27FC236}">
                <a16:creationId xmlns:a16="http://schemas.microsoft.com/office/drawing/2014/main" id="{05D2BB38-98C8-4F51-8A7C-4861EAF6C6F5}"/>
              </a:ext>
            </a:extLst>
          </p:cNvPr>
          <p:cNvSpPr txBox="1">
            <a:spLocks/>
          </p:cNvSpPr>
          <p:nvPr/>
        </p:nvSpPr>
        <p:spPr>
          <a:xfrm>
            <a:off x="838197" y="1523888"/>
            <a:ext cx="10515600" cy="5335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u="sng" dirty="0"/>
              <a:t>c) Desiderative</a:t>
            </a:r>
            <a:endParaRPr lang="mi-NZ" u="sng" dirty="0"/>
          </a:p>
        </p:txBody>
      </p:sp>
      <p:sp>
        <p:nvSpPr>
          <p:cNvPr id="10" name="Rectangle 9">
            <a:extLst>
              <a:ext uri="{FF2B5EF4-FFF2-40B4-BE49-F238E27FC236}">
                <a16:creationId xmlns:a16="http://schemas.microsoft.com/office/drawing/2014/main" id="{02E502DD-AFD3-48B2-B796-43B07E3729A9}"/>
              </a:ext>
            </a:extLst>
          </p:cNvPr>
          <p:cNvSpPr/>
          <p:nvPr/>
        </p:nvSpPr>
        <p:spPr>
          <a:xfrm>
            <a:off x="1727852" y="2993920"/>
            <a:ext cx="1154413"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1" name="Rectangle 10">
            <a:extLst>
              <a:ext uri="{FF2B5EF4-FFF2-40B4-BE49-F238E27FC236}">
                <a16:creationId xmlns:a16="http://schemas.microsoft.com/office/drawing/2014/main" id="{E86A337A-AD2F-4BF0-B260-51A6F4769DB5}"/>
              </a:ext>
            </a:extLst>
          </p:cNvPr>
          <p:cNvSpPr/>
          <p:nvPr/>
        </p:nvSpPr>
        <p:spPr>
          <a:xfrm>
            <a:off x="1750037" y="3279658"/>
            <a:ext cx="1056028" cy="29547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2" name="Rectangle 11">
            <a:extLst>
              <a:ext uri="{FF2B5EF4-FFF2-40B4-BE49-F238E27FC236}">
                <a16:creationId xmlns:a16="http://schemas.microsoft.com/office/drawing/2014/main" id="{93598766-4BD0-4A48-B605-088574AA6783}"/>
              </a:ext>
            </a:extLst>
          </p:cNvPr>
          <p:cNvSpPr/>
          <p:nvPr/>
        </p:nvSpPr>
        <p:spPr>
          <a:xfrm>
            <a:off x="1727851" y="3703550"/>
            <a:ext cx="1985319" cy="19692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4" name="Rectangle 13">
            <a:extLst>
              <a:ext uri="{FF2B5EF4-FFF2-40B4-BE49-F238E27FC236}">
                <a16:creationId xmlns:a16="http://schemas.microsoft.com/office/drawing/2014/main" id="{25DF7570-721B-485B-B02D-7F1E63741458}"/>
              </a:ext>
            </a:extLst>
          </p:cNvPr>
          <p:cNvSpPr/>
          <p:nvPr/>
        </p:nvSpPr>
        <p:spPr>
          <a:xfrm>
            <a:off x="1730937" y="3981106"/>
            <a:ext cx="1697084"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5" name="Rectangle 14">
            <a:extLst>
              <a:ext uri="{FF2B5EF4-FFF2-40B4-BE49-F238E27FC236}">
                <a16:creationId xmlns:a16="http://schemas.microsoft.com/office/drawing/2014/main" id="{1859C7F0-63DE-4F27-83E6-75F782CA3001}"/>
              </a:ext>
            </a:extLst>
          </p:cNvPr>
          <p:cNvSpPr/>
          <p:nvPr/>
        </p:nvSpPr>
        <p:spPr>
          <a:xfrm>
            <a:off x="1760894" y="4308391"/>
            <a:ext cx="1176133"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6" name="Rectangle 15">
            <a:extLst>
              <a:ext uri="{FF2B5EF4-FFF2-40B4-BE49-F238E27FC236}">
                <a16:creationId xmlns:a16="http://schemas.microsoft.com/office/drawing/2014/main" id="{60757424-4EBB-49F5-A2B7-DB31B2E63FE4}"/>
              </a:ext>
            </a:extLst>
          </p:cNvPr>
          <p:cNvSpPr/>
          <p:nvPr/>
        </p:nvSpPr>
        <p:spPr>
          <a:xfrm>
            <a:off x="1755396" y="4647503"/>
            <a:ext cx="1154413"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8" name="Rectangle 17">
            <a:extLst>
              <a:ext uri="{FF2B5EF4-FFF2-40B4-BE49-F238E27FC236}">
                <a16:creationId xmlns:a16="http://schemas.microsoft.com/office/drawing/2014/main" id="{063CCB62-6946-4CB7-A5AF-B2DDAFA7F949}"/>
              </a:ext>
            </a:extLst>
          </p:cNvPr>
          <p:cNvSpPr/>
          <p:nvPr/>
        </p:nvSpPr>
        <p:spPr>
          <a:xfrm>
            <a:off x="6540825" y="2993920"/>
            <a:ext cx="1688775"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9" name="Rectangle 18">
            <a:extLst>
              <a:ext uri="{FF2B5EF4-FFF2-40B4-BE49-F238E27FC236}">
                <a16:creationId xmlns:a16="http://schemas.microsoft.com/office/drawing/2014/main" id="{34C89073-7581-425E-8485-38852DEA4B59}"/>
              </a:ext>
            </a:extLst>
          </p:cNvPr>
          <p:cNvSpPr/>
          <p:nvPr/>
        </p:nvSpPr>
        <p:spPr>
          <a:xfrm>
            <a:off x="6563009" y="3279658"/>
            <a:ext cx="1393213" cy="29547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0" name="Rectangle 19">
            <a:extLst>
              <a:ext uri="{FF2B5EF4-FFF2-40B4-BE49-F238E27FC236}">
                <a16:creationId xmlns:a16="http://schemas.microsoft.com/office/drawing/2014/main" id="{23DB2461-FE8B-4728-8934-32731EA9A396}"/>
              </a:ext>
            </a:extLst>
          </p:cNvPr>
          <p:cNvSpPr/>
          <p:nvPr/>
        </p:nvSpPr>
        <p:spPr>
          <a:xfrm>
            <a:off x="6540824" y="3703550"/>
            <a:ext cx="1985319" cy="19692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1" name="Rectangle 20">
            <a:extLst>
              <a:ext uri="{FF2B5EF4-FFF2-40B4-BE49-F238E27FC236}">
                <a16:creationId xmlns:a16="http://schemas.microsoft.com/office/drawing/2014/main" id="{E08C45B2-E13E-4C63-9D97-0478C6407E8D}"/>
              </a:ext>
            </a:extLst>
          </p:cNvPr>
          <p:cNvSpPr/>
          <p:nvPr/>
        </p:nvSpPr>
        <p:spPr>
          <a:xfrm>
            <a:off x="6543909" y="3981106"/>
            <a:ext cx="2373847"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2" name="Rectangle 21">
            <a:extLst>
              <a:ext uri="{FF2B5EF4-FFF2-40B4-BE49-F238E27FC236}">
                <a16:creationId xmlns:a16="http://schemas.microsoft.com/office/drawing/2014/main" id="{9C041F3B-728F-49E6-A7C5-2D9B71C78290}"/>
              </a:ext>
            </a:extLst>
          </p:cNvPr>
          <p:cNvSpPr/>
          <p:nvPr/>
        </p:nvSpPr>
        <p:spPr>
          <a:xfrm>
            <a:off x="6551838" y="4308391"/>
            <a:ext cx="2365919"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3" name="Rectangle 22">
            <a:extLst>
              <a:ext uri="{FF2B5EF4-FFF2-40B4-BE49-F238E27FC236}">
                <a16:creationId xmlns:a16="http://schemas.microsoft.com/office/drawing/2014/main" id="{BCBD6003-1A84-44BD-98B4-4B8F115B68CD}"/>
              </a:ext>
            </a:extLst>
          </p:cNvPr>
          <p:cNvSpPr/>
          <p:nvPr/>
        </p:nvSpPr>
        <p:spPr>
          <a:xfrm>
            <a:off x="6558942" y="4647503"/>
            <a:ext cx="1911139"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1594069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20"/>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21"/>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4" grpId="0" animBg="1"/>
      <p:bldP spid="15" grpId="0" animBg="1"/>
      <p:bldP spid="16" grpId="0" animBg="1"/>
      <p:bldP spid="18" grpId="0" animBg="1"/>
      <p:bldP spid="19" grpId="0" animBg="1"/>
      <p:bldP spid="20" grpId="0" animBg="1"/>
      <p:bldP spid="21" grpId="0" animBg="1"/>
      <p:bldP spid="2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5">
            <a:extLst>
              <a:ext uri="{FF2B5EF4-FFF2-40B4-BE49-F238E27FC236}">
                <a16:creationId xmlns:a16="http://schemas.microsoft.com/office/drawing/2014/main" id="{60EFFB50-CD5E-41AB-AB76-4A1F55961D87}"/>
              </a:ext>
            </a:extLst>
          </p:cNvPr>
          <p:cNvGraphicFramePr>
            <a:graphicFrameLocks/>
          </p:cNvGraphicFramePr>
          <p:nvPr>
            <p:extLst>
              <p:ext uri="{D42A27DB-BD31-4B8C-83A1-F6EECF244321}">
                <p14:modId xmlns:p14="http://schemas.microsoft.com/office/powerpoint/2010/main" val="226611257"/>
              </p:ext>
            </p:extLst>
          </p:nvPr>
        </p:nvGraphicFramePr>
        <p:xfrm>
          <a:off x="838200" y="2599399"/>
          <a:ext cx="10515600" cy="2316958"/>
        </p:xfrm>
        <a:graphic>
          <a:graphicData uri="http://schemas.openxmlformats.org/drawingml/2006/table">
            <a:tbl>
              <a:tblPr firstRow="1" firstCol="1" bandRow="1" bandCol="1"/>
              <a:tblGrid>
                <a:gridCol w="800100">
                  <a:extLst>
                    <a:ext uri="{9D8B030D-6E8A-4147-A177-3AD203B41FA5}">
                      <a16:colId xmlns:a16="http://schemas.microsoft.com/office/drawing/2014/main" val="3093730762"/>
                    </a:ext>
                  </a:extLst>
                </a:gridCol>
                <a:gridCol w="4857750">
                  <a:extLst>
                    <a:ext uri="{9D8B030D-6E8A-4147-A177-3AD203B41FA5}">
                      <a16:colId xmlns:a16="http://schemas.microsoft.com/office/drawing/2014/main" val="3804907911"/>
                    </a:ext>
                  </a:extLst>
                </a:gridCol>
                <a:gridCol w="4857750">
                  <a:extLst>
                    <a:ext uri="{9D8B030D-6E8A-4147-A177-3AD203B41FA5}">
                      <a16:colId xmlns:a16="http://schemas.microsoft.com/office/drawing/2014/main" val="1037044359"/>
                    </a:ext>
                  </a:extLst>
                </a:gridCol>
              </a:tblGrid>
              <a:tr h="71081">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 </a:t>
                      </a:r>
                      <a:endParaRPr lang="en-US" sz="2000" b="0" i="0" u="none" strike="noStrike" dirty="0">
                        <a:effectLst/>
                        <a:latin typeface="Arial" panose="020B0604020202020204" pitchFamily="34" charset="0"/>
                      </a:endParaRPr>
                    </a:p>
                  </a:txBody>
                  <a:tcPr marL="188595" marR="188595" marT="26194" marB="0">
                    <a:lnL>
                      <a:noFill/>
                    </a:lnL>
                    <a:lnR w="19050" cap="flat" cmpd="sng" algn="ctr">
                      <a:solidFill>
                        <a:srgbClr val="000000"/>
                      </a:solidFill>
                      <a:prstDash val="solid"/>
                      <a:round/>
                      <a:headEnd type="none" w="med" len="med"/>
                      <a:tailEnd type="none" w="med" len="med"/>
                    </a:lnR>
                    <a:lnT w="28575"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ctr" fontAlgn="t">
                        <a:spcBef>
                          <a:spcPts val="0"/>
                        </a:spcBef>
                        <a:spcAft>
                          <a:spcPts val="0"/>
                        </a:spcAft>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(-ем)</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noProof="0" dirty="0">
                          <a:effectLst/>
                          <a:latin typeface="Calibri" panose="020F0502020204030204" pitchFamily="34" charset="0"/>
                          <a:ea typeface="PMingLiU" panose="02020500000000000000" pitchFamily="18" charset="-120"/>
                          <a:cs typeface="Calibri" panose="020F0502020204030204" pitchFamily="34" charset="0"/>
                        </a:rPr>
                        <a:t>‘to know’</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algn="just" fontAlgn="t">
                        <a:spcBef>
                          <a:spcPts val="0"/>
                        </a:spcBef>
                        <a:spcAft>
                          <a:spcPts val="0"/>
                        </a:spcAft>
                      </a:pP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988633"/>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1Sg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палы</a:t>
                      </a:r>
                      <a:r>
                        <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н</a:t>
                      </a:r>
                      <a:r>
                        <a:rPr lang="az-Cyrl-A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м</a:t>
                      </a:r>
                    </a:p>
                  </a:txBody>
                  <a:tcPr marL="102382" marR="102382" marT="1422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ын</a:t>
                      </a:r>
                      <a:r>
                        <a:rPr lang="en-US" sz="2000" b="1"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е</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м</a:t>
                      </a:r>
                      <a:r>
                        <a:rPr lang="en-US"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п</a:t>
                      </a:r>
                      <a:r>
                        <a:rPr lang="en-US" sz="2000" b="1"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3603831"/>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2Sg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палы</a:t>
                      </a:r>
                      <a:r>
                        <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н</a:t>
                      </a:r>
                      <a:r>
                        <a:rPr lang="az-Cyrl-A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т</a:t>
                      </a:r>
                    </a:p>
                  </a:txBody>
                  <a:tcPr marL="102382" marR="102382" marT="1422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ын</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е</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т </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п</a:t>
                      </a:r>
                      <a:r>
                        <a:rPr lang="en-US" sz="2000" b="1"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2309104"/>
                  </a:ext>
                </a:extLst>
              </a:tr>
              <a:tr h="71081">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3Sg</a:t>
                      </a:r>
                      <a:endParaRPr lang="en-US"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палы</a:t>
                      </a:r>
                      <a:r>
                        <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н</a:t>
                      </a:r>
                      <a:r>
                        <a:rPr lang="az-Cyrl-A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же</a:t>
                      </a:r>
                    </a:p>
                  </a:txBody>
                  <a:tcPr marL="102382" marR="102382" marT="1422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ын</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е</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ж </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п</a:t>
                      </a:r>
                      <a:r>
                        <a:rPr lang="en-US" sz="2000" b="1"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2251239"/>
                  </a:ext>
                </a:extLst>
              </a:tr>
              <a:tr h="71081">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1Pl</a:t>
                      </a:r>
                      <a:endParaRPr lang="en-US"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палы</a:t>
                      </a:r>
                      <a:r>
                        <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нен</a:t>
                      </a:r>
                      <a:r>
                        <a:rPr lang="az-Cyrl-A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p>
                  </a:txBody>
                  <a:tcPr marL="102382" marR="102382" marT="1422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ынен</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п</a:t>
                      </a:r>
                      <a:r>
                        <a:rPr lang="en-US" sz="2000" b="1"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7858635"/>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2Pl</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палы</a:t>
                      </a:r>
                      <a:r>
                        <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нед</a:t>
                      </a:r>
                      <a:r>
                        <a:rPr lang="az-Cyrl-A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p>
                  </a:txBody>
                  <a:tcPr marL="102382" marR="102382" marT="1422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ынед</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п</a:t>
                      </a:r>
                      <a:r>
                        <a:rPr lang="en-US" sz="2000" b="1"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604730"/>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3Pl</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палы</a:t>
                      </a:r>
                      <a:r>
                        <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н</a:t>
                      </a:r>
                      <a:r>
                        <a:rPr lang="az-Cyrl-A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е</a:t>
                      </a:r>
                      <a:r>
                        <a:rPr lang="az-Cyrl-A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шт</a:t>
                      </a:r>
                    </a:p>
                  </a:txBody>
                  <a:tcPr marL="102382" marR="102382" marT="1422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ын</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е</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шт </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п</a:t>
                      </a:r>
                      <a:r>
                        <a:rPr lang="en-US" sz="2000" b="1"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5975223"/>
                  </a:ext>
                </a:extLst>
              </a:tr>
            </a:tbl>
          </a:graphicData>
        </a:graphic>
      </p:graphicFrame>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1–5</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The verbal paradigm</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15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15</a:t>
            </a:fld>
            <a:endParaRPr lang="en-GB"/>
          </a:p>
        </p:txBody>
      </p:sp>
      <p:sp>
        <p:nvSpPr>
          <p:cNvPr id="7" name="Content Placeholder 2">
            <a:extLst>
              <a:ext uri="{FF2B5EF4-FFF2-40B4-BE49-F238E27FC236}">
                <a16:creationId xmlns:a16="http://schemas.microsoft.com/office/drawing/2014/main" id="{05D2BB38-98C8-4F51-8A7C-4861EAF6C6F5}"/>
              </a:ext>
            </a:extLst>
          </p:cNvPr>
          <p:cNvSpPr txBox="1">
            <a:spLocks/>
          </p:cNvSpPr>
          <p:nvPr/>
        </p:nvSpPr>
        <p:spPr>
          <a:xfrm>
            <a:off x="838197" y="1523888"/>
            <a:ext cx="10515600" cy="5335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u="sng" dirty="0"/>
              <a:t>c) Desiderative</a:t>
            </a:r>
            <a:endParaRPr lang="mi-NZ" u="sng" dirty="0"/>
          </a:p>
        </p:txBody>
      </p:sp>
    </p:spTree>
    <p:extLst>
      <p:ext uri="{BB962C8B-B14F-4D97-AF65-F5344CB8AC3E}">
        <p14:creationId xmlns:p14="http://schemas.microsoft.com/office/powerpoint/2010/main" val="21315963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5">
            <a:extLst>
              <a:ext uri="{FF2B5EF4-FFF2-40B4-BE49-F238E27FC236}">
                <a16:creationId xmlns:a16="http://schemas.microsoft.com/office/drawing/2014/main" id="{60EFFB50-CD5E-41AB-AB76-4A1F55961D87}"/>
              </a:ext>
            </a:extLst>
          </p:cNvPr>
          <p:cNvGraphicFramePr>
            <a:graphicFrameLocks/>
          </p:cNvGraphicFramePr>
          <p:nvPr>
            <p:extLst>
              <p:ext uri="{D42A27DB-BD31-4B8C-83A1-F6EECF244321}">
                <p14:modId xmlns:p14="http://schemas.microsoft.com/office/powerpoint/2010/main" val="4027832490"/>
              </p:ext>
            </p:extLst>
          </p:nvPr>
        </p:nvGraphicFramePr>
        <p:xfrm>
          <a:off x="838200" y="2599399"/>
          <a:ext cx="10515600" cy="2316958"/>
        </p:xfrm>
        <a:graphic>
          <a:graphicData uri="http://schemas.openxmlformats.org/drawingml/2006/table">
            <a:tbl>
              <a:tblPr firstRow="1" firstCol="1" bandRow="1" bandCol="1"/>
              <a:tblGrid>
                <a:gridCol w="800100">
                  <a:extLst>
                    <a:ext uri="{9D8B030D-6E8A-4147-A177-3AD203B41FA5}">
                      <a16:colId xmlns:a16="http://schemas.microsoft.com/office/drawing/2014/main" val="3093730762"/>
                    </a:ext>
                  </a:extLst>
                </a:gridCol>
                <a:gridCol w="4857750">
                  <a:extLst>
                    <a:ext uri="{9D8B030D-6E8A-4147-A177-3AD203B41FA5}">
                      <a16:colId xmlns:a16="http://schemas.microsoft.com/office/drawing/2014/main" val="3804907911"/>
                    </a:ext>
                  </a:extLst>
                </a:gridCol>
                <a:gridCol w="4857750">
                  <a:extLst>
                    <a:ext uri="{9D8B030D-6E8A-4147-A177-3AD203B41FA5}">
                      <a16:colId xmlns:a16="http://schemas.microsoft.com/office/drawing/2014/main" val="1037044359"/>
                    </a:ext>
                  </a:extLst>
                </a:gridCol>
              </a:tblGrid>
              <a:tr h="71081">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 </a:t>
                      </a:r>
                      <a:endParaRPr lang="en-US" sz="2000" b="0" i="0" u="none" strike="noStrike" dirty="0">
                        <a:effectLst/>
                        <a:latin typeface="Arial" panose="020B0604020202020204" pitchFamily="34" charset="0"/>
                      </a:endParaRPr>
                    </a:p>
                  </a:txBody>
                  <a:tcPr marL="188595" marR="188595" marT="26194" marB="0">
                    <a:lnL>
                      <a:noFill/>
                    </a:lnL>
                    <a:lnR w="19050" cap="flat" cmpd="sng" algn="ctr">
                      <a:solidFill>
                        <a:srgbClr val="000000"/>
                      </a:solidFill>
                      <a:prstDash val="solid"/>
                      <a:round/>
                      <a:headEnd type="none" w="med" len="med"/>
                      <a:tailEnd type="none" w="med" len="med"/>
                    </a:lnR>
                    <a:lnT w="28575"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ctr" fontAlgn="t">
                        <a:spcBef>
                          <a:spcPts val="0"/>
                        </a:spcBef>
                        <a:spcAft>
                          <a:spcPts val="0"/>
                        </a:spcAft>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кочк</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(-ам)</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noProof="0" dirty="0">
                          <a:effectLst/>
                          <a:latin typeface="Calibri" panose="020F0502020204030204" pitchFamily="34" charset="0"/>
                          <a:ea typeface="PMingLiU" panose="02020500000000000000" pitchFamily="18" charset="-120"/>
                          <a:cs typeface="Calibri" panose="020F0502020204030204" pitchFamily="34" charset="0"/>
                        </a:rPr>
                        <a:t>‘to eat’</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algn="just" fontAlgn="t">
                        <a:spcBef>
                          <a:spcPts val="0"/>
                        </a:spcBef>
                        <a:spcAft>
                          <a:spcPts val="0"/>
                        </a:spcAft>
                      </a:pP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988633"/>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1Sg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к</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о</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чкым</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шым</a:t>
                      </a:r>
                      <a:r>
                        <a:rPr lang="en-US"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3603831"/>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2Sg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к</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о</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чкыч</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шыч 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2309104"/>
                  </a:ext>
                </a:extLst>
              </a:tr>
              <a:tr h="71081">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3Sg</a:t>
                      </a:r>
                      <a:endParaRPr lang="en-US"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к</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о</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чко</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ыш 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2251239"/>
                  </a:ext>
                </a:extLst>
              </a:tr>
              <a:tr h="71081">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1Pl</a:t>
                      </a:r>
                      <a:endParaRPr lang="en-US"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кочн</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endParaRPr lang="az-Cyrl-AZ" sz="2000" b="1"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ышн</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7858635"/>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2Pl</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кочд</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endParaRPr lang="az-Cyrl-AZ" sz="2000" b="1"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ышд</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604730"/>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3Pl</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к</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о</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чкыч</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ышт 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5975223"/>
                  </a:ext>
                </a:extLst>
              </a:tr>
            </a:tbl>
          </a:graphicData>
        </a:graphic>
      </p:graphicFrame>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1–5</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The verbal paradigm</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15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16</a:t>
            </a:fld>
            <a:endParaRPr lang="en-GB"/>
          </a:p>
        </p:txBody>
      </p:sp>
      <p:sp>
        <p:nvSpPr>
          <p:cNvPr id="7" name="Content Placeholder 2">
            <a:extLst>
              <a:ext uri="{FF2B5EF4-FFF2-40B4-BE49-F238E27FC236}">
                <a16:creationId xmlns:a16="http://schemas.microsoft.com/office/drawing/2014/main" id="{05D2BB38-98C8-4F51-8A7C-4861EAF6C6F5}"/>
              </a:ext>
            </a:extLst>
          </p:cNvPr>
          <p:cNvSpPr txBox="1">
            <a:spLocks/>
          </p:cNvSpPr>
          <p:nvPr/>
        </p:nvSpPr>
        <p:spPr>
          <a:xfrm>
            <a:off x="838197" y="1523888"/>
            <a:ext cx="10515600" cy="5335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u="sng" dirty="0"/>
              <a:t>d) Indicative simple past I</a:t>
            </a:r>
            <a:endParaRPr lang="mi-NZ" u="sng" dirty="0"/>
          </a:p>
        </p:txBody>
      </p:sp>
      <p:sp>
        <p:nvSpPr>
          <p:cNvPr id="10" name="Rectangle 9">
            <a:extLst>
              <a:ext uri="{FF2B5EF4-FFF2-40B4-BE49-F238E27FC236}">
                <a16:creationId xmlns:a16="http://schemas.microsoft.com/office/drawing/2014/main" id="{02E502DD-AFD3-48B2-B796-43B07E3729A9}"/>
              </a:ext>
            </a:extLst>
          </p:cNvPr>
          <p:cNvSpPr/>
          <p:nvPr/>
        </p:nvSpPr>
        <p:spPr>
          <a:xfrm>
            <a:off x="1727852" y="2993920"/>
            <a:ext cx="1154413"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1" name="Rectangle 10">
            <a:extLst>
              <a:ext uri="{FF2B5EF4-FFF2-40B4-BE49-F238E27FC236}">
                <a16:creationId xmlns:a16="http://schemas.microsoft.com/office/drawing/2014/main" id="{E86A337A-AD2F-4BF0-B260-51A6F4769DB5}"/>
              </a:ext>
            </a:extLst>
          </p:cNvPr>
          <p:cNvSpPr/>
          <p:nvPr/>
        </p:nvSpPr>
        <p:spPr>
          <a:xfrm>
            <a:off x="1750037" y="3279658"/>
            <a:ext cx="1056028" cy="29547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2" name="Rectangle 11">
            <a:extLst>
              <a:ext uri="{FF2B5EF4-FFF2-40B4-BE49-F238E27FC236}">
                <a16:creationId xmlns:a16="http://schemas.microsoft.com/office/drawing/2014/main" id="{93598766-4BD0-4A48-B605-088574AA6783}"/>
              </a:ext>
            </a:extLst>
          </p:cNvPr>
          <p:cNvSpPr/>
          <p:nvPr/>
        </p:nvSpPr>
        <p:spPr>
          <a:xfrm>
            <a:off x="1727851" y="3703550"/>
            <a:ext cx="1985319" cy="19692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4" name="Rectangle 13">
            <a:extLst>
              <a:ext uri="{FF2B5EF4-FFF2-40B4-BE49-F238E27FC236}">
                <a16:creationId xmlns:a16="http://schemas.microsoft.com/office/drawing/2014/main" id="{25DF7570-721B-485B-B02D-7F1E63741458}"/>
              </a:ext>
            </a:extLst>
          </p:cNvPr>
          <p:cNvSpPr/>
          <p:nvPr/>
        </p:nvSpPr>
        <p:spPr>
          <a:xfrm>
            <a:off x="1730937" y="3981106"/>
            <a:ext cx="1697084"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5" name="Rectangle 14">
            <a:extLst>
              <a:ext uri="{FF2B5EF4-FFF2-40B4-BE49-F238E27FC236}">
                <a16:creationId xmlns:a16="http://schemas.microsoft.com/office/drawing/2014/main" id="{1859C7F0-63DE-4F27-83E6-75F782CA3001}"/>
              </a:ext>
            </a:extLst>
          </p:cNvPr>
          <p:cNvSpPr/>
          <p:nvPr/>
        </p:nvSpPr>
        <p:spPr>
          <a:xfrm>
            <a:off x="1804854" y="4308391"/>
            <a:ext cx="1176133"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6" name="Rectangle 15">
            <a:extLst>
              <a:ext uri="{FF2B5EF4-FFF2-40B4-BE49-F238E27FC236}">
                <a16:creationId xmlns:a16="http://schemas.microsoft.com/office/drawing/2014/main" id="{60757424-4EBB-49F5-A2B7-DB31B2E63FE4}"/>
              </a:ext>
            </a:extLst>
          </p:cNvPr>
          <p:cNvSpPr/>
          <p:nvPr/>
        </p:nvSpPr>
        <p:spPr>
          <a:xfrm>
            <a:off x="1755396" y="4647503"/>
            <a:ext cx="1154413"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8" name="Rectangle 17">
            <a:extLst>
              <a:ext uri="{FF2B5EF4-FFF2-40B4-BE49-F238E27FC236}">
                <a16:creationId xmlns:a16="http://schemas.microsoft.com/office/drawing/2014/main" id="{063CCB62-6946-4CB7-A5AF-B2DDAFA7F949}"/>
              </a:ext>
            </a:extLst>
          </p:cNvPr>
          <p:cNvSpPr/>
          <p:nvPr/>
        </p:nvSpPr>
        <p:spPr>
          <a:xfrm>
            <a:off x="6540825" y="2993920"/>
            <a:ext cx="1688775"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9" name="Rectangle 18">
            <a:extLst>
              <a:ext uri="{FF2B5EF4-FFF2-40B4-BE49-F238E27FC236}">
                <a16:creationId xmlns:a16="http://schemas.microsoft.com/office/drawing/2014/main" id="{34C89073-7581-425E-8485-38852DEA4B59}"/>
              </a:ext>
            </a:extLst>
          </p:cNvPr>
          <p:cNvSpPr/>
          <p:nvPr/>
        </p:nvSpPr>
        <p:spPr>
          <a:xfrm>
            <a:off x="6563009" y="3279658"/>
            <a:ext cx="1393213" cy="29547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0" name="Rectangle 19">
            <a:extLst>
              <a:ext uri="{FF2B5EF4-FFF2-40B4-BE49-F238E27FC236}">
                <a16:creationId xmlns:a16="http://schemas.microsoft.com/office/drawing/2014/main" id="{23DB2461-FE8B-4728-8934-32731EA9A396}"/>
              </a:ext>
            </a:extLst>
          </p:cNvPr>
          <p:cNvSpPr/>
          <p:nvPr/>
        </p:nvSpPr>
        <p:spPr>
          <a:xfrm>
            <a:off x="6540824" y="3703550"/>
            <a:ext cx="1985319" cy="19692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1" name="Rectangle 20">
            <a:extLst>
              <a:ext uri="{FF2B5EF4-FFF2-40B4-BE49-F238E27FC236}">
                <a16:creationId xmlns:a16="http://schemas.microsoft.com/office/drawing/2014/main" id="{E08C45B2-E13E-4C63-9D97-0478C6407E8D}"/>
              </a:ext>
            </a:extLst>
          </p:cNvPr>
          <p:cNvSpPr/>
          <p:nvPr/>
        </p:nvSpPr>
        <p:spPr>
          <a:xfrm>
            <a:off x="6543909" y="3981106"/>
            <a:ext cx="2373847"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2" name="Rectangle 21">
            <a:extLst>
              <a:ext uri="{FF2B5EF4-FFF2-40B4-BE49-F238E27FC236}">
                <a16:creationId xmlns:a16="http://schemas.microsoft.com/office/drawing/2014/main" id="{9C041F3B-728F-49E6-A7C5-2D9B71C78290}"/>
              </a:ext>
            </a:extLst>
          </p:cNvPr>
          <p:cNvSpPr/>
          <p:nvPr/>
        </p:nvSpPr>
        <p:spPr>
          <a:xfrm>
            <a:off x="6551838" y="4308391"/>
            <a:ext cx="2365919"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3" name="Rectangle 22">
            <a:extLst>
              <a:ext uri="{FF2B5EF4-FFF2-40B4-BE49-F238E27FC236}">
                <a16:creationId xmlns:a16="http://schemas.microsoft.com/office/drawing/2014/main" id="{BCBD6003-1A84-44BD-98B4-4B8F115B68CD}"/>
              </a:ext>
            </a:extLst>
          </p:cNvPr>
          <p:cNvSpPr/>
          <p:nvPr/>
        </p:nvSpPr>
        <p:spPr>
          <a:xfrm>
            <a:off x="6558942" y="4647503"/>
            <a:ext cx="1911139"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2064965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20"/>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21"/>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4" grpId="0" animBg="1"/>
      <p:bldP spid="15" grpId="0" animBg="1"/>
      <p:bldP spid="16" grpId="0" animBg="1"/>
      <p:bldP spid="18" grpId="0" animBg="1"/>
      <p:bldP spid="19" grpId="0" animBg="1"/>
      <p:bldP spid="20" grpId="0" animBg="1"/>
      <p:bldP spid="21" grpId="0" animBg="1"/>
      <p:bldP spid="2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5">
            <a:extLst>
              <a:ext uri="{FF2B5EF4-FFF2-40B4-BE49-F238E27FC236}">
                <a16:creationId xmlns:a16="http://schemas.microsoft.com/office/drawing/2014/main" id="{60EFFB50-CD5E-41AB-AB76-4A1F55961D87}"/>
              </a:ext>
            </a:extLst>
          </p:cNvPr>
          <p:cNvGraphicFramePr>
            <a:graphicFrameLocks/>
          </p:cNvGraphicFramePr>
          <p:nvPr>
            <p:extLst>
              <p:ext uri="{D42A27DB-BD31-4B8C-83A1-F6EECF244321}">
                <p14:modId xmlns:p14="http://schemas.microsoft.com/office/powerpoint/2010/main" val="3134672728"/>
              </p:ext>
            </p:extLst>
          </p:nvPr>
        </p:nvGraphicFramePr>
        <p:xfrm>
          <a:off x="838200" y="2599399"/>
          <a:ext cx="10515600" cy="2316958"/>
        </p:xfrm>
        <a:graphic>
          <a:graphicData uri="http://schemas.openxmlformats.org/drawingml/2006/table">
            <a:tbl>
              <a:tblPr firstRow="1" firstCol="1" bandRow="1" bandCol="1"/>
              <a:tblGrid>
                <a:gridCol w="800100">
                  <a:extLst>
                    <a:ext uri="{9D8B030D-6E8A-4147-A177-3AD203B41FA5}">
                      <a16:colId xmlns:a16="http://schemas.microsoft.com/office/drawing/2014/main" val="3093730762"/>
                    </a:ext>
                  </a:extLst>
                </a:gridCol>
                <a:gridCol w="4857750">
                  <a:extLst>
                    <a:ext uri="{9D8B030D-6E8A-4147-A177-3AD203B41FA5}">
                      <a16:colId xmlns:a16="http://schemas.microsoft.com/office/drawing/2014/main" val="3804907911"/>
                    </a:ext>
                  </a:extLst>
                </a:gridCol>
                <a:gridCol w="4857750">
                  <a:extLst>
                    <a:ext uri="{9D8B030D-6E8A-4147-A177-3AD203B41FA5}">
                      <a16:colId xmlns:a16="http://schemas.microsoft.com/office/drawing/2014/main" val="1037044359"/>
                    </a:ext>
                  </a:extLst>
                </a:gridCol>
              </a:tblGrid>
              <a:tr h="71081">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 </a:t>
                      </a:r>
                      <a:endParaRPr lang="en-US" sz="2000" b="0" i="0" u="none" strike="noStrike" dirty="0">
                        <a:effectLst/>
                        <a:latin typeface="Arial" panose="020B0604020202020204" pitchFamily="34" charset="0"/>
                      </a:endParaRPr>
                    </a:p>
                  </a:txBody>
                  <a:tcPr marL="188595" marR="188595" marT="26194" marB="0">
                    <a:lnL>
                      <a:noFill/>
                    </a:lnL>
                    <a:lnR w="19050" cap="flat" cmpd="sng" algn="ctr">
                      <a:solidFill>
                        <a:srgbClr val="000000"/>
                      </a:solidFill>
                      <a:prstDash val="solid"/>
                      <a:round/>
                      <a:headEnd type="none" w="med" len="med"/>
                      <a:tailEnd type="none" w="med" len="med"/>
                    </a:lnR>
                    <a:lnT w="28575"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ctr" fontAlgn="t">
                        <a:spcBef>
                          <a:spcPts val="0"/>
                        </a:spcBef>
                        <a:spcAft>
                          <a:spcPts val="0"/>
                        </a:spcAft>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кочк</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(-ам)</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noProof="0" dirty="0">
                          <a:effectLst/>
                          <a:latin typeface="Calibri" panose="020F0502020204030204" pitchFamily="34" charset="0"/>
                          <a:ea typeface="PMingLiU" panose="02020500000000000000" pitchFamily="18" charset="-120"/>
                          <a:cs typeface="Calibri" panose="020F0502020204030204" pitchFamily="34" charset="0"/>
                        </a:rPr>
                        <a:t>‘to eat’</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algn="just" fontAlgn="t">
                        <a:spcBef>
                          <a:spcPts val="0"/>
                        </a:spcBef>
                        <a:spcAft>
                          <a:spcPts val="0"/>
                        </a:spcAft>
                      </a:pP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988633"/>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1Sg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к</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о</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чкым</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шым</a:t>
                      </a:r>
                      <a:r>
                        <a:rPr lang="en-US"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3603831"/>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2Sg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к</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о</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чкыч</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шыч 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2309104"/>
                  </a:ext>
                </a:extLst>
              </a:tr>
              <a:tr h="71081">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3Sg</a:t>
                      </a:r>
                      <a:endParaRPr lang="en-US"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к</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о</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чко</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ыш 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2251239"/>
                  </a:ext>
                </a:extLst>
              </a:tr>
              <a:tr h="71081">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1Pl</a:t>
                      </a:r>
                      <a:endParaRPr lang="en-US"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кочн</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endParaRPr lang="az-Cyrl-AZ" sz="2000" b="1"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ышн</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7858635"/>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2Pl</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кочд</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endParaRPr lang="az-Cyrl-AZ" sz="2000" b="1"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ышд</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604730"/>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3Pl</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к</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о</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чкыч</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ышт 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5975223"/>
                  </a:ext>
                </a:extLst>
              </a:tr>
            </a:tbl>
          </a:graphicData>
        </a:graphic>
      </p:graphicFrame>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1–5</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The verbal paradigm</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15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17</a:t>
            </a:fld>
            <a:endParaRPr lang="en-GB"/>
          </a:p>
        </p:txBody>
      </p:sp>
      <p:sp>
        <p:nvSpPr>
          <p:cNvPr id="7" name="Content Placeholder 2">
            <a:extLst>
              <a:ext uri="{FF2B5EF4-FFF2-40B4-BE49-F238E27FC236}">
                <a16:creationId xmlns:a16="http://schemas.microsoft.com/office/drawing/2014/main" id="{05D2BB38-98C8-4F51-8A7C-4861EAF6C6F5}"/>
              </a:ext>
            </a:extLst>
          </p:cNvPr>
          <p:cNvSpPr txBox="1">
            <a:spLocks/>
          </p:cNvSpPr>
          <p:nvPr/>
        </p:nvSpPr>
        <p:spPr>
          <a:xfrm>
            <a:off x="838197" y="1523888"/>
            <a:ext cx="10515600" cy="5335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u="sng" dirty="0"/>
              <a:t>d) Indicative simple past I</a:t>
            </a:r>
            <a:endParaRPr lang="mi-NZ" u="sng" dirty="0"/>
          </a:p>
        </p:txBody>
      </p:sp>
    </p:spTree>
    <p:extLst>
      <p:ext uri="{BB962C8B-B14F-4D97-AF65-F5344CB8AC3E}">
        <p14:creationId xmlns:p14="http://schemas.microsoft.com/office/powerpoint/2010/main" val="10826430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5">
            <a:extLst>
              <a:ext uri="{FF2B5EF4-FFF2-40B4-BE49-F238E27FC236}">
                <a16:creationId xmlns:a16="http://schemas.microsoft.com/office/drawing/2014/main" id="{60EFFB50-CD5E-41AB-AB76-4A1F55961D87}"/>
              </a:ext>
            </a:extLst>
          </p:cNvPr>
          <p:cNvGraphicFramePr>
            <a:graphicFrameLocks/>
          </p:cNvGraphicFramePr>
          <p:nvPr>
            <p:extLst>
              <p:ext uri="{D42A27DB-BD31-4B8C-83A1-F6EECF244321}">
                <p14:modId xmlns:p14="http://schemas.microsoft.com/office/powerpoint/2010/main" val="1435829188"/>
              </p:ext>
            </p:extLst>
          </p:nvPr>
        </p:nvGraphicFramePr>
        <p:xfrm>
          <a:off x="838200" y="2599399"/>
          <a:ext cx="10515600" cy="2316958"/>
        </p:xfrm>
        <a:graphic>
          <a:graphicData uri="http://schemas.openxmlformats.org/drawingml/2006/table">
            <a:tbl>
              <a:tblPr firstRow="1" firstCol="1" bandRow="1" bandCol="1"/>
              <a:tblGrid>
                <a:gridCol w="800100">
                  <a:extLst>
                    <a:ext uri="{9D8B030D-6E8A-4147-A177-3AD203B41FA5}">
                      <a16:colId xmlns:a16="http://schemas.microsoft.com/office/drawing/2014/main" val="3093730762"/>
                    </a:ext>
                  </a:extLst>
                </a:gridCol>
                <a:gridCol w="4857750">
                  <a:extLst>
                    <a:ext uri="{9D8B030D-6E8A-4147-A177-3AD203B41FA5}">
                      <a16:colId xmlns:a16="http://schemas.microsoft.com/office/drawing/2014/main" val="3804907911"/>
                    </a:ext>
                  </a:extLst>
                </a:gridCol>
                <a:gridCol w="4857750">
                  <a:extLst>
                    <a:ext uri="{9D8B030D-6E8A-4147-A177-3AD203B41FA5}">
                      <a16:colId xmlns:a16="http://schemas.microsoft.com/office/drawing/2014/main" val="1037044359"/>
                    </a:ext>
                  </a:extLst>
                </a:gridCol>
              </a:tblGrid>
              <a:tr h="71081">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 </a:t>
                      </a:r>
                      <a:endParaRPr lang="en-US" sz="2000" b="0" i="0" u="none" strike="noStrike" dirty="0">
                        <a:effectLst/>
                        <a:latin typeface="Arial" panose="020B0604020202020204" pitchFamily="34" charset="0"/>
                      </a:endParaRPr>
                    </a:p>
                  </a:txBody>
                  <a:tcPr marL="188595" marR="188595" marT="26194" marB="0">
                    <a:lnL>
                      <a:noFill/>
                    </a:lnL>
                    <a:lnR w="19050" cap="flat" cmpd="sng" algn="ctr">
                      <a:solidFill>
                        <a:srgbClr val="000000"/>
                      </a:solidFill>
                      <a:prstDash val="solid"/>
                      <a:round/>
                      <a:headEnd type="none" w="med" len="med"/>
                      <a:tailEnd type="none" w="med" len="med"/>
                    </a:lnR>
                    <a:lnT w="28575"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ctr" fontAlgn="t">
                        <a:spcBef>
                          <a:spcPts val="0"/>
                        </a:spcBef>
                        <a:spcAft>
                          <a:spcPts val="0"/>
                        </a:spcAft>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(-ем)</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noProof="0" dirty="0">
                          <a:effectLst/>
                          <a:latin typeface="Calibri" panose="020F0502020204030204" pitchFamily="34" charset="0"/>
                          <a:ea typeface="PMingLiU" panose="02020500000000000000" pitchFamily="18" charset="-120"/>
                          <a:cs typeface="Calibri" panose="020F0502020204030204" pitchFamily="34" charset="0"/>
                        </a:rPr>
                        <a:t>‘to know’</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algn="just" fontAlgn="t">
                        <a:spcBef>
                          <a:spcPts val="0"/>
                        </a:spcBef>
                        <a:spcAft>
                          <a:spcPts val="0"/>
                        </a:spcAft>
                      </a:pP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988633"/>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1Sg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kumimoji="0" lang="mi-NZ"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п</a:t>
                      </a:r>
                      <a:r>
                        <a:rPr kumimoji="0" lang="mi-NZ"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а</a:t>
                      </a:r>
                      <a:r>
                        <a:rPr kumimoji="0" lang="mi-NZ"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лышым</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шым</a:t>
                      </a:r>
                      <a:r>
                        <a:rPr lang="en-US"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п</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3603831"/>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2Sg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kumimoji="0" lang="mi-NZ"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п</a:t>
                      </a:r>
                      <a:r>
                        <a:rPr kumimoji="0" lang="mi-NZ"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а</a:t>
                      </a:r>
                      <a:r>
                        <a:rPr kumimoji="0" lang="mi-NZ"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лышыч</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шыч п</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2309104"/>
                  </a:ext>
                </a:extLst>
              </a:tr>
              <a:tr h="71081">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3Sg</a:t>
                      </a:r>
                      <a:endParaRPr lang="en-US"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kumimoji="0" lang="mi-NZ"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п</a:t>
                      </a:r>
                      <a:r>
                        <a:rPr kumimoji="0" lang="mi-NZ"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а</a:t>
                      </a:r>
                      <a:r>
                        <a:rPr kumimoji="0" lang="mi-NZ"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лыш</a:t>
                      </a:r>
                      <a:endParaRPr lang="az-Cyrl-AZ" sz="2000" b="1"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ыш п</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2251239"/>
                  </a:ext>
                </a:extLst>
              </a:tr>
              <a:tr h="71081">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1Pl</a:t>
                      </a:r>
                      <a:endParaRPr lang="en-US"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палышн</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endParaRPr lang="az-Cyrl-AZ" sz="2000" b="1"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ышн</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п</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7858635"/>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2Pl</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палышд</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endParaRPr lang="az-Cyrl-AZ" sz="2000" b="1"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ышд</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п</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604730"/>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3Pl</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п</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лышт</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ышт п</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5975223"/>
                  </a:ext>
                </a:extLst>
              </a:tr>
            </a:tbl>
          </a:graphicData>
        </a:graphic>
      </p:graphicFrame>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1–5</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The verbal paradigm</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15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18</a:t>
            </a:fld>
            <a:endParaRPr lang="en-GB"/>
          </a:p>
        </p:txBody>
      </p:sp>
      <p:sp>
        <p:nvSpPr>
          <p:cNvPr id="7" name="Content Placeholder 2">
            <a:extLst>
              <a:ext uri="{FF2B5EF4-FFF2-40B4-BE49-F238E27FC236}">
                <a16:creationId xmlns:a16="http://schemas.microsoft.com/office/drawing/2014/main" id="{05D2BB38-98C8-4F51-8A7C-4861EAF6C6F5}"/>
              </a:ext>
            </a:extLst>
          </p:cNvPr>
          <p:cNvSpPr txBox="1">
            <a:spLocks/>
          </p:cNvSpPr>
          <p:nvPr/>
        </p:nvSpPr>
        <p:spPr>
          <a:xfrm>
            <a:off x="838197" y="1523888"/>
            <a:ext cx="10515600" cy="5335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u="sng" dirty="0"/>
              <a:t>d) Indicative simple past I</a:t>
            </a:r>
            <a:endParaRPr lang="mi-NZ" u="sng" dirty="0"/>
          </a:p>
        </p:txBody>
      </p:sp>
      <p:sp>
        <p:nvSpPr>
          <p:cNvPr id="10" name="Rectangle 9">
            <a:extLst>
              <a:ext uri="{FF2B5EF4-FFF2-40B4-BE49-F238E27FC236}">
                <a16:creationId xmlns:a16="http://schemas.microsoft.com/office/drawing/2014/main" id="{02E502DD-AFD3-48B2-B796-43B07E3729A9}"/>
              </a:ext>
            </a:extLst>
          </p:cNvPr>
          <p:cNvSpPr/>
          <p:nvPr/>
        </p:nvSpPr>
        <p:spPr>
          <a:xfrm>
            <a:off x="1727852" y="2993920"/>
            <a:ext cx="1331871"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1" name="Rectangle 10">
            <a:extLst>
              <a:ext uri="{FF2B5EF4-FFF2-40B4-BE49-F238E27FC236}">
                <a16:creationId xmlns:a16="http://schemas.microsoft.com/office/drawing/2014/main" id="{E86A337A-AD2F-4BF0-B260-51A6F4769DB5}"/>
              </a:ext>
            </a:extLst>
          </p:cNvPr>
          <p:cNvSpPr/>
          <p:nvPr/>
        </p:nvSpPr>
        <p:spPr>
          <a:xfrm>
            <a:off x="1750037" y="3279658"/>
            <a:ext cx="1309686" cy="29547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2" name="Rectangle 11">
            <a:extLst>
              <a:ext uri="{FF2B5EF4-FFF2-40B4-BE49-F238E27FC236}">
                <a16:creationId xmlns:a16="http://schemas.microsoft.com/office/drawing/2014/main" id="{93598766-4BD0-4A48-B605-088574AA6783}"/>
              </a:ext>
            </a:extLst>
          </p:cNvPr>
          <p:cNvSpPr/>
          <p:nvPr/>
        </p:nvSpPr>
        <p:spPr>
          <a:xfrm>
            <a:off x="1727851" y="3703550"/>
            <a:ext cx="1985319" cy="19692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4" name="Rectangle 13">
            <a:extLst>
              <a:ext uri="{FF2B5EF4-FFF2-40B4-BE49-F238E27FC236}">
                <a16:creationId xmlns:a16="http://schemas.microsoft.com/office/drawing/2014/main" id="{25DF7570-721B-485B-B02D-7F1E63741458}"/>
              </a:ext>
            </a:extLst>
          </p:cNvPr>
          <p:cNvSpPr/>
          <p:nvPr/>
        </p:nvSpPr>
        <p:spPr>
          <a:xfrm>
            <a:off x="1730937" y="3981106"/>
            <a:ext cx="1697084"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5" name="Rectangle 14">
            <a:extLst>
              <a:ext uri="{FF2B5EF4-FFF2-40B4-BE49-F238E27FC236}">
                <a16:creationId xmlns:a16="http://schemas.microsoft.com/office/drawing/2014/main" id="{1859C7F0-63DE-4F27-83E6-75F782CA3001}"/>
              </a:ext>
            </a:extLst>
          </p:cNvPr>
          <p:cNvSpPr/>
          <p:nvPr/>
        </p:nvSpPr>
        <p:spPr>
          <a:xfrm>
            <a:off x="1804854" y="4308391"/>
            <a:ext cx="1176133"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6" name="Rectangle 15">
            <a:extLst>
              <a:ext uri="{FF2B5EF4-FFF2-40B4-BE49-F238E27FC236}">
                <a16:creationId xmlns:a16="http://schemas.microsoft.com/office/drawing/2014/main" id="{60757424-4EBB-49F5-A2B7-DB31B2E63FE4}"/>
              </a:ext>
            </a:extLst>
          </p:cNvPr>
          <p:cNvSpPr/>
          <p:nvPr/>
        </p:nvSpPr>
        <p:spPr>
          <a:xfrm>
            <a:off x="1755396" y="4647503"/>
            <a:ext cx="1154413"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8" name="Rectangle 17">
            <a:extLst>
              <a:ext uri="{FF2B5EF4-FFF2-40B4-BE49-F238E27FC236}">
                <a16:creationId xmlns:a16="http://schemas.microsoft.com/office/drawing/2014/main" id="{063CCB62-6946-4CB7-A5AF-B2DDAFA7F949}"/>
              </a:ext>
            </a:extLst>
          </p:cNvPr>
          <p:cNvSpPr/>
          <p:nvPr/>
        </p:nvSpPr>
        <p:spPr>
          <a:xfrm>
            <a:off x="6540825" y="2993920"/>
            <a:ext cx="1688775"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9" name="Rectangle 18">
            <a:extLst>
              <a:ext uri="{FF2B5EF4-FFF2-40B4-BE49-F238E27FC236}">
                <a16:creationId xmlns:a16="http://schemas.microsoft.com/office/drawing/2014/main" id="{34C89073-7581-425E-8485-38852DEA4B59}"/>
              </a:ext>
            </a:extLst>
          </p:cNvPr>
          <p:cNvSpPr/>
          <p:nvPr/>
        </p:nvSpPr>
        <p:spPr>
          <a:xfrm>
            <a:off x="6563009" y="3279658"/>
            <a:ext cx="1393213" cy="29547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0" name="Rectangle 19">
            <a:extLst>
              <a:ext uri="{FF2B5EF4-FFF2-40B4-BE49-F238E27FC236}">
                <a16:creationId xmlns:a16="http://schemas.microsoft.com/office/drawing/2014/main" id="{23DB2461-FE8B-4728-8934-32731EA9A396}"/>
              </a:ext>
            </a:extLst>
          </p:cNvPr>
          <p:cNvSpPr/>
          <p:nvPr/>
        </p:nvSpPr>
        <p:spPr>
          <a:xfrm>
            <a:off x="6540824" y="3703550"/>
            <a:ext cx="1985319" cy="19692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1" name="Rectangle 20">
            <a:extLst>
              <a:ext uri="{FF2B5EF4-FFF2-40B4-BE49-F238E27FC236}">
                <a16:creationId xmlns:a16="http://schemas.microsoft.com/office/drawing/2014/main" id="{E08C45B2-E13E-4C63-9D97-0478C6407E8D}"/>
              </a:ext>
            </a:extLst>
          </p:cNvPr>
          <p:cNvSpPr/>
          <p:nvPr/>
        </p:nvSpPr>
        <p:spPr>
          <a:xfrm>
            <a:off x="6543909" y="3981106"/>
            <a:ext cx="2373847"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2" name="Rectangle 21">
            <a:extLst>
              <a:ext uri="{FF2B5EF4-FFF2-40B4-BE49-F238E27FC236}">
                <a16:creationId xmlns:a16="http://schemas.microsoft.com/office/drawing/2014/main" id="{9C041F3B-728F-49E6-A7C5-2D9B71C78290}"/>
              </a:ext>
            </a:extLst>
          </p:cNvPr>
          <p:cNvSpPr/>
          <p:nvPr/>
        </p:nvSpPr>
        <p:spPr>
          <a:xfrm>
            <a:off x="6551838" y="4308391"/>
            <a:ext cx="2365919"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3" name="Rectangle 22">
            <a:extLst>
              <a:ext uri="{FF2B5EF4-FFF2-40B4-BE49-F238E27FC236}">
                <a16:creationId xmlns:a16="http://schemas.microsoft.com/office/drawing/2014/main" id="{BCBD6003-1A84-44BD-98B4-4B8F115B68CD}"/>
              </a:ext>
            </a:extLst>
          </p:cNvPr>
          <p:cNvSpPr/>
          <p:nvPr/>
        </p:nvSpPr>
        <p:spPr>
          <a:xfrm>
            <a:off x="6558942" y="4647503"/>
            <a:ext cx="1911139"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737067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20"/>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21"/>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4" grpId="0" animBg="1"/>
      <p:bldP spid="15" grpId="0" animBg="1"/>
      <p:bldP spid="16" grpId="0" animBg="1"/>
      <p:bldP spid="18" grpId="0" animBg="1"/>
      <p:bldP spid="19" grpId="0" animBg="1"/>
      <p:bldP spid="20" grpId="0" animBg="1"/>
      <p:bldP spid="21" grpId="0" animBg="1"/>
      <p:bldP spid="2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5">
            <a:extLst>
              <a:ext uri="{FF2B5EF4-FFF2-40B4-BE49-F238E27FC236}">
                <a16:creationId xmlns:a16="http://schemas.microsoft.com/office/drawing/2014/main" id="{60EFFB50-CD5E-41AB-AB76-4A1F55961D87}"/>
              </a:ext>
            </a:extLst>
          </p:cNvPr>
          <p:cNvGraphicFramePr>
            <a:graphicFrameLocks/>
          </p:cNvGraphicFramePr>
          <p:nvPr>
            <p:extLst>
              <p:ext uri="{D42A27DB-BD31-4B8C-83A1-F6EECF244321}">
                <p14:modId xmlns:p14="http://schemas.microsoft.com/office/powerpoint/2010/main" val="1118615369"/>
              </p:ext>
            </p:extLst>
          </p:nvPr>
        </p:nvGraphicFramePr>
        <p:xfrm>
          <a:off x="838200" y="2599399"/>
          <a:ext cx="10515600" cy="2316958"/>
        </p:xfrm>
        <a:graphic>
          <a:graphicData uri="http://schemas.openxmlformats.org/drawingml/2006/table">
            <a:tbl>
              <a:tblPr firstRow="1" firstCol="1" bandRow="1" bandCol="1"/>
              <a:tblGrid>
                <a:gridCol w="800100">
                  <a:extLst>
                    <a:ext uri="{9D8B030D-6E8A-4147-A177-3AD203B41FA5}">
                      <a16:colId xmlns:a16="http://schemas.microsoft.com/office/drawing/2014/main" val="3093730762"/>
                    </a:ext>
                  </a:extLst>
                </a:gridCol>
                <a:gridCol w="4857750">
                  <a:extLst>
                    <a:ext uri="{9D8B030D-6E8A-4147-A177-3AD203B41FA5}">
                      <a16:colId xmlns:a16="http://schemas.microsoft.com/office/drawing/2014/main" val="3804907911"/>
                    </a:ext>
                  </a:extLst>
                </a:gridCol>
                <a:gridCol w="4857750">
                  <a:extLst>
                    <a:ext uri="{9D8B030D-6E8A-4147-A177-3AD203B41FA5}">
                      <a16:colId xmlns:a16="http://schemas.microsoft.com/office/drawing/2014/main" val="1037044359"/>
                    </a:ext>
                  </a:extLst>
                </a:gridCol>
              </a:tblGrid>
              <a:tr h="71081">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 </a:t>
                      </a:r>
                      <a:endParaRPr lang="en-US" sz="2000" b="0" i="0" u="none" strike="noStrike" dirty="0">
                        <a:effectLst/>
                        <a:latin typeface="Arial" panose="020B0604020202020204" pitchFamily="34" charset="0"/>
                      </a:endParaRPr>
                    </a:p>
                  </a:txBody>
                  <a:tcPr marL="188595" marR="188595" marT="26194" marB="0">
                    <a:lnL>
                      <a:noFill/>
                    </a:lnL>
                    <a:lnR w="19050" cap="flat" cmpd="sng" algn="ctr">
                      <a:solidFill>
                        <a:srgbClr val="000000"/>
                      </a:solidFill>
                      <a:prstDash val="solid"/>
                      <a:round/>
                      <a:headEnd type="none" w="med" len="med"/>
                      <a:tailEnd type="none" w="med" len="med"/>
                    </a:lnR>
                    <a:lnT w="28575"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ctr" fontAlgn="t">
                        <a:spcBef>
                          <a:spcPts val="0"/>
                        </a:spcBef>
                        <a:spcAft>
                          <a:spcPts val="0"/>
                        </a:spcAft>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(-ем)</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noProof="0" dirty="0">
                          <a:effectLst/>
                          <a:latin typeface="Calibri" panose="020F0502020204030204" pitchFamily="34" charset="0"/>
                          <a:ea typeface="PMingLiU" panose="02020500000000000000" pitchFamily="18" charset="-120"/>
                          <a:cs typeface="Calibri" panose="020F0502020204030204" pitchFamily="34" charset="0"/>
                        </a:rPr>
                        <a:t>‘to know’</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algn="just" fontAlgn="t">
                        <a:spcBef>
                          <a:spcPts val="0"/>
                        </a:spcBef>
                        <a:spcAft>
                          <a:spcPts val="0"/>
                        </a:spcAft>
                      </a:pP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988633"/>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1Sg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kumimoji="0" lang="mi-NZ"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п</a:t>
                      </a:r>
                      <a:r>
                        <a:rPr kumimoji="0" lang="mi-NZ"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а</a:t>
                      </a:r>
                      <a:r>
                        <a:rPr kumimoji="0" lang="mi-NZ"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лышым</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шым</a:t>
                      </a:r>
                      <a:r>
                        <a:rPr lang="en-US"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п</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3603831"/>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2Sg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kumimoji="0" lang="mi-NZ"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п</a:t>
                      </a:r>
                      <a:r>
                        <a:rPr kumimoji="0" lang="mi-NZ"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а</a:t>
                      </a:r>
                      <a:r>
                        <a:rPr kumimoji="0" lang="mi-NZ"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лышыч</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шыч п</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2309104"/>
                  </a:ext>
                </a:extLst>
              </a:tr>
              <a:tr h="71081">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3Sg</a:t>
                      </a:r>
                      <a:endParaRPr lang="en-US"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kumimoji="0" lang="mi-NZ"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п</a:t>
                      </a:r>
                      <a:r>
                        <a:rPr kumimoji="0" lang="mi-NZ"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а</a:t>
                      </a:r>
                      <a:r>
                        <a:rPr kumimoji="0" lang="mi-NZ"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лыш</a:t>
                      </a:r>
                      <a:endParaRPr lang="az-Cyrl-AZ" sz="2000" b="1"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ыш п</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2251239"/>
                  </a:ext>
                </a:extLst>
              </a:tr>
              <a:tr h="71081">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1Pl</a:t>
                      </a:r>
                      <a:endParaRPr lang="en-US"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палышн</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endParaRPr lang="az-Cyrl-AZ" sz="2000" b="1"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ышн</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п</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7858635"/>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2Pl</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палышд</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endParaRPr lang="az-Cyrl-AZ" sz="2000" b="1"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ышд</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п</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604730"/>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3Pl</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п</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лышт</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ышт п</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5975223"/>
                  </a:ext>
                </a:extLst>
              </a:tr>
            </a:tbl>
          </a:graphicData>
        </a:graphic>
      </p:graphicFrame>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1–5</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The verbal paradigm</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15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19</a:t>
            </a:fld>
            <a:endParaRPr lang="en-GB"/>
          </a:p>
        </p:txBody>
      </p:sp>
      <p:sp>
        <p:nvSpPr>
          <p:cNvPr id="7" name="Content Placeholder 2">
            <a:extLst>
              <a:ext uri="{FF2B5EF4-FFF2-40B4-BE49-F238E27FC236}">
                <a16:creationId xmlns:a16="http://schemas.microsoft.com/office/drawing/2014/main" id="{05D2BB38-98C8-4F51-8A7C-4861EAF6C6F5}"/>
              </a:ext>
            </a:extLst>
          </p:cNvPr>
          <p:cNvSpPr txBox="1">
            <a:spLocks/>
          </p:cNvSpPr>
          <p:nvPr/>
        </p:nvSpPr>
        <p:spPr>
          <a:xfrm>
            <a:off x="838197" y="1523888"/>
            <a:ext cx="10515600" cy="5335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u="sng" dirty="0"/>
              <a:t>d) Indicative simple past I</a:t>
            </a:r>
            <a:endParaRPr lang="mi-NZ" u="sng" dirty="0"/>
          </a:p>
        </p:txBody>
      </p:sp>
    </p:spTree>
    <p:extLst>
      <p:ext uri="{BB962C8B-B14F-4D97-AF65-F5344CB8AC3E}">
        <p14:creationId xmlns:p14="http://schemas.microsoft.com/office/powerpoint/2010/main" val="2288953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67686895-C18F-4F70-8939-8964E70F39DB}"/>
              </a:ext>
            </a:extLst>
          </p:cNvPr>
          <p:cNvSpPr txBox="1"/>
          <p:nvPr/>
        </p:nvSpPr>
        <p:spPr>
          <a:xfrm>
            <a:off x="2221319" y="2459504"/>
            <a:ext cx="7749363" cy="1938992"/>
          </a:xfrm>
          <a:prstGeom prst="rect">
            <a:avLst/>
          </a:prstGeom>
          <a:noFill/>
          <a:ln w="38100">
            <a:noFill/>
          </a:ln>
        </p:spPr>
        <p:style>
          <a:lnRef idx="2">
            <a:schemeClr val="dk1"/>
          </a:lnRef>
          <a:fillRef idx="1">
            <a:schemeClr val="lt1"/>
          </a:fillRef>
          <a:effectRef idx="0">
            <a:schemeClr val="dk1"/>
          </a:effectRef>
          <a:fontRef idx="minor">
            <a:schemeClr val="dk1"/>
          </a:fontRef>
        </p:style>
        <p:txBody>
          <a:bodyPr wrap="square">
            <a:spAutoFit/>
          </a:bodyPr>
          <a:lstStyle/>
          <a:p>
            <a:pPr algn="just"/>
            <a:r>
              <a:rPr lang="en-GB" sz="2400" dirty="0">
                <a:solidFill>
                  <a:schemeClr val="tx1"/>
                </a:solidFill>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p>
        </p:txBody>
      </p:sp>
      <p:sp>
        <p:nvSpPr>
          <p:cNvPr id="12" name="Slide Number Placeholder 4">
            <a:extLst>
              <a:ext uri="{FF2B5EF4-FFF2-40B4-BE49-F238E27FC236}">
                <a16:creationId xmlns:a16="http://schemas.microsoft.com/office/drawing/2014/main" id="{AE89CFC7-97D4-4072-8B48-F3F71EE35DDA}"/>
              </a:ext>
            </a:extLst>
          </p:cNvPr>
          <p:cNvSpPr>
            <a:spLocks noGrp="1"/>
          </p:cNvSpPr>
          <p:nvPr>
            <p:ph type="sldNum" sz="quarter" idx="12"/>
          </p:nvPr>
        </p:nvSpPr>
        <p:spPr>
          <a:xfrm>
            <a:off x="8610600" y="6356351"/>
            <a:ext cx="2743200" cy="365125"/>
          </a:xfrm>
        </p:spPr>
        <p:txBody>
          <a:bodyPr/>
          <a:lstStyle/>
          <a:p>
            <a:fld id="{055DE2CD-379D-4002-80ED-F7724F598CF3}" type="slidenum">
              <a:rPr lang="en-GB" smtClean="0"/>
              <a:t>2</a:t>
            </a:fld>
            <a:endParaRPr lang="en-GB" dirty="0"/>
          </a:p>
        </p:txBody>
      </p:sp>
    </p:spTree>
    <p:extLst>
      <p:ext uri="{BB962C8B-B14F-4D97-AF65-F5344CB8AC3E}">
        <p14:creationId xmlns:p14="http://schemas.microsoft.com/office/powerpoint/2010/main" val="185245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5">
            <a:extLst>
              <a:ext uri="{FF2B5EF4-FFF2-40B4-BE49-F238E27FC236}">
                <a16:creationId xmlns:a16="http://schemas.microsoft.com/office/drawing/2014/main" id="{60EFFB50-CD5E-41AB-AB76-4A1F55961D87}"/>
              </a:ext>
            </a:extLst>
          </p:cNvPr>
          <p:cNvGraphicFramePr>
            <a:graphicFrameLocks/>
          </p:cNvGraphicFramePr>
          <p:nvPr>
            <p:extLst>
              <p:ext uri="{D42A27DB-BD31-4B8C-83A1-F6EECF244321}">
                <p14:modId xmlns:p14="http://schemas.microsoft.com/office/powerpoint/2010/main" val="2474820597"/>
              </p:ext>
            </p:extLst>
          </p:nvPr>
        </p:nvGraphicFramePr>
        <p:xfrm>
          <a:off x="838200" y="2599399"/>
          <a:ext cx="10515600" cy="2316958"/>
        </p:xfrm>
        <a:graphic>
          <a:graphicData uri="http://schemas.openxmlformats.org/drawingml/2006/table">
            <a:tbl>
              <a:tblPr firstRow="1" firstCol="1" bandRow="1" bandCol="1"/>
              <a:tblGrid>
                <a:gridCol w="800100">
                  <a:extLst>
                    <a:ext uri="{9D8B030D-6E8A-4147-A177-3AD203B41FA5}">
                      <a16:colId xmlns:a16="http://schemas.microsoft.com/office/drawing/2014/main" val="3093730762"/>
                    </a:ext>
                  </a:extLst>
                </a:gridCol>
                <a:gridCol w="4857750">
                  <a:extLst>
                    <a:ext uri="{9D8B030D-6E8A-4147-A177-3AD203B41FA5}">
                      <a16:colId xmlns:a16="http://schemas.microsoft.com/office/drawing/2014/main" val="3804907911"/>
                    </a:ext>
                  </a:extLst>
                </a:gridCol>
                <a:gridCol w="4857750">
                  <a:extLst>
                    <a:ext uri="{9D8B030D-6E8A-4147-A177-3AD203B41FA5}">
                      <a16:colId xmlns:a16="http://schemas.microsoft.com/office/drawing/2014/main" val="1037044359"/>
                    </a:ext>
                  </a:extLst>
                </a:gridCol>
              </a:tblGrid>
              <a:tr h="71081">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 </a:t>
                      </a:r>
                      <a:endParaRPr lang="en-US" sz="2000" b="0" i="0" u="none" strike="noStrike" dirty="0">
                        <a:effectLst/>
                        <a:latin typeface="Arial" panose="020B0604020202020204" pitchFamily="34" charset="0"/>
                      </a:endParaRPr>
                    </a:p>
                  </a:txBody>
                  <a:tcPr marL="188595" marR="188595" marT="26194" marB="0">
                    <a:lnL>
                      <a:noFill/>
                    </a:lnL>
                    <a:lnR w="19050" cap="flat" cmpd="sng" algn="ctr">
                      <a:solidFill>
                        <a:srgbClr val="000000"/>
                      </a:solidFill>
                      <a:prstDash val="solid"/>
                      <a:round/>
                      <a:headEnd type="none" w="med" len="med"/>
                      <a:tailEnd type="none" w="med" len="med"/>
                    </a:lnR>
                    <a:lnT w="28575"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ctr" fontAlgn="t">
                        <a:spcBef>
                          <a:spcPts val="0"/>
                        </a:spcBef>
                        <a:spcAft>
                          <a:spcPts val="0"/>
                        </a:spcAft>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кочк</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(-ам)</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noProof="0" dirty="0">
                          <a:effectLst/>
                          <a:latin typeface="Calibri" panose="020F0502020204030204" pitchFamily="34" charset="0"/>
                          <a:ea typeface="PMingLiU" panose="02020500000000000000" pitchFamily="18" charset="-120"/>
                          <a:cs typeface="Calibri" panose="020F0502020204030204" pitchFamily="34" charset="0"/>
                        </a:rPr>
                        <a:t>‘to eat’</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algn="just" fontAlgn="t">
                        <a:spcBef>
                          <a:spcPts val="0"/>
                        </a:spcBef>
                        <a:spcAft>
                          <a:spcPts val="0"/>
                        </a:spcAft>
                      </a:pP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988633"/>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1Sg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кочкын</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м</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kumimoji="0" lang="mi-NZ"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к</a:t>
                      </a:r>
                      <a:r>
                        <a:rPr kumimoji="0" lang="mi-NZ"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о</a:t>
                      </a:r>
                      <a:r>
                        <a:rPr kumimoji="0" lang="mi-NZ"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чк</a:t>
                      </a:r>
                      <a:r>
                        <a:rPr kumimoji="0" lang="de-AT"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ын </a:t>
                      </a:r>
                      <a:r>
                        <a:rPr kumimoji="0" lang="de-AT"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о</a:t>
                      </a:r>
                      <a:r>
                        <a:rPr kumimoji="0" lang="de-AT"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мыл</a:t>
                      </a:r>
                      <a:endParaRPr kumimoji="0" lang="az-Cyrl-AZ"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3603831"/>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2Sg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кочк</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ын</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т</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kumimoji="0" lang="mi-NZ"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к</a:t>
                      </a:r>
                      <a:r>
                        <a:rPr kumimoji="0" lang="mi-NZ"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о</a:t>
                      </a:r>
                      <a:r>
                        <a:rPr kumimoji="0" lang="mi-NZ"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чк</a:t>
                      </a:r>
                      <a:r>
                        <a:rPr kumimoji="0" lang="de-AT"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ын </a:t>
                      </a:r>
                      <a:r>
                        <a:rPr kumimoji="0" lang="de-AT"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о</a:t>
                      </a:r>
                      <a:r>
                        <a:rPr kumimoji="0" lang="de-AT"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тыл</a:t>
                      </a:r>
                      <a:endParaRPr kumimoji="0" lang="az-Cyrl-AZ"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2309104"/>
                  </a:ext>
                </a:extLst>
              </a:tr>
              <a:tr h="71081">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3Sg</a:t>
                      </a:r>
                      <a:endParaRPr lang="en-US"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к</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о</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чк</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ын</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kumimoji="0" lang="mi-NZ"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к</a:t>
                      </a:r>
                      <a:r>
                        <a:rPr kumimoji="0" lang="mi-NZ"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о</a:t>
                      </a:r>
                      <a:r>
                        <a:rPr kumimoji="0" lang="mi-NZ"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чк</a:t>
                      </a:r>
                      <a:r>
                        <a:rPr kumimoji="0" lang="de-AT"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ын </a:t>
                      </a:r>
                      <a:r>
                        <a:rPr kumimoji="0" lang="de-AT"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о</a:t>
                      </a:r>
                      <a:r>
                        <a:rPr kumimoji="0" lang="de-AT"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гыл</a:t>
                      </a:r>
                      <a:endParaRPr kumimoji="0" lang="az-Cyrl-AZ"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2251239"/>
                  </a:ext>
                </a:extLst>
              </a:tr>
              <a:tr h="71081">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1Pl</a:t>
                      </a:r>
                      <a:endParaRPr lang="en-US"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кочкынн</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endParaRPr lang="az-Cyrl-AZ" sz="2000" b="1"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kumimoji="0" lang="mi-NZ"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к</a:t>
                      </a:r>
                      <a:r>
                        <a:rPr kumimoji="0" lang="mi-NZ"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о</a:t>
                      </a:r>
                      <a:r>
                        <a:rPr kumimoji="0" lang="mi-NZ"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чк</a:t>
                      </a:r>
                      <a:r>
                        <a:rPr kumimoji="0" lang="de-AT"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ын о(гы)н</a:t>
                      </a:r>
                      <a:r>
                        <a:rPr kumimoji="0" lang="de-AT"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а</a:t>
                      </a:r>
                      <a:r>
                        <a:rPr kumimoji="0" lang="de-AT"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л</a:t>
                      </a:r>
                      <a:endParaRPr kumimoji="0" lang="az-Cyrl-AZ"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7858635"/>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2Pl</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кочкынд</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endParaRPr lang="az-Cyrl-AZ" sz="2000" b="1"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kumimoji="0" lang="mi-NZ"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к</a:t>
                      </a:r>
                      <a:r>
                        <a:rPr kumimoji="0" lang="mi-NZ"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о</a:t>
                      </a:r>
                      <a:r>
                        <a:rPr kumimoji="0" lang="mi-NZ"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чк</a:t>
                      </a:r>
                      <a:r>
                        <a:rPr kumimoji="0" lang="de-AT"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ын о(гы)д</a:t>
                      </a:r>
                      <a:r>
                        <a:rPr kumimoji="0" lang="de-AT"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а</a:t>
                      </a:r>
                      <a:r>
                        <a:rPr kumimoji="0" lang="de-AT"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л</a:t>
                      </a:r>
                      <a:endParaRPr kumimoji="0" lang="az-Cyrl-AZ"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604730"/>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3Pl</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к</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о</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чкыныт</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kumimoji="0" lang="mi-NZ"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к</a:t>
                      </a:r>
                      <a:r>
                        <a:rPr kumimoji="0" lang="mi-NZ"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о</a:t>
                      </a:r>
                      <a:r>
                        <a:rPr kumimoji="0" lang="mi-NZ"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чк</a:t>
                      </a:r>
                      <a:r>
                        <a:rPr kumimoji="0" lang="de-AT"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ын </a:t>
                      </a:r>
                      <a:r>
                        <a:rPr kumimoji="0" lang="de-AT"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о</a:t>
                      </a:r>
                      <a:r>
                        <a:rPr kumimoji="0" lang="de-AT"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гытыл</a:t>
                      </a:r>
                      <a:endParaRPr kumimoji="0" lang="az-Cyrl-AZ"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5975223"/>
                  </a:ext>
                </a:extLst>
              </a:tr>
            </a:tbl>
          </a:graphicData>
        </a:graphic>
      </p:graphicFrame>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1–5</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The verbal paradigm</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15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20</a:t>
            </a:fld>
            <a:endParaRPr lang="en-GB"/>
          </a:p>
        </p:txBody>
      </p:sp>
      <p:sp>
        <p:nvSpPr>
          <p:cNvPr id="7" name="Content Placeholder 2">
            <a:extLst>
              <a:ext uri="{FF2B5EF4-FFF2-40B4-BE49-F238E27FC236}">
                <a16:creationId xmlns:a16="http://schemas.microsoft.com/office/drawing/2014/main" id="{05D2BB38-98C8-4F51-8A7C-4861EAF6C6F5}"/>
              </a:ext>
            </a:extLst>
          </p:cNvPr>
          <p:cNvSpPr txBox="1">
            <a:spLocks/>
          </p:cNvSpPr>
          <p:nvPr/>
        </p:nvSpPr>
        <p:spPr>
          <a:xfrm>
            <a:off x="838197" y="1523888"/>
            <a:ext cx="10515600" cy="5335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u="sng" dirty="0"/>
              <a:t>e) Indicative simple past II</a:t>
            </a:r>
            <a:endParaRPr lang="mi-NZ" u="sng" dirty="0"/>
          </a:p>
        </p:txBody>
      </p:sp>
      <p:sp>
        <p:nvSpPr>
          <p:cNvPr id="10" name="Rectangle 9">
            <a:extLst>
              <a:ext uri="{FF2B5EF4-FFF2-40B4-BE49-F238E27FC236}">
                <a16:creationId xmlns:a16="http://schemas.microsoft.com/office/drawing/2014/main" id="{02E502DD-AFD3-48B2-B796-43B07E3729A9}"/>
              </a:ext>
            </a:extLst>
          </p:cNvPr>
          <p:cNvSpPr/>
          <p:nvPr/>
        </p:nvSpPr>
        <p:spPr>
          <a:xfrm>
            <a:off x="1727852" y="2993920"/>
            <a:ext cx="2140763"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1" name="Rectangle 10">
            <a:extLst>
              <a:ext uri="{FF2B5EF4-FFF2-40B4-BE49-F238E27FC236}">
                <a16:creationId xmlns:a16="http://schemas.microsoft.com/office/drawing/2014/main" id="{E86A337A-AD2F-4BF0-B260-51A6F4769DB5}"/>
              </a:ext>
            </a:extLst>
          </p:cNvPr>
          <p:cNvSpPr/>
          <p:nvPr/>
        </p:nvSpPr>
        <p:spPr>
          <a:xfrm>
            <a:off x="1750037" y="3279658"/>
            <a:ext cx="1393212" cy="29547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2" name="Rectangle 11">
            <a:extLst>
              <a:ext uri="{FF2B5EF4-FFF2-40B4-BE49-F238E27FC236}">
                <a16:creationId xmlns:a16="http://schemas.microsoft.com/office/drawing/2014/main" id="{93598766-4BD0-4A48-B605-088574AA6783}"/>
              </a:ext>
            </a:extLst>
          </p:cNvPr>
          <p:cNvSpPr/>
          <p:nvPr/>
        </p:nvSpPr>
        <p:spPr>
          <a:xfrm>
            <a:off x="1727851" y="3703550"/>
            <a:ext cx="1985319" cy="19692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4" name="Rectangle 13">
            <a:extLst>
              <a:ext uri="{FF2B5EF4-FFF2-40B4-BE49-F238E27FC236}">
                <a16:creationId xmlns:a16="http://schemas.microsoft.com/office/drawing/2014/main" id="{25DF7570-721B-485B-B02D-7F1E63741458}"/>
              </a:ext>
            </a:extLst>
          </p:cNvPr>
          <p:cNvSpPr/>
          <p:nvPr/>
        </p:nvSpPr>
        <p:spPr>
          <a:xfrm>
            <a:off x="1730937" y="3981106"/>
            <a:ext cx="1697084"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5" name="Rectangle 14">
            <a:extLst>
              <a:ext uri="{FF2B5EF4-FFF2-40B4-BE49-F238E27FC236}">
                <a16:creationId xmlns:a16="http://schemas.microsoft.com/office/drawing/2014/main" id="{1859C7F0-63DE-4F27-83E6-75F782CA3001}"/>
              </a:ext>
            </a:extLst>
          </p:cNvPr>
          <p:cNvSpPr/>
          <p:nvPr/>
        </p:nvSpPr>
        <p:spPr>
          <a:xfrm>
            <a:off x="1804854" y="4308391"/>
            <a:ext cx="1176133"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6" name="Rectangle 15">
            <a:extLst>
              <a:ext uri="{FF2B5EF4-FFF2-40B4-BE49-F238E27FC236}">
                <a16:creationId xmlns:a16="http://schemas.microsoft.com/office/drawing/2014/main" id="{60757424-4EBB-49F5-A2B7-DB31B2E63FE4}"/>
              </a:ext>
            </a:extLst>
          </p:cNvPr>
          <p:cNvSpPr/>
          <p:nvPr/>
        </p:nvSpPr>
        <p:spPr>
          <a:xfrm>
            <a:off x="1755396" y="4647503"/>
            <a:ext cx="1154413"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8" name="Rectangle 17">
            <a:extLst>
              <a:ext uri="{FF2B5EF4-FFF2-40B4-BE49-F238E27FC236}">
                <a16:creationId xmlns:a16="http://schemas.microsoft.com/office/drawing/2014/main" id="{063CCB62-6946-4CB7-A5AF-B2DDAFA7F949}"/>
              </a:ext>
            </a:extLst>
          </p:cNvPr>
          <p:cNvSpPr/>
          <p:nvPr/>
        </p:nvSpPr>
        <p:spPr>
          <a:xfrm>
            <a:off x="6540825" y="2993920"/>
            <a:ext cx="1688775"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9" name="Rectangle 18">
            <a:extLst>
              <a:ext uri="{FF2B5EF4-FFF2-40B4-BE49-F238E27FC236}">
                <a16:creationId xmlns:a16="http://schemas.microsoft.com/office/drawing/2014/main" id="{34C89073-7581-425E-8485-38852DEA4B59}"/>
              </a:ext>
            </a:extLst>
          </p:cNvPr>
          <p:cNvSpPr/>
          <p:nvPr/>
        </p:nvSpPr>
        <p:spPr>
          <a:xfrm>
            <a:off x="6563009" y="3279658"/>
            <a:ext cx="1393213" cy="29547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0" name="Rectangle 19">
            <a:extLst>
              <a:ext uri="{FF2B5EF4-FFF2-40B4-BE49-F238E27FC236}">
                <a16:creationId xmlns:a16="http://schemas.microsoft.com/office/drawing/2014/main" id="{23DB2461-FE8B-4728-8934-32731EA9A396}"/>
              </a:ext>
            </a:extLst>
          </p:cNvPr>
          <p:cNvSpPr/>
          <p:nvPr/>
        </p:nvSpPr>
        <p:spPr>
          <a:xfrm>
            <a:off x="6540824" y="3703550"/>
            <a:ext cx="1985319" cy="19692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1" name="Rectangle 20">
            <a:extLst>
              <a:ext uri="{FF2B5EF4-FFF2-40B4-BE49-F238E27FC236}">
                <a16:creationId xmlns:a16="http://schemas.microsoft.com/office/drawing/2014/main" id="{E08C45B2-E13E-4C63-9D97-0478C6407E8D}"/>
              </a:ext>
            </a:extLst>
          </p:cNvPr>
          <p:cNvSpPr/>
          <p:nvPr/>
        </p:nvSpPr>
        <p:spPr>
          <a:xfrm>
            <a:off x="6543909" y="3981106"/>
            <a:ext cx="2373847"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2" name="Rectangle 21">
            <a:extLst>
              <a:ext uri="{FF2B5EF4-FFF2-40B4-BE49-F238E27FC236}">
                <a16:creationId xmlns:a16="http://schemas.microsoft.com/office/drawing/2014/main" id="{9C041F3B-728F-49E6-A7C5-2D9B71C78290}"/>
              </a:ext>
            </a:extLst>
          </p:cNvPr>
          <p:cNvSpPr/>
          <p:nvPr/>
        </p:nvSpPr>
        <p:spPr>
          <a:xfrm>
            <a:off x="6551838" y="4308391"/>
            <a:ext cx="2365919"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3" name="Rectangle 22">
            <a:extLst>
              <a:ext uri="{FF2B5EF4-FFF2-40B4-BE49-F238E27FC236}">
                <a16:creationId xmlns:a16="http://schemas.microsoft.com/office/drawing/2014/main" id="{BCBD6003-1A84-44BD-98B4-4B8F115B68CD}"/>
              </a:ext>
            </a:extLst>
          </p:cNvPr>
          <p:cNvSpPr/>
          <p:nvPr/>
        </p:nvSpPr>
        <p:spPr>
          <a:xfrm>
            <a:off x="6558942" y="4647503"/>
            <a:ext cx="1911139"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4278579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20"/>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21"/>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4" grpId="0" animBg="1"/>
      <p:bldP spid="15" grpId="0" animBg="1"/>
      <p:bldP spid="16" grpId="0" animBg="1"/>
      <p:bldP spid="18" grpId="0" animBg="1"/>
      <p:bldP spid="19" grpId="0" animBg="1"/>
      <p:bldP spid="20" grpId="0" animBg="1"/>
      <p:bldP spid="21" grpId="0" animBg="1"/>
      <p:bldP spid="2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5">
            <a:extLst>
              <a:ext uri="{FF2B5EF4-FFF2-40B4-BE49-F238E27FC236}">
                <a16:creationId xmlns:a16="http://schemas.microsoft.com/office/drawing/2014/main" id="{60EFFB50-CD5E-41AB-AB76-4A1F55961D87}"/>
              </a:ext>
            </a:extLst>
          </p:cNvPr>
          <p:cNvGraphicFramePr>
            <a:graphicFrameLocks/>
          </p:cNvGraphicFramePr>
          <p:nvPr>
            <p:extLst>
              <p:ext uri="{D42A27DB-BD31-4B8C-83A1-F6EECF244321}">
                <p14:modId xmlns:p14="http://schemas.microsoft.com/office/powerpoint/2010/main" val="1911786103"/>
              </p:ext>
            </p:extLst>
          </p:nvPr>
        </p:nvGraphicFramePr>
        <p:xfrm>
          <a:off x="838200" y="2599399"/>
          <a:ext cx="10515600" cy="2316958"/>
        </p:xfrm>
        <a:graphic>
          <a:graphicData uri="http://schemas.openxmlformats.org/drawingml/2006/table">
            <a:tbl>
              <a:tblPr firstRow="1" firstCol="1" bandRow="1" bandCol="1"/>
              <a:tblGrid>
                <a:gridCol w="800100">
                  <a:extLst>
                    <a:ext uri="{9D8B030D-6E8A-4147-A177-3AD203B41FA5}">
                      <a16:colId xmlns:a16="http://schemas.microsoft.com/office/drawing/2014/main" val="3093730762"/>
                    </a:ext>
                  </a:extLst>
                </a:gridCol>
                <a:gridCol w="4857750">
                  <a:extLst>
                    <a:ext uri="{9D8B030D-6E8A-4147-A177-3AD203B41FA5}">
                      <a16:colId xmlns:a16="http://schemas.microsoft.com/office/drawing/2014/main" val="3804907911"/>
                    </a:ext>
                  </a:extLst>
                </a:gridCol>
                <a:gridCol w="4857750">
                  <a:extLst>
                    <a:ext uri="{9D8B030D-6E8A-4147-A177-3AD203B41FA5}">
                      <a16:colId xmlns:a16="http://schemas.microsoft.com/office/drawing/2014/main" val="1037044359"/>
                    </a:ext>
                  </a:extLst>
                </a:gridCol>
              </a:tblGrid>
              <a:tr h="71081">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 </a:t>
                      </a:r>
                      <a:endParaRPr lang="en-US" sz="2000" b="0" i="0" u="none" strike="noStrike" dirty="0">
                        <a:effectLst/>
                        <a:latin typeface="Arial" panose="020B0604020202020204" pitchFamily="34" charset="0"/>
                      </a:endParaRPr>
                    </a:p>
                  </a:txBody>
                  <a:tcPr marL="188595" marR="188595" marT="26194" marB="0">
                    <a:lnL>
                      <a:noFill/>
                    </a:lnL>
                    <a:lnR w="19050" cap="flat" cmpd="sng" algn="ctr">
                      <a:solidFill>
                        <a:srgbClr val="000000"/>
                      </a:solidFill>
                      <a:prstDash val="solid"/>
                      <a:round/>
                      <a:headEnd type="none" w="med" len="med"/>
                      <a:tailEnd type="none" w="med" len="med"/>
                    </a:lnR>
                    <a:lnT w="28575"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ctr" fontAlgn="t">
                        <a:spcBef>
                          <a:spcPts val="0"/>
                        </a:spcBef>
                        <a:spcAft>
                          <a:spcPts val="0"/>
                        </a:spcAft>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кочк</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(-ам)</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noProof="0" dirty="0">
                          <a:effectLst/>
                          <a:latin typeface="Calibri" panose="020F0502020204030204" pitchFamily="34" charset="0"/>
                          <a:ea typeface="PMingLiU" panose="02020500000000000000" pitchFamily="18" charset="-120"/>
                          <a:cs typeface="Calibri" panose="020F0502020204030204" pitchFamily="34" charset="0"/>
                        </a:rPr>
                        <a:t>‘to eat’</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algn="just" fontAlgn="t">
                        <a:spcBef>
                          <a:spcPts val="0"/>
                        </a:spcBef>
                        <a:spcAft>
                          <a:spcPts val="0"/>
                        </a:spcAft>
                      </a:pP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988633"/>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1Sg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кочкын</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м</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kumimoji="0" lang="mi-NZ"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к</a:t>
                      </a:r>
                      <a:r>
                        <a:rPr kumimoji="0" lang="mi-NZ"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о</a:t>
                      </a:r>
                      <a:r>
                        <a:rPr kumimoji="0" lang="mi-NZ"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чк</a:t>
                      </a:r>
                      <a:r>
                        <a:rPr kumimoji="0" lang="de-AT"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ын </a:t>
                      </a:r>
                      <a:r>
                        <a:rPr kumimoji="0" lang="de-AT"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о</a:t>
                      </a:r>
                      <a:r>
                        <a:rPr kumimoji="0" lang="de-AT"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мыл</a:t>
                      </a:r>
                      <a:endParaRPr kumimoji="0" lang="az-Cyrl-AZ"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3603831"/>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2Sg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кочк</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ын</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т</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kumimoji="0" lang="mi-NZ"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к</a:t>
                      </a:r>
                      <a:r>
                        <a:rPr kumimoji="0" lang="mi-NZ"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о</a:t>
                      </a:r>
                      <a:r>
                        <a:rPr kumimoji="0" lang="mi-NZ"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чк</a:t>
                      </a:r>
                      <a:r>
                        <a:rPr kumimoji="0" lang="de-AT"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ын </a:t>
                      </a:r>
                      <a:r>
                        <a:rPr kumimoji="0" lang="de-AT"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о</a:t>
                      </a:r>
                      <a:r>
                        <a:rPr kumimoji="0" lang="de-AT"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тыл</a:t>
                      </a:r>
                      <a:endParaRPr kumimoji="0" lang="az-Cyrl-AZ"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2309104"/>
                  </a:ext>
                </a:extLst>
              </a:tr>
              <a:tr h="71081">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3Sg</a:t>
                      </a:r>
                      <a:endParaRPr lang="en-US"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к</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о</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чк</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ын</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kumimoji="0" lang="mi-NZ"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к</a:t>
                      </a:r>
                      <a:r>
                        <a:rPr kumimoji="0" lang="mi-NZ"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о</a:t>
                      </a:r>
                      <a:r>
                        <a:rPr kumimoji="0" lang="mi-NZ"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чк</a:t>
                      </a:r>
                      <a:r>
                        <a:rPr kumimoji="0" lang="de-AT"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ын </a:t>
                      </a:r>
                      <a:r>
                        <a:rPr kumimoji="0" lang="de-AT"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о</a:t>
                      </a:r>
                      <a:r>
                        <a:rPr kumimoji="0" lang="de-AT"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гыл</a:t>
                      </a:r>
                      <a:endParaRPr kumimoji="0" lang="az-Cyrl-AZ"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2251239"/>
                  </a:ext>
                </a:extLst>
              </a:tr>
              <a:tr h="71081">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1Pl</a:t>
                      </a:r>
                      <a:endParaRPr lang="en-US"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кочкынн</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endParaRPr lang="az-Cyrl-AZ" sz="2000" b="1"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kumimoji="0" lang="mi-NZ"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к</a:t>
                      </a:r>
                      <a:r>
                        <a:rPr kumimoji="0" lang="mi-NZ"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о</a:t>
                      </a:r>
                      <a:r>
                        <a:rPr kumimoji="0" lang="mi-NZ"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чк</a:t>
                      </a:r>
                      <a:r>
                        <a:rPr kumimoji="0" lang="de-AT"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ын о(гы)н</a:t>
                      </a:r>
                      <a:r>
                        <a:rPr kumimoji="0" lang="de-AT"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а</a:t>
                      </a:r>
                      <a:r>
                        <a:rPr kumimoji="0" lang="de-AT"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л</a:t>
                      </a:r>
                      <a:endParaRPr kumimoji="0" lang="az-Cyrl-AZ"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7858635"/>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2Pl</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кочкынд</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endParaRPr lang="az-Cyrl-AZ" sz="2000" b="1"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kumimoji="0" lang="mi-NZ"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к</a:t>
                      </a:r>
                      <a:r>
                        <a:rPr kumimoji="0" lang="mi-NZ"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о</a:t>
                      </a:r>
                      <a:r>
                        <a:rPr kumimoji="0" lang="mi-NZ"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чк</a:t>
                      </a:r>
                      <a:r>
                        <a:rPr kumimoji="0" lang="de-AT"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ын о(гы)д</a:t>
                      </a:r>
                      <a:r>
                        <a:rPr kumimoji="0" lang="de-AT"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а</a:t>
                      </a:r>
                      <a:r>
                        <a:rPr kumimoji="0" lang="de-AT"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л</a:t>
                      </a:r>
                      <a:endParaRPr kumimoji="0" lang="az-Cyrl-AZ"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604730"/>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3Pl</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к</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о</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чкыныт</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kumimoji="0" lang="mi-NZ"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к</a:t>
                      </a:r>
                      <a:r>
                        <a:rPr kumimoji="0" lang="mi-NZ"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о</a:t>
                      </a:r>
                      <a:r>
                        <a:rPr kumimoji="0" lang="mi-NZ"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чк</a:t>
                      </a:r>
                      <a:r>
                        <a:rPr kumimoji="0" lang="de-AT"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ын </a:t>
                      </a:r>
                      <a:r>
                        <a:rPr kumimoji="0" lang="de-AT"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о</a:t>
                      </a:r>
                      <a:r>
                        <a:rPr kumimoji="0" lang="de-AT"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гытыл</a:t>
                      </a:r>
                      <a:endParaRPr kumimoji="0" lang="az-Cyrl-AZ"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5975223"/>
                  </a:ext>
                </a:extLst>
              </a:tr>
            </a:tbl>
          </a:graphicData>
        </a:graphic>
      </p:graphicFrame>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1–5</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The verbal paradigm</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15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21</a:t>
            </a:fld>
            <a:endParaRPr lang="en-GB"/>
          </a:p>
        </p:txBody>
      </p:sp>
      <p:sp>
        <p:nvSpPr>
          <p:cNvPr id="7" name="Content Placeholder 2">
            <a:extLst>
              <a:ext uri="{FF2B5EF4-FFF2-40B4-BE49-F238E27FC236}">
                <a16:creationId xmlns:a16="http://schemas.microsoft.com/office/drawing/2014/main" id="{05D2BB38-98C8-4F51-8A7C-4861EAF6C6F5}"/>
              </a:ext>
            </a:extLst>
          </p:cNvPr>
          <p:cNvSpPr txBox="1">
            <a:spLocks/>
          </p:cNvSpPr>
          <p:nvPr/>
        </p:nvSpPr>
        <p:spPr>
          <a:xfrm>
            <a:off x="838197" y="1523888"/>
            <a:ext cx="10515600" cy="5335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u="sng" dirty="0"/>
              <a:t>e) Indicative simple past II</a:t>
            </a:r>
            <a:endParaRPr lang="mi-NZ" u="sng" dirty="0"/>
          </a:p>
        </p:txBody>
      </p:sp>
    </p:spTree>
    <p:extLst>
      <p:ext uri="{BB962C8B-B14F-4D97-AF65-F5344CB8AC3E}">
        <p14:creationId xmlns:p14="http://schemas.microsoft.com/office/powerpoint/2010/main" val="15981706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5">
            <a:extLst>
              <a:ext uri="{FF2B5EF4-FFF2-40B4-BE49-F238E27FC236}">
                <a16:creationId xmlns:a16="http://schemas.microsoft.com/office/drawing/2014/main" id="{60EFFB50-CD5E-41AB-AB76-4A1F55961D87}"/>
              </a:ext>
            </a:extLst>
          </p:cNvPr>
          <p:cNvGraphicFramePr>
            <a:graphicFrameLocks/>
          </p:cNvGraphicFramePr>
          <p:nvPr>
            <p:extLst>
              <p:ext uri="{D42A27DB-BD31-4B8C-83A1-F6EECF244321}">
                <p14:modId xmlns:p14="http://schemas.microsoft.com/office/powerpoint/2010/main" val="493962765"/>
              </p:ext>
            </p:extLst>
          </p:nvPr>
        </p:nvGraphicFramePr>
        <p:xfrm>
          <a:off x="838200" y="2599399"/>
          <a:ext cx="10515600" cy="2316958"/>
        </p:xfrm>
        <a:graphic>
          <a:graphicData uri="http://schemas.openxmlformats.org/drawingml/2006/table">
            <a:tbl>
              <a:tblPr firstRow="1" firstCol="1" bandRow="1" bandCol="1"/>
              <a:tblGrid>
                <a:gridCol w="800100">
                  <a:extLst>
                    <a:ext uri="{9D8B030D-6E8A-4147-A177-3AD203B41FA5}">
                      <a16:colId xmlns:a16="http://schemas.microsoft.com/office/drawing/2014/main" val="3093730762"/>
                    </a:ext>
                  </a:extLst>
                </a:gridCol>
                <a:gridCol w="4857750">
                  <a:extLst>
                    <a:ext uri="{9D8B030D-6E8A-4147-A177-3AD203B41FA5}">
                      <a16:colId xmlns:a16="http://schemas.microsoft.com/office/drawing/2014/main" val="3804907911"/>
                    </a:ext>
                  </a:extLst>
                </a:gridCol>
                <a:gridCol w="4857750">
                  <a:extLst>
                    <a:ext uri="{9D8B030D-6E8A-4147-A177-3AD203B41FA5}">
                      <a16:colId xmlns:a16="http://schemas.microsoft.com/office/drawing/2014/main" val="1037044359"/>
                    </a:ext>
                  </a:extLst>
                </a:gridCol>
              </a:tblGrid>
              <a:tr h="71081">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 </a:t>
                      </a:r>
                      <a:endParaRPr lang="en-US" sz="2000" b="0" i="0" u="none" strike="noStrike" dirty="0">
                        <a:effectLst/>
                        <a:latin typeface="Arial" panose="020B0604020202020204" pitchFamily="34" charset="0"/>
                      </a:endParaRPr>
                    </a:p>
                  </a:txBody>
                  <a:tcPr marL="188595" marR="188595" marT="26194" marB="0">
                    <a:lnL>
                      <a:noFill/>
                    </a:lnL>
                    <a:lnR w="19050" cap="flat" cmpd="sng" algn="ctr">
                      <a:solidFill>
                        <a:srgbClr val="000000"/>
                      </a:solidFill>
                      <a:prstDash val="solid"/>
                      <a:round/>
                      <a:headEnd type="none" w="med" len="med"/>
                      <a:tailEnd type="none" w="med" len="med"/>
                    </a:lnR>
                    <a:lnT w="28575"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ctr" fontAlgn="t">
                        <a:spcBef>
                          <a:spcPts val="0"/>
                        </a:spcBef>
                        <a:spcAft>
                          <a:spcPts val="0"/>
                        </a:spcAft>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(-ем)</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noProof="0" dirty="0">
                          <a:effectLst/>
                          <a:latin typeface="Calibri" panose="020F0502020204030204" pitchFamily="34" charset="0"/>
                          <a:ea typeface="PMingLiU" panose="02020500000000000000" pitchFamily="18" charset="-120"/>
                          <a:cs typeface="Calibri" panose="020F0502020204030204" pitchFamily="34" charset="0"/>
                        </a:rPr>
                        <a:t>‘to know’</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algn="just" fontAlgn="t">
                        <a:spcBef>
                          <a:spcPts val="0"/>
                        </a:spcBef>
                        <a:spcAft>
                          <a:spcPts val="0"/>
                        </a:spcAft>
                      </a:pP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988633"/>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1Sg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пален</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м</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н </a:t>
                      </a:r>
                      <a:r>
                        <a:rPr kumimoji="0" lang="de-AT"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о</a:t>
                      </a:r>
                      <a:r>
                        <a:rPr kumimoji="0" lang="de-AT"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мыл</a:t>
                      </a:r>
                      <a:endParaRPr kumimoji="0" lang="az-Cyrl-AZ"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3603831"/>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2Sg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пален</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т</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н </a:t>
                      </a:r>
                      <a:r>
                        <a:rPr kumimoji="0" lang="de-AT"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о</a:t>
                      </a:r>
                      <a:r>
                        <a:rPr kumimoji="0" lang="de-AT"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тыл</a:t>
                      </a:r>
                      <a:endParaRPr kumimoji="0" lang="az-Cyrl-AZ"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2309104"/>
                  </a:ext>
                </a:extLst>
              </a:tr>
              <a:tr h="71081">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3Sg</a:t>
                      </a:r>
                      <a:endParaRPr lang="en-US"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н</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н </a:t>
                      </a:r>
                      <a:r>
                        <a:rPr kumimoji="0" lang="de-AT"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о</a:t>
                      </a:r>
                      <a:r>
                        <a:rPr kumimoji="0" lang="de-AT"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гыл</a:t>
                      </a:r>
                      <a:endParaRPr kumimoji="0" lang="az-Cyrl-AZ"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2251239"/>
                  </a:ext>
                </a:extLst>
              </a:tr>
              <a:tr h="71081">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1Pl</a:t>
                      </a:r>
                      <a:endParaRPr lang="en-US"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пален</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н</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endParaRPr lang="az-Cyrl-AZ" sz="2000" b="1"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н </a:t>
                      </a:r>
                      <a:r>
                        <a:rPr kumimoji="0" lang="de-AT"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о(гы)н</a:t>
                      </a:r>
                      <a:r>
                        <a:rPr kumimoji="0" lang="de-AT"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а</a:t>
                      </a:r>
                      <a:r>
                        <a:rPr kumimoji="0" lang="de-AT"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л</a:t>
                      </a:r>
                      <a:endParaRPr kumimoji="0" lang="az-Cyrl-AZ"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7858635"/>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2Pl</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пален</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д</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endParaRPr lang="az-Cyrl-AZ" sz="2000" b="1"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н </a:t>
                      </a:r>
                      <a:r>
                        <a:rPr kumimoji="0" lang="de-AT"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о(гы)д</a:t>
                      </a:r>
                      <a:r>
                        <a:rPr kumimoji="0" lang="de-AT"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а</a:t>
                      </a:r>
                      <a:r>
                        <a:rPr kumimoji="0" lang="de-AT"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л</a:t>
                      </a:r>
                      <a:endParaRPr kumimoji="0" lang="az-Cyrl-AZ"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604730"/>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3Pl</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ныт</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н </a:t>
                      </a:r>
                      <a:r>
                        <a:rPr kumimoji="0" lang="de-AT"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о</a:t>
                      </a:r>
                      <a:r>
                        <a:rPr kumimoji="0" lang="de-AT"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гытыл</a:t>
                      </a:r>
                      <a:endParaRPr kumimoji="0" lang="az-Cyrl-AZ"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5975223"/>
                  </a:ext>
                </a:extLst>
              </a:tr>
            </a:tbl>
          </a:graphicData>
        </a:graphic>
      </p:graphicFrame>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1–5</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The verbal paradigm</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15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22</a:t>
            </a:fld>
            <a:endParaRPr lang="en-GB"/>
          </a:p>
        </p:txBody>
      </p:sp>
      <p:sp>
        <p:nvSpPr>
          <p:cNvPr id="7" name="Content Placeholder 2">
            <a:extLst>
              <a:ext uri="{FF2B5EF4-FFF2-40B4-BE49-F238E27FC236}">
                <a16:creationId xmlns:a16="http://schemas.microsoft.com/office/drawing/2014/main" id="{05D2BB38-98C8-4F51-8A7C-4861EAF6C6F5}"/>
              </a:ext>
            </a:extLst>
          </p:cNvPr>
          <p:cNvSpPr txBox="1">
            <a:spLocks/>
          </p:cNvSpPr>
          <p:nvPr/>
        </p:nvSpPr>
        <p:spPr>
          <a:xfrm>
            <a:off x="838197" y="1523888"/>
            <a:ext cx="10515600" cy="5335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u="sng" dirty="0"/>
              <a:t>e) Indicative simple past II</a:t>
            </a:r>
            <a:endParaRPr lang="mi-NZ" u="sng" dirty="0"/>
          </a:p>
        </p:txBody>
      </p:sp>
      <p:sp>
        <p:nvSpPr>
          <p:cNvPr id="10" name="Rectangle 9">
            <a:extLst>
              <a:ext uri="{FF2B5EF4-FFF2-40B4-BE49-F238E27FC236}">
                <a16:creationId xmlns:a16="http://schemas.microsoft.com/office/drawing/2014/main" id="{02E502DD-AFD3-48B2-B796-43B07E3729A9}"/>
              </a:ext>
            </a:extLst>
          </p:cNvPr>
          <p:cNvSpPr/>
          <p:nvPr/>
        </p:nvSpPr>
        <p:spPr>
          <a:xfrm>
            <a:off x="1727852" y="2993920"/>
            <a:ext cx="1154413"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1" name="Rectangle 10">
            <a:extLst>
              <a:ext uri="{FF2B5EF4-FFF2-40B4-BE49-F238E27FC236}">
                <a16:creationId xmlns:a16="http://schemas.microsoft.com/office/drawing/2014/main" id="{E86A337A-AD2F-4BF0-B260-51A6F4769DB5}"/>
              </a:ext>
            </a:extLst>
          </p:cNvPr>
          <p:cNvSpPr/>
          <p:nvPr/>
        </p:nvSpPr>
        <p:spPr>
          <a:xfrm>
            <a:off x="1750037" y="3279658"/>
            <a:ext cx="1056028" cy="29547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2" name="Rectangle 11">
            <a:extLst>
              <a:ext uri="{FF2B5EF4-FFF2-40B4-BE49-F238E27FC236}">
                <a16:creationId xmlns:a16="http://schemas.microsoft.com/office/drawing/2014/main" id="{93598766-4BD0-4A48-B605-088574AA6783}"/>
              </a:ext>
            </a:extLst>
          </p:cNvPr>
          <p:cNvSpPr/>
          <p:nvPr/>
        </p:nvSpPr>
        <p:spPr>
          <a:xfrm>
            <a:off x="1727851" y="3703550"/>
            <a:ext cx="1985319" cy="19692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4" name="Rectangle 13">
            <a:extLst>
              <a:ext uri="{FF2B5EF4-FFF2-40B4-BE49-F238E27FC236}">
                <a16:creationId xmlns:a16="http://schemas.microsoft.com/office/drawing/2014/main" id="{25DF7570-721B-485B-B02D-7F1E63741458}"/>
              </a:ext>
            </a:extLst>
          </p:cNvPr>
          <p:cNvSpPr/>
          <p:nvPr/>
        </p:nvSpPr>
        <p:spPr>
          <a:xfrm>
            <a:off x="1730937" y="3981106"/>
            <a:ext cx="1697084"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5" name="Rectangle 14">
            <a:extLst>
              <a:ext uri="{FF2B5EF4-FFF2-40B4-BE49-F238E27FC236}">
                <a16:creationId xmlns:a16="http://schemas.microsoft.com/office/drawing/2014/main" id="{1859C7F0-63DE-4F27-83E6-75F782CA3001}"/>
              </a:ext>
            </a:extLst>
          </p:cNvPr>
          <p:cNvSpPr/>
          <p:nvPr/>
        </p:nvSpPr>
        <p:spPr>
          <a:xfrm>
            <a:off x="1804854" y="4308391"/>
            <a:ext cx="1176133"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6" name="Rectangle 15">
            <a:extLst>
              <a:ext uri="{FF2B5EF4-FFF2-40B4-BE49-F238E27FC236}">
                <a16:creationId xmlns:a16="http://schemas.microsoft.com/office/drawing/2014/main" id="{60757424-4EBB-49F5-A2B7-DB31B2E63FE4}"/>
              </a:ext>
            </a:extLst>
          </p:cNvPr>
          <p:cNvSpPr/>
          <p:nvPr/>
        </p:nvSpPr>
        <p:spPr>
          <a:xfrm>
            <a:off x="1755396" y="4647503"/>
            <a:ext cx="1154413"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8" name="Rectangle 17">
            <a:extLst>
              <a:ext uri="{FF2B5EF4-FFF2-40B4-BE49-F238E27FC236}">
                <a16:creationId xmlns:a16="http://schemas.microsoft.com/office/drawing/2014/main" id="{063CCB62-6946-4CB7-A5AF-B2DDAFA7F949}"/>
              </a:ext>
            </a:extLst>
          </p:cNvPr>
          <p:cNvSpPr/>
          <p:nvPr/>
        </p:nvSpPr>
        <p:spPr>
          <a:xfrm>
            <a:off x="6540825" y="2993920"/>
            <a:ext cx="1688775"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9" name="Rectangle 18">
            <a:extLst>
              <a:ext uri="{FF2B5EF4-FFF2-40B4-BE49-F238E27FC236}">
                <a16:creationId xmlns:a16="http://schemas.microsoft.com/office/drawing/2014/main" id="{34C89073-7581-425E-8485-38852DEA4B59}"/>
              </a:ext>
            </a:extLst>
          </p:cNvPr>
          <p:cNvSpPr/>
          <p:nvPr/>
        </p:nvSpPr>
        <p:spPr>
          <a:xfrm>
            <a:off x="6563009" y="3279658"/>
            <a:ext cx="1393213" cy="29547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0" name="Rectangle 19">
            <a:extLst>
              <a:ext uri="{FF2B5EF4-FFF2-40B4-BE49-F238E27FC236}">
                <a16:creationId xmlns:a16="http://schemas.microsoft.com/office/drawing/2014/main" id="{23DB2461-FE8B-4728-8934-32731EA9A396}"/>
              </a:ext>
            </a:extLst>
          </p:cNvPr>
          <p:cNvSpPr/>
          <p:nvPr/>
        </p:nvSpPr>
        <p:spPr>
          <a:xfrm>
            <a:off x="6540824" y="3703550"/>
            <a:ext cx="1985319" cy="19692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1" name="Rectangle 20">
            <a:extLst>
              <a:ext uri="{FF2B5EF4-FFF2-40B4-BE49-F238E27FC236}">
                <a16:creationId xmlns:a16="http://schemas.microsoft.com/office/drawing/2014/main" id="{E08C45B2-E13E-4C63-9D97-0478C6407E8D}"/>
              </a:ext>
            </a:extLst>
          </p:cNvPr>
          <p:cNvSpPr/>
          <p:nvPr/>
        </p:nvSpPr>
        <p:spPr>
          <a:xfrm>
            <a:off x="6543909" y="3981106"/>
            <a:ext cx="2373847"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2" name="Rectangle 21">
            <a:extLst>
              <a:ext uri="{FF2B5EF4-FFF2-40B4-BE49-F238E27FC236}">
                <a16:creationId xmlns:a16="http://schemas.microsoft.com/office/drawing/2014/main" id="{9C041F3B-728F-49E6-A7C5-2D9B71C78290}"/>
              </a:ext>
            </a:extLst>
          </p:cNvPr>
          <p:cNvSpPr/>
          <p:nvPr/>
        </p:nvSpPr>
        <p:spPr>
          <a:xfrm>
            <a:off x="6551838" y="4308391"/>
            <a:ext cx="2365919"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3" name="Rectangle 22">
            <a:extLst>
              <a:ext uri="{FF2B5EF4-FFF2-40B4-BE49-F238E27FC236}">
                <a16:creationId xmlns:a16="http://schemas.microsoft.com/office/drawing/2014/main" id="{BCBD6003-1A84-44BD-98B4-4B8F115B68CD}"/>
              </a:ext>
            </a:extLst>
          </p:cNvPr>
          <p:cNvSpPr/>
          <p:nvPr/>
        </p:nvSpPr>
        <p:spPr>
          <a:xfrm>
            <a:off x="6558942" y="4647503"/>
            <a:ext cx="1911139"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4010392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20"/>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21"/>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4" grpId="0" animBg="1"/>
      <p:bldP spid="15" grpId="0" animBg="1"/>
      <p:bldP spid="16" grpId="0" animBg="1"/>
      <p:bldP spid="18" grpId="0" animBg="1"/>
      <p:bldP spid="19" grpId="0" animBg="1"/>
      <p:bldP spid="20" grpId="0" animBg="1"/>
      <p:bldP spid="21" grpId="0" animBg="1"/>
      <p:bldP spid="2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5">
            <a:extLst>
              <a:ext uri="{FF2B5EF4-FFF2-40B4-BE49-F238E27FC236}">
                <a16:creationId xmlns:a16="http://schemas.microsoft.com/office/drawing/2014/main" id="{60EFFB50-CD5E-41AB-AB76-4A1F55961D87}"/>
              </a:ext>
            </a:extLst>
          </p:cNvPr>
          <p:cNvGraphicFramePr>
            <a:graphicFrameLocks/>
          </p:cNvGraphicFramePr>
          <p:nvPr>
            <p:extLst>
              <p:ext uri="{D42A27DB-BD31-4B8C-83A1-F6EECF244321}">
                <p14:modId xmlns:p14="http://schemas.microsoft.com/office/powerpoint/2010/main" val="3747331474"/>
              </p:ext>
            </p:extLst>
          </p:nvPr>
        </p:nvGraphicFramePr>
        <p:xfrm>
          <a:off x="838200" y="2599399"/>
          <a:ext cx="10515600" cy="2316958"/>
        </p:xfrm>
        <a:graphic>
          <a:graphicData uri="http://schemas.openxmlformats.org/drawingml/2006/table">
            <a:tbl>
              <a:tblPr firstRow="1" firstCol="1" bandRow="1" bandCol="1"/>
              <a:tblGrid>
                <a:gridCol w="800100">
                  <a:extLst>
                    <a:ext uri="{9D8B030D-6E8A-4147-A177-3AD203B41FA5}">
                      <a16:colId xmlns:a16="http://schemas.microsoft.com/office/drawing/2014/main" val="3093730762"/>
                    </a:ext>
                  </a:extLst>
                </a:gridCol>
                <a:gridCol w="4857750">
                  <a:extLst>
                    <a:ext uri="{9D8B030D-6E8A-4147-A177-3AD203B41FA5}">
                      <a16:colId xmlns:a16="http://schemas.microsoft.com/office/drawing/2014/main" val="3804907911"/>
                    </a:ext>
                  </a:extLst>
                </a:gridCol>
                <a:gridCol w="4857750">
                  <a:extLst>
                    <a:ext uri="{9D8B030D-6E8A-4147-A177-3AD203B41FA5}">
                      <a16:colId xmlns:a16="http://schemas.microsoft.com/office/drawing/2014/main" val="1037044359"/>
                    </a:ext>
                  </a:extLst>
                </a:gridCol>
              </a:tblGrid>
              <a:tr h="71081">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 </a:t>
                      </a:r>
                      <a:endParaRPr lang="en-US" sz="2000" b="0" i="0" u="none" strike="noStrike" dirty="0">
                        <a:effectLst/>
                        <a:latin typeface="Arial" panose="020B0604020202020204" pitchFamily="34" charset="0"/>
                      </a:endParaRPr>
                    </a:p>
                  </a:txBody>
                  <a:tcPr marL="188595" marR="188595" marT="26194" marB="0">
                    <a:lnL>
                      <a:noFill/>
                    </a:lnL>
                    <a:lnR w="19050" cap="flat" cmpd="sng" algn="ctr">
                      <a:solidFill>
                        <a:srgbClr val="000000"/>
                      </a:solidFill>
                      <a:prstDash val="solid"/>
                      <a:round/>
                      <a:headEnd type="none" w="med" len="med"/>
                      <a:tailEnd type="none" w="med" len="med"/>
                    </a:lnR>
                    <a:lnT w="28575"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ctr" fontAlgn="t">
                        <a:spcBef>
                          <a:spcPts val="0"/>
                        </a:spcBef>
                        <a:spcAft>
                          <a:spcPts val="0"/>
                        </a:spcAft>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(-ем)</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noProof="0" dirty="0">
                          <a:effectLst/>
                          <a:latin typeface="Calibri" panose="020F0502020204030204" pitchFamily="34" charset="0"/>
                          <a:ea typeface="PMingLiU" panose="02020500000000000000" pitchFamily="18" charset="-120"/>
                          <a:cs typeface="Calibri" panose="020F0502020204030204" pitchFamily="34" charset="0"/>
                        </a:rPr>
                        <a:t>‘to know’</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algn="just" fontAlgn="t">
                        <a:spcBef>
                          <a:spcPts val="0"/>
                        </a:spcBef>
                        <a:spcAft>
                          <a:spcPts val="0"/>
                        </a:spcAft>
                      </a:pP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988633"/>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1Sg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пален</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м</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н </a:t>
                      </a:r>
                      <a:r>
                        <a:rPr kumimoji="0" lang="de-AT"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о</a:t>
                      </a:r>
                      <a:r>
                        <a:rPr kumimoji="0" lang="de-AT"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мыл</a:t>
                      </a:r>
                      <a:endParaRPr kumimoji="0" lang="az-Cyrl-AZ"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3603831"/>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2Sg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пален</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т</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н </a:t>
                      </a:r>
                      <a:r>
                        <a:rPr kumimoji="0" lang="de-AT"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о</a:t>
                      </a:r>
                      <a:r>
                        <a:rPr kumimoji="0" lang="de-AT"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тыл</a:t>
                      </a:r>
                      <a:endParaRPr kumimoji="0" lang="az-Cyrl-AZ"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2309104"/>
                  </a:ext>
                </a:extLst>
              </a:tr>
              <a:tr h="71081">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3Sg</a:t>
                      </a:r>
                      <a:endParaRPr lang="en-US"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н</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н </a:t>
                      </a:r>
                      <a:r>
                        <a:rPr kumimoji="0" lang="de-AT"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о</a:t>
                      </a:r>
                      <a:r>
                        <a:rPr kumimoji="0" lang="de-AT"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гыл</a:t>
                      </a:r>
                      <a:endParaRPr kumimoji="0" lang="az-Cyrl-AZ"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2251239"/>
                  </a:ext>
                </a:extLst>
              </a:tr>
              <a:tr h="71081">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1Pl</a:t>
                      </a:r>
                      <a:endParaRPr lang="en-US"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пален</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н</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endParaRPr lang="az-Cyrl-AZ" sz="2000" b="1"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н </a:t>
                      </a:r>
                      <a:r>
                        <a:rPr kumimoji="0" lang="de-AT"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о(гы)н</a:t>
                      </a:r>
                      <a:r>
                        <a:rPr kumimoji="0" lang="de-AT"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а</a:t>
                      </a:r>
                      <a:r>
                        <a:rPr kumimoji="0" lang="de-AT"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л</a:t>
                      </a:r>
                      <a:endParaRPr kumimoji="0" lang="az-Cyrl-AZ"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7858635"/>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2Pl</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пален</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д</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endParaRPr lang="az-Cyrl-AZ" sz="2000" b="1"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н </a:t>
                      </a:r>
                      <a:r>
                        <a:rPr kumimoji="0" lang="de-AT"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о(гы)д</a:t>
                      </a:r>
                      <a:r>
                        <a:rPr kumimoji="0" lang="de-AT"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а</a:t>
                      </a:r>
                      <a:r>
                        <a:rPr kumimoji="0" lang="de-AT"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л</a:t>
                      </a:r>
                      <a:endParaRPr kumimoji="0" lang="az-Cyrl-AZ"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604730"/>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3Pl</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ныт</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н </a:t>
                      </a:r>
                      <a:r>
                        <a:rPr kumimoji="0" lang="de-AT"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о</a:t>
                      </a:r>
                      <a:r>
                        <a:rPr kumimoji="0" lang="de-AT"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гытыл</a:t>
                      </a:r>
                      <a:endParaRPr kumimoji="0" lang="az-Cyrl-AZ"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5975223"/>
                  </a:ext>
                </a:extLst>
              </a:tr>
            </a:tbl>
          </a:graphicData>
        </a:graphic>
      </p:graphicFrame>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1–5</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The verbal paradigm</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15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23</a:t>
            </a:fld>
            <a:endParaRPr lang="en-GB"/>
          </a:p>
        </p:txBody>
      </p:sp>
      <p:sp>
        <p:nvSpPr>
          <p:cNvPr id="7" name="Content Placeholder 2">
            <a:extLst>
              <a:ext uri="{FF2B5EF4-FFF2-40B4-BE49-F238E27FC236}">
                <a16:creationId xmlns:a16="http://schemas.microsoft.com/office/drawing/2014/main" id="{05D2BB38-98C8-4F51-8A7C-4861EAF6C6F5}"/>
              </a:ext>
            </a:extLst>
          </p:cNvPr>
          <p:cNvSpPr txBox="1">
            <a:spLocks/>
          </p:cNvSpPr>
          <p:nvPr/>
        </p:nvSpPr>
        <p:spPr>
          <a:xfrm>
            <a:off x="838197" y="1523888"/>
            <a:ext cx="10515600" cy="5335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u="sng" dirty="0"/>
              <a:t>e) Indicative simple past II</a:t>
            </a:r>
            <a:endParaRPr lang="mi-NZ" u="sng" dirty="0"/>
          </a:p>
        </p:txBody>
      </p:sp>
    </p:spTree>
    <p:extLst>
      <p:ext uri="{BB962C8B-B14F-4D97-AF65-F5344CB8AC3E}">
        <p14:creationId xmlns:p14="http://schemas.microsoft.com/office/powerpoint/2010/main" val="9386693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1–5</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The verbal paradigm</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15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24</a:t>
            </a:fld>
            <a:endParaRPr lang="en-GB"/>
          </a:p>
        </p:txBody>
      </p:sp>
      <p:sp>
        <p:nvSpPr>
          <p:cNvPr id="7" name="Content Placeholder 2">
            <a:extLst>
              <a:ext uri="{FF2B5EF4-FFF2-40B4-BE49-F238E27FC236}">
                <a16:creationId xmlns:a16="http://schemas.microsoft.com/office/drawing/2014/main" id="{05D2BB38-98C8-4F51-8A7C-4861EAF6C6F5}"/>
              </a:ext>
            </a:extLst>
          </p:cNvPr>
          <p:cNvSpPr txBox="1">
            <a:spLocks/>
          </p:cNvSpPr>
          <p:nvPr/>
        </p:nvSpPr>
        <p:spPr>
          <a:xfrm>
            <a:off x="838197" y="1523888"/>
            <a:ext cx="10515600" cy="5335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u="sng" dirty="0"/>
              <a:t>f) Non-finite forms</a:t>
            </a:r>
            <a:endParaRPr lang="mi-NZ" u="sng" dirty="0"/>
          </a:p>
        </p:txBody>
      </p:sp>
      <p:graphicFrame>
        <p:nvGraphicFramePr>
          <p:cNvPr id="2" name="Table 5">
            <a:extLst>
              <a:ext uri="{FF2B5EF4-FFF2-40B4-BE49-F238E27FC236}">
                <a16:creationId xmlns:a16="http://schemas.microsoft.com/office/drawing/2014/main" id="{2BAF39E0-3533-4CBB-B520-E8C17D7EEF94}"/>
              </a:ext>
            </a:extLst>
          </p:cNvPr>
          <p:cNvGraphicFramePr>
            <a:graphicFrameLocks noGrp="1"/>
          </p:cNvGraphicFramePr>
          <p:nvPr/>
        </p:nvGraphicFramePr>
        <p:xfrm>
          <a:off x="1143978" y="2361882"/>
          <a:ext cx="8128000" cy="356616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516179375"/>
                    </a:ext>
                  </a:extLst>
                </a:gridCol>
                <a:gridCol w="2032000">
                  <a:extLst>
                    <a:ext uri="{9D8B030D-6E8A-4147-A177-3AD203B41FA5}">
                      <a16:colId xmlns:a16="http://schemas.microsoft.com/office/drawing/2014/main" val="1972522548"/>
                    </a:ext>
                  </a:extLst>
                </a:gridCol>
                <a:gridCol w="2032000">
                  <a:extLst>
                    <a:ext uri="{9D8B030D-6E8A-4147-A177-3AD203B41FA5}">
                      <a16:colId xmlns:a16="http://schemas.microsoft.com/office/drawing/2014/main" val="4065901894"/>
                    </a:ext>
                  </a:extLst>
                </a:gridCol>
                <a:gridCol w="2032000">
                  <a:extLst>
                    <a:ext uri="{9D8B030D-6E8A-4147-A177-3AD203B41FA5}">
                      <a16:colId xmlns:a16="http://schemas.microsoft.com/office/drawing/2014/main" val="2683150193"/>
                    </a:ext>
                  </a:extLst>
                </a:gridCol>
              </a:tblGrid>
              <a:tr h="134757">
                <a:tc rowSpan="2">
                  <a:txBody>
                    <a:bodyPr/>
                    <a:lstStyle/>
                    <a:p>
                      <a:pPr algn="ctr"/>
                      <a:r>
                        <a:rPr lang="de-AT" sz="1200" b="1" dirty="0"/>
                        <a:t>Infinitives</a:t>
                      </a:r>
                      <a:endParaRPr lang="en-GB" sz="1200" b="1" dirty="0"/>
                    </a:p>
                  </a:txBody>
                  <a:tcPr anchor="ctr">
                    <a:lnL w="28575" cap="flat" cmpd="sng" algn="ctr">
                      <a:noFill/>
                      <a:prstDash val="solid"/>
                      <a:round/>
                      <a:headEnd type="none" w="med" len="med"/>
                      <a:tailEnd type="none" w="med" len="med"/>
                    </a:lnL>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de-AT" sz="1200" b="1" dirty="0"/>
                        <a:t>Standard</a:t>
                      </a:r>
                      <a:endParaRPr lang="en-GB" sz="1200" b="1" dirty="0"/>
                    </a:p>
                  </a:txBody>
                  <a:tcPr anchor="ctr">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tcPr>
                </a:tc>
                <a:tc>
                  <a:txBody>
                    <a:bodyPr/>
                    <a:lstStyle/>
                    <a:p>
                      <a:r>
                        <a:rPr lang="mi-NZ" sz="1200" dirty="0"/>
                        <a:t>кочк</a:t>
                      </a:r>
                      <a:r>
                        <a:rPr lang="mi-NZ" sz="1200" b="1" dirty="0"/>
                        <a:t>а</a:t>
                      </a:r>
                      <a:r>
                        <a:rPr lang="mi-NZ" sz="1200" dirty="0"/>
                        <a:t>ш</a:t>
                      </a:r>
                      <a:endParaRPr lang="en-GB" sz="1200" dirty="0"/>
                    </a:p>
                  </a:txBody>
                  <a:tcPr>
                    <a:lnL w="28575" cap="flat" cmpd="sng" algn="ctr">
                      <a:solidFill>
                        <a:schemeClr val="tx1"/>
                      </a:solidFill>
                      <a:prstDash val="solid"/>
                      <a:round/>
                      <a:headEnd type="none" w="med" len="med"/>
                      <a:tailEnd type="none" w="med" len="med"/>
                    </a:lnL>
                    <a:lnT w="28575" cap="flat" cmpd="sng" algn="ctr">
                      <a:noFill/>
                      <a:prstDash val="solid"/>
                      <a:round/>
                      <a:headEnd type="none" w="med" len="med"/>
                      <a:tailEnd type="none" w="med" len="med"/>
                    </a:lnT>
                  </a:tcPr>
                </a:tc>
                <a:tc>
                  <a:txBody>
                    <a:bodyPr/>
                    <a:lstStyle/>
                    <a:p>
                      <a:r>
                        <a:rPr lang="mi-NZ" sz="1200" dirty="0"/>
                        <a:t>пал</a:t>
                      </a:r>
                      <a:r>
                        <a:rPr lang="mi-NZ" sz="1200" b="1" dirty="0"/>
                        <a:t>а</a:t>
                      </a:r>
                      <a:r>
                        <a:rPr lang="mi-NZ" sz="1200" dirty="0"/>
                        <a:t>ш</a:t>
                      </a:r>
                      <a:endParaRPr lang="en-GB" sz="1200" dirty="0"/>
                    </a:p>
                  </a:txBody>
                  <a:tcPr>
                    <a:lnR w="28575" cap="flat" cmpd="sng" algn="ctr">
                      <a:noFill/>
                      <a:prstDash val="solid"/>
                      <a:round/>
                      <a:headEnd type="none" w="med" len="med"/>
                      <a:tailEnd type="none" w="med" len="med"/>
                    </a:lnR>
                    <a:lnT w="28575" cap="flat" cmpd="sng" algn="ctr">
                      <a:noFill/>
                      <a:prstDash val="solid"/>
                      <a:round/>
                      <a:headEnd type="none" w="med" len="med"/>
                      <a:tailEnd type="none" w="med" len="med"/>
                    </a:lnT>
                  </a:tcPr>
                </a:tc>
                <a:extLst>
                  <a:ext uri="{0D108BD9-81ED-4DB2-BD59-A6C34878D82A}">
                    <a16:rowId xmlns:a16="http://schemas.microsoft.com/office/drawing/2014/main" val="59375938"/>
                  </a:ext>
                </a:extLst>
              </a:tr>
              <a:tr h="134757">
                <a:tc vMerge="1">
                  <a:txBody>
                    <a:bodyPr/>
                    <a:lstStyle/>
                    <a:p>
                      <a:endParaRPr lang="en-GB" sz="1200" dirty="0"/>
                    </a:p>
                  </a:txBody>
                  <a:tcPr/>
                </a:tc>
                <a:tc>
                  <a:txBody>
                    <a:bodyPr/>
                    <a:lstStyle/>
                    <a:p>
                      <a:pPr algn="ctr"/>
                      <a:r>
                        <a:rPr lang="de-AT" sz="1200" b="1" dirty="0"/>
                        <a:t>Necessitive</a:t>
                      </a:r>
                      <a:endParaRPr lang="en-GB" sz="1200" b="1" dirty="0"/>
                    </a:p>
                  </a:txBody>
                  <a:tcPr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r>
                        <a:rPr lang="mi-NZ" sz="1200" dirty="0"/>
                        <a:t>кочм</a:t>
                      </a:r>
                      <a:r>
                        <a:rPr lang="mi-NZ" sz="1200" b="1" dirty="0"/>
                        <a:t>а</a:t>
                      </a:r>
                      <a:r>
                        <a:rPr lang="mi-NZ" sz="1200" dirty="0"/>
                        <a:t>н</a:t>
                      </a:r>
                      <a:endParaRPr lang="en-GB" sz="1200" dirty="0"/>
                    </a:p>
                  </a:txBody>
                  <a:tcP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c>
                  <a:txBody>
                    <a:bodyPr/>
                    <a:lstStyle/>
                    <a:p>
                      <a:r>
                        <a:rPr lang="mi-NZ" sz="1200" dirty="0"/>
                        <a:t>палым</a:t>
                      </a:r>
                      <a:r>
                        <a:rPr lang="mi-NZ" sz="1200" b="1" dirty="0"/>
                        <a:t>а</a:t>
                      </a:r>
                      <a:r>
                        <a:rPr lang="mi-NZ" sz="1200" dirty="0"/>
                        <a:t>н</a:t>
                      </a:r>
                      <a:endParaRPr lang="en-GB" sz="1200" dirty="0"/>
                    </a:p>
                  </a:txBody>
                  <a:tcPr>
                    <a:lnR w="28575" cap="flat" cmpd="sng" algn="ctr">
                      <a:noFill/>
                      <a:prstDash val="solid"/>
                      <a:round/>
                      <a:headEnd type="none" w="med" len="med"/>
                      <a:tailEnd type="none" w="med" len="med"/>
                    </a:lnR>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3350432"/>
                  </a:ext>
                </a:extLst>
              </a:tr>
              <a:tr h="134757">
                <a:tc rowSpan="4">
                  <a:txBody>
                    <a:bodyPr/>
                    <a:lstStyle/>
                    <a:p>
                      <a:pPr algn="ctr"/>
                      <a:r>
                        <a:rPr lang="de-AT" sz="1200" b="1" dirty="0"/>
                        <a:t>Participles</a:t>
                      </a:r>
                      <a:endParaRPr lang="en-GB" sz="1200" b="1" dirty="0"/>
                    </a:p>
                  </a:txBody>
                  <a:tcPr anchor="ctr">
                    <a:lnL w="28575" cap="flat" cmpd="sng" algn="ctr">
                      <a:no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de-AT" sz="1200" b="1" dirty="0"/>
                        <a:t>Active</a:t>
                      </a:r>
                      <a:endParaRPr lang="en-GB" sz="1200" b="1" dirty="0"/>
                    </a:p>
                  </a:txBody>
                  <a:tcPr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r>
                        <a:rPr lang="mi-NZ" sz="1200" dirty="0"/>
                        <a:t>к</a:t>
                      </a:r>
                      <a:r>
                        <a:rPr lang="mi-NZ" sz="1200" b="1" dirty="0"/>
                        <a:t>о</a:t>
                      </a:r>
                      <a:r>
                        <a:rPr lang="mi-NZ" sz="1200" dirty="0"/>
                        <a:t>чшо</a:t>
                      </a:r>
                      <a:endParaRPr lang="en-GB" sz="1200" dirty="0"/>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r>
                        <a:rPr lang="mi-NZ" sz="1200" dirty="0"/>
                        <a:t>п</a:t>
                      </a:r>
                      <a:r>
                        <a:rPr lang="mi-NZ" sz="1200" b="1" dirty="0"/>
                        <a:t>а</a:t>
                      </a:r>
                      <a:r>
                        <a:rPr lang="mi-NZ" sz="1200" dirty="0"/>
                        <a:t>лыше</a:t>
                      </a:r>
                      <a:endParaRPr lang="en-GB" sz="1200" dirty="0"/>
                    </a:p>
                  </a:txBody>
                  <a:tcPr>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904068621"/>
                  </a:ext>
                </a:extLst>
              </a:tr>
              <a:tr h="134757">
                <a:tc vMerge="1">
                  <a:txBody>
                    <a:bodyPr/>
                    <a:lstStyle/>
                    <a:p>
                      <a:endParaRPr lang="en-GB" sz="1200" dirty="0"/>
                    </a:p>
                  </a:txBody>
                  <a:tcPr/>
                </a:tc>
                <a:tc>
                  <a:txBody>
                    <a:bodyPr/>
                    <a:lstStyle/>
                    <a:p>
                      <a:pPr algn="ctr"/>
                      <a:r>
                        <a:rPr lang="de-AT" sz="1200" b="1" dirty="0"/>
                        <a:t>Passive</a:t>
                      </a:r>
                      <a:endParaRPr lang="en-GB" sz="1200" b="1" dirty="0"/>
                    </a:p>
                  </a:txBody>
                  <a:tcPr anchor="ctr">
                    <a:lnR w="28575" cap="flat" cmpd="sng" algn="ctr">
                      <a:solidFill>
                        <a:schemeClr val="tx1"/>
                      </a:solidFill>
                      <a:prstDash val="solid"/>
                      <a:round/>
                      <a:headEnd type="none" w="med" len="med"/>
                      <a:tailEnd type="none" w="med" len="med"/>
                    </a:lnR>
                  </a:tcPr>
                </a:tc>
                <a:tc>
                  <a:txBody>
                    <a:bodyPr/>
                    <a:lstStyle/>
                    <a:p>
                      <a:r>
                        <a:rPr lang="mi-NZ" sz="1200" dirty="0"/>
                        <a:t>к</a:t>
                      </a:r>
                      <a:r>
                        <a:rPr lang="mi-NZ" sz="1200" b="1" dirty="0"/>
                        <a:t>о</a:t>
                      </a:r>
                      <a:r>
                        <a:rPr lang="mi-NZ" sz="1200" dirty="0"/>
                        <a:t>чмо</a:t>
                      </a:r>
                      <a:endParaRPr lang="en-GB" sz="1200" dirty="0"/>
                    </a:p>
                  </a:txBody>
                  <a:tcPr>
                    <a:lnL w="28575" cap="flat" cmpd="sng" algn="ctr">
                      <a:solidFill>
                        <a:schemeClr val="tx1"/>
                      </a:solidFill>
                      <a:prstDash val="solid"/>
                      <a:round/>
                      <a:headEnd type="none" w="med" len="med"/>
                      <a:tailEnd type="none" w="med" len="med"/>
                    </a:lnL>
                  </a:tcPr>
                </a:tc>
                <a:tc>
                  <a:txBody>
                    <a:bodyPr/>
                    <a:lstStyle/>
                    <a:p>
                      <a:r>
                        <a:rPr lang="mi-NZ" sz="1200" dirty="0"/>
                        <a:t>п</a:t>
                      </a:r>
                      <a:r>
                        <a:rPr lang="mi-NZ" sz="1200" b="1" dirty="0"/>
                        <a:t>а</a:t>
                      </a:r>
                      <a:r>
                        <a:rPr lang="mi-NZ" sz="1200" dirty="0"/>
                        <a:t>лыме</a:t>
                      </a:r>
                      <a:endParaRPr lang="en-GB" sz="1200" dirty="0"/>
                    </a:p>
                  </a:txBody>
                  <a:tcPr>
                    <a:lnR w="28575" cap="flat" cmpd="sng" algn="ctr">
                      <a:noFill/>
                      <a:prstDash val="solid"/>
                      <a:round/>
                      <a:headEnd type="none" w="med" len="med"/>
                      <a:tailEnd type="none" w="med" len="med"/>
                    </a:lnR>
                  </a:tcPr>
                </a:tc>
                <a:extLst>
                  <a:ext uri="{0D108BD9-81ED-4DB2-BD59-A6C34878D82A}">
                    <a16:rowId xmlns:a16="http://schemas.microsoft.com/office/drawing/2014/main" val="1877185385"/>
                  </a:ext>
                </a:extLst>
              </a:tr>
              <a:tr h="134757">
                <a:tc vMerge="1">
                  <a:txBody>
                    <a:bodyPr/>
                    <a:lstStyle/>
                    <a:p>
                      <a:endParaRPr lang="en-GB" sz="1200" dirty="0"/>
                    </a:p>
                  </a:txBody>
                  <a:tcPr/>
                </a:tc>
                <a:tc>
                  <a:txBody>
                    <a:bodyPr/>
                    <a:lstStyle/>
                    <a:p>
                      <a:pPr algn="ctr"/>
                      <a:r>
                        <a:rPr lang="de-AT" sz="1200" b="1" dirty="0">
                          <a:solidFill>
                            <a:schemeClr val="accent3"/>
                          </a:solidFill>
                        </a:rPr>
                        <a:t>Future-necessitive</a:t>
                      </a:r>
                      <a:endParaRPr lang="en-GB" sz="1200" b="1" dirty="0">
                        <a:solidFill>
                          <a:schemeClr val="accent3"/>
                        </a:solidFill>
                      </a:endParaRPr>
                    </a:p>
                  </a:txBody>
                  <a:tcPr anchor="ctr">
                    <a:lnR w="28575" cap="flat" cmpd="sng" algn="ctr">
                      <a:solidFill>
                        <a:schemeClr val="tx1"/>
                      </a:solidFill>
                      <a:prstDash val="solid"/>
                      <a:round/>
                      <a:headEnd type="none" w="med" len="med"/>
                      <a:tailEnd type="none" w="med" len="med"/>
                    </a:lnR>
                  </a:tcPr>
                </a:tc>
                <a:tc>
                  <a:txBody>
                    <a:bodyPr/>
                    <a:lstStyle/>
                    <a:p>
                      <a:r>
                        <a:rPr lang="mi-NZ" sz="1200" dirty="0">
                          <a:solidFill>
                            <a:schemeClr val="accent3"/>
                          </a:solidFill>
                        </a:rPr>
                        <a:t>кочш</a:t>
                      </a:r>
                      <a:r>
                        <a:rPr lang="mi-NZ" sz="1200" b="1" dirty="0">
                          <a:solidFill>
                            <a:schemeClr val="accent3"/>
                          </a:solidFill>
                        </a:rPr>
                        <a:t>а</a:t>
                      </a:r>
                      <a:r>
                        <a:rPr lang="mi-NZ" sz="1200" dirty="0">
                          <a:solidFill>
                            <a:schemeClr val="accent3"/>
                          </a:solidFill>
                        </a:rPr>
                        <a:t>ш</a:t>
                      </a:r>
                      <a:endParaRPr lang="en-GB" sz="1200" dirty="0">
                        <a:solidFill>
                          <a:schemeClr val="accent3"/>
                        </a:solidFill>
                      </a:endParaRPr>
                    </a:p>
                  </a:txBody>
                  <a:tcPr>
                    <a:lnL w="28575" cap="flat" cmpd="sng" algn="ctr">
                      <a:solidFill>
                        <a:schemeClr val="tx1"/>
                      </a:solidFill>
                      <a:prstDash val="solid"/>
                      <a:round/>
                      <a:headEnd type="none" w="med" len="med"/>
                      <a:tailEnd type="none" w="med" len="med"/>
                    </a:lnL>
                  </a:tcPr>
                </a:tc>
                <a:tc>
                  <a:txBody>
                    <a:bodyPr/>
                    <a:lstStyle/>
                    <a:p>
                      <a:r>
                        <a:rPr lang="mi-NZ" sz="1200" dirty="0">
                          <a:solidFill>
                            <a:schemeClr val="accent3"/>
                          </a:solidFill>
                        </a:rPr>
                        <a:t>палыш</a:t>
                      </a:r>
                      <a:r>
                        <a:rPr lang="mi-NZ" sz="1200" b="1" dirty="0">
                          <a:solidFill>
                            <a:schemeClr val="accent3"/>
                          </a:solidFill>
                        </a:rPr>
                        <a:t>а</a:t>
                      </a:r>
                      <a:r>
                        <a:rPr lang="mi-NZ" sz="1200" dirty="0">
                          <a:solidFill>
                            <a:schemeClr val="accent3"/>
                          </a:solidFill>
                        </a:rPr>
                        <a:t>ш</a:t>
                      </a:r>
                      <a:endParaRPr lang="en-GB" sz="1200" dirty="0">
                        <a:solidFill>
                          <a:schemeClr val="accent3"/>
                        </a:solidFill>
                      </a:endParaRPr>
                    </a:p>
                  </a:txBody>
                  <a:tcPr>
                    <a:lnR w="28575" cap="flat" cmpd="sng" algn="ctr">
                      <a:noFill/>
                      <a:prstDash val="solid"/>
                      <a:round/>
                      <a:headEnd type="none" w="med" len="med"/>
                      <a:tailEnd type="none" w="med" len="med"/>
                    </a:lnR>
                  </a:tcPr>
                </a:tc>
                <a:extLst>
                  <a:ext uri="{0D108BD9-81ED-4DB2-BD59-A6C34878D82A}">
                    <a16:rowId xmlns:a16="http://schemas.microsoft.com/office/drawing/2014/main" val="1101961143"/>
                  </a:ext>
                </a:extLst>
              </a:tr>
              <a:tr h="134757">
                <a:tc vMerge="1">
                  <a:txBody>
                    <a:bodyPr/>
                    <a:lstStyle/>
                    <a:p>
                      <a:endParaRPr lang="en-GB" sz="1200" dirty="0"/>
                    </a:p>
                  </a:txBody>
                  <a:tcPr/>
                </a:tc>
                <a:tc>
                  <a:txBody>
                    <a:bodyPr/>
                    <a:lstStyle/>
                    <a:p>
                      <a:pPr algn="ctr"/>
                      <a:r>
                        <a:rPr lang="de-AT" sz="1200" b="1" dirty="0">
                          <a:solidFill>
                            <a:schemeClr val="accent3"/>
                          </a:solidFill>
                        </a:rPr>
                        <a:t>Negative</a:t>
                      </a:r>
                      <a:endParaRPr lang="en-GB" sz="1200" b="1" dirty="0">
                        <a:solidFill>
                          <a:schemeClr val="accent3"/>
                        </a:solidFill>
                      </a:endParaRPr>
                    </a:p>
                  </a:txBody>
                  <a:tcPr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r>
                        <a:rPr lang="mi-NZ" sz="1200" dirty="0">
                          <a:solidFill>
                            <a:schemeClr val="accent3"/>
                          </a:solidFill>
                        </a:rPr>
                        <a:t>к</a:t>
                      </a:r>
                      <a:r>
                        <a:rPr lang="mi-NZ" sz="1200" b="1" dirty="0">
                          <a:solidFill>
                            <a:schemeClr val="accent3"/>
                          </a:solidFill>
                        </a:rPr>
                        <a:t>о</a:t>
                      </a:r>
                      <a:r>
                        <a:rPr lang="mi-NZ" sz="1200" dirty="0">
                          <a:solidFill>
                            <a:schemeClr val="accent3"/>
                          </a:solidFill>
                        </a:rPr>
                        <a:t>чдымо</a:t>
                      </a:r>
                      <a:endParaRPr lang="en-GB" sz="1200" dirty="0">
                        <a:solidFill>
                          <a:schemeClr val="accent3"/>
                        </a:solidFill>
                      </a:endParaRPr>
                    </a:p>
                  </a:txBody>
                  <a:tcP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c>
                  <a:txBody>
                    <a:bodyPr/>
                    <a:lstStyle/>
                    <a:p>
                      <a:r>
                        <a:rPr lang="mi-NZ" sz="1200" dirty="0">
                          <a:solidFill>
                            <a:schemeClr val="accent3"/>
                          </a:solidFill>
                        </a:rPr>
                        <a:t>палыдыме</a:t>
                      </a:r>
                      <a:endParaRPr lang="en-GB" sz="1200" dirty="0">
                        <a:solidFill>
                          <a:schemeClr val="accent3"/>
                        </a:solidFill>
                      </a:endParaRPr>
                    </a:p>
                  </a:txBody>
                  <a:tcPr>
                    <a:lnR w="28575" cap="flat" cmpd="sng" algn="ctr">
                      <a:noFill/>
                      <a:prstDash val="solid"/>
                      <a:round/>
                      <a:headEnd type="none" w="med" len="med"/>
                      <a:tailEnd type="none" w="med" len="med"/>
                    </a:lnR>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6343212"/>
                  </a:ext>
                </a:extLst>
              </a:tr>
              <a:tr h="134757">
                <a:tc rowSpan="5">
                  <a:txBody>
                    <a:bodyPr/>
                    <a:lstStyle/>
                    <a:p>
                      <a:pPr algn="ctr"/>
                      <a:r>
                        <a:rPr lang="de-AT" sz="1200" b="1" dirty="0"/>
                        <a:t>Converbs</a:t>
                      </a:r>
                      <a:endParaRPr lang="en-GB" sz="1200" b="1" dirty="0"/>
                    </a:p>
                  </a:txBody>
                  <a:tcPr anchor="ctr">
                    <a:lnL w="28575" cap="flat" cmpd="sng" algn="ctr">
                      <a:no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de-AT" sz="1200" b="1" dirty="0"/>
                        <a:t>Instructive</a:t>
                      </a:r>
                      <a:endParaRPr lang="en-GB" sz="1200" b="1" dirty="0"/>
                    </a:p>
                  </a:txBody>
                  <a:tcPr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r>
                        <a:rPr lang="mi-NZ" sz="1200" dirty="0"/>
                        <a:t>к</a:t>
                      </a:r>
                      <a:r>
                        <a:rPr lang="mi-NZ" sz="1200" b="1" dirty="0"/>
                        <a:t>о</a:t>
                      </a:r>
                      <a:r>
                        <a:rPr lang="mi-NZ" sz="1200" dirty="0"/>
                        <a:t>чкын</a:t>
                      </a:r>
                      <a:endParaRPr lang="en-GB" sz="1200" dirty="0"/>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r>
                        <a:rPr lang="mi-NZ" sz="1200" dirty="0"/>
                        <a:t>пал</a:t>
                      </a:r>
                      <a:r>
                        <a:rPr lang="mi-NZ" sz="1200" b="1" dirty="0"/>
                        <a:t>е</a:t>
                      </a:r>
                      <a:r>
                        <a:rPr lang="mi-NZ" sz="1200" dirty="0"/>
                        <a:t>н</a:t>
                      </a:r>
                      <a:endParaRPr lang="en-GB" sz="1200" dirty="0"/>
                    </a:p>
                  </a:txBody>
                  <a:tcPr>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742036889"/>
                  </a:ext>
                </a:extLst>
              </a:tr>
              <a:tr h="134757">
                <a:tc vMerge="1">
                  <a:txBody>
                    <a:bodyPr/>
                    <a:lstStyle/>
                    <a:p>
                      <a:endParaRPr lang="en-GB" sz="1200" dirty="0"/>
                    </a:p>
                  </a:txBody>
                  <a:tcPr/>
                </a:tc>
                <a:tc>
                  <a:txBody>
                    <a:bodyPr/>
                    <a:lstStyle/>
                    <a:p>
                      <a:pPr algn="ctr"/>
                      <a:r>
                        <a:rPr lang="de-AT" sz="1200" b="1" dirty="0"/>
                        <a:t>Negative</a:t>
                      </a:r>
                      <a:endParaRPr lang="en-GB" sz="1200" b="1" dirty="0"/>
                    </a:p>
                  </a:txBody>
                  <a:tcPr anchor="ctr">
                    <a:lnR w="28575" cap="flat" cmpd="sng" algn="ctr">
                      <a:solidFill>
                        <a:schemeClr val="tx1"/>
                      </a:solidFill>
                      <a:prstDash val="solid"/>
                      <a:round/>
                      <a:headEnd type="none" w="med" len="med"/>
                      <a:tailEnd type="none" w="med" len="med"/>
                    </a:lnR>
                  </a:tcPr>
                </a:tc>
                <a:tc>
                  <a:txBody>
                    <a:bodyPr/>
                    <a:lstStyle/>
                    <a:p>
                      <a:r>
                        <a:rPr lang="mi-NZ" sz="1200" dirty="0"/>
                        <a:t>кочд</a:t>
                      </a:r>
                      <a:r>
                        <a:rPr lang="mi-NZ" sz="1200" b="1" dirty="0"/>
                        <a:t>е</a:t>
                      </a:r>
                      <a:endParaRPr lang="en-GB" sz="1200" b="1" dirty="0"/>
                    </a:p>
                  </a:txBody>
                  <a:tcPr>
                    <a:lnL w="28575" cap="flat" cmpd="sng" algn="ctr">
                      <a:solidFill>
                        <a:schemeClr val="tx1"/>
                      </a:solidFill>
                      <a:prstDash val="solid"/>
                      <a:round/>
                      <a:headEnd type="none" w="med" len="med"/>
                      <a:tailEnd type="none" w="med" len="med"/>
                    </a:lnL>
                  </a:tcPr>
                </a:tc>
                <a:tc>
                  <a:txBody>
                    <a:bodyPr/>
                    <a:lstStyle/>
                    <a:p>
                      <a:r>
                        <a:rPr lang="mi-NZ" sz="1200" dirty="0"/>
                        <a:t>палыд</a:t>
                      </a:r>
                      <a:r>
                        <a:rPr lang="mi-NZ" sz="1200" b="1" dirty="0"/>
                        <a:t>е</a:t>
                      </a:r>
                      <a:endParaRPr lang="en-GB" sz="1200" b="1" dirty="0"/>
                    </a:p>
                  </a:txBody>
                  <a:tcPr>
                    <a:lnR w="28575" cap="flat" cmpd="sng" algn="ctr">
                      <a:noFill/>
                      <a:prstDash val="solid"/>
                      <a:round/>
                      <a:headEnd type="none" w="med" len="med"/>
                      <a:tailEnd type="none" w="med" len="med"/>
                    </a:lnR>
                  </a:tcPr>
                </a:tc>
                <a:extLst>
                  <a:ext uri="{0D108BD9-81ED-4DB2-BD59-A6C34878D82A}">
                    <a16:rowId xmlns:a16="http://schemas.microsoft.com/office/drawing/2014/main" val="2125017102"/>
                  </a:ext>
                </a:extLst>
              </a:tr>
              <a:tr h="134757">
                <a:tc vMerge="1">
                  <a:txBody>
                    <a:bodyPr/>
                    <a:lstStyle/>
                    <a:p>
                      <a:endParaRPr lang="en-GB" sz="1200" dirty="0"/>
                    </a:p>
                  </a:txBody>
                  <a:tcPr/>
                </a:tc>
                <a:tc>
                  <a:txBody>
                    <a:bodyPr/>
                    <a:lstStyle/>
                    <a:p>
                      <a:pPr algn="ctr"/>
                      <a:r>
                        <a:rPr lang="de-AT" sz="1200" b="1" dirty="0">
                          <a:solidFill>
                            <a:schemeClr val="accent3"/>
                          </a:solidFill>
                        </a:rPr>
                        <a:t>Prior</a:t>
                      </a:r>
                      <a:endParaRPr lang="en-GB" sz="1200" b="1" dirty="0">
                        <a:solidFill>
                          <a:schemeClr val="accent3"/>
                        </a:solidFill>
                      </a:endParaRPr>
                    </a:p>
                  </a:txBody>
                  <a:tcPr anchor="ctr">
                    <a:lnR w="28575" cap="flat" cmpd="sng" algn="ctr">
                      <a:solidFill>
                        <a:schemeClr val="tx1"/>
                      </a:solidFill>
                      <a:prstDash val="solid"/>
                      <a:round/>
                      <a:headEnd type="none" w="med" len="med"/>
                      <a:tailEnd type="none" w="med" len="med"/>
                    </a:lnR>
                  </a:tcPr>
                </a:tc>
                <a:tc>
                  <a:txBody>
                    <a:bodyPr/>
                    <a:lstStyle/>
                    <a:p>
                      <a:r>
                        <a:rPr lang="mi-NZ" sz="1200" dirty="0">
                          <a:solidFill>
                            <a:schemeClr val="accent3"/>
                          </a:solidFill>
                        </a:rPr>
                        <a:t>кочм</a:t>
                      </a:r>
                      <a:r>
                        <a:rPr lang="mi-NZ" sz="1200" b="1" dirty="0">
                          <a:solidFill>
                            <a:schemeClr val="accent3"/>
                          </a:solidFill>
                        </a:rPr>
                        <a:t>е</a:t>
                      </a:r>
                      <a:r>
                        <a:rPr lang="mi-NZ" sz="1200" dirty="0">
                          <a:solidFill>
                            <a:schemeClr val="accent3"/>
                          </a:solidFill>
                        </a:rPr>
                        <a:t>к(е)</a:t>
                      </a:r>
                      <a:endParaRPr lang="en-GB" sz="1200" dirty="0">
                        <a:solidFill>
                          <a:schemeClr val="accent3"/>
                        </a:solidFill>
                      </a:endParaRPr>
                    </a:p>
                  </a:txBody>
                  <a:tcPr>
                    <a:lnL w="28575" cap="flat" cmpd="sng" algn="ctr">
                      <a:solidFill>
                        <a:schemeClr val="tx1"/>
                      </a:solidFill>
                      <a:prstDash val="solid"/>
                      <a:round/>
                      <a:headEnd type="none" w="med" len="med"/>
                      <a:tailEnd type="none" w="med" len="med"/>
                    </a:lnL>
                  </a:tcPr>
                </a:tc>
                <a:tc>
                  <a:txBody>
                    <a:bodyPr/>
                    <a:lstStyle/>
                    <a:p>
                      <a:r>
                        <a:rPr lang="mi-NZ" sz="1200" dirty="0">
                          <a:solidFill>
                            <a:schemeClr val="accent3"/>
                          </a:solidFill>
                        </a:rPr>
                        <a:t>палым</a:t>
                      </a:r>
                      <a:r>
                        <a:rPr lang="mi-NZ" sz="1200" b="1" dirty="0">
                          <a:solidFill>
                            <a:schemeClr val="accent3"/>
                          </a:solidFill>
                        </a:rPr>
                        <a:t>е</a:t>
                      </a:r>
                      <a:r>
                        <a:rPr lang="mi-NZ" sz="1200" dirty="0">
                          <a:solidFill>
                            <a:schemeClr val="accent3"/>
                          </a:solidFill>
                        </a:rPr>
                        <a:t>к(е)</a:t>
                      </a:r>
                      <a:endParaRPr lang="en-GB" sz="1200" dirty="0">
                        <a:solidFill>
                          <a:schemeClr val="accent3"/>
                        </a:solidFill>
                      </a:endParaRPr>
                    </a:p>
                  </a:txBody>
                  <a:tcPr>
                    <a:lnR w="28575" cap="flat" cmpd="sng" algn="ctr">
                      <a:noFill/>
                      <a:prstDash val="solid"/>
                      <a:round/>
                      <a:headEnd type="none" w="med" len="med"/>
                      <a:tailEnd type="none" w="med" len="med"/>
                    </a:lnR>
                  </a:tcPr>
                </a:tc>
                <a:extLst>
                  <a:ext uri="{0D108BD9-81ED-4DB2-BD59-A6C34878D82A}">
                    <a16:rowId xmlns:a16="http://schemas.microsoft.com/office/drawing/2014/main" val="3652390096"/>
                  </a:ext>
                </a:extLst>
              </a:tr>
              <a:tr h="134757">
                <a:tc vMerge="1">
                  <a:txBody>
                    <a:bodyPr/>
                    <a:lstStyle/>
                    <a:p>
                      <a:endParaRPr lang="en-GB" sz="1200" dirty="0"/>
                    </a:p>
                  </a:txBody>
                  <a:tcPr/>
                </a:tc>
                <a:tc>
                  <a:txBody>
                    <a:bodyPr/>
                    <a:lstStyle/>
                    <a:p>
                      <a:pPr algn="ctr"/>
                      <a:r>
                        <a:rPr lang="de-AT" sz="1200" b="1" dirty="0">
                          <a:solidFill>
                            <a:schemeClr val="accent3"/>
                          </a:solidFill>
                        </a:rPr>
                        <a:t>Simultaneous</a:t>
                      </a:r>
                      <a:endParaRPr lang="en-GB" sz="1200" b="1" dirty="0">
                        <a:solidFill>
                          <a:schemeClr val="accent3"/>
                        </a:solidFill>
                      </a:endParaRPr>
                    </a:p>
                  </a:txBody>
                  <a:tcPr anchor="ctr">
                    <a:lnR w="28575" cap="flat" cmpd="sng" algn="ctr">
                      <a:solidFill>
                        <a:schemeClr val="tx1"/>
                      </a:solidFill>
                      <a:prstDash val="solid"/>
                      <a:round/>
                      <a:headEnd type="none" w="med" len="med"/>
                      <a:tailEnd type="none" w="med" len="med"/>
                    </a:lnR>
                  </a:tcPr>
                </a:tc>
                <a:tc>
                  <a:txBody>
                    <a:bodyPr/>
                    <a:lstStyle/>
                    <a:p>
                      <a:r>
                        <a:rPr lang="mi-NZ" sz="1200" dirty="0">
                          <a:solidFill>
                            <a:schemeClr val="accent3"/>
                          </a:solidFill>
                        </a:rPr>
                        <a:t>кочшыл</a:t>
                      </a:r>
                      <a:r>
                        <a:rPr lang="mi-NZ" sz="1200" b="1" dirty="0">
                          <a:solidFill>
                            <a:schemeClr val="accent3"/>
                          </a:solidFill>
                        </a:rPr>
                        <a:t>а</a:t>
                      </a:r>
                      <a:endParaRPr lang="en-GB" sz="1200" b="1" dirty="0">
                        <a:solidFill>
                          <a:schemeClr val="accent3"/>
                        </a:solidFill>
                      </a:endParaRPr>
                    </a:p>
                  </a:txBody>
                  <a:tcPr>
                    <a:lnL w="28575" cap="flat" cmpd="sng" algn="ctr">
                      <a:solidFill>
                        <a:schemeClr val="tx1"/>
                      </a:solidFill>
                      <a:prstDash val="solid"/>
                      <a:round/>
                      <a:headEnd type="none" w="med" len="med"/>
                      <a:tailEnd type="none" w="med" len="med"/>
                    </a:lnL>
                  </a:tcPr>
                </a:tc>
                <a:tc>
                  <a:txBody>
                    <a:bodyPr/>
                    <a:lstStyle/>
                    <a:p>
                      <a:r>
                        <a:rPr lang="mi-NZ" sz="1200" dirty="0">
                          <a:solidFill>
                            <a:schemeClr val="accent3"/>
                          </a:solidFill>
                        </a:rPr>
                        <a:t>палышыл</a:t>
                      </a:r>
                      <a:r>
                        <a:rPr lang="mi-NZ" sz="1200" b="1" dirty="0">
                          <a:solidFill>
                            <a:schemeClr val="accent3"/>
                          </a:solidFill>
                        </a:rPr>
                        <a:t>а</a:t>
                      </a:r>
                      <a:endParaRPr lang="en-GB" sz="1200" b="1" dirty="0">
                        <a:solidFill>
                          <a:schemeClr val="accent3"/>
                        </a:solidFill>
                      </a:endParaRPr>
                    </a:p>
                  </a:txBody>
                  <a:tcPr>
                    <a:lnR w="28575" cap="flat" cmpd="sng" algn="ctr">
                      <a:noFill/>
                      <a:prstDash val="solid"/>
                      <a:round/>
                      <a:headEnd type="none" w="med" len="med"/>
                      <a:tailEnd type="none" w="med" len="med"/>
                    </a:lnR>
                  </a:tcPr>
                </a:tc>
                <a:extLst>
                  <a:ext uri="{0D108BD9-81ED-4DB2-BD59-A6C34878D82A}">
                    <a16:rowId xmlns:a16="http://schemas.microsoft.com/office/drawing/2014/main" val="732895418"/>
                  </a:ext>
                </a:extLst>
              </a:tr>
              <a:tr h="134757">
                <a:tc vMerge="1">
                  <a:txBody>
                    <a:bodyPr/>
                    <a:lstStyle/>
                    <a:p>
                      <a:endParaRPr lang="en-GB" sz="1200" dirty="0"/>
                    </a:p>
                  </a:txBody>
                  <a:tcPr/>
                </a:tc>
                <a:tc>
                  <a:txBody>
                    <a:bodyPr/>
                    <a:lstStyle/>
                    <a:p>
                      <a:pPr algn="ctr"/>
                      <a:r>
                        <a:rPr lang="de-AT" sz="1200" b="1" dirty="0">
                          <a:solidFill>
                            <a:schemeClr val="accent3"/>
                          </a:solidFill>
                        </a:rPr>
                        <a:t>future</a:t>
                      </a:r>
                      <a:endParaRPr lang="en-GB" sz="1200" b="1" dirty="0">
                        <a:solidFill>
                          <a:schemeClr val="accent3"/>
                        </a:solidFill>
                      </a:endParaRPr>
                    </a:p>
                  </a:txBody>
                  <a:tcPr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r>
                        <a:rPr lang="de-AT" sz="1200" dirty="0">
                          <a:solidFill>
                            <a:schemeClr val="accent3"/>
                          </a:solidFill>
                        </a:rPr>
                        <a:t>кочм</a:t>
                      </a:r>
                      <a:r>
                        <a:rPr lang="de-AT" sz="1200" b="1" dirty="0">
                          <a:solidFill>
                            <a:schemeClr val="accent3"/>
                          </a:solidFill>
                        </a:rPr>
                        <a:t>е</a:t>
                      </a:r>
                      <a:r>
                        <a:rPr lang="de-AT" sz="1200" dirty="0">
                          <a:solidFill>
                            <a:schemeClr val="accent3"/>
                          </a:solidFill>
                        </a:rPr>
                        <a:t>ш(ке)</a:t>
                      </a:r>
                      <a:endParaRPr lang="en-GB" sz="1200" dirty="0">
                        <a:solidFill>
                          <a:schemeClr val="accent3"/>
                        </a:solidFill>
                      </a:endParaRPr>
                    </a:p>
                  </a:txBody>
                  <a:tcP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c>
                  <a:txBody>
                    <a:bodyPr/>
                    <a:lstStyle/>
                    <a:p>
                      <a:r>
                        <a:rPr lang="mi-NZ" sz="1200" dirty="0">
                          <a:solidFill>
                            <a:schemeClr val="accent3"/>
                          </a:solidFill>
                        </a:rPr>
                        <a:t>палы</a:t>
                      </a:r>
                      <a:r>
                        <a:rPr lang="de-AT" sz="1200" dirty="0">
                          <a:solidFill>
                            <a:schemeClr val="accent3"/>
                          </a:solidFill>
                        </a:rPr>
                        <a:t>м</a:t>
                      </a:r>
                      <a:r>
                        <a:rPr lang="de-AT" sz="1200" b="1" dirty="0">
                          <a:solidFill>
                            <a:schemeClr val="accent3"/>
                          </a:solidFill>
                        </a:rPr>
                        <a:t>е</a:t>
                      </a:r>
                      <a:r>
                        <a:rPr lang="de-AT" sz="1200" dirty="0">
                          <a:solidFill>
                            <a:schemeClr val="accent3"/>
                          </a:solidFill>
                        </a:rPr>
                        <a:t>ш(ке)</a:t>
                      </a:r>
                      <a:endParaRPr lang="en-GB" sz="1200" dirty="0">
                        <a:solidFill>
                          <a:schemeClr val="accent3"/>
                        </a:solidFill>
                      </a:endParaRPr>
                    </a:p>
                  </a:txBody>
                  <a:tcPr>
                    <a:lnR w="28575" cap="flat" cmpd="sng" algn="ctr">
                      <a:noFill/>
                      <a:prstDash val="solid"/>
                      <a:round/>
                      <a:headEnd type="none" w="med" len="med"/>
                      <a:tailEnd type="none" w="med" len="med"/>
                    </a:lnR>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15294711"/>
                  </a:ext>
                </a:extLst>
              </a:tr>
              <a:tr h="134757">
                <a:tc rowSpan="2">
                  <a:txBody>
                    <a:bodyPr/>
                    <a:lstStyle/>
                    <a:p>
                      <a:pPr algn="ctr"/>
                      <a:r>
                        <a:rPr lang="de-AT" sz="1200" b="1" dirty="0"/>
                        <a:t>Nominalizations</a:t>
                      </a:r>
                      <a:endParaRPr lang="en-GB" sz="1200" b="1" dirty="0"/>
                    </a:p>
                  </a:txBody>
                  <a:tcPr anchor="ctr">
                    <a:lnL w="28575" cap="flat" cmpd="sng" algn="ctr">
                      <a:no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tcPr>
                </a:tc>
                <a:tc>
                  <a:txBody>
                    <a:bodyPr/>
                    <a:lstStyle/>
                    <a:p>
                      <a:pPr algn="ctr"/>
                      <a:r>
                        <a:rPr lang="de-AT" sz="1200" b="1" dirty="0">
                          <a:solidFill>
                            <a:schemeClr val="accent3"/>
                          </a:solidFill>
                        </a:rPr>
                        <a:t>Affirmative</a:t>
                      </a:r>
                      <a:endParaRPr lang="en-GB" sz="1200" b="1" dirty="0">
                        <a:solidFill>
                          <a:schemeClr val="accent3"/>
                        </a:solidFill>
                      </a:endParaRPr>
                    </a:p>
                  </a:txBody>
                  <a:tcPr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r>
                        <a:rPr lang="mi-NZ" sz="1200" dirty="0">
                          <a:solidFill>
                            <a:schemeClr val="accent3"/>
                          </a:solidFill>
                        </a:rPr>
                        <a:t>кочм</a:t>
                      </a:r>
                      <a:r>
                        <a:rPr lang="mi-NZ" sz="1200" b="1" dirty="0">
                          <a:solidFill>
                            <a:schemeClr val="accent3"/>
                          </a:solidFill>
                        </a:rPr>
                        <a:t>а</a:t>
                      </a:r>
                      <a:r>
                        <a:rPr lang="mi-NZ" sz="1200" dirty="0">
                          <a:solidFill>
                            <a:schemeClr val="accent3"/>
                          </a:solidFill>
                        </a:rPr>
                        <a:t>ш</a:t>
                      </a:r>
                      <a:endParaRPr lang="en-GB" sz="1200" dirty="0">
                        <a:solidFill>
                          <a:schemeClr val="accent3"/>
                        </a:solidFill>
                      </a:endParaRPr>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r>
                        <a:rPr lang="mi-NZ" sz="1200" dirty="0">
                          <a:solidFill>
                            <a:schemeClr val="accent3"/>
                          </a:solidFill>
                        </a:rPr>
                        <a:t>палым</a:t>
                      </a:r>
                      <a:r>
                        <a:rPr lang="mi-NZ" sz="1200" b="1" dirty="0">
                          <a:solidFill>
                            <a:schemeClr val="accent3"/>
                          </a:solidFill>
                        </a:rPr>
                        <a:t>а</a:t>
                      </a:r>
                      <a:r>
                        <a:rPr lang="mi-NZ" sz="1200" dirty="0">
                          <a:solidFill>
                            <a:schemeClr val="accent3"/>
                          </a:solidFill>
                        </a:rPr>
                        <a:t>ш</a:t>
                      </a:r>
                      <a:endParaRPr lang="en-GB" sz="1200" dirty="0">
                        <a:solidFill>
                          <a:schemeClr val="accent3"/>
                        </a:solidFill>
                      </a:endParaRPr>
                    </a:p>
                  </a:txBody>
                  <a:tcPr>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27740960"/>
                  </a:ext>
                </a:extLst>
              </a:tr>
              <a:tr h="134757">
                <a:tc vMerge="1">
                  <a:txBody>
                    <a:bodyPr/>
                    <a:lstStyle/>
                    <a:p>
                      <a:endParaRPr lang="en-GB" sz="1200" dirty="0"/>
                    </a:p>
                  </a:txBody>
                  <a:tcPr/>
                </a:tc>
                <a:tc>
                  <a:txBody>
                    <a:bodyPr/>
                    <a:lstStyle/>
                    <a:p>
                      <a:pPr algn="ctr"/>
                      <a:r>
                        <a:rPr lang="de-AT" sz="1200" b="1" dirty="0">
                          <a:solidFill>
                            <a:schemeClr val="accent3"/>
                          </a:solidFill>
                        </a:rPr>
                        <a:t>Negative</a:t>
                      </a:r>
                      <a:endParaRPr lang="en-GB" sz="1200" b="1" dirty="0">
                        <a:solidFill>
                          <a:schemeClr val="accent3"/>
                        </a:solidFill>
                      </a:endParaRPr>
                    </a:p>
                  </a:txBody>
                  <a:tcPr anchor="ctr">
                    <a:lnR w="28575" cap="flat" cmpd="sng" algn="ctr">
                      <a:solidFill>
                        <a:schemeClr val="tx1"/>
                      </a:solidFill>
                      <a:prstDash val="solid"/>
                      <a:round/>
                      <a:headEnd type="none" w="med" len="med"/>
                      <a:tailEnd type="none" w="med" len="med"/>
                    </a:lnR>
                    <a:lnB w="28575" cap="flat" cmpd="sng" algn="ctr">
                      <a:noFill/>
                      <a:prstDash val="solid"/>
                      <a:round/>
                      <a:headEnd type="none" w="med" len="med"/>
                      <a:tailEnd type="none" w="med" len="med"/>
                    </a:lnB>
                  </a:tcPr>
                </a:tc>
                <a:tc>
                  <a:txBody>
                    <a:bodyPr/>
                    <a:lstStyle/>
                    <a:p>
                      <a:r>
                        <a:rPr lang="mi-NZ" sz="1200" dirty="0">
                          <a:solidFill>
                            <a:schemeClr val="accent3"/>
                          </a:solidFill>
                        </a:rPr>
                        <a:t>кочдым</a:t>
                      </a:r>
                      <a:r>
                        <a:rPr lang="mi-NZ" sz="1200" b="1" dirty="0">
                          <a:solidFill>
                            <a:schemeClr val="accent3"/>
                          </a:solidFill>
                        </a:rPr>
                        <a:t>а</a:t>
                      </a:r>
                      <a:r>
                        <a:rPr lang="mi-NZ" sz="1200" dirty="0">
                          <a:solidFill>
                            <a:schemeClr val="accent3"/>
                          </a:solidFill>
                        </a:rPr>
                        <a:t>ш</a:t>
                      </a:r>
                      <a:endParaRPr lang="en-GB" sz="1200" dirty="0">
                        <a:solidFill>
                          <a:schemeClr val="accent3"/>
                        </a:solidFill>
                      </a:endParaRPr>
                    </a:p>
                  </a:txBody>
                  <a:tcPr>
                    <a:lnL w="28575" cap="flat" cmpd="sng" algn="ctr">
                      <a:solidFill>
                        <a:schemeClr val="tx1"/>
                      </a:solidFill>
                      <a:prstDash val="solid"/>
                      <a:round/>
                      <a:headEnd type="none" w="med" len="med"/>
                      <a:tailEnd type="none" w="med" len="med"/>
                    </a:lnL>
                    <a:lnB w="28575" cap="flat" cmpd="sng" algn="ctr">
                      <a:noFill/>
                      <a:prstDash val="solid"/>
                      <a:round/>
                      <a:headEnd type="none" w="med" len="med"/>
                      <a:tailEnd type="none" w="med" len="med"/>
                    </a:lnB>
                  </a:tcPr>
                </a:tc>
                <a:tc>
                  <a:txBody>
                    <a:bodyPr/>
                    <a:lstStyle/>
                    <a:p>
                      <a:r>
                        <a:rPr lang="mi-NZ" sz="1200" dirty="0">
                          <a:solidFill>
                            <a:schemeClr val="accent3"/>
                          </a:solidFill>
                        </a:rPr>
                        <a:t>палыдым</a:t>
                      </a:r>
                      <a:r>
                        <a:rPr lang="mi-NZ" sz="1200" b="1" dirty="0">
                          <a:solidFill>
                            <a:schemeClr val="accent3"/>
                          </a:solidFill>
                        </a:rPr>
                        <a:t>а</a:t>
                      </a:r>
                      <a:r>
                        <a:rPr lang="mi-NZ" sz="1200" dirty="0">
                          <a:solidFill>
                            <a:schemeClr val="accent3"/>
                          </a:solidFill>
                        </a:rPr>
                        <a:t>ш</a:t>
                      </a:r>
                      <a:endParaRPr lang="en-GB" sz="1200" dirty="0">
                        <a:solidFill>
                          <a:schemeClr val="accent3"/>
                        </a:solidFill>
                      </a:endParaRPr>
                    </a:p>
                  </a:txBody>
                  <a:tcPr>
                    <a:lnR w="28575" cap="flat" cmpd="sng" algn="ctr">
                      <a:noFill/>
                      <a:prstDash val="solid"/>
                      <a:round/>
                      <a:headEnd type="none" w="med" len="med"/>
                      <a:tailEnd type="none" w="med" len="med"/>
                    </a:lnR>
                    <a:lnB w="28575" cap="flat" cmpd="sng" algn="ctr">
                      <a:noFill/>
                      <a:prstDash val="solid"/>
                      <a:round/>
                      <a:headEnd type="none" w="med" len="med"/>
                      <a:tailEnd type="none" w="med" len="med"/>
                    </a:lnB>
                  </a:tcPr>
                </a:tc>
                <a:extLst>
                  <a:ext uri="{0D108BD9-81ED-4DB2-BD59-A6C34878D82A}">
                    <a16:rowId xmlns:a16="http://schemas.microsoft.com/office/drawing/2014/main" val="470504661"/>
                  </a:ext>
                </a:extLst>
              </a:tr>
            </a:tbl>
          </a:graphicData>
        </a:graphic>
      </p:graphicFrame>
      <p:sp>
        <p:nvSpPr>
          <p:cNvPr id="8" name="Rectangle 7">
            <a:extLst>
              <a:ext uri="{FF2B5EF4-FFF2-40B4-BE49-F238E27FC236}">
                <a16:creationId xmlns:a16="http://schemas.microsoft.com/office/drawing/2014/main" id="{47B61EEF-6ECD-4AF9-9CEC-09B6DE751FFC}"/>
              </a:ext>
            </a:extLst>
          </p:cNvPr>
          <p:cNvSpPr/>
          <p:nvPr/>
        </p:nvSpPr>
        <p:spPr>
          <a:xfrm>
            <a:off x="5298281" y="2447925"/>
            <a:ext cx="583407" cy="12858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0" name="Rectangle 9">
            <a:extLst>
              <a:ext uri="{FF2B5EF4-FFF2-40B4-BE49-F238E27FC236}">
                <a16:creationId xmlns:a16="http://schemas.microsoft.com/office/drawing/2014/main" id="{8C6E7109-7605-45D9-BD24-EB59EAFE3945}"/>
              </a:ext>
            </a:extLst>
          </p:cNvPr>
          <p:cNvSpPr/>
          <p:nvPr/>
        </p:nvSpPr>
        <p:spPr>
          <a:xfrm>
            <a:off x="5281612" y="2728913"/>
            <a:ext cx="583407" cy="12858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1" name="Rectangle 10">
            <a:extLst>
              <a:ext uri="{FF2B5EF4-FFF2-40B4-BE49-F238E27FC236}">
                <a16:creationId xmlns:a16="http://schemas.microsoft.com/office/drawing/2014/main" id="{1D8EEAFC-B091-40A9-B553-01EDECAF262B}"/>
              </a:ext>
            </a:extLst>
          </p:cNvPr>
          <p:cNvSpPr/>
          <p:nvPr/>
        </p:nvSpPr>
        <p:spPr>
          <a:xfrm>
            <a:off x="5281611" y="3004502"/>
            <a:ext cx="583407" cy="12858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2" name="Rectangle 11">
            <a:extLst>
              <a:ext uri="{FF2B5EF4-FFF2-40B4-BE49-F238E27FC236}">
                <a16:creationId xmlns:a16="http://schemas.microsoft.com/office/drawing/2014/main" id="{935D4638-A409-4CC6-8F74-7DAD9726A143}"/>
              </a:ext>
            </a:extLst>
          </p:cNvPr>
          <p:cNvSpPr/>
          <p:nvPr/>
        </p:nvSpPr>
        <p:spPr>
          <a:xfrm>
            <a:off x="5253038" y="3280091"/>
            <a:ext cx="583407" cy="12858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3" name="Rectangle 12">
            <a:extLst>
              <a:ext uri="{FF2B5EF4-FFF2-40B4-BE49-F238E27FC236}">
                <a16:creationId xmlns:a16="http://schemas.microsoft.com/office/drawing/2014/main" id="{52B90AB6-F2D7-4176-97C3-F4ADAD734F94}"/>
              </a:ext>
            </a:extLst>
          </p:cNvPr>
          <p:cNvSpPr/>
          <p:nvPr/>
        </p:nvSpPr>
        <p:spPr>
          <a:xfrm>
            <a:off x="5253038" y="4078287"/>
            <a:ext cx="583407" cy="12858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4" name="Rectangle 13">
            <a:extLst>
              <a:ext uri="{FF2B5EF4-FFF2-40B4-BE49-F238E27FC236}">
                <a16:creationId xmlns:a16="http://schemas.microsoft.com/office/drawing/2014/main" id="{0CCDE9E9-9626-423C-AA62-0CB639F5F928}"/>
              </a:ext>
            </a:extLst>
          </p:cNvPr>
          <p:cNvSpPr/>
          <p:nvPr/>
        </p:nvSpPr>
        <p:spPr>
          <a:xfrm>
            <a:off x="5298281" y="4368004"/>
            <a:ext cx="583407" cy="12858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5" name="Rectangle 14">
            <a:extLst>
              <a:ext uri="{FF2B5EF4-FFF2-40B4-BE49-F238E27FC236}">
                <a16:creationId xmlns:a16="http://schemas.microsoft.com/office/drawing/2014/main" id="{B2C0ABB6-80E7-4CEC-BEB7-53891AF93946}"/>
              </a:ext>
            </a:extLst>
          </p:cNvPr>
          <p:cNvSpPr/>
          <p:nvPr/>
        </p:nvSpPr>
        <p:spPr>
          <a:xfrm>
            <a:off x="7285129" y="2456337"/>
            <a:ext cx="583407" cy="12858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6" name="Rectangle 15">
            <a:extLst>
              <a:ext uri="{FF2B5EF4-FFF2-40B4-BE49-F238E27FC236}">
                <a16:creationId xmlns:a16="http://schemas.microsoft.com/office/drawing/2014/main" id="{2C23A0E0-9046-47DF-9FAD-141C5B5A6857}"/>
              </a:ext>
            </a:extLst>
          </p:cNvPr>
          <p:cNvSpPr/>
          <p:nvPr/>
        </p:nvSpPr>
        <p:spPr>
          <a:xfrm>
            <a:off x="7285129" y="2728913"/>
            <a:ext cx="715871" cy="12858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7" name="Rectangle 16">
            <a:extLst>
              <a:ext uri="{FF2B5EF4-FFF2-40B4-BE49-F238E27FC236}">
                <a16:creationId xmlns:a16="http://schemas.microsoft.com/office/drawing/2014/main" id="{3ABD59A9-BE87-416B-AC37-D924216240E9}"/>
              </a:ext>
            </a:extLst>
          </p:cNvPr>
          <p:cNvSpPr/>
          <p:nvPr/>
        </p:nvSpPr>
        <p:spPr>
          <a:xfrm>
            <a:off x="7285129" y="3013233"/>
            <a:ext cx="715871" cy="12858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8" name="Rectangle 17">
            <a:extLst>
              <a:ext uri="{FF2B5EF4-FFF2-40B4-BE49-F238E27FC236}">
                <a16:creationId xmlns:a16="http://schemas.microsoft.com/office/drawing/2014/main" id="{1B33A1D8-E262-4ADF-B86D-138FC568C947}"/>
              </a:ext>
            </a:extLst>
          </p:cNvPr>
          <p:cNvSpPr/>
          <p:nvPr/>
        </p:nvSpPr>
        <p:spPr>
          <a:xfrm>
            <a:off x="7332754" y="3253185"/>
            <a:ext cx="715871" cy="12858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9" name="Rectangle 18">
            <a:extLst>
              <a:ext uri="{FF2B5EF4-FFF2-40B4-BE49-F238E27FC236}">
                <a16:creationId xmlns:a16="http://schemas.microsoft.com/office/drawing/2014/main" id="{DBF14FB6-DA78-4E0F-A0F0-56F490BD0843}"/>
              </a:ext>
            </a:extLst>
          </p:cNvPr>
          <p:cNvSpPr/>
          <p:nvPr/>
        </p:nvSpPr>
        <p:spPr>
          <a:xfrm>
            <a:off x="7285128" y="4085274"/>
            <a:ext cx="715871" cy="12858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0" name="Rectangle 19">
            <a:extLst>
              <a:ext uri="{FF2B5EF4-FFF2-40B4-BE49-F238E27FC236}">
                <a16:creationId xmlns:a16="http://schemas.microsoft.com/office/drawing/2014/main" id="{16600D06-0433-4471-B6BE-508A6055CEC3}"/>
              </a:ext>
            </a:extLst>
          </p:cNvPr>
          <p:cNvSpPr/>
          <p:nvPr/>
        </p:nvSpPr>
        <p:spPr>
          <a:xfrm>
            <a:off x="7332754" y="4389359"/>
            <a:ext cx="715871" cy="12858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2651131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1–5</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The verbal paradigm</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15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25</a:t>
            </a:fld>
            <a:endParaRPr lang="en-GB"/>
          </a:p>
        </p:txBody>
      </p:sp>
      <p:sp>
        <p:nvSpPr>
          <p:cNvPr id="7" name="Content Placeholder 2">
            <a:extLst>
              <a:ext uri="{FF2B5EF4-FFF2-40B4-BE49-F238E27FC236}">
                <a16:creationId xmlns:a16="http://schemas.microsoft.com/office/drawing/2014/main" id="{05D2BB38-98C8-4F51-8A7C-4861EAF6C6F5}"/>
              </a:ext>
            </a:extLst>
          </p:cNvPr>
          <p:cNvSpPr txBox="1">
            <a:spLocks/>
          </p:cNvSpPr>
          <p:nvPr/>
        </p:nvSpPr>
        <p:spPr>
          <a:xfrm>
            <a:off x="838197" y="1523888"/>
            <a:ext cx="10515600" cy="5335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u="sng" dirty="0"/>
              <a:t>f) Non-finite forms</a:t>
            </a:r>
            <a:endParaRPr lang="mi-NZ" u="sng" dirty="0"/>
          </a:p>
        </p:txBody>
      </p:sp>
      <p:graphicFrame>
        <p:nvGraphicFramePr>
          <p:cNvPr id="2" name="Table 5">
            <a:extLst>
              <a:ext uri="{FF2B5EF4-FFF2-40B4-BE49-F238E27FC236}">
                <a16:creationId xmlns:a16="http://schemas.microsoft.com/office/drawing/2014/main" id="{2BAF39E0-3533-4CBB-B520-E8C17D7EEF94}"/>
              </a:ext>
            </a:extLst>
          </p:cNvPr>
          <p:cNvGraphicFramePr>
            <a:graphicFrameLocks noGrp="1"/>
          </p:cNvGraphicFramePr>
          <p:nvPr>
            <p:extLst>
              <p:ext uri="{D42A27DB-BD31-4B8C-83A1-F6EECF244321}">
                <p14:modId xmlns:p14="http://schemas.microsoft.com/office/powerpoint/2010/main" val="4250985279"/>
              </p:ext>
            </p:extLst>
          </p:nvPr>
        </p:nvGraphicFramePr>
        <p:xfrm>
          <a:off x="1143978" y="2361882"/>
          <a:ext cx="8128000" cy="356616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516179375"/>
                    </a:ext>
                  </a:extLst>
                </a:gridCol>
                <a:gridCol w="2032000">
                  <a:extLst>
                    <a:ext uri="{9D8B030D-6E8A-4147-A177-3AD203B41FA5}">
                      <a16:colId xmlns:a16="http://schemas.microsoft.com/office/drawing/2014/main" val="1972522548"/>
                    </a:ext>
                  </a:extLst>
                </a:gridCol>
                <a:gridCol w="2032000">
                  <a:extLst>
                    <a:ext uri="{9D8B030D-6E8A-4147-A177-3AD203B41FA5}">
                      <a16:colId xmlns:a16="http://schemas.microsoft.com/office/drawing/2014/main" val="4065901894"/>
                    </a:ext>
                  </a:extLst>
                </a:gridCol>
                <a:gridCol w="2032000">
                  <a:extLst>
                    <a:ext uri="{9D8B030D-6E8A-4147-A177-3AD203B41FA5}">
                      <a16:colId xmlns:a16="http://schemas.microsoft.com/office/drawing/2014/main" val="2683150193"/>
                    </a:ext>
                  </a:extLst>
                </a:gridCol>
              </a:tblGrid>
              <a:tr h="134757">
                <a:tc rowSpan="2">
                  <a:txBody>
                    <a:bodyPr/>
                    <a:lstStyle/>
                    <a:p>
                      <a:pPr algn="ctr"/>
                      <a:r>
                        <a:rPr lang="de-AT" sz="1200" b="1" dirty="0"/>
                        <a:t>Infinitives</a:t>
                      </a:r>
                      <a:endParaRPr lang="en-GB" sz="1200" b="1" dirty="0"/>
                    </a:p>
                  </a:txBody>
                  <a:tcPr anchor="ctr">
                    <a:lnL w="28575" cap="flat" cmpd="sng" algn="ctr">
                      <a:noFill/>
                      <a:prstDash val="solid"/>
                      <a:round/>
                      <a:headEnd type="none" w="med" len="med"/>
                      <a:tailEnd type="none" w="med" len="med"/>
                    </a:lnL>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de-AT" sz="1200" b="1" dirty="0"/>
                        <a:t>Standard</a:t>
                      </a:r>
                      <a:endParaRPr lang="en-GB" sz="1200" b="1" dirty="0"/>
                    </a:p>
                  </a:txBody>
                  <a:tcPr anchor="ctr">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tcPr>
                </a:tc>
                <a:tc>
                  <a:txBody>
                    <a:bodyPr/>
                    <a:lstStyle/>
                    <a:p>
                      <a:r>
                        <a:rPr lang="mi-NZ" sz="1200" dirty="0"/>
                        <a:t>кочк</a:t>
                      </a:r>
                      <a:r>
                        <a:rPr lang="mi-NZ" sz="1200" b="1" dirty="0"/>
                        <a:t>а</a:t>
                      </a:r>
                      <a:r>
                        <a:rPr lang="mi-NZ" sz="1200" dirty="0"/>
                        <a:t>ш</a:t>
                      </a:r>
                      <a:endParaRPr lang="en-GB" sz="1200" dirty="0"/>
                    </a:p>
                  </a:txBody>
                  <a:tcPr>
                    <a:lnL w="28575" cap="flat" cmpd="sng" algn="ctr">
                      <a:solidFill>
                        <a:schemeClr val="tx1"/>
                      </a:solidFill>
                      <a:prstDash val="solid"/>
                      <a:round/>
                      <a:headEnd type="none" w="med" len="med"/>
                      <a:tailEnd type="none" w="med" len="med"/>
                    </a:lnL>
                    <a:lnT w="28575" cap="flat" cmpd="sng" algn="ctr">
                      <a:noFill/>
                      <a:prstDash val="solid"/>
                      <a:round/>
                      <a:headEnd type="none" w="med" len="med"/>
                      <a:tailEnd type="none" w="med" len="med"/>
                    </a:lnT>
                  </a:tcPr>
                </a:tc>
                <a:tc>
                  <a:txBody>
                    <a:bodyPr/>
                    <a:lstStyle/>
                    <a:p>
                      <a:r>
                        <a:rPr lang="mi-NZ" sz="1200" dirty="0"/>
                        <a:t>пал</a:t>
                      </a:r>
                      <a:r>
                        <a:rPr lang="mi-NZ" sz="1200" b="1" dirty="0"/>
                        <a:t>а</a:t>
                      </a:r>
                      <a:r>
                        <a:rPr lang="mi-NZ" sz="1200" dirty="0"/>
                        <a:t>ш</a:t>
                      </a:r>
                      <a:endParaRPr lang="en-GB" sz="1200" dirty="0"/>
                    </a:p>
                  </a:txBody>
                  <a:tcPr>
                    <a:lnR w="28575" cap="flat" cmpd="sng" algn="ctr">
                      <a:noFill/>
                      <a:prstDash val="solid"/>
                      <a:round/>
                      <a:headEnd type="none" w="med" len="med"/>
                      <a:tailEnd type="none" w="med" len="med"/>
                    </a:lnR>
                    <a:lnT w="28575" cap="flat" cmpd="sng" algn="ctr">
                      <a:noFill/>
                      <a:prstDash val="solid"/>
                      <a:round/>
                      <a:headEnd type="none" w="med" len="med"/>
                      <a:tailEnd type="none" w="med" len="med"/>
                    </a:lnT>
                  </a:tcPr>
                </a:tc>
                <a:extLst>
                  <a:ext uri="{0D108BD9-81ED-4DB2-BD59-A6C34878D82A}">
                    <a16:rowId xmlns:a16="http://schemas.microsoft.com/office/drawing/2014/main" val="59375938"/>
                  </a:ext>
                </a:extLst>
              </a:tr>
              <a:tr h="134757">
                <a:tc vMerge="1">
                  <a:txBody>
                    <a:bodyPr/>
                    <a:lstStyle/>
                    <a:p>
                      <a:endParaRPr lang="en-GB" sz="1200" dirty="0"/>
                    </a:p>
                  </a:txBody>
                  <a:tcPr/>
                </a:tc>
                <a:tc>
                  <a:txBody>
                    <a:bodyPr/>
                    <a:lstStyle/>
                    <a:p>
                      <a:pPr algn="ctr"/>
                      <a:r>
                        <a:rPr lang="de-AT" sz="1200" b="1" dirty="0"/>
                        <a:t>Necessitive</a:t>
                      </a:r>
                      <a:endParaRPr lang="en-GB" sz="1200" b="1" dirty="0"/>
                    </a:p>
                  </a:txBody>
                  <a:tcPr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r>
                        <a:rPr lang="mi-NZ" sz="1200" dirty="0"/>
                        <a:t>кочм</a:t>
                      </a:r>
                      <a:r>
                        <a:rPr lang="mi-NZ" sz="1200" b="1" dirty="0"/>
                        <a:t>а</a:t>
                      </a:r>
                      <a:r>
                        <a:rPr lang="mi-NZ" sz="1200" dirty="0"/>
                        <a:t>н</a:t>
                      </a:r>
                      <a:endParaRPr lang="en-GB" sz="1200" dirty="0"/>
                    </a:p>
                  </a:txBody>
                  <a:tcP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c>
                  <a:txBody>
                    <a:bodyPr/>
                    <a:lstStyle/>
                    <a:p>
                      <a:r>
                        <a:rPr lang="mi-NZ" sz="1200" dirty="0"/>
                        <a:t>палым</a:t>
                      </a:r>
                      <a:r>
                        <a:rPr lang="mi-NZ" sz="1200" b="1" dirty="0"/>
                        <a:t>а</a:t>
                      </a:r>
                      <a:r>
                        <a:rPr lang="mi-NZ" sz="1200" dirty="0"/>
                        <a:t>н</a:t>
                      </a:r>
                      <a:endParaRPr lang="en-GB" sz="1200" dirty="0"/>
                    </a:p>
                  </a:txBody>
                  <a:tcPr>
                    <a:lnR w="28575" cap="flat" cmpd="sng" algn="ctr">
                      <a:noFill/>
                      <a:prstDash val="solid"/>
                      <a:round/>
                      <a:headEnd type="none" w="med" len="med"/>
                      <a:tailEnd type="none" w="med" len="med"/>
                    </a:lnR>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3350432"/>
                  </a:ext>
                </a:extLst>
              </a:tr>
              <a:tr h="134757">
                <a:tc rowSpan="4">
                  <a:txBody>
                    <a:bodyPr/>
                    <a:lstStyle/>
                    <a:p>
                      <a:pPr algn="ctr"/>
                      <a:r>
                        <a:rPr lang="de-AT" sz="1200" b="1" dirty="0"/>
                        <a:t>Participles</a:t>
                      </a:r>
                      <a:endParaRPr lang="en-GB" sz="1200" b="1" dirty="0"/>
                    </a:p>
                  </a:txBody>
                  <a:tcPr anchor="ctr">
                    <a:lnL w="28575" cap="flat" cmpd="sng" algn="ctr">
                      <a:no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de-AT" sz="1200" b="1" dirty="0"/>
                        <a:t>Active</a:t>
                      </a:r>
                      <a:endParaRPr lang="en-GB" sz="1200" b="1" dirty="0"/>
                    </a:p>
                  </a:txBody>
                  <a:tcPr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r>
                        <a:rPr lang="mi-NZ" sz="1200" dirty="0"/>
                        <a:t>к</a:t>
                      </a:r>
                      <a:r>
                        <a:rPr lang="mi-NZ" sz="1200" b="1" dirty="0"/>
                        <a:t>о</a:t>
                      </a:r>
                      <a:r>
                        <a:rPr lang="mi-NZ" sz="1200" dirty="0"/>
                        <a:t>чшо</a:t>
                      </a:r>
                      <a:endParaRPr lang="en-GB" sz="1200" dirty="0"/>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r>
                        <a:rPr lang="mi-NZ" sz="1200" dirty="0"/>
                        <a:t>п</a:t>
                      </a:r>
                      <a:r>
                        <a:rPr lang="mi-NZ" sz="1200" b="1" dirty="0"/>
                        <a:t>а</a:t>
                      </a:r>
                      <a:r>
                        <a:rPr lang="mi-NZ" sz="1200" dirty="0"/>
                        <a:t>лыше</a:t>
                      </a:r>
                      <a:endParaRPr lang="en-GB" sz="1200" dirty="0"/>
                    </a:p>
                  </a:txBody>
                  <a:tcPr>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904068621"/>
                  </a:ext>
                </a:extLst>
              </a:tr>
              <a:tr h="134757">
                <a:tc vMerge="1">
                  <a:txBody>
                    <a:bodyPr/>
                    <a:lstStyle/>
                    <a:p>
                      <a:endParaRPr lang="en-GB" sz="1200" dirty="0"/>
                    </a:p>
                  </a:txBody>
                  <a:tcPr/>
                </a:tc>
                <a:tc>
                  <a:txBody>
                    <a:bodyPr/>
                    <a:lstStyle/>
                    <a:p>
                      <a:pPr algn="ctr"/>
                      <a:r>
                        <a:rPr lang="de-AT" sz="1200" b="1" dirty="0"/>
                        <a:t>Passive</a:t>
                      </a:r>
                      <a:endParaRPr lang="en-GB" sz="1200" b="1" dirty="0"/>
                    </a:p>
                  </a:txBody>
                  <a:tcPr anchor="ctr">
                    <a:lnR w="28575" cap="flat" cmpd="sng" algn="ctr">
                      <a:solidFill>
                        <a:schemeClr val="tx1"/>
                      </a:solidFill>
                      <a:prstDash val="solid"/>
                      <a:round/>
                      <a:headEnd type="none" w="med" len="med"/>
                      <a:tailEnd type="none" w="med" len="med"/>
                    </a:lnR>
                  </a:tcPr>
                </a:tc>
                <a:tc>
                  <a:txBody>
                    <a:bodyPr/>
                    <a:lstStyle/>
                    <a:p>
                      <a:r>
                        <a:rPr lang="mi-NZ" sz="1200" dirty="0"/>
                        <a:t>к</a:t>
                      </a:r>
                      <a:r>
                        <a:rPr lang="mi-NZ" sz="1200" b="1" dirty="0"/>
                        <a:t>о</a:t>
                      </a:r>
                      <a:r>
                        <a:rPr lang="mi-NZ" sz="1200" dirty="0"/>
                        <a:t>чмо</a:t>
                      </a:r>
                      <a:endParaRPr lang="en-GB" sz="1200" dirty="0"/>
                    </a:p>
                  </a:txBody>
                  <a:tcPr>
                    <a:lnL w="28575" cap="flat" cmpd="sng" algn="ctr">
                      <a:solidFill>
                        <a:schemeClr val="tx1"/>
                      </a:solidFill>
                      <a:prstDash val="solid"/>
                      <a:round/>
                      <a:headEnd type="none" w="med" len="med"/>
                      <a:tailEnd type="none" w="med" len="med"/>
                    </a:lnL>
                  </a:tcPr>
                </a:tc>
                <a:tc>
                  <a:txBody>
                    <a:bodyPr/>
                    <a:lstStyle/>
                    <a:p>
                      <a:r>
                        <a:rPr lang="mi-NZ" sz="1200" dirty="0"/>
                        <a:t>п</a:t>
                      </a:r>
                      <a:r>
                        <a:rPr lang="mi-NZ" sz="1200" b="1" dirty="0"/>
                        <a:t>а</a:t>
                      </a:r>
                      <a:r>
                        <a:rPr lang="mi-NZ" sz="1200" dirty="0"/>
                        <a:t>лыме</a:t>
                      </a:r>
                      <a:endParaRPr lang="en-GB" sz="1200" dirty="0"/>
                    </a:p>
                  </a:txBody>
                  <a:tcPr>
                    <a:lnR w="28575" cap="flat" cmpd="sng" algn="ctr">
                      <a:noFill/>
                      <a:prstDash val="solid"/>
                      <a:round/>
                      <a:headEnd type="none" w="med" len="med"/>
                      <a:tailEnd type="none" w="med" len="med"/>
                    </a:lnR>
                  </a:tcPr>
                </a:tc>
                <a:extLst>
                  <a:ext uri="{0D108BD9-81ED-4DB2-BD59-A6C34878D82A}">
                    <a16:rowId xmlns:a16="http://schemas.microsoft.com/office/drawing/2014/main" val="1877185385"/>
                  </a:ext>
                </a:extLst>
              </a:tr>
              <a:tr h="134757">
                <a:tc vMerge="1">
                  <a:txBody>
                    <a:bodyPr/>
                    <a:lstStyle/>
                    <a:p>
                      <a:endParaRPr lang="en-GB" sz="1200" dirty="0"/>
                    </a:p>
                  </a:txBody>
                  <a:tcPr/>
                </a:tc>
                <a:tc>
                  <a:txBody>
                    <a:bodyPr/>
                    <a:lstStyle/>
                    <a:p>
                      <a:pPr algn="ctr"/>
                      <a:r>
                        <a:rPr lang="de-AT" sz="1200" b="1" dirty="0">
                          <a:solidFill>
                            <a:schemeClr val="accent3"/>
                          </a:solidFill>
                        </a:rPr>
                        <a:t>Future-necessitive</a:t>
                      </a:r>
                      <a:endParaRPr lang="en-GB" sz="1200" b="1" dirty="0">
                        <a:solidFill>
                          <a:schemeClr val="accent3"/>
                        </a:solidFill>
                      </a:endParaRPr>
                    </a:p>
                  </a:txBody>
                  <a:tcPr anchor="ctr">
                    <a:lnR w="28575" cap="flat" cmpd="sng" algn="ctr">
                      <a:solidFill>
                        <a:schemeClr val="tx1"/>
                      </a:solidFill>
                      <a:prstDash val="solid"/>
                      <a:round/>
                      <a:headEnd type="none" w="med" len="med"/>
                      <a:tailEnd type="none" w="med" len="med"/>
                    </a:lnR>
                  </a:tcPr>
                </a:tc>
                <a:tc>
                  <a:txBody>
                    <a:bodyPr/>
                    <a:lstStyle/>
                    <a:p>
                      <a:r>
                        <a:rPr lang="mi-NZ" sz="1200" dirty="0">
                          <a:solidFill>
                            <a:schemeClr val="accent3"/>
                          </a:solidFill>
                        </a:rPr>
                        <a:t>кочш</a:t>
                      </a:r>
                      <a:r>
                        <a:rPr lang="mi-NZ" sz="1200" b="1" dirty="0">
                          <a:solidFill>
                            <a:schemeClr val="accent3"/>
                          </a:solidFill>
                        </a:rPr>
                        <a:t>а</a:t>
                      </a:r>
                      <a:r>
                        <a:rPr lang="mi-NZ" sz="1200" dirty="0">
                          <a:solidFill>
                            <a:schemeClr val="accent3"/>
                          </a:solidFill>
                        </a:rPr>
                        <a:t>ш</a:t>
                      </a:r>
                      <a:endParaRPr lang="en-GB" sz="1200" dirty="0">
                        <a:solidFill>
                          <a:schemeClr val="accent3"/>
                        </a:solidFill>
                      </a:endParaRPr>
                    </a:p>
                  </a:txBody>
                  <a:tcPr>
                    <a:lnL w="28575" cap="flat" cmpd="sng" algn="ctr">
                      <a:solidFill>
                        <a:schemeClr val="tx1"/>
                      </a:solidFill>
                      <a:prstDash val="solid"/>
                      <a:round/>
                      <a:headEnd type="none" w="med" len="med"/>
                      <a:tailEnd type="none" w="med" len="med"/>
                    </a:lnL>
                  </a:tcPr>
                </a:tc>
                <a:tc>
                  <a:txBody>
                    <a:bodyPr/>
                    <a:lstStyle/>
                    <a:p>
                      <a:r>
                        <a:rPr lang="mi-NZ" sz="1200" dirty="0">
                          <a:solidFill>
                            <a:schemeClr val="accent3"/>
                          </a:solidFill>
                        </a:rPr>
                        <a:t>палыш</a:t>
                      </a:r>
                      <a:r>
                        <a:rPr lang="mi-NZ" sz="1200" b="1" dirty="0">
                          <a:solidFill>
                            <a:schemeClr val="accent3"/>
                          </a:solidFill>
                        </a:rPr>
                        <a:t>а</a:t>
                      </a:r>
                      <a:r>
                        <a:rPr lang="mi-NZ" sz="1200" dirty="0">
                          <a:solidFill>
                            <a:schemeClr val="accent3"/>
                          </a:solidFill>
                        </a:rPr>
                        <a:t>ш</a:t>
                      </a:r>
                      <a:endParaRPr lang="en-GB" sz="1200" dirty="0">
                        <a:solidFill>
                          <a:schemeClr val="accent3"/>
                        </a:solidFill>
                      </a:endParaRPr>
                    </a:p>
                  </a:txBody>
                  <a:tcPr>
                    <a:lnR w="28575" cap="flat" cmpd="sng" algn="ctr">
                      <a:noFill/>
                      <a:prstDash val="solid"/>
                      <a:round/>
                      <a:headEnd type="none" w="med" len="med"/>
                      <a:tailEnd type="none" w="med" len="med"/>
                    </a:lnR>
                  </a:tcPr>
                </a:tc>
                <a:extLst>
                  <a:ext uri="{0D108BD9-81ED-4DB2-BD59-A6C34878D82A}">
                    <a16:rowId xmlns:a16="http://schemas.microsoft.com/office/drawing/2014/main" val="1101961143"/>
                  </a:ext>
                </a:extLst>
              </a:tr>
              <a:tr h="134757">
                <a:tc vMerge="1">
                  <a:txBody>
                    <a:bodyPr/>
                    <a:lstStyle/>
                    <a:p>
                      <a:endParaRPr lang="en-GB" sz="1200" dirty="0"/>
                    </a:p>
                  </a:txBody>
                  <a:tcPr/>
                </a:tc>
                <a:tc>
                  <a:txBody>
                    <a:bodyPr/>
                    <a:lstStyle/>
                    <a:p>
                      <a:pPr algn="ctr"/>
                      <a:r>
                        <a:rPr lang="de-AT" sz="1200" b="1" dirty="0">
                          <a:solidFill>
                            <a:schemeClr val="accent3"/>
                          </a:solidFill>
                        </a:rPr>
                        <a:t>Negative</a:t>
                      </a:r>
                      <a:endParaRPr lang="en-GB" sz="1200" b="1" dirty="0">
                        <a:solidFill>
                          <a:schemeClr val="accent3"/>
                        </a:solidFill>
                      </a:endParaRPr>
                    </a:p>
                  </a:txBody>
                  <a:tcPr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r>
                        <a:rPr lang="mi-NZ" sz="1200" dirty="0">
                          <a:solidFill>
                            <a:schemeClr val="accent3"/>
                          </a:solidFill>
                        </a:rPr>
                        <a:t>к</a:t>
                      </a:r>
                      <a:r>
                        <a:rPr lang="mi-NZ" sz="1200" b="1" dirty="0">
                          <a:solidFill>
                            <a:schemeClr val="accent3"/>
                          </a:solidFill>
                        </a:rPr>
                        <a:t>о</a:t>
                      </a:r>
                      <a:r>
                        <a:rPr lang="mi-NZ" sz="1200" dirty="0">
                          <a:solidFill>
                            <a:schemeClr val="accent3"/>
                          </a:solidFill>
                        </a:rPr>
                        <a:t>чдымо</a:t>
                      </a:r>
                      <a:endParaRPr lang="en-GB" sz="1200" dirty="0">
                        <a:solidFill>
                          <a:schemeClr val="accent3"/>
                        </a:solidFill>
                      </a:endParaRPr>
                    </a:p>
                  </a:txBody>
                  <a:tcP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c>
                  <a:txBody>
                    <a:bodyPr/>
                    <a:lstStyle/>
                    <a:p>
                      <a:r>
                        <a:rPr lang="mi-NZ" sz="1200" dirty="0">
                          <a:solidFill>
                            <a:schemeClr val="accent3"/>
                          </a:solidFill>
                        </a:rPr>
                        <a:t>палыдыме</a:t>
                      </a:r>
                      <a:endParaRPr lang="en-GB" sz="1200" dirty="0">
                        <a:solidFill>
                          <a:schemeClr val="accent3"/>
                        </a:solidFill>
                      </a:endParaRPr>
                    </a:p>
                  </a:txBody>
                  <a:tcPr>
                    <a:lnR w="28575" cap="flat" cmpd="sng" algn="ctr">
                      <a:noFill/>
                      <a:prstDash val="solid"/>
                      <a:round/>
                      <a:headEnd type="none" w="med" len="med"/>
                      <a:tailEnd type="none" w="med" len="med"/>
                    </a:lnR>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6343212"/>
                  </a:ext>
                </a:extLst>
              </a:tr>
              <a:tr h="134757">
                <a:tc rowSpan="5">
                  <a:txBody>
                    <a:bodyPr/>
                    <a:lstStyle/>
                    <a:p>
                      <a:pPr algn="ctr"/>
                      <a:r>
                        <a:rPr lang="de-AT" sz="1200" b="1" dirty="0"/>
                        <a:t>Converbs</a:t>
                      </a:r>
                      <a:endParaRPr lang="en-GB" sz="1200" b="1" dirty="0"/>
                    </a:p>
                  </a:txBody>
                  <a:tcPr anchor="ctr">
                    <a:lnL w="28575" cap="flat" cmpd="sng" algn="ctr">
                      <a:no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de-AT" sz="1200" b="1" dirty="0"/>
                        <a:t>Instructive</a:t>
                      </a:r>
                      <a:endParaRPr lang="en-GB" sz="1200" b="1" dirty="0"/>
                    </a:p>
                  </a:txBody>
                  <a:tcPr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r>
                        <a:rPr lang="mi-NZ" sz="1200" dirty="0"/>
                        <a:t>к</a:t>
                      </a:r>
                      <a:r>
                        <a:rPr lang="mi-NZ" sz="1200" b="1" dirty="0"/>
                        <a:t>о</a:t>
                      </a:r>
                      <a:r>
                        <a:rPr lang="mi-NZ" sz="1200" dirty="0"/>
                        <a:t>чкын</a:t>
                      </a:r>
                      <a:endParaRPr lang="en-GB" sz="1200" dirty="0"/>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r>
                        <a:rPr lang="mi-NZ" sz="1200" dirty="0"/>
                        <a:t>пал</a:t>
                      </a:r>
                      <a:r>
                        <a:rPr lang="mi-NZ" sz="1200" b="1" dirty="0"/>
                        <a:t>е</a:t>
                      </a:r>
                      <a:r>
                        <a:rPr lang="mi-NZ" sz="1200" dirty="0"/>
                        <a:t>н</a:t>
                      </a:r>
                      <a:endParaRPr lang="en-GB" sz="1200" dirty="0"/>
                    </a:p>
                  </a:txBody>
                  <a:tcPr>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742036889"/>
                  </a:ext>
                </a:extLst>
              </a:tr>
              <a:tr h="134757">
                <a:tc vMerge="1">
                  <a:txBody>
                    <a:bodyPr/>
                    <a:lstStyle/>
                    <a:p>
                      <a:endParaRPr lang="en-GB" sz="1200" dirty="0"/>
                    </a:p>
                  </a:txBody>
                  <a:tcPr/>
                </a:tc>
                <a:tc>
                  <a:txBody>
                    <a:bodyPr/>
                    <a:lstStyle/>
                    <a:p>
                      <a:pPr algn="ctr"/>
                      <a:r>
                        <a:rPr lang="de-AT" sz="1200" b="1" dirty="0"/>
                        <a:t>Negative</a:t>
                      </a:r>
                      <a:endParaRPr lang="en-GB" sz="1200" b="1" dirty="0"/>
                    </a:p>
                  </a:txBody>
                  <a:tcPr anchor="ctr">
                    <a:lnR w="28575" cap="flat" cmpd="sng" algn="ctr">
                      <a:solidFill>
                        <a:schemeClr val="tx1"/>
                      </a:solidFill>
                      <a:prstDash val="solid"/>
                      <a:round/>
                      <a:headEnd type="none" w="med" len="med"/>
                      <a:tailEnd type="none" w="med" len="med"/>
                    </a:lnR>
                  </a:tcPr>
                </a:tc>
                <a:tc>
                  <a:txBody>
                    <a:bodyPr/>
                    <a:lstStyle/>
                    <a:p>
                      <a:r>
                        <a:rPr lang="mi-NZ" sz="1200" dirty="0"/>
                        <a:t>кочд</a:t>
                      </a:r>
                      <a:r>
                        <a:rPr lang="mi-NZ" sz="1200" b="1" dirty="0"/>
                        <a:t>е</a:t>
                      </a:r>
                      <a:endParaRPr lang="en-GB" sz="1200" b="1" dirty="0"/>
                    </a:p>
                  </a:txBody>
                  <a:tcPr>
                    <a:lnL w="28575" cap="flat" cmpd="sng" algn="ctr">
                      <a:solidFill>
                        <a:schemeClr val="tx1"/>
                      </a:solidFill>
                      <a:prstDash val="solid"/>
                      <a:round/>
                      <a:headEnd type="none" w="med" len="med"/>
                      <a:tailEnd type="none" w="med" len="med"/>
                    </a:lnL>
                  </a:tcPr>
                </a:tc>
                <a:tc>
                  <a:txBody>
                    <a:bodyPr/>
                    <a:lstStyle/>
                    <a:p>
                      <a:r>
                        <a:rPr lang="mi-NZ" sz="1200" dirty="0"/>
                        <a:t>палыд</a:t>
                      </a:r>
                      <a:r>
                        <a:rPr lang="mi-NZ" sz="1200" b="1" dirty="0"/>
                        <a:t>е</a:t>
                      </a:r>
                      <a:endParaRPr lang="en-GB" sz="1200" b="1" dirty="0"/>
                    </a:p>
                  </a:txBody>
                  <a:tcPr>
                    <a:lnR w="28575" cap="flat" cmpd="sng" algn="ctr">
                      <a:noFill/>
                      <a:prstDash val="solid"/>
                      <a:round/>
                      <a:headEnd type="none" w="med" len="med"/>
                      <a:tailEnd type="none" w="med" len="med"/>
                    </a:lnR>
                  </a:tcPr>
                </a:tc>
                <a:extLst>
                  <a:ext uri="{0D108BD9-81ED-4DB2-BD59-A6C34878D82A}">
                    <a16:rowId xmlns:a16="http://schemas.microsoft.com/office/drawing/2014/main" val="2125017102"/>
                  </a:ext>
                </a:extLst>
              </a:tr>
              <a:tr h="134757">
                <a:tc vMerge="1">
                  <a:txBody>
                    <a:bodyPr/>
                    <a:lstStyle/>
                    <a:p>
                      <a:endParaRPr lang="en-GB" sz="1200" dirty="0"/>
                    </a:p>
                  </a:txBody>
                  <a:tcPr/>
                </a:tc>
                <a:tc>
                  <a:txBody>
                    <a:bodyPr/>
                    <a:lstStyle/>
                    <a:p>
                      <a:pPr algn="ctr"/>
                      <a:r>
                        <a:rPr lang="de-AT" sz="1200" b="1" dirty="0">
                          <a:solidFill>
                            <a:schemeClr val="accent3"/>
                          </a:solidFill>
                        </a:rPr>
                        <a:t>Prior</a:t>
                      </a:r>
                      <a:endParaRPr lang="en-GB" sz="1200" b="1" dirty="0">
                        <a:solidFill>
                          <a:schemeClr val="accent3"/>
                        </a:solidFill>
                      </a:endParaRPr>
                    </a:p>
                  </a:txBody>
                  <a:tcPr anchor="ctr">
                    <a:lnR w="28575" cap="flat" cmpd="sng" algn="ctr">
                      <a:solidFill>
                        <a:schemeClr val="tx1"/>
                      </a:solidFill>
                      <a:prstDash val="solid"/>
                      <a:round/>
                      <a:headEnd type="none" w="med" len="med"/>
                      <a:tailEnd type="none" w="med" len="med"/>
                    </a:lnR>
                  </a:tcPr>
                </a:tc>
                <a:tc>
                  <a:txBody>
                    <a:bodyPr/>
                    <a:lstStyle/>
                    <a:p>
                      <a:r>
                        <a:rPr lang="mi-NZ" sz="1200" dirty="0">
                          <a:solidFill>
                            <a:schemeClr val="accent3"/>
                          </a:solidFill>
                        </a:rPr>
                        <a:t>кочм</a:t>
                      </a:r>
                      <a:r>
                        <a:rPr lang="mi-NZ" sz="1200" b="1" dirty="0">
                          <a:solidFill>
                            <a:schemeClr val="accent3"/>
                          </a:solidFill>
                        </a:rPr>
                        <a:t>е</a:t>
                      </a:r>
                      <a:r>
                        <a:rPr lang="mi-NZ" sz="1200" dirty="0">
                          <a:solidFill>
                            <a:schemeClr val="accent3"/>
                          </a:solidFill>
                        </a:rPr>
                        <a:t>к(е)</a:t>
                      </a:r>
                      <a:endParaRPr lang="en-GB" sz="1200" dirty="0">
                        <a:solidFill>
                          <a:schemeClr val="accent3"/>
                        </a:solidFill>
                      </a:endParaRPr>
                    </a:p>
                  </a:txBody>
                  <a:tcPr>
                    <a:lnL w="28575" cap="flat" cmpd="sng" algn="ctr">
                      <a:solidFill>
                        <a:schemeClr val="tx1"/>
                      </a:solidFill>
                      <a:prstDash val="solid"/>
                      <a:round/>
                      <a:headEnd type="none" w="med" len="med"/>
                      <a:tailEnd type="none" w="med" len="med"/>
                    </a:lnL>
                  </a:tcPr>
                </a:tc>
                <a:tc>
                  <a:txBody>
                    <a:bodyPr/>
                    <a:lstStyle/>
                    <a:p>
                      <a:r>
                        <a:rPr lang="mi-NZ" sz="1200" dirty="0">
                          <a:solidFill>
                            <a:schemeClr val="accent3"/>
                          </a:solidFill>
                        </a:rPr>
                        <a:t>палым</a:t>
                      </a:r>
                      <a:r>
                        <a:rPr lang="mi-NZ" sz="1200" b="1" dirty="0">
                          <a:solidFill>
                            <a:schemeClr val="accent3"/>
                          </a:solidFill>
                        </a:rPr>
                        <a:t>е</a:t>
                      </a:r>
                      <a:r>
                        <a:rPr lang="mi-NZ" sz="1200" dirty="0">
                          <a:solidFill>
                            <a:schemeClr val="accent3"/>
                          </a:solidFill>
                        </a:rPr>
                        <a:t>к(е)</a:t>
                      </a:r>
                      <a:endParaRPr lang="en-GB" sz="1200" dirty="0">
                        <a:solidFill>
                          <a:schemeClr val="accent3"/>
                        </a:solidFill>
                      </a:endParaRPr>
                    </a:p>
                  </a:txBody>
                  <a:tcPr>
                    <a:lnR w="28575" cap="flat" cmpd="sng" algn="ctr">
                      <a:noFill/>
                      <a:prstDash val="solid"/>
                      <a:round/>
                      <a:headEnd type="none" w="med" len="med"/>
                      <a:tailEnd type="none" w="med" len="med"/>
                    </a:lnR>
                  </a:tcPr>
                </a:tc>
                <a:extLst>
                  <a:ext uri="{0D108BD9-81ED-4DB2-BD59-A6C34878D82A}">
                    <a16:rowId xmlns:a16="http://schemas.microsoft.com/office/drawing/2014/main" val="3652390096"/>
                  </a:ext>
                </a:extLst>
              </a:tr>
              <a:tr h="134757">
                <a:tc vMerge="1">
                  <a:txBody>
                    <a:bodyPr/>
                    <a:lstStyle/>
                    <a:p>
                      <a:endParaRPr lang="en-GB" sz="1200" dirty="0"/>
                    </a:p>
                  </a:txBody>
                  <a:tcPr/>
                </a:tc>
                <a:tc>
                  <a:txBody>
                    <a:bodyPr/>
                    <a:lstStyle/>
                    <a:p>
                      <a:pPr algn="ctr"/>
                      <a:r>
                        <a:rPr lang="de-AT" sz="1200" b="1" dirty="0">
                          <a:solidFill>
                            <a:schemeClr val="accent3"/>
                          </a:solidFill>
                        </a:rPr>
                        <a:t>Simultaneous</a:t>
                      </a:r>
                      <a:endParaRPr lang="en-GB" sz="1200" b="1" dirty="0">
                        <a:solidFill>
                          <a:schemeClr val="accent3"/>
                        </a:solidFill>
                      </a:endParaRPr>
                    </a:p>
                  </a:txBody>
                  <a:tcPr anchor="ctr">
                    <a:lnR w="28575" cap="flat" cmpd="sng" algn="ctr">
                      <a:solidFill>
                        <a:schemeClr val="tx1"/>
                      </a:solidFill>
                      <a:prstDash val="solid"/>
                      <a:round/>
                      <a:headEnd type="none" w="med" len="med"/>
                      <a:tailEnd type="none" w="med" len="med"/>
                    </a:lnR>
                  </a:tcPr>
                </a:tc>
                <a:tc>
                  <a:txBody>
                    <a:bodyPr/>
                    <a:lstStyle/>
                    <a:p>
                      <a:r>
                        <a:rPr lang="mi-NZ" sz="1200" dirty="0">
                          <a:solidFill>
                            <a:schemeClr val="accent3"/>
                          </a:solidFill>
                        </a:rPr>
                        <a:t>кочшыл</a:t>
                      </a:r>
                      <a:r>
                        <a:rPr lang="mi-NZ" sz="1200" b="1" dirty="0">
                          <a:solidFill>
                            <a:schemeClr val="accent3"/>
                          </a:solidFill>
                        </a:rPr>
                        <a:t>а</a:t>
                      </a:r>
                      <a:endParaRPr lang="en-GB" sz="1200" b="1" dirty="0">
                        <a:solidFill>
                          <a:schemeClr val="accent3"/>
                        </a:solidFill>
                      </a:endParaRPr>
                    </a:p>
                  </a:txBody>
                  <a:tcPr>
                    <a:lnL w="28575" cap="flat" cmpd="sng" algn="ctr">
                      <a:solidFill>
                        <a:schemeClr val="tx1"/>
                      </a:solidFill>
                      <a:prstDash val="solid"/>
                      <a:round/>
                      <a:headEnd type="none" w="med" len="med"/>
                      <a:tailEnd type="none" w="med" len="med"/>
                    </a:lnL>
                  </a:tcPr>
                </a:tc>
                <a:tc>
                  <a:txBody>
                    <a:bodyPr/>
                    <a:lstStyle/>
                    <a:p>
                      <a:r>
                        <a:rPr lang="mi-NZ" sz="1200" dirty="0">
                          <a:solidFill>
                            <a:schemeClr val="accent3"/>
                          </a:solidFill>
                        </a:rPr>
                        <a:t>палышыл</a:t>
                      </a:r>
                      <a:r>
                        <a:rPr lang="mi-NZ" sz="1200" b="1" dirty="0">
                          <a:solidFill>
                            <a:schemeClr val="accent3"/>
                          </a:solidFill>
                        </a:rPr>
                        <a:t>а</a:t>
                      </a:r>
                      <a:endParaRPr lang="en-GB" sz="1200" b="1" dirty="0">
                        <a:solidFill>
                          <a:schemeClr val="accent3"/>
                        </a:solidFill>
                      </a:endParaRPr>
                    </a:p>
                  </a:txBody>
                  <a:tcPr>
                    <a:lnR w="28575" cap="flat" cmpd="sng" algn="ctr">
                      <a:noFill/>
                      <a:prstDash val="solid"/>
                      <a:round/>
                      <a:headEnd type="none" w="med" len="med"/>
                      <a:tailEnd type="none" w="med" len="med"/>
                    </a:lnR>
                  </a:tcPr>
                </a:tc>
                <a:extLst>
                  <a:ext uri="{0D108BD9-81ED-4DB2-BD59-A6C34878D82A}">
                    <a16:rowId xmlns:a16="http://schemas.microsoft.com/office/drawing/2014/main" val="732895418"/>
                  </a:ext>
                </a:extLst>
              </a:tr>
              <a:tr h="134757">
                <a:tc vMerge="1">
                  <a:txBody>
                    <a:bodyPr/>
                    <a:lstStyle/>
                    <a:p>
                      <a:endParaRPr lang="en-GB" sz="1200" dirty="0"/>
                    </a:p>
                  </a:txBody>
                  <a:tcPr/>
                </a:tc>
                <a:tc>
                  <a:txBody>
                    <a:bodyPr/>
                    <a:lstStyle/>
                    <a:p>
                      <a:pPr algn="ctr"/>
                      <a:r>
                        <a:rPr lang="de-AT" sz="1200" b="1" dirty="0">
                          <a:solidFill>
                            <a:schemeClr val="accent3"/>
                          </a:solidFill>
                        </a:rPr>
                        <a:t>future</a:t>
                      </a:r>
                      <a:endParaRPr lang="en-GB" sz="1200" b="1" dirty="0">
                        <a:solidFill>
                          <a:schemeClr val="accent3"/>
                        </a:solidFill>
                      </a:endParaRPr>
                    </a:p>
                  </a:txBody>
                  <a:tcPr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r>
                        <a:rPr lang="de-AT" sz="1200" dirty="0">
                          <a:solidFill>
                            <a:schemeClr val="accent3"/>
                          </a:solidFill>
                        </a:rPr>
                        <a:t>кочм</a:t>
                      </a:r>
                      <a:r>
                        <a:rPr lang="de-AT" sz="1200" b="1" dirty="0">
                          <a:solidFill>
                            <a:schemeClr val="accent3"/>
                          </a:solidFill>
                        </a:rPr>
                        <a:t>е</a:t>
                      </a:r>
                      <a:r>
                        <a:rPr lang="de-AT" sz="1200" dirty="0">
                          <a:solidFill>
                            <a:schemeClr val="accent3"/>
                          </a:solidFill>
                        </a:rPr>
                        <a:t>ш(ке)</a:t>
                      </a:r>
                      <a:endParaRPr lang="en-GB" sz="1200" dirty="0">
                        <a:solidFill>
                          <a:schemeClr val="accent3"/>
                        </a:solidFill>
                      </a:endParaRPr>
                    </a:p>
                  </a:txBody>
                  <a:tcP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c>
                  <a:txBody>
                    <a:bodyPr/>
                    <a:lstStyle/>
                    <a:p>
                      <a:r>
                        <a:rPr lang="mi-NZ" sz="1200" dirty="0">
                          <a:solidFill>
                            <a:schemeClr val="accent3"/>
                          </a:solidFill>
                        </a:rPr>
                        <a:t>палы</a:t>
                      </a:r>
                      <a:r>
                        <a:rPr lang="de-AT" sz="1200" dirty="0">
                          <a:solidFill>
                            <a:schemeClr val="accent3"/>
                          </a:solidFill>
                        </a:rPr>
                        <a:t>м</a:t>
                      </a:r>
                      <a:r>
                        <a:rPr lang="de-AT" sz="1200" b="1" dirty="0">
                          <a:solidFill>
                            <a:schemeClr val="accent3"/>
                          </a:solidFill>
                        </a:rPr>
                        <a:t>е</a:t>
                      </a:r>
                      <a:r>
                        <a:rPr lang="de-AT" sz="1200" dirty="0">
                          <a:solidFill>
                            <a:schemeClr val="accent3"/>
                          </a:solidFill>
                        </a:rPr>
                        <a:t>ш(ке)</a:t>
                      </a:r>
                      <a:endParaRPr lang="en-GB" sz="1200" dirty="0">
                        <a:solidFill>
                          <a:schemeClr val="accent3"/>
                        </a:solidFill>
                      </a:endParaRPr>
                    </a:p>
                  </a:txBody>
                  <a:tcPr>
                    <a:lnR w="28575" cap="flat" cmpd="sng" algn="ctr">
                      <a:noFill/>
                      <a:prstDash val="solid"/>
                      <a:round/>
                      <a:headEnd type="none" w="med" len="med"/>
                      <a:tailEnd type="none" w="med" len="med"/>
                    </a:lnR>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15294711"/>
                  </a:ext>
                </a:extLst>
              </a:tr>
              <a:tr h="134757">
                <a:tc rowSpan="2">
                  <a:txBody>
                    <a:bodyPr/>
                    <a:lstStyle/>
                    <a:p>
                      <a:pPr algn="ctr"/>
                      <a:r>
                        <a:rPr lang="de-AT" sz="1200" b="1" dirty="0"/>
                        <a:t>Nominalizations</a:t>
                      </a:r>
                      <a:endParaRPr lang="en-GB" sz="1200" b="1" dirty="0"/>
                    </a:p>
                  </a:txBody>
                  <a:tcPr anchor="ctr">
                    <a:lnL w="28575" cap="flat" cmpd="sng" algn="ctr">
                      <a:no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tcPr>
                </a:tc>
                <a:tc>
                  <a:txBody>
                    <a:bodyPr/>
                    <a:lstStyle/>
                    <a:p>
                      <a:pPr algn="ctr"/>
                      <a:r>
                        <a:rPr lang="de-AT" sz="1200" b="1" dirty="0">
                          <a:solidFill>
                            <a:schemeClr val="accent3"/>
                          </a:solidFill>
                        </a:rPr>
                        <a:t>Affirmative</a:t>
                      </a:r>
                      <a:endParaRPr lang="en-GB" sz="1200" b="1" dirty="0">
                        <a:solidFill>
                          <a:schemeClr val="accent3"/>
                        </a:solidFill>
                      </a:endParaRPr>
                    </a:p>
                  </a:txBody>
                  <a:tcPr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r>
                        <a:rPr lang="mi-NZ" sz="1200" dirty="0">
                          <a:solidFill>
                            <a:schemeClr val="accent3"/>
                          </a:solidFill>
                        </a:rPr>
                        <a:t>кочм</a:t>
                      </a:r>
                      <a:r>
                        <a:rPr lang="mi-NZ" sz="1200" b="1" dirty="0">
                          <a:solidFill>
                            <a:schemeClr val="accent3"/>
                          </a:solidFill>
                        </a:rPr>
                        <a:t>а</a:t>
                      </a:r>
                      <a:r>
                        <a:rPr lang="mi-NZ" sz="1200" dirty="0">
                          <a:solidFill>
                            <a:schemeClr val="accent3"/>
                          </a:solidFill>
                        </a:rPr>
                        <a:t>ш</a:t>
                      </a:r>
                      <a:endParaRPr lang="en-GB" sz="1200" dirty="0">
                        <a:solidFill>
                          <a:schemeClr val="accent3"/>
                        </a:solidFill>
                      </a:endParaRPr>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r>
                        <a:rPr lang="mi-NZ" sz="1200" dirty="0">
                          <a:solidFill>
                            <a:schemeClr val="accent3"/>
                          </a:solidFill>
                        </a:rPr>
                        <a:t>палым</a:t>
                      </a:r>
                      <a:r>
                        <a:rPr lang="mi-NZ" sz="1200" b="1" dirty="0">
                          <a:solidFill>
                            <a:schemeClr val="accent3"/>
                          </a:solidFill>
                        </a:rPr>
                        <a:t>а</a:t>
                      </a:r>
                      <a:r>
                        <a:rPr lang="mi-NZ" sz="1200" dirty="0">
                          <a:solidFill>
                            <a:schemeClr val="accent3"/>
                          </a:solidFill>
                        </a:rPr>
                        <a:t>ш</a:t>
                      </a:r>
                      <a:endParaRPr lang="en-GB" sz="1200" dirty="0">
                        <a:solidFill>
                          <a:schemeClr val="accent3"/>
                        </a:solidFill>
                      </a:endParaRPr>
                    </a:p>
                  </a:txBody>
                  <a:tcPr>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27740960"/>
                  </a:ext>
                </a:extLst>
              </a:tr>
              <a:tr h="134757">
                <a:tc vMerge="1">
                  <a:txBody>
                    <a:bodyPr/>
                    <a:lstStyle/>
                    <a:p>
                      <a:endParaRPr lang="en-GB" sz="1200" dirty="0"/>
                    </a:p>
                  </a:txBody>
                  <a:tcPr/>
                </a:tc>
                <a:tc>
                  <a:txBody>
                    <a:bodyPr/>
                    <a:lstStyle/>
                    <a:p>
                      <a:pPr algn="ctr"/>
                      <a:r>
                        <a:rPr lang="de-AT" sz="1200" b="1" dirty="0">
                          <a:solidFill>
                            <a:schemeClr val="accent3"/>
                          </a:solidFill>
                        </a:rPr>
                        <a:t>Negative</a:t>
                      </a:r>
                      <a:endParaRPr lang="en-GB" sz="1200" b="1" dirty="0">
                        <a:solidFill>
                          <a:schemeClr val="accent3"/>
                        </a:solidFill>
                      </a:endParaRPr>
                    </a:p>
                  </a:txBody>
                  <a:tcPr anchor="ctr">
                    <a:lnR w="28575" cap="flat" cmpd="sng" algn="ctr">
                      <a:solidFill>
                        <a:schemeClr val="tx1"/>
                      </a:solidFill>
                      <a:prstDash val="solid"/>
                      <a:round/>
                      <a:headEnd type="none" w="med" len="med"/>
                      <a:tailEnd type="none" w="med" len="med"/>
                    </a:lnR>
                    <a:lnB w="28575" cap="flat" cmpd="sng" algn="ctr">
                      <a:noFill/>
                      <a:prstDash val="solid"/>
                      <a:round/>
                      <a:headEnd type="none" w="med" len="med"/>
                      <a:tailEnd type="none" w="med" len="med"/>
                    </a:lnB>
                  </a:tcPr>
                </a:tc>
                <a:tc>
                  <a:txBody>
                    <a:bodyPr/>
                    <a:lstStyle/>
                    <a:p>
                      <a:r>
                        <a:rPr lang="mi-NZ" sz="1200" dirty="0">
                          <a:solidFill>
                            <a:schemeClr val="accent3"/>
                          </a:solidFill>
                        </a:rPr>
                        <a:t>кочдым</a:t>
                      </a:r>
                      <a:r>
                        <a:rPr lang="mi-NZ" sz="1200" b="1" dirty="0">
                          <a:solidFill>
                            <a:schemeClr val="accent3"/>
                          </a:solidFill>
                        </a:rPr>
                        <a:t>а</a:t>
                      </a:r>
                      <a:r>
                        <a:rPr lang="mi-NZ" sz="1200" dirty="0">
                          <a:solidFill>
                            <a:schemeClr val="accent3"/>
                          </a:solidFill>
                        </a:rPr>
                        <a:t>ш</a:t>
                      </a:r>
                      <a:endParaRPr lang="en-GB" sz="1200" dirty="0">
                        <a:solidFill>
                          <a:schemeClr val="accent3"/>
                        </a:solidFill>
                      </a:endParaRPr>
                    </a:p>
                  </a:txBody>
                  <a:tcPr>
                    <a:lnL w="28575" cap="flat" cmpd="sng" algn="ctr">
                      <a:solidFill>
                        <a:schemeClr val="tx1"/>
                      </a:solidFill>
                      <a:prstDash val="solid"/>
                      <a:round/>
                      <a:headEnd type="none" w="med" len="med"/>
                      <a:tailEnd type="none" w="med" len="med"/>
                    </a:lnL>
                    <a:lnB w="28575" cap="flat" cmpd="sng" algn="ctr">
                      <a:noFill/>
                      <a:prstDash val="solid"/>
                      <a:round/>
                      <a:headEnd type="none" w="med" len="med"/>
                      <a:tailEnd type="none" w="med" len="med"/>
                    </a:lnB>
                  </a:tcPr>
                </a:tc>
                <a:tc>
                  <a:txBody>
                    <a:bodyPr/>
                    <a:lstStyle/>
                    <a:p>
                      <a:r>
                        <a:rPr lang="mi-NZ" sz="1200" dirty="0">
                          <a:solidFill>
                            <a:schemeClr val="accent3"/>
                          </a:solidFill>
                        </a:rPr>
                        <a:t>палыдым</a:t>
                      </a:r>
                      <a:r>
                        <a:rPr lang="mi-NZ" sz="1200" b="1" dirty="0">
                          <a:solidFill>
                            <a:schemeClr val="accent3"/>
                          </a:solidFill>
                        </a:rPr>
                        <a:t>а</a:t>
                      </a:r>
                      <a:r>
                        <a:rPr lang="mi-NZ" sz="1200" dirty="0">
                          <a:solidFill>
                            <a:schemeClr val="accent3"/>
                          </a:solidFill>
                        </a:rPr>
                        <a:t>ш</a:t>
                      </a:r>
                      <a:endParaRPr lang="en-GB" sz="1200" dirty="0">
                        <a:solidFill>
                          <a:schemeClr val="accent3"/>
                        </a:solidFill>
                      </a:endParaRPr>
                    </a:p>
                  </a:txBody>
                  <a:tcPr>
                    <a:lnR w="28575" cap="flat" cmpd="sng" algn="ctr">
                      <a:noFill/>
                      <a:prstDash val="solid"/>
                      <a:round/>
                      <a:headEnd type="none" w="med" len="med"/>
                      <a:tailEnd type="none" w="med" len="med"/>
                    </a:lnR>
                    <a:lnB w="28575" cap="flat" cmpd="sng" algn="ctr">
                      <a:noFill/>
                      <a:prstDash val="solid"/>
                      <a:round/>
                      <a:headEnd type="none" w="med" len="med"/>
                      <a:tailEnd type="none" w="med" len="med"/>
                    </a:lnB>
                  </a:tcPr>
                </a:tc>
                <a:extLst>
                  <a:ext uri="{0D108BD9-81ED-4DB2-BD59-A6C34878D82A}">
                    <a16:rowId xmlns:a16="http://schemas.microsoft.com/office/drawing/2014/main" val="470504661"/>
                  </a:ext>
                </a:extLst>
              </a:tr>
            </a:tbl>
          </a:graphicData>
        </a:graphic>
      </p:graphicFrame>
    </p:spTree>
    <p:extLst>
      <p:ext uri="{BB962C8B-B14F-4D97-AF65-F5344CB8AC3E}">
        <p14:creationId xmlns:p14="http://schemas.microsoft.com/office/powerpoint/2010/main" val="15420061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6. </a:t>
            </a:r>
            <a:r>
              <a:rPr lang="en-GB" sz="3600" u="sng" dirty="0">
                <a:effectLst/>
                <a:latin typeface="Calibri" panose="020F0502020204030204" pitchFamily="34" charset="0"/>
                <a:ea typeface="Times New Roman" panose="02020603050405020304" pitchFamily="18" charset="0"/>
                <a:cs typeface="Calibri" panose="020F0502020204030204" pitchFamily="34" charset="0"/>
              </a:rPr>
              <a:t>Formation of adjectives from nouns with </a:t>
            </a:r>
            <a:r>
              <a:rPr lang="mi-NZ" sz="3600" u="sng" dirty="0">
                <a:effectLst/>
                <a:latin typeface="Calibri" panose="020F0502020204030204" pitchFamily="34" charset="0"/>
                <a:ea typeface="Times New Roman" panose="02020603050405020304" pitchFamily="18" charset="0"/>
                <a:cs typeface="Calibri" panose="020F0502020204030204" pitchFamily="34" charset="0"/>
              </a:rPr>
              <a:t>-ан </a:t>
            </a:r>
            <a:r>
              <a:rPr lang="de-AT" sz="3600" u="sng" dirty="0">
                <a:latin typeface="Calibri" panose="020F0502020204030204" pitchFamily="34" charset="0"/>
                <a:ea typeface="Times New Roman" panose="02020603050405020304" pitchFamily="18" charset="0"/>
                <a:cs typeface="Calibri" panose="020F0502020204030204" pitchFamily="34" charset="0"/>
              </a:rPr>
              <a:t>and </a:t>
            </a:r>
            <a:r>
              <a:rPr lang="mi-NZ" sz="3600" u="sng" dirty="0">
                <a:latin typeface="Calibri" panose="020F0502020204030204" pitchFamily="34" charset="0"/>
                <a:ea typeface="Times New Roman" panose="02020603050405020304" pitchFamily="18" charset="0"/>
                <a:cs typeface="Calibri" panose="020F0502020204030204" pitchFamily="34" charset="0"/>
              </a:rPr>
              <a:t>-сЕ</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15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26</a:t>
            </a:fld>
            <a:endParaRPr lang="en-GB"/>
          </a:p>
        </p:txBody>
      </p:sp>
      <p:sp>
        <p:nvSpPr>
          <p:cNvPr id="9" name="Content Placeholder 2">
            <a:extLst>
              <a:ext uri="{FF2B5EF4-FFF2-40B4-BE49-F238E27FC236}">
                <a16:creationId xmlns:a16="http://schemas.microsoft.com/office/drawing/2014/main" id="{6853C8B8-34AE-4A39-B32B-F9312318F1E7}"/>
              </a:ext>
            </a:extLst>
          </p:cNvPr>
          <p:cNvSpPr txBox="1">
            <a:spLocks/>
          </p:cNvSpPr>
          <p:nvPr/>
        </p:nvSpPr>
        <p:spPr>
          <a:xfrm>
            <a:off x="2425831" y="3739267"/>
            <a:ext cx="1320538" cy="59706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mi-NZ" dirty="0"/>
              <a:t>т</a:t>
            </a:r>
            <a:r>
              <a:rPr lang="mi-NZ" b="1" dirty="0"/>
              <a:t>ы</a:t>
            </a:r>
            <a:r>
              <a:rPr lang="mi-NZ" dirty="0"/>
              <a:t>лзе</a:t>
            </a:r>
            <a:endParaRPr lang="en-GB" dirty="0"/>
          </a:p>
        </p:txBody>
      </p:sp>
      <p:sp>
        <p:nvSpPr>
          <p:cNvPr id="12" name="TextBox 11">
            <a:extLst>
              <a:ext uri="{FF2B5EF4-FFF2-40B4-BE49-F238E27FC236}">
                <a16:creationId xmlns:a16="http://schemas.microsoft.com/office/drawing/2014/main" id="{276405B1-955A-4F4A-9BE2-17BEEDAECC64}"/>
              </a:ext>
            </a:extLst>
          </p:cNvPr>
          <p:cNvSpPr txBox="1"/>
          <p:nvPr/>
        </p:nvSpPr>
        <p:spPr>
          <a:xfrm>
            <a:off x="2516957" y="2815937"/>
            <a:ext cx="1138286" cy="923330"/>
          </a:xfrm>
          <a:prstGeom prst="rect">
            <a:avLst/>
          </a:prstGeom>
          <a:noFill/>
        </p:spPr>
        <p:txBody>
          <a:bodyPr wrap="square">
            <a:spAutoFit/>
          </a:bodyPr>
          <a:lstStyle/>
          <a:p>
            <a:r>
              <a:rPr lang="en-GB" sz="5400" dirty="0"/>
              <a:t>🌕</a:t>
            </a:r>
          </a:p>
        </p:txBody>
      </p:sp>
      <p:cxnSp>
        <p:nvCxnSpPr>
          <p:cNvPr id="13" name="Straight Arrow Connector 12">
            <a:extLst>
              <a:ext uri="{FF2B5EF4-FFF2-40B4-BE49-F238E27FC236}">
                <a16:creationId xmlns:a16="http://schemas.microsoft.com/office/drawing/2014/main" id="{B17568C7-C89D-4EC3-A1D1-08E1C04AE212}"/>
              </a:ext>
            </a:extLst>
          </p:cNvPr>
          <p:cNvCxnSpPr>
            <a:cxnSpLocks/>
          </p:cNvCxnSpPr>
          <p:nvPr/>
        </p:nvCxnSpPr>
        <p:spPr>
          <a:xfrm flipV="1">
            <a:off x="3655243" y="2960017"/>
            <a:ext cx="3682739" cy="1008668"/>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6" name="Straight Arrow Connector 15">
            <a:extLst>
              <a:ext uri="{FF2B5EF4-FFF2-40B4-BE49-F238E27FC236}">
                <a16:creationId xmlns:a16="http://schemas.microsoft.com/office/drawing/2014/main" id="{B20E38AD-F2F7-434E-A759-C2B79E8602BF}"/>
              </a:ext>
            </a:extLst>
          </p:cNvPr>
          <p:cNvCxnSpPr>
            <a:cxnSpLocks/>
          </p:cNvCxnSpPr>
          <p:nvPr/>
        </p:nvCxnSpPr>
        <p:spPr>
          <a:xfrm>
            <a:off x="3655243" y="3968685"/>
            <a:ext cx="3682739" cy="1146896"/>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19" name="TextBox 18">
            <a:extLst>
              <a:ext uri="{FF2B5EF4-FFF2-40B4-BE49-F238E27FC236}">
                <a16:creationId xmlns:a16="http://schemas.microsoft.com/office/drawing/2014/main" id="{63627768-034C-4D2D-BF4B-1EDE22BC1D5E}"/>
              </a:ext>
            </a:extLst>
          </p:cNvPr>
          <p:cNvSpPr txBox="1"/>
          <p:nvPr/>
        </p:nvSpPr>
        <p:spPr>
          <a:xfrm>
            <a:off x="7460139" y="1813763"/>
            <a:ext cx="1138286" cy="923330"/>
          </a:xfrm>
          <a:prstGeom prst="rect">
            <a:avLst/>
          </a:prstGeom>
          <a:noFill/>
        </p:spPr>
        <p:txBody>
          <a:bodyPr wrap="square">
            <a:spAutoFit/>
          </a:bodyPr>
          <a:lstStyle/>
          <a:p>
            <a:r>
              <a:rPr lang="en-GB" sz="5400" dirty="0"/>
              <a:t>🌕</a:t>
            </a:r>
          </a:p>
        </p:txBody>
      </p:sp>
      <p:sp>
        <p:nvSpPr>
          <p:cNvPr id="20" name="Content Placeholder 2">
            <a:extLst>
              <a:ext uri="{FF2B5EF4-FFF2-40B4-BE49-F238E27FC236}">
                <a16:creationId xmlns:a16="http://schemas.microsoft.com/office/drawing/2014/main" id="{85C60E4F-A783-473A-84ED-0AA0D74E6DEB}"/>
              </a:ext>
            </a:extLst>
          </p:cNvPr>
          <p:cNvSpPr txBox="1">
            <a:spLocks/>
          </p:cNvSpPr>
          <p:nvPr/>
        </p:nvSpPr>
        <p:spPr>
          <a:xfrm>
            <a:off x="7460137" y="2737093"/>
            <a:ext cx="3978503" cy="59706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mi-NZ" dirty="0"/>
              <a:t>тылз</a:t>
            </a:r>
            <a:r>
              <a:rPr lang="mi-NZ" b="1" dirty="0"/>
              <a:t>а</a:t>
            </a:r>
            <a:r>
              <a:rPr lang="mi-NZ" dirty="0"/>
              <a:t>н</a:t>
            </a:r>
            <a:endParaRPr lang="en-GB" dirty="0"/>
          </a:p>
        </p:txBody>
      </p:sp>
      <p:sp>
        <p:nvSpPr>
          <p:cNvPr id="21" name="Content Placeholder 2">
            <a:extLst>
              <a:ext uri="{FF2B5EF4-FFF2-40B4-BE49-F238E27FC236}">
                <a16:creationId xmlns:a16="http://schemas.microsoft.com/office/drawing/2014/main" id="{9E48E26F-3D78-4FCE-BD29-CC84139DD7C2}"/>
              </a:ext>
            </a:extLst>
          </p:cNvPr>
          <p:cNvSpPr txBox="1">
            <a:spLocks/>
          </p:cNvSpPr>
          <p:nvPr/>
        </p:nvSpPr>
        <p:spPr>
          <a:xfrm>
            <a:off x="7460138" y="4883038"/>
            <a:ext cx="3893662" cy="59706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dirty="0"/>
              <a:t>т</a:t>
            </a:r>
            <a:r>
              <a:rPr lang="mi-NZ" b="1" dirty="0"/>
              <a:t>ы</a:t>
            </a:r>
            <a:r>
              <a:rPr lang="mi-NZ" dirty="0"/>
              <a:t>лзысе</a:t>
            </a:r>
            <a:endParaRPr lang="en-GB" dirty="0"/>
          </a:p>
        </p:txBody>
      </p:sp>
      <p:sp>
        <p:nvSpPr>
          <p:cNvPr id="23" name="TextBox 22">
            <a:extLst>
              <a:ext uri="{FF2B5EF4-FFF2-40B4-BE49-F238E27FC236}">
                <a16:creationId xmlns:a16="http://schemas.microsoft.com/office/drawing/2014/main" id="{03831821-9050-4B3A-8FFC-CD929B3E10D9}"/>
              </a:ext>
            </a:extLst>
          </p:cNvPr>
          <p:cNvSpPr txBox="1"/>
          <p:nvPr/>
        </p:nvSpPr>
        <p:spPr>
          <a:xfrm>
            <a:off x="7277888" y="2090762"/>
            <a:ext cx="893189" cy="769441"/>
          </a:xfrm>
          <a:prstGeom prst="rect">
            <a:avLst/>
          </a:prstGeom>
          <a:noFill/>
        </p:spPr>
        <p:txBody>
          <a:bodyPr wrap="square">
            <a:spAutoFit/>
          </a:bodyPr>
          <a:lstStyle/>
          <a:p>
            <a:r>
              <a:rPr lang="en-GB" sz="4400" dirty="0"/>
              <a:t>☁️</a:t>
            </a:r>
          </a:p>
        </p:txBody>
      </p:sp>
      <p:sp>
        <p:nvSpPr>
          <p:cNvPr id="24" name="TextBox 23">
            <a:extLst>
              <a:ext uri="{FF2B5EF4-FFF2-40B4-BE49-F238E27FC236}">
                <a16:creationId xmlns:a16="http://schemas.microsoft.com/office/drawing/2014/main" id="{AC487CA4-9B6A-4758-898A-0F85863D33CB}"/>
              </a:ext>
            </a:extLst>
          </p:cNvPr>
          <p:cNvSpPr txBox="1"/>
          <p:nvPr/>
        </p:nvSpPr>
        <p:spPr>
          <a:xfrm>
            <a:off x="7941301" y="1943019"/>
            <a:ext cx="893189" cy="769441"/>
          </a:xfrm>
          <a:prstGeom prst="rect">
            <a:avLst/>
          </a:prstGeom>
          <a:noFill/>
        </p:spPr>
        <p:txBody>
          <a:bodyPr wrap="square">
            <a:spAutoFit/>
          </a:bodyPr>
          <a:lstStyle/>
          <a:p>
            <a:r>
              <a:rPr lang="en-GB" sz="4400" dirty="0"/>
              <a:t>☁️</a:t>
            </a:r>
          </a:p>
        </p:txBody>
      </p:sp>
      <p:sp>
        <p:nvSpPr>
          <p:cNvPr id="25" name="Content Placeholder 2">
            <a:extLst>
              <a:ext uri="{FF2B5EF4-FFF2-40B4-BE49-F238E27FC236}">
                <a16:creationId xmlns:a16="http://schemas.microsoft.com/office/drawing/2014/main" id="{F13EFC6A-C1D0-4C8D-AFAF-3CA6B637F597}"/>
              </a:ext>
            </a:extLst>
          </p:cNvPr>
          <p:cNvSpPr txBox="1">
            <a:spLocks/>
          </p:cNvSpPr>
          <p:nvPr/>
        </p:nvSpPr>
        <p:spPr>
          <a:xfrm>
            <a:off x="8627488" y="2734610"/>
            <a:ext cx="1320538" cy="59706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mi-NZ" dirty="0"/>
              <a:t>кав</a:t>
            </a:r>
            <a:r>
              <a:rPr lang="mi-NZ" b="1" dirty="0"/>
              <a:t>а</a:t>
            </a:r>
            <a:endParaRPr lang="en-GB" b="1" dirty="0"/>
          </a:p>
        </p:txBody>
      </p:sp>
      <p:sp>
        <p:nvSpPr>
          <p:cNvPr id="26" name="Content Placeholder 2">
            <a:extLst>
              <a:ext uri="{FF2B5EF4-FFF2-40B4-BE49-F238E27FC236}">
                <a16:creationId xmlns:a16="http://schemas.microsoft.com/office/drawing/2014/main" id="{A5BC413B-2816-4810-AE25-5826540FA735}"/>
              </a:ext>
            </a:extLst>
          </p:cNvPr>
          <p:cNvSpPr txBox="1">
            <a:spLocks/>
          </p:cNvSpPr>
          <p:nvPr/>
        </p:nvSpPr>
        <p:spPr>
          <a:xfrm>
            <a:off x="8865121" y="4883038"/>
            <a:ext cx="1650083" cy="59706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mi-NZ" dirty="0"/>
              <a:t>ур</a:t>
            </a:r>
            <a:endParaRPr lang="en-GB" dirty="0"/>
          </a:p>
        </p:txBody>
      </p:sp>
      <p:sp>
        <p:nvSpPr>
          <p:cNvPr id="27" name="TextBox 26">
            <a:extLst>
              <a:ext uri="{FF2B5EF4-FFF2-40B4-BE49-F238E27FC236}">
                <a16:creationId xmlns:a16="http://schemas.microsoft.com/office/drawing/2014/main" id="{870A188B-006D-4BF7-A15F-368D56045FA5}"/>
              </a:ext>
            </a:extLst>
          </p:cNvPr>
          <p:cNvSpPr txBox="1"/>
          <p:nvPr/>
        </p:nvSpPr>
        <p:spPr>
          <a:xfrm>
            <a:off x="7460138" y="3976332"/>
            <a:ext cx="1138286" cy="923330"/>
          </a:xfrm>
          <a:prstGeom prst="rect">
            <a:avLst/>
          </a:prstGeom>
          <a:noFill/>
        </p:spPr>
        <p:txBody>
          <a:bodyPr wrap="square">
            <a:spAutoFit/>
          </a:bodyPr>
          <a:lstStyle/>
          <a:p>
            <a:r>
              <a:rPr lang="en-GB" sz="5400" dirty="0"/>
              <a:t>🌕</a:t>
            </a:r>
          </a:p>
        </p:txBody>
      </p:sp>
      <p:sp>
        <p:nvSpPr>
          <p:cNvPr id="29" name="TextBox 28">
            <a:extLst>
              <a:ext uri="{FF2B5EF4-FFF2-40B4-BE49-F238E27FC236}">
                <a16:creationId xmlns:a16="http://schemas.microsoft.com/office/drawing/2014/main" id="{B223CFDF-8E12-4860-8FC4-776F3613499F}"/>
              </a:ext>
            </a:extLst>
          </p:cNvPr>
          <p:cNvSpPr txBox="1"/>
          <p:nvPr/>
        </p:nvSpPr>
        <p:spPr>
          <a:xfrm>
            <a:off x="7685203" y="3763500"/>
            <a:ext cx="567179" cy="369332"/>
          </a:xfrm>
          <a:prstGeom prst="rect">
            <a:avLst/>
          </a:prstGeom>
          <a:noFill/>
        </p:spPr>
        <p:txBody>
          <a:bodyPr wrap="square">
            <a:spAutoFit/>
          </a:bodyPr>
          <a:lstStyle/>
          <a:p>
            <a:r>
              <a:rPr lang="en-GB" dirty="0"/>
              <a:t> 🐿️</a:t>
            </a:r>
          </a:p>
        </p:txBody>
      </p:sp>
    </p:spTree>
    <p:extLst>
      <p:ext uri="{BB962C8B-B14F-4D97-AF65-F5344CB8AC3E}">
        <p14:creationId xmlns:p14="http://schemas.microsoft.com/office/powerpoint/2010/main" val="2700837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9" grpId="0"/>
      <p:bldP spid="20" grpId="0"/>
      <p:bldP spid="21" grpId="0"/>
      <p:bldP spid="23" grpId="0"/>
      <p:bldP spid="24" grpId="0"/>
      <p:bldP spid="25" grpId="0"/>
      <p:bldP spid="26" grpId="0"/>
      <p:bldP spid="27" grpId="0"/>
      <p:bldP spid="2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6. </a:t>
            </a:r>
            <a:r>
              <a:rPr lang="en-GB" sz="3600" u="sng" dirty="0">
                <a:effectLst/>
                <a:latin typeface="Calibri" panose="020F0502020204030204" pitchFamily="34" charset="0"/>
                <a:ea typeface="Times New Roman" panose="02020603050405020304" pitchFamily="18" charset="0"/>
                <a:cs typeface="Calibri" panose="020F0502020204030204" pitchFamily="34" charset="0"/>
              </a:rPr>
              <a:t>Formation of adjectives from nouns with </a:t>
            </a:r>
            <a:r>
              <a:rPr lang="mi-NZ" sz="3600" u="sng" dirty="0">
                <a:effectLst/>
                <a:latin typeface="Calibri" panose="020F0502020204030204" pitchFamily="34" charset="0"/>
                <a:ea typeface="Times New Roman" panose="02020603050405020304" pitchFamily="18" charset="0"/>
                <a:cs typeface="Calibri" panose="020F0502020204030204" pitchFamily="34" charset="0"/>
              </a:rPr>
              <a:t>-ан </a:t>
            </a:r>
            <a:r>
              <a:rPr lang="de-AT" sz="3600" u="sng" dirty="0">
                <a:latin typeface="Calibri" panose="020F0502020204030204" pitchFamily="34" charset="0"/>
                <a:ea typeface="Times New Roman" panose="02020603050405020304" pitchFamily="18" charset="0"/>
                <a:cs typeface="Calibri" panose="020F0502020204030204" pitchFamily="34" charset="0"/>
              </a:rPr>
              <a:t>and </a:t>
            </a:r>
            <a:r>
              <a:rPr lang="mi-NZ" sz="3600" u="sng" dirty="0">
                <a:latin typeface="Calibri" panose="020F0502020204030204" pitchFamily="34" charset="0"/>
                <a:ea typeface="Times New Roman" panose="02020603050405020304" pitchFamily="18" charset="0"/>
                <a:cs typeface="Calibri" panose="020F0502020204030204" pitchFamily="34" charset="0"/>
              </a:rPr>
              <a:t>-сЕ</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15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27</a:t>
            </a:fld>
            <a:endParaRPr lang="en-GB"/>
          </a:p>
        </p:txBody>
      </p:sp>
      <p:sp>
        <p:nvSpPr>
          <p:cNvPr id="9" name="Content Placeholder 2">
            <a:extLst>
              <a:ext uri="{FF2B5EF4-FFF2-40B4-BE49-F238E27FC236}">
                <a16:creationId xmlns:a16="http://schemas.microsoft.com/office/drawing/2014/main" id="{6853C8B8-34AE-4A39-B32B-F9312318F1E7}"/>
              </a:ext>
            </a:extLst>
          </p:cNvPr>
          <p:cNvSpPr txBox="1">
            <a:spLocks/>
          </p:cNvSpPr>
          <p:nvPr/>
        </p:nvSpPr>
        <p:spPr>
          <a:xfrm>
            <a:off x="2425831" y="3739267"/>
            <a:ext cx="1320538" cy="59706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mi-NZ" dirty="0"/>
              <a:t>т</a:t>
            </a:r>
            <a:r>
              <a:rPr lang="mi-NZ" b="1" dirty="0"/>
              <a:t>ы</a:t>
            </a:r>
            <a:r>
              <a:rPr lang="mi-NZ" dirty="0"/>
              <a:t>лзе</a:t>
            </a:r>
            <a:endParaRPr lang="en-GB" dirty="0"/>
          </a:p>
        </p:txBody>
      </p:sp>
      <p:sp>
        <p:nvSpPr>
          <p:cNvPr id="12" name="TextBox 11">
            <a:extLst>
              <a:ext uri="{FF2B5EF4-FFF2-40B4-BE49-F238E27FC236}">
                <a16:creationId xmlns:a16="http://schemas.microsoft.com/office/drawing/2014/main" id="{276405B1-955A-4F4A-9BE2-17BEEDAECC64}"/>
              </a:ext>
            </a:extLst>
          </p:cNvPr>
          <p:cNvSpPr txBox="1"/>
          <p:nvPr/>
        </p:nvSpPr>
        <p:spPr>
          <a:xfrm>
            <a:off x="2516957" y="2815937"/>
            <a:ext cx="1138286" cy="923330"/>
          </a:xfrm>
          <a:prstGeom prst="rect">
            <a:avLst/>
          </a:prstGeom>
          <a:noFill/>
        </p:spPr>
        <p:txBody>
          <a:bodyPr wrap="square">
            <a:spAutoFit/>
          </a:bodyPr>
          <a:lstStyle/>
          <a:p>
            <a:r>
              <a:rPr lang="en-GB" sz="5400" dirty="0"/>
              <a:t>🌕</a:t>
            </a:r>
          </a:p>
        </p:txBody>
      </p:sp>
      <p:cxnSp>
        <p:nvCxnSpPr>
          <p:cNvPr id="13" name="Straight Arrow Connector 12">
            <a:extLst>
              <a:ext uri="{FF2B5EF4-FFF2-40B4-BE49-F238E27FC236}">
                <a16:creationId xmlns:a16="http://schemas.microsoft.com/office/drawing/2014/main" id="{B17568C7-C89D-4EC3-A1D1-08E1C04AE212}"/>
              </a:ext>
            </a:extLst>
          </p:cNvPr>
          <p:cNvCxnSpPr>
            <a:cxnSpLocks/>
          </p:cNvCxnSpPr>
          <p:nvPr/>
        </p:nvCxnSpPr>
        <p:spPr>
          <a:xfrm flipV="1">
            <a:off x="3655243" y="2960017"/>
            <a:ext cx="3682739" cy="1008668"/>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6" name="Straight Arrow Connector 15">
            <a:extLst>
              <a:ext uri="{FF2B5EF4-FFF2-40B4-BE49-F238E27FC236}">
                <a16:creationId xmlns:a16="http://schemas.microsoft.com/office/drawing/2014/main" id="{B20E38AD-F2F7-434E-A759-C2B79E8602BF}"/>
              </a:ext>
            </a:extLst>
          </p:cNvPr>
          <p:cNvCxnSpPr>
            <a:cxnSpLocks/>
          </p:cNvCxnSpPr>
          <p:nvPr/>
        </p:nvCxnSpPr>
        <p:spPr>
          <a:xfrm>
            <a:off x="3655243" y="3968685"/>
            <a:ext cx="3682739" cy="1146896"/>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19" name="TextBox 18">
            <a:extLst>
              <a:ext uri="{FF2B5EF4-FFF2-40B4-BE49-F238E27FC236}">
                <a16:creationId xmlns:a16="http://schemas.microsoft.com/office/drawing/2014/main" id="{63627768-034C-4D2D-BF4B-1EDE22BC1D5E}"/>
              </a:ext>
            </a:extLst>
          </p:cNvPr>
          <p:cNvSpPr txBox="1"/>
          <p:nvPr/>
        </p:nvSpPr>
        <p:spPr>
          <a:xfrm>
            <a:off x="7460139" y="1813763"/>
            <a:ext cx="1138286" cy="923330"/>
          </a:xfrm>
          <a:prstGeom prst="rect">
            <a:avLst/>
          </a:prstGeom>
          <a:noFill/>
        </p:spPr>
        <p:txBody>
          <a:bodyPr wrap="square">
            <a:spAutoFit/>
          </a:bodyPr>
          <a:lstStyle/>
          <a:p>
            <a:r>
              <a:rPr lang="en-GB" sz="5400" dirty="0"/>
              <a:t>🌕</a:t>
            </a:r>
          </a:p>
        </p:txBody>
      </p:sp>
      <p:sp>
        <p:nvSpPr>
          <p:cNvPr id="20" name="Content Placeholder 2">
            <a:extLst>
              <a:ext uri="{FF2B5EF4-FFF2-40B4-BE49-F238E27FC236}">
                <a16:creationId xmlns:a16="http://schemas.microsoft.com/office/drawing/2014/main" id="{85C60E4F-A783-473A-84ED-0AA0D74E6DEB}"/>
              </a:ext>
            </a:extLst>
          </p:cNvPr>
          <p:cNvSpPr txBox="1">
            <a:spLocks/>
          </p:cNvSpPr>
          <p:nvPr/>
        </p:nvSpPr>
        <p:spPr>
          <a:xfrm>
            <a:off x="7460137" y="2737093"/>
            <a:ext cx="3978503" cy="59706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mi-NZ" dirty="0"/>
              <a:t>тылз</a:t>
            </a:r>
            <a:r>
              <a:rPr lang="mi-NZ" b="1" dirty="0"/>
              <a:t>а</a:t>
            </a:r>
            <a:r>
              <a:rPr lang="mi-NZ" dirty="0"/>
              <a:t>н</a:t>
            </a:r>
            <a:endParaRPr lang="en-GB" dirty="0"/>
          </a:p>
        </p:txBody>
      </p:sp>
      <p:sp>
        <p:nvSpPr>
          <p:cNvPr id="21" name="Content Placeholder 2">
            <a:extLst>
              <a:ext uri="{FF2B5EF4-FFF2-40B4-BE49-F238E27FC236}">
                <a16:creationId xmlns:a16="http://schemas.microsoft.com/office/drawing/2014/main" id="{9E48E26F-3D78-4FCE-BD29-CC84139DD7C2}"/>
              </a:ext>
            </a:extLst>
          </p:cNvPr>
          <p:cNvSpPr txBox="1">
            <a:spLocks/>
          </p:cNvSpPr>
          <p:nvPr/>
        </p:nvSpPr>
        <p:spPr>
          <a:xfrm>
            <a:off x="7460138" y="4883038"/>
            <a:ext cx="3893662" cy="59706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dirty="0"/>
              <a:t>т</a:t>
            </a:r>
            <a:r>
              <a:rPr lang="mi-NZ" b="1" dirty="0"/>
              <a:t>ы</a:t>
            </a:r>
            <a:r>
              <a:rPr lang="mi-NZ" dirty="0"/>
              <a:t>лзысе</a:t>
            </a:r>
            <a:endParaRPr lang="en-GB" dirty="0"/>
          </a:p>
        </p:txBody>
      </p:sp>
      <p:sp>
        <p:nvSpPr>
          <p:cNvPr id="25" name="Content Placeholder 2">
            <a:extLst>
              <a:ext uri="{FF2B5EF4-FFF2-40B4-BE49-F238E27FC236}">
                <a16:creationId xmlns:a16="http://schemas.microsoft.com/office/drawing/2014/main" id="{F13EFC6A-C1D0-4C8D-AFAF-3CA6B637F597}"/>
              </a:ext>
            </a:extLst>
          </p:cNvPr>
          <p:cNvSpPr txBox="1">
            <a:spLocks/>
          </p:cNvSpPr>
          <p:nvPr/>
        </p:nvSpPr>
        <p:spPr>
          <a:xfrm>
            <a:off x="8627488" y="2734610"/>
            <a:ext cx="1320538" cy="59706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mi-NZ" dirty="0"/>
              <a:t>ур</a:t>
            </a:r>
            <a:endParaRPr lang="en-GB" b="1" dirty="0"/>
          </a:p>
        </p:txBody>
      </p:sp>
      <p:sp>
        <p:nvSpPr>
          <p:cNvPr id="26" name="Content Placeholder 2">
            <a:extLst>
              <a:ext uri="{FF2B5EF4-FFF2-40B4-BE49-F238E27FC236}">
                <a16:creationId xmlns:a16="http://schemas.microsoft.com/office/drawing/2014/main" id="{A5BC413B-2816-4810-AE25-5826540FA735}"/>
              </a:ext>
            </a:extLst>
          </p:cNvPr>
          <p:cNvSpPr txBox="1">
            <a:spLocks/>
          </p:cNvSpPr>
          <p:nvPr/>
        </p:nvSpPr>
        <p:spPr>
          <a:xfrm>
            <a:off x="8865121" y="4883038"/>
            <a:ext cx="1650083" cy="59706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mi-NZ" dirty="0"/>
              <a:t>ур</a:t>
            </a:r>
            <a:endParaRPr lang="en-GB" dirty="0"/>
          </a:p>
        </p:txBody>
      </p:sp>
      <p:sp>
        <p:nvSpPr>
          <p:cNvPr id="27" name="TextBox 26">
            <a:extLst>
              <a:ext uri="{FF2B5EF4-FFF2-40B4-BE49-F238E27FC236}">
                <a16:creationId xmlns:a16="http://schemas.microsoft.com/office/drawing/2014/main" id="{870A188B-006D-4BF7-A15F-368D56045FA5}"/>
              </a:ext>
            </a:extLst>
          </p:cNvPr>
          <p:cNvSpPr txBox="1"/>
          <p:nvPr/>
        </p:nvSpPr>
        <p:spPr>
          <a:xfrm>
            <a:off x="7460138" y="3976332"/>
            <a:ext cx="1138286" cy="923330"/>
          </a:xfrm>
          <a:prstGeom prst="rect">
            <a:avLst/>
          </a:prstGeom>
          <a:noFill/>
        </p:spPr>
        <p:txBody>
          <a:bodyPr wrap="square">
            <a:spAutoFit/>
          </a:bodyPr>
          <a:lstStyle/>
          <a:p>
            <a:r>
              <a:rPr lang="en-GB" sz="5400" dirty="0"/>
              <a:t>🌕</a:t>
            </a:r>
          </a:p>
        </p:txBody>
      </p:sp>
      <p:sp>
        <p:nvSpPr>
          <p:cNvPr id="29" name="TextBox 28">
            <a:extLst>
              <a:ext uri="{FF2B5EF4-FFF2-40B4-BE49-F238E27FC236}">
                <a16:creationId xmlns:a16="http://schemas.microsoft.com/office/drawing/2014/main" id="{B223CFDF-8E12-4860-8FC4-776F3613499F}"/>
              </a:ext>
            </a:extLst>
          </p:cNvPr>
          <p:cNvSpPr txBox="1"/>
          <p:nvPr/>
        </p:nvSpPr>
        <p:spPr>
          <a:xfrm>
            <a:off x="7685203" y="3763500"/>
            <a:ext cx="567179" cy="369332"/>
          </a:xfrm>
          <a:prstGeom prst="rect">
            <a:avLst/>
          </a:prstGeom>
          <a:noFill/>
        </p:spPr>
        <p:txBody>
          <a:bodyPr wrap="square">
            <a:spAutoFit/>
          </a:bodyPr>
          <a:lstStyle/>
          <a:p>
            <a:r>
              <a:rPr lang="en-GB" dirty="0"/>
              <a:t> 🐿️</a:t>
            </a:r>
          </a:p>
        </p:txBody>
      </p:sp>
      <p:sp>
        <p:nvSpPr>
          <p:cNvPr id="18" name="TextBox 17">
            <a:extLst>
              <a:ext uri="{FF2B5EF4-FFF2-40B4-BE49-F238E27FC236}">
                <a16:creationId xmlns:a16="http://schemas.microsoft.com/office/drawing/2014/main" id="{3625B9C3-685F-443F-BA21-893448933226}"/>
              </a:ext>
            </a:extLst>
          </p:cNvPr>
          <p:cNvSpPr txBox="1"/>
          <p:nvPr/>
        </p:nvSpPr>
        <p:spPr>
          <a:xfrm>
            <a:off x="7685202" y="1582633"/>
            <a:ext cx="567179" cy="369332"/>
          </a:xfrm>
          <a:prstGeom prst="rect">
            <a:avLst/>
          </a:prstGeom>
          <a:noFill/>
        </p:spPr>
        <p:txBody>
          <a:bodyPr wrap="square">
            <a:spAutoFit/>
          </a:bodyPr>
          <a:lstStyle/>
          <a:p>
            <a:r>
              <a:rPr lang="en-GB" dirty="0"/>
              <a:t> 🐿️</a:t>
            </a:r>
          </a:p>
        </p:txBody>
      </p:sp>
      <p:sp>
        <p:nvSpPr>
          <p:cNvPr id="22" name="TextBox 21">
            <a:extLst>
              <a:ext uri="{FF2B5EF4-FFF2-40B4-BE49-F238E27FC236}">
                <a16:creationId xmlns:a16="http://schemas.microsoft.com/office/drawing/2014/main" id="{922E2E97-5063-4052-B413-6C3FDD4FB5CB}"/>
              </a:ext>
            </a:extLst>
          </p:cNvPr>
          <p:cNvSpPr txBox="1"/>
          <p:nvPr/>
        </p:nvSpPr>
        <p:spPr>
          <a:xfrm>
            <a:off x="7750453" y="1511952"/>
            <a:ext cx="567179" cy="230832"/>
          </a:xfrm>
          <a:prstGeom prst="rect">
            <a:avLst/>
          </a:prstGeom>
          <a:noFill/>
        </p:spPr>
        <p:txBody>
          <a:bodyPr wrap="square">
            <a:spAutoFit/>
          </a:bodyPr>
          <a:lstStyle/>
          <a:p>
            <a:r>
              <a:rPr lang="en-GB" sz="900" dirty="0"/>
              <a:t>👑</a:t>
            </a:r>
          </a:p>
        </p:txBody>
      </p:sp>
    </p:spTree>
    <p:extLst>
      <p:ext uri="{BB962C8B-B14F-4D97-AF65-F5344CB8AC3E}">
        <p14:creationId xmlns:p14="http://schemas.microsoft.com/office/powerpoint/2010/main" val="4028588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wipe(down)">
                                      <p:cBhvr>
                                        <p:cTn id="13" dur="580">
                                          <p:stCondLst>
                                            <p:cond delay="0"/>
                                          </p:stCondLst>
                                        </p:cTn>
                                        <p:tgtEl>
                                          <p:spTgt spid="22"/>
                                        </p:tgtEl>
                                      </p:cBhvr>
                                    </p:animEffect>
                                    <p:anim calcmode="lin" valueType="num">
                                      <p:cBhvr>
                                        <p:cTn id="14" dur="1822" tmFilter="0,0; 0.14,0.36; 0.43,0.73; 0.71,0.91; 1.0,1.0">
                                          <p:stCondLst>
                                            <p:cond delay="0"/>
                                          </p:stCondLst>
                                        </p:cTn>
                                        <p:tgtEl>
                                          <p:spTgt spid="22"/>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22"/>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22"/>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22"/>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22"/>
                                        </p:tgtEl>
                                        <p:attrNameLst>
                                          <p:attrName>ppt_y</p:attrName>
                                        </p:attrNameLst>
                                      </p:cBhvr>
                                      <p:tavLst>
                                        <p:tav tm="0" fmla="#ppt_y-sin(pi*$)/81">
                                          <p:val>
                                            <p:fltVal val="0"/>
                                          </p:val>
                                        </p:tav>
                                        <p:tav tm="100000">
                                          <p:val>
                                            <p:fltVal val="1"/>
                                          </p:val>
                                        </p:tav>
                                      </p:tavLst>
                                    </p:anim>
                                    <p:animScale>
                                      <p:cBhvr>
                                        <p:cTn id="19" dur="26">
                                          <p:stCondLst>
                                            <p:cond delay="650"/>
                                          </p:stCondLst>
                                        </p:cTn>
                                        <p:tgtEl>
                                          <p:spTgt spid="22"/>
                                        </p:tgtEl>
                                      </p:cBhvr>
                                      <p:to x="100000" y="60000"/>
                                    </p:animScale>
                                    <p:animScale>
                                      <p:cBhvr>
                                        <p:cTn id="20" dur="166" decel="50000">
                                          <p:stCondLst>
                                            <p:cond delay="676"/>
                                          </p:stCondLst>
                                        </p:cTn>
                                        <p:tgtEl>
                                          <p:spTgt spid="22"/>
                                        </p:tgtEl>
                                      </p:cBhvr>
                                      <p:to x="100000" y="100000"/>
                                    </p:animScale>
                                    <p:animScale>
                                      <p:cBhvr>
                                        <p:cTn id="21" dur="26">
                                          <p:stCondLst>
                                            <p:cond delay="1312"/>
                                          </p:stCondLst>
                                        </p:cTn>
                                        <p:tgtEl>
                                          <p:spTgt spid="22"/>
                                        </p:tgtEl>
                                      </p:cBhvr>
                                      <p:to x="100000" y="80000"/>
                                    </p:animScale>
                                    <p:animScale>
                                      <p:cBhvr>
                                        <p:cTn id="22" dur="166" decel="50000">
                                          <p:stCondLst>
                                            <p:cond delay="1338"/>
                                          </p:stCondLst>
                                        </p:cTn>
                                        <p:tgtEl>
                                          <p:spTgt spid="22"/>
                                        </p:tgtEl>
                                      </p:cBhvr>
                                      <p:to x="100000" y="100000"/>
                                    </p:animScale>
                                    <p:animScale>
                                      <p:cBhvr>
                                        <p:cTn id="23" dur="26">
                                          <p:stCondLst>
                                            <p:cond delay="1642"/>
                                          </p:stCondLst>
                                        </p:cTn>
                                        <p:tgtEl>
                                          <p:spTgt spid="22"/>
                                        </p:tgtEl>
                                      </p:cBhvr>
                                      <p:to x="100000" y="90000"/>
                                    </p:animScale>
                                    <p:animScale>
                                      <p:cBhvr>
                                        <p:cTn id="24" dur="166" decel="50000">
                                          <p:stCondLst>
                                            <p:cond delay="1668"/>
                                          </p:stCondLst>
                                        </p:cTn>
                                        <p:tgtEl>
                                          <p:spTgt spid="22"/>
                                        </p:tgtEl>
                                      </p:cBhvr>
                                      <p:to x="100000" y="100000"/>
                                    </p:animScale>
                                    <p:animScale>
                                      <p:cBhvr>
                                        <p:cTn id="25" dur="26">
                                          <p:stCondLst>
                                            <p:cond delay="1808"/>
                                          </p:stCondLst>
                                        </p:cTn>
                                        <p:tgtEl>
                                          <p:spTgt spid="22"/>
                                        </p:tgtEl>
                                      </p:cBhvr>
                                      <p:to x="100000" y="95000"/>
                                    </p:animScale>
                                    <p:animScale>
                                      <p:cBhvr>
                                        <p:cTn id="26" dur="166" decel="50000">
                                          <p:stCondLst>
                                            <p:cond delay="1834"/>
                                          </p:stCondLst>
                                        </p:cTn>
                                        <p:tgtEl>
                                          <p:spTgt spid="2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18" grpId="0"/>
      <p:bldP spid="2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GB" sz="3600" u="sng" dirty="0">
                <a:effectLst/>
                <a:latin typeface="Calibri" panose="020F0502020204030204" pitchFamily="34" charset="0"/>
                <a:ea typeface="Times New Roman" panose="02020603050405020304" pitchFamily="18" charset="0"/>
                <a:cs typeface="Calibri" panose="020F0502020204030204" pitchFamily="34" charset="0"/>
              </a:rPr>
              <a:t>7. Usage of adjectives as nouns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15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28</a:t>
            </a:fld>
            <a:endParaRPr lang="en-GB"/>
          </a:p>
        </p:txBody>
      </p:sp>
      <p:sp>
        <p:nvSpPr>
          <p:cNvPr id="22" name="TextBox 21">
            <a:extLst>
              <a:ext uri="{FF2B5EF4-FFF2-40B4-BE49-F238E27FC236}">
                <a16:creationId xmlns:a16="http://schemas.microsoft.com/office/drawing/2014/main" id="{E8C9F8AF-5EA8-4FD5-80DA-68FD68725759}"/>
              </a:ext>
            </a:extLst>
          </p:cNvPr>
          <p:cNvSpPr txBox="1"/>
          <p:nvPr/>
        </p:nvSpPr>
        <p:spPr>
          <a:xfrm>
            <a:off x="6938127" y="2767280"/>
            <a:ext cx="2677212" cy="1323439"/>
          </a:xfrm>
          <a:prstGeom prst="rect">
            <a:avLst/>
          </a:prstGeom>
          <a:noFill/>
        </p:spPr>
        <p:txBody>
          <a:bodyPr wrap="square">
            <a:spAutoFit/>
          </a:bodyPr>
          <a:lstStyle/>
          <a:p>
            <a:pPr algn="ctr"/>
            <a:r>
              <a:rPr lang="en-GB" sz="4000" dirty="0">
                <a:solidFill>
                  <a:srgbClr val="1A0DAB"/>
                </a:solidFill>
                <a:latin typeface="arial" panose="020B0604020202020204" pitchFamily="34" charset="0"/>
              </a:rPr>
              <a:t>👵👴🧓👴👵</a:t>
            </a:r>
          </a:p>
        </p:txBody>
      </p:sp>
      <p:sp>
        <p:nvSpPr>
          <p:cNvPr id="28" name="TextBox 27">
            <a:extLst>
              <a:ext uri="{FF2B5EF4-FFF2-40B4-BE49-F238E27FC236}">
                <a16:creationId xmlns:a16="http://schemas.microsoft.com/office/drawing/2014/main" id="{DBB16331-F2E7-429F-99F4-D417EB798058}"/>
              </a:ext>
            </a:extLst>
          </p:cNvPr>
          <p:cNvSpPr txBox="1"/>
          <p:nvPr/>
        </p:nvSpPr>
        <p:spPr>
          <a:xfrm>
            <a:off x="2444685" y="2767280"/>
            <a:ext cx="2677212" cy="1323439"/>
          </a:xfrm>
          <a:prstGeom prst="rect">
            <a:avLst/>
          </a:prstGeom>
          <a:noFill/>
        </p:spPr>
        <p:txBody>
          <a:bodyPr wrap="square">
            <a:spAutoFit/>
          </a:bodyPr>
          <a:lstStyle/>
          <a:p>
            <a:pPr algn="ctr"/>
            <a:r>
              <a:rPr lang="en-GB" sz="4000" dirty="0">
                <a:solidFill>
                  <a:srgbClr val="1A0DAB"/>
                </a:solidFill>
                <a:latin typeface="arial" panose="020B0604020202020204" pitchFamily="34" charset="0"/>
              </a:rPr>
              <a:t>👦👧🧒👧👦</a:t>
            </a:r>
          </a:p>
        </p:txBody>
      </p:sp>
      <p:sp>
        <p:nvSpPr>
          <p:cNvPr id="30" name="Content Placeholder 2">
            <a:extLst>
              <a:ext uri="{FF2B5EF4-FFF2-40B4-BE49-F238E27FC236}">
                <a16:creationId xmlns:a16="http://schemas.microsoft.com/office/drawing/2014/main" id="{91FB0EC9-3290-4A2F-8C6A-B33734851F9F}"/>
              </a:ext>
            </a:extLst>
          </p:cNvPr>
          <p:cNvSpPr txBox="1">
            <a:spLocks/>
          </p:cNvSpPr>
          <p:nvPr/>
        </p:nvSpPr>
        <p:spPr>
          <a:xfrm>
            <a:off x="2215103" y="4238887"/>
            <a:ext cx="3136376" cy="59706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mi-NZ" dirty="0"/>
              <a:t>с</a:t>
            </a:r>
            <a:r>
              <a:rPr lang="mi-NZ" b="1" dirty="0"/>
              <a:t>а</a:t>
            </a:r>
            <a:r>
              <a:rPr lang="mi-NZ" dirty="0"/>
              <a:t>мырык-влак</a:t>
            </a:r>
            <a:endParaRPr lang="en-GB" dirty="0"/>
          </a:p>
        </p:txBody>
      </p:sp>
      <p:sp>
        <p:nvSpPr>
          <p:cNvPr id="31" name="Content Placeholder 2">
            <a:extLst>
              <a:ext uri="{FF2B5EF4-FFF2-40B4-BE49-F238E27FC236}">
                <a16:creationId xmlns:a16="http://schemas.microsoft.com/office/drawing/2014/main" id="{94A30961-5F2F-4BBE-BFDC-5EAD829A9F9C}"/>
              </a:ext>
            </a:extLst>
          </p:cNvPr>
          <p:cNvSpPr txBox="1">
            <a:spLocks/>
          </p:cNvSpPr>
          <p:nvPr/>
        </p:nvSpPr>
        <p:spPr>
          <a:xfrm>
            <a:off x="6708545" y="4217373"/>
            <a:ext cx="3136376" cy="59706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mi-NZ" dirty="0"/>
              <a:t>ш</a:t>
            </a:r>
            <a:r>
              <a:rPr lang="mi-NZ" b="1" dirty="0"/>
              <a:t>о</a:t>
            </a:r>
            <a:r>
              <a:rPr lang="mi-NZ" dirty="0"/>
              <a:t>ҥго-влак</a:t>
            </a:r>
            <a:endParaRPr lang="en-GB" dirty="0"/>
          </a:p>
        </p:txBody>
      </p:sp>
    </p:spTree>
    <p:extLst>
      <p:ext uri="{BB962C8B-B14F-4D97-AF65-F5344CB8AC3E}">
        <p14:creationId xmlns:p14="http://schemas.microsoft.com/office/powerpoint/2010/main" val="1320011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8" grpId="0"/>
      <p:bldP spid="30" grpId="0"/>
      <p:bldP spid="3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GB" sz="3600" u="sng" dirty="0">
                <a:latin typeface="Calibri" panose="020F0502020204030204" pitchFamily="34" charset="0"/>
                <a:ea typeface="Times New Roman" panose="02020603050405020304" pitchFamily="18" charset="0"/>
                <a:cs typeface="Calibri" panose="020F0502020204030204" pitchFamily="34" charset="0"/>
              </a:rPr>
              <a:t>8. Instructive forms in -н</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15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29</a:t>
            </a:fld>
            <a:endParaRPr lang="en-GB"/>
          </a:p>
        </p:txBody>
      </p:sp>
      <p:sp>
        <p:nvSpPr>
          <p:cNvPr id="9" name="Content Placeholder 2">
            <a:extLst>
              <a:ext uri="{FF2B5EF4-FFF2-40B4-BE49-F238E27FC236}">
                <a16:creationId xmlns:a16="http://schemas.microsoft.com/office/drawing/2014/main" id="{E67D764B-D57E-4DC4-A73C-140BE77AFC12}"/>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dirty="0"/>
              <a:t>сай	</a:t>
            </a:r>
          </a:p>
          <a:p>
            <a:pPr marL="0" indent="0">
              <a:buFont typeface="Arial" panose="020B0604020202020204" pitchFamily="34" charset="0"/>
              <a:buNone/>
            </a:pPr>
            <a:r>
              <a:rPr lang="de-AT" dirty="0"/>
              <a:t>	</a:t>
            </a:r>
            <a:r>
              <a:rPr lang="mi-NZ" dirty="0"/>
              <a:t>&gt; с</a:t>
            </a:r>
            <a:r>
              <a:rPr lang="mi-NZ" b="1" dirty="0"/>
              <a:t>а</a:t>
            </a:r>
            <a:r>
              <a:rPr lang="mi-NZ" dirty="0"/>
              <a:t>йын</a:t>
            </a:r>
          </a:p>
          <a:p>
            <a:pPr marL="0" indent="0">
              <a:buFont typeface="Arial" panose="020B0604020202020204" pitchFamily="34" charset="0"/>
              <a:buNone/>
            </a:pPr>
            <a:r>
              <a:rPr lang="de-AT"/>
              <a:t>йол</a:t>
            </a:r>
            <a:r>
              <a:rPr lang="de-AT" dirty="0"/>
              <a:t>	</a:t>
            </a:r>
          </a:p>
          <a:p>
            <a:pPr marL="0" indent="0">
              <a:buFont typeface="Arial" panose="020B0604020202020204" pitchFamily="34" charset="0"/>
              <a:buNone/>
            </a:pPr>
            <a:r>
              <a:rPr lang="de-AT" dirty="0"/>
              <a:t>	</a:t>
            </a:r>
            <a:r>
              <a:rPr lang="mi-NZ" dirty="0"/>
              <a:t>&gt; й</a:t>
            </a:r>
            <a:r>
              <a:rPr lang="mi-NZ" b="1" dirty="0"/>
              <a:t>о</a:t>
            </a:r>
            <a:r>
              <a:rPr lang="mi-NZ" dirty="0"/>
              <a:t>лын</a:t>
            </a:r>
            <a:endParaRPr lang="en-GB" dirty="0"/>
          </a:p>
          <a:p>
            <a:pPr marL="0" indent="0">
              <a:buFont typeface="Arial" panose="020B0604020202020204" pitchFamily="34" charset="0"/>
              <a:buNone/>
            </a:pPr>
            <a:r>
              <a:rPr lang="de-AT" dirty="0"/>
              <a:t>к</a:t>
            </a:r>
            <a:r>
              <a:rPr lang="de-AT" b="1" dirty="0"/>
              <a:t>у</a:t>
            </a:r>
            <a:r>
              <a:rPr lang="de-AT" dirty="0"/>
              <a:t>мыт	</a:t>
            </a:r>
          </a:p>
          <a:p>
            <a:pPr marL="0" indent="0">
              <a:buFont typeface="Arial" panose="020B0604020202020204" pitchFamily="34" charset="0"/>
              <a:buNone/>
            </a:pPr>
            <a:r>
              <a:rPr lang="de-AT" dirty="0"/>
              <a:t>	</a:t>
            </a:r>
            <a:r>
              <a:rPr lang="mi-NZ" dirty="0"/>
              <a:t>&gt; </a:t>
            </a:r>
            <a:r>
              <a:rPr lang="de-AT" dirty="0"/>
              <a:t>к</a:t>
            </a:r>
            <a:r>
              <a:rPr lang="de-AT" b="1" dirty="0"/>
              <a:t>у</a:t>
            </a:r>
            <a:r>
              <a:rPr lang="de-AT" dirty="0"/>
              <a:t>мыт</a:t>
            </a:r>
            <a:r>
              <a:rPr lang="mi-NZ" dirty="0"/>
              <a:t>ын</a:t>
            </a:r>
          </a:p>
          <a:p>
            <a:pPr marL="0" indent="0">
              <a:buFont typeface="Arial" panose="020B0604020202020204" pitchFamily="34" charset="0"/>
              <a:buNone/>
            </a:pPr>
            <a:r>
              <a:rPr lang="mi-NZ" dirty="0"/>
              <a:t>луд-</a:t>
            </a:r>
          </a:p>
          <a:p>
            <a:pPr marL="0" indent="0">
              <a:buFont typeface="Arial" panose="020B0604020202020204" pitchFamily="34" charset="0"/>
              <a:buNone/>
            </a:pPr>
            <a:r>
              <a:rPr lang="mi-NZ" dirty="0"/>
              <a:t>	&gt; л</a:t>
            </a:r>
            <a:r>
              <a:rPr lang="mi-NZ" b="1" dirty="0"/>
              <a:t>у</a:t>
            </a:r>
            <a:r>
              <a:rPr lang="mi-NZ" dirty="0"/>
              <a:t>дын</a:t>
            </a:r>
            <a:endParaRPr lang="en-GB" dirty="0"/>
          </a:p>
          <a:p>
            <a:pPr marL="0" indent="0">
              <a:buFont typeface="Arial" panose="020B0604020202020204" pitchFamily="34" charset="0"/>
              <a:buNone/>
            </a:pPr>
            <a:endParaRPr lang="en-GB" dirty="0"/>
          </a:p>
        </p:txBody>
      </p:sp>
    </p:spTree>
    <p:extLst>
      <p:ext uri="{BB962C8B-B14F-4D97-AF65-F5344CB8AC3E}">
        <p14:creationId xmlns:p14="http://schemas.microsoft.com/office/powerpoint/2010/main" val="2787028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D1701-0DBD-4FEA-ADF5-EB56D3AD33F7}"/>
              </a:ext>
            </a:extLst>
          </p:cNvPr>
          <p:cNvSpPr>
            <a:spLocks noGrp="1"/>
          </p:cNvSpPr>
          <p:nvPr>
            <p:ph type="title"/>
          </p:nvPr>
        </p:nvSpPr>
        <p:spPr>
          <a:xfrm>
            <a:off x="898689" y="2766218"/>
            <a:ext cx="10515600" cy="1325563"/>
          </a:xfrm>
        </p:spPr>
        <p:txBody>
          <a:bodyPr/>
          <a:lstStyle/>
          <a:p>
            <a:pPr algn="ctr"/>
            <a:r>
              <a:rPr lang="de-AT" dirty="0"/>
              <a:t>Review</a:t>
            </a:r>
            <a:endParaRPr lang="en-GB" dirty="0"/>
          </a:p>
        </p:txBody>
      </p:sp>
      <p:sp>
        <p:nvSpPr>
          <p:cNvPr id="4" name="Footer Placeholder 3">
            <a:extLst>
              <a:ext uri="{FF2B5EF4-FFF2-40B4-BE49-F238E27FC236}">
                <a16:creationId xmlns:a16="http://schemas.microsoft.com/office/drawing/2014/main" id="{6DDD9C91-5DFD-4B48-8ADF-9590BDD60CB0}"/>
              </a:ext>
            </a:extLst>
          </p:cNvPr>
          <p:cNvSpPr>
            <a:spLocks noGrp="1"/>
          </p:cNvSpPr>
          <p:nvPr>
            <p:ph type="ftr" sz="quarter" idx="11"/>
          </p:nvPr>
        </p:nvSpPr>
        <p:spPr/>
        <p:txBody>
          <a:bodyPr/>
          <a:lstStyle/>
          <a:p>
            <a:r>
              <a:rPr lang="en-US"/>
              <a:t>COPIUS – Introduction to Mari – Chapter 15</a:t>
            </a:r>
            <a:endParaRPr lang="en-GB"/>
          </a:p>
        </p:txBody>
      </p:sp>
      <p:sp>
        <p:nvSpPr>
          <p:cNvPr id="5" name="Slide Number Placeholder 4">
            <a:extLst>
              <a:ext uri="{FF2B5EF4-FFF2-40B4-BE49-F238E27FC236}">
                <a16:creationId xmlns:a16="http://schemas.microsoft.com/office/drawing/2014/main" id="{2577AF90-5FD7-4AFC-987E-231894524243}"/>
              </a:ext>
            </a:extLst>
          </p:cNvPr>
          <p:cNvSpPr>
            <a:spLocks noGrp="1"/>
          </p:cNvSpPr>
          <p:nvPr>
            <p:ph type="sldNum" sz="quarter" idx="12"/>
          </p:nvPr>
        </p:nvSpPr>
        <p:spPr/>
        <p:txBody>
          <a:bodyPr/>
          <a:lstStyle/>
          <a:p>
            <a:fld id="{055DE2CD-379D-4002-80ED-F7724F598CF3}" type="slidenum">
              <a:rPr lang="en-GB" smtClean="0"/>
              <a:t>3</a:t>
            </a:fld>
            <a:endParaRPr lang="en-GB"/>
          </a:p>
        </p:txBody>
      </p:sp>
    </p:spTree>
    <p:extLst>
      <p:ext uri="{BB962C8B-B14F-4D97-AF65-F5344CB8AC3E}">
        <p14:creationId xmlns:p14="http://schemas.microsoft.com/office/powerpoint/2010/main" val="19181007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GB" sz="3600" u="sng" dirty="0">
                <a:latin typeface="Calibri" panose="020F0502020204030204" pitchFamily="34" charset="0"/>
                <a:ea typeface="Times New Roman" panose="02020603050405020304" pitchFamily="18" charset="0"/>
                <a:cs typeface="Calibri" panose="020F0502020204030204" pitchFamily="34" charset="0"/>
              </a:rPr>
              <a:t>9. Conjunctions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15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30</a:t>
            </a:fld>
            <a:endParaRPr lang="en-GB"/>
          </a:p>
        </p:txBody>
      </p:sp>
      <p:sp>
        <p:nvSpPr>
          <p:cNvPr id="8" name="TextBox 7">
            <a:extLst>
              <a:ext uri="{FF2B5EF4-FFF2-40B4-BE49-F238E27FC236}">
                <a16:creationId xmlns:a16="http://schemas.microsoft.com/office/drawing/2014/main" id="{2208F285-298A-49C2-BB83-6EE53FA2E35C}"/>
              </a:ext>
            </a:extLst>
          </p:cNvPr>
          <p:cNvSpPr txBox="1"/>
          <p:nvPr/>
        </p:nvSpPr>
        <p:spPr>
          <a:xfrm>
            <a:off x="2365700" y="4534830"/>
            <a:ext cx="7296773" cy="461665"/>
          </a:xfrm>
          <a:prstGeom prst="rect">
            <a:avLst/>
          </a:prstGeom>
          <a:noFill/>
        </p:spPr>
        <p:txBody>
          <a:bodyPr wrap="square">
            <a:spAutoFit/>
          </a:bodyPr>
          <a:lstStyle/>
          <a:p>
            <a:pPr algn="ctr"/>
            <a:r>
              <a:rPr lang="en-US" sz="2400" dirty="0" err="1">
                <a:effectLst/>
                <a:latin typeface="Calibri" panose="020F0502020204030204" pitchFamily="34" charset="0"/>
                <a:ea typeface="PMingLiU" panose="02020500000000000000" pitchFamily="18" charset="-120"/>
              </a:rPr>
              <a:t>К</a:t>
            </a:r>
            <a:r>
              <a:rPr lang="en-US" sz="2400" b="1" dirty="0" err="1">
                <a:effectLst/>
                <a:latin typeface="Calibri" panose="020F0502020204030204" pitchFamily="34" charset="0"/>
                <a:ea typeface="PMingLiU" panose="02020500000000000000" pitchFamily="18" charset="-120"/>
              </a:rPr>
              <a:t>а</a:t>
            </a:r>
            <a:r>
              <a:rPr lang="en-US" sz="2400" dirty="0" err="1">
                <a:effectLst/>
                <a:latin typeface="Calibri" panose="020F0502020204030204" pitchFamily="34" charset="0"/>
                <a:ea typeface="PMingLiU" panose="02020500000000000000" pitchFamily="18" charset="-120"/>
              </a:rPr>
              <a:t>йык-влак</a:t>
            </a:r>
            <a:r>
              <a:rPr lang="en-US" sz="2400" dirty="0">
                <a:effectLst/>
                <a:latin typeface="Calibri" panose="020F0502020204030204" pitchFamily="34" charset="0"/>
                <a:ea typeface="PMingLiU" panose="02020500000000000000" pitchFamily="18" charset="-120"/>
              </a:rPr>
              <a:t> </a:t>
            </a:r>
            <a:r>
              <a:rPr lang="en-US" sz="2400" dirty="0" err="1">
                <a:effectLst/>
                <a:latin typeface="Calibri" panose="020F0502020204030204" pitchFamily="34" charset="0"/>
                <a:ea typeface="PMingLiU" panose="02020500000000000000" pitchFamily="18" charset="-120"/>
              </a:rPr>
              <a:t>чо</a:t>
            </a:r>
            <a:r>
              <a:rPr lang="en-US" sz="2400" dirty="0" err="1">
                <a:effectLst/>
                <a:latin typeface="Calibri" panose="020F0502020204030204" pitchFamily="34" charset="0"/>
                <a:ea typeface="MS Mincho" panose="02020609040205080304" pitchFamily="49" charset="-128"/>
              </a:rPr>
              <a:t>ҥ</a:t>
            </a:r>
            <a:r>
              <a:rPr lang="en-US" sz="2400" dirty="0" err="1">
                <a:effectLst/>
                <a:latin typeface="Calibri" panose="020F0502020204030204" pitchFamily="34" charset="0"/>
                <a:ea typeface="PMingLiU" panose="02020500000000000000" pitchFamily="18" charset="-120"/>
              </a:rPr>
              <a:t>ешт</a:t>
            </a:r>
            <a:r>
              <a:rPr lang="en-US" sz="2400" b="1" dirty="0" err="1">
                <a:effectLst/>
                <a:latin typeface="Calibri" panose="020F0502020204030204" pitchFamily="34" charset="0"/>
                <a:ea typeface="PMingLiU" panose="02020500000000000000" pitchFamily="18" charset="-120"/>
              </a:rPr>
              <a:t>е</a:t>
            </a:r>
            <a:r>
              <a:rPr lang="en-US" sz="2400" dirty="0" err="1">
                <a:effectLst/>
                <a:latin typeface="Calibri" panose="020F0502020204030204" pitchFamily="34" charset="0"/>
                <a:ea typeface="PMingLiU" panose="02020500000000000000" pitchFamily="18" charset="-120"/>
              </a:rPr>
              <a:t>н</a:t>
            </a:r>
            <a:r>
              <a:rPr lang="en-US" sz="2400" dirty="0">
                <a:effectLst/>
                <a:latin typeface="Calibri" panose="020F0502020204030204" pitchFamily="34" charset="0"/>
                <a:ea typeface="PMingLiU" panose="02020500000000000000" pitchFamily="18" charset="-120"/>
              </a:rPr>
              <a:t> </a:t>
            </a:r>
            <a:r>
              <a:rPr lang="en-US" sz="2400" dirty="0" err="1">
                <a:effectLst/>
                <a:latin typeface="Calibri" panose="020F0502020204030204" pitchFamily="34" charset="0"/>
                <a:ea typeface="PMingLiU" panose="02020500000000000000" pitchFamily="18" charset="-120"/>
              </a:rPr>
              <a:t>ка</a:t>
            </a:r>
            <a:r>
              <a:rPr lang="en-US" sz="2400" b="1" dirty="0" err="1">
                <a:effectLst/>
                <a:latin typeface="Calibri" panose="020F0502020204030204" pitchFamily="34" charset="0"/>
                <a:ea typeface="PMingLiU" panose="02020500000000000000" pitchFamily="18" charset="-120"/>
              </a:rPr>
              <a:t>я</a:t>
            </a:r>
            <a:r>
              <a:rPr lang="en-US" sz="2400" dirty="0" err="1">
                <a:effectLst/>
                <a:latin typeface="Calibri" panose="020F0502020204030204" pitchFamily="34" charset="0"/>
                <a:ea typeface="PMingLiU" panose="02020500000000000000" pitchFamily="18" charset="-120"/>
              </a:rPr>
              <a:t>т</a:t>
            </a:r>
            <a:r>
              <a:rPr lang="en-US" sz="2400" dirty="0">
                <a:effectLst/>
                <a:latin typeface="Calibri" panose="020F0502020204030204" pitchFamily="34" charset="0"/>
                <a:ea typeface="PMingLiU" panose="02020500000000000000" pitchFamily="18" charset="-120"/>
              </a:rPr>
              <a:t> </a:t>
            </a:r>
            <a:r>
              <a:rPr lang="en-US" sz="2400" u="sng" dirty="0" err="1">
                <a:effectLst/>
                <a:latin typeface="Calibri" panose="020F0502020204030204" pitchFamily="34" charset="0"/>
                <a:ea typeface="PMingLiU" panose="02020500000000000000" pitchFamily="18" charset="-120"/>
              </a:rPr>
              <a:t>гын</a:t>
            </a:r>
            <a:r>
              <a:rPr lang="en-US" sz="2400" dirty="0">
                <a:effectLst/>
                <a:latin typeface="Calibri" panose="020F0502020204030204" pitchFamily="34" charset="0"/>
                <a:ea typeface="PMingLiU" panose="02020500000000000000" pitchFamily="18" charset="-120"/>
              </a:rPr>
              <a:t>, </a:t>
            </a:r>
            <a:r>
              <a:rPr lang="en-US" sz="2400" dirty="0" err="1">
                <a:effectLst/>
                <a:latin typeface="Calibri" panose="020F0502020204030204" pitchFamily="34" charset="0"/>
                <a:ea typeface="PMingLiU" panose="02020500000000000000" pitchFamily="18" charset="-120"/>
              </a:rPr>
              <a:t>ш</a:t>
            </a:r>
            <a:r>
              <a:rPr lang="en-US" sz="2400" b="1" dirty="0" err="1">
                <a:effectLst/>
                <a:latin typeface="Calibri" panose="020F0502020204030204" pitchFamily="34" charset="0"/>
                <a:ea typeface="MS Mincho" panose="02020609040205080304" pitchFamily="49" charset="-128"/>
              </a:rPr>
              <a:t>ы</a:t>
            </a:r>
            <a:r>
              <a:rPr lang="en-US" sz="2400" dirty="0" err="1">
                <a:effectLst/>
                <a:latin typeface="Calibri" panose="020F0502020204030204" pitchFamily="34" charset="0"/>
                <a:ea typeface="PMingLiU" panose="02020500000000000000" pitchFamily="18" charset="-120"/>
              </a:rPr>
              <a:t>же</a:t>
            </a:r>
            <a:r>
              <a:rPr lang="en-US" sz="2400" dirty="0">
                <a:effectLst/>
                <a:latin typeface="Calibri" panose="020F0502020204030204" pitchFamily="34" charset="0"/>
                <a:ea typeface="PMingLiU" panose="02020500000000000000" pitchFamily="18" charset="-120"/>
              </a:rPr>
              <a:t> </a:t>
            </a:r>
            <a:r>
              <a:rPr lang="en-US" sz="2400" dirty="0" err="1">
                <a:effectLst/>
                <a:latin typeface="Calibri" panose="020F0502020204030204" pitchFamily="34" charset="0"/>
                <a:ea typeface="PMingLiU" panose="02020500000000000000" pitchFamily="18" charset="-120"/>
              </a:rPr>
              <a:t>тол</a:t>
            </a:r>
            <a:r>
              <a:rPr lang="en-US" sz="2400" b="1" dirty="0" err="1">
                <a:effectLst/>
                <a:latin typeface="Calibri" panose="020F0502020204030204" pitchFamily="34" charset="0"/>
                <a:ea typeface="PMingLiU" panose="02020500000000000000" pitchFamily="18" charset="-120"/>
              </a:rPr>
              <a:t>е</a:t>
            </a:r>
            <a:r>
              <a:rPr lang="en-US" sz="2400" dirty="0" err="1">
                <a:effectLst/>
                <a:latin typeface="Calibri" panose="020F0502020204030204" pitchFamily="34" charset="0"/>
                <a:ea typeface="PMingLiU" panose="02020500000000000000" pitchFamily="18" charset="-120"/>
              </a:rPr>
              <a:t>ш</a:t>
            </a:r>
            <a:r>
              <a:rPr lang="en-US" sz="2400" dirty="0">
                <a:effectLst/>
                <a:latin typeface="Calibri" panose="020F0502020204030204" pitchFamily="34" charset="0"/>
                <a:ea typeface="PMingLiU" panose="02020500000000000000" pitchFamily="18" charset="-120"/>
              </a:rPr>
              <a:t>.</a:t>
            </a:r>
            <a:endParaRPr lang="en-GB" sz="2400" dirty="0"/>
          </a:p>
        </p:txBody>
      </p:sp>
      <p:sp>
        <p:nvSpPr>
          <p:cNvPr id="10" name="TextBox 9">
            <a:extLst>
              <a:ext uri="{FF2B5EF4-FFF2-40B4-BE49-F238E27FC236}">
                <a16:creationId xmlns:a16="http://schemas.microsoft.com/office/drawing/2014/main" id="{EC0107D3-334D-4133-840A-4FA75FA264FC}"/>
              </a:ext>
            </a:extLst>
          </p:cNvPr>
          <p:cNvSpPr txBox="1"/>
          <p:nvPr/>
        </p:nvSpPr>
        <p:spPr>
          <a:xfrm>
            <a:off x="3048786" y="2817181"/>
            <a:ext cx="6094428" cy="461665"/>
          </a:xfrm>
          <a:prstGeom prst="rect">
            <a:avLst/>
          </a:prstGeom>
          <a:noFill/>
        </p:spPr>
        <p:txBody>
          <a:bodyPr wrap="square">
            <a:spAutoFit/>
          </a:bodyPr>
          <a:lstStyle/>
          <a:p>
            <a:pPr algn="ctr"/>
            <a:r>
              <a:rPr lang="en-US" sz="2400" dirty="0" err="1">
                <a:effectLst/>
                <a:latin typeface="Calibri" panose="020F0502020204030204" pitchFamily="34" charset="0"/>
                <a:ea typeface="PMingLiU" panose="02020500000000000000" pitchFamily="18" charset="-120"/>
              </a:rPr>
              <a:t>Ив</a:t>
            </a:r>
            <a:r>
              <a:rPr lang="en-US" sz="2400" b="1" dirty="0" err="1">
                <a:effectLst/>
                <a:latin typeface="Calibri" panose="020F0502020204030204" pitchFamily="34" charset="0"/>
                <a:ea typeface="PMingLiU" panose="02020500000000000000" pitchFamily="18" charset="-120"/>
              </a:rPr>
              <a:t>у</a:t>
            </a:r>
            <a:r>
              <a:rPr lang="en-US" sz="2400" dirty="0" err="1">
                <a:effectLst/>
                <a:latin typeface="Calibri" panose="020F0502020204030204" pitchFamily="34" charset="0"/>
                <a:ea typeface="PMingLiU" panose="02020500000000000000" pitchFamily="18" charset="-120"/>
              </a:rPr>
              <a:t>к</a:t>
            </a:r>
            <a:r>
              <a:rPr lang="en-US" sz="2400" dirty="0">
                <a:effectLst/>
                <a:latin typeface="Calibri" panose="020F0502020204030204" pitchFamily="34" charset="0"/>
                <a:ea typeface="PMingLiU" panose="02020500000000000000" pitchFamily="18" charset="-120"/>
              </a:rPr>
              <a:t> </a:t>
            </a:r>
            <a:r>
              <a:rPr lang="en-US" sz="2400" dirty="0" err="1">
                <a:effectLst/>
                <a:latin typeface="Calibri" panose="020F0502020204030204" pitchFamily="34" charset="0"/>
                <a:ea typeface="PMingLiU" panose="02020500000000000000" pitchFamily="18" charset="-120"/>
              </a:rPr>
              <a:t>ч</a:t>
            </a:r>
            <a:r>
              <a:rPr lang="en-US" sz="2400" b="1" dirty="0" err="1">
                <a:effectLst/>
                <a:latin typeface="Calibri" panose="020F0502020204030204" pitchFamily="34" charset="0"/>
                <a:ea typeface="PMingLiU" panose="02020500000000000000" pitchFamily="18" charset="-120"/>
              </a:rPr>
              <a:t>е</a:t>
            </a:r>
            <a:r>
              <a:rPr lang="en-US" sz="2400" dirty="0" err="1">
                <a:effectLst/>
                <a:latin typeface="Calibri" panose="020F0502020204030204" pitchFamily="34" charset="0"/>
                <a:ea typeface="PMingLiU" panose="02020500000000000000" pitchFamily="18" charset="-120"/>
              </a:rPr>
              <a:t>рле</a:t>
            </a:r>
            <a:r>
              <a:rPr lang="en-US" sz="2400" dirty="0">
                <a:effectLst/>
                <a:latin typeface="Calibri" panose="020F0502020204030204" pitchFamily="34" charset="0"/>
                <a:ea typeface="PMingLiU" panose="02020500000000000000" pitchFamily="18" charset="-120"/>
              </a:rPr>
              <a:t> </a:t>
            </a:r>
            <a:r>
              <a:rPr lang="en-US" sz="2400" b="1" dirty="0" err="1">
                <a:effectLst/>
                <a:latin typeface="Calibri" panose="020F0502020204030204" pitchFamily="34" charset="0"/>
                <a:ea typeface="MS Mincho" panose="02020609040205080304" pitchFamily="49" charset="-128"/>
              </a:rPr>
              <a:t>ы</a:t>
            </a:r>
            <a:r>
              <a:rPr lang="en-US" sz="2400" dirty="0" err="1">
                <a:effectLst/>
                <a:latin typeface="Calibri" panose="020F0502020204030204" pitchFamily="34" charset="0"/>
                <a:ea typeface="PMingLiU" panose="02020500000000000000" pitchFamily="18" charset="-120"/>
              </a:rPr>
              <a:t>л’е</a:t>
            </a:r>
            <a:r>
              <a:rPr lang="en-US" sz="2400" dirty="0">
                <a:effectLst/>
                <a:latin typeface="Calibri" panose="020F0502020204030204" pitchFamily="34" charset="0"/>
                <a:ea typeface="PMingLiU" panose="02020500000000000000" pitchFamily="18" charset="-120"/>
              </a:rPr>
              <a:t>, </a:t>
            </a:r>
            <a:r>
              <a:rPr lang="en-US" sz="2400" u="sng" dirty="0" err="1">
                <a:effectLst/>
                <a:latin typeface="Calibri" panose="020F0502020204030204" pitchFamily="34" charset="0"/>
                <a:ea typeface="PMingLiU" panose="02020500000000000000" pitchFamily="18" charset="-120"/>
              </a:rPr>
              <a:t>садл</a:t>
            </a:r>
            <a:r>
              <a:rPr lang="en-US" sz="2400" b="1" u="sng" dirty="0" err="1">
                <a:effectLst/>
                <a:latin typeface="Calibri" panose="020F0502020204030204" pitchFamily="34" charset="0"/>
                <a:ea typeface="PMingLiU" panose="02020500000000000000" pitchFamily="18" charset="-120"/>
              </a:rPr>
              <a:t>а</a:t>
            </a:r>
            <a:r>
              <a:rPr lang="en-US" sz="2400" u="sng" dirty="0" err="1">
                <a:effectLst/>
                <a:latin typeface="Calibri" panose="020F0502020204030204" pitchFamily="34" charset="0"/>
                <a:ea typeface="PMingLiU" panose="02020500000000000000" pitchFamily="18" charset="-120"/>
              </a:rPr>
              <a:t>н</a:t>
            </a:r>
            <a:r>
              <a:rPr lang="en-US" sz="2400" dirty="0">
                <a:effectLst/>
                <a:latin typeface="Calibri" panose="020F0502020204030204" pitchFamily="34" charset="0"/>
                <a:ea typeface="PMingLiU" panose="02020500000000000000" pitchFamily="18" charset="-120"/>
              </a:rPr>
              <a:t> </a:t>
            </a:r>
            <a:r>
              <a:rPr lang="en-US" sz="2400" dirty="0" err="1">
                <a:effectLst/>
                <a:latin typeface="Calibri" panose="020F0502020204030204" pitchFamily="34" charset="0"/>
                <a:ea typeface="PMingLiU" panose="02020500000000000000" pitchFamily="18" charset="-120"/>
              </a:rPr>
              <a:t>т</a:t>
            </a:r>
            <a:r>
              <a:rPr lang="en-US" sz="2400" b="1" dirty="0" err="1">
                <a:effectLst/>
                <a:latin typeface="Calibri" panose="020F0502020204030204" pitchFamily="34" charset="0"/>
                <a:ea typeface="PMingLiU" panose="02020500000000000000" pitchFamily="18" charset="-120"/>
              </a:rPr>
              <a:t>о</a:t>
            </a:r>
            <a:r>
              <a:rPr lang="en-US" sz="2400" dirty="0" err="1">
                <a:effectLst/>
                <a:latin typeface="Calibri" panose="020F0502020204030204" pitchFamily="34" charset="0"/>
                <a:ea typeface="PMingLiU" panose="02020500000000000000" pitchFamily="18" charset="-120"/>
              </a:rPr>
              <a:t>лын</a:t>
            </a:r>
            <a:r>
              <a:rPr lang="en-US" sz="2400" dirty="0">
                <a:effectLst/>
                <a:latin typeface="Calibri" panose="020F0502020204030204" pitchFamily="34" charset="0"/>
                <a:ea typeface="PMingLiU" panose="02020500000000000000" pitchFamily="18" charset="-120"/>
              </a:rPr>
              <a:t> </a:t>
            </a:r>
            <a:r>
              <a:rPr lang="en-US" sz="2400" dirty="0" err="1">
                <a:effectLst/>
                <a:latin typeface="Calibri" panose="020F0502020204030204" pitchFamily="34" charset="0"/>
                <a:ea typeface="PMingLiU" panose="02020500000000000000" pitchFamily="18" charset="-120"/>
              </a:rPr>
              <a:t>ыш</a:t>
            </a:r>
            <a:r>
              <a:rPr lang="en-US" sz="2400" dirty="0">
                <a:effectLst/>
                <a:latin typeface="Calibri" panose="020F0502020204030204" pitchFamily="34" charset="0"/>
                <a:ea typeface="PMingLiU" panose="02020500000000000000" pitchFamily="18" charset="-120"/>
              </a:rPr>
              <a:t> </a:t>
            </a:r>
            <a:r>
              <a:rPr lang="en-US" sz="2400" dirty="0" err="1">
                <a:effectLst/>
                <a:latin typeface="Calibri" panose="020F0502020204030204" pitchFamily="34" charset="0"/>
                <a:ea typeface="PMingLiU" panose="02020500000000000000" pitchFamily="18" charset="-120"/>
              </a:rPr>
              <a:t>керт</a:t>
            </a:r>
            <a:r>
              <a:rPr lang="en-US" sz="2400" dirty="0">
                <a:effectLst/>
                <a:latin typeface="Calibri" panose="020F0502020204030204" pitchFamily="34" charset="0"/>
                <a:ea typeface="PMingLiU" panose="02020500000000000000" pitchFamily="18" charset="-120"/>
              </a:rPr>
              <a:t>.</a:t>
            </a:r>
            <a:endParaRPr lang="en-GB" sz="2400" dirty="0"/>
          </a:p>
        </p:txBody>
      </p:sp>
      <p:sp>
        <p:nvSpPr>
          <p:cNvPr id="11" name="Rectangle: Rounded Corners 10">
            <a:extLst>
              <a:ext uri="{FF2B5EF4-FFF2-40B4-BE49-F238E27FC236}">
                <a16:creationId xmlns:a16="http://schemas.microsoft.com/office/drawing/2014/main" id="{8F6277D1-231A-411B-BC14-F034AD32CBC3}"/>
              </a:ext>
            </a:extLst>
          </p:cNvPr>
          <p:cNvSpPr/>
          <p:nvPr/>
        </p:nvSpPr>
        <p:spPr>
          <a:xfrm>
            <a:off x="3374796" y="2817181"/>
            <a:ext cx="2271860" cy="461665"/>
          </a:xfrm>
          <a:prstGeom prst="roundRect">
            <a:avLst/>
          </a:prstGeom>
          <a:solidFill>
            <a:schemeClr val="accent1">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Rounded Corners 11">
            <a:extLst>
              <a:ext uri="{FF2B5EF4-FFF2-40B4-BE49-F238E27FC236}">
                <a16:creationId xmlns:a16="http://schemas.microsoft.com/office/drawing/2014/main" id="{9BC9CD3C-C005-4EFE-B07C-22A0B3708EBD}"/>
              </a:ext>
            </a:extLst>
          </p:cNvPr>
          <p:cNvSpPr/>
          <p:nvPr/>
        </p:nvSpPr>
        <p:spPr>
          <a:xfrm>
            <a:off x="6704505" y="2817181"/>
            <a:ext cx="2134695" cy="461665"/>
          </a:xfrm>
          <a:prstGeom prst="roundRect">
            <a:avLst/>
          </a:prstGeom>
          <a:solidFill>
            <a:schemeClr val="accent1">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Rounded Corners 12">
            <a:extLst>
              <a:ext uri="{FF2B5EF4-FFF2-40B4-BE49-F238E27FC236}">
                <a16:creationId xmlns:a16="http://schemas.microsoft.com/office/drawing/2014/main" id="{3A63370F-4E4D-467F-BE1F-A5E19B8520A0}"/>
              </a:ext>
            </a:extLst>
          </p:cNvPr>
          <p:cNvSpPr/>
          <p:nvPr/>
        </p:nvSpPr>
        <p:spPr>
          <a:xfrm>
            <a:off x="2971252" y="4527903"/>
            <a:ext cx="3605039" cy="461665"/>
          </a:xfrm>
          <a:prstGeom prst="roundRect">
            <a:avLst/>
          </a:prstGeom>
          <a:solidFill>
            <a:schemeClr val="accent1">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Rounded Corners 13">
            <a:extLst>
              <a:ext uri="{FF2B5EF4-FFF2-40B4-BE49-F238E27FC236}">
                <a16:creationId xmlns:a16="http://schemas.microsoft.com/office/drawing/2014/main" id="{18D26923-BB6A-4F02-B82F-5EB3AF707FC4}"/>
              </a:ext>
            </a:extLst>
          </p:cNvPr>
          <p:cNvSpPr/>
          <p:nvPr/>
        </p:nvSpPr>
        <p:spPr>
          <a:xfrm>
            <a:off x="7181843" y="4527902"/>
            <a:ext cx="1961371" cy="461665"/>
          </a:xfrm>
          <a:prstGeom prst="roundRect">
            <a:avLst/>
          </a:prstGeom>
          <a:solidFill>
            <a:schemeClr val="accent1">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04033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D1701-0DBD-4FEA-ADF5-EB56D3AD33F7}"/>
              </a:ext>
            </a:extLst>
          </p:cNvPr>
          <p:cNvSpPr>
            <a:spLocks noGrp="1"/>
          </p:cNvSpPr>
          <p:nvPr>
            <p:ph type="title"/>
          </p:nvPr>
        </p:nvSpPr>
        <p:spPr>
          <a:xfrm>
            <a:off x="898689" y="2766218"/>
            <a:ext cx="10515600" cy="1325563"/>
          </a:xfrm>
        </p:spPr>
        <p:txBody>
          <a:bodyPr/>
          <a:lstStyle/>
          <a:p>
            <a:pPr algn="ctr"/>
            <a:r>
              <a:rPr lang="de-AT" dirty="0"/>
              <a:t>Exercises</a:t>
            </a:r>
            <a:endParaRPr lang="en-GB" dirty="0"/>
          </a:p>
        </p:txBody>
      </p:sp>
      <p:sp>
        <p:nvSpPr>
          <p:cNvPr id="4" name="Footer Placeholder 3">
            <a:extLst>
              <a:ext uri="{FF2B5EF4-FFF2-40B4-BE49-F238E27FC236}">
                <a16:creationId xmlns:a16="http://schemas.microsoft.com/office/drawing/2014/main" id="{6DDD9C91-5DFD-4B48-8ADF-9590BDD60CB0}"/>
              </a:ext>
            </a:extLst>
          </p:cNvPr>
          <p:cNvSpPr>
            <a:spLocks noGrp="1"/>
          </p:cNvSpPr>
          <p:nvPr>
            <p:ph type="ftr" sz="quarter" idx="11"/>
          </p:nvPr>
        </p:nvSpPr>
        <p:spPr/>
        <p:txBody>
          <a:bodyPr/>
          <a:lstStyle/>
          <a:p>
            <a:r>
              <a:rPr lang="en-US" dirty="0"/>
              <a:t>COPIUS – Introduction to Mari – Chapter 15</a:t>
            </a:r>
            <a:endParaRPr lang="en-GB" dirty="0"/>
          </a:p>
        </p:txBody>
      </p:sp>
      <p:sp>
        <p:nvSpPr>
          <p:cNvPr id="5" name="Slide Number Placeholder 4">
            <a:extLst>
              <a:ext uri="{FF2B5EF4-FFF2-40B4-BE49-F238E27FC236}">
                <a16:creationId xmlns:a16="http://schemas.microsoft.com/office/drawing/2014/main" id="{2577AF90-5FD7-4AFC-987E-231894524243}"/>
              </a:ext>
            </a:extLst>
          </p:cNvPr>
          <p:cNvSpPr>
            <a:spLocks noGrp="1"/>
          </p:cNvSpPr>
          <p:nvPr>
            <p:ph type="sldNum" sz="quarter" idx="12"/>
          </p:nvPr>
        </p:nvSpPr>
        <p:spPr/>
        <p:txBody>
          <a:bodyPr/>
          <a:lstStyle/>
          <a:p>
            <a:fld id="{055DE2CD-379D-4002-80ED-F7724F598CF3}" type="slidenum">
              <a:rPr lang="en-GB" smtClean="0"/>
              <a:t>31</a:t>
            </a:fld>
            <a:endParaRPr lang="en-GB"/>
          </a:p>
        </p:txBody>
      </p:sp>
    </p:spTree>
    <p:extLst>
      <p:ext uri="{BB962C8B-B14F-4D97-AF65-F5344CB8AC3E}">
        <p14:creationId xmlns:p14="http://schemas.microsoft.com/office/powerpoint/2010/main" val="38011954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5BCD89-1AD3-4679-8E93-35D5093CA40A}"/>
              </a:ext>
            </a:extLst>
          </p:cNvPr>
          <p:cNvSpPr>
            <a:spLocks noGrp="1"/>
          </p:cNvSpPr>
          <p:nvPr>
            <p:ph idx="1"/>
          </p:nvPr>
        </p:nvSpPr>
        <p:spPr>
          <a:xfrm>
            <a:off x="471055" y="365125"/>
            <a:ext cx="11536217" cy="5811838"/>
          </a:xfrm>
        </p:spPr>
        <p:txBody>
          <a:bodyPr>
            <a:normAutofit/>
          </a:bodyPr>
          <a:lstStyle/>
          <a:p>
            <a:pPr marL="0" indent="0">
              <a:buNone/>
            </a:pPr>
            <a:r>
              <a:rPr lang="en-US" sz="3000" b="1" dirty="0">
                <a:latin typeface="Calibri" panose="020F0502020204030204" pitchFamily="34" charset="0"/>
                <a:ea typeface="PMingLiU" panose="02020500000000000000" pitchFamily="18" charset="-120"/>
                <a:cs typeface="Calibri" panose="020F0502020204030204" pitchFamily="34" charset="0"/>
              </a:rPr>
              <a:t>8.</a:t>
            </a:r>
            <a:endParaRPr lang="en-US" sz="3000" b="1" dirty="0">
              <a:effectLst/>
              <a:latin typeface="Calibri" panose="020F0502020204030204" pitchFamily="34" charset="0"/>
              <a:ea typeface="PMingLiU" panose="02020500000000000000" pitchFamily="18" charset="-120"/>
              <a:cs typeface="Calibri" panose="020F0502020204030204" pitchFamily="34" charset="0"/>
            </a:endParaRPr>
          </a:p>
          <a:p>
            <a:pPr marL="0" indent="0">
              <a:buNone/>
            </a:pPr>
            <a:endParaRPr lang="en-US" sz="3000" dirty="0">
              <a:latin typeface="Calibri" panose="020F0502020204030204" pitchFamily="34" charset="0"/>
              <a:ea typeface="PMingLiU" panose="02020500000000000000" pitchFamily="18" charset="-120"/>
              <a:cs typeface="Calibri" panose="020F0502020204030204" pitchFamily="34" charset="0"/>
            </a:endParaRPr>
          </a:p>
          <a:p>
            <a:pPr marL="0" indent="0">
              <a:buNone/>
            </a:pPr>
            <a:r>
              <a:rPr lang="en-US" dirty="0" err="1"/>
              <a:t>Ме</a:t>
            </a:r>
            <a:r>
              <a:rPr lang="en-US" dirty="0"/>
              <a:t> </a:t>
            </a:r>
            <a:r>
              <a:rPr lang="en-US" dirty="0" err="1"/>
              <a:t>эрд</a:t>
            </a:r>
            <a:r>
              <a:rPr lang="en-US" b="1" dirty="0" err="1"/>
              <a:t>е</a:t>
            </a:r>
            <a:r>
              <a:rPr lang="en-US" dirty="0" err="1"/>
              <a:t>не</a:t>
            </a:r>
            <a:r>
              <a:rPr lang="en-US" dirty="0"/>
              <a:t> </a:t>
            </a:r>
            <a:r>
              <a:rPr lang="en-US" dirty="0" err="1"/>
              <a:t>т</a:t>
            </a:r>
            <a:r>
              <a:rPr lang="en-US" b="1" dirty="0" err="1"/>
              <a:t>о</a:t>
            </a:r>
            <a:r>
              <a:rPr lang="en-US" dirty="0" err="1"/>
              <a:t>рыкым</a:t>
            </a:r>
            <a:r>
              <a:rPr lang="en-US" dirty="0"/>
              <a:t>, </a:t>
            </a:r>
            <a:r>
              <a:rPr lang="en-US" dirty="0" err="1"/>
              <a:t>м</a:t>
            </a:r>
            <a:r>
              <a:rPr lang="en-US" b="1" dirty="0" err="1"/>
              <a:t>у</a:t>
            </a:r>
            <a:r>
              <a:rPr lang="en-US" dirty="0" err="1"/>
              <a:t>ным</a:t>
            </a:r>
            <a:r>
              <a:rPr lang="en-US" dirty="0"/>
              <a:t>, </a:t>
            </a:r>
            <a:r>
              <a:rPr lang="en-US" dirty="0" err="1"/>
              <a:t>ӱй</a:t>
            </a:r>
            <a:r>
              <a:rPr lang="en-US" dirty="0"/>
              <a:t> </a:t>
            </a:r>
            <a:r>
              <a:rPr lang="en-US" dirty="0" err="1"/>
              <a:t>ден</a:t>
            </a:r>
            <a:r>
              <a:rPr lang="en-US" dirty="0"/>
              <a:t> </a:t>
            </a:r>
            <a:r>
              <a:rPr lang="en-US" dirty="0" err="1"/>
              <a:t>к</a:t>
            </a:r>
            <a:r>
              <a:rPr lang="en-US" b="1" dirty="0" err="1"/>
              <a:t>и</a:t>
            </a:r>
            <a:r>
              <a:rPr lang="en-US" dirty="0" err="1"/>
              <a:t>ндым</a:t>
            </a:r>
            <a:r>
              <a:rPr lang="en-US" dirty="0"/>
              <a:t> </a:t>
            </a:r>
            <a:r>
              <a:rPr lang="en-US" dirty="0" err="1"/>
              <a:t>кочкын</a:t>
            </a:r>
            <a:r>
              <a:rPr lang="en-US" b="1" dirty="0" err="1"/>
              <a:t>а</a:t>
            </a:r>
            <a:r>
              <a:rPr lang="en-US" dirty="0"/>
              <a:t>.</a:t>
            </a:r>
          </a:p>
          <a:p>
            <a:pPr marL="0" indent="0">
              <a:buNone/>
            </a:pPr>
            <a:r>
              <a:rPr lang="en-US" dirty="0" err="1"/>
              <a:t>Ч</a:t>
            </a:r>
            <a:r>
              <a:rPr lang="en-US" b="1" dirty="0" err="1"/>
              <a:t>а</a:t>
            </a:r>
            <a:r>
              <a:rPr lang="en-US" dirty="0" err="1"/>
              <a:t>йым</a:t>
            </a:r>
            <a:r>
              <a:rPr lang="en-US" dirty="0"/>
              <a:t> </a:t>
            </a:r>
            <a:r>
              <a:rPr lang="en-US" dirty="0" err="1"/>
              <a:t>да</a:t>
            </a:r>
            <a:r>
              <a:rPr lang="en-US" dirty="0"/>
              <a:t> </a:t>
            </a:r>
            <a:r>
              <a:rPr lang="en-US" dirty="0" err="1"/>
              <a:t>к</a:t>
            </a:r>
            <a:r>
              <a:rPr lang="en-US" b="1" dirty="0" err="1"/>
              <a:t>о</a:t>
            </a:r>
            <a:r>
              <a:rPr lang="en-US" dirty="0" err="1"/>
              <a:t>фем</a:t>
            </a:r>
            <a:r>
              <a:rPr lang="en-US" dirty="0"/>
              <a:t> </a:t>
            </a:r>
            <a:r>
              <a:rPr lang="en-US" dirty="0" err="1"/>
              <a:t>йӱын</a:t>
            </a:r>
            <a:r>
              <a:rPr lang="en-US" b="1" dirty="0" err="1"/>
              <a:t>а</a:t>
            </a:r>
            <a:r>
              <a:rPr lang="en-US" dirty="0"/>
              <a:t>.</a:t>
            </a:r>
          </a:p>
          <a:p>
            <a:pPr marL="0" indent="0">
              <a:buNone/>
            </a:pPr>
            <a:r>
              <a:rPr lang="en-US" dirty="0" err="1"/>
              <a:t>Кечывалл</a:t>
            </a:r>
            <a:r>
              <a:rPr lang="en-US" b="1" dirty="0" err="1"/>
              <a:t>а</a:t>
            </a:r>
            <a:r>
              <a:rPr lang="en-US" dirty="0" err="1"/>
              <a:t>н</a:t>
            </a:r>
            <a:r>
              <a:rPr lang="en-US" dirty="0"/>
              <a:t> </a:t>
            </a:r>
            <a:r>
              <a:rPr lang="en-US" dirty="0" err="1"/>
              <a:t>ш</a:t>
            </a:r>
            <a:r>
              <a:rPr lang="en-US" b="1" dirty="0" err="1"/>
              <a:t>ӱ</a:t>
            </a:r>
            <a:r>
              <a:rPr lang="en-US" dirty="0" err="1"/>
              <a:t>рым</a:t>
            </a:r>
            <a:r>
              <a:rPr lang="en-US" dirty="0"/>
              <a:t> </a:t>
            </a:r>
            <a:r>
              <a:rPr lang="en-US" dirty="0" err="1"/>
              <a:t>ямдылен</a:t>
            </a:r>
            <a:r>
              <a:rPr lang="en-US" b="1" dirty="0" err="1"/>
              <a:t>а</a:t>
            </a:r>
            <a:r>
              <a:rPr lang="en-US" dirty="0"/>
              <a:t>: </a:t>
            </a:r>
            <a:r>
              <a:rPr lang="en-US" dirty="0" err="1"/>
              <a:t>шыл</a:t>
            </a:r>
            <a:r>
              <a:rPr lang="en-US" dirty="0"/>
              <a:t> </a:t>
            </a:r>
            <a:r>
              <a:rPr lang="en-US" dirty="0" err="1"/>
              <a:t>ш</a:t>
            </a:r>
            <a:r>
              <a:rPr lang="en-US" b="1" dirty="0" err="1"/>
              <a:t>ӱ</a:t>
            </a:r>
            <a:r>
              <a:rPr lang="en-US" dirty="0" err="1"/>
              <a:t>рым</a:t>
            </a:r>
            <a:r>
              <a:rPr lang="en-US" dirty="0"/>
              <a:t>, </a:t>
            </a:r>
            <a:r>
              <a:rPr lang="en-US" dirty="0" err="1"/>
              <a:t>кол</a:t>
            </a:r>
            <a:r>
              <a:rPr lang="en-US" dirty="0"/>
              <a:t> </a:t>
            </a:r>
            <a:r>
              <a:rPr lang="en-US" dirty="0" err="1"/>
              <a:t>ш</a:t>
            </a:r>
            <a:r>
              <a:rPr lang="en-US" b="1" dirty="0" err="1"/>
              <a:t>ӱ</a:t>
            </a:r>
            <a:r>
              <a:rPr lang="en-US" dirty="0" err="1"/>
              <a:t>рым</a:t>
            </a:r>
            <a:r>
              <a:rPr lang="en-US" dirty="0"/>
              <a:t>, </a:t>
            </a:r>
            <a:r>
              <a:rPr lang="en-US" dirty="0" err="1"/>
              <a:t>ковышт</a:t>
            </a:r>
            <a:r>
              <a:rPr lang="en-US" b="1" dirty="0" err="1"/>
              <a:t>а</a:t>
            </a:r>
            <a:r>
              <a:rPr lang="en-US" dirty="0"/>
              <a:t> </a:t>
            </a:r>
            <a:r>
              <a:rPr lang="en-US" dirty="0" err="1"/>
              <a:t>ш</a:t>
            </a:r>
            <a:r>
              <a:rPr lang="en-US" b="1" dirty="0" err="1"/>
              <a:t>ӱ</a:t>
            </a:r>
            <a:r>
              <a:rPr lang="en-US" dirty="0" err="1"/>
              <a:t>рым</a:t>
            </a:r>
            <a:r>
              <a:rPr lang="en-US" dirty="0"/>
              <a:t>.</a:t>
            </a:r>
          </a:p>
          <a:p>
            <a:pPr marL="0" indent="0">
              <a:buNone/>
            </a:pPr>
            <a:r>
              <a:rPr lang="en-US" dirty="0" err="1"/>
              <a:t>Касл</a:t>
            </a:r>
            <a:r>
              <a:rPr lang="en-US" b="1" dirty="0" err="1"/>
              <a:t>а</a:t>
            </a:r>
            <a:r>
              <a:rPr lang="en-US" dirty="0" err="1"/>
              <a:t>н</a:t>
            </a:r>
            <a:r>
              <a:rPr lang="en-US" dirty="0"/>
              <a:t> </a:t>
            </a:r>
            <a:r>
              <a:rPr lang="en-US" dirty="0" err="1"/>
              <a:t>ме</a:t>
            </a:r>
            <a:r>
              <a:rPr lang="en-US" dirty="0"/>
              <a:t> </a:t>
            </a:r>
            <a:r>
              <a:rPr lang="en-US" dirty="0" err="1"/>
              <a:t>ки</a:t>
            </a:r>
            <a:r>
              <a:rPr lang="en-US" b="1" dirty="0" err="1"/>
              <a:t>я</a:t>
            </a:r>
            <a:r>
              <a:rPr lang="en-US" dirty="0" err="1"/>
              <a:t>р</a:t>
            </a:r>
            <a:r>
              <a:rPr lang="en-US" dirty="0"/>
              <a:t> </a:t>
            </a:r>
            <a:r>
              <a:rPr lang="en-US" dirty="0" err="1"/>
              <a:t>д</a:t>
            </a:r>
            <a:r>
              <a:rPr lang="en-US" b="1" dirty="0" err="1"/>
              <a:t>е</a:t>
            </a:r>
            <a:r>
              <a:rPr lang="en-US" dirty="0" err="1"/>
              <a:t>не</a:t>
            </a:r>
            <a:r>
              <a:rPr lang="en-US" dirty="0"/>
              <a:t> </a:t>
            </a:r>
            <a:r>
              <a:rPr lang="en-US" dirty="0" err="1"/>
              <a:t>т</a:t>
            </a:r>
            <a:r>
              <a:rPr lang="en-US" b="1" dirty="0" err="1"/>
              <a:t>а</a:t>
            </a:r>
            <a:r>
              <a:rPr lang="en-US" dirty="0" err="1"/>
              <a:t>мле</a:t>
            </a:r>
            <a:r>
              <a:rPr lang="en-US" dirty="0"/>
              <a:t> </a:t>
            </a:r>
            <a:r>
              <a:rPr lang="en-US" dirty="0" err="1"/>
              <a:t>сал</a:t>
            </a:r>
            <a:r>
              <a:rPr lang="en-US" b="1" dirty="0" err="1"/>
              <a:t>а</a:t>
            </a:r>
            <a:r>
              <a:rPr lang="en-US" dirty="0" err="1"/>
              <a:t>тым</a:t>
            </a:r>
            <a:r>
              <a:rPr lang="en-US" dirty="0"/>
              <a:t> </a:t>
            </a:r>
            <a:r>
              <a:rPr lang="en-US" dirty="0" err="1"/>
              <a:t>ыштен</a:t>
            </a:r>
            <a:r>
              <a:rPr lang="en-US" b="1" dirty="0" err="1"/>
              <a:t>а</a:t>
            </a:r>
            <a:r>
              <a:rPr lang="en-US" dirty="0"/>
              <a:t>, </a:t>
            </a:r>
            <a:r>
              <a:rPr lang="en-US" dirty="0" err="1"/>
              <a:t>к</a:t>
            </a:r>
            <a:r>
              <a:rPr lang="en-US" b="1" dirty="0" err="1"/>
              <a:t>о</a:t>
            </a:r>
            <a:r>
              <a:rPr lang="en-US" dirty="0" err="1"/>
              <a:t>лым</a:t>
            </a:r>
            <a:r>
              <a:rPr lang="en-US" dirty="0"/>
              <a:t> </a:t>
            </a:r>
            <a:r>
              <a:rPr lang="en-US" dirty="0" err="1"/>
              <a:t>йӧрат</a:t>
            </a:r>
            <a:r>
              <a:rPr lang="en-US" b="1" dirty="0" err="1"/>
              <a:t>е</a:t>
            </a:r>
            <a:r>
              <a:rPr lang="en-US" dirty="0" err="1"/>
              <a:t>н</a:t>
            </a:r>
            <a:r>
              <a:rPr lang="en-US" dirty="0"/>
              <a:t> </a:t>
            </a:r>
            <a:r>
              <a:rPr lang="en-US" dirty="0" err="1"/>
              <a:t>кочкын</a:t>
            </a:r>
            <a:r>
              <a:rPr lang="en-US" b="1" dirty="0" err="1"/>
              <a:t>а</a:t>
            </a:r>
            <a:r>
              <a:rPr lang="en-US" dirty="0"/>
              <a:t>.</a:t>
            </a:r>
          </a:p>
          <a:p>
            <a:pPr marL="0" indent="0">
              <a:buNone/>
            </a:pPr>
            <a:r>
              <a:rPr lang="en-US" dirty="0" err="1"/>
              <a:t>Пайремл</a:t>
            </a:r>
            <a:r>
              <a:rPr lang="en-US" b="1" dirty="0" err="1"/>
              <a:t>а</a:t>
            </a:r>
            <a:r>
              <a:rPr lang="en-US" dirty="0" err="1"/>
              <a:t>н</a:t>
            </a:r>
            <a:r>
              <a:rPr lang="en-US" dirty="0"/>
              <a:t> </a:t>
            </a:r>
            <a:r>
              <a:rPr lang="en-US" dirty="0" err="1"/>
              <a:t>к</a:t>
            </a:r>
            <a:r>
              <a:rPr lang="en-US" b="1" dirty="0" err="1"/>
              <a:t>о</a:t>
            </a:r>
            <a:r>
              <a:rPr lang="en-US" dirty="0" err="1"/>
              <a:t>гыльым</a:t>
            </a:r>
            <a:r>
              <a:rPr lang="en-US" dirty="0"/>
              <a:t>, </a:t>
            </a:r>
            <a:r>
              <a:rPr lang="en-US" dirty="0" err="1"/>
              <a:t>мелн</a:t>
            </a:r>
            <a:r>
              <a:rPr lang="en-US" b="1" dirty="0" err="1"/>
              <a:t>а</a:t>
            </a:r>
            <a:r>
              <a:rPr lang="en-US" dirty="0" err="1"/>
              <a:t>м</a:t>
            </a:r>
            <a:r>
              <a:rPr lang="en-US" dirty="0"/>
              <a:t> </a:t>
            </a:r>
            <a:r>
              <a:rPr lang="en-US" dirty="0" err="1"/>
              <a:t>кӱэштын</a:t>
            </a:r>
            <a:r>
              <a:rPr lang="en-US" b="1" dirty="0" err="1"/>
              <a:t>а</a:t>
            </a:r>
            <a:r>
              <a:rPr lang="en-US" dirty="0"/>
              <a:t>.</a:t>
            </a:r>
            <a:endParaRPr lang="en-GB" dirty="0"/>
          </a:p>
          <a:p>
            <a:pPr marL="0" indent="0">
              <a:buNone/>
            </a:pPr>
            <a:endParaRPr lang="en-GB" dirty="0"/>
          </a:p>
          <a:p>
            <a:pPr marL="0" indent="0">
              <a:buNone/>
            </a:pPr>
            <a:endParaRPr lang="en-GB" dirty="0"/>
          </a:p>
        </p:txBody>
      </p:sp>
      <p:sp>
        <p:nvSpPr>
          <p:cNvPr id="4" name="Footer Placeholder 3">
            <a:extLst>
              <a:ext uri="{FF2B5EF4-FFF2-40B4-BE49-F238E27FC236}">
                <a16:creationId xmlns:a16="http://schemas.microsoft.com/office/drawing/2014/main" id="{F8F656B7-C4C6-4D40-AEBA-F4EBCEA2B3C2}"/>
              </a:ext>
            </a:extLst>
          </p:cNvPr>
          <p:cNvSpPr>
            <a:spLocks noGrp="1"/>
          </p:cNvSpPr>
          <p:nvPr>
            <p:ph type="ftr" sz="quarter" idx="11"/>
          </p:nvPr>
        </p:nvSpPr>
        <p:spPr/>
        <p:txBody>
          <a:bodyPr/>
          <a:lstStyle/>
          <a:p>
            <a:r>
              <a:rPr lang="en-US"/>
              <a:t>COPIUS – Introduction to Mari – Chapter 15</a:t>
            </a:r>
            <a:endParaRPr lang="en-GB"/>
          </a:p>
        </p:txBody>
      </p:sp>
      <p:sp>
        <p:nvSpPr>
          <p:cNvPr id="5" name="Slide Number Placeholder 4">
            <a:extLst>
              <a:ext uri="{FF2B5EF4-FFF2-40B4-BE49-F238E27FC236}">
                <a16:creationId xmlns:a16="http://schemas.microsoft.com/office/drawing/2014/main" id="{B33B01D0-479E-4B60-A10A-2E6106A726B3}"/>
              </a:ext>
            </a:extLst>
          </p:cNvPr>
          <p:cNvSpPr>
            <a:spLocks noGrp="1"/>
          </p:cNvSpPr>
          <p:nvPr>
            <p:ph type="sldNum" sz="quarter" idx="12"/>
          </p:nvPr>
        </p:nvSpPr>
        <p:spPr/>
        <p:txBody>
          <a:bodyPr/>
          <a:lstStyle/>
          <a:p>
            <a:fld id="{055DE2CD-379D-4002-80ED-F7724F598CF3}" type="slidenum">
              <a:rPr lang="en-GB" smtClean="0"/>
              <a:t>32</a:t>
            </a:fld>
            <a:endParaRPr lang="en-GB"/>
          </a:p>
        </p:txBody>
      </p:sp>
      <p:pic>
        <p:nvPicPr>
          <p:cNvPr id="6" name="omj_15_1">
            <a:hlinkClick r:id="" action="ppaction://media"/>
            <a:extLst>
              <a:ext uri="{FF2B5EF4-FFF2-40B4-BE49-F238E27FC236}">
                <a16:creationId xmlns:a16="http://schemas.microsoft.com/office/drawing/2014/main" id="{9A07585E-4BBD-4183-9DB3-0EDA45006D8C}"/>
              </a:ext>
            </a:extLst>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10529888" y="5643563"/>
            <a:ext cx="609600" cy="609600"/>
          </a:xfrm>
          <a:prstGeom prst="rect">
            <a:avLst/>
          </a:prstGeom>
        </p:spPr>
      </p:pic>
    </p:spTree>
    <p:extLst>
      <p:ext uri="{BB962C8B-B14F-4D97-AF65-F5344CB8AC3E}">
        <p14:creationId xmlns:p14="http://schemas.microsoft.com/office/powerpoint/2010/main" val="1605112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43848" fill="hold"/>
                                        <p:tgtEl>
                                          <p:spTgt spid="6"/>
                                        </p:tgtEl>
                                      </p:cBhvr>
                                    </p:cmd>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vol="80000">
                <p:cTn id="27" fill="hold" display="0">
                  <p:stCondLst>
                    <p:cond delay="indefinite"/>
                  </p:stCondLst>
                  <p:endCondLst>
                    <p:cond evt="onStopAudio" delay="0">
                      <p:tgtEl>
                        <p:sldTgt/>
                      </p:tgtEl>
                    </p:cond>
                  </p:endCondLst>
                </p:cTn>
                <p:tgtEl>
                  <p:spTgt spid="6"/>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5">
            <a:extLst>
              <a:ext uri="{FF2B5EF4-FFF2-40B4-BE49-F238E27FC236}">
                <a16:creationId xmlns:a16="http://schemas.microsoft.com/office/drawing/2014/main" id="{60EFFB50-CD5E-41AB-AB76-4A1F55961D87}"/>
              </a:ext>
            </a:extLst>
          </p:cNvPr>
          <p:cNvGraphicFramePr>
            <a:graphicFrameLocks/>
          </p:cNvGraphicFramePr>
          <p:nvPr>
            <p:extLst>
              <p:ext uri="{D42A27DB-BD31-4B8C-83A1-F6EECF244321}">
                <p14:modId xmlns:p14="http://schemas.microsoft.com/office/powerpoint/2010/main" val="4099409827"/>
              </p:ext>
            </p:extLst>
          </p:nvPr>
        </p:nvGraphicFramePr>
        <p:xfrm>
          <a:off x="838200" y="2599399"/>
          <a:ext cx="10515600" cy="2316958"/>
        </p:xfrm>
        <a:graphic>
          <a:graphicData uri="http://schemas.openxmlformats.org/drawingml/2006/table">
            <a:tbl>
              <a:tblPr firstRow="1" firstCol="1" bandRow="1" bandCol="1"/>
              <a:tblGrid>
                <a:gridCol w="800100">
                  <a:extLst>
                    <a:ext uri="{9D8B030D-6E8A-4147-A177-3AD203B41FA5}">
                      <a16:colId xmlns:a16="http://schemas.microsoft.com/office/drawing/2014/main" val="3093730762"/>
                    </a:ext>
                  </a:extLst>
                </a:gridCol>
                <a:gridCol w="4857750">
                  <a:extLst>
                    <a:ext uri="{9D8B030D-6E8A-4147-A177-3AD203B41FA5}">
                      <a16:colId xmlns:a16="http://schemas.microsoft.com/office/drawing/2014/main" val="3804907911"/>
                    </a:ext>
                  </a:extLst>
                </a:gridCol>
                <a:gridCol w="4857750">
                  <a:extLst>
                    <a:ext uri="{9D8B030D-6E8A-4147-A177-3AD203B41FA5}">
                      <a16:colId xmlns:a16="http://schemas.microsoft.com/office/drawing/2014/main" val="1037044359"/>
                    </a:ext>
                  </a:extLst>
                </a:gridCol>
              </a:tblGrid>
              <a:tr h="71081">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 </a:t>
                      </a:r>
                      <a:endParaRPr lang="en-US" sz="2000" b="0" i="0" u="none" strike="noStrike" dirty="0">
                        <a:effectLst/>
                        <a:latin typeface="Arial" panose="020B0604020202020204" pitchFamily="34" charset="0"/>
                      </a:endParaRPr>
                    </a:p>
                  </a:txBody>
                  <a:tcPr marL="188595" marR="188595" marT="26194" marB="0">
                    <a:lnL>
                      <a:noFill/>
                    </a:lnL>
                    <a:lnR w="19050" cap="flat" cmpd="sng" algn="ctr">
                      <a:solidFill>
                        <a:srgbClr val="000000"/>
                      </a:solidFill>
                      <a:prstDash val="solid"/>
                      <a:round/>
                      <a:headEnd type="none" w="med" len="med"/>
                      <a:tailEnd type="none" w="med" len="med"/>
                    </a:lnR>
                    <a:lnT w="28575"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ctr" fontAlgn="t">
                        <a:spcBef>
                          <a:spcPts val="0"/>
                        </a:spcBef>
                        <a:spcAft>
                          <a:spcPts val="0"/>
                        </a:spcAft>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кочк</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(-ам)</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noProof="0" dirty="0">
                          <a:effectLst/>
                          <a:latin typeface="Calibri" panose="020F0502020204030204" pitchFamily="34" charset="0"/>
                          <a:ea typeface="PMingLiU" panose="02020500000000000000" pitchFamily="18" charset="-120"/>
                          <a:cs typeface="Calibri" panose="020F0502020204030204" pitchFamily="34" charset="0"/>
                        </a:rPr>
                        <a:t>‘to eat’</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algn="just" fontAlgn="t">
                        <a:spcBef>
                          <a:spcPts val="0"/>
                        </a:spcBef>
                        <a:spcAft>
                          <a:spcPts val="0"/>
                        </a:spcAft>
                      </a:pP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988633"/>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1Sg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кочк</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м</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ом</a:t>
                      </a:r>
                      <a:r>
                        <a:rPr lang="en-US"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3603831"/>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2Sg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кочк</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т</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от 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2309104"/>
                  </a:ext>
                </a:extLst>
              </a:tr>
              <a:tr h="71081">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3Sg</a:t>
                      </a:r>
                      <a:endParaRPr lang="en-US"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кочк</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ш</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ог</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е</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ш ~ ок 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2251239"/>
                  </a:ext>
                </a:extLst>
              </a:tr>
              <a:tr h="71081">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1Pl</a:t>
                      </a:r>
                      <a:endParaRPr lang="en-US"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кочкын</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endParaRPr lang="az-Cyrl-AZ" sz="2000" b="1"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о(гы)н</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7858635"/>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2Pl</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кочкыд</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endParaRPr lang="az-Cyrl-AZ" sz="2000" b="1"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о(гы)д</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604730"/>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3Pl</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к</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о</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чкыт</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о</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гыт 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5975223"/>
                  </a:ext>
                </a:extLst>
              </a:tr>
            </a:tbl>
          </a:graphicData>
        </a:graphic>
      </p:graphicFrame>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1–5</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The verbal paradigm</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15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4</a:t>
            </a:fld>
            <a:endParaRPr lang="en-GB"/>
          </a:p>
        </p:txBody>
      </p:sp>
      <p:sp>
        <p:nvSpPr>
          <p:cNvPr id="7" name="Content Placeholder 2">
            <a:extLst>
              <a:ext uri="{FF2B5EF4-FFF2-40B4-BE49-F238E27FC236}">
                <a16:creationId xmlns:a16="http://schemas.microsoft.com/office/drawing/2014/main" id="{05D2BB38-98C8-4F51-8A7C-4861EAF6C6F5}"/>
              </a:ext>
            </a:extLst>
          </p:cNvPr>
          <p:cNvSpPr txBox="1">
            <a:spLocks/>
          </p:cNvSpPr>
          <p:nvPr/>
        </p:nvSpPr>
        <p:spPr>
          <a:xfrm>
            <a:off x="838197" y="1523888"/>
            <a:ext cx="10515600" cy="5335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u="sng" dirty="0"/>
              <a:t>a) Indicative present</a:t>
            </a:r>
            <a:endParaRPr lang="mi-NZ" u="sng" dirty="0"/>
          </a:p>
        </p:txBody>
      </p:sp>
      <p:sp>
        <p:nvSpPr>
          <p:cNvPr id="10" name="Rectangle 9">
            <a:extLst>
              <a:ext uri="{FF2B5EF4-FFF2-40B4-BE49-F238E27FC236}">
                <a16:creationId xmlns:a16="http://schemas.microsoft.com/office/drawing/2014/main" id="{02E502DD-AFD3-48B2-B796-43B07E3729A9}"/>
              </a:ext>
            </a:extLst>
          </p:cNvPr>
          <p:cNvSpPr/>
          <p:nvPr/>
        </p:nvSpPr>
        <p:spPr>
          <a:xfrm>
            <a:off x="1727852" y="2993920"/>
            <a:ext cx="1154413"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1" name="Rectangle 10">
            <a:extLst>
              <a:ext uri="{FF2B5EF4-FFF2-40B4-BE49-F238E27FC236}">
                <a16:creationId xmlns:a16="http://schemas.microsoft.com/office/drawing/2014/main" id="{E86A337A-AD2F-4BF0-B260-51A6F4769DB5}"/>
              </a:ext>
            </a:extLst>
          </p:cNvPr>
          <p:cNvSpPr/>
          <p:nvPr/>
        </p:nvSpPr>
        <p:spPr>
          <a:xfrm>
            <a:off x="1750037" y="3279658"/>
            <a:ext cx="1056028" cy="29547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2" name="Rectangle 11">
            <a:extLst>
              <a:ext uri="{FF2B5EF4-FFF2-40B4-BE49-F238E27FC236}">
                <a16:creationId xmlns:a16="http://schemas.microsoft.com/office/drawing/2014/main" id="{93598766-4BD0-4A48-B605-088574AA6783}"/>
              </a:ext>
            </a:extLst>
          </p:cNvPr>
          <p:cNvSpPr/>
          <p:nvPr/>
        </p:nvSpPr>
        <p:spPr>
          <a:xfrm>
            <a:off x="1727851" y="3703550"/>
            <a:ext cx="1985319" cy="19692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4" name="Rectangle 13">
            <a:extLst>
              <a:ext uri="{FF2B5EF4-FFF2-40B4-BE49-F238E27FC236}">
                <a16:creationId xmlns:a16="http://schemas.microsoft.com/office/drawing/2014/main" id="{25DF7570-721B-485B-B02D-7F1E63741458}"/>
              </a:ext>
            </a:extLst>
          </p:cNvPr>
          <p:cNvSpPr/>
          <p:nvPr/>
        </p:nvSpPr>
        <p:spPr>
          <a:xfrm>
            <a:off x="1730937" y="3981106"/>
            <a:ext cx="1697084"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5" name="Rectangle 14">
            <a:extLst>
              <a:ext uri="{FF2B5EF4-FFF2-40B4-BE49-F238E27FC236}">
                <a16:creationId xmlns:a16="http://schemas.microsoft.com/office/drawing/2014/main" id="{1859C7F0-63DE-4F27-83E6-75F782CA3001}"/>
              </a:ext>
            </a:extLst>
          </p:cNvPr>
          <p:cNvSpPr/>
          <p:nvPr/>
        </p:nvSpPr>
        <p:spPr>
          <a:xfrm>
            <a:off x="1804854" y="4308391"/>
            <a:ext cx="1176133"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6" name="Rectangle 15">
            <a:extLst>
              <a:ext uri="{FF2B5EF4-FFF2-40B4-BE49-F238E27FC236}">
                <a16:creationId xmlns:a16="http://schemas.microsoft.com/office/drawing/2014/main" id="{60757424-4EBB-49F5-A2B7-DB31B2E63FE4}"/>
              </a:ext>
            </a:extLst>
          </p:cNvPr>
          <p:cNvSpPr/>
          <p:nvPr/>
        </p:nvSpPr>
        <p:spPr>
          <a:xfrm>
            <a:off x="1755396" y="4647503"/>
            <a:ext cx="1154413"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8" name="Rectangle 17">
            <a:extLst>
              <a:ext uri="{FF2B5EF4-FFF2-40B4-BE49-F238E27FC236}">
                <a16:creationId xmlns:a16="http://schemas.microsoft.com/office/drawing/2014/main" id="{063CCB62-6946-4CB7-A5AF-B2DDAFA7F949}"/>
              </a:ext>
            </a:extLst>
          </p:cNvPr>
          <p:cNvSpPr/>
          <p:nvPr/>
        </p:nvSpPr>
        <p:spPr>
          <a:xfrm>
            <a:off x="6540825" y="2993920"/>
            <a:ext cx="1688775"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9" name="Rectangle 18">
            <a:extLst>
              <a:ext uri="{FF2B5EF4-FFF2-40B4-BE49-F238E27FC236}">
                <a16:creationId xmlns:a16="http://schemas.microsoft.com/office/drawing/2014/main" id="{34C89073-7581-425E-8485-38852DEA4B59}"/>
              </a:ext>
            </a:extLst>
          </p:cNvPr>
          <p:cNvSpPr/>
          <p:nvPr/>
        </p:nvSpPr>
        <p:spPr>
          <a:xfrm>
            <a:off x="6563009" y="3279658"/>
            <a:ext cx="1393213" cy="29547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0" name="Rectangle 19">
            <a:extLst>
              <a:ext uri="{FF2B5EF4-FFF2-40B4-BE49-F238E27FC236}">
                <a16:creationId xmlns:a16="http://schemas.microsoft.com/office/drawing/2014/main" id="{23DB2461-FE8B-4728-8934-32731EA9A396}"/>
              </a:ext>
            </a:extLst>
          </p:cNvPr>
          <p:cNvSpPr/>
          <p:nvPr/>
        </p:nvSpPr>
        <p:spPr>
          <a:xfrm>
            <a:off x="6540824" y="3703550"/>
            <a:ext cx="1985319" cy="19692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1" name="Rectangle 20">
            <a:extLst>
              <a:ext uri="{FF2B5EF4-FFF2-40B4-BE49-F238E27FC236}">
                <a16:creationId xmlns:a16="http://schemas.microsoft.com/office/drawing/2014/main" id="{E08C45B2-E13E-4C63-9D97-0478C6407E8D}"/>
              </a:ext>
            </a:extLst>
          </p:cNvPr>
          <p:cNvSpPr/>
          <p:nvPr/>
        </p:nvSpPr>
        <p:spPr>
          <a:xfrm>
            <a:off x="6543909" y="3981106"/>
            <a:ext cx="2373847"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2" name="Rectangle 21">
            <a:extLst>
              <a:ext uri="{FF2B5EF4-FFF2-40B4-BE49-F238E27FC236}">
                <a16:creationId xmlns:a16="http://schemas.microsoft.com/office/drawing/2014/main" id="{9C041F3B-728F-49E6-A7C5-2D9B71C78290}"/>
              </a:ext>
            </a:extLst>
          </p:cNvPr>
          <p:cNvSpPr/>
          <p:nvPr/>
        </p:nvSpPr>
        <p:spPr>
          <a:xfrm>
            <a:off x="6551838" y="4308391"/>
            <a:ext cx="2365919"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3" name="Rectangle 22">
            <a:extLst>
              <a:ext uri="{FF2B5EF4-FFF2-40B4-BE49-F238E27FC236}">
                <a16:creationId xmlns:a16="http://schemas.microsoft.com/office/drawing/2014/main" id="{BCBD6003-1A84-44BD-98B4-4B8F115B68CD}"/>
              </a:ext>
            </a:extLst>
          </p:cNvPr>
          <p:cNvSpPr/>
          <p:nvPr/>
        </p:nvSpPr>
        <p:spPr>
          <a:xfrm>
            <a:off x="6558942" y="4647503"/>
            <a:ext cx="1911139"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1663029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20"/>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21"/>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4" grpId="0" animBg="1"/>
      <p:bldP spid="15" grpId="0" animBg="1"/>
      <p:bldP spid="16" grpId="0" animBg="1"/>
      <p:bldP spid="18" grpId="0" animBg="1"/>
      <p:bldP spid="19" grpId="0" animBg="1"/>
      <p:bldP spid="20" grpId="0" animBg="1"/>
      <p:bldP spid="21" grpId="0" animBg="1"/>
      <p:bldP spid="2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5">
            <a:extLst>
              <a:ext uri="{FF2B5EF4-FFF2-40B4-BE49-F238E27FC236}">
                <a16:creationId xmlns:a16="http://schemas.microsoft.com/office/drawing/2014/main" id="{60EFFB50-CD5E-41AB-AB76-4A1F55961D87}"/>
              </a:ext>
            </a:extLst>
          </p:cNvPr>
          <p:cNvGraphicFramePr>
            <a:graphicFrameLocks/>
          </p:cNvGraphicFramePr>
          <p:nvPr>
            <p:extLst>
              <p:ext uri="{D42A27DB-BD31-4B8C-83A1-F6EECF244321}">
                <p14:modId xmlns:p14="http://schemas.microsoft.com/office/powerpoint/2010/main" val="3516363891"/>
              </p:ext>
            </p:extLst>
          </p:nvPr>
        </p:nvGraphicFramePr>
        <p:xfrm>
          <a:off x="838200" y="2599399"/>
          <a:ext cx="10515600" cy="2316958"/>
        </p:xfrm>
        <a:graphic>
          <a:graphicData uri="http://schemas.openxmlformats.org/drawingml/2006/table">
            <a:tbl>
              <a:tblPr firstRow="1" firstCol="1" bandRow="1" bandCol="1"/>
              <a:tblGrid>
                <a:gridCol w="800100">
                  <a:extLst>
                    <a:ext uri="{9D8B030D-6E8A-4147-A177-3AD203B41FA5}">
                      <a16:colId xmlns:a16="http://schemas.microsoft.com/office/drawing/2014/main" val="3093730762"/>
                    </a:ext>
                  </a:extLst>
                </a:gridCol>
                <a:gridCol w="4857750">
                  <a:extLst>
                    <a:ext uri="{9D8B030D-6E8A-4147-A177-3AD203B41FA5}">
                      <a16:colId xmlns:a16="http://schemas.microsoft.com/office/drawing/2014/main" val="3804907911"/>
                    </a:ext>
                  </a:extLst>
                </a:gridCol>
                <a:gridCol w="4857750">
                  <a:extLst>
                    <a:ext uri="{9D8B030D-6E8A-4147-A177-3AD203B41FA5}">
                      <a16:colId xmlns:a16="http://schemas.microsoft.com/office/drawing/2014/main" val="1037044359"/>
                    </a:ext>
                  </a:extLst>
                </a:gridCol>
              </a:tblGrid>
              <a:tr h="71081">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 </a:t>
                      </a:r>
                      <a:endParaRPr lang="en-US" sz="2000" b="0" i="0" u="none" strike="noStrike" dirty="0">
                        <a:effectLst/>
                        <a:latin typeface="Arial" panose="020B0604020202020204" pitchFamily="34" charset="0"/>
                      </a:endParaRPr>
                    </a:p>
                  </a:txBody>
                  <a:tcPr marL="188595" marR="188595" marT="26194" marB="0">
                    <a:lnL>
                      <a:noFill/>
                    </a:lnL>
                    <a:lnR w="19050" cap="flat" cmpd="sng" algn="ctr">
                      <a:solidFill>
                        <a:srgbClr val="000000"/>
                      </a:solidFill>
                      <a:prstDash val="solid"/>
                      <a:round/>
                      <a:headEnd type="none" w="med" len="med"/>
                      <a:tailEnd type="none" w="med" len="med"/>
                    </a:lnR>
                    <a:lnT w="28575"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ctr" fontAlgn="t">
                        <a:spcBef>
                          <a:spcPts val="0"/>
                        </a:spcBef>
                        <a:spcAft>
                          <a:spcPts val="0"/>
                        </a:spcAft>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кочк</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(-ам)</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noProof="0" dirty="0">
                          <a:effectLst/>
                          <a:latin typeface="Calibri" panose="020F0502020204030204" pitchFamily="34" charset="0"/>
                          <a:ea typeface="PMingLiU" panose="02020500000000000000" pitchFamily="18" charset="-120"/>
                          <a:cs typeface="Calibri" panose="020F0502020204030204" pitchFamily="34" charset="0"/>
                        </a:rPr>
                        <a:t>‘to eat’</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algn="just" fontAlgn="t">
                        <a:spcBef>
                          <a:spcPts val="0"/>
                        </a:spcBef>
                        <a:spcAft>
                          <a:spcPts val="0"/>
                        </a:spcAft>
                      </a:pP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988633"/>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1Sg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кочк</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м</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ом</a:t>
                      </a:r>
                      <a:r>
                        <a:rPr lang="en-US"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3603831"/>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2Sg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кочк</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т</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от 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2309104"/>
                  </a:ext>
                </a:extLst>
              </a:tr>
              <a:tr h="71081">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3Sg</a:t>
                      </a:r>
                      <a:endParaRPr lang="en-US"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кочк</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ш</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ог</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е</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ш ~ ок 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2251239"/>
                  </a:ext>
                </a:extLst>
              </a:tr>
              <a:tr h="71081">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1Pl</a:t>
                      </a:r>
                      <a:endParaRPr lang="en-US"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кочкын</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endParaRPr lang="az-Cyrl-AZ" sz="2000" b="1"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о(гы)н</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7858635"/>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2Pl</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кочкыд</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endParaRPr lang="az-Cyrl-AZ" sz="2000" b="1"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о(гы)д</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604730"/>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3Pl</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к</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о</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чкыт</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о</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гыт 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5975223"/>
                  </a:ext>
                </a:extLst>
              </a:tr>
            </a:tbl>
          </a:graphicData>
        </a:graphic>
      </p:graphicFrame>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1–5</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The verbal paradigm</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15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5</a:t>
            </a:fld>
            <a:endParaRPr lang="en-GB"/>
          </a:p>
        </p:txBody>
      </p:sp>
      <p:sp>
        <p:nvSpPr>
          <p:cNvPr id="7" name="Content Placeholder 2">
            <a:extLst>
              <a:ext uri="{FF2B5EF4-FFF2-40B4-BE49-F238E27FC236}">
                <a16:creationId xmlns:a16="http://schemas.microsoft.com/office/drawing/2014/main" id="{05D2BB38-98C8-4F51-8A7C-4861EAF6C6F5}"/>
              </a:ext>
            </a:extLst>
          </p:cNvPr>
          <p:cNvSpPr txBox="1">
            <a:spLocks/>
          </p:cNvSpPr>
          <p:nvPr/>
        </p:nvSpPr>
        <p:spPr>
          <a:xfrm>
            <a:off x="838197" y="1523888"/>
            <a:ext cx="10515600" cy="5335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u="sng" dirty="0"/>
              <a:t>a) Indicative present</a:t>
            </a:r>
            <a:endParaRPr lang="mi-NZ" u="sng" dirty="0"/>
          </a:p>
        </p:txBody>
      </p:sp>
    </p:spTree>
    <p:extLst>
      <p:ext uri="{BB962C8B-B14F-4D97-AF65-F5344CB8AC3E}">
        <p14:creationId xmlns:p14="http://schemas.microsoft.com/office/powerpoint/2010/main" val="528903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5">
            <a:extLst>
              <a:ext uri="{FF2B5EF4-FFF2-40B4-BE49-F238E27FC236}">
                <a16:creationId xmlns:a16="http://schemas.microsoft.com/office/drawing/2014/main" id="{60EFFB50-CD5E-41AB-AB76-4A1F55961D87}"/>
              </a:ext>
            </a:extLst>
          </p:cNvPr>
          <p:cNvGraphicFramePr>
            <a:graphicFrameLocks/>
          </p:cNvGraphicFramePr>
          <p:nvPr>
            <p:extLst>
              <p:ext uri="{D42A27DB-BD31-4B8C-83A1-F6EECF244321}">
                <p14:modId xmlns:p14="http://schemas.microsoft.com/office/powerpoint/2010/main" val="789664841"/>
              </p:ext>
            </p:extLst>
          </p:nvPr>
        </p:nvGraphicFramePr>
        <p:xfrm>
          <a:off x="838200" y="2599399"/>
          <a:ext cx="10515600" cy="2316958"/>
        </p:xfrm>
        <a:graphic>
          <a:graphicData uri="http://schemas.openxmlformats.org/drawingml/2006/table">
            <a:tbl>
              <a:tblPr firstRow="1" firstCol="1" bandRow="1" bandCol="1"/>
              <a:tblGrid>
                <a:gridCol w="800100">
                  <a:extLst>
                    <a:ext uri="{9D8B030D-6E8A-4147-A177-3AD203B41FA5}">
                      <a16:colId xmlns:a16="http://schemas.microsoft.com/office/drawing/2014/main" val="3093730762"/>
                    </a:ext>
                  </a:extLst>
                </a:gridCol>
                <a:gridCol w="4857750">
                  <a:extLst>
                    <a:ext uri="{9D8B030D-6E8A-4147-A177-3AD203B41FA5}">
                      <a16:colId xmlns:a16="http://schemas.microsoft.com/office/drawing/2014/main" val="3804907911"/>
                    </a:ext>
                  </a:extLst>
                </a:gridCol>
                <a:gridCol w="4857750">
                  <a:extLst>
                    <a:ext uri="{9D8B030D-6E8A-4147-A177-3AD203B41FA5}">
                      <a16:colId xmlns:a16="http://schemas.microsoft.com/office/drawing/2014/main" val="1037044359"/>
                    </a:ext>
                  </a:extLst>
                </a:gridCol>
              </a:tblGrid>
              <a:tr h="71081">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 </a:t>
                      </a:r>
                      <a:endParaRPr lang="en-US" sz="2000" b="0" i="0" u="none" strike="noStrike" dirty="0">
                        <a:effectLst/>
                        <a:latin typeface="Arial" panose="020B0604020202020204" pitchFamily="34" charset="0"/>
                      </a:endParaRPr>
                    </a:p>
                  </a:txBody>
                  <a:tcPr marL="188595" marR="188595" marT="26194" marB="0">
                    <a:lnL>
                      <a:noFill/>
                    </a:lnL>
                    <a:lnR w="19050" cap="flat" cmpd="sng" algn="ctr">
                      <a:solidFill>
                        <a:srgbClr val="000000"/>
                      </a:solidFill>
                      <a:prstDash val="solid"/>
                      <a:round/>
                      <a:headEnd type="none" w="med" len="med"/>
                      <a:tailEnd type="none" w="med" len="med"/>
                    </a:lnR>
                    <a:lnT w="28575"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ctr" fontAlgn="t">
                        <a:spcBef>
                          <a:spcPts val="0"/>
                        </a:spcBef>
                        <a:spcAft>
                          <a:spcPts val="0"/>
                        </a:spcAft>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(-ем)</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noProof="0" dirty="0">
                          <a:effectLst/>
                          <a:latin typeface="Calibri" panose="020F0502020204030204" pitchFamily="34" charset="0"/>
                          <a:ea typeface="PMingLiU" panose="02020500000000000000" pitchFamily="18" charset="-120"/>
                          <a:cs typeface="Calibri" panose="020F0502020204030204" pitchFamily="34" charset="0"/>
                        </a:rPr>
                        <a:t>‘to know’</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algn="just" fontAlgn="t">
                        <a:spcBef>
                          <a:spcPts val="0"/>
                        </a:spcBef>
                        <a:spcAft>
                          <a:spcPts val="0"/>
                        </a:spcAft>
                      </a:pP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988633"/>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1Sg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м</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ом</a:t>
                      </a:r>
                      <a:r>
                        <a:rPr lang="en-US"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п</a:t>
                      </a:r>
                      <a:r>
                        <a:rPr lang="en-US" sz="2000" b="1"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3603831"/>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2Sg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т</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от </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п</a:t>
                      </a:r>
                      <a:r>
                        <a:rPr lang="en-US" sz="2000" b="1"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2309104"/>
                  </a:ext>
                </a:extLst>
              </a:tr>
              <a:tr h="71081">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3Sg</a:t>
                      </a:r>
                      <a:endParaRPr lang="en-US"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endParaRPr lang="az-Cyrl-AZ" sz="2000" b="1"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ог</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е</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ш ~ ок </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п</a:t>
                      </a:r>
                      <a:r>
                        <a:rPr lang="en-US" sz="2000" b="1"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2251239"/>
                  </a:ext>
                </a:extLst>
              </a:tr>
              <a:tr h="71081">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1Pl</a:t>
                      </a:r>
                      <a:endParaRPr lang="en-US"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пален</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endParaRPr lang="az-Cyrl-AZ" sz="2000" b="1"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о(гы)н</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п</a:t>
                      </a:r>
                      <a:r>
                        <a:rPr lang="en-US" sz="2000" b="1"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7858635"/>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2Pl</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палед</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endParaRPr lang="az-Cyrl-AZ" sz="2000" b="1"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о(гы)д</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п</a:t>
                      </a:r>
                      <a:r>
                        <a:rPr lang="en-US" sz="2000" b="1"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604730"/>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3Pl</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т</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о</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гыт </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п</a:t>
                      </a:r>
                      <a:r>
                        <a:rPr lang="en-US" sz="2000" b="1"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5975223"/>
                  </a:ext>
                </a:extLst>
              </a:tr>
            </a:tbl>
          </a:graphicData>
        </a:graphic>
      </p:graphicFrame>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1–5</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The verbal paradigm</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15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6</a:t>
            </a:fld>
            <a:endParaRPr lang="en-GB"/>
          </a:p>
        </p:txBody>
      </p:sp>
      <p:sp>
        <p:nvSpPr>
          <p:cNvPr id="7" name="Content Placeholder 2">
            <a:extLst>
              <a:ext uri="{FF2B5EF4-FFF2-40B4-BE49-F238E27FC236}">
                <a16:creationId xmlns:a16="http://schemas.microsoft.com/office/drawing/2014/main" id="{05D2BB38-98C8-4F51-8A7C-4861EAF6C6F5}"/>
              </a:ext>
            </a:extLst>
          </p:cNvPr>
          <p:cNvSpPr txBox="1">
            <a:spLocks/>
          </p:cNvSpPr>
          <p:nvPr/>
        </p:nvSpPr>
        <p:spPr>
          <a:xfrm>
            <a:off x="838197" y="1523888"/>
            <a:ext cx="10515600" cy="5335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u="sng" dirty="0"/>
              <a:t>a) Indicative present</a:t>
            </a:r>
            <a:endParaRPr lang="mi-NZ" u="sng" dirty="0"/>
          </a:p>
        </p:txBody>
      </p:sp>
      <p:sp>
        <p:nvSpPr>
          <p:cNvPr id="10" name="Rectangle 9">
            <a:extLst>
              <a:ext uri="{FF2B5EF4-FFF2-40B4-BE49-F238E27FC236}">
                <a16:creationId xmlns:a16="http://schemas.microsoft.com/office/drawing/2014/main" id="{02E502DD-AFD3-48B2-B796-43B07E3729A9}"/>
              </a:ext>
            </a:extLst>
          </p:cNvPr>
          <p:cNvSpPr/>
          <p:nvPr/>
        </p:nvSpPr>
        <p:spPr>
          <a:xfrm>
            <a:off x="1727852" y="2993920"/>
            <a:ext cx="1154413"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1" name="Rectangle 10">
            <a:extLst>
              <a:ext uri="{FF2B5EF4-FFF2-40B4-BE49-F238E27FC236}">
                <a16:creationId xmlns:a16="http://schemas.microsoft.com/office/drawing/2014/main" id="{E86A337A-AD2F-4BF0-B260-51A6F4769DB5}"/>
              </a:ext>
            </a:extLst>
          </p:cNvPr>
          <p:cNvSpPr/>
          <p:nvPr/>
        </p:nvSpPr>
        <p:spPr>
          <a:xfrm>
            <a:off x="1750037" y="3279658"/>
            <a:ext cx="1056028" cy="29547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2" name="Rectangle 11">
            <a:extLst>
              <a:ext uri="{FF2B5EF4-FFF2-40B4-BE49-F238E27FC236}">
                <a16:creationId xmlns:a16="http://schemas.microsoft.com/office/drawing/2014/main" id="{93598766-4BD0-4A48-B605-088574AA6783}"/>
              </a:ext>
            </a:extLst>
          </p:cNvPr>
          <p:cNvSpPr/>
          <p:nvPr/>
        </p:nvSpPr>
        <p:spPr>
          <a:xfrm>
            <a:off x="1727851" y="3703550"/>
            <a:ext cx="1985319" cy="19692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4" name="Rectangle 13">
            <a:extLst>
              <a:ext uri="{FF2B5EF4-FFF2-40B4-BE49-F238E27FC236}">
                <a16:creationId xmlns:a16="http://schemas.microsoft.com/office/drawing/2014/main" id="{25DF7570-721B-485B-B02D-7F1E63741458}"/>
              </a:ext>
            </a:extLst>
          </p:cNvPr>
          <p:cNvSpPr/>
          <p:nvPr/>
        </p:nvSpPr>
        <p:spPr>
          <a:xfrm>
            <a:off x="1730937" y="3981106"/>
            <a:ext cx="1697084"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5" name="Rectangle 14">
            <a:extLst>
              <a:ext uri="{FF2B5EF4-FFF2-40B4-BE49-F238E27FC236}">
                <a16:creationId xmlns:a16="http://schemas.microsoft.com/office/drawing/2014/main" id="{1859C7F0-63DE-4F27-83E6-75F782CA3001}"/>
              </a:ext>
            </a:extLst>
          </p:cNvPr>
          <p:cNvSpPr/>
          <p:nvPr/>
        </p:nvSpPr>
        <p:spPr>
          <a:xfrm>
            <a:off x="1804854" y="4308391"/>
            <a:ext cx="1176133"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6" name="Rectangle 15">
            <a:extLst>
              <a:ext uri="{FF2B5EF4-FFF2-40B4-BE49-F238E27FC236}">
                <a16:creationId xmlns:a16="http://schemas.microsoft.com/office/drawing/2014/main" id="{60757424-4EBB-49F5-A2B7-DB31B2E63FE4}"/>
              </a:ext>
            </a:extLst>
          </p:cNvPr>
          <p:cNvSpPr/>
          <p:nvPr/>
        </p:nvSpPr>
        <p:spPr>
          <a:xfrm>
            <a:off x="1755396" y="4647503"/>
            <a:ext cx="1154413"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8" name="Rectangle 17">
            <a:extLst>
              <a:ext uri="{FF2B5EF4-FFF2-40B4-BE49-F238E27FC236}">
                <a16:creationId xmlns:a16="http://schemas.microsoft.com/office/drawing/2014/main" id="{063CCB62-6946-4CB7-A5AF-B2DDAFA7F949}"/>
              </a:ext>
            </a:extLst>
          </p:cNvPr>
          <p:cNvSpPr/>
          <p:nvPr/>
        </p:nvSpPr>
        <p:spPr>
          <a:xfrm>
            <a:off x="6540825" y="2993920"/>
            <a:ext cx="1688775"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9" name="Rectangle 18">
            <a:extLst>
              <a:ext uri="{FF2B5EF4-FFF2-40B4-BE49-F238E27FC236}">
                <a16:creationId xmlns:a16="http://schemas.microsoft.com/office/drawing/2014/main" id="{34C89073-7581-425E-8485-38852DEA4B59}"/>
              </a:ext>
            </a:extLst>
          </p:cNvPr>
          <p:cNvSpPr/>
          <p:nvPr/>
        </p:nvSpPr>
        <p:spPr>
          <a:xfrm>
            <a:off x="6563009" y="3279658"/>
            <a:ext cx="1393213" cy="29547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0" name="Rectangle 19">
            <a:extLst>
              <a:ext uri="{FF2B5EF4-FFF2-40B4-BE49-F238E27FC236}">
                <a16:creationId xmlns:a16="http://schemas.microsoft.com/office/drawing/2014/main" id="{23DB2461-FE8B-4728-8934-32731EA9A396}"/>
              </a:ext>
            </a:extLst>
          </p:cNvPr>
          <p:cNvSpPr/>
          <p:nvPr/>
        </p:nvSpPr>
        <p:spPr>
          <a:xfrm>
            <a:off x="6540824" y="3703550"/>
            <a:ext cx="1985319" cy="19692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1" name="Rectangle 20">
            <a:extLst>
              <a:ext uri="{FF2B5EF4-FFF2-40B4-BE49-F238E27FC236}">
                <a16:creationId xmlns:a16="http://schemas.microsoft.com/office/drawing/2014/main" id="{E08C45B2-E13E-4C63-9D97-0478C6407E8D}"/>
              </a:ext>
            </a:extLst>
          </p:cNvPr>
          <p:cNvSpPr/>
          <p:nvPr/>
        </p:nvSpPr>
        <p:spPr>
          <a:xfrm>
            <a:off x="6543909" y="3981106"/>
            <a:ext cx="2373847"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2" name="Rectangle 21">
            <a:extLst>
              <a:ext uri="{FF2B5EF4-FFF2-40B4-BE49-F238E27FC236}">
                <a16:creationId xmlns:a16="http://schemas.microsoft.com/office/drawing/2014/main" id="{9C041F3B-728F-49E6-A7C5-2D9B71C78290}"/>
              </a:ext>
            </a:extLst>
          </p:cNvPr>
          <p:cNvSpPr/>
          <p:nvPr/>
        </p:nvSpPr>
        <p:spPr>
          <a:xfrm>
            <a:off x="6551838" y="4308391"/>
            <a:ext cx="2365919"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3" name="Rectangle 22">
            <a:extLst>
              <a:ext uri="{FF2B5EF4-FFF2-40B4-BE49-F238E27FC236}">
                <a16:creationId xmlns:a16="http://schemas.microsoft.com/office/drawing/2014/main" id="{BCBD6003-1A84-44BD-98B4-4B8F115B68CD}"/>
              </a:ext>
            </a:extLst>
          </p:cNvPr>
          <p:cNvSpPr/>
          <p:nvPr/>
        </p:nvSpPr>
        <p:spPr>
          <a:xfrm>
            <a:off x="6558942" y="4647503"/>
            <a:ext cx="1911139"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3511715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20"/>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21"/>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4" grpId="0" animBg="1"/>
      <p:bldP spid="15" grpId="0" animBg="1"/>
      <p:bldP spid="16" grpId="0" animBg="1"/>
      <p:bldP spid="18" grpId="0" animBg="1"/>
      <p:bldP spid="19" grpId="0" animBg="1"/>
      <p:bldP spid="20" grpId="0" animBg="1"/>
      <p:bldP spid="21" grpId="0" animBg="1"/>
      <p:bldP spid="2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5">
            <a:extLst>
              <a:ext uri="{FF2B5EF4-FFF2-40B4-BE49-F238E27FC236}">
                <a16:creationId xmlns:a16="http://schemas.microsoft.com/office/drawing/2014/main" id="{60EFFB50-CD5E-41AB-AB76-4A1F55961D87}"/>
              </a:ext>
            </a:extLst>
          </p:cNvPr>
          <p:cNvGraphicFramePr>
            <a:graphicFrameLocks/>
          </p:cNvGraphicFramePr>
          <p:nvPr>
            <p:extLst>
              <p:ext uri="{D42A27DB-BD31-4B8C-83A1-F6EECF244321}">
                <p14:modId xmlns:p14="http://schemas.microsoft.com/office/powerpoint/2010/main" val="1225769718"/>
              </p:ext>
            </p:extLst>
          </p:nvPr>
        </p:nvGraphicFramePr>
        <p:xfrm>
          <a:off x="838200" y="2599399"/>
          <a:ext cx="10515600" cy="2316958"/>
        </p:xfrm>
        <a:graphic>
          <a:graphicData uri="http://schemas.openxmlformats.org/drawingml/2006/table">
            <a:tbl>
              <a:tblPr firstRow="1" firstCol="1" bandRow="1" bandCol="1"/>
              <a:tblGrid>
                <a:gridCol w="800100">
                  <a:extLst>
                    <a:ext uri="{9D8B030D-6E8A-4147-A177-3AD203B41FA5}">
                      <a16:colId xmlns:a16="http://schemas.microsoft.com/office/drawing/2014/main" val="3093730762"/>
                    </a:ext>
                  </a:extLst>
                </a:gridCol>
                <a:gridCol w="4857750">
                  <a:extLst>
                    <a:ext uri="{9D8B030D-6E8A-4147-A177-3AD203B41FA5}">
                      <a16:colId xmlns:a16="http://schemas.microsoft.com/office/drawing/2014/main" val="3804907911"/>
                    </a:ext>
                  </a:extLst>
                </a:gridCol>
                <a:gridCol w="4857750">
                  <a:extLst>
                    <a:ext uri="{9D8B030D-6E8A-4147-A177-3AD203B41FA5}">
                      <a16:colId xmlns:a16="http://schemas.microsoft.com/office/drawing/2014/main" val="1037044359"/>
                    </a:ext>
                  </a:extLst>
                </a:gridCol>
              </a:tblGrid>
              <a:tr h="71081">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 </a:t>
                      </a:r>
                      <a:endParaRPr lang="en-US" sz="2000" b="0" i="0" u="none" strike="noStrike" dirty="0">
                        <a:effectLst/>
                        <a:latin typeface="Arial" panose="020B0604020202020204" pitchFamily="34" charset="0"/>
                      </a:endParaRPr>
                    </a:p>
                  </a:txBody>
                  <a:tcPr marL="188595" marR="188595" marT="26194" marB="0">
                    <a:lnL>
                      <a:noFill/>
                    </a:lnL>
                    <a:lnR w="19050" cap="flat" cmpd="sng" algn="ctr">
                      <a:solidFill>
                        <a:srgbClr val="000000"/>
                      </a:solidFill>
                      <a:prstDash val="solid"/>
                      <a:round/>
                      <a:headEnd type="none" w="med" len="med"/>
                      <a:tailEnd type="none" w="med" len="med"/>
                    </a:lnR>
                    <a:lnT w="28575"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ctr" fontAlgn="t">
                        <a:spcBef>
                          <a:spcPts val="0"/>
                        </a:spcBef>
                        <a:spcAft>
                          <a:spcPts val="0"/>
                        </a:spcAft>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(-ем)</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noProof="0" dirty="0">
                          <a:effectLst/>
                          <a:latin typeface="Calibri" panose="020F0502020204030204" pitchFamily="34" charset="0"/>
                          <a:ea typeface="PMingLiU" panose="02020500000000000000" pitchFamily="18" charset="-120"/>
                          <a:cs typeface="Calibri" panose="020F0502020204030204" pitchFamily="34" charset="0"/>
                        </a:rPr>
                        <a:t>‘to know’</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algn="just" fontAlgn="t">
                        <a:spcBef>
                          <a:spcPts val="0"/>
                        </a:spcBef>
                        <a:spcAft>
                          <a:spcPts val="0"/>
                        </a:spcAft>
                      </a:pP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988633"/>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1Sg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м</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ом</a:t>
                      </a:r>
                      <a:r>
                        <a:rPr lang="en-US"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п</a:t>
                      </a:r>
                      <a:r>
                        <a:rPr lang="en-US" sz="2000" b="1"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3603831"/>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2Sg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е</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т</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от </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п</a:t>
                      </a:r>
                      <a:r>
                        <a:rPr lang="en-US" sz="2000" b="1"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2309104"/>
                  </a:ext>
                </a:extLst>
              </a:tr>
              <a:tr h="71081">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3Sg</a:t>
                      </a:r>
                      <a:endParaRPr lang="en-US"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endParaRPr lang="az-Cyrl-AZ" sz="2000" b="1"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ог</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е</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ш ~ ок </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п</a:t>
                      </a:r>
                      <a:r>
                        <a:rPr lang="en-US" sz="2000" b="1"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2251239"/>
                  </a:ext>
                </a:extLst>
              </a:tr>
              <a:tr h="71081">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1Pl</a:t>
                      </a:r>
                      <a:endParaRPr lang="en-US"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пален</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endParaRPr lang="az-Cyrl-AZ" sz="2000" b="1"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о(гы)н</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п</a:t>
                      </a:r>
                      <a:r>
                        <a:rPr lang="en-US" sz="2000" b="1"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7858635"/>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2Pl</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палед</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endParaRPr lang="az-Cyrl-AZ" sz="2000" b="1"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о(гы)д</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п</a:t>
                      </a:r>
                      <a:r>
                        <a:rPr lang="en-US" sz="2000" b="1"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604730"/>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3Pl</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пал</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т</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о</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гыт </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п</a:t>
                      </a:r>
                      <a:r>
                        <a:rPr lang="en-US" sz="2000" b="1"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ле</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5975223"/>
                  </a:ext>
                </a:extLst>
              </a:tr>
            </a:tbl>
          </a:graphicData>
        </a:graphic>
      </p:graphicFrame>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1–5</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The verbal paradigm</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15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7</a:t>
            </a:fld>
            <a:endParaRPr lang="en-GB"/>
          </a:p>
        </p:txBody>
      </p:sp>
      <p:sp>
        <p:nvSpPr>
          <p:cNvPr id="7" name="Content Placeholder 2">
            <a:extLst>
              <a:ext uri="{FF2B5EF4-FFF2-40B4-BE49-F238E27FC236}">
                <a16:creationId xmlns:a16="http://schemas.microsoft.com/office/drawing/2014/main" id="{05D2BB38-98C8-4F51-8A7C-4861EAF6C6F5}"/>
              </a:ext>
            </a:extLst>
          </p:cNvPr>
          <p:cNvSpPr txBox="1">
            <a:spLocks/>
          </p:cNvSpPr>
          <p:nvPr/>
        </p:nvSpPr>
        <p:spPr>
          <a:xfrm>
            <a:off x="838197" y="1523888"/>
            <a:ext cx="10515600" cy="5335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u="sng" dirty="0"/>
              <a:t>a) Indicative present</a:t>
            </a:r>
            <a:endParaRPr lang="mi-NZ" u="sng" dirty="0"/>
          </a:p>
        </p:txBody>
      </p:sp>
    </p:spTree>
    <p:extLst>
      <p:ext uri="{BB962C8B-B14F-4D97-AF65-F5344CB8AC3E}">
        <p14:creationId xmlns:p14="http://schemas.microsoft.com/office/powerpoint/2010/main" val="1531051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5">
            <a:extLst>
              <a:ext uri="{FF2B5EF4-FFF2-40B4-BE49-F238E27FC236}">
                <a16:creationId xmlns:a16="http://schemas.microsoft.com/office/drawing/2014/main" id="{60EFFB50-CD5E-41AB-AB76-4A1F55961D87}"/>
              </a:ext>
            </a:extLst>
          </p:cNvPr>
          <p:cNvGraphicFramePr>
            <a:graphicFrameLocks/>
          </p:cNvGraphicFramePr>
          <p:nvPr>
            <p:extLst>
              <p:ext uri="{D42A27DB-BD31-4B8C-83A1-F6EECF244321}">
                <p14:modId xmlns:p14="http://schemas.microsoft.com/office/powerpoint/2010/main" val="988403752"/>
              </p:ext>
            </p:extLst>
          </p:nvPr>
        </p:nvGraphicFramePr>
        <p:xfrm>
          <a:off x="838200" y="2599399"/>
          <a:ext cx="10515600" cy="2316958"/>
        </p:xfrm>
        <a:graphic>
          <a:graphicData uri="http://schemas.openxmlformats.org/drawingml/2006/table">
            <a:tbl>
              <a:tblPr firstRow="1" firstCol="1" bandRow="1" bandCol="1"/>
              <a:tblGrid>
                <a:gridCol w="800100">
                  <a:extLst>
                    <a:ext uri="{9D8B030D-6E8A-4147-A177-3AD203B41FA5}">
                      <a16:colId xmlns:a16="http://schemas.microsoft.com/office/drawing/2014/main" val="3093730762"/>
                    </a:ext>
                  </a:extLst>
                </a:gridCol>
                <a:gridCol w="4857750">
                  <a:extLst>
                    <a:ext uri="{9D8B030D-6E8A-4147-A177-3AD203B41FA5}">
                      <a16:colId xmlns:a16="http://schemas.microsoft.com/office/drawing/2014/main" val="3804907911"/>
                    </a:ext>
                  </a:extLst>
                </a:gridCol>
                <a:gridCol w="4857750">
                  <a:extLst>
                    <a:ext uri="{9D8B030D-6E8A-4147-A177-3AD203B41FA5}">
                      <a16:colId xmlns:a16="http://schemas.microsoft.com/office/drawing/2014/main" val="1037044359"/>
                    </a:ext>
                  </a:extLst>
                </a:gridCol>
              </a:tblGrid>
              <a:tr h="71081">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 </a:t>
                      </a:r>
                      <a:endParaRPr lang="en-US" sz="2000" b="0" i="0" u="none" strike="noStrike" dirty="0">
                        <a:effectLst/>
                        <a:latin typeface="Arial" panose="020B0604020202020204" pitchFamily="34" charset="0"/>
                      </a:endParaRPr>
                    </a:p>
                  </a:txBody>
                  <a:tcPr marL="188595" marR="188595" marT="26194" marB="0">
                    <a:lnL>
                      <a:noFill/>
                    </a:lnL>
                    <a:lnR w="19050" cap="flat" cmpd="sng" algn="ctr">
                      <a:solidFill>
                        <a:srgbClr val="000000"/>
                      </a:solidFill>
                      <a:prstDash val="solid"/>
                      <a:round/>
                      <a:headEnd type="none" w="med" len="med"/>
                      <a:tailEnd type="none" w="med" len="med"/>
                    </a:lnR>
                    <a:lnT w="28575"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ctr" fontAlgn="t">
                        <a:spcBef>
                          <a:spcPts val="0"/>
                        </a:spcBef>
                        <a:spcAft>
                          <a:spcPts val="0"/>
                        </a:spcAft>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кочк</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(-ам)</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noProof="0" dirty="0">
                          <a:effectLst/>
                          <a:latin typeface="Calibri" panose="020F0502020204030204" pitchFamily="34" charset="0"/>
                          <a:ea typeface="PMingLiU" panose="02020500000000000000" pitchFamily="18" charset="-120"/>
                          <a:cs typeface="Calibri" panose="020F0502020204030204" pitchFamily="34" charset="0"/>
                        </a:rPr>
                        <a:t>‘to eat’</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algn="just" fontAlgn="t">
                        <a:spcBef>
                          <a:spcPts val="0"/>
                        </a:spcBef>
                        <a:spcAft>
                          <a:spcPts val="0"/>
                        </a:spcAft>
                      </a:pP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988633"/>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1Sg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en-US"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3603831"/>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2Sg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коч</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ит </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2309104"/>
                  </a:ext>
                </a:extLst>
              </a:tr>
              <a:tr h="71081">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3Sg</a:t>
                      </a:r>
                      <a:endParaRPr lang="en-US"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rPr>
                        <a:t>к</a:t>
                      </a:r>
                      <a:r>
                        <a:rPr lang="mi-NZ" sz="2000" b="1" i="0" u="none" strike="noStrike"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rPr>
                        <a:t>о</a:t>
                      </a:r>
                      <a:r>
                        <a:rPr lang="mi-NZ" sz="2000" b="0" i="0" u="none" strike="noStrike"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rPr>
                        <a:t>чшо</a:t>
                      </a:r>
                      <a:endParaRPr lang="az-Cyrl-AZ" sz="2000" b="1" i="0" u="none" strike="noStrike" dirty="0">
                        <a:solidFill>
                          <a:schemeClr val="accent3"/>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1" i="0" u="none" strike="noStrike" kern="1200"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rPr>
                        <a:t>ы</a:t>
                      </a:r>
                      <a:r>
                        <a:rPr lang="mi-NZ" sz="2000" b="0" i="0" u="none" strike="noStrike" kern="1200"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rPr>
                        <a:t>нже коч</a:t>
                      </a:r>
                      <a:endParaRPr lang="en-GB" sz="2000" b="0" i="0" u="none" strike="noStrike" kern="1200"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2251239"/>
                  </a:ext>
                </a:extLst>
              </a:tr>
              <a:tr h="71081">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1Pl</a:t>
                      </a:r>
                      <a:endParaRPr lang="en-US"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a:t>
                      </a:r>
                      <a:endParaRPr lang="az-Cyrl-AZ" sz="2000" b="1"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de-AT"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7858635"/>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2Pl</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к</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о</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чса</a:t>
                      </a:r>
                      <a:endParaRPr lang="az-Cyrl-AZ" sz="2000" b="1"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ид</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604730"/>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3Pl</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rPr>
                        <a:t>к</a:t>
                      </a:r>
                      <a:r>
                        <a:rPr lang="mi-NZ" sz="2000" b="1" i="0" u="none" strike="noStrike"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rPr>
                        <a:t>о</a:t>
                      </a:r>
                      <a:r>
                        <a:rPr lang="mi-NZ" sz="2000" b="0" i="0" u="none" strike="noStrike"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rPr>
                        <a:t>чкышт</a:t>
                      </a:r>
                      <a:endParaRPr lang="az-Cyrl-AZ" sz="2000" b="0" i="0" u="none" strike="noStrike" dirty="0">
                        <a:solidFill>
                          <a:schemeClr val="accent3"/>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1" i="0" u="none" strike="noStrike" kern="1200"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rPr>
                        <a:t>ы</a:t>
                      </a:r>
                      <a:r>
                        <a:rPr lang="mi-NZ" sz="2000" b="0" i="0" u="none" strike="noStrike" kern="1200"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rPr>
                        <a:t>нышт коч</a:t>
                      </a:r>
                      <a:endParaRPr lang="en-GB" sz="2000" b="0" i="0" u="none" strike="noStrike" kern="1200"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5975223"/>
                  </a:ext>
                </a:extLst>
              </a:tr>
            </a:tbl>
          </a:graphicData>
        </a:graphic>
      </p:graphicFrame>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1–5</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The verbal paradigm</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15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8</a:t>
            </a:fld>
            <a:endParaRPr lang="en-GB"/>
          </a:p>
        </p:txBody>
      </p:sp>
      <p:sp>
        <p:nvSpPr>
          <p:cNvPr id="7" name="Content Placeholder 2">
            <a:extLst>
              <a:ext uri="{FF2B5EF4-FFF2-40B4-BE49-F238E27FC236}">
                <a16:creationId xmlns:a16="http://schemas.microsoft.com/office/drawing/2014/main" id="{05D2BB38-98C8-4F51-8A7C-4861EAF6C6F5}"/>
              </a:ext>
            </a:extLst>
          </p:cNvPr>
          <p:cNvSpPr txBox="1">
            <a:spLocks/>
          </p:cNvSpPr>
          <p:nvPr/>
        </p:nvSpPr>
        <p:spPr>
          <a:xfrm>
            <a:off x="838197" y="1523888"/>
            <a:ext cx="10515600" cy="5335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u="sng" dirty="0"/>
              <a:t>b) Imperative</a:t>
            </a:r>
            <a:endParaRPr lang="mi-NZ" u="sng" dirty="0"/>
          </a:p>
        </p:txBody>
      </p:sp>
      <p:sp>
        <p:nvSpPr>
          <p:cNvPr id="11" name="Rectangle 10">
            <a:extLst>
              <a:ext uri="{FF2B5EF4-FFF2-40B4-BE49-F238E27FC236}">
                <a16:creationId xmlns:a16="http://schemas.microsoft.com/office/drawing/2014/main" id="{E86A337A-AD2F-4BF0-B260-51A6F4769DB5}"/>
              </a:ext>
            </a:extLst>
          </p:cNvPr>
          <p:cNvSpPr/>
          <p:nvPr/>
        </p:nvSpPr>
        <p:spPr>
          <a:xfrm>
            <a:off x="1750037" y="3279658"/>
            <a:ext cx="1056028" cy="29547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5" name="Rectangle 14">
            <a:extLst>
              <a:ext uri="{FF2B5EF4-FFF2-40B4-BE49-F238E27FC236}">
                <a16:creationId xmlns:a16="http://schemas.microsoft.com/office/drawing/2014/main" id="{1859C7F0-63DE-4F27-83E6-75F782CA3001}"/>
              </a:ext>
            </a:extLst>
          </p:cNvPr>
          <p:cNvSpPr/>
          <p:nvPr/>
        </p:nvSpPr>
        <p:spPr>
          <a:xfrm>
            <a:off x="1804854" y="4308391"/>
            <a:ext cx="1176133"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9" name="Rectangle 18">
            <a:extLst>
              <a:ext uri="{FF2B5EF4-FFF2-40B4-BE49-F238E27FC236}">
                <a16:creationId xmlns:a16="http://schemas.microsoft.com/office/drawing/2014/main" id="{34C89073-7581-425E-8485-38852DEA4B59}"/>
              </a:ext>
            </a:extLst>
          </p:cNvPr>
          <p:cNvSpPr/>
          <p:nvPr/>
        </p:nvSpPr>
        <p:spPr>
          <a:xfrm>
            <a:off x="6563009" y="3279658"/>
            <a:ext cx="1393213" cy="29547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2" name="Rectangle 21">
            <a:extLst>
              <a:ext uri="{FF2B5EF4-FFF2-40B4-BE49-F238E27FC236}">
                <a16:creationId xmlns:a16="http://schemas.microsoft.com/office/drawing/2014/main" id="{9C041F3B-728F-49E6-A7C5-2D9B71C78290}"/>
              </a:ext>
            </a:extLst>
          </p:cNvPr>
          <p:cNvSpPr/>
          <p:nvPr/>
        </p:nvSpPr>
        <p:spPr>
          <a:xfrm>
            <a:off x="6551838" y="4308391"/>
            <a:ext cx="2365919"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914154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5" grpId="0" animBg="1"/>
      <p:bldP spid="1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5">
            <a:extLst>
              <a:ext uri="{FF2B5EF4-FFF2-40B4-BE49-F238E27FC236}">
                <a16:creationId xmlns:a16="http://schemas.microsoft.com/office/drawing/2014/main" id="{60EFFB50-CD5E-41AB-AB76-4A1F55961D87}"/>
              </a:ext>
            </a:extLst>
          </p:cNvPr>
          <p:cNvGraphicFramePr>
            <a:graphicFrameLocks/>
          </p:cNvGraphicFramePr>
          <p:nvPr>
            <p:extLst>
              <p:ext uri="{D42A27DB-BD31-4B8C-83A1-F6EECF244321}">
                <p14:modId xmlns:p14="http://schemas.microsoft.com/office/powerpoint/2010/main" val="4034936275"/>
              </p:ext>
            </p:extLst>
          </p:nvPr>
        </p:nvGraphicFramePr>
        <p:xfrm>
          <a:off x="838200" y="2599399"/>
          <a:ext cx="10515600" cy="2316958"/>
        </p:xfrm>
        <a:graphic>
          <a:graphicData uri="http://schemas.openxmlformats.org/drawingml/2006/table">
            <a:tbl>
              <a:tblPr firstRow="1" firstCol="1" bandRow="1" bandCol="1"/>
              <a:tblGrid>
                <a:gridCol w="800100">
                  <a:extLst>
                    <a:ext uri="{9D8B030D-6E8A-4147-A177-3AD203B41FA5}">
                      <a16:colId xmlns:a16="http://schemas.microsoft.com/office/drawing/2014/main" val="3093730762"/>
                    </a:ext>
                  </a:extLst>
                </a:gridCol>
                <a:gridCol w="4857750">
                  <a:extLst>
                    <a:ext uri="{9D8B030D-6E8A-4147-A177-3AD203B41FA5}">
                      <a16:colId xmlns:a16="http://schemas.microsoft.com/office/drawing/2014/main" val="3804907911"/>
                    </a:ext>
                  </a:extLst>
                </a:gridCol>
                <a:gridCol w="4857750">
                  <a:extLst>
                    <a:ext uri="{9D8B030D-6E8A-4147-A177-3AD203B41FA5}">
                      <a16:colId xmlns:a16="http://schemas.microsoft.com/office/drawing/2014/main" val="1037044359"/>
                    </a:ext>
                  </a:extLst>
                </a:gridCol>
              </a:tblGrid>
              <a:tr h="71081">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 </a:t>
                      </a:r>
                      <a:endParaRPr lang="en-US" sz="2000" b="0" i="0" u="none" strike="noStrike" dirty="0">
                        <a:effectLst/>
                        <a:latin typeface="Arial" panose="020B0604020202020204" pitchFamily="34" charset="0"/>
                      </a:endParaRPr>
                    </a:p>
                  </a:txBody>
                  <a:tcPr marL="188595" marR="188595" marT="26194" marB="0">
                    <a:lnL>
                      <a:noFill/>
                    </a:lnL>
                    <a:lnR w="19050" cap="flat" cmpd="sng" algn="ctr">
                      <a:solidFill>
                        <a:srgbClr val="000000"/>
                      </a:solidFill>
                      <a:prstDash val="solid"/>
                      <a:round/>
                      <a:headEnd type="none" w="med" len="med"/>
                      <a:tailEnd type="none" w="med" len="med"/>
                    </a:lnR>
                    <a:lnT w="28575"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ctr" fontAlgn="t">
                        <a:spcBef>
                          <a:spcPts val="0"/>
                        </a:spcBef>
                        <a:spcAft>
                          <a:spcPts val="0"/>
                        </a:spcAft>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кочк</a:t>
                      </a:r>
                      <a:r>
                        <a:rPr lang="de-AT"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ш (-ам)</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noProof="0" dirty="0">
                          <a:effectLst/>
                          <a:latin typeface="Calibri" panose="020F0502020204030204" pitchFamily="34" charset="0"/>
                          <a:ea typeface="PMingLiU" panose="02020500000000000000" pitchFamily="18" charset="-120"/>
                          <a:cs typeface="Calibri" panose="020F0502020204030204" pitchFamily="34" charset="0"/>
                        </a:rPr>
                        <a:t>‘to eat’</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algn="just" fontAlgn="t">
                        <a:spcBef>
                          <a:spcPts val="0"/>
                        </a:spcBef>
                        <a:spcAft>
                          <a:spcPts val="0"/>
                        </a:spcAft>
                      </a:pP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988633"/>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1Sg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en-US"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3603831"/>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2Sg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коч</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ит </a:t>
                      </a:r>
                      <a:r>
                        <a:rPr lang="en-US" sz="2000" b="0" i="0" u="none" strike="noStrike" kern="1200" dirty="0" err="1">
                          <a:solidFill>
                            <a:schemeClr val="tx1"/>
                          </a:solidFill>
                          <a:effectLst/>
                          <a:latin typeface="Calibri" panose="020F0502020204030204" pitchFamily="34" charset="0"/>
                          <a:ea typeface="PMingLiU" panose="02020500000000000000" pitchFamily="18" charset="-120"/>
                          <a:cs typeface="Calibri" panose="020F0502020204030204" pitchFamily="34" charset="0"/>
                        </a:rPr>
                        <a:t>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2309104"/>
                  </a:ext>
                </a:extLst>
              </a:tr>
              <a:tr h="71081">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3Sg</a:t>
                      </a:r>
                      <a:endParaRPr lang="en-US"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rPr>
                        <a:t>к</a:t>
                      </a:r>
                      <a:r>
                        <a:rPr lang="mi-NZ" sz="2000" b="1" i="0" u="none" strike="noStrike"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rPr>
                        <a:t>о</a:t>
                      </a:r>
                      <a:r>
                        <a:rPr lang="mi-NZ" sz="2000" b="0" i="0" u="none" strike="noStrike"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rPr>
                        <a:t>чшо</a:t>
                      </a:r>
                      <a:endParaRPr lang="az-Cyrl-AZ" sz="2000" b="1" i="0" u="none" strike="noStrike" dirty="0">
                        <a:solidFill>
                          <a:schemeClr val="accent3"/>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1" i="0" u="none" strike="noStrike" kern="1200"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rPr>
                        <a:t>ы</a:t>
                      </a:r>
                      <a:r>
                        <a:rPr lang="mi-NZ" sz="2000" b="0" i="0" u="none" strike="noStrike" kern="1200"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rPr>
                        <a:t>нже коч</a:t>
                      </a:r>
                      <a:endParaRPr lang="en-GB" sz="2000" b="0" i="0" u="none" strike="noStrike" kern="1200"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2251239"/>
                  </a:ext>
                </a:extLst>
              </a:tr>
              <a:tr h="71081">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1Pl</a:t>
                      </a:r>
                      <a:endParaRPr lang="en-US"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a:t>
                      </a:r>
                      <a:endParaRPr lang="az-Cyrl-AZ" sz="2000" b="1"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de-AT"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7858635"/>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2Pl</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к</a:t>
                      </a:r>
                      <a:r>
                        <a:rPr lang="mi-NZ" sz="2000" b="1" i="0" u="none" strike="noStrike" dirty="0">
                          <a:effectLst/>
                          <a:latin typeface="Calibri" panose="020F0502020204030204" pitchFamily="34" charset="0"/>
                          <a:ea typeface="PMingLiU" panose="02020500000000000000" pitchFamily="18" charset="-120"/>
                          <a:cs typeface="Calibri" panose="020F0502020204030204" pitchFamily="34" charset="0"/>
                        </a:rPr>
                        <a:t>о</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чса</a:t>
                      </a:r>
                      <a:endParaRPr lang="az-Cyrl-AZ" sz="2000" b="1"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ид</a:t>
                      </a:r>
                      <a:r>
                        <a:rPr lang="mi-NZ" sz="2000" b="1"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а</a:t>
                      </a:r>
                      <a:r>
                        <a:rPr lang="mi-NZ"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коч</a:t>
                      </a: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604730"/>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3Pl</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mi-NZ" sz="2000" b="0" i="0" u="none" strike="noStrike"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rPr>
                        <a:t>к</a:t>
                      </a:r>
                      <a:r>
                        <a:rPr lang="mi-NZ" sz="2000" b="1" i="0" u="none" strike="noStrike"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rPr>
                        <a:t>о</a:t>
                      </a:r>
                      <a:r>
                        <a:rPr lang="mi-NZ" sz="2000" b="0" i="0" u="none" strike="noStrike"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rPr>
                        <a:t>чкышт</a:t>
                      </a:r>
                      <a:endParaRPr lang="az-Cyrl-AZ" sz="2000" b="0" i="0" u="none" strike="noStrike" dirty="0">
                        <a:solidFill>
                          <a:schemeClr val="accent3"/>
                        </a:solidFill>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mi-NZ" sz="2000" b="1" i="0" u="none" strike="noStrike" kern="1200"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rPr>
                        <a:t>ы</a:t>
                      </a:r>
                      <a:r>
                        <a:rPr lang="mi-NZ" sz="2000" b="0" i="0" u="none" strike="noStrike" kern="1200"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rPr>
                        <a:t>нышт коч</a:t>
                      </a:r>
                      <a:endParaRPr lang="en-GB" sz="2000" b="0" i="0" u="none" strike="noStrike" kern="1200" dirty="0">
                        <a:solidFill>
                          <a:schemeClr val="accent3"/>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5975223"/>
                  </a:ext>
                </a:extLst>
              </a:tr>
            </a:tbl>
          </a:graphicData>
        </a:graphic>
      </p:graphicFrame>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1–5</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The verbal paradigm</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15</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9</a:t>
            </a:fld>
            <a:endParaRPr lang="en-GB"/>
          </a:p>
        </p:txBody>
      </p:sp>
      <p:sp>
        <p:nvSpPr>
          <p:cNvPr id="7" name="Content Placeholder 2">
            <a:extLst>
              <a:ext uri="{FF2B5EF4-FFF2-40B4-BE49-F238E27FC236}">
                <a16:creationId xmlns:a16="http://schemas.microsoft.com/office/drawing/2014/main" id="{05D2BB38-98C8-4F51-8A7C-4861EAF6C6F5}"/>
              </a:ext>
            </a:extLst>
          </p:cNvPr>
          <p:cNvSpPr txBox="1">
            <a:spLocks/>
          </p:cNvSpPr>
          <p:nvPr/>
        </p:nvSpPr>
        <p:spPr>
          <a:xfrm>
            <a:off x="838197" y="1523888"/>
            <a:ext cx="10515600" cy="5335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u="sng" dirty="0"/>
              <a:t>b) Imperative</a:t>
            </a:r>
            <a:endParaRPr lang="mi-NZ" u="sng" dirty="0"/>
          </a:p>
        </p:txBody>
      </p:sp>
    </p:spTree>
    <p:extLst>
      <p:ext uri="{BB962C8B-B14F-4D97-AF65-F5344CB8AC3E}">
        <p14:creationId xmlns:p14="http://schemas.microsoft.com/office/powerpoint/2010/main" val="31645664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1601</Words>
  <Application>Microsoft Office PowerPoint</Application>
  <PresentationFormat>Widescreen</PresentationFormat>
  <Paragraphs>651</Paragraphs>
  <Slides>32</Slides>
  <Notes>3</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Arial</vt:lpstr>
      <vt:lpstr>Calibri</vt:lpstr>
      <vt:lpstr>Calibri Light</vt:lpstr>
      <vt:lpstr>Office Theme</vt:lpstr>
      <vt:lpstr>Chapter 15</vt:lpstr>
      <vt:lpstr>PowerPoint Presentation</vt:lpstr>
      <vt:lpstr>Review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Exercises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COPIUS Mari: 15</dc:title>
  <dc:creator>Jeremy Bradley</dc:creator>
  <cp:lastModifiedBy>Jeremy moss Bradley</cp:lastModifiedBy>
  <cp:revision>74</cp:revision>
  <dcterms:created xsi:type="dcterms:W3CDTF">2021-01-22T02:35:08Z</dcterms:created>
  <dcterms:modified xsi:type="dcterms:W3CDTF">2024-03-15T13:52:44Z</dcterms:modified>
</cp:coreProperties>
</file>