
<file path=[Content_Types].xml><?xml version="1.0" encoding="utf-8"?>
<Types xmlns="http://schemas.openxmlformats.org/package/2006/content-types">
  <Default Extension="emf" ContentType="image/x-emf"/>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83" r:id="rId2"/>
    <p:sldId id="761" r:id="rId3"/>
    <p:sldId id="596" r:id="rId4"/>
    <p:sldId id="722" r:id="rId5"/>
    <p:sldId id="851" r:id="rId6"/>
    <p:sldId id="852" r:id="rId7"/>
    <p:sldId id="853" r:id="rId8"/>
    <p:sldId id="854" r:id="rId9"/>
    <p:sldId id="855" r:id="rId10"/>
    <p:sldId id="856" r:id="rId11"/>
    <p:sldId id="857" r:id="rId12"/>
    <p:sldId id="859" r:id="rId13"/>
    <p:sldId id="860" r:id="rId14"/>
    <p:sldId id="861" r:id="rId15"/>
    <p:sldId id="862" r:id="rId16"/>
    <p:sldId id="864" r:id="rId17"/>
    <p:sldId id="865" r:id="rId18"/>
    <p:sldId id="866" r:id="rId19"/>
    <p:sldId id="867" r:id="rId20"/>
    <p:sldId id="869" r:id="rId21"/>
    <p:sldId id="870" r:id="rId22"/>
    <p:sldId id="871" r:id="rId23"/>
    <p:sldId id="872" r:id="rId24"/>
    <p:sldId id="874" r:id="rId25"/>
    <p:sldId id="873" r:id="rId26"/>
    <p:sldId id="763" r:id="rId27"/>
    <p:sldId id="877" r:id="rId28"/>
    <p:sldId id="876" r:id="rId29"/>
    <p:sldId id="878" r:id="rId30"/>
    <p:sldId id="879" r:id="rId31"/>
    <p:sldId id="655" r:id="rId32"/>
    <p:sldId id="65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5" autoAdjust="0"/>
    <p:restoredTop sz="86359" autoAdjust="0"/>
  </p:normalViewPr>
  <p:slideViewPr>
    <p:cSldViewPr snapToGrid="0">
      <p:cViewPr varScale="1">
        <p:scale>
          <a:sx n="92" d="100"/>
          <a:sy n="92" d="100"/>
        </p:scale>
        <p:origin x="1434" y="78"/>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32</a:t>
            </a:fld>
            <a:endParaRPr lang="en-GB"/>
          </a:p>
        </p:txBody>
      </p:sp>
    </p:spTree>
    <p:extLst>
      <p:ext uri="{BB962C8B-B14F-4D97-AF65-F5344CB8AC3E}">
        <p14:creationId xmlns:p14="http://schemas.microsoft.com/office/powerpoint/2010/main" val="4208877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C88948DA-C8C9-48AD-B0EA-7245F742CFB3}"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15</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D10F35BC-6D4F-478A-8A5E-60170B86F6C1}"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15</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A18B99E8-F64F-444D-8AC3-B60DACD0D523}"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15</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1EDD3BA5-3509-47CD-972E-71448C16545D}"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15</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EB66C324-E97A-4D03-934B-6E10F63B54F4}"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15</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E12DDB1A-85BF-44A1-B509-6FB5940D604E}"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15</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E6F5F575-71A9-4C19-B9E6-60FB7DFDF6B6}"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15</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EBCCC76E-753B-4BAC-A1B9-D3B882780B1F}"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15</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389194E6-5551-4B5C-8CE5-71CFC5441B78}"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15</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A176535F-2511-4F87-8E04-5E4D15A4B788}"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15</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B9E98708-DB6F-4187-B12B-A8CF6DAD7781}"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15</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A6F0F-891E-44B3-A67D-5A784DB5A137}"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15</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15</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2932605532"/>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лыже</a:t>
                      </a:r>
                      <a:endParaRPr lang="az-Cyrl-AZ" sz="2000" b="1"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нже </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лыза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лышт</a:t>
                      </a:r>
                      <a:endParaRPr lang="az-Cyrl-AZ" sz="2000" b="0"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нышт </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b) Imperative</a:t>
            </a:r>
            <a:endParaRPr lang="mi-NZ" u="sng" dirty="0"/>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12578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1339095088"/>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ле</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лыже</a:t>
                      </a:r>
                      <a:endParaRPr lang="az-Cyrl-AZ" sz="2000" b="1"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нже </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лыза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лышт</a:t>
                      </a:r>
                      <a:endParaRPr lang="az-Cyrl-AZ" sz="2000" b="0"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нышт </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b) Imperative</a:t>
            </a:r>
            <a:endParaRPr lang="mi-NZ" u="sng" dirty="0"/>
          </a:p>
        </p:txBody>
      </p:sp>
    </p:spTree>
    <p:extLst>
      <p:ext uri="{BB962C8B-B14F-4D97-AF65-F5344CB8AC3E}">
        <p14:creationId xmlns:p14="http://schemas.microsoft.com/office/powerpoint/2010/main" val="123543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219622347"/>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же</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кочнен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кочнед</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c) Desiderative</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76089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24761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684060941"/>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же</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кочнен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кочнед</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c) Desiderative</a:t>
            </a:r>
            <a:endParaRPr lang="mi-NZ" u="sng" dirty="0"/>
          </a:p>
        </p:txBody>
      </p:sp>
    </p:spTree>
    <p:extLst>
      <p:ext uri="{BB962C8B-B14F-4D97-AF65-F5344CB8AC3E}">
        <p14:creationId xmlns:p14="http://schemas.microsoft.com/office/powerpoint/2010/main" val="660363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442233925"/>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же</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нен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нед</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c) Desiderative</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76089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59406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226611257"/>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же</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ж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нен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нед</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ынед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палы</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н</a:t>
                      </a:r>
                      <a:r>
                        <a:rPr lang="az-Cyrl-A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az-Cyrl-A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a:t>
                      </a:r>
                    </a:p>
                  </a:txBody>
                  <a:tcPr marL="102382" marR="102382" marT="1422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c) Desiderative</a:t>
            </a:r>
            <a:endParaRPr lang="mi-NZ" u="sng" dirty="0"/>
          </a:p>
        </p:txBody>
      </p:sp>
    </p:spTree>
    <p:extLst>
      <p:ext uri="{BB962C8B-B14F-4D97-AF65-F5344CB8AC3E}">
        <p14:creationId xmlns:p14="http://schemas.microsoft.com/office/powerpoint/2010/main" val="2131596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4027832490"/>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шым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шыч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чко</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d) Indicative simple past I</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06496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134672728"/>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шым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шыч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чко</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d) Indicative simple past I</a:t>
            </a:r>
            <a:endParaRPr lang="mi-NZ" u="sng" dirty="0"/>
          </a:p>
        </p:txBody>
      </p:sp>
    </p:spTree>
    <p:extLst>
      <p:ext uri="{BB962C8B-B14F-4D97-AF65-F5344CB8AC3E}">
        <p14:creationId xmlns:p14="http://schemas.microsoft.com/office/powerpoint/2010/main" val="1082643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1435829188"/>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п</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лышым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шым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п</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лышыч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шыч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п</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лыш</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палышн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палышд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лышт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ышт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d) Indicative simple past I</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331871"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309686"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73706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1118615369"/>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п</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лышым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шым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п</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лышыч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шыч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п</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лыш</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палышн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палышд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лышт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ышт п</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d) Indicative simple past I</a:t>
            </a:r>
            <a:endParaRPr lang="mi-NZ" u="sng" dirty="0"/>
          </a:p>
        </p:txBody>
      </p:sp>
    </p:spTree>
    <p:extLst>
      <p:ext uri="{BB962C8B-B14F-4D97-AF65-F5344CB8AC3E}">
        <p14:creationId xmlns:p14="http://schemas.microsoft.com/office/powerpoint/2010/main" val="2288953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2474820597"/>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мыл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ын</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о(гы)н</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о(гы)д</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чкыныт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e) Indicative simple past II</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214076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393212"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7857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1911786103"/>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мыл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ын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ын</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о(гы)н</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о(гы)д</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чкыныт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к</a:t>
                      </a:r>
                      <a:r>
                        <a:rPr kumimoji="0" lang="mi-NZ"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mi-NZ"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чк</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ын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e) Indicative simple past II</a:t>
            </a:r>
            <a:endParaRPr lang="mi-NZ" u="sng" dirty="0"/>
          </a:p>
        </p:txBody>
      </p:sp>
    </p:spTree>
    <p:extLst>
      <p:ext uri="{BB962C8B-B14F-4D97-AF65-F5344CB8AC3E}">
        <p14:creationId xmlns:p14="http://schemas.microsoft.com/office/powerpoint/2010/main" val="1598170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493962765"/>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мыл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о(гы)н</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о(гы)д</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e) Indicative simple past II</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1039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747331474"/>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мыл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о(гы)н</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о(гы)д</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н </a:t>
                      </a:r>
                      <a:r>
                        <a:rPr kumimoji="0" lang="de-AT"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о</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гытыл</a:t>
                      </a:r>
                      <a:endParaRPr kumimoji="0" lang="az-Cyrl-AZ"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23</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e) Indicative simple past II</a:t>
            </a:r>
            <a:endParaRPr lang="mi-NZ" u="sng" dirty="0"/>
          </a:p>
        </p:txBody>
      </p:sp>
    </p:spTree>
    <p:extLst>
      <p:ext uri="{BB962C8B-B14F-4D97-AF65-F5344CB8AC3E}">
        <p14:creationId xmlns:p14="http://schemas.microsoft.com/office/powerpoint/2010/main" val="938669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24</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f) Non-finite forms</a:t>
            </a:r>
            <a:endParaRPr lang="mi-NZ" u="sng" dirty="0"/>
          </a:p>
        </p:txBody>
      </p:sp>
      <p:graphicFrame>
        <p:nvGraphicFramePr>
          <p:cNvPr id="2" name="Table 5">
            <a:extLst>
              <a:ext uri="{FF2B5EF4-FFF2-40B4-BE49-F238E27FC236}">
                <a16:creationId xmlns:a16="http://schemas.microsoft.com/office/drawing/2014/main" id="{2BAF39E0-3533-4CBB-B520-E8C17D7EEF94}"/>
              </a:ext>
            </a:extLst>
          </p:cNvPr>
          <p:cNvGraphicFramePr>
            <a:graphicFrameLocks noGrp="1"/>
          </p:cNvGraphicFramePr>
          <p:nvPr/>
        </p:nvGraphicFramePr>
        <p:xfrm>
          <a:off x="1143978" y="2361882"/>
          <a:ext cx="8128000" cy="356616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516179375"/>
                    </a:ext>
                  </a:extLst>
                </a:gridCol>
                <a:gridCol w="2032000">
                  <a:extLst>
                    <a:ext uri="{9D8B030D-6E8A-4147-A177-3AD203B41FA5}">
                      <a16:colId xmlns:a16="http://schemas.microsoft.com/office/drawing/2014/main" val="1972522548"/>
                    </a:ext>
                  </a:extLst>
                </a:gridCol>
                <a:gridCol w="2032000">
                  <a:extLst>
                    <a:ext uri="{9D8B030D-6E8A-4147-A177-3AD203B41FA5}">
                      <a16:colId xmlns:a16="http://schemas.microsoft.com/office/drawing/2014/main" val="4065901894"/>
                    </a:ext>
                  </a:extLst>
                </a:gridCol>
                <a:gridCol w="2032000">
                  <a:extLst>
                    <a:ext uri="{9D8B030D-6E8A-4147-A177-3AD203B41FA5}">
                      <a16:colId xmlns:a16="http://schemas.microsoft.com/office/drawing/2014/main" val="2683150193"/>
                    </a:ext>
                  </a:extLst>
                </a:gridCol>
              </a:tblGrid>
              <a:tr h="134757">
                <a:tc rowSpan="2">
                  <a:txBody>
                    <a:bodyPr/>
                    <a:lstStyle/>
                    <a:p>
                      <a:pPr algn="ctr"/>
                      <a:r>
                        <a:rPr lang="de-AT" sz="1200" b="1" dirty="0"/>
                        <a:t>Infinitives</a:t>
                      </a:r>
                      <a:endParaRPr lang="en-GB" sz="1200" b="1" dirty="0"/>
                    </a:p>
                  </a:txBody>
                  <a:tcPr anchor="ctr">
                    <a:lnL w="28575" cap="flat" cmpd="sng" algn="ctr">
                      <a:no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AT" sz="1200" b="1" dirty="0"/>
                        <a:t>Standard</a:t>
                      </a:r>
                      <a:endParaRPr lang="en-GB" sz="1200" b="1" dirty="0"/>
                    </a:p>
                  </a:txBody>
                  <a:tcPr anchor="ctr">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tcPr>
                </a:tc>
                <a:tc>
                  <a:txBody>
                    <a:bodyPr/>
                    <a:lstStyle/>
                    <a:p>
                      <a:r>
                        <a:rPr lang="mi-NZ" sz="1200" dirty="0"/>
                        <a:t>кочк</a:t>
                      </a:r>
                      <a:r>
                        <a:rPr lang="mi-NZ" sz="1200" b="1" dirty="0"/>
                        <a:t>а</a:t>
                      </a:r>
                      <a:r>
                        <a:rPr lang="mi-NZ" sz="1200" dirty="0"/>
                        <a:t>ш</a:t>
                      </a:r>
                      <a:endParaRPr lang="en-GB" sz="1200" dirty="0"/>
                    </a:p>
                  </a:txBody>
                  <a:tcPr>
                    <a:lnL w="28575" cap="flat" cmpd="sng" algn="ctr">
                      <a:solidFill>
                        <a:schemeClr val="tx1"/>
                      </a:solidFill>
                      <a:prstDash val="solid"/>
                      <a:round/>
                      <a:headEnd type="none" w="med" len="med"/>
                      <a:tailEnd type="none" w="med" len="med"/>
                    </a:lnL>
                    <a:lnT w="28575" cap="flat" cmpd="sng" algn="ctr">
                      <a:noFill/>
                      <a:prstDash val="solid"/>
                      <a:round/>
                      <a:headEnd type="none" w="med" len="med"/>
                      <a:tailEnd type="none" w="med" len="med"/>
                    </a:lnT>
                  </a:tcPr>
                </a:tc>
                <a:tc>
                  <a:txBody>
                    <a:bodyPr/>
                    <a:lstStyle/>
                    <a:p>
                      <a:r>
                        <a:rPr lang="mi-NZ" sz="1200" dirty="0"/>
                        <a:t>пал</a:t>
                      </a:r>
                      <a:r>
                        <a:rPr lang="mi-NZ" sz="1200" b="1" dirty="0"/>
                        <a:t>а</a:t>
                      </a:r>
                      <a:r>
                        <a:rPr lang="mi-NZ" sz="1200" dirty="0"/>
                        <a:t>ш</a:t>
                      </a:r>
                      <a:endParaRPr lang="en-GB" sz="1200" dirty="0"/>
                    </a:p>
                  </a:txBody>
                  <a:tcPr>
                    <a:lnR w="28575"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59375938"/>
                  </a:ext>
                </a:extLst>
              </a:tr>
              <a:tr h="134757">
                <a:tc vMerge="1">
                  <a:txBody>
                    <a:bodyPr/>
                    <a:lstStyle/>
                    <a:p>
                      <a:endParaRPr lang="en-GB" sz="1200" dirty="0"/>
                    </a:p>
                  </a:txBody>
                  <a:tcPr/>
                </a:tc>
                <a:tc>
                  <a:txBody>
                    <a:bodyPr/>
                    <a:lstStyle/>
                    <a:p>
                      <a:pPr algn="ctr"/>
                      <a:r>
                        <a:rPr lang="de-AT" sz="1200" b="1" dirty="0"/>
                        <a:t>Necessitive</a:t>
                      </a:r>
                      <a:endParaRPr lang="en-GB" sz="1200" b="1" dirty="0"/>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lang="mi-NZ" sz="1200" dirty="0"/>
                        <a:t>кочм</a:t>
                      </a:r>
                      <a:r>
                        <a:rPr lang="mi-NZ" sz="1200" b="1" dirty="0"/>
                        <a:t>а</a:t>
                      </a:r>
                      <a:r>
                        <a:rPr lang="mi-NZ" sz="1200" dirty="0"/>
                        <a:t>н</a:t>
                      </a:r>
                      <a:endParaRPr lang="en-GB" sz="1200" dirty="0"/>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mi-NZ" sz="1200" dirty="0"/>
                        <a:t>палым</a:t>
                      </a:r>
                      <a:r>
                        <a:rPr lang="mi-NZ" sz="1200" b="1" dirty="0"/>
                        <a:t>а</a:t>
                      </a:r>
                      <a:r>
                        <a:rPr lang="mi-NZ" sz="1200" dirty="0"/>
                        <a:t>н</a:t>
                      </a:r>
                      <a:endParaRPr lang="en-GB" sz="1200" dirty="0"/>
                    </a:p>
                  </a:txBody>
                  <a:tcPr>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350432"/>
                  </a:ext>
                </a:extLst>
              </a:tr>
              <a:tr h="134757">
                <a:tc rowSpan="4">
                  <a:txBody>
                    <a:bodyPr/>
                    <a:lstStyle/>
                    <a:p>
                      <a:pPr algn="ctr"/>
                      <a:r>
                        <a:rPr lang="de-AT" sz="1200" b="1" dirty="0"/>
                        <a:t>Participles</a:t>
                      </a:r>
                      <a:endParaRPr lang="en-GB" sz="1200" b="1" dirty="0"/>
                    </a:p>
                  </a:txBody>
                  <a:tcPr anchor="ctr">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AT" sz="1200" b="1" dirty="0"/>
                        <a:t>Active</a:t>
                      </a:r>
                      <a:endParaRPr lang="en-GB" sz="1200" b="1"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mi-NZ" sz="1200" dirty="0"/>
                        <a:t>к</a:t>
                      </a:r>
                      <a:r>
                        <a:rPr lang="mi-NZ" sz="1200" b="1" dirty="0"/>
                        <a:t>о</a:t>
                      </a:r>
                      <a:r>
                        <a:rPr lang="mi-NZ" sz="1200" dirty="0"/>
                        <a:t>чшо</a:t>
                      </a:r>
                      <a:endParaRPr lang="en-GB" sz="1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lang="mi-NZ" sz="1200" dirty="0"/>
                        <a:t>п</a:t>
                      </a:r>
                      <a:r>
                        <a:rPr lang="mi-NZ" sz="1200" b="1" dirty="0"/>
                        <a:t>а</a:t>
                      </a:r>
                      <a:r>
                        <a:rPr lang="mi-NZ" sz="1200" dirty="0"/>
                        <a:t>лыше</a:t>
                      </a:r>
                      <a:endParaRPr lang="en-GB" sz="1200" dirty="0"/>
                    </a:p>
                  </a:txBody>
                  <a:tcPr>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04068621"/>
                  </a:ext>
                </a:extLst>
              </a:tr>
              <a:tr h="134757">
                <a:tc vMerge="1">
                  <a:txBody>
                    <a:bodyPr/>
                    <a:lstStyle/>
                    <a:p>
                      <a:endParaRPr lang="en-GB" sz="1200" dirty="0"/>
                    </a:p>
                  </a:txBody>
                  <a:tcPr/>
                </a:tc>
                <a:tc>
                  <a:txBody>
                    <a:bodyPr/>
                    <a:lstStyle/>
                    <a:p>
                      <a:pPr algn="ctr"/>
                      <a:r>
                        <a:rPr lang="de-AT" sz="1200" b="1" dirty="0"/>
                        <a:t>Passive</a:t>
                      </a:r>
                      <a:endParaRPr lang="en-GB" sz="1200" b="1" dirty="0"/>
                    </a:p>
                  </a:txBody>
                  <a:tcPr anchor="ctr">
                    <a:lnR w="28575" cap="flat" cmpd="sng" algn="ctr">
                      <a:solidFill>
                        <a:schemeClr val="tx1"/>
                      </a:solidFill>
                      <a:prstDash val="solid"/>
                      <a:round/>
                      <a:headEnd type="none" w="med" len="med"/>
                      <a:tailEnd type="none" w="med" len="med"/>
                    </a:lnR>
                  </a:tcPr>
                </a:tc>
                <a:tc>
                  <a:txBody>
                    <a:bodyPr/>
                    <a:lstStyle/>
                    <a:p>
                      <a:r>
                        <a:rPr lang="mi-NZ" sz="1200" dirty="0"/>
                        <a:t>к</a:t>
                      </a:r>
                      <a:r>
                        <a:rPr lang="mi-NZ" sz="1200" b="1" dirty="0"/>
                        <a:t>о</a:t>
                      </a:r>
                      <a:r>
                        <a:rPr lang="mi-NZ" sz="1200" dirty="0"/>
                        <a:t>чмо</a:t>
                      </a:r>
                      <a:endParaRPr lang="en-GB" sz="1200" dirty="0"/>
                    </a:p>
                  </a:txBody>
                  <a:tcPr>
                    <a:lnL w="28575" cap="flat" cmpd="sng" algn="ctr">
                      <a:solidFill>
                        <a:schemeClr val="tx1"/>
                      </a:solidFill>
                      <a:prstDash val="solid"/>
                      <a:round/>
                      <a:headEnd type="none" w="med" len="med"/>
                      <a:tailEnd type="none" w="med" len="med"/>
                    </a:lnL>
                  </a:tcPr>
                </a:tc>
                <a:tc>
                  <a:txBody>
                    <a:bodyPr/>
                    <a:lstStyle/>
                    <a:p>
                      <a:r>
                        <a:rPr lang="mi-NZ" sz="1200" dirty="0"/>
                        <a:t>п</a:t>
                      </a:r>
                      <a:r>
                        <a:rPr lang="mi-NZ" sz="1200" b="1" dirty="0"/>
                        <a:t>а</a:t>
                      </a:r>
                      <a:r>
                        <a:rPr lang="mi-NZ" sz="1200" dirty="0"/>
                        <a:t>лыме</a:t>
                      </a:r>
                      <a:endParaRPr lang="en-GB" sz="1200" dirty="0"/>
                    </a:p>
                  </a:txBody>
                  <a:tcPr>
                    <a:lnR w="28575" cap="flat" cmpd="sng" algn="ctr">
                      <a:noFill/>
                      <a:prstDash val="solid"/>
                      <a:round/>
                      <a:headEnd type="none" w="med" len="med"/>
                      <a:tailEnd type="none" w="med" len="med"/>
                    </a:lnR>
                  </a:tcPr>
                </a:tc>
                <a:extLst>
                  <a:ext uri="{0D108BD9-81ED-4DB2-BD59-A6C34878D82A}">
                    <a16:rowId xmlns:a16="http://schemas.microsoft.com/office/drawing/2014/main" val="1877185385"/>
                  </a:ext>
                </a:extLst>
              </a:tr>
              <a:tr h="134757">
                <a:tc vMerge="1">
                  <a:txBody>
                    <a:bodyPr/>
                    <a:lstStyle/>
                    <a:p>
                      <a:endParaRPr lang="en-GB" sz="1200" dirty="0"/>
                    </a:p>
                  </a:txBody>
                  <a:tcPr/>
                </a:tc>
                <a:tc>
                  <a:txBody>
                    <a:bodyPr/>
                    <a:lstStyle/>
                    <a:p>
                      <a:pPr algn="ctr"/>
                      <a:r>
                        <a:rPr lang="de-AT" sz="1200" b="1" dirty="0">
                          <a:solidFill>
                            <a:schemeClr val="accent3"/>
                          </a:solidFill>
                        </a:rPr>
                        <a:t>Future-necessitive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tcPr>
                </a:tc>
                <a:tc>
                  <a:txBody>
                    <a:bodyPr/>
                    <a:lstStyle/>
                    <a:p>
                      <a:r>
                        <a:rPr lang="mi-NZ" sz="1200" dirty="0">
                          <a:solidFill>
                            <a:schemeClr val="accent3"/>
                          </a:solidFill>
                        </a:rPr>
                        <a:t>кочш</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tcPr>
                </a:tc>
                <a:tc>
                  <a:txBody>
                    <a:bodyPr/>
                    <a:lstStyle/>
                    <a:p>
                      <a:r>
                        <a:rPr lang="mi-NZ" sz="1200" dirty="0">
                          <a:solidFill>
                            <a:schemeClr val="accent3"/>
                          </a:solidFill>
                        </a:rPr>
                        <a:t>палыш</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1101961143"/>
                  </a:ext>
                </a:extLst>
              </a:tr>
              <a:tr h="134757">
                <a:tc vMerge="1">
                  <a:txBody>
                    <a:bodyPr/>
                    <a:lstStyle/>
                    <a:p>
                      <a:endParaRPr lang="en-GB" sz="1200" dirty="0"/>
                    </a:p>
                  </a:txBody>
                  <a:tcPr/>
                </a:tc>
                <a:tc>
                  <a:txBody>
                    <a:bodyPr/>
                    <a:lstStyle/>
                    <a:p>
                      <a:pPr algn="ctr"/>
                      <a:r>
                        <a:rPr lang="de-AT" sz="1200" b="1" dirty="0">
                          <a:solidFill>
                            <a:schemeClr val="accent3"/>
                          </a:solidFill>
                        </a:rPr>
                        <a:t>Negative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lang="mi-NZ" sz="1200" dirty="0">
                          <a:solidFill>
                            <a:schemeClr val="accent3"/>
                          </a:solidFill>
                        </a:rPr>
                        <a:t>к</a:t>
                      </a:r>
                      <a:r>
                        <a:rPr lang="mi-NZ" sz="1200" b="1" dirty="0">
                          <a:solidFill>
                            <a:schemeClr val="accent3"/>
                          </a:solidFill>
                        </a:rPr>
                        <a:t>о</a:t>
                      </a:r>
                      <a:r>
                        <a:rPr lang="mi-NZ" sz="1200" dirty="0">
                          <a:solidFill>
                            <a:schemeClr val="accent3"/>
                          </a:solidFill>
                        </a:rPr>
                        <a:t>чдымо</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mi-NZ" sz="1200" dirty="0">
                          <a:solidFill>
                            <a:schemeClr val="accent3"/>
                          </a:solidFill>
                        </a:rPr>
                        <a:t>палыдыме</a:t>
                      </a:r>
                      <a:endParaRPr lang="en-GB" sz="1200" dirty="0">
                        <a:solidFill>
                          <a:schemeClr val="accent3"/>
                        </a:solidFill>
                      </a:endParaRPr>
                    </a:p>
                  </a:txBody>
                  <a:tcPr>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343212"/>
                  </a:ext>
                </a:extLst>
              </a:tr>
              <a:tr h="134757">
                <a:tc rowSpan="5">
                  <a:txBody>
                    <a:bodyPr/>
                    <a:lstStyle/>
                    <a:p>
                      <a:pPr algn="ctr"/>
                      <a:r>
                        <a:rPr lang="de-AT" sz="1200" b="1" dirty="0"/>
                        <a:t>Converbs</a:t>
                      </a:r>
                      <a:endParaRPr lang="en-GB" sz="1200" b="1" dirty="0"/>
                    </a:p>
                  </a:txBody>
                  <a:tcPr anchor="ctr">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AT" sz="1200" b="1" dirty="0"/>
                        <a:t>Instructive</a:t>
                      </a:r>
                      <a:endParaRPr lang="en-GB" sz="1200" b="1"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mi-NZ" sz="1200" dirty="0"/>
                        <a:t>к</a:t>
                      </a:r>
                      <a:r>
                        <a:rPr lang="mi-NZ" sz="1200" b="1" dirty="0"/>
                        <a:t>о</a:t>
                      </a:r>
                      <a:r>
                        <a:rPr lang="mi-NZ" sz="1200" dirty="0"/>
                        <a:t>чкын</a:t>
                      </a:r>
                      <a:endParaRPr lang="en-GB" sz="1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lang="mi-NZ" sz="1200" dirty="0"/>
                        <a:t>пал</a:t>
                      </a:r>
                      <a:r>
                        <a:rPr lang="mi-NZ" sz="1200" b="1" dirty="0"/>
                        <a:t>е</a:t>
                      </a:r>
                      <a:r>
                        <a:rPr lang="mi-NZ" sz="1200" dirty="0"/>
                        <a:t>н</a:t>
                      </a:r>
                      <a:endParaRPr lang="en-GB" sz="1200" dirty="0"/>
                    </a:p>
                  </a:txBody>
                  <a:tcPr>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42036889"/>
                  </a:ext>
                </a:extLst>
              </a:tr>
              <a:tr h="134757">
                <a:tc vMerge="1">
                  <a:txBody>
                    <a:bodyPr/>
                    <a:lstStyle/>
                    <a:p>
                      <a:endParaRPr lang="en-GB" sz="1200" dirty="0"/>
                    </a:p>
                  </a:txBody>
                  <a:tcPr/>
                </a:tc>
                <a:tc>
                  <a:txBody>
                    <a:bodyPr/>
                    <a:lstStyle/>
                    <a:p>
                      <a:pPr algn="ctr"/>
                      <a:r>
                        <a:rPr lang="de-AT" sz="1200" b="1" dirty="0"/>
                        <a:t>Negative</a:t>
                      </a:r>
                      <a:endParaRPr lang="en-GB" sz="1200" b="1" dirty="0"/>
                    </a:p>
                  </a:txBody>
                  <a:tcPr anchor="ctr">
                    <a:lnR w="28575" cap="flat" cmpd="sng" algn="ctr">
                      <a:solidFill>
                        <a:schemeClr val="tx1"/>
                      </a:solidFill>
                      <a:prstDash val="solid"/>
                      <a:round/>
                      <a:headEnd type="none" w="med" len="med"/>
                      <a:tailEnd type="none" w="med" len="med"/>
                    </a:lnR>
                  </a:tcPr>
                </a:tc>
                <a:tc>
                  <a:txBody>
                    <a:bodyPr/>
                    <a:lstStyle/>
                    <a:p>
                      <a:r>
                        <a:rPr lang="mi-NZ" sz="1200" dirty="0"/>
                        <a:t>кочд</a:t>
                      </a:r>
                      <a:r>
                        <a:rPr lang="mi-NZ" sz="1200" b="1" dirty="0"/>
                        <a:t>е</a:t>
                      </a:r>
                      <a:endParaRPr lang="en-GB" sz="1200" b="1" dirty="0"/>
                    </a:p>
                  </a:txBody>
                  <a:tcPr>
                    <a:lnL w="28575" cap="flat" cmpd="sng" algn="ctr">
                      <a:solidFill>
                        <a:schemeClr val="tx1"/>
                      </a:solidFill>
                      <a:prstDash val="solid"/>
                      <a:round/>
                      <a:headEnd type="none" w="med" len="med"/>
                      <a:tailEnd type="none" w="med" len="med"/>
                    </a:lnL>
                  </a:tcPr>
                </a:tc>
                <a:tc>
                  <a:txBody>
                    <a:bodyPr/>
                    <a:lstStyle/>
                    <a:p>
                      <a:r>
                        <a:rPr lang="mi-NZ" sz="1200" dirty="0"/>
                        <a:t>палыд</a:t>
                      </a:r>
                      <a:r>
                        <a:rPr lang="mi-NZ" sz="1200" b="1" dirty="0"/>
                        <a:t>е</a:t>
                      </a:r>
                      <a:endParaRPr lang="en-GB" sz="1200" b="1" dirty="0"/>
                    </a:p>
                  </a:txBody>
                  <a:tcPr>
                    <a:lnR w="28575" cap="flat" cmpd="sng" algn="ctr">
                      <a:noFill/>
                      <a:prstDash val="solid"/>
                      <a:round/>
                      <a:headEnd type="none" w="med" len="med"/>
                      <a:tailEnd type="none" w="med" len="med"/>
                    </a:lnR>
                  </a:tcPr>
                </a:tc>
                <a:extLst>
                  <a:ext uri="{0D108BD9-81ED-4DB2-BD59-A6C34878D82A}">
                    <a16:rowId xmlns:a16="http://schemas.microsoft.com/office/drawing/2014/main" val="2125017102"/>
                  </a:ext>
                </a:extLst>
              </a:tr>
              <a:tr h="134757">
                <a:tc vMerge="1">
                  <a:txBody>
                    <a:bodyPr/>
                    <a:lstStyle/>
                    <a:p>
                      <a:endParaRPr lang="en-GB" sz="1200" dirty="0"/>
                    </a:p>
                  </a:txBody>
                  <a:tcPr/>
                </a:tc>
                <a:tc>
                  <a:txBody>
                    <a:bodyPr/>
                    <a:lstStyle/>
                    <a:p>
                      <a:pPr algn="ctr"/>
                      <a:r>
                        <a:rPr lang="de-AT" sz="1200" b="1" dirty="0">
                          <a:solidFill>
                            <a:schemeClr val="accent3"/>
                          </a:solidFill>
                        </a:rPr>
                        <a:t>Prior</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tcPr>
                </a:tc>
                <a:tc>
                  <a:txBody>
                    <a:bodyPr/>
                    <a:lstStyle/>
                    <a:p>
                      <a:r>
                        <a:rPr lang="mi-NZ" sz="1200" dirty="0">
                          <a:solidFill>
                            <a:schemeClr val="accent3"/>
                          </a:solidFill>
                        </a:rPr>
                        <a:t>кочм</a:t>
                      </a:r>
                      <a:r>
                        <a:rPr lang="mi-NZ" sz="1200" b="1" dirty="0">
                          <a:solidFill>
                            <a:schemeClr val="accent3"/>
                          </a:solidFill>
                        </a:rPr>
                        <a:t>е</a:t>
                      </a:r>
                      <a:r>
                        <a:rPr lang="mi-NZ" sz="1200" dirty="0">
                          <a:solidFill>
                            <a:schemeClr val="accent3"/>
                          </a:solidFill>
                        </a:rPr>
                        <a:t>к(е)</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tcPr>
                </a:tc>
                <a:tc>
                  <a:txBody>
                    <a:bodyPr/>
                    <a:lstStyle/>
                    <a:p>
                      <a:r>
                        <a:rPr lang="mi-NZ" sz="1200" dirty="0">
                          <a:solidFill>
                            <a:schemeClr val="accent3"/>
                          </a:solidFill>
                        </a:rPr>
                        <a:t>палым</a:t>
                      </a:r>
                      <a:r>
                        <a:rPr lang="mi-NZ" sz="1200" b="1" dirty="0">
                          <a:solidFill>
                            <a:schemeClr val="accent3"/>
                          </a:solidFill>
                        </a:rPr>
                        <a:t>е</a:t>
                      </a:r>
                      <a:r>
                        <a:rPr lang="mi-NZ" sz="1200" dirty="0">
                          <a:solidFill>
                            <a:schemeClr val="accent3"/>
                          </a:solidFill>
                        </a:rPr>
                        <a:t>к(е)</a:t>
                      </a:r>
                      <a:endParaRPr lang="en-GB" sz="1200" dirty="0">
                        <a:solidFill>
                          <a:schemeClr val="accent3"/>
                        </a:solidFill>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3652390096"/>
                  </a:ext>
                </a:extLst>
              </a:tr>
              <a:tr h="134757">
                <a:tc vMerge="1">
                  <a:txBody>
                    <a:bodyPr/>
                    <a:lstStyle/>
                    <a:p>
                      <a:endParaRPr lang="en-GB" sz="1200" dirty="0"/>
                    </a:p>
                  </a:txBody>
                  <a:tcPr/>
                </a:tc>
                <a:tc>
                  <a:txBody>
                    <a:bodyPr/>
                    <a:lstStyle/>
                    <a:p>
                      <a:pPr algn="ctr"/>
                      <a:r>
                        <a:rPr lang="de-AT" sz="1200" b="1" dirty="0">
                          <a:solidFill>
                            <a:schemeClr val="accent3"/>
                          </a:solidFill>
                        </a:rPr>
                        <a:t>Simultaneous</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tcPr>
                </a:tc>
                <a:tc>
                  <a:txBody>
                    <a:bodyPr/>
                    <a:lstStyle/>
                    <a:p>
                      <a:r>
                        <a:rPr lang="mi-NZ" sz="1200" dirty="0">
                          <a:solidFill>
                            <a:schemeClr val="accent3"/>
                          </a:solidFill>
                        </a:rPr>
                        <a:t>кочшыл</a:t>
                      </a:r>
                      <a:r>
                        <a:rPr lang="mi-NZ" sz="1200" b="1" dirty="0">
                          <a:solidFill>
                            <a:schemeClr val="accent3"/>
                          </a:solidFill>
                        </a:rPr>
                        <a:t>а</a:t>
                      </a:r>
                      <a:endParaRPr lang="en-GB" sz="1200" b="1" dirty="0">
                        <a:solidFill>
                          <a:schemeClr val="accent3"/>
                        </a:solidFill>
                      </a:endParaRPr>
                    </a:p>
                  </a:txBody>
                  <a:tcPr>
                    <a:lnL w="28575" cap="flat" cmpd="sng" algn="ctr">
                      <a:solidFill>
                        <a:schemeClr val="tx1"/>
                      </a:solidFill>
                      <a:prstDash val="solid"/>
                      <a:round/>
                      <a:headEnd type="none" w="med" len="med"/>
                      <a:tailEnd type="none" w="med" len="med"/>
                    </a:lnL>
                  </a:tcPr>
                </a:tc>
                <a:tc>
                  <a:txBody>
                    <a:bodyPr/>
                    <a:lstStyle/>
                    <a:p>
                      <a:r>
                        <a:rPr lang="mi-NZ" sz="1200" dirty="0">
                          <a:solidFill>
                            <a:schemeClr val="accent3"/>
                          </a:solidFill>
                        </a:rPr>
                        <a:t>палышыл</a:t>
                      </a:r>
                      <a:r>
                        <a:rPr lang="mi-NZ" sz="1200" b="1" dirty="0">
                          <a:solidFill>
                            <a:schemeClr val="accent3"/>
                          </a:solidFill>
                        </a:rPr>
                        <a:t>а</a:t>
                      </a:r>
                      <a:endParaRPr lang="en-GB" sz="1200" b="1" dirty="0">
                        <a:solidFill>
                          <a:schemeClr val="accent3"/>
                        </a:solidFill>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732895418"/>
                  </a:ext>
                </a:extLst>
              </a:tr>
              <a:tr h="134757">
                <a:tc vMerge="1">
                  <a:txBody>
                    <a:bodyPr/>
                    <a:lstStyle/>
                    <a:p>
                      <a:endParaRPr lang="en-GB" sz="1200" dirty="0"/>
                    </a:p>
                  </a:txBody>
                  <a:tcPr/>
                </a:tc>
                <a:tc>
                  <a:txBody>
                    <a:bodyPr/>
                    <a:lstStyle/>
                    <a:p>
                      <a:pPr algn="ctr"/>
                      <a:r>
                        <a:rPr lang="de-AT" sz="1200" b="1" dirty="0">
                          <a:solidFill>
                            <a:schemeClr val="accent3"/>
                          </a:solidFill>
                        </a:rPr>
                        <a:t>future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lang="de-AT" sz="1200" dirty="0">
                          <a:solidFill>
                            <a:schemeClr val="accent3"/>
                          </a:solidFill>
                        </a:rPr>
                        <a:t>кочм</a:t>
                      </a:r>
                      <a:r>
                        <a:rPr lang="de-AT" sz="1200" b="1" dirty="0">
                          <a:solidFill>
                            <a:schemeClr val="accent3"/>
                          </a:solidFill>
                        </a:rPr>
                        <a:t>е</a:t>
                      </a:r>
                      <a:r>
                        <a:rPr lang="de-AT" sz="1200" dirty="0">
                          <a:solidFill>
                            <a:schemeClr val="accent3"/>
                          </a:solidFill>
                        </a:rPr>
                        <a:t>ш(ке)</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mi-NZ" sz="1200" dirty="0">
                          <a:solidFill>
                            <a:schemeClr val="accent3"/>
                          </a:solidFill>
                        </a:rPr>
                        <a:t>палы</a:t>
                      </a:r>
                      <a:r>
                        <a:rPr lang="de-AT" sz="1200" dirty="0">
                          <a:solidFill>
                            <a:schemeClr val="accent3"/>
                          </a:solidFill>
                        </a:rPr>
                        <a:t>м</a:t>
                      </a:r>
                      <a:r>
                        <a:rPr lang="de-AT" sz="1200" b="1" dirty="0">
                          <a:solidFill>
                            <a:schemeClr val="accent3"/>
                          </a:solidFill>
                        </a:rPr>
                        <a:t>е</a:t>
                      </a:r>
                      <a:r>
                        <a:rPr lang="de-AT" sz="1200" dirty="0">
                          <a:solidFill>
                            <a:schemeClr val="accent3"/>
                          </a:solidFill>
                        </a:rPr>
                        <a:t>ш(ке)</a:t>
                      </a:r>
                      <a:endParaRPr lang="en-GB" sz="1200" dirty="0">
                        <a:solidFill>
                          <a:schemeClr val="accent3"/>
                        </a:solidFill>
                      </a:endParaRPr>
                    </a:p>
                  </a:txBody>
                  <a:tcPr>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5294711"/>
                  </a:ext>
                </a:extLst>
              </a:tr>
              <a:tr h="134757">
                <a:tc rowSpan="2">
                  <a:txBody>
                    <a:bodyPr/>
                    <a:lstStyle/>
                    <a:p>
                      <a:pPr algn="ctr"/>
                      <a:r>
                        <a:rPr lang="de-AT" sz="1200" b="1" dirty="0"/>
                        <a:t>Nominalizations</a:t>
                      </a:r>
                      <a:endParaRPr lang="en-GB" sz="1200" b="1" dirty="0"/>
                    </a:p>
                  </a:txBody>
                  <a:tcPr anchor="ctr">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de-AT" sz="1200" b="1" dirty="0">
                          <a:solidFill>
                            <a:schemeClr val="accent3"/>
                          </a:solidFill>
                        </a:rPr>
                        <a:t>Affirmative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mi-NZ" sz="1200" dirty="0">
                          <a:solidFill>
                            <a:schemeClr val="accent3"/>
                          </a:solidFill>
                        </a:rPr>
                        <a:t>кочм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lang="mi-NZ" sz="1200" dirty="0">
                          <a:solidFill>
                            <a:schemeClr val="accent3"/>
                          </a:solidFill>
                        </a:rPr>
                        <a:t>палым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27740960"/>
                  </a:ext>
                </a:extLst>
              </a:tr>
              <a:tr h="134757">
                <a:tc vMerge="1">
                  <a:txBody>
                    <a:bodyPr/>
                    <a:lstStyle/>
                    <a:p>
                      <a:endParaRPr lang="en-GB" sz="1200" dirty="0"/>
                    </a:p>
                  </a:txBody>
                  <a:tcPr/>
                </a:tc>
                <a:tc>
                  <a:txBody>
                    <a:bodyPr/>
                    <a:lstStyle/>
                    <a:p>
                      <a:pPr algn="ctr"/>
                      <a:r>
                        <a:rPr lang="de-AT" sz="1200" b="1" dirty="0">
                          <a:solidFill>
                            <a:schemeClr val="accent3"/>
                          </a:solidFill>
                        </a:rPr>
                        <a:t>Negative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B w="28575" cap="flat" cmpd="sng" algn="ctr">
                      <a:noFill/>
                      <a:prstDash val="solid"/>
                      <a:round/>
                      <a:headEnd type="none" w="med" len="med"/>
                      <a:tailEnd type="none" w="med" len="med"/>
                    </a:lnB>
                  </a:tcPr>
                </a:tc>
                <a:tc>
                  <a:txBody>
                    <a:bodyPr/>
                    <a:lstStyle/>
                    <a:p>
                      <a:r>
                        <a:rPr lang="mi-NZ" sz="1200" dirty="0">
                          <a:solidFill>
                            <a:schemeClr val="accent3"/>
                          </a:solidFill>
                        </a:rPr>
                        <a:t>кочдым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B w="28575" cap="flat" cmpd="sng" algn="ctr">
                      <a:noFill/>
                      <a:prstDash val="solid"/>
                      <a:round/>
                      <a:headEnd type="none" w="med" len="med"/>
                      <a:tailEnd type="none" w="med" len="med"/>
                    </a:lnB>
                  </a:tcPr>
                </a:tc>
                <a:tc>
                  <a:txBody>
                    <a:bodyPr/>
                    <a:lstStyle/>
                    <a:p>
                      <a:r>
                        <a:rPr lang="mi-NZ" sz="1200" dirty="0">
                          <a:solidFill>
                            <a:schemeClr val="accent3"/>
                          </a:solidFill>
                        </a:rPr>
                        <a:t>палыдым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470504661"/>
                  </a:ext>
                </a:extLst>
              </a:tr>
            </a:tbl>
          </a:graphicData>
        </a:graphic>
      </p:graphicFrame>
      <p:sp>
        <p:nvSpPr>
          <p:cNvPr id="8" name="Rectangle 7">
            <a:extLst>
              <a:ext uri="{FF2B5EF4-FFF2-40B4-BE49-F238E27FC236}">
                <a16:creationId xmlns:a16="http://schemas.microsoft.com/office/drawing/2014/main" id="{47B61EEF-6ECD-4AF9-9CEC-09B6DE751FFC}"/>
              </a:ext>
            </a:extLst>
          </p:cNvPr>
          <p:cNvSpPr/>
          <p:nvPr/>
        </p:nvSpPr>
        <p:spPr>
          <a:xfrm>
            <a:off x="5298281" y="2447925"/>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8C6E7109-7605-45D9-BD24-EB59EAFE3945}"/>
              </a:ext>
            </a:extLst>
          </p:cNvPr>
          <p:cNvSpPr/>
          <p:nvPr/>
        </p:nvSpPr>
        <p:spPr>
          <a:xfrm>
            <a:off x="5281612" y="2728913"/>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1D8EEAFC-B091-40A9-B553-01EDECAF262B}"/>
              </a:ext>
            </a:extLst>
          </p:cNvPr>
          <p:cNvSpPr/>
          <p:nvPr/>
        </p:nvSpPr>
        <p:spPr>
          <a:xfrm>
            <a:off x="5281611" y="3004502"/>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D4638-A409-4CC6-8F74-7DAD9726A143}"/>
              </a:ext>
            </a:extLst>
          </p:cNvPr>
          <p:cNvSpPr/>
          <p:nvPr/>
        </p:nvSpPr>
        <p:spPr>
          <a:xfrm>
            <a:off x="5253038" y="3280091"/>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52B90AB6-F2D7-4176-97C3-F4ADAD734F94}"/>
              </a:ext>
            </a:extLst>
          </p:cNvPr>
          <p:cNvSpPr/>
          <p:nvPr/>
        </p:nvSpPr>
        <p:spPr>
          <a:xfrm>
            <a:off x="5253038" y="4078287"/>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0CCDE9E9-9626-423C-AA62-0CB639F5F928}"/>
              </a:ext>
            </a:extLst>
          </p:cNvPr>
          <p:cNvSpPr/>
          <p:nvPr/>
        </p:nvSpPr>
        <p:spPr>
          <a:xfrm>
            <a:off x="5298281" y="4368004"/>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B2C0ABB6-80E7-4CEC-BEB7-53891AF93946}"/>
              </a:ext>
            </a:extLst>
          </p:cNvPr>
          <p:cNvSpPr/>
          <p:nvPr/>
        </p:nvSpPr>
        <p:spPr>
          <a:xfrm>
            <a:off x="7285129" y="2456337"/>
            <a:ext cx="583407"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2C23A0E0-9046-47DF-9FAD-141C5B5A6857}"/>
              </a:ext>
            </a:extLst>
          </p:cNvPr>
          <p:cNvSpPr/>
          <p:nvPr/>
        </p:nvSpPr>
        <p:spPr>
          <a:xfrm>
            <a:off x="7285129" y="2728913"/>
            <a:ext cx="715871"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3ABD59A9-BE87-416B-AC37-D924216240E9}"/>
              </a:ext>
            </a:extLst>
          </p:cNvPr>
          <p:cNvSpPr/>
          <p:nvPr/>
        </p:nvSpPr>
        <p:spPr>
          <a:xfrm>
            <a:off x="7285129" y="3013233"/>
            <a:ext cx="715871"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1B33A1D8-E262-4ADF-B86D-138FC568C947}"/>
              </a:ext>
            </a:extLst>
          </p:cNvPr>
          <p:cNvSpPr/>
          <p:nvPr/>
        </p:nvSpPr>
        <p:spPr>
          <a:xfrm>
            <a:off x="7332754" y="3253185"/>
            <a:ext cx="715871"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DBF14FB6-DA78-4E0F-A0F0-56F490BD0843}"/>
              </a:ext>
            </a:extLst>
          </p:cNvPr>
          <p:cNvSpPr/>
          <p:nvPr/>
        </p:nvSpPr>
        <p:spPr>
          <a:xfrm>
            <a:off x="7285128" y="4085274"/>
            <a:ext cx="715871"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16600D06-0433-4471-B6BE-508A6055CEC3}"/>
              </a:ext>
            </a:extLst>
          </p:cNvPr>
          <p:cNvSpPr/>
          <p:nvPr/>
        </p:nvSpPr>
        <p:spPr>
          <a:xfrm>
            <a:off x="7332754" y="4389359"/>
            <a:ext cx="715871" cy="1285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65113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25</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f) Non-finite forms</a:t>
            </a:r>
            <a:endParaRPr lang="mi-NZ" u="sng" dirty="0"/>
          </a:p>
        </p:txBody>
      </p:sp>
      <p:graphicFrame>
        <p:nvGraphicFramePr>
          <p:cNvPr id="2" name="Table 5">
            <a:extLst>
              <a:ext uri="{FF2B5EF4-FFF2-40B4-BE49-F238E27FC236}">
                <a16:creationId xmlns:a16="http://schemas.microsoft.com/office/drawing/2014/main" id="{2BAF39E0-3533-4CBB-B520-E8C17D7EEF94}"/>
              </a:ext>
            </a:extLst>
          </p:cNvPr>
          <p:cNvGraphicFramePr>
            <a:graphicFrameLocks noGrp="1"/>
          </p:cNvGraphicFramePr>
          <p:nvPr>
            <p:extLst>
              <p:ext uri="{D42A27DB-BD31-4B8C-83A1-F6EECF244321}">
                <p14:modId xmlns:p14="http://schemas.microsoft.com/office/powerpoint/2010/main" val="4250985279"/>
              </p:ext>
            </p:extLst>
          </p:nvPr>
        </p:nvGraphicFramePr>
        <p:xfrm>
          <a:off x="1143978" y="2361882"/>
          <a:ext cx="8128000" cy="356616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516179375"/>
                    </a:ext>
                  </a:extLst>
                </a:gridCol>
                <a:gridCol w="2032000">
                  <a:extLst>
                    <a:ext uri="{9D8B030D-6E8A-4147-A177-3AD203B41FA5}">
                      <a16:colId xmlns:a16="http://schemas.microsoft.com/office/drawing/2014/main" val="1972522548"/>
                    </a:ext>
                  </a:extLst>
                </a:gridCol>
                <a:gridCol w="2032000">
                  <a:extLst>
                    <a:ext uri="{9D8B030D-6E8A-4147-A177-3AD203B41FA5}">
                      <a16:colId xmlns:a16="http://schemas.microsoft.com/office/drawing/2014/main" val="4065901894"/>
                    </a:ext>
                  </a:extLst>
                </a:gridCol>
                <a:gridCol w="2032000">
                  <a:extLst>
                    <a:ext uri="{9D8B030D-6E8A-4147-A177-3AD203B41FA5}">
                      <a16:colId xmlns:a16="http://schemas.microsoft.com/office/drawing/2014/main" val="2683150193"/>
                    </a:ext>
                  </a:extLst>
                </a:gridCol>
              </a:tblGrid>
              <a:tr h="134757">
                <a:tc rowSpan="2">
                  <a:txBody>
                    <a:bodyPr/>
                    <a:lstStyle/>
                    <a:p>
                      <a:pPr algn="ctr"/>
                      <a:r>
                        <a:rPr lang="de-AT" sz="1200" b="1" dirty="0"/>
                        <a:t>Infinitives</a:t>
                      </a:r>
                      <a:endParaRPr lang="en-GB" sz="1200" b="1" dirty="0"/>
                    </a:p>
                  </a:txBody>
                  <a:tcPr anchor="ctr">
                    <a:lnL w="28575" cap="flat" cmpd="sng" algn="ctr">
                      <a:no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AT" sz="1200" b="1" dirty="0"/>
                        <a:t>Standard</a:t>
                      </a:r>
                      <a:endParaRPr lang="en-GB" sz="1200" b="1" dirty="0"/>
                    </a:p>
                  </a:txBody>
                  <a:tcPr anchor="ctr">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tcPr>
                </a:tc>
                <a:tc>
                  <a:txBody>
                    <a:bodyPr/>
                    <a:lstStyle/>
                    <a:p>
                      <a:r>
                        <a:rPr lang="mi-NZ" sz="1200" dirty="0"/>
                        <a:t>кочк</a:t>
                      </a:r>
                      <a:r>
                        <a:rPr lang="mi-NZ" sz="1200" b="1" dirty="0"/>
                        <a:t>а</a:t>
                      </a:r>
                      <a:r>
                        <a:rPr lang="mi-NZ" sz="1200" dirty="0"/>
                        <a:t>ш</a:t>
                      </a:r>
                      <a:endParaRPr lang="en-GB" sz="1200" dirty="0"/>
                    </a:p>
                  </a:txBody>
                  <a:tcPr>
                    <a:lnL w="28575" cap="flat" cmpd="sng" algn="ctr">
                      <a:solidFill>
                        <a:schemeClr val="tx1"/>
                      </a:solidFill>
                      <a:prstDash val="solid"/>
                      <a:round/>
                      <a:headEnd type="none" w="med" len="med"/>
                      <a:tailEnd type="none" w="med" len="med"/>
                    </a:lnL>
                    <a:lnT w="28575" cap="flat" cmpd="sng" algn="ctr">
                      <a:noFill/>
                      <a:prstDash val="solid"/>
                      <a:round/>
                      <a:headEnd type="none" w="med" len="med"/>
                      <a:tailEnd type="none" w="med" len="med"/>
                    </a:lnT>
                  </a:tcPr>
                </a:tc>
                <a:tc>
                  <a:txBody>
                    <a:bodyPr/>
                    <a:lstStyle/>
                    <a:p>
                      <a:r>
                        <a:rPr lang="mi-NZ" sz="1200" dirty="0"/>
                        <a:t>пал</a:t>
                      </a:r>
                      <a:r>
                        <a:rPr lang="mi-NZ" sz="1200" b="1" dirty="0"/>
                        <a:t>а</a:t>
                      </a:r>
                      <a:r>
                        <a:rPr lang="mi-NZ" sz="1200" dirty="0"/>
                        <a:t>ш</a:t>
                      </a:r>
                      <a:endParaRPr lang="en-GB" sz="1200" dirty="0"/>
                    </a:p>
                  </a:txBody>
                  <a:tcPr>
                    <a:lnR w="28575"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59375938"/>
                  </a:ext>
                </a:extLst>
              </a:tr>
              <a:tr h="134757">
                <a:tc vMerge="1">
                  <a:txBody>
                    <a:bodyPr/>
                    <a:lstStyle/>
                    <a:p>
                      <a:endParaRPr lang="en-GB" sz="1200" dirty="0"/>
                    </a:p>
                  </a:txBody>
                  <a:tcPr/>
                </a:tc>
                <a:tc>
                  <a:txBody>
                    <a:bodyPr/>
                    <a:lstStyle/>
                    <a:p>
                      <a:pPr algn="ctr"/>
                      <a:r>
                        <a:rPr lang="de-AT" sz="1200" b="1" dirty="0"/>
                        <a:t>Necessitive</a:t>
                      </a:r>
                      <a:endParaRPr lang="en-GB" sz="1200" b="1" dirty="0"/>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lang="mi-NZ" sz="1200" dirty="0"/>
                        <a:t>кочм</a:t>
                      </a:r>
                      <a:r>
                        <a:rPr lang="mi-NZ" sz="1200" b="1" dirty="0"/>
                        <a:t>а</a:t>
                      </a:r>
                      <a:r>
                        <a:rPr lang="mi-NZ" sz="1200" dirty="0"/>
                        <a:t>н</a:t>
                      </a:r>
                      <a:endParaRPr lang="en-GB" sz="1200" dirty="0"/>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mi-NZ" sz="1200" dirty="0"/>
                        <a:t>палым</a:t>
                      </a:r>
                      <a:r>
                        <a:rPr lang="mi-NZ" sz="1200" b="1" dirty="0"/>
                        <a:t>а</a:t>
                      </a:r>
                      <a:r>
                        <a:rPr lang="mi-NZ" sz="1200" dirty="0"/>
                        <a:t>н</a:t>
                      </a:r>
                      <a:endParaRPr lang="en-GB" sz="1200" dirty="0"/>
                    </a:p>
                  </a:txBody>
                  <a:tcPr>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350432"/>
                  </a:ext>
                </a:extLst>
              </a:tr>
              <a:tr h="134757">
                <a:tc rowSpan="4">
                  <a:txBody>
                    <a:bodyPr/>
                    <a:lstStyle/>
                    <a:p>
                      <a:pPr algn="ctr"/>
                      <a:r>
                        <a:rPr lang="de-AT" sz="1200" b="1" dirty="0"/>
                        <a:t>Participles</a:t>
                      </a:r>
                      <a:endParaRPr lang="en-GB" sz="1200" b="1" dirty="0"/>
                    </a:p>
                  </a:txBody>
                  <a:tcPr anchor="ctr">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AT" sz="1200" b="1" dirty="0"/>
                        <a:t>Active</a:t>
                      </a:r>
                      <a:endParaRPr lang="en-GB" sz="1200" b="1"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mi-NZ" sz="1200" dirty="0"/>
                        <a:t>к</a:t>
                      </a:r>
                      <a:r>
                        <a:rPr lang="mi-NZ" sz="1200" b="1" dirty="0"/>
                        <a:t>о</a:t>
                      </a:r>
                      <a:r>
                        <a:rPr lang="mi-NZ" sz="1200" dirty="0"/>
                        <a:t>чшо</a:t>
                      </a:r>
                      <a:endParaRPr lang="en-GB" sz="1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lang="mi-NZ" sz="1200" dirty="0"/>
                        <a:t>п</a:t>
                      </a:r>
                      <a:r>
                        <a:rPr lang="mi-NZ" sz="1200" b="1" dirty="0"/>
                        <a:t>а</a:t>
                      </a:r>
                      <a:r>
                        <a:rPr lang="mi-NZ" sz="1200" dirty="0"/>
                        <a:t>лыше</a:t>
                      </a:r>
                      <a:endParaRPr lang="en-GB" sz="1200" dirty="0"/>
                    </a:p>
                  </a:txBody>
                  <a:tcPr>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04068621"/>
                  </a:ext>
                </a:extLst>
              </a:tr>
              <a:tr h="134757">
                <a:tc vMerge="1">
                  <a:txBody>
                    <a:bodyPr/>
                    <a:lstStyle/>
                    <a:p>
                      <a:endParaRPr lang="en-GB" sz="1200" dirty="0"/>
                    </a:p>
                  </a:txBody>
                  <a:tcPr/>
                </a:tc>
                <a:tc>
                  <a:txBody>
                    <a:bodyPr/>
                    <a:lstStyle/>
                    <a:p>
                      <a:pPr algn="ctr"/>
                      <a:r>
                        <a:rPr lang="de-AT" sz="1200" b="1" dirty="0"/>
                        <a:t>Passive</a:t>
                      </a:r>
                      <a:endParaRPr lang="en-GB" sz="1200" b="1" dirty="0"/>
                    </a:p>
                  </a:txBody>
                  <a:tcPr anchor="ctr">
                    <a:lnR w="28575" cap="flat" cmpd="sng" algn="ctr">
                      <a:solidFill>
                        <a:schemeClr val="tx1"/>
                      </a:solidFill>
                      <a:prstDash val="solid"/>
                      <a:round/>
                      <a:headEnd type="none" w="med" len="med"/>
                      <a:tailEnd type="none" w="med" len="med"/>
                    </a:lnR>
                  </a:tcPr>
                </a:tc>
                <a:tc>
                  <a:txBody>
                    <a:bodyPr/>
                    <a:lstStyle/>
                    <a:p>
                      <a:r>
                        <a:rPr lang="mi-NZ" sz="1200" dirty="0"/>
                        <a:t>к</a:t>
                      </a:r>
                      <a:r>
                        <a:rPr lang="mi-NZ" sz="1200" b="1" dirty="0"/>
                        <a:t>о</a:t>
                      </a:r>
                      <a:r>
                        <a:rPr lang="mi-NZ" sz="1200" dirty="0"/>
                        <a:t>чмо</a:t>
                      </a:r>
                      <a:endParaRPr lang="en-GB" sz="1200" dirty="0"/>
                    </a:p>
                  </a:txBody>
                  <a:tcPr>
                    <a:lnL w="28575" cap="flat" cmpd="sng" algn="ctr">
                      <a:solidFill>
                        <a:schemeClr val="tx1"/>
                      </a:solidFill>
                      <a:prstDash val="solid"/>
                      <a:round/>
                      <a:headEnd type="none" w="med" len="med"/>
                      <a:tailEnd type="none" w="med" len="med"/>
                    </a:lnL>
                  </a:tcPr>
                </a:tc>
                <a:tc>
                  <a:txBody>
                    <a:bodyPr/>
                    <a:lstStyle/>
                    <a:p>
                      <a:r>
                        <a:rPr lang="mi-NZ" sz="1200" dirty="0"/>
                        <a:t>п</a:t>
                      </a:r>
                      <a:r>
                        <a:rPr lang="mi-NZ" sz="1200" b="1" dirty="0"/>
                        <a:t>а</a:t>
                      </a:r>
                      <a:r>
                        <a:rPr lang="mi-NZ" sz="1200" dirty="0"/>
                        <a:t>лыме</a:t>
                      </a:r>
                      <a:endParaRPr lang="en-GB" sz="1200" dirty="0"/>
                    </a:p>
                  </a:txBody>
                  <a:tcPr>
                    <a:lnR w="28575" cap="flat" cmpd="sng" algn="ctr">
                      <a:noFill/>
                      <a:prstDash val="solid"/>
                      <a:round/>
                      <a:headEnd type="none" w="med" len="med"/>
                      <a:tailEnd type="none" w="med" len="med"/>
                    </a:lnR>
                  </a:tcPr>
                </a:tc>
                <a:extLst>
                  <a:ext uri="{0D108BD9-81ED-4DB2-BD59-A6C34878D82A}">
                    <a16:rowId xmlns:a16="http://schemas.microsoft.com/office/drawing/2014/main" val="1877185385"/>
                  </a:ext>
                </a:extLst>
              </a:tr>
              <a:tr h="134757">
                <a:tc vMerge="1">
                  <a:txBody>
                    <a:bodyPr/>
                    <a:lstStyle/>
                    <a:p>
                      <a:endParaRPr lang="en-GB" sz="1200" dirty="0"/>
                    </a:p>
                  </a:txBody>
                  <a:tcPr/>
                </a:tc>
                <a:tc>
                  <a:txBody>
                    <a:bodyPr/>
                    <a:lstStyle/>
                    <a:p>
                      <a:pPr algn="ctr"/>
                      <a:r>
                        <a:rPr lang="de-AT" sz="1200" b="1" dirty="0">
                          <a:solidFill>
                            <a:schemeClr val="accent3"/>
                          </a:solidFill>
                        </a:rPr>
                        <a:t>Future-necessitive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tcPr>
                </a:tc>
                <a:tc>
                  <a:txBody>
                    <a:bodyPr/>
                    <a:lstStyle/>
                    <a:p>
                      <a:r>
                        <a:rPr lang="mi-NZ" sz="1200" dirty="0">
                          <a:solidFill>
                            <a:schemeClr val="accent3"/>
                          </a:solidFill>
                        </a:rPr>
                        <a:t>кочш</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tcPr>
                </a:tc>
                <a:tc>
                  <a:txBody>
                    <a:bodyPr/>
                    <a:lstStyle/>
                    <a:p>
                      <a:r>
                        <a:rPr lang="mi-NZ" sz="1200" dirty="0">
                          <a:solidFill>
                            <a:schemeClr val="accent3"/>
                          </a:solidFill>
                        </a:rPr>
                        <a:t>палыш</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1101961143"/>
                  </a:ext>
                </a:extLst>
              </a:tr>
              <a:tr h="134757">
                <a:tc vMerge="1">
                  <a:txBody>
                    <a:bodyPr/>
                    <a:lstStyle/>
                    <a:p>
                      <a:endParaRPr lang="en-GB" sz="1200" dirty="0"/>
                    </a:p>
                  </a:txBody>
                  <a:tcPr/>
                </a:tc>
                <a:tc>
                  <a:txBody>
                    <a:bodyPr/>
                    <a:lstStyle/>
                    <a:p>
                      <a:pPr algn="ctr"/>
                      <a:r>
                        <a:rPr lang="de-AT" sz="1200" b="1" dirty="0">
                          <a:solidFill>
                            <a:schemeClr val="accent3"/>
                          </a:solidFill>
                        </a:rPr>
                        <a:t>Negative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lang="mi-NZ" sz="1200" dirty="0">
                          <a:solidFill>
                            <a:schemeClr val="accent3"/>
                          </a:solidFill>
                        </a:rPr>
                        <a:t>к</a:t>
                      </a:r>
                      <a:r>
                        <a:rPr lang="mi-NZ" sz="1200" b="1" dirty="0">
                          <a:solidFill>
                            <a:schemeClr val="accent3"/>
                          </a:solidFill>
                        </a:rPr>
                        <a:t>о</a:t>
                      </a:r>
                      <a:r>
                        <a:rPr lang="mi-NZ" sz="1200" dirty="0">
                          <a:solidFill>
                            <a:schemeClr val="accent3"/>
                          </a:solidFill>
                        </a:rPr>
                        <a:t>чдымо</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mi-NZ" sz="1200" dirty="0">
                          <a:solidFill>
                            <a:schemeClr val="accent3"/>
                          </a:solidFill>
                        </a:rPr>
                        <a:t>палыдыме</a:t>
                      </a:r>
                      <a:endParaRPr lang="en-GB" sz="1200" dirty="0">
                        <a:solidFill>
                          <a:schemeClr val="accent3"/>
                        </a:solidFill>
                      </a:endParaRPr>
                    </a:p>
                  </a:txBody>
                  <a:tcPr>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343212"/>
                  </a:ext>
                </a:extLst>
              </a:tr>
              <a:tr h="134757">
                <a:tc rowSpan="5">
                  <a:txBody>
                    <a:bodyPr/>
                    <a:lstStyle/>
                    <a:p>
                      <a:pPr algn="ctr"/>
                      <a:r>
                        <a:rPr lang="de-AT" sz="1200" b="1" dirty="0"/>
                        <a:t>Converbs</a:t>
                      </a:r>
                      <a:endParaRPr lang="en-GB" sz="1200" b="1" dirty="0"/>
                    </a:p>
                  </a:txBody>
                  <a:tcPr anchor="ctr">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de-AT" sz="1200" b="1" dirty="0"/>
                        <a:t>Instructive</a:t>
                      </a:r>
                      <a:endParaRPr lang="en-GB" sz="1200" b="1"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mi-NZ" sz="1200" dirty="0"/>
                        <a:t>к</a:t>
                      </a:r>
                      <a:r>
                        <a:rPr lang="mi-NZ" sz="1200" b="1" dirty="0"/>
                        <a:t>о</a:t>
                      </a:r>
                      <a:r>
                        <a:rPr lang="mi-NZ" sz="1200" dirty="0"/>
                        <a:t>чкын</a:t>
                      </a:r>
                      <a:endParaRPr lang="en-GB" sz="1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lang="mi-NZ" sz="1200" dirty="0"/>
                        <a:t>пал</a:t>
                      </a:r>
                      <a:r>
                        <a:rPr lang="mi-NZ" sz="1200" b="1" dirty="0"/>
                        <a:t>е</a:t>
                      </a:r>
                      <a:r>
                        <a:rPr lang="mi-NZ" sz="1200" dirty="0"/>
                        <a:t>н</a:t>
                      </a:r>
                      <a:endParaRPr lang="en-GB" sz="1200" dirty="0"/>
                    </a:p>
                  </a:txBody>
                  <a:tcPr>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42036889"/>
                  </a:ext>
                </a:extLst>
              </a:tr>
              <a:tr h="134757">
                <a:tc vMerge="1">
                  <a:txBody>
                    <a:bodyPr/>
                    <a:lstStyle/>
                    <a:p>
                      <a:endParaRPr lang="en-GB" sz="1200" dirty="0"/>
                    </a:p>
                  </a:txBody>
                  <a:tcPr/>
                </a:tc>
                <a:tc>
                  <a:txBody>
                    <a:bodyPr/>
                    <a:lstStyle/>
                    <a:p>
                      <a:pPr algn="ctr"/>
                      <a:r>
                        <a:rPr lang="de-AT" sz="1200" b="1" dirty="0"/>
                        <a:t>Negative</a:t>
                      </a:r>
                      <a:endParaRPr lang="en-GB" sz="1200" b="1" dirty="0"/>
                    </a:p>
                  </a:txBody>
                  <a:tcPr anchor="ctr">
                    <a:lnR w="28575" cap="flat" cmpd="sng" algn="ctr">
                      <a:solidFill>
                        <a:schemeClr val="tx1"/>
                      </a:solidFill>
                      <a:prstDash val="solid"/>
                      <a:round/>
                      <a:headEnd type="none" w="med" len="med"/>
                      <a:tailEnd type="none" w="med" len="med"/>
                    </a:lnR>
                  </a:tcPr>
                </a:tc>
                <a:tc>
                  <a:txBody>
                    <a:bodyPr/>
                    <a:lstStyle/>
                    <a:p>
                      <a:r>
                        <a:rPr lang="mi-NZ" sz="1200" dirty="0"/>
                        <a:t>кочд</a:t>
                      </a:r>
                      <a:r>
                        <a:rPr lang="mi-NZ" sz="1200" b="1" dirty="0"/>
                        <a:t>е</a:t>
                      </a:r>
                      <a:endParaRPr lang="en-GB" sz="1200" b="1" dirty="0"/>
                    </a:p>
                  </a:txBody>
                  <a:tcPr>
                    <a:lnL w="28575" cap="flat" cmpd="sng" algn="ctr">
                      <a:solidFill>
                        <a:schemeClr val="tx1"/>
                      </a:solidFill>
                      <a:prstDash val="solid"/>
                      <a:round/>
                      <a:headEnd type="none" w="med" len="med"/>
                      <a:tailEnd type="none" w="med" len="med"/>
                    </a:lnL>
                  </a:tcPr>
                </a:tc>
                <a:tc>
                  <a:txBody>
                    <a:bodyPr/>
                    <a:lstStyle/>
                    <a:p>
                      <a:r>
                        <a:rPr lang="mi-NZ" sz="1200" dirty="0"/>
                        <a:t>палыд</a:t>
                      </a:r>
                      <a:r>
                        <a:rPr lang="mi-NZ" sz="1200" b="1" dirty="0"/>
                        <a:t>е</a:t>
                      </a:r>
                      <a:endParaRPr lang="en-GB" sz="1200" b="1" dirty="0"/>
                    </a:p>
                  </a:txBody>
                  <a:tcPr>
                    <a:lnR w="28575" cap="flat" cmpd="sng" algn="ctr">
                      <a:noFill/>
                      <a:prstDash val="solid"/>
                      <a:round/>
                      <a:headEnd type="none" w="med" len="med"/>
                      <a:tailEnd type="none" w="med" len="med"/>
                    </a:lnR>
                  </a:tcPr>
                </a:tc>
                <a:extLst>
                  <a:ext uri="{0D108BD9-81ED-4DB2-BD59-A6C34878D82A}">
                    <a16:rowId xmlns:a16="http://schemas.microsoft.com/office/drawing/2014/main" val="2125017102"/>
                  </a:ext>
                </a:extLst>
              </a:tr>
              <a:tr h="134757">
                <a:tc vMerge="1">
                  <a:txBody>
                    <a:bodyPr/>
                    <a:lstStyle/>
                    <a:p>
                      <a:endParaRPr lang="en-GB" sz="1200" dirty="0"/>
                    </a:p>
                  </a:txBody>
                  <a:tcPr/>
                </a:tc>
                <a:tc>
                  <a:txBody>
                    <a:bodyPr/>
                    <a:lstStyle/>
                    <a:p>
                      <a:pPr algn="ctr"/>
                      <a:r>
                        <a:rPr lang="de-AT" sz="1200" b="1" dirty="0">
                          <a:solidFill>
                            <a:schemeClr val="accent3"/>
                          </a:solidFill>
                        </a:rPr>
                        <a:t>Prior</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tcPr>
                </a:tc>
                <a:tc>
                  <a:txBody>
                    <a:bodyPr/>
                    <a:lstStyle/>
                    <a:p>
                      <a:r>
                        <a:rPr lang="mi-NZ" sz="1200" dirty="0">
                          <a:solidFill>
                            <a:schemeClr val="accent3"/>
                          </a:solidFill>
                        </a:rPr>
                        <a:t>кочм</a:t>
                      </a:r>
                      <a:r>
                        <a:rPr lang="mi-NZ" sz="1200" b="1" dirty="0">
                          <a:solidFill>
                            <a:schemeClr val="accent3"/>
                          </a:solidFill>
                        </a:rPr>
                        <a:t>е</a:t>
                      </a:r>
                      <a:r>
                        <a:rPr lang="mi-NZ" sz="1200" dirty="0">
                          <a:solidFill>
                            <a:schemeClr val="accent3"/>
                          </a:solidFill>
                        </a:rPr>
                        <a:t>к(е)</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tcPr>
                </a:tc>
                <a:tc>
                  <a:txBody>
                    <a:bodyPr/>
                    <a:lstStyle/>
                    <a:p>
                      <a:r>
                        <a:rPr lang="mi-NZ" sz="1200" dirty="0">
                          <a:solidFill>
                            <a:schemeClr val="accent3"/>
                          </a:solidFill>
                        </a:rPr>
                        <a:t>палым</a:t>
                      </a:r>
                      <a:r>
                        <a:rPr lang="mi-NZ" sz="1200" b="1" dirty="0">
                          <a:solidFill>
                            <a:schemeClr val="accent3"/>
                          </a:solidFill>
                        </a:rPr>
                        <a:t>е</a:t>
                      </a:r>
                      <a:r>
                        <a:rPr lang="mi-NZ" sz="1200" dirty="0">
                          <a:solidFill>
                            <a:schemeClr val="accent3"/>
                          </a:solidFill>
                        </a:rPr>
                        <a:t>к(е)</a:t>
                      </a:r>
                      <a:endParaRPr lang="en-GB" sz="1200" dirty="0">
                        <a:solidFill>
                          <a:schemeClr val="accent3"/>
                        </a:solidFill>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3652390096"/>
                  </a:ext>
                </a:extLst>
              </a:tr>
              <a:tr h="134757">
                <a:tc vMerge="1">
                  <a:txBody>
                    <a:bodyPr/>
                    <a:lstStyle/>
                    <a:p>
                      <a:endParaRPr lang="en-GB" sz="1200" dirty="0"/>
                    </a:p>
                  </a:txBody>
                  <a:tcPr/>
                </a:tc>
                <a:tc>
                  <a:txBody>
                    <a:bodyPr/>
                    <a:lstStyle/>
                    <a:p>
                      <a:pPr algn="ctr"/>
                      <a:r>
                        <a:rPr lang="de-AT" sz="1200" b="1" dirty="0">
                          <a:solidFill>
                            <a:schemeClr val="accent3"/>
                          </a:solidFill>
                        </a:rPr>
                        <a:t>Simultaneous</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tcPr>
                </a:tc>
                <a:tc>
                  <a:txBody>
                    <a:bodyPr/>
                    <a:lstStyle/>
                    <a:p>
                      <a:r>
                        <a:rPr lang="mi-NZ" sz="1200" dirty="0">
                          <a:solidFill>
                            <a:schemeClr val="accent3"/>
                          </a:solidFill>
                        </a:rPr>
                        <a:t>кочшыл</a:t>
                      </a:r>
                      <a:r>
                        <a:rPr lang="mi-NZ" sz="1200" b="1" dirty="0">
                          <a:solidFill>
                            <a:schemeClr val="accent3"/>
                          </a:solidFill>
                        </a:rPr>
                        <a:t>а</a:t>
                      </a:r>
                      <a:endParaRPr lang="en-GB" sz="1200" b="1" dirty="0">
                        <a:solidFill>
                          <a:schemeClr val="accent3"/>
                        </a:solidFill>
                      </a:endParaRPr>
                    </a:p>
                  </a:txBody>
                  <a:tcPr>
                    <a:lnL w="28575" cap="flat" cmpd="sng" algn="ctr">
                      <a:solidFill>
                        <a:schemeClr val="tx1"/>
                      </a:solidFill>
                      <a:prstDash val="solid"/>
                      <a:round/>
                      <a:headEnd type="none" w="med" len="med"/>
                      <a:tailEnd type="none" w="med" len="med"/>
                    </a:lnL>
                  </a:tcPr>
                </a:tc>
                <a:tc>
                  <a:txBody>
                    <a:bodyPr/>
                    <a:lstStyle/>
                    <a:p>
                      <a:r>
                        <a:rPr lang="mi-NZ" sz="1200" dirty="0">
                          <a:solidFill>
                            <a:schemeClr val="accent3"/>
                          </a:solidFill>
                        </a:rPr>
                        <a:t>палышыл</a:t>
                      </a:r>
                      <a:r>
                        <a:rPr lang="mi-NZ" sz="1200" b="1" dirty="0">
                          <a:solidFill>
                            <a:schemeClr val="accent3"/>
                          </a:solidFill>
                        </a:rPr>
                        <a:t>а</a:t>
                      </a:r>
                      <a:endParaRPr lang="en-GB" sz="1200" b="1" dirty="0">
                        <a:solidFill>
                          <a:schemeClr val="accent3"/>
                        </a:solidFill>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732895418"/>
                  </a:ext>
                </a:extLst>
              </a:tr>
              <a:tr h="134757">
                <a:tc vMerge="1">
                  <a:txBody>
                    <a:bodyPr/>
                    <a:lstStyle/>
                    <a:p>
                      <a:endParaRPr lang="en-GB" sz="1200" dirty="0"/>
                    </a:p>
                  </a:txBody>
                  <a:tcPr/>
                </a:tc>
                <a:tc>
                  <a:txBody>
                    <a:bodyPr/>
                    <a:lstStyle/>
                    <a:p>
                      <a:pPr algn="ctr"/>
                      <a:r>
                        <a:rPr lang="de-AT" sz="1200" b="1" dirty="0">
                          <a:solidFill>
                            <a:schemeClr val="accent3"/>
                          </a:solidFill>
                        </a:rPr>
                        <a:t>future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lang="de-AT" sz="1200" dirty="0">
                          <a:solidFill>
                            <a:schemeClr val="accent3"/>
                          </a:solidFill>
                        </a:rPr>
                        <a:t>кочм</a:t>
                      </a:r>
                      <a:r>
                        <a:rPr lang="de-AT" sz="1200" b="1" dirty="0">
                          <a:solidFill>
                            <a:schemeClr val="accent3"/>
                          </a:solidFill>
                        </a:rPr>
                        <a:t>е</a:t>
                      </a:r>
                      <a:r>
                        <a:rPr lang="de-AT" sz="1200" dirty="0">
                          <a:solidFill>
                            <a:schemeClr val="accent3"/>
                          </a:solidFill>
                        </a:rPr>
                        <a:t>ш(ке)</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lang="mi-NZ" sz="1200" dirty="0">
                          <a:solidFill>
                            <a:schemeClr val="accent3"/>
                          </a:solidFill>
                        </a:rPr>
                        <a:t>палы</a:t>
                      </a:r>
                      <a:r>
                        <a:rPr lang="de-AT" sz="1200" dirty="0">
                          <a:solidFill>
                            <a:schemeClr val="accent3"/>
                          </a:solidFill>
                        </a:rPr>
                        <a:t>м</a:t>
                      </a:r>
                      <a:r>
                        <a:rPr lang="de-AT" sz="1200" b="1" dirty="0">
                          <a:solidFill>
                            <a:schemeClr val="accent3"/>
                          </a:solidFill>
                        </a:rPr>
                        <a:t>е</a:t>
                      </a:r>
                      <a:r>
                        <a:rPr lang="de-AT" sz="1200" dirty="0">
                          <a:solidFill>
                            <a:schemeClr val="accent3"/>
                          </a:solidFill>
                        </a:rPr>
                        <a:t>ш(ке)</a:t>
                      </a:r>
                      <a:endParaRPr lang="en-GB" sz="1200" dirty="0">
                        <a:solidFill>
                          <a:schemeClr val="accent3"/>
                        </a:solidFill>
                      </a:endParaRPr>
                    </a:p>
                  </a:txBody>
                  <a:tcPr>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5294711"/>
                  </a:ext>
                </a:extLst>
              </a:tr>
              <a:tr h="134757">
                <a:tc rowSpan="2">
                  <a:txBody>
                    <a:bodyPr/>
                    <a:lstStyle/>
                    <a:p>
                      <a:pPr algn="ctr"/>
                      <a:r>
                        <a:rPr lang="de-AT" sz="1200" b="1" dirty="0"/>
                        <a:t>Nominalizations</a:t>
                      </a:r>
                      <a:endParaRPr lang="en-GB" sz="1200" b="1" dirty="0"/>
                    </a:p>
                  </a:txBody>
                  <a:tcPr anchor="ctr">
                    <a:lnL w="28575" cap="flat" cmpd="sng" algn="ctr">
                      <a:no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de-AT" sz="1200" b="1" dirty="0">
                          <a:solidFill>
                            <a:schemeClr val="accent3"/>
                          </a:solidFill>
                        </a:rPr>
                        <a:t>Affirmative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mi-NZ" sz="1200" dirty="0">
                          <a:solidFill>
                            <a:schemeClr val="accent3"/>
                          </a:solidFill>
                        </a:rPr>
                        <a:t>кочм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r>
                        <a:rPr lang="mi-NZ" sz="1200" dirty="0">
                          <a:solidFill>
                            <a:schemeClr val="accent3"/>
                          </a:solidFill>
                        </a:rPr>
                        <a:t>палым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27740960"/>
                  </a:ext>
                </a:extLst>
              </a:tr>
              <a:tr h="134757">
                <a:tc vMerge="1">
                  <a:txBody>
                    <a:bodyPr/>
                    <a:lstStyle/>
                    <a:p>
                      <a:endParaRPr lang="en-GB" sz="1200" dirty="0"/>
                    </a:p>
                  </a:txBody>
                  <a:tcPr/>
                </a:tc>
                <a:tc>
                  <a:txBody>
                    <a:bodyPr/>
                    <a:lstStyle/>
                    <a:p>
                      <a:pPr algn="ctr"/>
                      <a:r>
                        <a:rPr lang="de-AT" sz="1200" b="1" dirty="0">
                          <a:solidFill>
                            <a:schemeClr val="accent3"/>
                          </a:solidFill>
                        </a:rPr>
                        <a:t>Negative</a:t>
                      </a:r>
                      <a:endParaRPr lang="en-GB" sz="1200" b="1" dirty="0">
                        <a:solidFill>
                          <a:schemeClr val="accent3"/>
                        </a:solidFill>
                      </a:endParaRPr>
                    </a:p>
                  </a:txBody>
                  <a:tcPr anchor="ctr">
                    <a:lnR w="28575" cap="flat" cmpd="sng" algn="ctr">
                      <a:solidFill>
                        <a:schemeClr val="tx1"/>
                      </a:solidFill>
                      <a:prstDash val="solid"/>
                      <a:round/>
                      <a:headEnd type="none" w="med" len="med"/>
                      <a:tailEnd type="none" w="med" len="med"/>
                    </a:lnR>
                    <a:lnB w="28575" cap="flat" cmpd="sng" algn="ctr">
                      <a:noFill/>
                      <a:prstDash val="solid"/>
                      <a:round/>
                      <a:headEnd type="none" w="med" len="med"/>
                      <a:tailEnd type="none" w="med" len="med"/>
                    </a:lnB>
                  </a:tcPr>
                </a:tc>
                <a:tc>
                  <a:txBody>
                    <a:bodyPr/>
                    <a:lstStyle/>
                    <a:p>
                      <a:r>
                        <a:rPr lang="mi-NZ" sz="1200" dirty="0">
                          <a:solidFill>
                            <a:schemeClr val="accent3"/>
                          </a:solidFill>
                        </a:rPr>
                        <a:t>кочдым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L w="28575" cap="flat" cmpd="sng" algn="ctr">
                      <a:solidFill>
                        <a:schemeClr val="tx1"/>
                      </a:solidFill>
                      <a:prstDash val="solid"/>
                      <a:round/>
                      <a:headEnd type="none" w="med" len="med"/>
                      <a:tailEnd type="none" w="med" len="med"/>
                    </a:lnL>
                    <a:lnB w="28575" cap="flat" cmpd="sng" algn="ctr">
                      <a:noFill/>
                      <a:prstDash val="solid"/>
                      <a:round/>
                      <a:headEnd type="none" w="med" len="med"/>
                      <a:tailEnd type="none" w="med" len="med"/>
                    </a:lnB>
                  </a:tcPr>
                </a:tc>
                <a:tc>
                  <a:txBody>
                    <a:bodyPr/>
                    <a:lstStyle/>
                    <a:p>
                      <a:r>
                        <a:rPr lang="mi-NZ" sz="1200" dirty="0">
                          <a:solidFill>
                            <a:schemeClr val="accent3"/>
                          </a:solidFill>
                        </a:rPr>
                        <a:t>палыдым</a:t>
                      </a:r>
                      <a:r>
                        <a:rPr lang="mi-NZ" sz="1200" b="1" dirty="0">
                          <a:solidFill>
                            <a:schemeClr val="accent3"/>
                          </a:solidFill>
                        </a:rPr>
                        <a:t>а</a:t>
                      </a:r>
                      <a:r>
                        <a:rPr lang="mi-NZ" sz="1200" dirty="0">
                          <a:solidFill>
                            <a:schemeClr val="accent3"/>
                          </a:solidFill>
                        </a:rPr>
                        <a:t>ш</a:t>
                      </a:r>
                      <a:endParaRPr lang="en-GB" sz="1200" dirty="0">
                        <a:solidFill>
                          <a:schemeClr val="accent3"/>
                        </a:solidFill>
                      </a:endParaRPr>
                    </a:p>
                  </a:txBody>
                  <a:tcPr>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470504661"/>
                  </a:ext>
                </a:extLst>
              </a:tr>
            </a:tbl>
          </a:graphicData>
        </a:graphic>
      </p:graphicFrame>
    </p:spTree>
    <p:extLst>
      <p:ext uri="{BB962C8B-B14F-4D97-AF65-F5344CB8AC3E}">
        <p14:creationId xmlns:p14="http://schemas.microsoft.com/office/powerpoint/2010/main" val="1542006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6.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Formation of adjectives from nouns with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-ан </a:t>
            </a:r>
            <a:r>
              <a:rPr lang="de-AT" sz="3600" u="sng" dirty="0">
                <a:latin typeface="Calibri" panose="020F0502020204030204" pitchFamily="34" charset="0"/>
                <a:ea typeface="Times New Roman" panose="02020603050405020304" pitchFamily="18" charset="0"/>
                <a:cs typeface="Calibri" panose="020F0502020204030204" pitchFamily="34" charset="0"/>
              </a:rPr>
              <a:t>and </a:t>
            </a:r>
            <a:r>
              <a:rPr lang="mi-NZ" sz="3600" u="sng" dirty="0">
                <a:latin typeface="Calibri" panose="020F0502020204030204" pitchFamily="34" charset="0"/>
                <a:ea typeface="Times New Roman" panose="02020603050405020304" pitchFamily="18" charset="0"/>
                <a:cs typeface="Calibri" panose="020F0502020204030204" pitchFamily="34" charset="0"/>
              </a:rPr>
              <a:t>-сЕ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26</a:t>
            </a:fld>
            <a:endParaRPr lang="en-GB"/>
          </a:p>
        </p:txBody>
      </p:sp>
      <p:sp>
        <p:nvSpPr>
          <p:cNvPr id="9" name="Content Placeholder 2">
            <a:extLst>
              <a:ext uri="{FF2B5EF4-FFF2-40B4-BE49-F238E27FC236}">
                <a16:creationId xmlns:a16="http://schemas.microsoft.com/office/drawing/2014/main" id="{6853C8B8-34AE-4A39-B32B-F9312318F1E7}"/>
              </a:ext>
            </a:extLst>
          </p:cNvPr>
          <p:cNvSpPr txBox="1">
            <a:spLocks/>
          </p:cNvSpPr>
          <p:nvPr/>
        </p:nvSpPr>
        <p:spPr>
          <a:xfrm>
            <a:off x="2425831" y="3739267"/>
            <a:ext cx="1320538"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т</a:t>
            </a:r>
            <a:r>
              <a:rPr lang="mi-NZ" b="1" dirty="0"/>
              <a:t>ы</a:t>
            </a:r>
            <a:r>
              <a:rPr lang="mi-NZ" dirty="0"/>
              <a:t>лзе</a:t>
            </a:r>
            <a:endParaRPr lang="en-GB" dirty="0"/>
          </a:p>
        </p:txBody>
      </p:sp>
      <p:sp>
        <p:nvSpPr>
          <p:cNvPr id="12" name="TextBox 11">
            <a:extLst>
              <a:ext uri="{FF2B5EF4-FFF2-40B4-BE49-F238E27FC236}">
                <a16:creationId xmlns:a16="http://schemas.microsoft.com/office/drawing/2014/main" id="{276405B1-955A-4F4A-9BE2-17BEEDAECC64}"/>
              </a:ext>
            </a:extLst>
          </p:cNvPr>
          <p:cNvSpPr txBox="1"/>
          <p:nvPr/>
        </p:nvSpPr>
        <p:spPr>
          <a:xfrm>
            <a:off x="2516957" y="2815937"/>
            <a:ext cx="1138286" cy="923330"/>
          </a:xfrm>
          <a:prstGeom prst="rect">
            <a:avLst/>
          </a:prstGeom>
          <a:noFill/>
        </p:spPr>
        <p:txBody>
          <a:bodyPr wrap="square">
            <a:spAutoFit/>
          </a:bodyPr>
          <a:lstStyle/>
          <a:p>
            <a:r>
              <a:rPr lang="en-GB" sz="5400" dirty="0"/>
              <a:t>🌕</a:t>
            </a:r>
          </a:p>
        </p:txBody>
      </p:sp>
      <p:cxnSp>
        <p:nvCxnSpPr>
          <p:cNvPr id="13" name="Straight Arrow Connector 12">
            <a:extLst>
              <a:ext uri="{FF2B5EF4-FFF2-40B4-BE49-F238E27FC236}">
                <a16:creationId xmlns:a16="http://schemas.microsoft.com/office/drawing/2014/main" id="{B17568C7-C89D-4EC3-A1D1-08E1C04AE212}"/>
              </a:ext>
            </a:extLst>
          </p:cNvPr>
          <p:cNvCxnSpPr>
            <a:cxnSpLocks/>
          </p:cNvCxnSpPr>
          <p:nvPr/>
        </p:nvCxnSpPr>
        <p:spPr>
          <a:xfrm flipV="1">
            <a:off x="3655243" y="2960017"/>
            <a:ext cx="3682739" cy="10086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B20E38AD-F2F7-434E-A759-C2B79E8602BF}"/>
              </a:ext>
            </a:extLst>
          </p:cNvPr>
          <p:cNvCxnSpPr>
            <a:cxnSpLocks/>
          </p:cNvCxnSpPr>
          <p:nvPr/>
        </p:nvCxnSpPr>
        <p:spPr>
          <a:xfrm>
            <a:off x="3655243" y="3968685"/>
            <a:ext cx="3682739" cy="114689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63627768-034C-4D2D-BF4B-1EDE22BC1D5E}"/>
              </a:ext>
            </a:extLst>
          </p:cNvPr>
          <p:cNvSpPr txBox="1"/>
          <p:nvPr/>
        </p:nvSpPr>
        <p:spPr>
          <a:xfrm>
            <a:off x="7460139" y="1813763"/>
            <a:ext cx="1138286" cy="923330"/>
          </a:xfrm>
          <a:prstGeom prst="rect">
            <a:avLst/>
          </a:prstGeom>
          <a:noFill/>
        </p:spPr>
        <p:txBody>
          <a:bodyPr wrap="square">
            <a:spAutoFit/>
          </a:bodyPr>
          <a:lstStyle/>
          <a:p>
            <a:r>
              <a:rPr lang="en-GB" sz="5400" dirty="0"/>
              <a:t>🌕</a:t>
            </a:r>
          </a:p>
        </p:txBody>
      </p:sp>
      <p:sp>
        <p:nvSpPr>
          <p:cNvPr id="20" name="Content Placeholder 2">
            <a:extLst>
              <a:ext uri="{FF2B5EF4-FFF2-40B4-BE49-F238E27FC236}">
                <a16:creationId xmlns:a16="http://schemas.microsoft.com/office/drawing/2014/main" id="{85C60E4F-A783-473A-84ED-0AA0D74E6DEB}"/>
              </a:ext>
            </a:extLst>
          </p:cNvPr>
          <p:cNvSpPr txBox="1">
            <a:spLocks/>
          </p:cNvSpPr>
          <p:nvPr/>
        </p:nvSpPr>
        <p:spPr>
          <a:xfrm>
            <a:off x="7460137" y="2737093"/>
            <a:ext cx="3978503"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тылз</a:t>
            </a:r>
            <a:r>
              <a:rPr lang="mi-NZ" b="1" dirty="0"/>
              <a:t>а</a:t>
            </a:r>
            <a:r>
              <a:rPr lang="mi-NZ" dirty="0"/>
              <a:t>н</a:t>
            </a:r>
            <a:endParaRPr lang="en-GB" dirty="0"/>
          </a:p>
        </p:txBody>
      </p:sp>
      <p:sp>
        <p:nvSpPr>
          <p:cNvPr id="21" name="Content Placeholder 2">
            <a:extLst>
              <a:ext uri="{FF2B5EF4-FFF2-40B4-BE49-F238E27FC236}">
                <a16:creationId xmlns:a16="http://schemas.microsoft.com/office/drawing/2014/main" id="{9E48E26F-3D78-4FCE-BD29-CC84139DD7C2}"/>
              </a:ext>
            </a:extLst>
          </p:cNvPr>
          <p:cNvSpPr txBox="1">
            <a:spLocks/>
          </p:cNvSpPr>
          <p:nvPr/>
        </p:nvSpPr>
        <p:spPr>
          <a:xfrm>
            <a:off x="7460138" y="4883038"/>
            <a:ext cx="3893662"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т</a:t>
            </a:r>
            <a:r>
              <a:rPr lang="mi-NZ" b="1" dirty="0"/>
              <a:t>ы</a:t>
            </a:r>
            <a:r>
              <a:rPr lang="mi-NZ" dirty="0"/>
              <a:t>лзысе</a:t>
            </a:r>
            <a:endParaRPr lang="en-GB" dirty="0"/>
          </a:p>
        </p:txBody>
      </p:sp>
      <p:sp>
        <p:nvSpPr>
          <p:cNvPr id="23" name="TextBox 22">
            <a:extLst>
              <a:ext uri="{FF2B5EF4-FFF2-40B4-BE49-F238E27FC236}">
                <a16:creationId xmlns:a16="http://schemas.microsoft.com/office/drawing/2014/main" id="{03831821-9050-4B3A-8FFC-CD929B3E10D9}"/>
              </a:ext>
            </a:extLst>
          </p:cNvPr>
          <p:cNvSpPr txBox="1"/>
          <p:nvPr/>
        </p:nvSpPr>
        <p:spPr>
          <a:xfrm>
            <a:off x="7277888" y="2090762"/>
            <a:ext cx="893189" cy="769441"/>
          </a:xfrm>
          <a:prstGeom prst="rect">
            <a:avLst/>
          </a:prstGeom>
          <a:noFill/>
        </p:spPr>
        <p:txBody>
          <a:bodyPr wrap="square">
            <a:spAutoFit/>
          </a:bodyPr>
          <a:lstStyle/>
          <a:p>
            <a:r>
              <a:rPr lang="en-GB" sz="4400" dirty="0"/>
              <a:t>☁️</a:t>
            </a:r>
          </a:p>
        </p:txBody>
      </p:sp>
      <p:sp>
        <p:nvSpPr>
          <p:cNvPr id="24" name="TextBox 23">
            <a:extLst>
              <a:ext uri="{FF2B5EF4-FFF2-40B4-BE49-F238E27FC236}">
                <a16:creationId xmlns:a16="http://schemas.microsoft.com/office/drawing/2014/main" id="{AC487CA4-9B6A-4758-898A-0F85863D33CB}"/>
              </a:ext>
            </a:extLst>
          </p:cNvPr>
          <p:cNvSpPr txBox="1"/>
          <p:nvPr/>
        </p:nvSpPr>
        <p:spPr>
          <a:xfrm>
            <a:off x="7941301" y="1943019"/>
            <a:ext cx="893189" cy="769441"/>
          </a:xfrm>
          <a:prstGeom prst="rect">
            <a:avLst/>
          </a:prstGeom>
          <a:noFill/>
        </p:spPr>
        <p:txBody>
          <a:bodyPr wrap="square">
            <a:spAutoFit/>
          </a:bodyPr>
          <a:lstStyle/>
          <a:p>
            <a:r>
              <a:rPr lang="en-GB" sz="4400" dirty="0"/>
              <a:t>☁️</a:t>
            </a:r>
          </a:p>
        </p:txBody>
      </p:sp>
      <p:sp>
        <p:nvSpPr>
          <p:cNvPr id="25" name="Content Placeholder 2">
            <a:extLst>
              <a:ext uri="{FF2B5EF4-FFF2-40B4-BE49-F238E27FC236}">
                <a16:creationId xmlns:a16="http://schemas.microsoft.com/office/drawing/2014/main" id="{F13EFC6A-C1D0-4C8D-AFAF-3CA6B637F597}"/>
              </a:ext>
            </a:extLst>
          </p:cNvPr>
          <p:cNvSpPr txBox="1">
            <a:spLocks/>
          </p:cNvSpPr>
          <p:nvPr/>
        </p:nvSpPr>
        <p:spPr>
          <a:xfrm>
            <a:off x="8627488" y="2734610"/>
            <a:ext cx="1320538"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кав</a:t>
            </a:r>
            <a:r>
              <a:rPr lang="mi-NZ" b="1" dirty="0"/>
              <a:t>а</a:t>
            </a:r>
            <a:endParaRPr lang="en-GB" b="1" dirty="0"/>
          </a:p>
        </p:txBody>
      </p:sp>
      <p:sp>
        <p:nvSpPr>
          <p:cNvPr id="26" name="Content Placeholder 2">
            <a:extLst>
              <a:ext uri="{FF2B5EF4-FFF2-40B4-BE49-F238E27FC236}">
                <a16:creationId xmlns:a16="http://schemas.microsoft.com/office/drawing/2014/main" id="{A5BC413B-2816-4810-AE25-5826540FA735}"/>
              </a:ext>
            </a:extLst>
          </p:cNvPr>
          <p:cNvSpPr txBox="1">
            <a:spLocks/>
          </p:cNvSpPr>
          <p:nvPr/>
        </p:nvSpPr>
        <p:spPr>
          <a:xfrm>
            <a:off x="8865121" y="4883038"/>
            <a:ext cx="1650083"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ур</a:t>
            </a:r>
            <a:endParaRPr lang="en-GB" dirty="0"/>
          </a:p>
        </p:txBody>
      </p:sp>
      <p:sp>
        <p:nvSpPr>
          <p:cNvPr id="27" name="TextBox 26">
            <a:extLst>
              <a:ext uri="{FF2B5EF4-FFF2-40B4-BE49-F238E27FC236}">
                <a16:creationId xmlns:a16="http://schemas.microsoft.com/office/drawing/2014/main" id="{870A188B-006D-4BF7-A15F-368D56045FA5}"/>
              </a:ext>
            </a:extLst>
          </p:cNvPr>
          <p:cNvSpPr txBox="1"/>
          <p:nvPr/>
        </p:nvSpPr>
        <p:spPr>
          <a:xfrm>
            <a:off x="7460138" y="3976332"/>
            <a:ext cx="1138286" cy="923330"/>
          </a:xfrm>
          <a:prstGeom prst="rect">
            <a:avLst/>
          </a:prstGeom>
          <a:noFill/>
        </p:spPr>
        <p:txBody>
          <a:bodyPr wrap="square">
            <a:spAutoFit/>
          </a:bodyPr>
          <a:lstStyle/>
          <a:p>
            <a:r>
              <a:rPr lang="en-GB" sz="5400" dirty="0"/>
              <a:t>🌕</a:t>
            </a:r>
          </a:p>
        </p:txBody>
      </p:sp>
      <p:sp>
        <p:nvSpPr>
          <p:cNvPr id="29" name="TextBox 28">
            <a:extLst>
              <a:ext uri="{FF2B5EF4-FFF2-40B4-BE49-F238E27FC236}">
                <a16:creationId xmlns:a16="http://schemas.microsoft.com/office/drawing/2014/main" id="{B223CFDF-8E12-4860-8FC4-776F3613499F}"/>
              </a:ext>
            </a:extLst>
          </p:cNvPr>
          <p:cNvSpPr txBox="1"/>
          <p:nvPr/>
        </p:nvSpPr>
        <p:spPr>
          <a:xfrm>
            <a:off x="7685203" y="3763500"/>
            <a:ext cx="567179" cy="369332"/>
          </a:xfrm>
          <a:prstGeom prst="rect">
            <a:avLst/>
          </a:prstGeom>
          <a:noFill/>
        </p:spPr>
        <p:txBody>
          <a:bodyPr wrap="square">
            <a:spAutoFit/>
          </a:bodyPr>
          <a:lstStyle/>
          <a:p>
            <a:r>
              <a:rPr lang="en-GB" dirty="0"/>
              <a:t> 🐿️</a:t>
            </a:r>
          </a:p>
        </p:txBody>
      </p:sp>
    </p:spTree>
    <p:extLst>
      <p:ext uri="{BB962C8B-B14F-4D97-AF65-F5344CB8AC3E}">
        <p14:creationId xmlns:p14="http://schemas.microsoft.com/office/powerpoint/2010/main" val="270083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0" grpId="0"/>
      <p:bldP spid="21" grpId="0"/>
      <p:bldP spid="23" grpId="0"/>
      <p:bldP spid="24" grpId="0"/>
      <p:bldP spid="25" grpId="0"/>
      <p:bldP spid="26" grpId="0"/>
      <p:bldP spid="27"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6.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Formation of adjectives from nouns with </a:t>
            </a:r>
            <a:r>
              <a:rPr lang="mi-NZ" sz="3600" u="sng" dirty="0">
                <a:effectLst/>
                <a:latin typeface="Calibri" panose="020F0502020204030204" pitchFamily="34" charset="0"/>
                <a:ea typeface="Times New Roman" panose="02020603050405020304" pitchFamily="18" charset="0"/>
                <a:cs typeface="Calibri" panose="020F0502020204030204" pitchFamily="34" charset="0"/>
              </a:rPr>
              <a:t>-ан </a:t>
            </a:r>
            <a:r>
              <a:rPr lang="de-AT" sz="3600" u="sng" dirty="0">
                <a:latin typeface="Calibri" panose="020F0502020204030204" pitchFamily="34" charset="0"/>
                <a:ea typeface="Times New Roman" panose="02020603050405020304" pitchFamily="18" charset="0"/>
                <a:cs typeface="Calibri" panose="020F0502020204030204" pitchFamily="34" charset="0"/>
              </a:rPr>
              <a:t>and </a:t>
            </a:r>
            <a:r>
              <a:rPr lang="mi-NZ" sz="3600" u="sng" dirty="0">
                <a:latin typeface="Calibri" panose="020F0502020204030204" pitchFamily="34" charset="0"/>
                <a:ea typeface="Times New Roman" panose="02020603050405020304" pitchFamily="18" charset="0"/>
                <a:cs typeface="Calibri" panose="020F0502020204030204" pitchFamily="34" charset="0"/>
              </a:rPr>
              <a:t>-сЕ</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27</a:t>
            </a:fld>
            <a:endParaRPr lang="en-GB"/>
          </a:p>
        </p:txBody>
      </p:sp>
      <p:sp>
        <p:nvSpPr>
          <p:cNvPr id="9" name="Content Placeholder 2">
            <a:extLst>
              <a:ext uri="{FF2B5EF4-FFF2-40B4-BE49-F238E27FC236}">
                <a16:creationId xmlns:a16="http://schemas.microsoft.com/office/drawing/2014/main" id="{6853C8B8-34AE-4A39-B32B-F9312318F1E7}"/>
              </a:ext>
            </a:extLst>
          </p:cNvPr>
          <p:cNvSpPr txBox="1">
            <a:spLocks/>
          </p:cNvSpPr>
          <p:nvPr/>
        </p:nvSpPr>
        <p:spPr>
          <a:xfrm>
            <a:off x="2425831" y="3739267"/>
            <a:ext cx="1320538"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т</a:t>
            </a:r>
            <a:r>
              <a:rPr lang="mi-NZ" b="1" dirty="0"/>
              <a:t>ы</a:t>
            </a:r>
            <a:r>
              <a:rPr lang="mi-NZ" dirty="0"/>
              <a:t>лзе</a:t>
            </a:r>
            <a:endParaRPr lang="en-GB" dirty="0"/>
          </a:p>
        </p:txBody>
      </p:sp>
      <p:sp>
        <p:nvSpPr>
          <p:cNvPr id="12" name="TextBox 11">
            <a:extLst>
              <a:ext uri="{FF2B5EF4-FFF2-40B4-BE49-F238E27FC236}">
                <a16:creationId xmlns:a16="http://schemas.microsoft.com/office/drawing/2014/main" id="{276405B1-955A-4F4A-9BE2-17BEEDAECC64}"/>
              </a:ext>
            </a:extLst>
          </p:cNvPr>
          <p:cNvSpPr txBox="1"/>
          <p:nvPr/>
        </p:nvSpPr>
        <p:spPr>
          <a:xfrm>
            <a:off x="2516957" y="2815937"/>
            <a:ext cx="1138286" cy="923330"/>
          </a:xfrm>
          <a:prstGeom prst="rect">
            <a:avLst/>
          </a:prstGeom>
          <a:noFill/>
        </p:spPr>
        <p:txBody>
          <a:bodyPr wrap="square">
            <a:spAutoFit/>
          </a:bodyPr>
          <a:lstStyle/>
          <a:p>
            <a:r>
              <a:rPr lang="en-GB" sz="5400" dirty="0"/>
              <a:t>🌕</a:t>
            </a:r>
          </a:p>
        </p:txBody>
      </p:sp>
      <p:cxnSp>
        <p:nvCxnSpPr>
          <p:cNvPr id="13" name="Straight Arrow Connector 12">
            <a:extLst>
              <a:ext uri="{FF2B5EF4-FFF2-40B4-BE49-F238E27FC236}">
                <a16:creationId xmlns:a16="http://schemas.microsoft.com/office/drawing/2014/main" id="{B17568C7-C89D-4EC3-A1D1-08E1C04AE212}"/>
              </a:ext>
            </a:extLst>
          </p:cNvPr>
          <p:cNvCxnSpPr>
            <a:cxnSpLocks/>
          </p:cNvCxnSpPr>
          <p:nvPr/>
        </p:nvCxnSpPr>
        <p:spPr>
          <a:xfrm flipV="1">
            <a:off x="3655243" y="2960017"/>
            <a:ext cx="3682739" cy="100866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B20E38AD-F2F7-434E-A759-C2B79E8602BF}"/>
              </a:ext>
            </a:extLst>
          </p:cNvPr>
          <p:cNvCxnSpPr>
            <a:cxnSpLocks/>
          </p:cNvCxnSpPr>
          <p:nvPr/>
        </p:nvCxnSpPr>
        <p:spPr>
          <a:xfrm>
            <a:off x="3655243" y="3968685"/>
            <a:ext cx="3682739" cy="114689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63627768-034C-4D2D-BF4B-1EDE22BC1D5E}"/>
              </a:ext>
            </a:extLst>
          </p:cNvPr>
          <p:cNvSpPr txBox="1"/>
          <p:nvPr/>
        </p:nvSpPr>
        <p:spPr>
          <a:xfrm>
            <a:off x="7460139" y="1813763"/>
            <a:ext cx="1138286" cy="923330"/>
          </a:xfrm>
          <a:prstGeom prst="rect">
            <a:avLst/>
          </a:prstGeom>
          <a:noFill/>
        </p:spPr>
        <p:txBody>
          <a:bodyPr wrap="square">
            <a:spAutoFit/>
          </a:bodyPr>
          <a:lstStyle/>
          <a:p>
            <a:r>
              <a:rPr lang="en-GB" sz="5400" dirty="0"/>
              <a:t>🌕</a:t>
            </a:r>
          </a:p>
        </p:txBody>
      </p:sp>
      <p:sp>
        <p:nvSpPr>
          <p:cNvPr id="20" name="Content Placeholder 2">
            <a:extLst>
              <a:ext uri="{FF2B5EF4-FFF2-40B4-BE49-F238E27FC236}">
                <a16:creationId xmlns:a16="http://schemas.microsoft.com/office/drawing/2014/main" id="{85C60E4F-A783-473A-84ED-0AA0D74E6DEB}"/>
              </a:ext>
            </a:extLst>
          </p:cNvPr>
          <p:cNvSpPr txBox="1">
            <a:spLocks/>
          </p:cNvSpPr>
          <p:nvPr/>
        </p:nvSpPr>
        <p:spPr>
          <a:xfrm>
            <a:off x="7460137" y="2737093"/>
            <a:ext cx="3978503"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тылз</a:t>
            </a:r>
            <a:r>
              <a:rPr lang="mi-NZ" b="1" dirty="0"/>
              <a:t>а</a:t>
            </a:r>
            <a:r>
              <a:rPr lang="mi-NZ" dirty="0"/>
              <a:t>н</a:t>
            </a:r>
            <a:endParaRPr lang="en-GB" dirty="0"/>
          </a:p>
        </p:txBody>
      </p:sp>
      <p:sp>
        <p:nvSpPr>
          <p:cNvPr id="21" name="Content Placeholder 2">
            <a:extLst>
              <a:ext uri="{FF2B5EF4-FFF2-40B4-BE49-F238E27FC236}">
                <a16:creationId xmlns:a16="http://schemas.microsoft.com/office/drawing/2014/main" id="{9E48E26F-3D78-4FCE-BD29-CC84139DD7C2}"/>
              </a:ext>
            </a:extLst>
          </p:cNvPr>
          <p:cNvSpPr txBox="1">
            <a:spLocks/>
          </p:cNvSpPr>
          <p:nvPr/>
        </p:nvSpPr>
        <p:spPr>
          <a:xfrm>
            <a:off x="7460138" y="4883038"/>
            <a:ext cx="3893662"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т</a:t>
            </a:r>
            <a:r>
              <a:rPr lang="mi-NZ" b="1" dirty="0"/>
              <a:t>ы</a:t>
            </a:r>
            <a:r>
              <a:rPr lang="mi-NZ" dirty="0"/>
              <a:t>лзысе</a:t>
            </a:r>
            <a:endParaRPr lang="en-GB" dirty="0"/>
          </a:p>
        </p:txBody>
      </p:sp>
      <p:sp>
        <p:nvSpPr>
          <p:cNvPr id="25" name="Content Placeholder 2">
            <a:extLst>
              <a:ext uri="{FF2B5EF4-FFF2-40B4-BE49-F238E27FC236}">
                <a16:creationId xmlns:a16="http://schemas.microsoft.com/office/drawing/2014/main" id="{F13EFC6A-C1D0-4C8D-AFAF-3CA6B637F597}"/>
              </a:ext>
            </a:extLst>
          </p:cNvPr>
          <p:cNvSpPr txBox="1">
            <a:spLocks/>
          </p:cNvSpPr>
          <p:nvPr/>
        </p:nvSpPr>
        <p:spPr>
          <a:xfrm>
            <a:off x="8627488" y="2734610"/>
            <a:ext cx="1320538"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ур</a:t>
            </a:r>
            <a:endParaRPr lang="en-GB" b="1" dirty="0"/>
          </a:p>
        </p:txBody>
      </p:sp>
      <p:sp>
        <p:nvSpPr>
          <p:cNvPr id="26" name="Content Placeholder 2">
            <a:extLst>
              <a:ext uri="{FF2B5EF4-FFF2-40B4-BE49-F238E27FC236}">
                <a16:creationId xmlns:a16="http://schemas.microsoft.com/office/drawing/2014/main" id="{A5BC413B-2816-4810-AE25-5826540FA735}"/>
              </a:ext>
            </a:extLst>
          </p:cNvPr>
          <p:cNvSpPr txBox="1">
            <a:spLocks/>
          </p:cNvSpPr>
          <p:nvPr/>
        </p:nvSpPr>
        <p:spPr>
          <a:xfrm>
            <a:off x="8865121" y="4883038"/>
            <a:ext cx="1650083"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dirty="0"/>
              <a:t>ур</a:t>
            </a:r>
            <a:endParaRPr lang="en-GB" dirty="0"/>
          </a:p>
        </p:txBody>
      </p:sp>
      <p:sp>
        <p:nvSpPr>
          <p:cNvPr id="27" name="TextBox 26">
            <a:extLst>
              <a:ext uri="{FF2B5EF4-FFF2-40B4-BE49-F238E27FC236}">
                <a16:creationId xmlns:a16="http://schemas.microsoft.com/office/drawing/2014/main" id="{870A188B-006D-4BF7-A15F-368D56045FA5}"/>
              </a:ext>
            </a:extLst>
          </p:cNvPr>
          <p:cNvSpPr txBox="1"/>
          <p:nvPr/>
        </p:nvSpPr>
        <p:spPr>
          <a:xfrm>
            <a:off x="7460138" y="3976332"/>
            <a:ext cx="1138286" cy="923330"/>
          </a:xfrm>
          <a:prstGeom prst="rect">
            <a:avLst/>
          </a:prstGeom>
          <a:noFill/>
        </p:spPr>
        <p:txBody>
          <a:bodyPr wrap="square">
            <a:spAutoFit/>
          </a:bodyPr>
          <a:lstStyle/>
          <a:p>
            <a:r>
              <a:rPr lang="en-GB" sz="5400" dirty="0"/>
              <a:t>🌕</a:t>
            </a:r>
          </a:p>
        </p:txBody>
      </p:sp>
      <p:sp>
        <p:nvSpPr>
          <p:cNvPr id="29" name="TextBox 28">
            <a:extLst>
              <a:ext uri="{FF2B5EF4-FFF2-40B4-BE49-F238E27FC236}">
                <a16:creationId xmlns:a16="http://schemas.microsoft.com/office/drawing/2014/main" id="{B223CFDF-8E12-4860-8FC4-776F3613499F}"/>
              </a:ext>
            </a:extLst>
          </p:cNvPr>
          <p:cNvSpPr txBox="1"/>
          <p:nvPr/>
        </p:nvSpPr>
        <p:spPr>
          <a:xfrm>
            <a:off x="7685203" y="3763500"/>
            <a:ext cx="567179" cy="369332"/>
          </a:xfrm>
          <a:prstGeom prst="rect">
            <a:avLst/>
          </a:prstGeom>
          <a:noFill/>
        </p:spPr>
        <p:txBody>
          <a:bodyPr wrap="square">
            <a:spAutoFit/>
          </a:bodyPr>
          <a:lstStyle/>
          <a:p>
            <a:r>
              <a:rPr lang="en-GB" dirty="0"/>
              <a:t> 🐿️</a:t>
            </a:r>
          </a:p>
        </p:txBody>
      </p:sp>
      <p:sp>
        <p:nvSpPr>
          <p:cNvPr id="18" name="TextBox 17">
            <a:extLst>
              <a:ext uri="{FF2B5EF4-FFF2-40B4-BE49-F238E27FC236}">
                <a16:creationId xmlns:a16="http://schemas.microsoft.com/office/drawing/2014/main" id="{3625B9C3-685F-443F-BA21-893448933226}"/>
              </a:ext>
            </a:extLst>
          </p:cNvPr>
          <p:cNvSpPr txBox="1"/>
          <p:nvPr/>
        </p:nvSpPr>
        <p:spPr>
          <a:xfrm>
            <a:off x="7685202" y="1582633"/>
            <a:ext cx="567179" cy="369332"/>
          </a:xfrm>
          <a:prstGeom prst="rect">
            <a:avLst/>
          </a:prstGeom>
          <a:noFill/>
        </p:spPr>
        <p:txBody>
          <a:bodyPr wrap="square">
            <a:spAutoFit/>
          </a:bodyPr>
          <a:lstStyle/>
          <a:p>
            <a:r>
              <a:rPr lang="en-GB" dirty="0"/>
              <a:t> 🐿️</a:t>
            </a:r>
          </a:p>
        </p:txBody>
      </p:sp>
      <p:sp>
        <p:nvSpPr>
          <p:cNvPr id="22" name="TextBox 21">
            <a:extLst>
              <a:ext uri="{FF2B5EF4-FFF2-40B4-BE49-F238E27FC236}">
                <a16:creationId xmlns:a16="http://schemas.microsoft.com/office/drawing/2014/main" id="{922E2E97-5063-4052-B413-6C3FDD4FB5CB}"/>
              </a:ext>
            </a:extLst>
          </p:cNvPr>
          <p:cNvSpPr txBox="1"/>
          <p:nvPr/>
        </p:nvSpPr>
        <p:spPr>
          <a:xfrm>
            <a:off x="7750453" y="1511952"/>
            <a:ext cx="567179" cy="230832"/>
          </a:xfrm>
          <a:prstGeom prst="rect">
            <a:avLst/>
          </a:prstGeom>
          <a:noFill/>
        </p:spPr>
        <p:txBody>
          <a:bodyPr wrap="square">
            <a:spAutoFit/>
          </a:bodyPr>
          <a:lstStyle/>
          <a:p>
            <a:r>
              <a:rPr lang="en-GB" sz="900" dirty="0"/>
              <a:t>👑</a:t>
            </a:r>
          </a:p>
        </p:txBody>
      </p:sp>
    </p:spTree>
    <p:extLst>
      <p:ext uri="{BB962C8B-B14F-4D97-AF65-F5344CB8AC3E}">
        <p14:creationId xmlns:p14="http://schemas.microsoft.com/office/powerpoint/2010/main" val="402858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down)">
                                      <p:cBhvr>
                                        <p:cTn id="13" dur="580">
                                          <p:stCondLst>
                                            <p:cond delay="0"/>
                                          </p:stCondLst>
                                        </p:cTn>
                                        <p:tgtEl>
                                          <p:spTgt spid="22"/>
                                        </p:tgtEl>
                                      </p:cBhvr>
                                    </p:animEffect>
                                    <p:anim calcmode="lin" valueType="num">
                                      <p:cBhvr>
                                        <p:cTn id="1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9" dur="26">
                                          <p:stCondLst>
                                            <p:cond delay="650"/>
                                          </p:stCondLst>
                                        </p:cTn>
                                        <p:tgtEl>
                                          <p:spTgt spid="22"/>
                                        </p:tgtEl>
                                      </p:cBhvr>
                                      <p:to x="100000" y="60000"/>
                                    </p:animScale>
                                    <p:animScale>
                                      <p:cBhvr>
                                        <p:cTn id="20" dur="166" decel="50000">
                                          <p:stCondLst>
                                            <p:cond delay="676"/>
                                          </p:stCondLst>
                                        </p:cTn>
                                        <p:tgtEl>
                                          <p:spTgt spid="22"/>
                                        </p:tgtEl>
                                      </p:cBhvr>
                                      <p:to x="100000" y="100000"/>
                                    </p:animScale>
                                    <p:animScale>
                                      <p:cBhvr>
                                        <p:cTn id="21" dur="26">
                                          <p:stCondLst>
                                            <p:cond delay="1312"/>
                                          </p:stCondLst>
                                        </p:cTn>
                                        <p:tgtEl>
                                          <p:spTgt spid="22"/>
                                        </p:tgtEl>
                                      </p:cBhvr>
                                      <p:to x="100000" y="80000"/>
                                    </p:animScale>
                                    <p:animScale>
                                      <p:cBhvr>
                                        <p:cTn id="22" dur="166" decel="50000">
                                          <p:stCondLst>
                                            <p:cond delay="1338"/>
                                          </p:stCondLst>
                                        </p:cTn>
                                        <p:tgtEl>
                                          <p:spTgt spid="22"/>
                                        </p:tgtEl>
                                      </p:cBhvr>
                                      <p:to x="100000" y="100000"/>
                                    </p:animScale>
                                    <p:animScale>
                                      <p:cBhvr>
                                        <p:cTn id="23" dur="26">
                                          <p:stCondLst>
                                            <p:cond delay="1642"/>
                                          </p:stCondLst>
                                        </p:cTn>
                                        <p:tgtEl>
                                          <p:spTgt spid="22"/>
                                        </p:tgtEl>
                                      </p:cBhvr>
                                      <p:to x="100000" y="90000"/>
                                    </p:animScale>
                                    <p:animScale>
                                      <p:cBhvr>
                                        <p:cTn id="24" dur="166" decel="50000">
                                          <p:stCondLst>
                                            <p:cond delay="1668"/>
                                          </p:stCondLst>
                                        </p:cTn>
                                        <p:tgtEl>
                                          <p:spTgt spid="22"/>
                                        </p:tgtEl>
                                      </p:cBhvr>
                                      <p:to x="100000" y="100000"/>
                                    </p:animScale>
                                    <p:animScale>
                                      <p:cBhvr>
                                        <p:cTn id="25" dur="26">
                                          <p:stCondLst>
                                            <p:cond delay="1808"/>
                                          </p:stCondLst>
                                        </p:cTn>
                                        <p:tgtEl>
                                          <p:spTgt spid="22"/>
                                        </p:tgtEl>
                                      </p:cBhvr>
                                      <p:to x="100000" y="95000"/>
                                    </p:animScale>
                                    <p:animScale>
                                      <p:cBhvr>
                                        <p:cTn id="26"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effectLst/>
                <a:latin typeface="Calibri" panose="020F0502020204030204" pitchFamily="34" charset="0"/>
                <a:ea typeface="Times New Roman" panose="02020603050405020304" pitchFamily="18" charset="0"/>
                <a:cs typeface="Calibri" panose="020F0502020204030204" pitchFamily="34" charset="0"/>
              </a:rPr>
              <a:t>7. Usage of adjectives as nouns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28</a:t>
            </a:fld>
            <a:endParaRPr lang="en-GB"/>
          </a:p>
        </p:txBody>
      </p:sp>
      <p:sp>
        <p:nvSpPr>
          <p:cNvPr id="22" name="TextBox 21">
            <a:extLst>
              <a:ext uri="{FF2B5EF4-FFF2-40B4-BE49-F238E27FC236}">
                <a16:creationId xmlns:a16="http://schemas.microsoft.com/office/drawing/2014/main" id="{E8C9F8AF-5EA8-4FD5-80DA-68FD68725759}"/>
              </a:ext>
            </a:extLst>
          </p:cNvPr>
          <p:cNvSpPr txBox="1"/>
          <p:nvPr/>
        </p:nvSpPr>
        <p:spPr>
          <a:xfrm>
            <a:off x="6938127" y="2767280"/>
            <a:ext cx="2677212" cy="1323439"/>
          </a:xfrm>
          <a:prstGeom prst="rect">
            <a:avLst/>
          </a:prstGeom>
          <a:noFill/>
        </p:spPr>
        <p:txBody>
          <a:bodyPr wrap="square">
            <a:spAutoFit/>
          </a:bodyPr>
          <a:lstStyle/>
          <a:p>
            <a:pPr algn="ctr"/>
            <a:r>
              <a:rPr lang="en-GB" sz="4000" dirty="0">
                <a:solidFill>
                  <a:srgbClr val="1A0DAB"/>
                </a:solidFill>
                <a:latin typeface="arial" panose="020B0604020202020204" pitchFamily="34" charset="0"/>
              </a:rPr>
              <a:t>👵👴🧓👴👵</a:t>
            </a:r>
          </a:p>
        </p:txBody>
      </p:sp>
      <p:sp>
        <p:nvSpPr>
          <p:cNvPr id="28" name="TextBox 27">
            <a:extLst>
              <a:ext uri="{FF2B5EF4-FFF2-40B4-BE49-F238E27FC236}">
                <a16:creationId xmlns:a16="http://schemas.microsoft.com/office/drawing/2014/main" id="{DBB16331-F2E7-429F-99F4-D417EB798058}"/>
              </a:ext>
            </a:extLst>
          </p:cNvPr>
          <p:cNvSpPr txBox="1"/>
          <p:nvPr/>
        </p:nvSpPr>
        <p:spPr>
          <a:xfrm>
            <a:off x="2444685" y="2767280"/>
            <a:ext cx="2677212" cy="1323439"/>
          </a:xfrm>
          <a:prstGeom prst="rect">
            <a:avLst/>
          </a:prstGeom>
          <a:noFill/>
        </p:spPr>
        <p:txBody>
          <a:bodyPr wrap="square">
            <a:spAutoFit/>
          </a:bodyPr>
          <a:lstStyle/>
          <a:p>
            <a:pPr algn="ctr"/>
            <a:r>
              <a:rPr lang="en-GB" sz="4000" dirty="0">
                <a:solidFill>
                  <a:srgbClr val="1A0DAB"/>
                </a:solidFill>
                <a:latin typeface="arial" panose="020B0604020202020204" pitchFamily="34" charset="0"/>
              </a:rPr>
              <a:t>👦👧🧒👧👦</a:t>
            </a:r>
          </a:p>
        </p:txBody>
      </p:sp>
      <p:sp>
        <p:nvSpPr>
          <p:cNvPr id="30" name="Content Placeholder 2">
            <a:extLst>
              <a:ext uri="{FF2B5EF4-FFF2-40B4-BE49-F238E27FC236}">
                <a16:creationId xmlns:a16="http://schemas.microsoft.com/office/drawing/2014/main" id="{91FB0EC9-3290-4A2F-8C6A-B33734851F9F}"/>
              </a:ext>
            </a:extLst>
          </p:cNvPr>
          <p:cNvSpPr txBox="1">
            <a:spLocks/>
          </p:cNvSpPr>
          <p:nvPr/>
        </p:nvSpPr>
        <p:spPr>
          <a:xfrm>
            <a:off x="2215103" y="4238887"/>
            <a:ext cx="3136376"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с</a:t>
            </a:r>
            <a:r>
              <a:rPr lang="mi-NZ" b="1" dirty="0"/>
              <a:t>а</a:t>
            </a:r>
            <a:r>
              <a:rPr lang="mi-NZ" dirty="0"/>
              <a:t>мырык-влак</a:t>
            </a:r>
            <a:endParaRPr lang="en-GB" dirty="0"/>
          </a:p>
        </p:txBody>
      </p:sp>
      <p:sp>
        <p:nvSpPr>
          <p:cNvPr id="31" name="Content Placeholder 2">
            <a:extLst>
              <a:ext uri="{FF2B5EF4-FFF2-40B4-BE49-F238E27FC236}">
                <a16:creationId xmlns:a16="http://schemas.microsoft.com/office/drawing/2014/main" id="{94A30961-5F2F-4BBE-BFDC-5EAD829A9F9C}"/>
              </a:ext>
            </a:extLst>
          </p:cNvPr>
          <p:cNvSpPr txBox="1">
            <a:spLocks/>
          </p:cNvSpPr>
          <p:nvPr/>
        </p:nvSpPr>
        <p:spPr>
          <a:xfrm>
            <a:off x="6708545" y="4217373"/>
            <a:ext cx="3136376" cy="597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mi-NZ" dirty="0"/>
              <a:t>ш</a:t>
            </a:r>
            <a:r>
              <a:rPr lang="mi-NZ" b="1" dirty="0"/>
              <a:t>о</a:t>
            </a:r>
            <a:r>
              <a:rPr lang="mi-NZ" dirty="0"/>
              <a:t>ҥго-влак</a:t>
            </a:r>
            <a:endParaRPr lang="en-GB" dirty="0"/>
          </a:p>
        </p:txBody>
      </p:sp>
    </p:spTree>
    <p:extLst>
      <p:ext uri="{BB962C8B-B14F-4D97-AF65-F5344CB8AC3E}">
        <p14:creationId xmlns:p14="http://schemas.microsoft.com/office/powerpoint/2010/main" val="132001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8" grpId="0"/>
      <p:bldP spid="30" grpId="0"/>
      <p:bldP spid="3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8. Instructive forms in -н</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29</a:t>
            </a:fld>
            <a:endParaRPr lang="en-GB"/>
          </a:p>
        </p:txBody>
      </p:sp>
      <p:sp>
        <p:nvSpPr>
          <p:cNvPr id="9" name="Content Placeholder 2">
            <a:extLst>
              <a:ext uri="{FF2B5EF4-FFF2-40B4-BE49-F238E27FC236}">
                <a16:creationId xmlns:a16="http://schemas.microsoft.com/office/drawing/2014/main" id="{E67D764B-D57E-4DC4-A73C-140BE77AFC12}"/>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сай	</a:t>
            </a:r>
          </a:p>
          <a:p>
            <a:pPr marL="0" indent="0">
              <a:buFont typeface="Arial" panose="020B0604020202020204" pitchFamily="34" charset="0"/>
              <a:buNone/>
            </a:pPr>
            <a:r>
              <a:rPr lang="de-AT" dirty="0"/>
              <a:t>	</a:t>
            </a:r>
            <a:r>
              <a:rPr lang="mi-NZ" dirty="0"/>
              <a:t>&gt; с</a:t>
            </a:r>
            <a:r>
              <a:rPr lang="mi-NZ" b="1" dirty="0"/>
              <a:t>а</a:t>
            </a:r>
            <a:r>
              <a:rPr lang="mi-NZ" dirty="0"/>
              <a:t>йын</a:t>
            </a:r>
          </a:p>
          <a:p>
            <a:pPr marL="0" indent="0">
              <a:buFont typeface="Arial" panose="020B0604020202020204" pitchFamily="34" charset="0"/>
              <a:buNone/>
            </a:pPr>
            <a:r>
              <a:rPr lang="de-AT"/>
              <a:t>йол</a:t>
            </a:r>
            <a:r>
              <a:rPr lang="de-AT" dirty="0"/>
              <a:t>	</a:t>
            </a:r>
          </a:p>
          <a:p>
            <a:pPr marL="0" indent="0">
              <a:buFont typeface="Arial" panose="020B0604020202020204" pitchFamily="34" charset="0"/>
              <a:buNone/>
            </a:pPr>
            <a:r>
              <a:rPr lang="de-AT" dirty="0"/>
              <a:t>	</a:t>
            </a:r>
            <a:r>
              <a:rPr lang="mi-NZ" dirty="0"/>
              <a:t>&gt; й</a:t>
            </a:r>
            <a:r>
              <a:rPr lang="mi-NZ" b="1" dirty="0"/>
              <a:t>о</a:t>
            </a:r>
            <a:r>
              <a:rPr lang="mi-NZ" dirty="0"/>
              <a:t>лын</a:t>
            </a:r>
            <a:endParaRPr lang="en-GB" dirty="0"/>
          </a:p>
          <a:p>
            <a:pPr marL="0" indent="0">
              <a:buFont typeface="Arial" panose="020B0604020202020204" pitchFamily="34" charset="0"/>
              <a:buNone/>
            </a:pPr>
            <a:r>
              <a:rPr lang="de-AT" dirty="0"/>
              <a:t>к</a:t>
            </a:r>
            <a:r>
              <a:rPr lang="de-AT" b="1" dirty="0"/>
              <a:t>у</a:t>
            </a:r>
            <a:r>
              <a:rPr lang="de-AT" dirty="0"/>
              <a:t>мыт	</a:t>
            </a:r>
          </a:p>
          <a:p>
            <a:pPr marL="0" indent="0">
              <a:buFont typeface="Arial" panose="020B0604020202020204" pitchFamily="34" charset="0"/>
              <a:buNone/>
            </a:pPr>
            <a:r>
              <a:rPr lang="de-AT" dirty="0"/>
              <a:t>	</a:t>
            </a:r>
            <a:r>
              <a:rPr lang="mi-NZ" dirty="0"/>
              <a:t>&gt; </a:t>
            </a:r>
            <a:r>
              <a:rPr lang="de-AT" dirty="0"/>
              <a:t>к</a:t>
            </a:r>
            <a:r>
              <a:rPr lang="de-AT" b="1" dirty="0"/>
              <a:t>у</a:t>
            </a:r>
            <a:r>
              <a:rPr lang="de-AT" dirty="0"/>
              <a:t>мыт</a:t>
            </a:r>
            <a:r>
              <a:rPr lang="mi-NZ" dirty="0"/>
              <a:t>ын</a:t>
            </a:r>
          </a:p>
          <a:p>
            <a:pPr marL="0" indent="0">
              <a:buFont typeface="Arial" panose="020B0604020202020204" pitchFamily="34" charset="0"/>
              <a:buNone/>
            </a:pPr>
            <a:r>
              <a:rPr lang="mi-NZ" dirty="0"/>
              <a:t>луд-</a:t>
            </a:r>
          </a:p>
          <a:p>
            <a:pPr marL="0" indent="0">
              <a:buFont typeface="Arial" panose="020B0604020202020204" pitchFamily="34" charset="0"/>
              <a:buNone/>
            </a:pPr>
            <a:r>
              <a:rPr lang="mi-NZ" dirty="0"/>
              <a:t>	&gt; л</a:t>
            </a:r>
            <a:r>
              <a:rPr lang="mi-NZ" b="1" dirty="0"/>
              <a:t>у</a:t>
            </a:r>
            <a:r>
              <a:rPr lang="mi-NZ" dirty="0"/>
              <a:t>дын</a:t>
            </a:r>
            <a:endParaRPr lang="en-GB" dirty="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78702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15</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1918100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9. Conjunctions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30</a:t>
            </a:fld>
            <a:endParaRPr lang="en-GB"/>
          </a:p>
        </p:txBody>
      </p:sp>
      <p:sp>
        <p:nvSpPr>
          <p:cNvPr id="8" name="TextBox 7">
            <a:extLst>
              <a:ext uri="{FF2B5EF4-FFF2-40B4-BE49-F238E27FC236}">
                <a16:creationId xmlns:a16="http://schemas.microsoft.com/office/drawing/2014/main" id="{2208F285-298A-49C2-BB83-6EE53FA2E35C}"/>
              </a:ext>
            </a:extLst>
          </p:cNvPr>
          <p:cNvSpPr txBox="1"/>
          <p:nvPr/>
        </p:nvSpPr>
        <p:spPr>
          <a:xfrm>
            <a:off x="2365700" y="4534830"/>
            <a:ext cx="7296773" cy="461665"/>
          </a:xfrm>
          <a:prstGeom prst="rect">
            <a:avLst/>
          </a:prstGeom>
          <a:noFill/>
        </p:spPr>
        <p:txBody>
          <a:bodyPr wrap="square">
            <a:spAutoFit/>
          </a:bodyPr>
          <a:lstStyle/>
          <a:p>
            <a:pPr algn="ctr"/>
            <a:r>
              <a:rPr lang="en-US" sz="2400" dirty="0" err="1">
                <a:effectLst/>
                <a:latin typeface="Calibri" panose="020F0502020204030204" pitchFamily="34" charset="0"/>
                <a:ea typeface="PMingLiU" panose="02020500000000000000" pitchFamily="18" charset="-120"/>
              </a:rPr>
              <a:t>К</a:t>
            </a:r>
            <a:r>
              <a:rPr lang="en-US" sz="2400" b="1" dirty="0" err="1">
                <a:effectLst/>
                <a:latin typeface="Calibri" panose="020F0502020204030204" pitchFamily="34" charset="0"/>
                <a:ea typeface="PMingLiU" panose="02020500000000000000" pitchFamily="18" charset="-120"/>
              </a:rPr>
              <a:t>а</a:t>
            </a:r>
            <a:r>
              <a:rPr lang="en-US" sz="2400" dirty="0" err="1">
                <a:effectLst/>
                <a:latin typeface="Calibri" panose="020F0502020204030204" pitchFamily="34" charset="0"/>
                <a:ea typeface="PMingLiU" panose="02020500000000000000" pitchFamily="18" charset="-120"/>
              </a:rPr>
              <a:t>йык-влак</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чо</a:t>
            </a:r>
            <a:r>
              <a:rPr lang="en-US" sz="2400" dirty="0" err="1">
                <a:effectLst/>
                <a:latin typeface="Calibri" panose="020F0502020204030204" pitchFamily="34" charset="0"/>
                <a:ea typeface="MS Mincho" panose="02020609040205080304" pitchFamily="49" charset="-128"/>
              </a:rPr>
              <a:t>ҥ</a:t>
            </a:r>
            <a:r>
              <a:rPr lang="en-US" sz="2400" dirty="0" err="1">
                <a:effectLst/>
                <a:latin typeface="Calibri" panose="020F0502020204030204" pitchFamily="34" charset="0"/>
                <a:ea typeface="PMingLiU" panose="02020500000000000000" pitchFamily="18" charset="-120"/>
              </a:rPr>
              <a:t>ешт</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ка</a:t>
            </a:r>
            <a:r>
              <a:rPr lang="en-US" sz="2400" b="1" dirty="0" err="1">
                <a:effectLst/>
                <a:latin typeface="Calibri" panose="020F0502020204030204" pitchFamily="34" charset="0"/>
                <a:ea typeface="PMingLiU" panose="02020500000000000000" pitchFamily="18" charset="-120"/>
              </a:rPr>
              <a:t>я</a:t>
            </a:r>
            <a:r>
              <a:rPr lang="en-US" sz="2400" dirty="0" err="1">
                <a:effectLst/>
                <a:latin typeface="Calibri" panose="020F0502020204030204" pitchFamily="34" charset="0"/>
                <a:ea typeface="PMingLiU" panose="02020500000000000000" pitchFamily="18" charset="-120"/>
              </a:rPr>
              <a:t>т</a:t>
            </a:r>
            <a:r>
              <a:rPr lang="en-US" sz="2400" dirty="0">
                <a:effectLst/>
                <a:latin typeface="Calibri" panose="020F0502020204030204" pitchFamily="34" charset="0"/>
                <a:ea typeface="PMingLiU" panose="02020500000000000000" pitchFamily="18" charset="-120"/>
              </a:rPr>
              <a:t> </a:t>
            </a:r>
            <a:r>
              <a:rPr lang="en-US" sz="2400" u="sng" dirty="0" err="1">
                <a:effectLst/>
                <a:latin typeface="Calibri" panose="020F0502020204030204" pitchFamily="34" charset="0"/>
                <a:ea typeface="PMingLiU" panose="02020500000000000000" pitchFamily="18" charset="-120"/>
              </a:rPr>
              <a:t>гын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ш</a:t>
            </a:r>
            <a:r>
              <a:rPr lang="en-US" sz="2400" b="1" dirty="0" err="1">
                <a:effectLst/>
                <a:latin typeface="Calibri" panose="020F0502020204030204" pitchFamily="34" charset="0"/>
                <a:ea typeface="MS Mincho" panose="02020609040205080304" pitchFamily="49" charset="-128"/>
              </a:rPr>
              <a:t>ы</a:t>
            </a:r>
            <a:r>
              <a:rPr lang="en-US" sz="2400" dirty="0" err="1">
                <a:effectLst/>
                <a:latin typeface="Calibri" panose="020F0502020204030204" pitchFamily="34" charset="0"/>
                <a:ea typeface="PMingLiU" panose="02020500000000000000" pitchFamily="18" charset="-120"/>
              </a:rPr>
              <a:t>же</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тол</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ш</a:t>
            </a:r>
            <a:r>
              <a:rPr lang="en-US" sz="2400" dirty="0">
                <a:effectLst/>
                <a:latin typeface="Calibri" panose="020F0502020204030204" pitchFamily="34" charset="0"/>
                <a:ea typeface="PMingLiU" panose="02020500000000000000" pitchFamily="18" charset="-120"/>
              </a:rPr>
              <a:t>.</a:t>
            </a:r>
            <a:endParaRPr lang="en-GB" sz="2400" dirty="0"/>
          </a:p>
        </p:txBody>
      </p:sp>
      <p:sp>
        <p:nvSpPr>
          <p:cNvPr id="10" name="TextBox 9">
            <a:extLst>
              <a:ext uri="{FF2B5EF4-FFF2-40B4-BE49-F238E27FC236}">
                <a16:creationId xmlns:a16="http://schemas.microsoft.com/office/drawing/2014/main" id="{EC0107D3-334D-4133-840A-4FA75FA264FC}"/>
              </a:ext>
            </a:extLst>
          </p:cNvPr>
          <p:cNvSpPr txBox="1"/>
          <p:nvPr/>
        </p:nvSpPr>
        <p:spPr>
          <a:xfrm>
            <a:off x="3048786" y="2817181"/>
            <a:ext cx="6094428" cy="461665"/>
          </a:xfrm>
          <a:prstGeom prst="rect">
            <a:avLst/>
          </a:prstGeom>
          <a:noFill/>
        </p:spPr>
        <p:txBody>
          <a:bodyPr wrap="square">
            <a:spAutoFit/>
          </a:bodyPr>
          <a:lstStyle/>
          <a:p>
            <a:pPr algn="ctr"/>
            <a:r>
              <a:rPr lang="en-US" sz="2400" dirty="0" err="1">
                <a:effectLst/>
                <a:latin typeface="Calibri" panose="020F0502020204030204" pitchFamily="34" charset="0"/>
                <a:ea typeface="PMingLiU" panose="02020500000000000000" pitchFamily="18" charset="-120"/>
              </a:rPr>
              <a:t>Ив</a:t>
            </a:r>
            <a:r>
              <a:rPr lang="en-US" sz="2400" b="1" dirty="0" err="1">
                <a:effectLst/>
                <a:latin typeface="Calibri" panose="020F0502020204030204" pitchFamily="34" charset="0"/>
                <a:ea typeface="PMingLiU" panose="02020500000000000000" pitchFamily="18" charset="-120"/>
              </a:rPr>
              <a:t>у</a:t>
            </a:r>
            <a:r>
              <a:rPr lang="en-US" sz="2400" dirty="0" err="1">
                <a:effectLst/>
                <a:latin typeface="Calibri" panose="020F0502020204030204" pitchFamily="34" charset="0"/>
                <a:ea typeface="PMingLiU" panose="02020500000000000000" pitchFamily="18" charset="-120"/>
              </a:rPr>
              <a:t>к</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ч</a:t>
            </a:r>
            <a:r>
              <a:rPr lang="en-US" sz="2400" b="1" dirty="0" err="1">
                <a:effectLst/>
                <a:latin typeface="Calibri" panose="020F0502020204030204" pitchFamily="34" charset="0"/>
                <a:ea typeface="PMingLiU" panose="02020500000000000000" pitchFamily="18" charset="-120"/>
              </a:rPr>
              <a:t>е</a:t>
            </a:r>
            <a:r>
              <a:rPr lang="en-US" sz="2400" dirty="0" err="1">
                <a:effectLst/>
                <a:latin typeface="Calibri" panose="020F0502020204030204" pitchFamily="34" charset="0"/>
                <a:ea typeface="PMingLiU" panose="02020500000000000000" pitchFamily="18" charset="-120"/>
              </a:rPr>
              <a:t>рле</a:t>
            </a:r>
            <a:r>
              <a:rPr lang="en-US" sz="2400" dirty="0">
                <a:effectLst/>
                <a:latin typeface="Calibri" panose="020F0502020204030204" pitchFamily="34" charset="0"/>
                <a:ea typeface="PMingLiU" panose="02020500000000000000" pitchFamily="18" charset="-120"/>
              </a:rPr>
              <a:t> </a:t>
            </a:r>
            <a:r>
              <a:rPr lang="en-US" sz="2400" b="1" dirty="0" err="1">
                <a:effectLst/>
                <a:latin typeface="Calibri" panose="020F0502020204030204" pitchFamily="34" charset="0"/>
                <a:ea typeface="MS Mincho" panose="02020609040205080304" pitchFamily="49" charset="-128"/>
              </a:rPr>
              <a:t>ы</a:t>
            </a:r>
            <a:r>
              <a:rPr lang="en-US" sz="2400" dirty="0" err="1">
                <a:effectLst/>
                <a:latin typeface="Calibri" panose="020F0502020204030204" pitchFamily="34" charset="0"/>
                <a:ea typeface="PMingLiU" panose="02020500000000000000" pitchFamily="18" charset="-120"/>
              </a:rPr>
              <a:t>л’е</a:t>
            </a:r>
            <a:r>
              <a:rPr lang="en-US" sz="2400" dirty="0">
                <a:effectLst/>
                <a:latin typeface="Calibri" panose="020F0502020204030204" pitchFamily="34" charset="0"/>
                <a:ea typeface="PMingLiU" panose="02020500000000000000" pitchFamily="18" charset="-120"/>
              </a:rPr>
              <a:t>, </a:t>
            </a:r>
            <a:r>
              <a:rPr lang="en-US" sz="2400" u="sng" dirty="0" err="1">
                <a:effectLst/>
                <a:latin typeface="Calibri" panose="020F0502020204030204" pitchFamily="34" charset="0"/>
                <a:ea typeface="PMingLiU" panose="02020500000000000000" pitchFamily="18" charset="-120"/>
              </a:rPr>
              <a:t>садл</a:t>
            </a:r>
            <a:r>
              <a:rPr lang="en-US" sz="2400" b="1" u="sng" dirty="0" err="1">
                <a:effectLst/>
                <a:latin typeface="Calibri" panose="020F0502020204030204" pitchFamily="34" charset="0"/>
                <a:ea typeface="PMingLiU" panose="02020500000000000000" pitchFamily="18" charset="-120"/>
              </a:rPr>
              <a:t>а</a:t>
            </a:r>
            <a:r>
              <a:rPr lang="en-US" sz="2400" u="sng" dirty="0" err="1">
                <a:effectLst/>
                <a:latin typeface="Calibri" panose="020F0502020204030204" pitchFamily="34" charset="0"/>
                <a:ea typeface="PMingLiU" panose="02020500000000000000" pitchFamily="18" charset="-120"/>
              </a:rPr>
              <a:t>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т</a:t>
            </a:r>
            <a:r>
              <a:rPr lang="en-US" sz="2400" b="1" dirty="0" err="1">
                <a:effectLst/>
                <a:latin typeface="Calibri" panose="020F0502020204030204" pitchFamily="34" charset="0"/>
                <a:ea typeface="PMingLiU" panose="02020500000000000000" pitchFamily="18" charset="-120"/>
              </a:rPr>
              <a:t>о</a:t>
            </a:r>
            <a:r>
              <a:rPr lang="en-US" sz="2400" dirty="0" err="1">
                <a:effectLst/>
                <a:latin typeface="Calibri" panose="020F0502020204030204" pitchFamily="34" charset="0"/>
                <a:ea typeface="PMingLiU" panose="02020500000000000000" pitchFamily="18" charset="-120"/>
              </a:rPr>
              <a:t>лын</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ыш</a:t>
            </a:r>
            <a:r>
              <a:rPr lang="en-US" sz="2400" dirty="0">
                <a:effectLst/>
                <a:latin typeface="Calibri" panose="020F0502020204030204" pitchFamily="34" charset="0"/>
                <a:ea typeface="PMingLiU" panose="02020500000000000000" pitchFamily="18" charset="-120"/>
              </a:rPr>
              <a:t> </a:t>
            </a:r>
            <a:r>
              <a:rPr lang="en-US" sz="2400" dirty="0" err="1">
                <a:effectLst/>
                <a:latin typeface="Calibri" panose="020F0502020204030204" pitchFamily="34" charset="0"/>
                <a:ea typeface="PMingLiU" panose="02020500000000000000" pitchFamily="18" charset="-120"/>
              </a:rPr>
              <a:t>керт</a:t>
            </a:r>
            <a:r>
              <a:rPr lang="en-US" sz="2400" dirty="0">
                <a:effectLst/>
                <a:latin typeface="Calibri" panose="020F0502020204030204" pitchFamily="34" charset="0"/>
                <a:ea typeface="PMingLiU" panose="02020500000000000000" pitchFamily="18" charset="-120"/>
              </a:rPr>
              <a:t>.</a:t>
            </a:r>
            <a:endParaRPr lang="en-GB" sz="2400" dirty="0"/>
          </a:p>
        </p:txBody>
      </p:sp>
      <p:sp>
        <p:nvSpPr>
          <p:cNvPr id="11" name="Rectangle: Rounded Corners 10">
            <a:extLst>
              <a:ext uri="{FF2B5EF4-FFF2-40B4-BE49-F238E27FC236}">
                <a16:creationId xmlns:a16="http://schemas.microsoft.com/office/drawing/2014/main" id="{8F6277D1-231A-411B-BC14-F034AD32CBC3}"/>
              </a:ext>
            </a:extLst>
          </p:cNvPr>
          <p:cNvSpPr/>
          <p:nvPr/>
        </p:nvSpPr>
        <p:spPr>
          <a:xfrm>
            <a:off x="3374796" y="2817181"/>
            <a:ext cx="2271860"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9BC9CD3C-C005-4EFE-B07C-22A0B3708EBD}"/>
              </a:ext>
            </a:extLst>
          </p:cNvPr>
          <p:cNvSpPr/>
          <p:nvPr/>
        </p:nvSpPr>
        <p:spPr>
          <a:xfrm>
            <a:off x="6704505" y="2817181"/>
            <a:ext cx="2134695"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3A63370F-4E4D-467F-BE1F-A5E19B8520A0}"/>
              </a:ext>
            </a:extLst>
          </p:cNvPr>
          <p:cNvSpPr/>
          <p:nvPr/>
        </p:nvSpPr>
        <p:spPr>
          <a:xfrm>
            <a:off x="2971252" y="4527903"/>
            <a:ext cx="3605039"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18D26923-BB6A-4F02-B82F-5EB3AF707FC4}"/>
              </a:ext>
            </a:extLst>
          </p:cNvPr>
          <p:cNvSpPr/>
          <p:nvPr/>
        </p:nvSpPr>
        <p:spPr>
          <a:xfrm>
            <a:off x="7181843" y="4527902"/>
            <a:ext cx="1961371" cy="461665"/>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0403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15</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31</a:t>
            </a:fld>
            <a:endParaRPr lang="en-GB"/>
          </a:p>
        </p:txBody>
      </p:sp>
    </p:spTree>
    <p:extLst>
      <p:ext uri="{BB962C8B-B14F-4D97-AF65-F5344CB8AC3E}">
        <p14:creationId xmlns:p14="http://schemas.microsoft.com/office/powerpoint/2010/main" val="3801195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5BCD89-1AD3-4679-8E93-35D5093CA40A}"/>
              </a:ext>
            </a:extLst>
          </p:cNvPr>
          <p:cNvSpPr>
            <a:spLocks noGrp="1"/>
          </p:cNvSpPr>
          <p:nvPr>
            <p:ph idx="1"/>
          </p:nvPr>
        </p:nvSpPr>
        <p:spPr>
          <a:xfrm>
            <a:off x="471055" y="365125"/>
            <a:ext cx="11536217" cy="5811838"/>
          </a:xfrm>
        </p:spPr>
        <p:txBody>
          <a:bodyPr>
            <a:normAutofit/>
          </a:bodyPr>
          <a:lstStyle/>
          <a:p>
            <a:pPr marL="0" indent="0">
              <a:buNone/>
            </a:pPr>
            <a:r>
              <a:rPr lang="en-US" sz="3000" b="1" dirty="0">
                <a:latin typeface="Calibri" panose="020F0502020204030204" pitchFamily="34" charset="0"/>
                <a:ea typeface="PMingLiU" panose="02020500000000000000" pitchFamily="18" charset="-120"/>
                <a:cs typeface="Calibri" panose="020F0502020204030204" pitchFamily="34" charset="0"/>
              </a:rPr>
              <a:t>8.</a:t>
            </a: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US" sz="3000" dirty="0">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dirty="0" err="1"/>
              <a:t>Ме</a:t>
            </a:r>
            <a:r>
              <a:rPr lang="en-US" dirty="0"/>
              <a:t> </a:t>
            </a:r>
            <a:r>
              <a:rPr lang="en-US" dirty="0" err="1"/>
              <a:t>эрд</a:t>
            </a:r>
            <a:r>
              <a:rPr lang="en-US" b="1" dirty="0" err="1"/>
              <a:t>е</a:t>
            </a:r>
            <a:r>
              <a:rPr lang="en-US" dirty="0" err="1"/>
              <a:t>не</a:t>
            </a:r>
            <a:r>
              <a:rPr lang="en-US" dirty="0"/>
              <a:t> </a:t>
            </a:r>
            <a:r>
              <a:rPr lang="en-US" dirty="0" err="1"/>
              <a:t>т</a:t>
            </a:r>
            <a:r>
              <a:rPr lang="en-US" b="1" dirty="0" err="1"/>
              <a:t>о</a:t>
            </a:r>
            <a:r>
              <a:rPr lang="en-US" dirty="0" err="1"/>
              <a:t>рыкым</a:t>
            </a:r>
            <a:r>
              <a:rPr lang="en-US" dirty="0"/>
              <a:t>, </a:t>
            </a:r>
            <a:r>
              <a:rPr lang="en-US" dirty="0" err="1"/>
              <a:t>м</a:t>
            </a:r>
            <a:r>
              <a:rPr lang="en-US" b="1" dirty="0" err="1"/>
              <a:t>у</a:t>
            </a:r>
            <a:r>
              <a:rPr lang="en-US" dirty="0" err="1"/>
              <a:t>ным</a:t>
            </a:r>
            <a:r>
              <a:rPr lang="en-US" dirty="0"/>
              <a:t>, </a:t>
            </a:r>
            <a:r>
              <a:rPr lang="en-US" dirty="0" err="1"/>
              <a:t>ӱй</a:t>
            </a:r>
            <a:r>
              <a:rPr lang="en-US" dirty="0"/>
              <a:t> </a:t>
            </a:r>
            <a:r>
              <a:rPr lang="en-US" dirty="0" err="1"/>
              <a:t>ден</a:t>
            </a:r>
            <a:r>
              <a:rPr lang="en-US" dirty="0"/>
              <a:t> </a:t>
            </a:r>
            <a:r>
              <a:rPr lang="en-US" dirty="0" err="1"/>
              <a:t>к</a:t>
            </a:r>
            <a:r>
              <a:rPr lang="en-US" b="1" dirty="0" err="1"/>
              <a:t>и</a:t>
            </a:r>
            <a:r>
              <a:rPr lang="en-US" dirty="0" err="1"/>
              <a:t>ндым</a:t>
            </a:r>
            <a:r>
              <a:rPr lang="en-US" dirty="0"/>
              <a:t> </a:t>
            </a:r>
            <a:r>
              <a:rPr lang="en-US" dirty="0" err="1"/>
              <a:t>кочкын</a:t>
            </a:r>
            <a:r>
              <a:rPr lang="en-US" b="1" dirty="0" err="1"/>
              <a:t>а</a:t>
            </a:r>
            <a:r>
              <a:rPr lang="en-US" dirty="0"/>
              <a:t>.</a:t>
            </a:r>
          </a:p>
          <a:p>
            <a:pPr marL="0" indent="0">
              <a:buNone/>
            </a:pPr>
            <a:r>
              <a:rPr lang="en-US" dirty="0" err="1"/>
              <a:t>Ч</a:t>
            </a:r>
            <a:r>
              <a:rPr lang="en-US" b="1" dirty="0" err="1"/>
              <a:t>а</a:t>
            </a:r>
            <a:r>
              <a:rPr lang="en-US" dirty="0" err="1"/>
              <a:t>йым</a:t>
            </a:r>
            <a:r>
              <a:rPr lang="en-US" dirty="0"/>
              <a:t> </a:t>
            </a:r>
            <a:r>
              <a:rPr lang="en-US" dirty="0" err="1"/>
              <a:t>да</a:t>
            </a:r>
            <a:r>
              <a:rPr lang="en-US" dirty="0"/>
              <a:t> </a:t>
            </a:r>
            <a:r>
              <a:rPr lang="en-US" dirty="0" err="1"/>
              <a:t>к</a:t>
            </a:r>
            <a:r>
              <a:rPr lang="en-US" b="1" dirty="0" err="1"/>
              <a:t>о</a:t>
            </a:r>
            <a:r>
              <a:rPr lang="en-US" dirty="0" err="1"/>
              <a:t>фем</a:t>
            </a:r>
            <a:r>
              <a:rPr lang="en-US" dirty="0"/>
              <a:t> </a:t>
            </a:r>
            <a:r>
              <a:rPr lang="en-US" dirty="0" err="1"/>
              <a:t>йӱын</a:t>
            </a:r>
            <a:r>
              <a:rPr lang="en-US" b="1" dirty="0" err="1"/>
              <a:t>а</a:t>
            </a:r>
            <a:r>
              <a:rPr lang="en-US" dirty="0"/>
              <a:t>.</a:t>
            </a:r>
          </a:p>
          <a:p>
            <a:pPr marL="0" indent="0">
              <a:buNone/>
            </a:pPr>
            <a:r>
              <a:rPr lang="en-US" dirty="0" err="1"/>
              <a:t>Кечывалл</a:t>
            </a:r>
            <a:r>
              <a:rPr lang="en-US" b="1" dirty="0" err="1"/>
              <a:t>а</a:t>
            </a:r>
            <a:r>
              <a:rPr lang="en-US" dirty="0" err="1"/>
              <a:t>н</a:t>
            </a:r>
            <a:r>
              <a:rPr lang="en-US" dirty="0"/>
              <a:t> </a:t>
            </a:r>
            <a:r>
              <a:rPr lang="en-US" dirty="0" err="1"/>
              <a:t>ш</a:t>
            </a:r>
            <a:r>
              <a:rPr lang="en-US" b="1" dirty="0" err="1"/>
              <a:t>ӱ</a:t>
            </a:r>
            <a:r>
              <a:rPr lang="en-US" dirty="0" err="1"/>
              <a:t>рым</a:t>
            </a:r>
            <a:r>
              <a:rPr lang="en-US" dirty="0"/>
              <a:t> </a:t>
            </a:r>
            <a:r>
              <a:rPr lang="en-US" dirty="0" err="1"/>
              <a:t>ямдылен</a:t>
            </a:r>
            <a:r>
              <a:rPr lang="en-US" b="1" dirty="0" err="1"/>
              <a:t>а</a:t>
            </a:r>
            <a:r>
              <a:rPr lang="en-US" dirty="0"/>
              <a:t>: </a:t>
            </a:r>
            <a:r>
              <a:rPr lang="en-US" dirty="0" err="1"/>
              <a:t>шыл</a:t>
            </a:r>
            <a:r>
              <a:rPr lang="en-US" dirty="0"/>
              <a:t> </a:t>
            </a:r>
            <a:r>
              <a:rPr lang="en-US" dirty="0" err="1"/>
              <a:t>ш</a:t>
            </a:r>
            <a:r>
              <a:rPr lang="en-US" b="1" dirty="0" err="1"/>
              <a:t>ӱ</a:t>
            </a:r>
            <a:r>
              <a:rPr lang="en-US" dirty="0" err="1"/>
              <a:t>рым</a:t>
            </a:r>
            <a:r>
              <a:rPr lang="en-US" dirty="0"/>
              <a:t>, </a:t>
            </a:r>
            <a:r>
              <a:rPr lang="en-US" dirty="0" err="1"/>
              <a:t>кол</a:t>
            </a:r>
            <a:r>
              <a:rPr lang="en-US" dirty="0"/>
              <a:t> </a:t>
            </a:r>
            <a:r>
              <a:rPr lang="en-US" dirty="0" err="1"/>
              <a:t>ш</a:t>
            </a:r>
            <a:r>
              <a:rPr lang="en-US" b="1" dirty="0" err="1"/>
              <a:t>ӱ</a:t>
            </a:r>
            <a:r>
              <a:rPr lang="en-US" dirty="0" err="1"/>
              <a:t>рым</a:t>
            </a:r>
            <a:r>
              <a:rPr lang="en-US" dirty="0"/>
              <a:t>, </a:t>
            </a:r>
            <a:r>
              <a:rPr lang="en-US" dirty="0" err="1"/>
              <a:t>ковышт</a:t>
            </a:r>
            <a:r>
              <a:rPr lang="en-US" b="1" dirty="0" err="1"/>
              <a:t>а</a:t>
            </a:r>
            <a:r>
              <a:rPr lang="en-US" dirty="0"/>
              <a:t> </a:t>
            </a:r>
            <a:r>
              <a:rPr lang="en-US" dirty="0" err="1"/>
              <a:t>ш</a:t>
            </a:r>
            <a:r>
              <a:rPr lang="en-US" b="1" dirty="0" err="1"/>
              <a:t>ӱ</a:t>
            </a:r>
            <a:r>
              <a:rPr lang="en-US" dirty="0" err="1"/>
              <a:t>рым</a:t>
            </a:r>
            <a:r>
              <a:rPr lang="en-US" dirty="0"/>
              <a:t>.</a:t>
            </a:r>
          </a:p>
          <a:p>
            <a:pPr marL="0" indent="0">
              <a:buNone/>
            </a:pPr>
            <a:r>
              <a:rPr lang="en-US" dirty="0" err="1"/>
              <a:t>Касл</a:t>
            </a:r>
            <a:r>
              <a:rPr lang="en-US" b="1" dirty="0" err="1"/>
              <a:t>а</a:t>
            </a:r>
            <a:r>
              <a:rPr lang="en-US" dirty="0" err="1"/>
              <a:t>н</a:t>
            </a:r>
            <a:r>
              <a:rPr lang="en-US" dirty="0"/>
              <a:t> </a:t>
            </a:r>
            <a:r>
              <a:rPr lang="en-US" dirty="0" err="1"/>
              <a:t>ме</a:t>
            </a:r>
            <a:r>
              <a:rPr lang="en-US" dirty="0"/>
              <a:t> </a:t>
            </a:r>
            <a:r>
              <a:rPr lang="en-US" dirty="0" err="1"/>
              <a:t>ки</a:t>
            </a:r>
            <a:r>
              <a:rPr lang="en-US" b="1" dirty="0" err="1"/>
              <a:t>я</a:t>
            </a:r>
            <a:r>
              <a:rPr lang="en-US" dirty="0" err="1"/>
              <a:t>р</a:t>
            </a:r>
            <a:r>
              <a:rPr lang="en-US" dirty="0"/>
              <a:t> </a:t>
            </a:r>
            <a:r>
              <a:rPr lang="en-US" dirty="0" err="1"/>
              <a:t>д</a:t>
            </a:r>
            <a:r>
              <a:rPr lang="en-US" b="1" dirty="0" err="1"/>
              <a:t>е</a:t>
            </a:r>
            <a:r>
              <a:rPr lang="en-US" dirty="0" err="1"/>
              <a:t>не</a:t>
            </a:r>
            <a:r>
              <a:rPr lang="en-US" dirty="0"/>
              <a:t> </a:t>
            </a:r>
            <a:r>
              <a:rPr lang="en-US" dirty="0" err="1"/>
              <a:t>т</a:t>
            </a:r>
            <a:r>
              <a:rPr lang="en-US" b="1" dirty="0" err="1"/>
              <a:t>а</a:t>
            </a:r>
            <a:r>
              <a:rPr lang="en-US" dirty="0" err="1"/>
              <a:t>мле</a:t>
            </a:r>
            <a:r>
              <a:rPr lang="en-US" dirty="0"/>
              <a:t> </a:t>
            </a:r>
            <a:r>
              <a:rPr lang="en-US" dirty="0" err="1"/>
              <a:t>сал</a:t>
            </a:r>
            <a:r>
              <a:rPr lang="en-US" b="1" dirty="0" err="1"/>
              <a:t>а</a:t>
            </a:r>
            <a:r>
              <a:rPr lang="en-US" dirty="0" err="1"/>
              <a:t>тым</a:t>
            </a:r>
            <a:r>
              <a:rPr lang="en-US" dirty="0"/>
              <a:t> </a:t>
            </a:r>
            <a:r>
              <a:rPr lang="en-US" dirty="0" err="1"/>
              <a:t>ыштен</a:t>
            </a:r>
            <a:r>
              <a:rPr lang="en-US" b="1" dirty="0" err="1"/>
              <a:t>а</a:t>
            </a:r>
            <a:r>
              <a:rPr lang="en-US" dirty="0"/>
              <a:t>, </a:t>
            </a:r>
            <a:r>
              <a:rPr lang="en-US" dirty="0" err="1"/>
              <a:t>к</a:t>
            </a:r>
            <a:r>
              <a:rPr lang="en-US" b="1" dirty="0" err="1"/>
              <a:t>о</a:t>
            </a:r>
            <a:r>
              <a:rPr lang="en-US" dirty="0" err="1"/>
              <a:t>лым</a:t>
            </a:r>
            <a:r>
              <a:rPr lang="en-US" dirty="0"/>
              <a:t> </a:t>
            </a:r>
            <a:r>
              <a:rPr lang="en-US" dirty="0" err="1"/>
              <a:t>йӧрат</a:t>
            </a:r>
            <a:r>
              <a:rPr lang="en-US" b="1" dirty="0" err="1"/>
              <a:t>е</a:t>
            </a:r>
            <a:r>
              <a:rPr lang="en-US" dirty="0" err="1"/>
              <a:t>н</a:t>
            </a:r>
            <a:r>
              <a:rPr lang="en-US" dirty="0"/>
              <a:t> </a:t>
            </a:r>
            <a:r>
              <a:rPr lang="en-US" dirty="0" err="1"/>
              <a:t>кочкын</a:t>
            </a:r>
            <a:r>
              <a:rPr lang="en-US" b="1" dirty="0" err="1"/>
              <a:t>а</a:t>
            </a:r>
            <a:r>
              <a:rPr lang="en-US" dirty="0"/>
              <a:t>.</a:t>
            </a:r>
          </a:p>
          <a:p>
            <a:pPr marL="0" indent="0">
              <a:buNone/>
            </a:pPr>
            <a:r>
              <a:rPr lang="en-US" dirty="0" err="1"/>
              <a:t>Пайремл</a:t>
            </a:r>
            <a:r>
              <a:rPr lang="en-US" b="1" dirty="0" err="1"/>
              <a:t>а</a:t>
            </a:r>
            <a:r>
              <a:rPr lang="en-US" dirty="0" err="1"/>
              <a:t>н</a:t>
            </a:r>
            <a:r>
              <a:rPr lang="en-US" dirty="0"/>
              <a:t> </a:t>
            </a:r>
            <a:r>
              <a:rPr lang="en-US" dirty="0" err="1"/>
              <a:t>к</a:t>
            </a:r>
            <a:r>
              <a:rPr lang="en-US" b="1" dirty="0" err="1"/>
              <a:t>о</a:t>
            </a:r>
            <a:r>
              <a:rPr lang="en-US" dirty="0" err="1"/>
              <a:t>гыльым</a:t>
            </a:r>
            <a:r>
              <a:rPr lang="en-US" dirty="0"/>
              <a:t>, </a:t>
            </a:r>
            <a:r>
              <a:rPr lang="en-US" dirty="0" err="1"/>
              <a:t>мелн</a:t>
            </a:r>
            <a:r>
              <a:rPr lang="en-US" b="1" dirty="0" err="1"/>
              <a:t>а</a:t>
            </a:r>
            <a:r>
              <a:rPr lang="en-US" dirty="0" err="1"/>
              <a:t>м</a:t>
            </a:r>
            <a:r>
              <a:rPr lang="en-US" dirty="0"/>
              <a:t> </a:t>
            </a:r>
            <a:r>
              <a:rPr lang="en-US" dirty="0" err="1"/>
              <a:t>кӱэштын</a:t>
            </a:r>
            <a:r>
              <a:rPr lang="en-US" b="1" dirty="0" err="1"/>
              <a:t>а</a:t>
            </a:r>
            <a:r>
              <a:rPr lang="en-US" dirty="0"/>
              <a:t>.</a:t>
            </a:r>
            <a:endParaRPr lang="en-GB" dirty="0"/>
          </a:p>
          <a:p>
            <a:pPr marL="0" indent="0">
              <a:buNone/>
            </a:pPr>
            <a:endParaRPr lang="en-GB" dirty="0"/>
          </a:p>
          <a:p>
            <a:pPr marL="0" indent="0">
              <a:buNone/>
            </a:pPr>
            <a:endParaRPr lang="en-GB" dirty="0"/>
          </a:p>
        </p:txBody>
      </p:sp>
      <p:sp>
        <p:nvSpPr>
          <p:cNvPr id="4" name="Footer Placeholder 3">
            <a:extLst>
              <a:ext uri="{FF2B5EF4-FFF2-40B4-BE49-F238E27FC236}">
                <a16:creationId xmlns:a16="http://schemas.microsoft.com/office/drawing/2014/main" id="{F8F656B7-C4C6-4D40-AEBA-F4EBCEA2B3C2}"/>
              </a:ext>
            </a:extLst>
          </p:cNvPr>
          <p:cNvSpPr>
            <a:spLocks noGrp="1"/>
          </p:cNvSpPr>
          <p:nvPr>
            <p:ph type="ftr" sz="quarter" idx="11"/>
          </p:nvPr>
        </p:nvSpPr>
        <p:spPr/>
        <p:txBody>
          <a:bodyPr/>
          <a:lstStyle/>
          <a:p>
            <a:r>
              <a:rPr lang="en-US"/>
              <a:t>COPIUS – Introduction to Mari – Chapter 15</a:t>
            </a:r>
            <a:endParaRPr lang="en-GB"/>
          </a:p>
        </p:txBody>
      </p:sp>
      <p:sp>
        <p:nvSpPr>
          <p:cNvPr id="5" name="Slide Number Placeholder 4">
            <a:extLst>
              <a:ext uri="{FF2B5EF4-FFF2-40B4-BE49-F238E27FC236}">
                <a16:creationId xmlns:a16="http://schemas.microsoft.com/office/drawing/2014/main" id="{B33B01D0-479E-4B60-A10A-2E6106A726B3}"/>
              </a:ext>
            </a:extLst>
          </p:cNvPr>
          <p:cNvSpPr>
            <a:spLocks noGrp="1"/>
          </p:cNvSpPr>
          <p:nvPr>
            <p:ph type="sldNum" sz="quarter" idx="12"/>
          </p:nvPr>
        </p:nvSpPr>
        <p:spPr/>
        <p:txBody>
          <a:bodyPr/>
          <a:lstStyle/>
          <a:p>
            <a:fld id="{055DE2CD-379D-4002-80ED-F7724F598CF3}" type="slidenum">
              <a:rPr lang="en-GB" smtClean="0"/>
              <a:t>32</a:t>
            </a:fld>
            <a:endParaRPr lang="en-GB"/>
          </a:p>
        </p:txBody>
      </p:sp>
      <p:pic>
        <p:nvPicPr>
          <p:cNvPr id="6" name="omj_15_1">
            <a:hlinkClick r:id="" action="ppaction://media"/>
            <a:extLst>
              <a:ext uri="{FF2B5EF4-FFF2-40B4-BE49-F238E27FC236}">
                <a16:creationId xmlns:a16="http://schemas.microsoft.com/office/drawing/2014/main" id="{9A07585E-4BBD-4183-9DB3-0EDA45006D8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529888" y="5643563"/>
            <a:ext cx="609600" cy="609600"/>
          </a:xfrm>
          <a:prstGeom prst="rect">
            <a:avLst/>
          </a:prstGeom>
        </p:spPr>
      </p:pic>
    </p:spTree>
    <p:extLst>
      <p:ext uri="{BB962C8B-B14F-4D97-AF65-F5344CB8AC3E}">
        <p14:creationId xmlns:p14="http://schemas.microsoft.com/office/powerpoint/2010/main" val="16051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3848"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27" fill="hold" display="0">
                  <p:stCondLst>
                    <p:cond delay="indefinite"/>
                  </p:stCondLst>
                  <p:endCondLst>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4099409827"/>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ом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 ок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гыт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a) Indicative present</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66302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3516363891"/>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ом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 ок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кочкыд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чкыт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гыт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a) Indicative present</a:t>
            </a:r>
            <a:endParaRPr lang="mi-NZ" u="sng" dirty="0"/>
          </a:p>
        </p:txBody>
      </p:sp>
    </p:spTree>
    <p:extLst>
      <p:ext uri="{BB962C8B-B14F-4D97-AF65-F5344CB8AC3E}">
        <p14:creationId xmlns:p14="http://schemas.microsoft.com/office/powerpoint/2010/main" val="528903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789664841"/>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ом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 ок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гыт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a) Indicative present</a:t>
            </a:r>
            <a:endParaRPr lang="mi-NZ" u="sng" dirty="0"/>
          </a:p>
        </p:txBody>
      </p:sp>
      <p:sp>
        <p:nvSpPr>
          <p:cNvPr id="10" name="Rectangle 9">
            <a:extLst>
              <a:ext uri="{FF2B5EF4-FFF2-40B4-BE49-F238E27FC236}">
                <a16:creationId xmlns:a16="http://schemas.microsoft.com/office/drawing/2014/main" id="{02E502DD-AFD3-48B2-B796-43B07E3729A9}"/>
              </a:ext>
            </a:extLst>
          </p:cNvPr>
          <p:cNvSpPr/>
          <p:nvPr/>
        </p:nvSpPr>
        <p:spPr>
          <a:xfrm>
            <a:off x="1727852" y="2993920"/>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98766-4BD0-4A48-B605-088574AA6783}"/>
              </a:ext>
            </a:extLst>
          </p:cNvPr>
          <p:cNvSpPr/>
          <p:nvPr/>
        </p:nvSpPr>
        <p:spPr>
          <a:xfrm>
            <a:off x="1727851"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5DF7570-721B-485B-B02D-7F1E63741458}"/>
              </a:ext>
            </a:extLst>
          </p:cNvPr>
          <p:cNvSpPr/>
          <p:nvPr/>
        </p:nvSpPr>
        <p:spPr>
          <a:xfrm>
            <a:off x="1730937" y="3981106"/>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60757424-4EBB-49F5-A2B7-DB31B2E63FE4}"/>
              </a:ext>
            </a:extLst>
          </p:cNvPr>
          <p:cNvSpPr/>
          <p:nvPr/>
        </p:nvSpPr>
        <p:spPr>
          <a:xfrm>
            <a:off x="1755396" y="4647503"/>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063CCB62-6946-4CB7-A5AF-B2DDAFA7F949}"/>
              </a:ext>
            </a:extLst>
          </p:cNvPr>
          <p:cNvSpPr/>
          <p:nvPr/>
        </p:nvSpPr>
        <p:spPr>
          <a:xfrm>
            <a:off x="6540825" y="2993920"/>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23DB2461-FE8B-4728-8934-32731EA9A396}"/>
              </a:ext>
            </a:extLst>
          </p:cNvPr>
          <p:cNvSpPr/>
          <p:nvPr/>
        </p:nvSpPr>
        <p:spPr>
          <a:xfrm>
            <a:off x="6540824" y="3703550"/>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E08C45B2-E13E-4C63-9D97-0478C6407E8D}"/>
              </a:ext>
            </a:extLst>
          </p:cNvPr>
          <p:cNvSpPr/>
          <p:nvPr/>
        </p:nvSpPr>
        <p:spPr>
          <a:xfrm>
            <a:off x="6543909" y="3981106"/>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CBD6003-1A84-44BD-98B4-4B8F115B68CD}"/>
              </a:ext>
            </a:extLst>
          </p:cNvPr>
          <p:cNvSpPr/>
          <p:nvPr/>
        </p:nvSpPr>
        <p:spPr>
          <a:xfrm>
            <a:off x="6558942" y="4647503"/>
            <a:ext cx="1911139"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1171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1225769718"/>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(-ем)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know’</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ом</a:t>
                      </a: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е</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ш ~ ок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пален</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о(гы)н</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палед</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о(гы)д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пал</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гыт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п</a:t>
                      </a:r>
                      <a:r>
                        <a:rPr lang="en-US" sz="2000" b="1"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ле</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a) Indicative present</a:t>
            </a:r>
            <a:endParaRPr lang="mi-NZ" u="sng" dirty="0"/>
          </a:p>
        </p:txBody>
      </p:sp>
    </p:spTree>
    <p:extLst>
      <p:ext uri="{BB962C8B-B14F-4D97-AF65-F5344CB8AC3E}">
        <p14:creationId xmlns:p14="http://schemas.microsoft.com/office/powerpoint/2010/main" val="1531051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988403752"/>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чшо</a:t>
                      </a:r>
                      <a:endParaRPr lang="az-Cyrl-AZ" sz="2000" b="1"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нже коч</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чса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чкышт</a:t>
                      </a:r>
                      <a:endParaRPr lang="az-Cyrl-AZ" sz="2000" b="0"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нышт коч</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b) Imperative</a:t>
            </a:r>
            <a:endParaRPr lang="mi-NZ" u="sng" dirty="0"/>
          </a:p>
        </p:txBody>
      </p:sp>
      <p:sp>
        <p:nvSpPr>
          <p:cNvPr id="11" name="Rectangle 10">
            <a:extLst>
              <a:ext uri="{FF2B5EF4-FFF2-40B4-BE49-F238E27FC236}">
                <a16:creationId xmlns:a16="http://schemas.microsoft.com/office/drawing/2014/main" id="{E86A337A-AD2F-4BF0-B260-51A6F4769DB5}"/>
              </a:ext>
            </a:extLst>
          </p:cNvPr>
          <p:cNvSpPr/>
          <p:nvPr/>
        </p:nvSpPr>
        <p:spPr>
          <a:xfrm>
            <a:off x="1750037" y="3279658"/>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859C7F0-63DE-4F27-83E6-75F782CA3001}"/>
              </a:ext>
            </a:extLst>
          </p:cNvPr>
          <p:cNvSpPr/>
          <p:nvPr/>
        </p:nvSpPr>
        <p:spPr>
          <a:xfrm>
            <a:off x="1804854" y="4308391"/>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4C89073-7581-425E-8485-38852DEA4B59}"/>
              </a:ext>
            </a:extLst>
          </p:cNvPr>
          <p:cNvSpPr/>
          <p:nvPr/>
        </p:nvSpPr>
        <p:spPr>
          <a:xfrm>
            <a:off x="6563009" y="3279658"/>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9C041F3B-728F-49E6-A7C5-2D9B71C78290}"/>
              </a:ext>
            </a:extLst>
          </p:cNvPr>
          <p:cNvSpPr/>
          <p:nvPr/>
        </p:nvSpPr>
        <p:spPr>
          <a:xfrm>
            <a:off x="6551838" y="4308391"/>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91415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60EFFB50-CD5E-41AB-AB76-4A1F55961D87}"/>
              </a:ext>
            </a:extLst>
          </p:cNvPr>
          <p:cNvGraphicFramePr>
            <a:graphicFrameLocks/>
          </p:cNvGraphicFramePr>
          <p:nvPr>
            <p:extLst>
              <p:ext uri="{D42A27DB-BD31-4B8C-83A1-F6EECF244321}">
                <p14:modId xmlns:p14="http://schemas.microsoft.com/office/powerpoint/2010/main" val="4034936275"/>
              </p:ext>
            </p:extLst>
          </p:nvPr>
        </p:nvGraphicFramePr>
        <p:xfrm>
          <a:off x="838200" y="2599399"/>
          <a:ext cx="10515600" cy="2316958"/>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кочк</a:t>
                      </a:r>
                      <a:r>
                        <a:rPr lang="de-AT"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ш (-ам)</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eat’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коч</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ит </a:t>
                      </a:r>
                      <a:r>
                        <a:rPr lang="en-US" sz="2000" b="0" i="0" u="none" strike="noStrike" kern="1200" dirty="0" err="1">
                          <a:solidFill>
                            <a:schemeClr val="tx1"/>
                          </a:solidFill>
                          <a:effectLst/>
                          <a:latin typeface="Calibri" panose="020F0502020204030204" pitchFamily="34" charset="0"/>
                          <a:ea typeface="PMingLiU" panose="02020500000000000000" pitchFamily="18" charset="-120"/>
                          <a:cs typeface="Calibri" panose="020F0502020204030204" pitchFamily="34" charset="0"/>
                        </a:rPr>
                        <a:t>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чшо</a:t>
                      </a:r>
                      <a:endParaRPr lang="az-Cyrl-AZ" sz="2000" b="1"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нже коч</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de-AT"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чса</a:t>
                      </a:r>
                      <a:endParaRPr lang="az-Cyrl-AZ" sz="2000" b="1"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ид</a:t>
                      </a:r>
                      <a:r>
                        <a:rPr lang="mi-NZ" sz="2000" b="1"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а</a:t>
                      </a:r>
                      <a:r>
                        <a:rPr lang="mi-NZ"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коч</a:t>
                      </a: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к</a:t>
                      </a:r>
                      <a:r>
                        <a:rPr lang="mi-NZ" sz="2000" b="1"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о</a:t>
                      </a:r>
                      <a:r>
                        <a:rPr lang="mi-NZ" sz="2000" b="0" i="0" u="none" strike="noStrike"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чкышт</a:t>
                      </a:r>
                      <a:endParaRPr lang="az-Cyrl-AZ" sz="2000" b="0" i="0" u="none" strike="noStrike" dirty="0">
                        <a:solidFill>
                          <a:schemeClr val="accent3"/>
                        </a:solidFill>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mi-NZ" sz="2000" b="1"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ы</a:t>
                      </a:r>
                      <a:r>
                        <a:rPr lang="mi-NZ"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rPr>
                        <a:t>нышт коч</a:t>
                      </a:r>
                      <a:endParaRPr lang="en-GB" sz="2000" b="0" i="0" u="none" strike="noStrike" kern="1200" dirty="0">
                        <a:solidFill>
                          <a:schemeClr val="accent3"/>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The verbal paradigm</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sp>
        <p:nvSpPr>
          <p:cNvPr id="7" name="Content Placeholder 2">
            <a:extLst>
              <a:ext uri="{FF2B5EF4-FFF2-40B4-BE49-F238E27FC236}">
                <a16:creationId xmlns:a16="http://schemas.microsoft.com/office/drawing/2014/main" id="{05D2BB38-98C8-4F51-8A7C-4861EAF6C6F5}"/>
              </a:ext>
            </a:extLst>
          </p:cNvPr>
          <p:cNvSpPr txBox="1">
            <a:spLocks/>
          </p:cNvSpPr>
          <p:nvPr/>
        </p:nvSpPr>
        <p:spPr>
          <a:xfrm>
            <a:off x="838197" y="1523888"/>
            <a:ext cx="10515600" cy="533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u="sng" dirty="0"/>
              <a:t>b) Imperative</a:t>
            </a:r>
            <a:endParaRPr lang="mi-NZ" u="sng" dirty="0"/>
          </a:p>
        </p:txBody>
      </p:sp>
    </p:spTree>
    <p:extLst>
      <p:ext uri="{BB962C8B-B14F-4D97-AF65-F5344CB8AC3E}">
        <p14:creationId xmlns:p14="http://schemas.microsoft.com/office/powerpoint/2010/main" val="3164566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1601</Words>
  <Application>Microsoft Office PowerPoint</Application>
  <PresentationFormat>Widescreen</PresentationFormat>
  <Paragraphs>651</Paragraphs>
  <Slides>32</Slides>
  <Notes>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Arial</vt:lpstr>
      <vt:lpstr>Calibri</vt:lpstr>
      <vt:lpstr>Calibri Light</vt:lpstr>
      <vt:lpstr>Office Theme</vt:lpstr>
      <vt:lpstr>Chapter 15</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15</dc:title>
  <dc:creator>Jeremy Bradley</dc:creator>
  <cp:lastModifiedBy>Jeremy moss Bradley</cp:lastModifiedBy>
  <cp:revision>74</cp:revision>
  <dcterms:created xsi:type="dcterms:W3CDTF">2021-01-22T02:35:08Z</dcterms:created>
  <dcterms:modified xsi:type="dcterms:W3CDTF">2024-03-15T13:52:44Z</dcterms:modified>
</cp:coreProperties>
</file>