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83" r:id="rId2"/>
    <p:sldId id="761" r:id="rId3"/>
    <p:sldId id="596" r:id="rId4"/>
    <p:sldId id="722" r:id="rId5"/>
    <p:sldId id="763" r:id="rId6"/>
    <p:sldId id="808" r:id="rId7"/>
    <p:sldId id="809" r:id="rId8"/>
    <p:sldId id="812" r:id="rId9"/>
    <p:sldId id="816" r:id="rId10"/>
    <p:sldId id="817" r:id="rId11"/>
    <p:sldId id="820" r:id="rId12"/>
    <p:sldId id="819" r:id="rId13"/>
    <p:sldId id="821" r:id="rId14"/>
    <p:sldId id="822" r:id="rId15"/>
    <p:sldId id="824" r:id="rId16"/>
    <p:sldId id="851" r:id="rId17"/>
    <p:sldId id="852" r:id="rId18"/>
    <p:sldId id="825" r:id="rId19"/>
    <p:sldId id="830" r:id="rId20"/>
    <p:sldId id="831" r:id="rId21"/>
    <p:sldId id="832" r:id="rId22"/>
    <p:sldId id="850" r:id="rId23"/>
    <p:sldId id="834" r:id="rId24"/>
    <p:sldId id="835" r:id="rId25"/>
    <p:sldId id="836" r:id="rId26"/>
    <p:sldId id="837" r:id="rId27"/>
    <p:sldId id="643" r:id="rId28"/>
    <p:sldId id="644" r:id="rId29"/>
    <p:sldId id="842" r:id="rId30"/>
    <p:sldId id="844" r:id="rId31"/>
    <p:sldId id="845" r:id="rId32"/>
    <p:sldId id="846" r:id="rId33"/>
    <p:sldId id="847" r:id="rId34"/>
    <p:sldId id="653" r:id="rId35"/>
    <p:sldId id="848" r:id="rId36"/>
    <p:sldId id="849" r:id="rId37"/>
    <p:sldId id="655" r:id="rId38"/>
    <p:sldId id="656" r:id="rId39"/>
    <p:sldId id="82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59" autoAdjust="0"/>
  </p:normalViewPr>
  <p:slideViewPr>
    <p:cSldViewPr snapToGrid="0">
      <p:cViewPr varScale="1">
        <p:scale>
          <a:sx n="107" d="100"/>
          <a:sy n="107" d="100"/>
        </p:scale>
        <p:origin x="498" y="102"/>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35</a:t>
            </a:fld>
            <a:endParaRPr lang="en-GB"/>
          </a:p>
        </p:txBody>
      </p:sp>
    </p:spTree>
    <p:extLst>
      <p:ext uri="{BB962C8B-B14F-4D97-AF65-F5344CB8AC3E}">
        <p14:creationId xmlns:p14="http://schemas.microsoft.com/office/powerpoint/2010/main" val="268453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36</a:t>
            </a:fld>
            <a:endParaRPr lang="en-GB"/>
          </a:p>
        </p:txBody>
      </p:sp>
    </p:spTree>
    <p:extLst>
      <p:ext uri="{BB962C8B-B14F-4D97-AF65-F5344CB8AC3E}">
        <p14:creationId xmlns:p14="http://schemas.microsoft.com/office/powerpoint/2010/main" val="76690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38</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52B27174-8772-4E91-B418-139C77BE11AE}"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14</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AAE5CFD8-3167-4740-A23E-5F121FB5EA2F}"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14</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27D6D4BC-A7D4-4E9D-8E62-7F35F0A23DA0}"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14</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73C6DE37-0E87-49A1-8A3B-69AB99E31D0A}"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14</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81EAFED2-971F-4346-8204-832BAE21BA9B}"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14</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3AC7BCDA-88D8-4219-B818-7FCBA4EAF4FB}"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14</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39FFB069-7A29-479C-99F0-8A2B8E5451D3}"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14</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91061E32-6976-4D5C-90C1-0FF97B6F6EB4}"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B319C935-2EB0-48EE-B7CC-85C4A9E32A2E}"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14</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4CC5C4AC-E425-4480-A0B0-3B40C6C0ADA5}"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14</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60D2E7DF-8EF2-4592-81BB-AA21CDC23981}"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14</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A540-B4AA-4009-B3A1-12E79AE52612}"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14</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3" Type="http://schemas.openxmlformats.org/officeDocument/2006/relationships/hyperlink" Target="http://grammar.mari-language.com/" TargetMode="External"/><Relationship Id="rId2" Type="http://schemas.openxmlformats.org/officeDocument/2006/relationships/hyperlink" Target="http://othes.univie.ac.at/4360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14</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2889529424"/>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Active participle</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Active participle in -ш</a:t>
            </a:r>
            <a:r>
              <a:rPr lang="mi-NZ" u="sng" dirty="0"/>
              <a:t>Е (</a:t>
            </a:r>
            <a:r>
              <a:rPr lang="de-AT" u="sng" dirty="0"/>
              <a:t>Formation)</a:t>
            </a:r>
            <a:endParaRPr lang="mi-NZ" u="sng" dirty="0"/>
          </a:p>
        </p:txBody>
      </p:sp>
    </p:spTree>
    <p:extLst>
      <p:ext uri="{BB962C8B-B14F-4D97-AF65-F5344CB8AC3E}">
        <p14:creationId xmlns:p14="http://schemas.microsoft.com/office/powerpoint/2010/main" val="224442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Active participle in -ш</a:t>
            </a:r>
            <a:r>
              <a:rPr lang="mi-NZ" u="sng" dirty="0"/>
              <a:t>Е (</a:t>
            </a:r>
            <a:r>
              <a:rPr lang="de-AT" u="sng" dirty="0"/>
              <a:t>Usage)</a:t>
            </a:r>
            <a:endParaRPr lang="mi-NZ" u="sng" dirty="0"/>
          </a:p>
        </p:txBody>
      </p:sp>
      <p:sp>
        <p:nvSpPr>
          <p:cNvPr id="16" name="TextBox 15">
            <a:extLst>
              <a:ext uri="{FF2B5EF4-FFF2-40B4-BE49-F238E27FC236}">
                <a16:creationId xmlns:a16="http://schemas.microsoft.com/office/drawing/2014/main" id="{F5111D13-93C6-44F6-9A1E-7AC4C57334B5}"/>
              </a:ext>
            </a:extLst>
          </p:cNvPr>
          <p:cNvSpPr txBox="1"/>
          <p:nvPr/>
        </p:nvSpPr>
        <p:spPr>
          <a:xfrm>
            <a:off x="2038350" y="2735664"/>
            <a:ext cx="2247900" cy="1569660"/>
          </a:xfrm>
          <a:prstGeom prst="rect">
            <a:avLst/>
          </a:prstGeom>
          <a:noFill/>
        </p:spPr>
        <p:txBody>
          <a:bodyPr wrap="square">
            <a:spAutoFit/>
          </a:bodyPr>
          <a:lstStyle/>
          <a:p>
            <a:r>
              <a:rPr lang="en-GB" sz="9600" b="0" i="0" dirty="0">
                <a:solidFill>
                  <a:srgbClr val="202124"/>
                </a:solidFill>
                <a:effectLst/>
                <a:latin typeface="Google Sans"/>
              </a:rPr>
              <a:t>🐟</a:t>
            </a:r>
            <a:endParaRPr lang="en-GB" sz="9600" dirty="0"/>
          </a:p>
        </p:txBody>
      </p:sp>
      <p:sp>
        <p:nvSpPr>
          <p:cNvPr id="18" name="TextBox 17">
            <a:extLst>
              <a:ext uri="{FF2B5EF4-FFF2-40B4-BE49-F238E27FC236}">
                <a16:creationId xmlns:a16="http://schemas.microsoft.com/office/drawing/2014/main" id="{76643BD3-72E0-4D7D-9ECD-04F8021B5F8A}"/>
              </a:ext>
            </a:extLst>
          </p:cNvPr>
          <p:cNvSpPr txBox="1"/>
          <p:nvPr/>
        </p:nvSpPr>
        <p:spPr>
          <a:xfrm rot="10800000">
            <a:off x="7734300" y="2698122"/>
            <a:ext cx="2247900" cy="1569660"/>
          </a:xfrm>
          <a:prstGeom prst="rect">
            <a:avLst/>
          </a:prstGeom>
          <a:noFill/>
        </p:spPr>
        <p:txBody>
          <a:bodyPr wrap="square">
            <a:spAutoFit/>
          </a:bodyPr>
          <a:lstStyle/>
          <a:p>
            <a:r>
              <a:rPr lang="en-GB" sz="9600" b="0" i="0" dirty="0">
                <a:solidFill>
                  <a:srgbClr val="202124"/>
                </a:solidFill>
                <a:effectLst/>
                <a:latin typeface="Google Sans"/>
              </a:rPr>
              <a:t>🐟</a:t>
            </a:r>
            <a:endParaRPr lang="en-GB" sz="9600" dirty="0"/>
          </a:p>
        </p:txBody>
      </p:sp>
      <p:sp>
        <p:nvSpPr>
          <p:cNvPr id="19" name="TextBox 18">
            <a:extLst>
              <a:ext uri="{FF2B5EF4-FFF2-40B4-BE49-F238E27FC236}">
                <a16:creationId xmlns:a16="http://schemas.microsoft.com/office/drawing/2014/main" id="{A7F69AEA-F612-47B5-B39F-406B44EF6552}"/>
              </a:ext>
            </a:extLst>
          </p:cNvPr>
          <p:cNvSpPr txBox="1"/>
          <p:nvPr/>
        </p:nvSpPr>
        <p:spPr>
          <a:xfrm>
            <a:off x="2209800" y="4455421"/>
            <a:ext cx="1676400" cy="461665"/>
          </a:xfrm>
          <a:prstGeom prst="rect">
            <a:avLst/>
          </a:prstGeom>
          <a:noFill/>
        </p:spPr>
        <p:txBody>
          <a:bodyPr wrap="square">
            <a:spAutoFit/>
          </a:bodyPr>
          <a:lstStyle/>
          <a:p>
            <a:pPr marL="0" indent="0" algn="ctr">
              <a:buNone/>
            </a:pPr>
            <a:r>
              <a:rPr lang="de-AT" sz="2400" b="1" dirty="0"/>
              <a:t>и</a:t>
            </a:r>
            <a:r>
              <a:rPr lang="de-AT" sz="2400" dirty="0"/>
              <a:t>лыше кол</a:t>
            </a:r>
          </a:p>
        </p:txBody>
      </p:sp>
      <p:sp>
        <p:nvSpPr>
          <p:cNvPr id="20" name="TextBox 19">
            <a:extLst>
              <a:ext uri="{FF2B5EF4-FFF2-40B4-BE49-F238E27FC236}">
                <a16:creationId xmlns:a16="http://schemas.microsoft.com/office/drawing/2014/main" id="{9F8E1EC5-E00B-44D2-86F6-737141F85C0A}"/>
              </a:ext>
            </a:extLst>
          </p:cNvPr>
          <p:cNvSpPr txBox="1"/>
          <p:nvPr/>
        </p:nvSpPr>
        <p:spPr>
          <a:xfrm>
            <a:off x="8153400" y="4455421"/>
            <a:ext cx="1828800" cy="461665"/>
          </a:xfrm>
          <a:prstGeom prst="rect">
            <a:avLst/>
          </a:prstGeom>
          <a:noFill/>
        </p:spPr>
        <p:txBody>
          <a:bodyPr wrap="square">
            <a:spAutoFit/>
          </a:bodyPr>
          <a:lstStyle/>
          <a:p>
            <a:pPr marL="0" indent="0" algn="ctr">
              <a:buNone/>
            </a:pPr>
            <a:r>
              <a:rPr lang="de-AT" sz="2400" dirty="0"/>
              <a:t>к</a:t>
            </a:r>
            <a:r>
              <a:rPr lang="de-AT" sz="2400" b="1" dirty="0"/>
              <a:t>о</a:t>
            </a:r>
            <a:r>
              <a:rPr lang="de-AT" sz="2400" dirty="0"/>
              <a:t>лышо кол</a:t>
            </a:r>
          </a:p>
        </p:txBody>
      </p:sp>
    </p:spTree>
    <p:extLst>
      <p:ext uri="{BB962C8B-B14F-4D97-AF65-F5344CB8AC3E}">
        <p14:creationId xmlns:p14="http://schemas.microsoft.com/office/powerpoint/2010/main" val="40037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Active participle in -ш</a:t>
            </a:r>
            <a:r>
              <a:rPr lang="mi-NZ" u="sng" dirty="0"/>
              <a:t>Е (</a:t>
            </a:r>
            <a:r>
              <a:rPr lang="de-AT" u="sng" dirty="0"/>
              <a:t>Usage)</a:t>
            </a:r>
            <a:endParaRPr lang="mi-NZ" u="sng" dirty="0"/>
          </a:p>
        </p:txBody>
      </p:sp>
      <p:graphicFrame>
        <p:nvGraphicFramePr>
          <p:cNvPr id="11" name="Content Placeholder 5">
            <a:extLst>
              <a:ext uri="{FF2B5EF4-FFF2-40B4-BE49-F238E27FC236}">
                <a16:creationId xmlns:a16="http://schemas.microsoft.com/office/drawing/2014/main" id="{A4C012EC-B33C-49C4-89F7-971A90ECCEB8}"/>
              </a:ext>
            </a:extLst>
          </p:cNvPr>
          <p:cNvGraphicFramePr>
            <a:graphicFrameLocks/>
          </p:cNvGraphicFramePr>
          <p:nvPr>
            <p:extLst>
              <p:ext uri="{D42A27DB-BD31-4B8C-83A1-F6EECF244321}">
                <p14:modId xmlns:p14="http://schemas.microsoft.com/office/powerpoint/2010/main" val="3373490835"/>
              </p:ext>
            </p:extLst>
          </p:nvPr>
        </p:nvGraphicFramePr>
        <p:xfrm>
          <a:off x="963672" y="2432103"/>
          <a:ext cx="9704328" cy="661988"/>
        </p:xfrm>
        <a:graphic>
          <a:graphicData uri="http://schemas.openxmlformats.org/drawingml/2006/table">
            <a:tbl>
              <a:tblPr firstRow="1" firstCol="1" bandRow="1" bandCol="1"/>
              <a:tblGrid>
                <a:gridCol w="4319528">
                  <a:extLst>
                    <a:ext uri="{9D8B030D-6E8A-4147-A177-3AD203B41FA5}">
                      <a16:colId xmlns:a16="http://schemas.microsoft.com/office/drawing/2014/main" val="1792523427"/>
                    </a:ext>
                  </a:extLst>
                </a:gridCol>
                <a:gridCol w="5384800">
                  <a:extLst>
                    <a:ext uri="{9D8B030D-6E8A-4147-A177-3AD203B41FA5}">
                      <a16:colId xmlns:a16="http://schemas.microsoft.com/office/drawing/2014/main" val="1551439817"/>
                    </a:ext>
                  </a:extLst>
                </a:gridCol>
              </a:tblGrid>
              <a:tr h="156344">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книг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дшо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йоч</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-влак</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children (who are) reading a book</a:t>
                      </a:r>
                      <a:endParaRPr lang="en-US" sz="2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689825"/>
                  </a:ext>
                </a:extLst>
              </a:tr>
              <a:tr h="156344">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паш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шкыше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teacher (who is) hurrying to work</a:t>
                      </a:r>
                      <a:endParaRPr lang="en-US" sz="2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763952"/>
                  </a:ext>
                </a:extLst>
              </a:tr>
            </a:tbl>
          </a:graphicData>
        </a:graphic>
      </p:graphicFrame>
      <p:graphicFrame>
        <p:nvGraphicFramePr>
          <p:cNvPr id="12" name="Content Placeholder 8">
            <a:extLst>
              <a:ext uri="{FF2B5EF4-FFF2-40B4-BE49-F238E27FC236}">
                <a16:creationId xmlns:a16="http://schemas.microsoft.com/office/drawing/2014/main" id="{5790B9D9-B5F8-44F1-BC52-8613C1468E5C}"/>
              </a:ext>
            </a:extLst>
          </p:cNvPr>
          <p:cNvGraphicFramePr>
            <a:graphicFrameLocks/>
          </p:cNvGraphicFramePr>
          <p:nvPr>
            <p:extLst>
              <p:ext uri="{D42A27DB-BD31-4B8C-83A1-F6EECF244321}">
                <p14:modId xmlns:p14="http://schemas.microsoft.com/office/powerpoint/2010/main" val="4210719304"/>
              </p:ext>
            </p:extLst>
          </p:nvPr>
        </p:nvGraphicFramePr>
        <p:xfrm>
          <a:off x="963672" y="3757042"/>
          <a:ext cx="9692100" cy="330994"/>
        </p:xfrm>
        <a:graphic>
          <a:graphicData uri="http://schemas.openxmlformats.org/drawingml/2006/table">
            <a:tbl>
              <a:tblPr firstRow="1" firstCol="1" bandRow="1" bandCol="1"/>
              <a:tblGrid>
                <a:gridCol w="4320000">
                  <a:extLst>
                    <a:ext uri="{9D8B030D-6E8A-4147-A177-3AD203B41FA5}">
                      <a16:colId xmlns:a16="http://schemas.microsoft.com/office/drawing/2014/main" val="2498178302"/>
                    </a:ext>
                  </a:extLst>
                </a:gridCol>
                <a:gridCol w="5372100">
                  <a:extLst>
                    <a:ext uri="{9D8B030D-6E8A-4147-A177-3AD203B41FA5}">
                      <a16:colId xmlns:a16="http://schemas.microsoft.com/office/drawing/2014/main" val="36933696"/>
                    </a:ext>
                  </a:extLst>
                </a:gridCol>
              </a:tblGrid>
              <a:tr h="0">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 пеш 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дшо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000" b="1" i="0" u="none" strike="noStrike" dirty="0">
                          <a:effectLst/>
                          <a:latin typeface="Calibri" panose="020F0502020204030204" pitchFamily="34" charset="0"/>
                          <a:ea typeface="MS Mincho" panose="02020609040205080304" pitchFamily="49" charset="-128"/>
                          <a:cs typeface="Calibri" panose="020F0502020204030204" pitchFamily="34" charset="0"/>
                        </a:rPr>
                        <a:t>ы</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a:t>
                      </a:r>
                      <a:endParaRPr lang="az-Cyrl-AZ" sz="2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My grandfather read a lot (was a great reader).</a:t>
                      </a:r>
                      <a:endParaRPr lang="en-US" sz="2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399218"/>
                  </a:ext>
                </a:extLst>
              </a:tr>
            </a:tbl>
          </a:graphicData>
        </a:graphic>
      </p:graphicFrame>
      <p:graphicFrame>
        <p:nvGraphicFramePr>
          <p:cNvPr id="13" name="Content Placeholder 13">
            <a:extLst>
              <a:ext uri="{FF2B5EF4-FFF2-40B4-BE49-F238E27FC236}">
                <a16:creationId xmlns:a16="http://schemas.microsoft.com/office/drawing/2014/main" id="{9C2D40CD-9660-4D17-B50D-CFEA474E2E51}"/>
              </a:ext>
            </a:extLst>
          </p:cNvPr>
          <p:cNvGraphicFramePr>
            <a:graphicFrameLocks/>
          </p:cNvGraphicFramePr>
          <p:nvPr>
            <p:extLst>
              <p:ext uri="{D42A27DB-BD31-4B8C-83A1-F6EECF244321}">
                <p14:modId xmlns:p14="http://schemas.microsoft.com/office/powerpoint/2010/main" val="886716992"/>
              </p:ext>
            </p:extLst>
          </p:nvPr>
        </p:nvGraphicFramePr>
        <p:xfrm>
          <a:off x="963672" y="4880549"/>
          <a:ext cx="9704328" cy="1475801"/>
        </p:xfrm>
        <a:graphic>
          <a:graphicData uri="http://schemas.openxmlformats.org/drawingml/2006/table">
            <a:tbl>
              <a:tblPr firstRow="1" firstCol="1" bandRow="1" bandCol="1"/>
              <a:tblGrid>
                <a:gridCol w="2164534">
                  <a:extLst>
                    <a:ext uri="{9D8B030D-6E8A-4147-A177-3AD203B41FA5}">
                      <a16:colId xmlns:a16="http://schemas.microsoft.com/office/drawing/2014/main" val="2799018922"/>
                    </a:ext>
                  </a:extLst>
                </a:gridCol>
                <a:gridCol w="2164534">
                  <a:extLst>
                    <a:ext uri="{9D8B030D-6E8A-4147-A177-3AD203B41FA5}">
                      <a16:colId xmlns:a16="http://schemas.microsoft.com/office/drawing/2014/main" val="1227911971"/>
                    </a:ext>
                  </a:extLst>
                </a:gridCol>
                <a:gridCol w="2705668">
                  <a:extLst>
                    <a:ext uri="{9D8B030D-6E8A-4147-A177-3AD203B41FA5}">
                      <a16:colId xmlns:a16="http://schemas.microsoft.com/office/drawing/2014/main" val="2250473818"/>
                    </a:ext>
                  </a:extLst>
                </a:gridCol>
                <a:gridCol w="2669592">
                  <a:extLst>
                    <a:ext uri="{9D8B030D-6E8A-4147-A177-3AD203B41FA5}">
                      <a16:colId xmlns:a16="http://schemas.microsoft.com/office/drawing/2014/main" val="435548203"/>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5507" marR="195507" marT="97753" marB="977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Active participle</a:t>
                      </a:r>
                      <a:endParaRPr lang="en-US" sz="2000" b="0" i="0" u="none" strike="noStrike" dirty="0">
                        <a:effectLst/>
                        <a:latin typeface="Arial" panose="020B0604020202020204" pitchFamily="34" charset="0"/>
                      </a:endParaRPr>
                    </a:p>
                  </a:txBody>
                  <a:tcPr marL="146630" marR="146630" marT="20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Translation</a:t>
                      </a:r>
                      <a:endParaRPr lang="en-US" sz="2000" b="0" i="0" u="none" strike="noStrike" dirty="0">
                        <a:effectLst/>
                        <a:latin typeface="Arial" panose="020B0604020202020204" pitchFamily="34" charset="0"/>
                      </a:endParaRPr>
                    </a:p>
                  </a:txBody>
                  <a:tcPr marL="146630" marR="146630" marT="20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584483"/>
                  </a:ext>
                </a:extLst>
              </a:tr>
              <a:tr h="0">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6630" marR="146630" marT="203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дшо</a:t>
                      </a:r>
                      <a:endParaRPr lang="az-Cyrl-AZ" sz="2000" b="0" i="0" u="none" strike="noStrike">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reader</a:t>
                      </a:r>
                      <a:endParaRPr lang="en-US" sz="2000" b="0" i="0" u="none" strike="noStrike" dirty="0">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935960"/>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туныкт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teach</a:t>
                      </a:r>
                      <a:endParaRPr lang="en-US" sz="2000" b="0" i="0" u="none" strike="noStrike">
                        <a:effectLst/>
                        <a:latin typeface="Arial" panose="020B0604020202020204" pitchFamily="34" charset="0"/>
                      </a:endParaRPr>
                    </a:p>
                  </a:txBody>
                  <a:tcPr marL="146630" marR="146630" marT="203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2000" b="0" i="0" u="none" strike="noStrike" dirty="0">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teacher</a:t>
                      </a:r>
                      <a:endParaRPr lang="en-US" sz="2000" b="0" i="0" u="none" strike="noStrike" dirty="0">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194657"/>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6630" marR="146630" marT="203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мше</a:t>
                      </a:r>
                      <a:endParaRPr lang="az-Cyrl-AZ" sz="2000" b="0" i="0" u="none" strike="noStrike" dirty="0">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pupil</a:t>
                      </a:r>
                      <a:endParaRPr lang="en-US" sz="2000" b="0" i="0" u="none" strike="noStrike" dirty="0">
                        <a:effectLst/>
                        <a:latin typeface="Arial" panose="020B0604020202020204" pitchFamily="34" charset="0"/>
                      </a:endParaRPr>
                    </a:p>
                  </a:txBody>
                  <a:tcPr marL="146630" marR="146630" marT="2036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605601"/>
                  </a:ext>
                </a:extLst>
              </a:tr>
            </a:tbl>
          </a:graphicData>
        </a:graphic>
      </p:graphicFrame>
      <p:sp>
        <p:nvSpPr>
          <p:cNvPr id="14" name="TextBox 13">
            <a:extLst>
              <a:ext uri="{FF2B5EF4-FFF2-40B4-BE49-F238E27FC236}">
                <a16:creationId xmlns:a16="http://schemas.microsoft.com/office/drawing/2014/main" id="{5917537A-3C4E-4389-AA6F-1A7F659D0926}"/>
              </a:ext>
            </a:extLst>
          </p:cNvPr>
          <p:cNvSpPr txBox="1"/>
          <p:nvPr/>
        </p:nvSpPr>
        <p:spPr>
          <a:xfrm>
            <a:off x="963672" y="1997934"/>
            <a:ext cx="6097604" cy="369332"/>
          </a:xfrm>
          <a:prstGeom prst="rect">
            <a:avLst/>
          </a:prstGeom>
          <a:noFill/>
        </p:spPr>
        <p:txBody>
          <a:bodyPr wrap="square">
            <a:spAutoFit/>
          </a:bodyPr>
          <a:lstStyle/>
          <a:p>
            <a:pPr marL="0" indent="0">
              <a:buNone/>
            </a:pPr>
            <a:r>
              <a:rPr lang="de-AT" b="1" u="sng" dirty="0"/>
              <a:t>Attributive</a:t>
            </a:r>
          </a:p>
        </p:txBody>
      </p:sp>
      <p:sp>
        <p:nvSpPr>
          <p:cNvPr id="15" name="TextBox 14">
            <a:extLst>
              <a:ext uri="{FF2B5EF4-FFF2-40B4-BE49-F238E27FC236}">
                <a16:creationId xmlns:a16="http://schemas.microsoft.com/office/drawing/2014/main" id="{68957B4E-6032-4F80-8A05-17D456258502}"/>
              </a:ext>
            </a:extLst>
          </p:cNvPr>
          <p:cNvSpPr txBox="1"/>
          <p:nvPr/>
        </p:nvSpPr>
        <p:spPr>
          <a:xfrm>
            <a:off x="963672" y="3373167"/>
            <a:ext cx="6097604" cy="369332"/>
          </a:xfrm>
          <a:prstGeom prst="rect">
            <a:avLst/>
          </a:prstGeom>
          <a:noFill/>
        </p:spPr>
        <p:txBody>
          <a:bodyPr wrap="square">
            <a:spAutoFit/>
          </a:bodyPr>
          <a:lstStyle/>
          <a:p>
            <a:pPr marL="0" indent="0">
              <a:buNone/>
            </a:pPr>
            <a:r>
              <a:rPr lang="de-AT" b="1" u="sng" dirty="0"/>
              <a:t>Predicative</a:t>
            </a:r>
          </a:p>
        </p:txBody>
      </p:sp>
      <p:sp>
        <p:nvSpPr>
          <p:cNvPr id="17" name="TextBox 16">
            <a:extLst>
              <a:ext uri="{FF2B5EF4-FFF2-40B4-BE49-F238E27FC236}">
                <a16:creationId xmlns:a16="http://schemas.microsoft.com/office/drawing/2014/main" id="{9DD77212-917A-4CCF-A874-418B6A19C623}"/>
              </a:ext>
            </a:extLst>
          </p:cNvPr>
          <p:cNvSpPr txBox="1"/>
          <p:nvPr/>
        </p:nvSpPr>
        <p:spPr>
          <a:xfrm>
            <a:off x="963672" y="4409910"/>
            <a:ext cx="6097604" cy="369332"/>
          </a:xfrm>
          <a:prstGeom prst="rect">
            <a:avLst/>
          </a:prstGeom>
          <a:noFill/>
        </p:spPr>
        <p:txBody>
          <a:bodyPr wrap="square">
            <a:spAutoFit/>
          </a:bodyPr>
          <a:lstStyle/>
          <a:p>
            <a:pPr marL="0" indent="0">
              <a:buNone/>
            </a:pPr>
            <a:r>
              <a:rPr lang="de-AT" b="1" u="sng" dirty="0"/>
              <a:t>Substantivized</a:t>
            </a:r>
          </a:p>
        </p:txBody>
      </p:sp>
    </p:spTree>
    <p:extLst>
      <p:ext uri="{BB962C8B-B14F-4D97-AF65-F5344CB8AC3E}">
        <p14:creationId xmlns:p14="http://schemas.microsoft.com/office/powerpoint/2010/main" val="18907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Passive participle</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мо</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8" name="Content Placeholder 2">
            <a:extLst>
              <a:ext uri="{FF2B5EF4-FFF2-40B4-BE49-F238E27FC236}">
                <a16:creationId xmlns:a16="http://schemas.microsoft.com/office/drawing/2014/main" id="{54328BDE-791B-4093-9D55-351B0651E989}"/>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1D07A94A-3473-4022-B43C-17B5874B8989}"/>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Passive participle in -</a:t>
            </a:r>
            <a:r>
              <a:rPr lang="mi-NZ" u="sng" dirty="0"/>
              <a:t>мЕ</a:t>
            </a:r>
          </a:p>
        </p:txBody>
      </p:sp>
    </p:spTree>
    <p:extLst>
      <p:ext uri="{BB962C8B-B14F-4D97-AF65-F5344CB8AC3E}">
        <p14:creationId xmlns:p14="http://schemas.microsoft.com/office/powerpoint/2010/main" val="304186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Passive participle in -</a:t>
            </a:r>
            <a:r>
              <a:rPr lang="mi-NZ" u="sng" dirty="0"/>
              <a:t>мЕ (</a:t>
            </a:r>
            <a:r>
              <a:rPr lang="de-AT" u="sng" dirty="0"/>
              <a:t>Usage)</a:t>
            </a:r>
            <a:endParaRPr lang="mi-NZ" u="sng" dirty="0"/>
          </a:p>
        </p:txBody>
      </p:sp>
      <p:sp>
        <p:nvSpPr>
          <p:cNvPr id="10" name="Content Placeholder 2">
            <a:extLst>
              <a:ext uri="{FF2B5EF4-FFF2-40B4-BE49-F238E27FC236}">
                <a16:creationId xmlns:a16="http://schemas.microsoft.com/office/drawing/2014/main" id="{3BFC856F-985B-419A-AE49-998916D9A7A8}"/>
              </a:ext>
            </a:extLst>
          </p:cNvPr>
          <p:cNvSpPr txBox="1">
            <a:spLocks/>
          </p:cNvSpPr>
          <p:nvPr/>
        </p:nvSpPr>
        <p:spPr>
          <a:xfrm>
            <a:off x="838199" y="2184113"/>
            <a:ext cx="10515600" cy="397986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1162050" algn="l"/>
                <a:tab pos="2600325" algn="l"/>
                <a:tab pos="4038600" algn="l"/>
                <a:tab pos="5467350" algn="l"/>
              </a:tabLst>
            </a:pPr>
            <a:r>
              <a:rPr lang="en-GB" dirty="0" err="1"/>
              <a:t>ышты-ме</a:t>
            </a:r>
            <a:r>
              <a:rPr lang="en-GB" dirty="0"/>
              <a:t>	</a:t>
            </a:r>
            <a:r>
              <a:rPr lang="en-GB" dirty="0" err="1"/>
              <a:t>паша</a:t>
            </a:r>
            <a:endParaRPr lang="en-GB" dirty="0"/>
          </a:p>
          <a:p>
            <a:pPr marL="0" indent="0">
              <a:buNone/>
              <a:tabLst>
                <a:tab pos="1162050" algn="l"/>
                <a:tab pos="2600325" algn="l"/>
                <a:tab pos="4038600" algn="l"/>
                <a:tab pos="5467350" algn="l"/>
              </a:tabLst>
            </a:pPr>
            <a:r>
              <a:rPr lang="de-AT" dirty="0"/>
              <a:t>do-</a:t>
            </a:r>
            <a:r>
              <a:rPr lang="en-GB" dirty="0"/>
              <a:t>PTCP.PASS	work</a:t>
            </a:r>
          </a:p>
          <a:p>
            <a:pPr marL="0" indent="0">
              <a:buNone/>
              <a:tabLst>
                <a:tab pos="1162050" algn="l"/>
                <a:tab pos="2600325" algn="l"/>
                <a:tab pos="4038600" algn="l"/>
                <a:tab pos="5467350" algn="l"/>
              </a:tabLst>
            </a:pPr>
            <a:r>
              <a:rPr lang="en-GB" dirty="0"/>
              <a:t>‘done work’</a:t>
            </a:r>
          </a:p>
          <a:p>
            <a:pPr marL="0" indent="0">
              <a:buFont typeface="Arial" panose="020B0604020202020204" pitchFamily="34" charset="0"/>
              <a:buNone/>
              <a:tabLst>
                <a:tab pos="1162050" algn="l"/>
                <a:tab pos="2600325" algn="l"/>
                <a:tab pos="4038600" algn="l"/>
                <a:tab pos="5467350" algn="l"/>
              </a:tabLst>
            </a:pPr>
            <a:endParaRPr lang="en-GB" sz="1700" dirty="0"/>
          </a:p>
          <a:p>
            <a:pPr marL="0" indent="0">
              <a:buFont typeface="Arial" panose="020B0604020202020204" pitchFamily="34" charset="0"/>
              <a:buNone/>
              <a:tabLst>
                <a:tab pos="1162050" algn="l"/>
                <a:tab pos="2600325" algn="l"/>
                <a:tab pos="4038600" algn="l"/>
                <a:tab pos="5467350" algn="l"/>
              </a:tabLst>
            </a:pPr>
            <a:r>
              <a:rPr lang="en-GB" dirty="0"/>
              <a:t>[</a:t>
            </a:r>
            <a:r>
              <a:rPr lang="en-GB" dirty="0" err="1"/>
              <a:t>мый-ын</a:t>
            </a:r>
            <a:r>
              <a:rPr lang="en-GB" dirty="0"/>
              <a:t>	</a:t>
            </a:r>
            <a:r>
              <a:rPr lang="en-GB" dirty="0" err="1"/>
              <a:t>куп</a:t>
            </a:r>
            <a:r>
              <a:rPr lang="en-GB" dirty="0"/>
              <a:t>	</a:t>
            </a:r>
            <a:r>
              <a:rPr lang="en-GB" dirty="0" err="1"/>
              <a:t>гыч</a:t>
            </a:r>
            <a:r>
              <a:rPr lang="en-GB" dirty="0"/>
              <a:t>	</a:t>
            </a:r>
            <a:r>
              <a:rPr lang="en-GB" dirty="0" err="1"/>
              <a:t>полшы-мо</a:t>
            </a:r>
            <a:r>
              <a:rPr lang="en-GB" dirty="0"/>
              <a:t>]	</a:t>
            </a:r>
            <a:r>
              <a:rPr lang="en-GB" dirty="0" err="1"/>
              <a:t>айдеме</a:t>
            </a:r>
            <a:endParaRPr lang="en-GB" dirty="0"/>
          </a:p>
          <a:p>
            <a:pPr marL="0" indent="0">
              <a:buFont typeface="Arial" panose="020B0604020202020204" pitchFamily="34" charset="0"/>
              <a:buNone/>
              <a:tabLst>
                <a:tab pos="1162050" algn="l"/>
                <a:tab pos="2600325" algn="l"/>
                <a:tab pos="4038600" algn="l"/>
                <a:tab pos="5467350" algn="l"/>
              </a:tabLst>
            </a:pPr>
            <a:r>
              <a:rPr lang="en-GB" dirty="0"/>
              <a:t>1SG-GEN	swamp	from	help-PTCP.PASS(?)	person</a:t>
            </a:r>
          </a:p>
          <a:p>
            <a:pPr marL="0" indent="0">
              <a:buFont typeface="Arial" panose="020B0604020202020204" pitchFamily="34" charset="0"/>
              <a:buNone/>
              <a:tabLst>
                <a:tab pos="1162050" algn="l"/>
                <a:tab pos="2600325" algn="l"/>
                <a:tab pos="4038600" algn="l"/>
                <a:tab pos="5467350" algn="l"/>
              </a:tabLst>
            </a:pPr>
            <a:r>
              <a:rPr lang="en-GB" dirty="0"/>
              <a:t>‘the person whom I helped to get out of the swamp’</a:t>
            </a:r>
          </a:p>
          <a:p>
            <a:pPr marL="0" indent="0">
              <a:buFont typeface="Arial" panose="020B0604020202020204" pitchFamily="34" charset="0"/>
              <a:buNone/>
              <a:tabLst>
                <a:tab pos="1162050" algn="l"/>
                <a:tab pos="2600325" algn="l"/>
                <a:tab pos="4038600" algn="l"/>
                <a:tab pos="5467350" algn="l"/>
              </a:tabLst>
            </a:pPr>
            <a:endParaRPr lang="en-GB" sz="1700" dirty="0"/>
          </a:p>
          <a:p>
            <a:pPr marL="0" indent="0">
              <a:buFont typeface="Arial" panose="020B0604020202020204" pitchFamily="34" charset="0"/>
              <a:buNone/>
              <a:tabLst>
                <a:tab pos="1162050" algn="l"/>
                <a:tab pos="2600325" algn="l"/>
                <a:tab pos="4038600" algn="l"/>
                <a:tab pos="5467350" algn="l"/>
              </a:tabLst>
            </a:pPr>
            <a:r>
              <a:rPr lang="en-GB" dirty="0"/>
              <a:t>[</a:t>
            </a:r>
            <a:r>
              <a:rPr lang="en-GB" dirty="0" err="1"/>
              <a:t>мылам</a:t>
            </a:r>
            <a:r>
              <a:rPr lang="en-GB" dirty="0"/>
              <a:t>	</a:t>
            </a:r>
            <a:r>
              <a:rPr lang="en-GB" dirty="0" err="1"/>
              <a:t>каяш</a:t>
            </a:r>
            <a:r>
              <a:rPr lang="en-GB" dirty="0"/>
              <a:t>	</a:t>
            </a:r>
            <a:r>
              <a:rPr lang="en-GB" dirty="0" err="1"/>
              <a:t>кӱл-мӧ</a:t>
            </a:r>
            <a:r>
              <a:rPr lang="en-GB" dirty="0"/>
              <a:t>]	</a:t>
            </a:r>
            <a:r>
              <a:rPr lang="en-GB" dirty="0" err="1"/>
              <a:t>ял</a:t>
            </a:r>
            <a:endParaRPr lang="en-GB" dirty="0"/>
          </a:p>
          <a:p>
            <a:pPr marL="0" indent="0">
              <a:buFont typeface="Arial" panose="020B0604020202020204" pitchFamily="34" charset="0"/>
              <a:buNone/>
              <a:tabLst>
                <a:tab pos="1162050" algn="l"/>
                <a:tab pos="2600325" algn="l"/>
                <a:tab pos="4038600" algn="l"/>
                <a:tab pos="5467350" algn="l"/>
              </a:tabLst>
            </a:pPr>
            <a:r>
              <a:rPr lang="en-GB" dirty="0"/>
              <a:t>1SG.DAT	go.INF	need-PTCP.PASS(?!)	village</a:t>
            </a:r>
          </a:p>
          <a:p>
            <a:pPr marL="0" indent="0">
              <a:buFont typeface="Arial" panose="020B0604020202020204" pitchFamily="34" charset="0"/>
              <a:buNone/>
              <a:tabLst>
                <a:tab pos="1162050" algn="l"/>
                <a:tab pos="2600325" algn="l"/>
                <a:tab pos="4038600" algn="l"/>
                <a:tab pos="5467350" algn="l"/>
              </a:tabLst>
            </a:pPr>
            <a:r>
              <a:rPr lang="en-GB" dirty="0"/>
              <a:t>‘the village where I need to go’</a:t>
            </a:r>
          </a:p>
          <a:p>
            <a:pPr marL="0" indent="0">
              <a:buFont typeface="Arial" panose="020B0604020202020204" pitchFamily="34" charset="0"/>
              <a:buNone/>
              <a:tabLst>
                <a:tab pos="1162050" algn="l"/>
                <a:tab pos="2600325" algn="l"/>
                <a:tab pos="4038600" algn="l"/>
                <a:tab pos="5467350" algn="l"/>
              </a:tabLst>
            </a:pPr>
            <a:endParaRPr lang="en-GB" sz="1700" dirty="0"/>
          </a:p>
          <a:p>
            <a:pPr marL="0" indent="0">
              <a:buFont typeface="Arial" panose="020B0604020202020204" pitchFamily="34" charset="0"/>
              <a:buNone/>
              <a:tabLst>
                <a:tab pos="1162050" algn="l"/>
                <a:tab pos="2600325" algn="l"/>
                <a:tab pos="4038600" algn="l"/>
                <a:tab pos="5467350" algn="l"/>
              </a:tabLst>
            </a:pPr>
            <a:r>
              <a:rPr lang="en-GB" dirty="0"/>
              <a:t>[</a:t>
            </a:r>
            <a:r>
              <a:rPr lang="en-GB" dirty="0" err="1"/>
              <a:t>окса</a:t>
            </a:r>
            <a:r>
              <a:rPr lang="en-GB" dirty="0"/>
              <a:t>	</a:t>
            </a:r>
            <a:r>
              <a:rPr lang="en-GB" dirty="0" err="1"/>
              <a:t>кийы-ме</a:t>
            </a:r>
            <a:r>
              <a:rPr lang="en-GB" dirty="0"/>
              <a:t>]	</a:t>
            </a:r>
            <a:r>
              <a:rPr lang="en-GB" dirty="0" err="1"/>
              <a:t>квартире</a:t>
            </a:r>
            <a:endParaRPr lang="en-GB" dirty="0"/>
          </a:p>
          <a:p>
            <a:pPr marL="0" indent="0">
              <a:buFont typeface="Arial" panose="020B0604020202020204" pitchFamily="34" charset="0"/>
              <a:buNone/>
              <a:tabLst>
                <a:tab pos="1162050" algn="l"/>
                <a:tab pos="2600325" algn="l"/>
                <a:tab pos="4038600" algn="l"/>
                <a:tab pos="5467350" algn="l"/>
              </a:tabLst>
            </a:pPr>
            <a:r>
              <a:rPr lang="en-GB" dirty="0"/>
              <a:t>money	lie-PTCP.PASS(?!?)	apartment</a:t>
            </a:r>
          </a:p>
          <a:p>
            <a:pPr marL="0" indent="0">
              <a:buFont typeface="Arial" panose="020B0604020202020204" pitchFamily="34" charset="0"/>
              <a:buNone/>
              <a:tabLst>
                <a:tab pos="1162050" algn="l"/>
                <a:tab pos="2600325" algn="l"/>
                <a:tab pos="4038600" algn="l"/>
                <a:tab pos="5467350" algn="l"/>
              </a:tabLst>
            </a:pPr>
            <a:r>
              <a:rPr lang="en-GB" dirty="0"/>
              <a:t>‘the apartment where money is situated’</a:t>
            </a:r>
            <a:endParaRPr lang="mi-NZ" dirty="0"/>
          </a:p>
        </p:txBody>
      </p:sp>
      <p:sp>
        <p:nvSpPr>
          <p:cNvPr id="11" name="TextBox 10">
            <a:extLst>
              <a:ext uri="{FF2B5EF4-FFF2-40B4-BE49-F238E27FC236}">
                <a16:creationId xmlns:a16="http://schemas.microsoft.com/office/drawing/2014/main" id="{BC9666FB-C6C5-43CF-A25C-F80385D7BB1B}"/>
              </a:ext>
            </a:extLst>
          </p:cNvPr>
          <p:cNvSpPr txBox="1"/>
          <p:nvPr/>
        </p:nvSpPr>
        <p:spPr>
          <a:xfrm>
            <a:off x="6286500" y="2098621"/>
            <a:ext cx="2324100" cy="461665"/>
          </a:xfrm>
          <a:prstGeom prst="rect">
            <a:avLst/>
          </a:prstGeom>
          <a:noFill/>
        </p:spPr>
        <p:txBody>
          <a:bodyPr wrap="square">
            <a:spAutoFit/>
          </a:bodyPr>
          <a:lstStyle/>
          <a:p>
            <a:pPr marL="0" indent="0" algn="ctr">
              <a:buNone/>
            </a:pPr>
            <a:r>
              <a:rPr lang="de-AT" sz="2400" dirty="0"/>
              <a:t>(&lt; Shagal 2019)</a:t>
            </a:r>
          </a:p>
        </p:txBody>
      </p:sp>
    </p:spTree>
    <p:extLst>
      <p:ext uri="{BB962C8B-B14F-4D97-AF65-F5344CB8AC3E}">
        <p14:creationId xmlns:p14="http://schemas.microsoft.com/office/powerpoint/2010/main" val="41706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606BF56-E44F-45FE-9D71-31F1F0433A08}"/>
              </a:ext>
            </a:extLst>
          </p:cNvPr>
          <p:cNvSpPr txBox="1">
            <a:spLocks/>
          </p:cNvSpPr>
          <p:nvPr/>
        </p:nvSpPr>
        <p:spPr>
          <a:xfrm>
            <a:off x="838200" y="2100263"/>
            <a:ext cx="10515600" cy="39798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73800" algn="l"/>
              </a:tabLst>
            </a:pPr>
            <a:r>
              <a:rPr lang="en-GB" dirty="0"/>
              <a:t>Contextual orientation:</a:t>
            </a:r>
          </a:p>
          <a:p>
            <a:pPr marL="0" indent="0">
              <a:buFont typeface="Arial" panose="020B0604020202020204" pitchFamily="34" charset="0"/>
              <a:buNone/>
              <a:tabLst>
                <a:tab pos="6273800" algn="l"/>
              </a:tabLst>
            </a:pPr>
            <a:endParaRPr lang="en-GB" dirty="0"/>
          </a:p>
          <a:p>
            <a:pPr marL="514350" indent="-514350">
              <a:buFont typeface="Arial" panose="020B0604020202020204" pitchFamily="34" charset="0"/>
              <a:buAutoNum type="arabicParenBoth"/>
              <a:tabLst>
                <a:tab pos="6273800" algn="l"/>
              </a:tabLst>
            </a:pPr>
            <a:r>
              <a:rPr lang="en-GB" dirty="0"/>
              <a:t>the girl [who came to visit us]	Subject</a:t>
            </a:r>
          </a:p>
          <a:p>
            <a:pPr marL="514350" indent="-514350">
              <a:buFont typeface="Arial" panose="020B0604020202020204" pitchFamily="34" charset="0"/>
              <a:buAutoNum type="arabicParenBoth"/>
              <a:tabLst>
                <a:tab pos="6273800" algn="l"/>
              </a:tabLst>
            </a:pPr>
            <a:r>
              <a:rPr lang="en-GB" dirty="0"/>
              <a:t>the girl [whom I invited to visit us]	Direct object</a:t>
            </a:r>
          </a:p>
          <a:p>
            <a:pPr marL="514350" indent="-514350">
              <a:buFont typeface="Arial" panose="020B0604020202020204" pitchFamily="34" charset="0"/>
              <a:buAutoNum type="arabicParenBoth"/>
              <a:tabLst>
                <a:tab pos="6273800" algn="l"/>
              </a:tabLst>
            </a:pPr>
            <a:r>
              <a:rPr lang="en-GB" dirty="0"/>
              <a:t>the girl [to whom I wrote a letter]	Indirect object</a:t>
            </a:r>
          </a:p>
          <a:p>
            <a:pPr marL="514350" indent="-514350">
              <a:buFont typeface="Arial" panose="020B0604020202020204" pitchFamily="34" charset="0"/>
              <a:buAutoNum type="arabicParenBoth"/>
              <a:tabLst>
                <a:tab pos="6273800" algn="l"/>
              </a:tabLst>
            </a:pPr>
            <a:r>
              <a:rPr lang="en-GB" dirty="0"/>
              <a:t>the girl [I danced with]	Oblique</a:t>
            </a:r>
          </a:p>
          <a:p>
            <a:pPr marL="514350" indent="-514350">
              <a:buFont typeface="Arial" panose="020B0604020202020204" pitchFamily="34" charset="0"/>
              <a:buAutoNum type="arabicParenBoth"/>
              <a:tabLst>
                <a:tab pos="6273800" algn="l"/>
              </a:tabLst>
            </a:pPr>
            <a:r>
              <a:rPr lang="en-GB" dirty="0"/>
              <a:t>the girl [whose father hates me]	Possessor</a:t>
            </a:r>
          </a:p>
          <a:p>
            <a:pPr marL="514350" indent="-514350">
              <a:buFont typeface="Arial" panose="020B0604020202020204" pitchFamily="34" charset="0"/>
              <a:buAutoNum type="arabicParenBoth"/>
              <a:tabLst>
                <a:tab pos="6273800" algn="l"/>
              </a:tabLst>
            </a:pPr>
            <a:r>
              <a:rPr lang="en-GB" dirty="0"/>
              <a:t>the girl [than whom I am taller]	Object of comparison</a:t>
            </a:r>
            <a:endParaRPr lang="mi-NZ"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Passive participle in -</a:t>
            </a:r>
            <a:r>
              <a:rPr lang="mi-NZ" u="sng" dirty="0"/>
              <a:t>мЕ (</a:t>
            </a:r>
            <a:r>
              <a:rPr lang="de-AT" u="sng" dirty="0"/>
              <a:t>Usage)</a:t>
            </a:r>
            <a:endParaRPr lang="mi-NZ" u="sng" dirty="0"/>
          </a:p>
        </p:txBody>
      </p:sp>
      <p:sp>
        <p:nvSpPr>
          <p:cNvPr id="11" name="TextBox 10">
            <a:extLst>
              <a:ext uri="{FF2B5EF4-FFF2-40B4-BE49-F238E27FC236}">
                <a16:creationId xmlns:a16="http://schemas.microsoft.com/office/drawing/2014/main" id="{BC9666FB-C6C5-43CF-A25C-F80385D7BB1B}"/>
              </a:ext>
            </a:extLst>
          </p:cNvPr>
          <p:cNvSpPr txBox="1"/>
          <p:nvPr/>
        </p:nvSpPr>
        <p:spPr>
          <a:xfrm>
            <a:off x="6286500" y="2098621"/>
            <a:ext cx="2324100" cy="461665"/>
          </a:xfrm>
          <a:prstGeom prst="rect">
            <a:avLst/>
          </a:prstGeom>
          <a:noFill/>
        </p:spPr>
        <p:txBody>
          <a:bodyPr wrap="square">
            <a:spAutoFit/>
          </a:bodyPr>
          <a:lstStyle/>
          <a:p>
            <a:pPr marL="0" indent="0" algn="ctr">
              <a:buNone/>
            </a:pPr>
            <a:r>
              <a:rPr lang="de-AT" sz="2400" dirty="0"/>
              <a:t>(&lt; Shagal 2019)</a:t>
            </a:r>
          </a:p>
        </p:txBody>
      </p:sp>
      <p:sp>
        <p:nvSpPr>
          <p:cNvPr id="13" name="Rectangle 12">
            <a:extLst>
              <a:ext uri="{FF2B5EF4-FFF2-40B4-BE49-F238E27FC236}">
                <a16:creationId xmlns:a16="http://schemas.microsoft.com/office/drawing/2014/main" id="{790C957D-BCD1-40AF-8E1F-A110B5744CC5}"/>
              </a:ext>
            </a:extLst>
          </p:cNvPr>
          <p:cNvSpPr/>
          <p:nvPr/>
        </p:nvSpPr>
        <p:spPr>
          <a:xfrm>
            <a:off x="838200" y="3495675"/>
            <a:ext cx="8839200" cy="1400175"/>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224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Passive participle in -</a:t>
            </a:r>
            <a:r>
              <a:rPr lang="mi-NZ" u="sng" dirty="0"/>
              <a:t>мЕ (</a:t>
            </a:r>
            <a:r>
              <a:rPr lang="de-AT" u="sng" dirty="0"/>
              <a:t>Usage)</a:t>
            </a:r>
            <a:endParaRPr lang="mi-NZ" u="sng" dirty="0"/>
          </a:p>
        </p:txBody>
      </p:sp>
      <p:graphicFrame>
        <p:nvGraphicFramePr>
          <p:cNvPr id="11" name="Content Placeholder 5">
            <a:extLst>
              <a:ext uri="{FF2B5EF4-FFF2-40B4-BE49-F238E27FC236}">
                <a16:creationId xmlns:a16="http://schemas.microsoft.com/office/drawing/2014/main" id="{A4C012EC-B33C-49C4-89F7-971A90ECCEB8}"/>
              </a:ext>
            </a:extLst>
          </p:cNvPr>
          <p:cNvGraphicFramePr>
            <a:graphicFrameLocks/>
          </p:cNvGraphicFramePr>
          <p:nvPr>
            <p:extLst>
              <p:ext uri="{D42A27DB-BD31-4B8C-83A1-F6EECF244321}">
                <p14:modId xmlns:p14="http://schemas.microsoft.com/office/powerpoint/2010/main" val="3014872097"/>
              </p:ext>
            </p:extLst>
          </p:nvPr>
        </p:nvGraphicFramePr>
        <p:xfrm>
          <a:off x="963672" y="2432103"/>
          <a:ext cx="9704328" cy="548640"/>
        </p:xfrm>
        <a:graphic>
          <a:graphicData uri="http://schemas.openxmlformats.org/drawingml/2006/table">
            <a:tbl>
              <a:tblPr firstRow="1" firstCol="1" bandRow="1" bandCol="1"/>
              <a:tblGrid>
                <a:gridCol w="4319528">
                  <a:extLst>
                    <a:ext uri="{9D8B030D-6E8A-4147-A177-3AD203B41FA5}">
                      <a16:colId xmlns:a16="http://schemas.microsoft.com/office/drawing/2014/main" val="1792523427"/>
                    </a:ext>
                  </a:extLst>
                </a:gridCol>
                <a:gridCol w="5384800">
                  <a:extLst>
                    <a:ext uri="{9D8B030D-6E8A-4147-A177-3AD203B41FA5}">
                      <a16:colId xmlns:a16="http://schemas.microsoft.com/office/drawing/2014/main" val="1551439817"/>
                    </a:ext>
                  </a:extLst>
                </a:gridCol>
              </a:tblGrid>
              <a:tr h="156344">
                <a:tc>
                  <a:txBody>
                    <a:bodyPr/>
                    <a:lstStyle/>
                    <a:p>
                      <a:pPr algn="just"/>
                      <a:r>
                        <a:rPr lang="en-US" sz="1800" u="sng">
                          <a:effectLst/>
                          <a:latin typeface="Calibri" panose="020F0502020204030204" pitchFamily="34" charset="0"/>
                          <a:ea typeface="PMingLiU" panose="02020500000000000000" pitchFamily="18" charset="-120"/>
                          <a:cs typeface="Calibri" panose="020F0502020204030204" pitchFamily="34" charset="0"/>
                        </a:rPr>
                        <a:t>к</a:t>
                      </a:r>
                      <a:r>
                        <a:rPr lang="en-US" sz="1800" b="1" u="sng">
                          <a:effectLst/>
                          <a:latin typeface="Calibri" panose="020F0502020204030204" pitchFamily="34" charset="0"/>
                          <a:ea typeface="PMingLiU" panose="02020500000000000000" pitchFamily="18" charset="-120"/>
                          <a:cs typeface="Calibri" panose="020F0502020204030204" pitchFamily="34" charset="0"/>
                        </a:rPr>
                        <a:t>о</a:t>
                      </a:r>
                      <a:r>
                        <a:rPr lang="en-US" sz="1800" u="sng">
                          <a:effectLst/>
                          <a:latin typeface="Calibri" panose="020F0502020204030204" pitchFamily="34" charset="0"/>
                          <a:ea typeface="PMingLiU" panose="02020500000000000000" pitchFamily="18" charset="-120"/>
                          <a:cs typeface="Calibri" panose="020F0502020204030204" pitchFamily="34" charset="0"/>
                        </a:rPr>
                        <a:t>лыштмо</a:t>
                      </a:r>
                      <a:r>
                        <a:rPr lang="en-US" sz="1800">
                          <a:effectLst/>
                          <a:latin typeface="Calibri" panose="020F0502020204030204" pitchFamily="34" charset="0"/>
                          <a:ea typeface="PMingLiU" panose="02020500000000000000" pitchFamily="18" charset="-120"/>
                          <a:cs typeface="Calibri" panose="020F0502020204030204" pitchFamily="34" charset="0"/>
                        </a:rPr>
                        <a:t> мут</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the word (which has been/was) heard</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689825"/>
                  </a:ext>
                </a:extLst>
              </a:tr>
              <a:tr h="156344">
                <a:tc>
                  <a:txBody>
                    <a:bodyPr/>
                    <a:lstStyle/>
                    <a:p>
                      <a:pPr algn="just"/>
                      <a:r>
                        <a:rPr lang="en-US" sz="18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лме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пӧл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к</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the present (which has been/was) bought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763952"/>
                  </a:ext>
                </a:extLst>
              </a:tr>
            </a:tbl>
          </a:graphicData>
        </a:graphic>
      </p:graphicFrame>
      <p:graphicFrame>
        <p:nvGraphicFramePr>
          <p:cNvPr id="12" name="Content Placeholder 8">
            <a:extLst>
              <a:ext uri="{FF2B5EF4-FFF2-40B4-BE49-F238E27FC236}">
                <a16:creationId xmlns:a16="http://schemas.microsoft.com/office/drawing/2014/main" id="{5790B9D9-B5F8-44F1-BC52-8613C1468E5C}"/>
              </a:ext>
            </a:extLst>
          </p:cNvPr>
          <p:cNvGraphicFramePr>
            <a:graphicFrameLocks/>
          </p:cNvGraphicFramePr>
          <p:nvPr>
            <p:extLst>
              <p:ext uri="{D42A27DB-BD31-4B8C-83A1-F6EECF244321}">
                <p14:modId xmlns:p14="http://schemas.microsoft.com/office/powerpoint/2010/main" val="3915620627"/>
              </p:ext>
            </p:extLst>
          </p:nvPr>
        </p:nvGraphicFramePr>
        <p:xfrm>
          <a:off x="963672" y="3616363"/>
          <a:ext cx="9692100" cy="822960"/>
        </p:xfrm>
        <a:graphic>
          <a:graphicData uri="http://schemas.openxmlformats.org/drawingml/2006/table">
            <a:tbl>
              <a:tblPr firstRow="1" firstCol="1" bandRow="1" bandCol="1"/>
              <a:tblGrid>
                <a:gridCol w="4320000">
                  <a:extLst>
                    <a:ext uri="{9D8B030D-6E8A-4147-A177-3AD203B41FA5}">
                      <a16:colId xmlns:a16="http://schemas.microsoft.com/office/drawing/2014/main" val="2498178302"/>
                    </a:ext>
                  </a:extLst>
                </a:gridCol>
                <a:gridCol w="5372100">
                  <a:extLst>
                    <a:ext uri="{9D8B030D-6E8A-4147-A177-3AD203B41FA5}">
                      <a16:colId xmlns:a16="http://schemas.microsoft.com/office/drawing/2014/main" val="36933696"/>
                    </a:ext>
                  </a:extLst>
                </a:gridCol>
              </a:tblGrid>
              <a:tr h="0">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Мар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й</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Эл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газет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Ив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кын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ач</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ж</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нерг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зымо</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Ivuk’s father was written about in the newspaper “Mari El”.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399218"/>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Омс</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u="sng">
                          <a:effectLst/>
                          <a:latin typeface="Calibri" panose="020F0502020204030204" pitchFamily="34" charset="0"/>
                          <a:ea typeface="PMingLiU" panose="02020500000000000000" pitchFamily="18" charset="-120"/>
                          <a:cs typeface="Calibri" panose="020F0502020204030204" pitchFamily="34" charset="0"/>
                        </a:rPr>
                        <a:t>п</a:t>
                      </a:r>
                      <a:r>
                        <a:rPr lang="en-US" sz="1800" b="1" u="sng">
                          <a:effectLst/>
                          <a:latin typeface="Calibri" panose="020F0502020204030204" pitchFamily="34" charset="0"/>
                          <a:ea typeface="PMingLiU" panose="02020500000000000000" pitchFamily="18" charset="-120"/>
                          <a:cs typeface="Calibri" panose="020F0502020204030204" pitchFamily="34" charset="0"/>
                        </a:rPr>
                        <a:t>о</a:t>
                      </a:r>
                      <a:r>
                        <a:rPr lang="en-US" sz="1800" u="sng">
                          <a:effectLst/>
                          <a:latin typeface="Calibri" panose="020F0502020204030204" pitchFamily="34" charset="0"/>
                          <a:ea typeface="PMingLiU" panose="02020500000000000000" pitchFamily="18" charset="-120"/>
                          <a:cs typeface="Calibri" panose="020F0502020204030204" pitchFamily="34" charset="0"/>
                        </a:rPr>
                        <a:t>чмо</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The door is open. (The door was/has been opened.)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613231"/>
                  </a:ext>
                </a:extLst>
              </a:tr>
            </a:tbl>
          </a:graphicData>
        </a:graphic>
      </p:graphicFrame>
      <p:graphicFrame>
        <p:nvGraphicFramePr>
          <p:cNvPr id="13" name="Content Placeholder 13">
            <a:extLst>
              <a:ext uri="{FF2B5EF4-FFF2-40B4-BE49-F238E27FC236}">
                <a16:creationId xmlns:a16="http://schemas.microsoft.com/office/drawing/2014/main" id="{9C2D40CD-9660-4D17-B50D-CFEA474E2E51}"/>
              </a:ext>
            </a:extLst>
          </p:cNvPr>
          <p:cNvGraphicFramePr>
            <a:graphicFrameLocks/>
          </p:cNvGraphicFramePr>
          <p:nvPr>
            <p:extLst>
              <p:ext uri="{D42A27DB-BD31-4B8C-83A1-F6EECF244321}">
                <p14:modId xmlns:p14="http://schemas.microsoft.com/office/powerpoint/2010/main" val="3003647150"/>
              </p:ext>
            </p:extLst>
          </p:nvPr>
        </p:nvGraphicFramePr>
        <p:xfrm>
          <a:off x="963672" y="5122607"/>
          <a:ext cx="9704328" cy="1079426"/>
        </p:xfrm>
        <a:graphic>
          <a:graphicData uri="http://schemas.openxmlformats.org/drawingml/2006/table">
            <a:tbl>
              <a:tblPr firstRow="1" firstCol="1" bandRow="1" bandCol="1"/>
              <a:tblGrid>
                <a:gridCol w="2164534">
                  <a:extLst>
                    <a:ext uri="{9D8B030D-6E8A-4147-A177-3AD203B41FA5}">
                      <a16:colId xmlns:a16="http://schemas.microsoft.com/office/drawing/2014/main" val="2799018922"/>
                    </a:ext>
                  </a:extLst>
                </a:gridCol>
                <a:gridCol w="2164534">
                  <a:extLst>
                    <a:ext uri="{9D8B030D-6E8A-4147-A177-3AD203B41FA5}">
                      <a16:colId xmlns:a16="http://schemas.microsoft.com/office/drawing/2014/main" val="1227911971"/>
                    </a:ext>
                  </a:extLst>
                </a:gridCol>
                <a:gridCol w="2705668">
                  <a:extLst>
                    <a:ext uri="{9D8B030D-6E8A-4147-A177-3AD203B41FA5}">
                      <a16:colId xmlns:a16="http://schemas.microsoft.com/office/drawing/2014/main" val="2250473818"/>
                    </a:ext>
                  </a:extLst>
                </a:gridCol>
                <a:gridCol w="2669592">
                  <a:extLst>
                    <a:ext uri="{9D8B030D-6E8A-4147-A177-3AD203B41FA5}">
                      <a16:colId xmlns:a16="http://schemas.microsoft.com/office/drawing/2014/main" val="435548203"/>
                    </a:ext>
                  </a:extLst>
                </a:gridCol>
              </a:tblGrid>
              <a:tr h="0">
                <a:tc gridSpan="2">
                  <a:txBody>
                    <a:bodyPr/>
                    <a:lstStyle/>
                    <a:p>
                      <a:pPr algn="ctr" fontAlgn="t">
                        <a:spcBef>
                          <a:spcPts val="0"/>
                        </a:spcBef>
                        <a:spcAft>
                          <a:spcPts val="0"/>
                        </a:spcAft>
                      </a:pPr>
                      <a:r>
                        <a:rPr lang="en-US" sz="18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1800" b="0" i="0" u="none" strike="noStrike" dirty="0">
                        <a:effectLst/>
                        <a:latin typeface="Arial" panose="020B0604020202020204" pitchFamily="34" charset="0"/>
                      </a:endParaRPr>
                    </a:p>
                  </a:txBody>
                  <a:tcPr marL="195507" marR="195507" marT="97753" marB="977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1800" b="1" i="0" u="none" strike="noStrike" dirty="0">
                          <a:effectLst/>
                          <a:latin typeface="Calibri" panose="020F0502020204030204" pitchFamily="34" charset="0"/>
                          <a:ea typeface="PMingLiU" panose="02020500000000000000" pitchFamily="18" charset="-120"/>
                          <a:cs typeface="Calibri" panose="020F0502020204030204" pitchFamily="34" charset="0"/>
                        </a:rPr>
                        <a:t>Active participle</a:t>
                      </a:r>
                      <a:endParaRPr lang="en-US" sz="1800" b="0" i="0" u="none" strike="noStrike" dirty="0">
                        <a:effectLst/>
                        <a:latin typeface="Arial" panose="020B0604020202020204" pitchFamily="34" charset="0"/>
                      </a:endParaRPr>
                    </a:p>
                  </a:txBody>
                  <a:tcPr marL="146630" marR="146630" marT="20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1800" b="1" i="0" u="none" strike="noStrike" dirty="0">
                          <a:effectLst/>
                          <a:latin typeface="Calibri" panose="020F0502020204030204" pitchFamily="34" charset="0"/>
                          <a:ea typeface="PMingLiU" panose="02020500000000000000" pitchFamily="18" charset="-120"/>
                          <a:cs typeface="Calibri" panose="020F0502020204030204" pitchFamily="34" charset="0"/>
                        </a:rPr>
                        <a:t>Translation</a:t>
                      </a:r>
                      <a:endParaRPr lang="en-US" sz="1800" b="0" i="0" u="none" strike="noStrike" dirty="0">
                        <a:effectLst/>
                        <a:latin typeface="Arial" panose="020B0604020202020204" pitchFamily="34" charset="0"/>
                      </a:endParaRPr>
                    </a:p>
                  </a:txBody>
                  <a:tcPr marL="146630" marR="146630" marT="20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584483"/>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know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acquaintance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935960"/>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йӧрат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to love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йӧр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тыме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darling, beloved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605601"/>
                  </a:ext>
                </a:extLst>
              </a:tr>
            </a:tbl>
          </a:graphicData>
        </a:graphic>
      </p:graphicFrame>
      <p:sp>
        <p:nvSpPr>
          <p:cNvPr id="14" name="TextBox 13">
            <a:extLst>
              <a:ext uri="{FF2B5EF4-FFF2-40B4-BE49-F238E27FC236}">
                <a16:creationId xmlns:a16="http://schemas.microsoft.com/office/drawing/2014/main" id="{5917537A-3C4E-4389-AA6F-1A7F659D0926}"/>
              </a:ext>
            </a:extLst>
          </p:cNvPr>
          <p:cNvSpPr txBox="1"/>
          <p:nvPr/>
        </p:nvSpPr>
        <p:spPr>
          <a:xfrm>
            <a:off x="963672" y="1997934"/>
            <a:ext cx="6097604" cy="369332"/>
          </a:xfrm>
          <a:prstGeom prst="rect">
            <a:avLst/>
          </a:prstGeom>
          <a:noFill/>
        </p:spPr>
        <p:txBody>
          <a:bodyPr wrap="square">
            <a:spAutoFit/>
          </a:bodyPr>
          <a:lstStyle/>
          <a:p>
            <a:pPr marL="0" indent="0">
              <a:buNone/>
            </a:pPr>
            <a:r>
              <a:rPr lang="de-AT" b="1" u="sng" dirty="0"/>
              <a:t>Attributive</a:t>
            </a:r>
          </a:p>
        </p:txBody>
      </p:sp>
      <p:sp>
        <p:nvSpPr>
          <p:cNvPr id="15" name="TextBox 14">
            <a:extLst>
              <a:ext uri="{FF2B5EF4-FFF2-40B4-BE49-F238E27FC236}">
                <a16:creationId xmlns:a16="http://schemas.microsoft.com/office/drawing/2014/main" id="{68957B4E-6032-4F80-8A05-17D456258502}"/>
              </a:ext>
            </a:extLst>
          </p:cNvPr>
          <p:cNvSpPr txBox="1"/>
          <p:nvPr/>
        </p:nvSpPr>
        <p:spPr>
          <a:xfrm>
            <a:off x="963672" y="3232488"/>
            <a:ext cx="6097604" cy="369332"/>
          </a:xfrm>
          <a:prstGeom prst="rect">
            <a:avLst/>
          </a:prstGeom>
          <a:noFill/>
        </p:spPr>
        <p:txBody>
          <a:bodyPr wrap="square">
            <a:spAutoFit/>
          </a:bodyPr>
          <a:lstStyle/>
          <a:p>
            <a:pPr marL="0" indent="0">
              <a:buNone/>
            </a:pPr>
            <a:r>
              <a:rPr lang="de-AT" b="1" u="sng" dirty="0"/>
              <a:t>Predicative</a:t>
            </a:r>
          </a:p>
        </p:txBody>
      </p:sp>
      <p:sp>
        <p:nvSpPr>
          <p:cNvPr id="17" name="TextBox 16">
            <a:extLst>
              <a:ext uri="{FF2B5EF4-FFF2-40B4-BE49-F238E27FC236}">
                <a16:creationId xmlns:a16="http://schemas.microsoft.com/office/drawing/2014/main" id="{9DD77212-917A-4CCF-A874-418B6A19C623}"/>
              </a:ext>
            </a:extLst>
          </p:cNvPr>
          <p:cNvSpPr txBox="1"/>
          <p:nvPr/>
        </p:nvSpPr>
        <p:spPr>
          <a:xfrm>
            <a:off x="963672" y="4651968"/>
            <a:ext cx="6097604" cy="369332"/>
          </a:xfrm>
          <a:prstGeom prst="rect">
            <a:avLst/>
          </a:prstGeom>
          <a:noFill/>
        </p:spPr>
        <p:txBody>
          <a:bodyPr wrap="square">
            <a:spAutoFit/>
          </a:bodyPr>
          <a:lstStyle/>
          <a:p>
            <a:pPr marL="0" indent="0">
              <a:buNone/>
            </a:pPr>
            <a:r>
              <a:rPr lang="de-AT" b="1" u="sng" dirty="0"/>
              <a:t>Substantivized</a:t>
            </a:r>
          </a:p>
        </p:txBody>
      </p:sp>
    </p:spTree>
    <p:extLst>
      <p:ext uri="{BB962C8B-B14F-4D97-AF65-F5344CB8AC3E}">
        <p14:creationId xmlns:p14="http://schemas.microsoft.com/office/powerpoint/2010/main" val="23192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ontent Placeholder 2">
            <a:extLst>
              <a:ext uri="{FF2B5EF4-FFF2-40B4-BE49-F238E27FC236}">
                <a16:creationId xmlns:a16="http://schemas.microsoft.com/office/drawing/2014/main" id="{36FBBF89-8102-4BA0-92B5-5066A7E62992}"/>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Passive participle in -</a:t>
            </a:r>
            <a:r>
              <a:rPr lang="mi-NZ" u="sng" dirty="0"/>
              <a:t>мЕ (</a:t>
            </a:r>
            <a:r>
              <a:rPr lang="de-AT" u="sng" dirty="0"/>
              <a:t>Usage)</a:t>
            </a:r>
            <a:endParaRPr lang="mi-NZ" u="sng" dirty="0"/>
          </a:p>
        </p:txBody>
      </p:sp>
      <p:graphicFrame>
        <p:nvGraphicFramePr>
          <p:cNvPr id="11" name="Content Placeholder 5">
            <a:extLst>
              <a:ext uri="{FF2B5EF4-FFF2-40B4-BE49-F238E27FC236}">
                <a16:creationId xmlns:a16="http://schemas.microsoft.com/office/drawing/2014/main" id="{A4C012EC-B33C-49C4-89F7-971A90ECCEB8}"/>
              </a:ext>
            </a:extLst>
          </p:cNvPr>
          <p:cNvGraphicFramePr>
            <a:graphicFrameLocks/>
          </p:cNvGraphicFramePr>
          <p:nvPr>
            <p:extLst>
              <p:ext uri="{D42A27DB-BD31-4B8C-83A1-F6EECF244321}">
                <p14:modId xmlns:p14="http://schemas.microsoft.com/office/powerpoint/2010/main" val="2317087397"/>
              </p:ext>
            </p:extLst>
          </p:nvPr>
        </p:nvGraphicFramePr>
        <p:xfrm>
          <a:off x="963672" y="2432102"/>
          <a:ext cx="9704328" cy="2611236"/>
        </p:xfrm>
        <a:graphic>
          <a:graphicData uri="http://schemas.openxmlformats.org/drawingml/2006/table">
            <a:tbl>
              <a:tblPr firstRow="1" firstCol="1" bandRow="1" bandCol="1"/>
              <a:tblGrid>
                <a:gridCol w="4319528">
                  <a:extLst>
                    <a:ext uri="{9D8B030D-6E8A-4147-A177-3AD203B41FA5}">
                      <a16:colId xmlns:a16="http://schemas.microsoft.com/office/drawing/2014/main" val="1792523427"/>
                    </a:ext>
                  </a:extLst>
                </a:gridCol>
                <a:gridCol w="5384800">
                  <a:extLst>
                    <a:ext uri="{9D8B030D-6E8A-4147-A177-3AD203B41FA5}">
                      <a16:colId xmlns:a16="http://schemas.microsoft.com/office/drawing/2014/main" val="1551439817"/>
                    </a:ext>
                  </a:extLst>
                </a:gridCol>
              </a:tblGrid>
              <a:tr h="870412">
                <a:tc>
                  <a:txBody>
                    <a:bodyPr/>
                    <a:lstStyle/>
                    <a:p>
                      <a:pPr algn="just"/>
                      <a:r>
                        <a:rPr lang="en-US" sz="2000">
                          <a:effectLst/>
                          <a:latin typeface="Calibri" panose="020F0502020204030204" pitchFamily="34" charset="0"/>
                          <a:ea typeface="PMingLiU" panose="02020500000000000000" pitchFamily="18" charset="-120"/>
                          <a:cs typeface="Lucida Grande"/>
                        </a:rPr>
                        <a:t>Йоч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кычкыр</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лмыже</a:t>
                      </a:r>
                      <a:r>
                        <a:rPr lang="en-US" sz="2000">
                          <a:effectLst/>
                          <a:latin typeface="Calibri" panose="020F0502020204030204" pitchFamily="34" charset="0"/>
                          <a:ea typeface="PMingLiU" panose="02020500000000000000" pitchFamily="18" charset="-120"/>
                          <a:cs typeface="Lucida Grande"/>
                        </a:rPr>
                        <a:t> кумд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ргылте.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The child’s crying could be heard all around.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689825"/>
                  </a:ext>
                </a:extLst>
              </a:tr>
              <a:tr h="435206">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Толм</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тым</a:t>
                      </a:r>
                      <a:r>
                        <a:rPr lang="en-US" sz="2000">
                          <a:effectLst/>
                          <a:latin typeface="Calibri" panose="020F0502020204030204" pitchFamily="34" charset="0"/>
                          <a:ea typeface="PMingLiU" panose="02020500000000000000" pitchFamily="18" charset="-120"/>
                          <a:cs typeface="Calibri" panose="020F0502020204030204" pitchFamily="34" charset="0"/>
                        </a:rPr>
                        <a:t> вуч</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I am waiting for you to come.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763952"/>
                  </a:ext>
                </a:extLst>
              </a:tr>
              <a:tr h="870412">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мелн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u="sng">
                          <a:effectLst/>
                          <a:latin typeface="Calibri" panose="020F0502020204030204" pitchFamily="34" charset="0"/>
                          <a:ea typeface="MS Mincho" panose="02020609040205080304" pitchFamily="49" charset="-128"/>
                          <a:cs typeface="Calibri" panose="020F0502020204030204" pitchFamily="34" charset="0"/>
                        </a:rPr>
                        <a:t>ӱ</a:t>
                      </a:r>
                      <a:r>
                        <a:rPr lang="en-US" sz="2000" b="1" u="sng">
                          <a:effectLst/>
                          <a:latin typeface="Calibri" panose="020F0502020204030204" pitchFamily="34" charset="0"/>
                          <a:ea typeface="PMingLiU" panose="02020500000000000000" pitchFamily="18" charset="-120"/>
                          <a:cs typeface="Calibri" panose="020F0502020204030204" pitchFamily="34" charset="0"/>
                        </a:rPr>
                        <a:t>э</a:t>
                      </a:r>
                      <a:r>
                        <a:rPr lang="en-US" sz="2000" u="sng">
                          <a:effectLst/>
                          <a:latin typeface="Calibri" panose="020F0502020204030204" pitchFamily="34" charset="0"/>
                          <a:ea typeface="PMingLiU" panose="02020500000000000000" pitchFamily="18" charset="-120"/>
                          <a:cs typeface="Calibri" panose="020F0502020204030204" pitchFamily="34" charset="0"/>
                        </a:rPr>
                        <a:t>штме</a:t>
                      </a:r>
                      <a:r>
                        <a:rPr lang="en-US" sz="2000">
                          <a:effectLst/>
                          <a:latin typeface="Calibri" panose="020F0502020204030204" pitchFamily="34" charset="0"/>
                          <a:ea typeface="PMingLiU" panose="02020500000000000000" pitchFamily="18" charset="-120"/>
                          <a:cs typeface="Calibri" panose="020F0502020204030204" pitchFamily="34" charset="0"/>
                        </a:rPr>
                        <a:t> деч канд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шаг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нчыч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eight hours before baking the crêpe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867297"/>
                  </a:ext>
                </a:extLst>
              </a:tr>
              <a:tr h="435206">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Ол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шке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кайым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шу</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I don’t feel like going to the city.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427697"/>
                  </a:ext>
                </a:extLst>
              </a:tr>
            </a:tbl>
          </a:graphicData>
        </a:graphic>
      </p:graphicFrame>
      <p:sp>
        <p:nvSpPr>
          <p:cNvPr id="14" name="TextBox 13">
            <a:extLst>
              <a:ext uri="{FF2B5EF4-FFF2-40B4-BE49-F238E27FC236}">
                <a16:creationId xmlns:a16="http://schemas.microsoft.com/office/drawing/2014/main" id="{5917537A-3C4E-4389-AA6F-1A7F659D0926}"/>
              </a:ext>
            </a:extLst>
          </p:cNvPr>
          <p:cNvSpPr txBox="1"/>
          <p:nvPr/>
        </p:nvSpPr>
        <p:spPr>
          <a:xfrm>
            <a:off x="963672" y="1997934"/>
            <a:ext cx="6097604" cy="369332"/>
          </a:xfrm>
          <a:prstGeom prst="rect">
            <a:avLst/>
          </a:prstGeom>
          <a:noFill/>
        </p:spPr>
        <p:txBody>
          <a:bodyPr wrap="square">
            <a:spAutoFit/>
          </a:bodyPr>
          <a:lstStyle/>
          <a:p>
            <a:pPr marL="0" indent="0">
              <a:buNone/>
            </a:pPr>
            <a:r>
              <a:rPr lang="de-AT" b="1" u="sng" dirty="0"/>
              <a:t>As a verbal noun</a:t>
            </a:r>
          </a:p>
        </p:txBody>
      </p:sp>
    </p:spTree>
    <p:extLst>
      <p:ext uri="{BB962C8B-B14F-4D97-AF65-F5344CB8AC3E}">
        <p14:creationId xmlns:p14="http://schemas.microsoft.com/office/powerpoint/2010/main" val="228307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Content Placeholder 2">
            <a:extLst>
              <a:ext uri="{FF2B5EF4-FFF2-40B4-BE49-F238E27FC236}">
                <a16:creationId xmlns:a16="http://schemas.microsoft.com/office/drawing/2014/main" id="{BA2F9793-A3BA-4ECF-88AB-116BA8F7786C}"/>
              </a:ext>
            </a:extLst>
          </p:cNvPr>
          <p:cNvSpPr txBox="1">
            <a:spLocks/>
          </p:cNvSpPr>
          <p:nvPr/>
        </p:nvSpPr>
        <p:spPr>
          <a:xfrm>
            <a:off x="2263775" y="3295650"/>
            <a:ext cx="2333625" cy="55562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a:t>Converb in -н</a:t>
            </a:r>
            <a:endParaRPr lang="en-GB" dirty="0"/>
          </a:p>
        </p:txBody>
      </p:sp>
      <p:sp>
        <p:nvSpPr>
          <p:cNvPr id="19" name="Content Placeholder 2">
            <a:extLst>
              <a:ext uri="{FF2B5EF4-FFF2-40B4-BE49-F238E27FC236}">
                <a16:creationId xmlns:a16="http://schemas.microsoft.com/office/drawing/2014/main" id="{3DAE3372-7C3B-49A0-BF6A-C0862CD39530}"/>
              </a:ext>
            </a:extLst>
          </p:cNvPr>
          <p:cNvSpPr txBox="1">
            <a:spLocks/>
          </p:cNvSpPr>
          <p:nvPr/>
        </p:nvSpPr>
        <p:spPr>
          <a:xfrm>
            <a:off x="4749800" y="3295650"/>
            <a:ext cx="371475" cy="5556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a:t>
            </a:r>
            <a:endParaRPr lang="en-GB" dirty="0"/>
          </a:p>
        </p:txBody>
      </p:sp>
      <p:cxnSp>
        <p:nvCxnSpPr>
          <p:cNvPr id="3" name="Straight Arrow Connector 2">
            <a:extLst>
              <a:ext uri="{FF2B5EF4-FFF2-40B4-BE49-F238E27FC236}">
                <a16:creationId xmlns:a16="http://schemas.microsoft.com/office/drawing/2014/main" id="{5E26BCC8-7A66-499C-B9A7-61444D4E2962}"/>
              </a:ext>
            </a:extLst>
          </p:cNvPr>
          <p:cNvCxnSpPr>
            <a:cxnSpLocks/>
          </p:cNvCxnSpPr>
          <p:nvPr/>
        </p:nvCxnSpPr>
        <p:spPr>
          <a:xfrm rot="19144370">
            <a:off x="4868637" y="2898778"/>
            <a:ext cx="20669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Content Placeholder 2">
            <a:extLst>
              <a:ext uri="{FF2B5EF4-FFF2-40B4-BE49-F238E27FC236}">
                <a16:creationId xmlns:a16="http://schemas.microsoft.com/office/drawing/2014/main" id="{C9C07C1D-1508-48AD-B860-211FCCF44711}"/>
              </a:ext>
            </a:extLst>
          </p:cNvPr>
          <p:cNvSpPr txBox="1">
            <a:spLocks/>
          </p:cNvSpPr>
          <p:nvPr/>
        </p:nvSpPr>
        <p:spPr>
          <a:xfrm rot="19144370">
            <a:off x="5482656" y="2908304"/>
            <a:ext cx="857935" cy="277812"/>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600" dirty="0"/>
              <a:t>Positive</a:t>
            </a:r>
            <a:endParaRPr lang="en-GB" sz="1600" dirty="0"/>
          </a:p>
        </p:txBody>
      </p:sp>
      <p:cxnSp>
        <p:nvCxnSpPr>
          <p:cNvPr id="21" name="Straight Arrow Connector 20">
            <a:extLst>
              <a:ext uri="{FF2B5EF4-FFF2-40B4-BE49-F238E27FC236}">
                <a16:creationId xmlns:a16="http://schemas.microsoft.com/office/drawing/2014/main" id="{96507047-C343-449D-8C44-A23E695C4879}"/>
              </a:ext>
            </a:extLst>
          </p:cNvPr>
          <p:cNvCxnSpPr>
            <a:cxnSpLocks/>
          </p:cNvCxnSpPr>
          <p:nvPr/>
        </p:nvCxnSpPr>
        <p:spPr>
          <a:xfrm rot="2501484">
            <a:off x="4859538" y="4284661"/>
            <a:ext cx="20669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ACAECAFF-DBA4-4FF2-A875-EA4796F80A2A}"/>
              </a:ext>
            </a:extLst>
          </p:cNvPr>
          <p:cNvSpPr txBox="1">
            <a:spLocks/>
          </p:cNvSpPr>
          <p:nvPr/>
        </p:nvSpPr>
        <p:spPr>
          <a:xfrm rot="2501484">
            <a:off x="5454507" y="4294187"/>
            <a:ext cx="857935" cy="277812"/>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600" dirty="0"/>
              <a:t>Negative</a:t>
            </a:r>
            <a:endParaRPr lang="en-GB" sz="1600" dirty="0"/>
          </a:p>
        </p:txBody>
      </p:sp>
      <p:graphicFrame>
        <p:nvGraphicFramePr>
          <p:cNvPr id="23" name="Table 22">
            <a:extLst>
              <a:ext uri="{FF2B5EF4-FFF2-40B4-BE49-F238E27FC236}">
                <a16:creationId xmlns:a16="http://schemas.microsoft.com/office/drawing/2014/main" id="{8B9E04FF-B27B-42A3-8FBA-AED4586246F4}"/>
              </a:ext>
            </a:extLst>
          </p:cNvPr>
          <p:cNvGraphicFramePr>
            <a:graphicFrameLocks noGrp="1"/>
          </p:cNvGraphicFramePr>
          <p:nvPr>
            <p:extLst>
              <p:ext uri="{D42A27DB-BD31-4B8C-83A1-F6EECF244321}">
                <p14:modId xmlns:p14="http://schemas.microsoft.com/office/powerpoint/2010/main" val="1784155821"/>
              </p:ext>
            </p:extLst>
          </p:nvPr>
        </p:nvGraphicFramePr>
        <p:xfrm>
          <a:off x="6852320" y="1740930"/>
          <a:ext cx="1851645" cy="1104900"/>
        </p:xfrm>
        <a:graphic>
          <a:graphicData uri="http://schemas.openxmlformats.org/drawingml/2006/table">
            <a:tbl>
              <a:tblPr firstRow="1" firstCol="1" bandRow="1" bandCol="1">
                <a:tableStyleId>{5940675A-B579-460E-94D1-54222C63F5DA}</a:tableStyleId>
              </a:tblPr>
              <a:tblGrid>
                <a:gridCol w="688628">
                  <a:extLst>
                    <a:ext uri="{9D8B030D-6E8A-4147-A177-3AD203B41FA5}">
                      <a16:colId xmlns:a16="http://schemas.microsoft.com/office/drawing/2014/main" val="304537124"/>
                    </a:ext>
                  </a:extLst>
                </a:gridCol>
                <a:gridCol w="1163017">
                  <a:extLst>
                    <a:ext uri="{9D8B030D-6E8A-4147-A177-3AD203B41FA5}">
                      <a16:colId xmlns:a16="http://schemas.microsoft.com/office/drawing/2014/main" val="2006420758"/>
                    </a:ext>
                  </a:extLst>
                </a:gridCol>
              </a:tblGrid>
              <a:tr h="184150">
                <a:tc>
                  <a:txBody>
                    <a:bodyPr/>
                    <a:lstStyle/>
                    <a:p>
                      <a:pPr algn="ctr"/>
                      <a:r>
                        <a:rPr lang="en-US" sz="1200" b="1" dirty="0">
                          <a:effectLst/>
                        </a:rPr>
                        <a:t>1Sg</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rPr>
                        <a:t>-</a:t>
                      </a:r>
                      <a:r>
                        <a:rPr lang="en-US" sz="1200" dirty="0" err="1">
                          <a:effectLst/>
                        </a:rPr>
                        <a:t>ам</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01245223"/>
                  </a:ext>
                </a:extLst>
              </a:tr>
              <a:tr h="184150">
                <a:tc>
                  <a:txBody>
                    <a:bodyPr/>
                    <a:lstStyle/>
                    <a:p>
                      <a:pPr algn="ctr"/>
                      <a:r>
                        <a:rPr lang="en-US" sz="1200" b="1" dirty="0">
                          <a:effectLst/>
                        </a:rPr>
                        <a:t>2Sg</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rPr>
                        <a:t>-</a:t>
                      </a:r>
                      <a:r>
                        <a:rPr lang="en-US" sz="1200" dirty="0" err="1">
                          <a:effectLst/>
                        </a:rPr>
                        <a:t>ат</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47642357"/>
                  </a:ext>
                </a:extLst>
              </a:tr>
              <a:tr h="184150">
                <a:tc>
                  <a:txBody>
                    <a:bodyPr/>
                    <a:lstStyle/>
                    <a:p>
                      <a:pPr algn="ctr"/>
                      <a:r>
                        <a:rPr lang="en-US" sz="1200" b="1" dirty="0">
                          <a:effectLst/>
                        </a:rPr>
                        <a:t>3Sg</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rPr>
                        <a:t>-</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61878272"/>
                  </a:ext>
                </a:extLst>
              </a:tr>
              <a:tr h="184150">
                <a:tc>
                  <a:txBody>
                    <a:bodyPr/>
                    <a:lstStyle/>
                    <a:p>
                      <a:pPr algn="ctr"/>
                      <a:r>
                        <a:rPr lang="en-US" sz="1200" b="1" dirty="0">
                          <a:effectLst/>
                        </a:rPr>
                        <a:t>1Pl</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rPr>
                        <a:t>-</a:t>
                      </a:r>
                      <a:r>
                        <a:rPr lang="en-US" sz="1200" dirty="0" err="1">
                          <a:effectLst/>
                        </a:rPr>
                        <a:t>на</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41080958"/>
                  </a:ext>
                </a:extLst>
              </a:tr>
              <a:tr h="184150">
                <a:tc>
                  <a:txBody>
                    <a:bodyPr/>
                    <a:lstStyle/>
                    <a:p>
                      <a:pPr algn="ctr"/>
                      <a:r>
                        <a:rPr lang="en-US" sz="1200" b="1" dirty="0">
                          <a:effectLst/>
                        </a:rPr>
                        <a:t>2Pl</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rPr>
                        <a:t>-</a:t>
                      </a:r>
                      <a:r>
                        <a:rPr lang="en-US" sz="1200" dirty="0" err="1">
                          <a:effectLst/>
                        </a:rPr>
                        <a:t>да</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93951994"/>
                  </a:ext>
                </a:extLst>
              </a:tr>
              <a:tr h="184150">
                <a:tc>
                  <a:txBody>
                    <a:bodyPr/>
                    <a:lstStyle/>
                    <a:p>
                      <a:pPr algn="ctr"/>
                      <a:r>
                        <a:rPr lang="en-US" sz="1200" b="1" dirty="0">
                          <a:effectLst/>
                        </a:rPr>
                        <a:t>3Pl</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rPr>
                        <a:t>-</a:t>
                      </a:r>
                      <a:r>
                        <a:rPr lang="en-US" sz="1200" dirty="0" err="1">
                          <a:effectLst/>
                        </a:rPr>
                        <a:t>ыт</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84280686"/>
                  </a:ext>
                </a:extLst>
              </a:tr>
            </a:tbl>
          </a:graphicData>
        </a:graphic>
      </p:graphicFrame>
      <p:graphicFrame>
        <p:nvGraphicFramePr>
          <p:cNvPr id="24" name="Table 23">
            <a:extLst>
              <a:ext uri="{FF2B5EF4-FFF2-40B4-BE49-F238E27FC236}">
                <a16:creationId xmlns:a16="http://schemas.microsoft.com/office/drawing/2014/main" id="{A5325D77-D10F-41B2-8E72-743665448870}"/>
              </a:ext>
            </a:extLst>
          </p:cNvPr>
          <p:cNvGraphicFramePr>
            <a:graphicFrameLocks noGrp="1"/>
          </p:cNvGraphicFramePr>
          <p:nvPr>
            <p:extLst>
              <p:ext uri="{D42A27DB-BD31-4B8C-83A1-F6EECF244321}">
                <p14:modId xmlns:p14="http://schemas.microsoft.com/office/powerpoint/2010/main" val="3152033031"/>
              </p:ext>
            </p:extLst>
          </p:nvPr>
        </p:nvGraphicFramePr>
        <p:xfrm>
          <a:off x="6852320" y="4440796"/>
          <a:ext cx="1851645" cy="1104900"/>
        </p:xfrm>
        <a:graphic>
          <a:graphicData uri="http://schemas.openxmlformats.org/drawingml/2006/table">
            <a:tbl>
              <a:tblPr firstRow="1" firstCol="1" bandRow="1" bandCol="1">
                <a:tableStyleId>{5940675A-B579-460E-94D1-54222C63F5DA}</a:tableStyleId>
              </a:tblPr>
              <a:tblGrid>
                <a:gridCol w="688628">
                  <a:extLst>
                    <a:ext uri="{9D8B030D-6E8A-4147-A177-3AD203B41FA5}">
                      <a16:colId xmlns:a16="http://schemas.microsoft.com/office/drawing/2014/main" val="304537124"/>
                    </a:ext>
                  </a:extLst>
                </a:gridCol>
                <a:gridCol w="1163017">
                  <a:extLst>
                    <a:ext uri="{9D8B030D-6E8A-4147-A177-3AD203B41FA5}">
                      <a16:colId xmlns:a16="http://schemas.microsoft.com/office/drawing/2014/main" val="2006420758"/>
                    </a:ext>
                  </a:extLst>
                </a:gridCol>
              </a:tblGrid>
              <a:tr h="184150">
                <a:tc>
                  <a:txBody>
                    <a:bodyPr/>
                    <a:lstStyle/>
                    <a:p>
                      <a:pPr algn="ctr"/>
                      <a:r>
                        <a:rPr lang="en-US" sz="1200" b="1" dirty="0">
                          <a:effectLst/>
                        </a:rPr>
                        <a:t>1Sg</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b="1" dirty="0" err="1">
                          <a:effectLst/>
                          <a:latin typeface="Calibri" panose="020F0502020204030204" pitchFamily="34" charset="0"/>
                          <a:ea typeface="PMingLiU" panose="02020500000000000000" pitchFamily="18" charset="-120"/>
                          <a:cs typeface="Lucida Grande"/>
                        </a:rPr>
                        <a:t>о</a:t>
                      </a:r>
                      <a:r>
                        <a:rPr lang="en-US" sz="1200" dirty="0" err="1">
                          <a:effectLst/>
                          <a:latin typeface="Calibri" panose="020F0502020204030204" pitchFamily="34" charset="0"/>
                          <a:ea typeface="PMingLiU" panose="02020500000000000000" pitchFamily="18" charset="-120"/>
                          <a:cs typeface="Lucida Grande"/>
                        </a:rPr>
                        <a:t>мыл</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01245223"/>
                  </a:ext>
                </a:extLst>
              </a:tr>
              <a:tr h="184150">
                <a:tc>
                  <a:txBody>
                    <a:bodyPr/>
                    <a:lstStyle/>
                    <a:p>
                      <a:pPr algn="ctr"/>
                      <a:r>
                        <a:rPr lang="en-US" sz="1200" b="1" dirty="0">
                          <a:effectLst/>
                        </a:rPr>
                        <a:t>2Sg</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b="1" dirty="0" err="1">
                          <a:effectLst/>
                          <a:latin typeface="Calibri" panose="020F0502020204030204" pitchFamily="34" charset="0"/>
                          <a:ea typeface="PMingLiU" panose="02020500000000000000" pitchFamily="18" charset="-120"/>
                          <a:cs typeface="Lucida Grande"/>
                        </a:rPr>
                        <a:t>о</a:t>
                      </a:r>
                      <a:r>
                        <a:rPr lang="en-US" sz="1200" dirty="0" err="1">
                          <a:effectLst/>
                          <a:latin typeface="Calibri" panose="020F0502020204030204" pitchFamily="34" charset="0"/>
                          <a:ea typeface="PMingLiU" panose="02020500000000000000" pitchFamily="18" charset="-120"/>
                          <a:cs typeface="Lucida Grande"/>
                        </a:rPr>
                        <a:t>тыл</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47642357"/>
                  </a:ext>
                </a:extLst>
              </a:tr>
              <a:tr h="184150">
                <a:tc>
                  <a:txBody>
                    <a:bodyPr/>
                    <a:lstStyle/>
                    <a:p>
                      <a:pPr algn="ctr"/>
                      <a:r>
                        <a:rPr lang="en-US" sz="1200" b="1" dirty="0">
                          <a:effectLst/>
                        </a:rPr>
                        <a:t>3Sg</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b="1" dirty="0" err="1">
                          <a:effectLst/>
                          <a:latin typeface="Calibri" panose="020F0502020204030204" pitchFamily="34" charset="0"/>
                          <a:ea typeface="PMingLiU" panose="02020500000000000000" pitchFamily="18" charset="-120"/>
                          <a:cs typeface="Lucida Grande"/>
                        </a:rPr>
                        <a:t>о</a:t>
                      </a:r>
                      <a:r>
                        <a:rPr lang="en-US" sz="1200" dirty="0" err="1">
                          <a:effectLst/>
                          <a:latin typeface="Calibri" panose="020F0502020204030204" pitchFamily="34" charset="0"/>
                          <a:ea typeface="PMingLiU" panose="02020500000000000000" pitchFamily="18" charset="-120"/>
                          <a:cs typeface="Lucida Grande"/>
                        </a:rPr>
                        <a:t>гыл</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61878272"/>
                  </a:ext>
                </a:extLst>
              </a:tr>
              <a:tr h="184150">
                <a:tc>
                  <a:txBody>
                    <a:bodyPr/>
                    <a:lstStyle/>
                    <a:p>
                      <a:pPr algn="ctr"/>
                      <a:r>
                        <a:rPr lang="en-US" sz="1200" b="1" dirty="0">
                          <a:effectLst/>
                        </a:rPr>
                        <a:t>1Pl</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latin typeface="Calibri" panose="020F0502020204030204" pitchFamily="34" charset="0"/>
                          <a:ea typeface="PMingLiU" panose="02020500000000000000" pitchFamily="18" charset="-120"/>
                          <a:cs typeface="Lucida Grande"/>
                        </a:rPr>
                        <a:t>о(</a:t>
                      </a:r>
                      <a:r>
                        <a:rPr lang="en-US" sz="1200" dirty="0" err="1">
                          <a:effectLst/>
                          <a:latin typeface="Calibri" panose="020F0502020204030204" pitchFamily="34" charset="0"/>
                          <a:ea typeface="PMingLiU" panose="02020500000000000000" pitchFamily="18" charset="-120"/>
                          <a:cs typeface="Lucida Grande"/>
                        </a:rPr>
                        <a:t>гы</a:t>
                      </a:r>
                      <a:r>
                        <a:rPr lang="en-US" sz="1200" dirty="0">
                          <a:effectLst/>
                          <a:latin typeface="Calibri" panose="020F0502020204030204" pitchFamily="34" charset="0"/>
                          <a:ea typeface="PMingLiU" panose="02020500000000000000" pitchFamily="18" charset="-120"/>
                          <a:cs typeface="Lucida Grande"/>
                        </a:rPr>
                        <a:t>)</a:t>
                      </a:r>
                      <a:r>
                        <a:rPr lang="en-US" sz="1200" dirty="0" err="1">
                          <a:effectLst/>
                          <a:latin typeface="Calibri" panose="020F0502020204030204" pitchFamily="34" charset="0"/>
                          <a:ea typeface="PMingLiU" panose="02020500000000000000" pitchFamily="18" charset="-120"/>
                          <a:cs typeface="Lucida Grande"/>
                        </a:rPr>
                        <a:t>н</a:t>
                      </a:r>
                      <a:r>
                        <a:rPr lang="en-US" sz="1200" b="1" dirty="0" err="1">
                          <a:effectLst/>
                          <a:latin typeface="Calibri" panose="020F0502020204030204" pitchFamily="34" charset="0"/>
                          <a:ea typeface="PMingLiU" panose="02020500000000000000" pitchFamily="18" charset="-120"/>
                          <a:cs typeface="Lucida Grande"/>
                        </a:rPr>
                        <a:t>а</a:t>
                      </a:r>
                      <a:r>
                        <a:rPr lang="en-US" sz="1200" dirty="0" err="1">
                          <a:effectLst/>
                          <a:latin typeface="Calibri" panose="020F0502020204030204" pitchFamily="34" charset="0"/>
                          <a:ea typeface="PMingLiU" panose="02020500000000000000" pitchFamily="18" charset="-120"/>
                          <a:cs typeface="Lucida Grande"/>
                        </a:rPr>
                        <a:t>л</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41080958"/>
                  </a:ext>
                </a:extLst>
              </a:tr>
              <a:tr h="184150">
                <a:tc>
                  <a:txBody>
                    <a:bodyPr/>
                    <a:lstStyle/>
                    <a:p>
                      <a:pPr algn="ctr"/>
                      <a:r>
                        <a:rPr lang="en-US" sz="1200" b="1" dirty="0">
                          <a:effectLst/>
                        </a:rPr>
                        <a:t>2Pl</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a:effectLst/>
                          <a:latin typeface="Calibri" panose="020F0502020204030204" pitchFamily="34" charset="0"/>
                          <a:ea typeface="PMingLiU" panose="02020500000000000000" pitchFamily="18" charset="-120"/>
                          <a:cs typeface="Lucida Grande"/>
                        </a:rPr>
                        <a:t>о(</a:t>
                      </a:r>
                      <a:r>
                        <a:rPr lang="en-US" sz="1200" dirty="0" err="1">
                          <a:effectLst/>
                          <a:latin typeface="Calibri" panose="020F0502020204030204" pitchFamily="34" charset="0"/>
                          <a:ea typeface="PMingLiU" panose="02020500000000000000" pitchFamily="18" charset="-120"/>
                          <a:cs typeface="Lucida Grande"/>
                        </a:rPr>
                        <a:t>гы</a:t>
                      </a:r>
                      <a:r>
                        <a:rPr lang="en-US" sz="1200" dirty="0">
                          <a:effectLst/>
                          <a:latin typeface="Calibri" panose="020F0502020204030204" pitchFamily="34" charset="0"/>
                          <a:ea typeface="PMingLiU" panose="02020500000000000000" pitchFamily="18" charset="-120"/>
                          <a:cs typeface="Lucida Grande"/>
                        </a:rPr>
                        <a:t>)</a:t>
                      </a:r>
                      <a:r>
                        <a:rPr lang="en-US" sz="1200" dirty="0" err="1">
                          <a:effectLst/>
                          <a:latin typeface="Calibri" panose="020F0502020204030204" pitchFamily="34" charset="0"/>
                          <a:ea typeface="PMingLiU" panose="02020500000000000000" pitchFamily="18" charset="-120"/>
                          <a:cs typeface="Lucida Grande"/>
                        </a:rPr>
                        <a:t>д</a:t>
                      </a:r>
                      <a:r>
                        <a:rPr lang="en-US" sz="1200" b="1" dirty="0" err="1">
                          <a:effectLst/>
                          <a:latin typeface="Calibri" panose="020F0502020204030204" pitchFamily="34" charset="0"/>
                          <a:ea typeface="PMingLiU" panose="02020500000000000000" pitchFamily="18" charset="-120"/>
                          <a:cs typeface="Lucida Grande"/>
                        </a:rPr>
                        <a:t>а</a:t>
                      </a:r>
                      <a:r>
                        <a:rPr lang="en-US" sz="1200" dirty="0" err="1">
                          <a:effectLst/>
                          <a:latin typeface="Calibri" panose="020F0502020204030204" pitchFamily="34" charset="0"/>
                          <a:ea typeface="PMingLiU" panose="02020500000000000000" pitchFamily="18" charset="-120"/>
                          <a:cs typeface="Lucida Grande"/>
                        </a:rPr>
                        <a:t>л</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93951994"/>
                  </a:ext>
                </a:extLst>
              </a:tr>
              <a:tr h="184150">
                <a:tc>
                  <a:txBody>
                    <a:bodyPr/>
                    <a:lstStyle/>
                    <a:p>
                      <a:pPr algn="ctr"/>
                      <a:r>
                        <a:rPr lang="en-US" sz="1200" b="1" dirty="0">
                          <a:effectLst/>
                        </a:rPr>
                        <a:t>3Pl</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b="1" dirty="0" err="1">
                          <a:effectLst/>
                          <a:latin typeface="Calibri" panose="020F0502020204030204" pitchFamily="34" charset="0"/>
                          <a:ea typeface="PMingLiU" panose="02020500000000000000" pitchFamily="18" charset="-120"/>
                          <a:cs typeface="Lucida Grande"/>
                        </a:rPr>
                        <a:t>о</a:t>
                      </a:r>
                      <a:r>
                        <a:rPr lang="en-US" sz="1200" dirty="0" err="1">
                          <a:effectLst/>
                          <a:latin typeface="Calibri" panose="020F0502020204030204" pitchFamily="34" charset="0"/>
                          <a:ea typeface="PMingLiU" panose="02020500000000000000" pitchFamily="18" charset="-120"/>
                          <a:cs typeface="Lucida Grande"/>
                        </a:rPr>
                        <a:t>гытыл</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84280686"/>
                  </a:ext>
                </a:extLst>
              </a:tr>
            </a:tbl>
          </a:graphicData>
        </a:graphic>
      </p:graphicFrame>
      <p:graphicFrame>
        <p:nvGraphicFramePr>
          <p:cNvPr id="25" name="Table 24">
            <a:extLst>
              <a:ext uri="{FF2B5EF4-FFF2-40B4-BE49-F238E27FC236}">
                <a16:creationId xmlns:a16="http://schemas.microsoft.com/office/drawing/2014/main" id="{AFC0F1C4-C596-481D-8944-513FA3B26C27}"/>
              </a:ext>
            </a:extLst>
          </p:cNvPr>
          <p:cNvGraphicFramePr>
            <a:graphicFrameLocks noGrp="1"/>
          </p:cNvGraphicFramePr>
          <p:nvPr>
            <p:extLst>
              <p:ext uri="{D42A27DB-BD31-4B8C-83A1-F6EECF244321}">
                <p14:modId xmlns:p14="http://schemas.microsoft.com/office/powerpoint/2010/main" val="2183622878"/>
              </p:ext>
            </p:extLst>
          </p:nvPr>
        </p:nvGraphicFramePr>
        <p:xfrm>
          <a:off x="8703965" y="1740930"/>
          <a:ext cx="1163017" cy="1104900"/>
        </p:xfrm>
        <a:graphic>
          <a:graphicData uri="http://schemas.openxmlformats.org/drawingml/2006/table">
            <a:tbl>
              <a:tblPr firstRow="1" firstCol="1" bandRow="1" bandCol="1">
                <a:tableStyleId>{5940675A-B579-460E-94D1-54222C63F5DA}</a:tableStyleId>
              </a:tblPr>
              <a:tblGrid>
                <a:gridCol w="1163017">
                  <a:extLst>
                    <a:ext uri="{9D8B030D-6E8A-4147-A177-3AD203B41FA5}">
                      <a16:colId xmlns:a16="http://schemas.microsoft.com/office/drawing/2014/main" val="1213044766"/>
                    </a:ext>
                  </a:extLst>
                </a:gridCol>
              </a:tblGrid>
              <a:tr h="184150">
                <a:tc>
                  <a:txBody>
                    <a:bodyPr/>
                    <a:lstStyle/>
                    <a:p>
                      <a:pPr algn="just"/>
                      <a:r>
                        <a:rPr lang="de-AT" sz="1200" dirty="0">
                          <a:effectLst/>
                          <a:latin typeface="Calibri" panose="020F0502020204030204" pitchFamily="34" charset="0"/>
                          <a:ea typeface="PMingLiU" panose="02020500000000000000" pitchFamily="18" charset="-120"/>
                          <a:cs typeface="Lucida Grande"/>
                        </a:rPr>
                        <a:t>&lt; ул</a:t>
                      </a:r>
                      <a:r>
                        <a:rPr lang="de-AT" sz="1200" b="1" dirty="0">
                          <a:effectLst/>
                          <a:latin typeface="Calibri" panose="020F0502020204030204" pitchFamily="34" charset="0"/>
                          <a:ea typeface="PMingLiU" panose="02020500000000000000" pitchFamily="18" charset="-120"/>
                          <a:cs typeface="Lucida Grande"/>
                        </a:rPr>
                        <a:t>а</a:t>
                      </a:r>
                      <a:r>
                        <a:rPr lang="de-AT" sz="1200" dirty="0">
                          <a:effectLst/>
                          <a:latin typeface="Calibri" panose="020F0502020204030204" pitchFamily="34" charset="0"/>
                          <a:ea typeface="PMingLiU" panose="02020500000000000000" pitchFamily="18" charset="-120"/>
                          <a:cs typeface="Lucida Grande"/>
                        </a:rPr>
                        <a:t>м</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63432016"/>
                  </a:ext>
                </a:extLst>
              </a:tr>
              <a:tr h="184150">
                <a:tc>
                  <a:txBody>
                    <a:bodyPr/>
                    <a:lstStyle/>
                    <a:p>
                      <a:pPr algn="just"/>
                      <a:r>
                        <a:rPr lang="de-AT" sz="1200" dirty="0">
                          <a:effectLst/>
                          <a:latin typeface="Calibri" panose="020F0502020204030204" pitchFamily="34" charset="0"/>
                          <a:ea typeface="PMingLiU" panose="02020500000000000000" pitchFamily="18" charset="-120"/>
                          <a:cs typeface="Lucida Grande"/>
                        </a:rPr>
                        <a:t>&lt; ул</a:t>
                      </a:r>
                      <a:r>
                        <a:rPr lang="de-AT" sz="1200" b="1" dirty="0">
                          <a:effectLst/>
                          <a:latin typeface="Calibri" panose="020F0502020204030204" pitchFamily="34" charset="0"/>
                          <a:ea typeface="PMingLiU" panose="02020500000000000000" pitchFamily="18" charset="-120"/>
                          <a:cs typeface="Lucida Grande"/>
                        </a:rPr>
                        <a:t>а</a:t>
                      </a:r>
                      <a:r>
                        <a:rPr lang="de-AT" sz="1200" dirty="0">
                          <a:effectLst/>
                          <a:latin typeface="Calibri" panose="020F0502020204030204" pitchFamily="34" charset="0"/>
                          <a:ea typeface="PMingLiU" panose="02020500000000000000" pitchFamily="18" charset="-120"/>
                          <a:cs typeface="Lucida Grande"/>
                        </a:rPr>
                        <a:t>т</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578890260"/>
                  </a:ext>
                </a:extLst>
              </a:tr>
              <a:tr h="184150">
                <a:tc>
                  <a:txBody>
                    <a:bodyPr/>
                    <a:lstStyle/>
                    <a:p>
                      <a:pPr algn="just"/>
                      <a:r>
                        <a:rPr lang="mi-NZ" sz="1200" dirty="0">
                          <a:effectLst/>
                          <a:latin typeface="Calibri" panose="020F0502020204030204" pitchFamily="34" charset="0"/>
                          <a:ea typeface="PMingLiU" panose="02020500000000000000" pitchFamily="18" charset="-120"/>
                          <a:cs typeface="Lucida Grande"/>
                        </a:rPr>
                        <a:t>-</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01291494"/>
                  </a:ext>
                </a:extLst>
              </a:tr>
              <a:tr h="184150">
                <a:tc>
                  <a:txBody>
                    <a:bodyPr/>
                    <a:lstStyle/>
                    <a:p>
                      <a:pPr algn="just"/>
                      <a:r>
                        <a:rPr lang="de-AT" sz="1200" dirty="0">
                          <a:effectLst/>
                          <a:latin typeface="Calibri" panose="020F0502020204030204" pitchFamily="34" charset="0"/>
                          <a:ea typeface="PMingLiU" panose="02020500000000000000" pitchFamily="18" charset="-120"/>
                          <a:cs typeface="Lucida Grande"/>
                        </a:rPr>
                        <a:t>&lt; улын</a:t>
                      </a:r>
                      <a:r>
                        <a:rPr lang="de-AT" sz="1200" b="1" dirty="0">
                          <a:effectLst/>
                          <a:latin typeface="Calibri" panose="020F0502020204030204" pitchFamily="34" charset="0"/>
                          <a:ea typeface="PMingLiU" panose="02020500000000000000" pitchFamily="18" charset="-120"/>
                          <a:cs typeface="Lucida Grande"/>
                        </a:rPr>
                        <a:t>а</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73426950"/>
                  </a:ext>
                </a:extLst>
              </a:tr>
              <a:tr h="184150">
                <a:tc>
                  <a:txBody>
                    <a:bodyPr/>
                    <a:lstStyle/>
                    <a:p>
                      <a:pPr algn="just"/>
                      <a:r>
                        <a:rPr lang="de-AT" sz="1200" dirty="0">
                          <a:effectLst/>
                          <a:latin typeface="Calibri" panose="020F0502020204030204" pitchFamily="34" charset="0"/>
                          <a:ea typeface="PMingLiU" panose="02020500000000000000" pitchFamily="18" charset="-120"/>
                          <a:cs typeface="Lucida Grande"/>
                        </a:rPr>
                        <a:t>&lt; улыд</a:t>
                      </a:r>
                      <a:r>
                        <a:rPr lang="de-AT" sz="1200" b="1" dirty="0">
                          <a:effectLst/>
                          <a:latin typeface="Calibri" panose="020F0502020204030204" pitchFamily="34" charset="0"/>
                          <a:ea typeface="PMingLiU" panose="02020500000000000000" pitchFamily="18" charset="-120"/>
                          <a:cs typeface="Lucida Grande"/>
                        </a:rPr>
                        <a:t>а</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896602981"/>
                  </a:ext>
                </a:extLst>
              </a:tr>
              <a:tr h="184150">
                <a:tc>
                  <a:txBody>
                    <a:bodyPr/>
                    <a:lstStyle/>
                    <a:p>
                      <a:pPr algn="just"/>
                      <a:r>
                        <a:rPr lang="de-AT" sz="1200" dirty="0">
                          <a:effectLst/>
                          <a:latin typeface="Calibri" panose="020F0502020204030204" pitchFamily="34" charset="0"/>
                          <a:ea typeface="PMingLiU" panose="02020500000000000000" pitchFamily="18" charset="-120"/>
                          <a:cs typeface="Lucida Grande"/>
                        </a:rPr>
                        <a:t>&lt; </a:t>
                      </a:r>
                      <a:r>
                        <a:rPr lang="de-AT" sz="1200" b="1" dirty="0">
                          <a:effectLst/>
                          <a:latin typeface="Calibri" panose="020F0502020204030204" pitchFamily="34" charset="0"/>
                          <a:ea typeface="PMingLiU" panose="02020500000000000000" pitchFamily="18" charset="-120"/>
                          <a:cs typeface="Lucida Grande"/>
                        </a:rPr>
                        <a:t>у</a:t>
                      </a:r>
                      <a:r>
                        <a:rPr lang="de-AT" sz="1200" dirty="0">
                          <a:effectLst/>
                          <a:latin typeface="Calibri" panose="020F0502020204030204" pitchFamily="34" charset="0"/>
                          <a:ea typeface="PMingLiU" panose="02020500000000000000" pitchFamily="18" charset="-120"/>
                          <a:cs typeface="Lucida Grande"/>
                        </a:rPr>
                        <a:t>лыт</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35326452"/>
                  </a:ext>
                </a:extLst>
              </a:tr>
            </a:tbl>
          </a:graphicData>
        </a:graphic>
      </p:graphicFrame>
    </p:spTree>
    <p:extLst>
      <p:ext uri="{BB962C8B-B14F-4D97-AF65-F5344CB8AC3E}">
        <p14:creationId xmlns:p14="http://schemas.microsoft.com/office/powerpoint/2010/main" val="19341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5">
            <a:extLst>
              <a:ext uri="{FF2B5EF4-FFF2-40B4-BE49-F238E27FC236}">
                <a16:creationId xmlns:a16="http://schemas.microsoft.com/office/drawing/2014/main" id="{2AC4B3C7-A4B1-4082-84AE-DAB1D33E13AE}"/>
              </a:ext>
            </a:extLst>
          </p:cNvPr>
          <p:cNvGraphicFramePr>
            <a:graphicFrameLocks/>
          </p:cNvGraphicFramePr>
          <p:nvPr>
            <p:extLst>
              <p:ext uri="{D42A27DB-BD31-4B8C-83A1-F6EECF244321}">
                <p14:modId xmlns:p14="http://schemas.microsoft.com/office/powerpoint/2010/main" val="1762135521"/>
              </p:ext>
            </p:extLst>
          </p:nvPr>
        </p:nvGraphicFramePr>
        <p:xfrm>
          <a:off x="838200" y="1605868"/>
          <a:ext cx="10515600" cy="2316958"/>
        </p:xfrm>
        <a:graphic>
          <a:graphicData uri="http://schemas.openxmlformats.org/drawingml/2006/table">
            <a:tbl>
              <a:tblPr firstRow="1" firstCol="1" bandRow="1" bandCol="1"/>
              <a:tblGrid>
                <a:gridCol w="800100">
                  <a:extLst>
                    <a:ext uri="{9D8B030D-6E8A-4147-A177-3AD203B41FA5}">
                      <a16:colId xmlns:a16="http://schemas.microsoft.com/office/drawing/2014/main" val="3093730762"/>
                    </a:ext>
                  </a:extLst>
                </a:gridCol>
                <a:gridCol w="4857750">
                  <a:extLst>
                    <a:ext uri="{9D8B030D-6E8A-4147-A177-3AD203B41FA5}">
                      <a16:colId xmlns:a16="http://schemas.microsoft.com/office/drawing/2014/main" val="3804907911"/>
                    </a:ext>
                  </a:extLst>
                </a:gridCol>
                <a:gridCol w="4857750">
                  <a:extLst>
                    <a:ext uri="{9D8B030D-6E8A-4147-A177-3AD203B41FA5}">
                      <a16:colId xmlns:a16="http://schemas.microsoft.com/office/drawing/2014/main" val="1037044359"/>
                    </a:ext>
                  </a:extLst>
                </a:gridCol>
              </a:tblGrid>
              <a:tr h="71081">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88595" marR="188595" marT="26194" marB="0">
                    <a:lnL>
                      <a:noFill/>
                    </a:lnL>
                    <a:lnR w="1905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 (-ам) </a:t>
                      </a: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read’</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&gt; 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дын</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 &gt;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8633"/>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03831"/>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09104"/>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дын</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251239"/>
                  </a:ext>
                </a:extLst>
              </a:tr>
              <a:tr h="71081">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58635"/>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4730"/>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дыныт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75223"/>
                  </a:ext>
                </a:extLst>
              </a:tr>
            </a:tbl>
          </a:graphicData>
        </a:graphic>
      </p:graphicFrame>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6" name="Content Placeholder 5">
            <a:extLst>
              <a:ext uri="{FF2B5EF4-FFF2-40B4-BE49-F238E27FC236}">
                <a16:creationId xmlns:a16="http://schemas.microsoft.com/office/drawing/2014/main" id="{5B696817-93FA-4B9D-871B-7F4960219053}"/>
              </a:ext>
            </a:extLst>
          </p:cNvPr>
          <p:cNvGraphicFramePr>
            <a:graphicFrameLocks/>
          </p:cNvGraphicFramePr>
          <p:nvPr>
            <p:extLst>
              <p:ext uri="{D42A27DB-BD31-4B8C-83A1-F6EECF244321}">
                <p14:modId xmlns:p14="http://schemas.microsoft.com/office/powerpoint/2010/main" val="1814099098"/>
              </p:ext>
            </p:extLst>
          </p:nvPr>
        </p:nvGraphicFramePr>
        <p:xfrm>
          <a:off x="838200" y="4053336"/>
          <a:ext cx="10515600" cy="2316958"/>
        </p:xfrm>
        <a:graphic>
          <a:graphicData uri="http://schemas.openxmlformats.org/drawingml/2006/table">
            <a:tbl>
              <a:tblPr firstRow="1" firstCol="1" bandRow="1" bandCol="1"/>
              <a:tblGrid>
                <a:gridCol w="800100">
                  <a:extLst>
                    <a:ext uri="{9D8B030D-6E8A-4147-A177-3AD203B41FA5}">
                      <a16:colId xmlns:a16="http://schemas.microsoft.com/office/drawing/2014/main" val="3093730762"/>
                    </a:ext>
                  </a:extLst>
                </a:gridCol>
                <a:gridCol w="4857750">
                  <a:extLst>
                    <a:ext uri="{9D8B030D-6E8A-4147-A177-3AD203B41FA5}">
                      <a16:colId xmlns:a16="http://schemas.microsoft.com/office/drawing/2014/main" val="3804907911"/>
                    </a:ext>
                  </a:extLst>
                </a:gridCol>
                <a:gridCol w="4857750">
                  <a:extLst>
                    <a:ext uri="{9D8B030D-6E8A-4147-A177-3AD203B41FA5}">
                      <a16:colId xmlns:a16="http://schemas.microsoft.com/office/drawing/2014/main" val="1037044359"/>
                    </a:ext>
                  </a:extLst>
                </a:gridCol>
              </a:tblGrid>
              <a:tr h="71081">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88595" marR="188595" marT="26194" marB="0">
                    <a:lnL>
                      <a:noFill/>
                    </a:lnL>
                    <a:lnR w="1905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t">
                        <a:spcBef>
                          <a:spcPts val="0"/>
                        </a:spcBef>
                        <a:spcAft>
                          <a:spcPts val="0"/>
                        </a:spcAft>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 </a:t>
                      </a: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write’</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&gt; 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 &gt;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8633"/>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03831"/>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09104"/>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251239"/>
                  </a:ext>
                </a:extLst>
              </a:tr>
              <a:tr h="71081">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58635"/>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4730"/>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ныт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75223"/>
                  </a:ext>
                </a:extLst>
              </a:tr>
            </a:tbl>
          </a:graphicData>
        </a:graphic>
      </p:graphicFrame>
      <p:sp>
        <p:nvSpPr>
          <p:cNvPr id="27" name="Rectangle 26">
            <a:extLst>
              <a:ext uri="{FF2B5EF4-FFF2-40B4-BE49-F238E27FC236}">
                <a16:creationId xmlns:a16="http://schemas.microsoft.com/office/drawing/2014/main" id="{9B8B20D1-E7C4-49F6-B900-8AF1D8244F85}"/>
              </a:ext>
            </a:extLst>
          </p:cNvPr>
          <p:cNvSpPr/>
          <p:nvPr/>
        </p:nvSpPr>
        <p:spPr>
          <a:xfrm>
            <a:off x="7259961" y="1619372"/>
            <a:ext cx="969640" cy="292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51EF9BA2-2C77-472E-AB6C-68319024FDD9}"/>
              </a:ext>
            </a:extLst>
          </p:cNvPr>
          <p:cNvSpPr/>
          <p:nvPr/>
        </p:nvSpPr>
        <p:spPr>
          <a:xfrm>
            <a:off x="1727852" y="2009816"/>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8E0E9114-2A8B-4C45-8577-1B3CC363D12C}"/>
              </a:ext>
            </a:extLst>
          </p:cNvPr>
          <p:cNvSpPr/>
          <p:nvPr/>
        </p:nvSpPr>
        <p:spPr>
          <a:xfrm>
            <a:off x="1750037" y="2286127"/>
            <a:ext cx="1056028"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61BB67C7-8B3C-42A5-A1D7-6D8BFD5451D5}"/>
              </a:ext>
            </a:extLst>
          </p:cNvPr>
          <p:cNvSpPr/>
          <p:nvPr/>
        </p:nvSpPr>
        <p:spPr>
          <a:xfrm>
            <a:off x="1727851" y="2710019"/>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0ECBD76E-D7D9-414A-A638-4984798068F7}"/>
              </a:ext>
            </a:extLst>
          </p:cNvPr>
          <p:cNvSpPr/>
          <p:nvPr/>
        </p:nvSpPr>
        <p:spPr>
          <a:xfrm>
            <a:off x="1730937" y="2987575"/>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75B248F4-71EF-43D8-BCCC-71FCBA46DD50}"/>
              </a:ext>
            </a:extLst>
          </p:cNvPr>
          <p:cNvSpPr/>
          <p:nvPr/>
        </p:nvSpPr>
        <p:spPr>
          <a:xfrm>
            <a:off x="1804854" y="3314860"/>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a:extLst>
              <a:ext uri="{FF2B5EF4-FFF2-40B4-BE49-F238E27FC236}">
                <a16:creationId xmlns:a16="http://schemas.microsoft.com/office/drawing/2014/main" id="{91D316DE-7AB9-450C-BF7B-0FBCB38020FF}"/>
              </a:ext>
            </a:extLst>
          </p:cNvPr>
          <p:cNvSpPr/>
          <p:nvPr/>
        </p:nvSpPr>
        <p:spPr>
          <a:xfrm>
            <a:off x="1755396" y="3653972"/>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45">
            <a:extLst>
              <a:ext uri="{FF2B5EF4-FFF2-40B4-BE49-F238E27FC236}">
                <a16:creationId xmlns:a16="http://schemas.microsoft.com/office/drawing/2014/main" id="{83F6D560-4108-4934-B178-683D26E85517}"/>
              </a:ext>
            </a:extLst>
          </p:cNvPr>
          <p:cNvSpPr/>
          <p:nvPr/>
        </p:nvSpPr>
        <p:spPr>
          <a:xfrm>
            <a:off x="6540825" y="2009816"/>
            <a:ext cx="1688775"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46">
            <a:extLst>
              <a:ext uri="{FF2B5EF4-FFF2-40B4-BE49-F238E27FC236}">
                <a16:creationId xmlns:a16="http://schemas.microsoft.com/office/drawing/2014/main" id="{0854784A-3574-4872-A1C8-2D92D80D7A4D}"/>
              </a:ext>
            </a:extLst>
          </p:cNvPr>
          <p:cNvSpPr/>
          <p:nvPr/>
        </p:nvSpPr>
        <p:spPr>
          <a:xfrm>
            <a:off x="6563009" y="2286127"/>
            <a:ext cx="1393213"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47">
            <a:extLst>
              <a:ext uri="{FF2B5EF4-FFF2-40B4-BE49-F238E27FC236}">
                <a16:creationId xmlns:a16="http://schemas.microsoft.com/office/drawing/2014/main" id="{7367E050-D19C-4470-A741-8174D53FB02F}"/>
              </a:ext>
            </a:extLst>
          </p:cNvPr>
          <p:cNvSpPr/>
          <p:nvPr/>
        </p:nvSpPr>
        <p:spPr>
          <a:xfrm>
            <a:off x="6540824" y="2710019"/>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48">
            <a:extLst>
              <a:ext uri="{FF2B5EF4-FFF2-40B4-BE49-F238E27FC236}">
                <a16:creationId xmlns:a16="http://schemas.microsoft.com/office/drawing/2014/main" id="{CE0678AE-7122-49EA-A927-8BBF1827A4A3}"/>
              </a:ext>
            </a:extLst>
          </p:cNvPr>
          <p:cNvSpPr/>
          <p:nvPr/>
        </p:nvSpPr>
        <p:spPr>
          <a:xfrm>
            <a:off x="6543909" y="2987575"/>
            <a:ext cx="2373847"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49">
            <a:extLst>
              <a:ext uri="{FF2B5EF4-FFF2-40B4-BE49-F238E27FC236}">
                <a16:creationId xmlns:a16="http://schemas.microsoft.com/office/drawing/2014/main" id="{F4D2849F-2B07-4121-8398-739E371DADBD}"/>
              </a:ext>
            </a:extLst>
          </p:cNvPr>
          <p:cNvSpPr/>
          <p:nvPr/>
        </p:nvSpPr>
        <p:spPr>
          <a:xfrm>
            <a:off x="6551838" y="3314860"/>
            <a:ext cx="236591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1D98DCD7-A7B4-4C66-BB13-F406BDDC8B9C}"/>
              </a:ext>
            </a:extLst>
          </p:cNvPr>
          <p:cNvSpPr/>
          <p:nvPr/>
        </p:nvSpPr>
        <p:spPr>
          <a:xfrm>
            <a:off x="6558942" y="3653972"/>
            <a:ext cx="1911139"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51">
            <a:extLst>
              <a:ext uri="{FF2B5EF4-FFF2-40B4-BE49-F238E27FC236}">
                <a16:creationId xmlns:a16="http://schemas.microsoft.com/office/drawing/2014/main" id="{351CFFF1-5CA1-4436-867B-914DB27DD16B}"/>
              </a:ext>
            </a:extLst>
          </p:cNvPr>
          <p:cNvSpPr/>
          <p:nvPr/>
        </p:nvSpPr>
        <p:spPr>
          <a:xfrm>
            <a:off x="1700307" y="4449526"/>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52">
            <a:extLst>
              <a:ext uri="{FF2B5EF4-FFF2-40B4-BE49-F238E27FC236}">
                <a16:creationId xmlns:a16="http://schemas.microsoft.com/office/drawing/2014/main" id="{6DD87EDC-B458-4908-A035-7D525735920B}"/>
              </a:ext>
            </a:extLst>
          </p:cNvPr>
          <p:cNvSpPr/>
          <p:nvPr/>
        </p:nvSpPr>
        <p:spPr>
          <a:xfrm>
            <a:off x="1722492" y="4725837"/>
            <a:ext cx="1056028"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53">
            <a:extLst>
              <a:ext uri="{FF2B5EF4-FFF2-40B4-BE49-F238E27FC236}">
                <a16:creationId xmlns:a16="http://schemas.microsoft.com/office/drawing/2014/main" id="{398CDFD8-94A9-4342-B345-55EDC89375A8}"/>
              </a:ext>
            </a:extLst>
          </p:cNvPr>
          <p:cNvSpPr/>
          <p:nvPr/>
        </p:nvSpPr>
        <p:spPr>
          <a:xfrm>
            <a:off x="1700306" y="5149729"/>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54">
            <a:extLst>
              <a:ext uri="{FF2B5EF4-FFF2-40B4-BE49-F238E27FC236}">
                <a16:creationId xmlns:a16="http://schemas.microsoft.com/office/drawing/2014/main" id="{73217352-A3D7-433D-AAE2-645DB5CA22F2}"/>
              </a:ext>
            </a:extLst>
          </p:cNvPr>
          <p:cNvSpPr/>
          <p:nvPr/>
        </p:nvSpPr>
        <p:spPr>
          <a:xfrm>
            <a:off x="1703392" y="5427285"/>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55">
            <a:extLst>
              <a:ext uri="{FF2B5EF4-FFF2-40B4-BE49-F238E27FC236}">
                <a16:creationId xmlns:a16="http://schemas.microsoft.com/office/drawing/2014/main" id="{A958DAC7-88C6-4F2E-958E-97DFB2739508}"/>
              </a:ext>
            </a:extLst>
          </p:cNvPr>
          <p:cNvSpPr/>
          <p:nvPr/>
        </p:nvSpPr>
        <p:spPr>
          <a:xfrm>
            <a:off x="1777309" y="5754570"/>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7" name="Rectangle 56">
            <a:extLst>
              <a:ext uri="{FF2B5EF4-FFF2-40B4-BE49-F238E27FC236}">
                <a16:creationId xmlns:a16="http://schemas.microsoft.com/office/drawing/2014/main" id="{8F8E07C9-BC88-4F46-973F-0486A1715DF3}"/>
              </a:ext>
            </a:extLst>
          </p:cNvPr>
          <p:cNvSpPr/>
          <p:nvPr/>
        </p:nvSpPr>
        <p:spPr>
          <a:xfrm>
            <a:off x="1727851" y="6093682"/>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Rectangle 57">
            <a:extLst>
              <a:ext uri="{FF2B5EF4-FFF2-40B4-BE49-F238E27FC236}">
                <a16:creationId xmlns:a16="http://schemas.microsoft.com/office/drawing/2014/main" id="{2223AE72-5B55-4EDA-B4D7-8FA44FF1DCD2}"/>
              </a:ext>
            </a:extLst>
          </p:cNvPr>
          <p:cNvSpPr/>
          <p:nvPr/>
        </p:nvSpPr>
        <p:spPr>
          <a:xfrm>
            <a:off x="7153625" y="4070102"/>
            <a:ext cx="1154413" cy="292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9" name="Rectangle 58">
            <a:extLst>
              <a:ext uri="{FF2B5EF4-FFF2-40B4-BE49-F238E27FC236}">
                <a16:creationId xmlns:a16="http://schemas.microsoft.com/office/drawing/2014/main" id="{0A6B134D-F82A-4EAC-AE75-EBF11B854335}"/>
              </a:ext>
            </a:extLst>
          </p:cNvPr>
          <p:cNvSpPr/>
          <p:nvPr/>
        </p:nvSpPr>
        <p:spPr>
          <a:xfrm>
            <a:off x="6529022" y="4452543"/>
            <a:ext cx="1688775"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Rectangle 59">
            <a:extLst>
              <a:ext uri="{FF2B5EF4-FFF2-40B4-BE49-F238E27FC236}">
                <a16:creationId xmlns:a16="http://schemas.microsoft.com/office/drawing/2014/main" id="{81D11853-9E74-4DD4-A5F8-490A2A646006}"/>
              </a:ext>
            </a:extLst>
          </p:cNvPr>
          <p:cNvSpPr/>
          <p:nvPr/>
        </p:nvSpPr>
        <p:spPr>
          <a:xfrm>
            <a:off x="6551206" y="4728854"/>
            <a:ext cx="1393213"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1" name="Rectangle 60">
            <a:extLst>
              <a:ext uri="{FF2B5EF4-FFF2-40B4-BE49-F238E27FC236}">
                <a16:creationId xmlns:a16="http://schemas.microsoft.com/office/drawing/2014/main" id="{023B3F2C-FBA1-484D-BB07-D978FCA8F88F}"/>
              </a:ext>
            </a:extLst>
          </p:cNvPr>
          <p:cNvSpPr/>
          <p:nvPr/>
        </p:nvSpPr>
        <p:spPr>
          <a:xfrm>
            <a:off x="6529021" y="5152746"/>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2" name="Rectangle 61">
            <a:extLst>
              <a:ext uri="{FF2B5EF4-FFF2-40B4-BE49-F238E27FC236}">
                <a16:creationId xmlns:a16="http://schemas.microsoft.com/office/drawing/2014/main" id="{864F1021-E000-4434-9EA3-50DD00B2451A}"/>
              </a:ext>
            </a:extLst>
          </p:cNvPr>
          <p:cNvSpPr/>
          <p:nvPr/>
        </p:nvSpPr>
        <p:spPr>
          <a:xfrm>
            <a:off x="6532106" y="5430302"/>
            <a:ext cx="2373847"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3" name="Rectangle 62">
            <a:extLst>
              <a:ext uri="{FF2B5EF4-FFF2-40B4-BE49-F238E27FC236}">
                <a16:creationId xmlns:a16="http://schemas.microsoft.com/office/drawing/2014/main" id="{08B9EB4D-443D-462F-A1DE-E91B30DA4D5F}"/>
              </a:ext>
            </a:extLst>
          </p:cNvPr>
          <p:cNvSpPr/>
          <p:nvPr/>
        </p:nvSpPr>
        <p:spPr>
          <a:xfrm>
            <a:off x="6540035" y="5757587"/>
            <a:ext cx="236591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751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6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6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4" grpId="0" animBg="1"/>
      <p:bldP spid="35" grpId="0" animBg="1"/>
      <p:bldP spid="36" grpId="0" animBg="1"/>
      <p:bldP spid="37" grpId="0" animBg="1"/>
      <p:bldP spid="38"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5" name="Content Placeholder 5">
            <a:extLst>
              <a:ext uri="{FF2B5EF4-FFF2-40B4-BE49-F238E27FC236}">
                <a16:creationId xmlns:a16="http://schemas.microsoft.com/office/drawing/2014/main" id="{2AC4B3C7-A4B1-4082-84AE-DAB1D33E13AE}"/>
              </a:ext>
            </a:extLst>
          </p:cNvPr>
          <p:cNvGraphicFramePr>
            <a:graphicFrameLocks/>
          </p:cNvGraphicFramePr>
          <p:nvPr>
            <p:extLst>
              <p:ext uri="{D42A27DB-BD31-4B8C-83A1-F6EECF244321}">
                <p14:modId xmlns:p14="http://schemas.microsoft.com/office/powerpoint/2010/main" val="2773314610"/>
              </p:ext>
            </p:extLst>
          </p:nvPr>
        </p:nvGraphicFramePr>
        <p:xfrm>
          <a:off x="838200" y="1605868"/>
          <a:ext cx="10515600" cy="2316958"/>
        </p:xfrm>
        <a:graphic>
          <a:graphicData uri="http://schemas.openxmlformats.org/drawingml/2006/table">
            <a:tbl>
              <a:tblPr firstRow="1" firstCol="1" bandRow="1" bandCol="1"/>
              <a:tblGrid>
                <a:gridCol w="800100">
                  <a:extLst>
                    <a:ext uri="{9D8B030D-6E8A-4147-A177-3AD203B41FA5}">
                      <a16:colId xmlns:a16="http://schemas.microsoft.com/office/drawing/2014/main" val="3093730762"/>
                    </a:ext>
                  </a:extLst>
                </a:gridCol>
                <a:gridCol w="4857750">
                  <a:extLst>
                    <a:ext uri="{9D8B030D-6E8A-4147-A177-3AD203B41FA5}">
                      <a16:colId xmlns:a16="http://schemas.microsoft.com/office/drawing/2014/main" val="3804907911"/>
                    </a:ext>
                  </a:extLst>
                </a:gridCol>
                <a:gridCol w="4857750">
                  <a:extLst>
                    <a:ext uri="{9D8B030D-6E8A-4147-A177-3AD203B41FA5}">
                      <a16:colId xmlns:a16="http://schemas.microsoft.com/office/drawing/2014/main" val="1037044359"/>
                    </a:ext>
                  </a:extLst>
                </a:gridCol>
              </a:tblGrid>
              <a:tr h="71081">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88595" marR="188595" marT="26194" marB="0">
                    <a:lnL>
                      <a:noFill/>
                    </a:lnL>
                    <a:lnR w="1905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 (-ам) </a:t>
                      </a: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read’</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&gt; 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дын</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 &gt;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8633"/>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03831"/>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09104"/>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дын</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251239"/>
                  </a:ext>
                </a:extLst>
              </a:tr>
              <a:tr h="71081">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58635"/>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лудынд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4730"/>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дыныт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дын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75223"/>
                  </a:ext>
                </a:extLst>
              </a:tr>
            </a:tbl>
          </a:graphicData>
        </a:graphic>
      </p:graphicFrame>
      <p:graphicFrame>
        <p:nvGraphicFramePr>
          <p:cNvPr id="26" name="Content Placeholder 5">
            <a:extLst>
              <a:ext uri="{FF2B5EF4-FFF2-40B4-BE49-F238E27FC236}">
                <a16:creationId xmlns:a16="http://schemas.microsoft.com/office/drawing/2014/main" id="{5B696817-93FA-4B9D-871B-7F4960219053}"/>
              </a:ext>
            </a:extLst>
          </p:cNvPr>
          <p:cNvGraphicFramePr>
            <a:graphicFrameLocks/>
          </p:cNvGraphicFramePr>
          <p:nvPr>
            <p:extLst>
              <p:ext uri="{D42A27DB-BD31-4B8C-83A1-F6EECF244321}">
                <p14:modId xmlns:p14="http://schemas.microsoft.com/office/powerpoint/2010/main" val="3023460365"/>
              </p:ext>
            </p:extLst>
          </p:nvPr>
        </p:nvGraphicFramePr>
        <p:xfrm>
          <a:off x="838200" y="4053336"/>
          <a:ext cx="10515600" cy="2316958"/>
        </p:xfrm>
        <a:graphic>
          <a:graphicData uri="http://schemas.openxmlformats.org/drawingml/2006/table">
            <a:tbl>
              <a:tblPr firstRow="1" firstCol="1" bandRow="1" bandCol="1"/>
              <a:tblGrid>
                <a:gridCol w="800100">
                  <a:extLst>
                    <a:ext uri="{9D8B030D-6E8A-4147-A177-3AD203B41FA5}">
                      <a16:colId xmlns:a16="http://schemas.microsoft.com/office/drawing/2014/main" val="3093730762"/>
                    </a:ext>
                  </a:extLst>
                </a:gridCol>
                <a:gridCol w="4857750">
                  <a:extLst>
                    <a:ext uri="{9D8B030D-6E8A-4147-A177-3AD203B41FA5}">
                      <a16:colId xmlns:a16="http://schemas.microsoft.com/office/drawing/2014/main" val="3804907911"/>
                    </a:ext>
                  </a:extLst>
                </a:gridCol>
                <a:gridCol w="4857750">
                  <a:extLst>
                    <a:ext uri="{9D8B030D-6E8A-4147-A177-3AD203B41FA5}">
                      <a16:colId xmlns:a16="http://schemas.microsoft.com/office/drawing/2014/main" val="1037044359"/>
                    </a:ext>
                  </a:extLst>
                </a:gridCol>
              </a:tblGrid>
              <a:tr h="71081">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88595" marR="188595" marT="26194" marB="0">
                    <a:lnL>
                      <a:noFill/>
                    </a:lnL>
                    <a:lnR w="1905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t">
                        <a:spcBef>
                          <a:spcPts val="0"/>
                        </a:spcBef>
                        <a:spcAft>
                          <a:spcPts val="0"/>
                        </a:spcAft>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 </a:t>
                      </a: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write’</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&gt; 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 &gt;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8633"/>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03831"/>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09104"/>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251239"/>
                  </a:ext>
                </a:extLst>
              </a:tr>
              <a:tr h="71081">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он</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58635"/>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возенд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огыд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од</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4730"/>
                  </a:ext>
                </a:extLst>
              </a:tr>
              <a:tr h="7108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ныт</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spcBef>
                          <a:spcPts val="0"/>
                        </a:spcBef>
                        <a:spcAft>
                          <a:spcPts val="0"/>
                        </a:spcAft>
                      </a:pP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гытыл</a:t>
                      </a:r>
                      <a:endPar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75223"/>
                  </a:ext>
                </a:extLst>
              </a:tr>
            </a:tbl>
          </a:graphicData>
        </a:graphic>
      </p:graphicFrame>
    </p:spTree>
    <p:extLst>
      <p:ext uri="{BB962C8B-B14F-4D97-AF65-F5344CB8AC3E}">
        <p14:creationId xmlns:p14="http://schemas.microsoft.com/office/powerpoint/2010/main" val="357519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5273E2A4-67E9-4516-8D98-BE3A2DFDA75E}"/>
              </a:ext>
            </a:extLst>
          </p:cNvPr>
          <p:cNvSpPr txBox="1">
            <a:spLocks/>
          </p:cNvSpPr>
          <p:nvPr/>
        </p:nvSpPr>
        <p:spPr>
          <a:xfrm>
            <a:off x="838200" y="1457326"/>
            <a:ext cx="3884629" cy="555625"/>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Simple past I, simple past II?</a:t>
            </a:r>
            <a:endParaRPr lang="en-GB" dirty="0"/>
          </a:p>
        </p:txBody>
      </p:sp>
      <p:graphicFrame>
        <p:nvGraphicFramePr>
          <p:cNvPr id="9" name="Table 8">
            <a:extLst>
              <a:ext uri="{FF2B5EF4-FFF2-40B4-BE49-F238E27FC236}">
                <a16:creationId xmlns:a16="http://schemas.microsoft.com/office/drawing/2014/main" id="{86BA8C13-2DAD-4468-B925-3DBA54142F28}"/>
              </a:ext>
            </a:extLst>
          </p:cNvPr>
          <p:cNvGraphicFramePr>
            <a:graphicFrameLocks noGrp="1"/>
          </p:cNvGraphicFramePr>
          <p:nvPr>
            <p:extLst>
              <p:ext uri="{D42A27DB-BD31-4B8C-83A1-F6EECF244321}">
                <p14:modId xmlns:p14="http://schemas.microsoft.com/office/powerpoint/2010/main" val="3725348710"/>
              </p:ext>
            </p:extLst>
          </p:nvPr>
        </p:nvGraphicFramePr>
        <p:xfrm>
          <a:off x="838200" y="2287225"/>
          <a:ext cx="10287000" cy="3607460"/>
        </p:xfrm>
        <a:graphic>
          <a:graphicData uri="http://schemas.openxmlformats.org/drawingml/2006/table">
            <a:tbl>
              <a:tblPr firstRow="1" firstCol="1" bandRow="1">
                <a:tableStyleId>{5940675A-B579-460E-94D1-54222C63F5DA}</a:tableStyleId>
              </a:tblPr>
              <a:tblGrid>
                <a:gridCol w="5143500">
                  <a:extLst>
                    <a:ext uri="{9D8B030D-6E8A-4147-A177-3AD203B41FA5}">
                      <a16:colId xmlns:a16="http://schemas.microsoft.com/office/drawing/2014/main" val="3803464572"/>
                    </a:ext>
                  </a:extLst>
                </a:gridCol>
                <a:gridCol w="5143500">
                  <a:extLst>
                    <a:ext uri="{9D8B030D-6E8A-4147-A177-3AD203B41FA5}">
                      <a16:colId xmlns:a16="http://schemas.microsoft.com/office/drawing/2014/main" val="3411128767"/>
                    </a:ext>
                  </a:extLst>
                </a:gridCol>
              </a:tblGrid>
              <a:tr h="293546">
                <a:tc>
                  <a:txBody>
                    <a:bodyPr/>
                    <a:lstStyle/>
                    <a:p>
                      <a:pPr algn="ctr">
                        <a:lnSpc>
                          <a:spcPct val="100000"/>
                        </a:lnSpc>
                        <a:spcAft>
                          <a:spcPts val="0"/>
                        </a:spcAft>
                      </a:pPr>
                      <a:r>
                        <a:rPr lang="en-GB" sz="1800" b="1" dirty="0">
                          <a:effectLst/>
                        </a:rPr>
                        <a:t>I</a:t>
                      </a:r>
                      <a:endParaRPr lang="de-AT"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tc>
                <a:tc>
                  <a:txBody>
                    <a:bodyPr/>
                    <a:lstStyle/>
                    <a:p>
                      <a:pPr algn="ctr">
                        <a:lnSpc>
                          <a:spcPct val="100000"/>
                        </a:lnSpc>
                        <a:spcAft>
                          <a:spcPts val="0"/>
                        </a:spcAft>
                      </a:pPr>
                      <a:r>
                        <a:rPr lang="en-GB" sz="1800" b="1" dirty="0">
                          <a:effectLst/>
                        </a:rPr>
                        <a:t>II</a:t>
                      </a:r>
                      <a:endParaRPr lang="de-AT"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tc>
                <a:extLst>
                  <a:ext uri="{0D108BD9-81ED-4DB2-BD59-A6C34878D82A}">
                    <a16:rowId xmlns:a16="http://schemas.microsoft.com/office/drawing/2014/main" val="2207936342"/>
                  </a:ext>
                </a:extLst>
              </a:tr>
              <a:tr h="488313">
                <a:tc>
                  <a:txBody>
                    <a:bodyPr/>
                    <a:lstStyle/>
                    <a:p>
                      <a:pPr>
                        <a:lnSpc>
                          <a:spcPct val="100000"/>
                        </a:lnSpc>
                        <a:spcAft>
                          <a:spcPts val="0"/>
                        </a:spcAft>
                      </a:pPr>
                      <a:r>
                        <a:rPr lang="en-GB" sz="1800" dirty="0">
                          <a:effectLst/>
                        </a:rPr>
                        <a:t>“immediate observations of happenings or actions”</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tc>
                  <a:txBody>
                    <a:bodyPr/>
                    <a:lstStyle/>
                    <a:p>
                      <a:pPr>
                        <a:lnSpc>
                          <a:spcPct val="100000"/>
                        </a:lnSpc>
                        <a:spcAft>
                          <a:spcPts val="0"/>
                        </a:spcAft>
                      </a:pPr>
                      <a:r>
                        <a:rPr lang="en-GB" sz="1800" dirty="0">
                          <a:effectLst/>
                        </a:rPr>
                        <a:t>“non-witnessed past”</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extLst>
                  <a:ext uri="{0D108BD9-81ED-4DB2-BD59-A6C34878D82A}">
                    <a16:rowId xmlns:a16="http://schemas.microsoft.com/office/drawing/2014/main" val="1082696240"/>
                  </a:ext>
                </a:extLst>
              </a:tr>
              <a:tr h="293546">
                <a:tc>
                  <a:txBody>
                    <a:bodyPr/>
                    <a:lstStyle/>
                    <a:p>
                      <a:pPr>
                        <a:lnSpc>
                          <a:spcPct val="100000"/>
                        </a:lnSpc>
                        <a:spcAft>
                          <a:spcPts val="0"/>
                        </a:spcAft>
                      </a:pPr>
                      <a:r>
                        <a:rPr lang="en-GB" sz="1800" dirty="0">
                          <a:effectLst/>
                        </a:rPr>
                        <a:t>“great vivacity”, “clarity”</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tc rowSpan="2">
                  <a:txBody>
                    <a:bodyPr/>
                    <a:lstStyle/>
                    <a:p>
                      <a:pPr>
                        <a:lnSpc>
                          <a:spcPct val="100000"/>
                        </a:lnSpc>
                        <a:spcAft>
                          <a:spcPts val="0"/>
                        </a:spcAft>
                      </a:pPr>
                      <a:r>
                        <a:rPr lang="en-GB" sz="1800" dirty="0">
                          <a:effectLst/>
                        </a:rPr>
                        <a:t>“long-lasting activity”, “may correspond to the imperfective aspect in Russian”</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extLst>
                  <a:ext uri="{0D108BD9-81ED-4DB2-BD59-A6C34878D82A}">
                    <a16:rowId xmlns:a16="http://schemas.microsoft.com/office/drawing/2014/main" val="3534289069"/>
                  </a:ext>
                </a:extLst>
              </a:tr>
              <a:tr h="488313">
                <a:tc>
                  <a:txBody>
                    <a:bodyPr/>
                    <a:lstStyle/>
                    <a:p>
                      <a:pPr>
                        <a:lnSpc>
                          <a:spcPct val="100000"/>
                        </a:lnSpc>
                        <a:spcAft>
                          <a:spcPts val="0"/>
                        </a:spcAft>
                      </a:pPr>
                      <a:r>
                        <a:rPr lang="en-GB" sz="1800" dirty="0">
                          <a:effectLst/>
                        </a:rPr>
                        <a:t>“rapidly occurring and rapidly completed activity”</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tc vMerge="1">
                  <a:txBody>
                    <a:bodyPr/>
                    <a:lstStyle/>
                    <a:p>
                      <a:endParaRPr lang="en-IE"/>
                    </a:p>
                  </a:txBody>
                  <a:tcPr/>
                </a:tc>
                <a:extLst>
                  <a:ext uri="{0D108BD9-81ED-4DB2-BD59-A6C34878D82A}">
                    <a16:rowId xmlns:a16="http://schemas.microsoft.com/office/drawing/2014/main" val="631353096"/>
                  </a:ext>
                </a:extLst>
              </a:tr>
              <a:tr h="488313">
                <a:tc>
                  <a:txBody>
                    <a:bodyPr/>
                    <a:lstStyle/>
                    <a:p>
                      <a:pPr>
                        <a:lnSpc>
                          <a:spcPct val="100000"/>
                        </a:lnSpc>
                        <a:spcAft>
                          <a:spcPts val="0"/>
                        </a:spcAft>
                      </a:pPr>
                      <a:r>
                        <a:rPr lang="en-GB" sz="1800" dirty="0">
                          <a:effectLst/>
                        </a:rPr>
                        <a:t>“to indicate activities that occur in succession”</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tc rowSpan="2">
                  <a:txBody>
                    <a:bodyPr/>
                    <a:lstStyle/>
                    <a:p>
                      <a:pPr>
                        <a:lnSpc>
                          <a:spcPct val="100000"/>
                        </a:lnSpc>
                        <a:spcAft>
                          <a:spcPts val="0"/>
                        </a:spcAft>
                      </a:pPr>
                      <a:r>
                        <a:rPr lang="en-GB" sz="1800" dirty="0">
                          <a:effectLst/>
                        </a:rPr>
                        <a:t>“the result of activities completed in the past”, with the effects of said activity persisting to the moment of speech in some, but not all, cases</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extLst>
                  <a:ext uri="{0D108BD9-81ED-4DB2-BD59-A6C34878D82A}">
                    <a16:rowId xmlns:a16="http://schemas.microsoft.com/office/drawing/2014/main" val="1581996623"/>
                  </a:ext>
                </a:extLst>
              </a:tr>
              <a:tr h="732469">
                <a:tc>
                  <a:txBody>
                    <a:bodyPr/>
                    <a:lstStyle/>
                    <a:p>
                      <a:pPr>
                        <a:lnSpc>
                          <a:spcPct val="100000"/>
                        </a:lnSpc>
                        <a:spcAft>
                          <a:spcPts val="0"/>
                        </a:spcAft>
                      </a:pPr>
                      <a:r>
                        <a:rPr lang="en-GB" sz="1800" dirty="0">
                          <a:effectLst/>
                        </a:rPr>
                        <a:t>“on occasion indicate long-lasting activities that have, however, been completed by the moment of speech”</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tc vMerge="1">
                  <a:txBody>
                    <a:bodyPr/>
                    <a:lstStyle/>
                    <a:p>
                      <a:endParaRPr lang="en-IE"/>
                    </a:p>
                  </a:txBody>
                  <a:tcPr/>
                </a:tc>
                <a:extLst>
                  <a:ext uri="{0D108BD9-81ED-4DB2-BD59-A6C34878D82A}">
                    <a16:rowId xmlns:a16="http://schemas.microsoft.com/office/drawing/2014/main" val="2082050511"/>
                  </a:ext>
                </a:extLst>
              </a:tr>
              <a:tr h="732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“such an activity that occurred recently, in close proximity to the moment of speech”</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tc>
                  <a:txBody>
                    <a:bodyPr/>
                    <a:lstStyle/>
                    <a:p>
                      <a:pPr>
                        <a:lnSpc>
                          <a:spcPct val="100000"/>
                        </a:lnSpc>
                        <a:spcAft>
                          <a:spcPts val="0"/>
                        </a:spcAft>
                      </a:pPr>
                      <a:r>
                        <a:rPr lang="en-GB" sz="1800" dirty="0">
                          <a:effectLst/>
                        </a:rPr>
                        <a:t>“an action that happened long ago”</a:t>
                      </a:r>
                      <a:endParaRPr lang="de-A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557" marR="58557" marT="0" marB="0" anchor="ctr"/>
                </a:tc>
                <a:extLst>
                  <a:ext uri="{0D108BD9-81ED-4DB2-BD59-A6C34878D82A}">
                    <a16:rowId xmlns:a16="http://schemas.microsoft.com/office/drawing/2014/main" val="651980318"/>
                  </a:ext>
                </a:extLst>
              </a:tr>
            </a:tbl>
          </a:graphicData>
        </a:graphic>
      </p:graphicFrame>
      <p:sp>
        <p:nvSpPr>
          <p:cNvPr id="10" name="TextBox 9">
            <a:extLst>
              <a:ext uri="{FF2B5EF4-FFF2-40B4-BE49-F238E27FC236}">
                <a16:creationId xmlns:a16="http://schemas.microsoft.com/office/drawing/2014/main" id="{07F27B93-7A4F-4DE0-833C-7F9DE55CAC2F}"/>
              </a:ext>
            </a:extLst>
          </p:cNvPr>
          <p:cNvSpPr txBox="1"/>
          <p:nvPr/>
        </p:nvSpPr>
        <p:spPr>
          <a:xfrm>
            <a:off x="4235572" y="1457326"/>
            <a:ext cx="7605486" cy="461665"/>
          </a:xfrm>
          <a:prstGeom prst="rect">
            <a:avLst/>
          </a:prstGeom>
          <a:noFill/>
        </p:spPr>
        <p:txBody>
          <a:bodyPr wrap="square">
            <a:spAutoFit/>
          </a:bodyPr>
          <a:lstStyle/>
          <a:p>
            <a:pPr marL="0" indent="0" algn="ctr">
              <a:buNone/>
            </a:pPr>
            <a:r>
              <a:rPr lang="de-AT" sz="2400" dirty="0"/>
              <a:t>(&lt; Bradley 2016: 28–31; Riese et al. 2019: 220–221)</a:t>
            </a:r>
          </a:p>
        </p:txBody>
      </p:sp>
    </p:spTree>
    <p:extLst>
      <p:ext uri="{BB962C8B-B14F-4D97-AF65-F5344CB8AC3E}">
        <p14:creationId xmlns:p14="http://schemas.microsoft.com/office/powerpoint/2010/main" val="151154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5273E2A4-67E9-4516-8D98-BE3A2DFDA75E}"/>
              </a:ext>
            </a:extLst>
          </p:cNvPr>
          <p:cNvSpPr txBox="1">
            <a:spLocks/>
          </p:cNvSpPr>
          <p:nvPr/>
        </p:nvSpPr>
        <p:spPr>
          <a:xfrm>
            <a:off x="838200" y="1457326"/>
            <a:ext cx="3884629" cy="555625"/>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Simple past I, simple past II?</a:t>
            </a:r>
            <a:endParaRPr lang="en-GB" dirty="0"/>
          </a:p>
        </p:txBody>
      </p:sp>
      <p:sp>
        <p:nvSpPr>
          <p:cNvPr id="10" name="TextBox 9">
            <a:extLst>
              <a:ext uri="{FF2B5EF4-FFF2-40B4-BE49-F238E27FC236}">
                <a16:creationId xmlns:a16="http://schemas.microsoft.com/office/drawing/2014/main" id="{07F27B93-7A4F-4DE0-833C-7F9DE55CAC2F}"/>
              </a:ext>
            </a:extLst>
          </p:cNvPr>
          <p:cNvSpPr txBox="1"/>
          <p:nvPr/>
        </p:nvSpPr>
        <p:spPr>
          <a:xfrm>
            <a:off x="4235572" y="1457326"/>
            <a:ext cx="7605486" cy="461665"/>
          </a:xfrm>
          <a:prstGeom prst="rect">
            <a:avLst/>
          </a:prstGeom>
          <a:noFill/>
        </p:spPr>
        <p:txBody>
          <a:bodyPr wrap="square">
            <a:spAutoFit/>
          </a:bodyPr>
          <a:lstStyle/>
          <a:p>
            <a:pPr marL="0" indent="0" algn="ctr">
              <a:buNone/>
            </a:pPr>
            <a:r>
              <a:rPr lang="de-AT" sz="2400" dirty="0"/>
              <a:t>(&lt; Bradley 2016: 28–31; Riese et al. 2019: 220–221)</a:t>
            </a:r>
          </a:p>
        </p:txBody>
      </p:sp>
      <p:sp>
        <p:nvSpPr>
          <p:cNvPr id="11" name="Content Placeholder 2">
            <a:extLst>
              <a:ext uri="{FF2B5EF4-FFF2-40B4-BE49-F238E27FC236}">
                <a16:creationId xmlns:a16="http://schemas.microsoft.com/office/drawing/2014/main" id="{04B4C80D-0718-4A63-B7D8-638FA927D242}"/>
              </a:ext>
            </a:extLst>
          </p:cNvPr>
          <p:cNvSpPr txBox="1">
            <a:spLocks/>
          </p:cNvSpPr>
          <p:nvPr/>
        </p:nvSpPr>
        <p:spPr>
          <a:xfrm>
            <a:off x="838200" y="2946399"/>
            <a:ext cx="10515600" cy="3230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Definitely simple past II if: </a:t>
            </a:r>
          </a:p>
          <a:p>
            <a:r>
              <a:rPr lang="en-GB" dirty="0"/>
              <a:t>“Have you ever …” “I have never …”</a:t>
            </a:r>
          </a:p>
          <a:p>
            <a:r>
              <a:rPr lang="en-GB" dirty="0"/>
              <a:t>Journalese</a:t>
            </a:r>
          </a:p>
          <a:p>
            <a:r>
              <a:rPr lang="en-GB" dirty="0"/>
              <a:t>When unsure</a:t>
            </a:r>
          </a:p>
        </p:txBody>
      </p:sp>
    </p:spTree>
    <p:extLst>
      <p:ext uri="{BB962C8B-B14F-4D97-AF65-F5344CB8AC3E}">
        <p14:creationId xmlns:p14="http://schemas.microsoft.com/office/powerpoint/2010/main" val="10381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Table 2">
            <a:extLst>
              <a:ext uri="{FF2B5EF4-FFF2-40B4-BE49-F238E27FC236}">
                <a16:creationId xmlns:a16="http://schemas.microsoft.com/office/drawing/2014/main" id="{3F05E847-6AF5-4E30-9FBC-5C09C296D4FE}"/>
              </a:ext>
            </a:extLst>
          </p:cNvPr>
          <p:cNvGraphicFramePr>
            <a:graphicFrameLocks noGrp="1"/>
          </p:cNvGraphicFramePr>
          <p:nvPr>
            <p:extLst>
              <p:ext uri="{D42A27DB-BD31-4B8C-83A1-F6EECF244321}">
                <p14:modId xmlns:p14="http://schemas.microsoft.com/office/powerpoint/2010/main" val="4097911480"/>
              </p:ext>
            </p:extLst>
          </p:nvPr>
        </p:nvGraphicFramePr>
        <p:xfrm>
          <a:off x="1441450" y="2227232"/>
          <a:ext cx="8127999" cy="11074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194787434"/>
                    </a:ext>
                  </a:extLst>
                </a:gridCol>
                <a:gridCol w="2709333">
                  <a:extLst>
                    <a:ext uri="{9D8B030D-6E8A-4147-A177-3AD203B41FA5}">
                      <a16:colId xmlns:a16="http://schemas.microsoft.com/office/drawing/2014/main" val="1490576320"/>
                    </a:ext>
                  </a:extLst>
                </a:gridCol>
                <a:gridCol w="2709333">
                  <a:extLst>
                    <a:ext uri="{9D8B030D-6E8A-4147-A177-3AD203B41FA5}">
                      <a16:colId xmlns:a16="http://schemas.microsoft.com/office/drawing/2014/main" val="3316799482"/>
                    </a:ext>
                  </a:extLst>
                </a:gridCol>
              </a:tblGrid>
              <a:tr h="370840">
                <a:tc>
                  <a:txBody>
                    <a:bodyPr/>
                    <a:lstStyle/>
                    <a:p>
                      <a:pPr algn="ctr"/>
                      <a:r>
                        <a:rPr lang="de-AT" dirty="0"/>
                        <a:t>ышт</a:t>
                      </a:r>
                      <a:r>
                        <a:rPr lang="de-AT" b="1" dirty="0"/>
                        <a:t>а</a:t>
                      </a:r>
                      <a:r>
                        <a:rPr lang="de-AT" dirty="0"/>
                        <a:t>ш (-ем)</a:t>
                      </a:r>
                      <a:r>
                        <a:rPr lang="en-US" noProof="0" dirty="0"/>
                        <a:t> ‘to do’</a:t>
                      </a:r>
                      <a:endParaRPr lang="en-GB"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de-AT" b="1" dirty="0"/>
                        <a:t>PST I</a:t>
                      </a:r>
                      <a:endParaRPr lang="en-GB" b="1" dirty="0"/>
                    </a:p>
                  </a:txBody>
                  <a:tcPr>
                    <a:lnL w="28575" cap="flat" cmpd="sng" algn="ctr">
                      <a:solidFill>
                        <a:schemeClr val="tx1"/>
                      </a:solidFill>
                      <a:prstDash val="solid"/>
                      <a:round/>
                      <a:headEnd type="none" w="med" len="med"/>
                      <a:tailEnd type="none" w="med" len="med"/>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de-AT" b="1" dirty="0"/>
                        <a:t>PST II</a:t>
                      </a:r>
                      <a:endParaRPr lang="en-GB" b="1" dirty="0"/>
                    </a:p>
                  </a:txBody>
                  <a:tcP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350894"/>
                  </a:ext>
                </a:extLst>
              </a:tr>
              <a:tr h="294597">
                <a:tc>
                  <a:txBody>
                    <a:bodyPr/>
                    <a:lstStyle/>
                    <a:p>
                      <a:pPr algn="ctr"/>
                      <a:r>
                        <a:rPr lang="de-AT" b="1" dirty="0"/>
                        <a:t>1PL</a:t>
                      </a:r>
                      <a:endParaRPr lang="en-GB"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lang="de-AT" b="0" dirty="0">
                          <a:latin typeface="Courier New" panose="02070309020205020404" pitchFamily="49" charset="0"/>
                          <a:cs typeface="Courier New" panose="02070309020205020404" pitchFamily="49" charset="0"/>
                        </a:rPr>
                        <a:t>ыштышн</a:t>
                      </a:r>
                      <a:r>
                        <a:rPr lang="de-AT" b="1" dirty="0">
                          <a:latin typeface="Courier New" panose="02070309020205020404" pitchFamily="49" charset="0"/>
                          <a:cs typeface="Courier New" panose="02070309020205020404" pitchFamily="49" charset="0"/>
                        </a:rPr>
                        <a:t>а</a:t>
                      </a:r>
                      <a:r>
                        <a:rPr lang="de-AT" b="0" dirty="0">
                          <a:latin typeface="Courier New" panose="02070309020205020404" pitchFamily="49" charset="0"/>
                          <a:cs typeface="Courier New" panose="02070309020205020404" pitchFamily="49" charset="0"/>
                        </a:rPr>
                        <a:t>: 664</a:t>
                      </a:r>
                      <a:endParaRPr lang="en-GB" b="0" dirty="0">
                        <a:latin typeface="Courier New" panose="02070309020205020404" pitchFamily="49" charset="0"/>
                        <a:cs typeface="Courier New" panose="02070309020205020404" pitchFamily="49"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mi-NZ" b="0" dirty="0">
                          <a:latin typeface="Courier New" panose="02070309020205020404" pitchFamily="49" charset="0"/>
                          <a:cs typeface="Courier New" panose="02070309020205020404" pitchFamily="49" charset="0"/>
                        </a:rPr>
                        <a:t>ыштенн</a:t>
                      </a:r>
                      <a:r>
                        <a:rPr lang="mi-NZ" b="1" dirty="0">
                          <a:latin typeface="Courier New" panose="02070309020205020404" pitchFamily="49" charset="0"/>
                          <a:cs typeface="Courier New" panose="02070309020205020404" pitchFamily="49" charset="0"/>
                        </a:rPr>
                        <a:t>а</a:t>
                      </a:r>
                      <a:r>
                        <a:rPr lang="mi-NZ" b="0" dirty="0">
                          <a:latin typeface="Courier New" panose="02070309020205020404" pitchFamily="49" charset="0"/>
                          <a:cs typeface="Courier New" panose="02070309020205020404" pitchFamily="49" charset="0"/>
                        </a:rPr>
                        <a:t>: 769</a:t>
                      </a:r>
                      <a:endParaRPr lang="en-GB" b="0" dirty="0">
                        <a:latin typeface="Courier New" panose="02070309020205020404" pitchFamily="49" charset="0"/>
                        <a:cs typeface="Courier New" panose="02070309020205020404" pitchFamily="49" charset="0"/>
                      </a:endParaRPr>
                    </a:p>
                  </a:txBody>
                  <a:tcPr>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4213117"/>
                  </a:ext>
                </a:extLst>
              </a:tr>
              <a:tr h="370840">
                <a:tc>
                  <a:txBody>
                    <a:bodyPr/>
                    <a:lstStyle/>
                    <a:p>
                      <a:pPr algn="ctr"/>
                      <a:r>
                        <a:rPr lang="de-AT" b="1" dirty="0"/>
                        <a:t>2PL</a:t>
                      </a:r>
                      <a:endParaRPr lang="en-GB"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tcPr>
                </a:tc>
                <a:tc>
                  <a:txBody>
                    <a:bodyPr/>
                    <a:lstStyle/>
                    <a:p>
                      <a:r>
                        <a:rPr lang="mi-NZ" b="0" dirty="0">
                          <a:latin typeface="Courier New" panose="02070309020205020404" pitchFamily="49" charset="0"/>
                          <a:cs typeface="Courier New" panose="02070309020205020404" pitchFamily="49" charset="0"/>
                        </a:rPr>
                        <a:t>ыштышд</a:t>
                      </a:r>
                      <a:r>
                        <a:rPr lang="mi-NZ" b="1" dirty="0">
                          <a:latin typeface="Courier New" panose="02070309020205020404" pitchFamily="49" charset="0"/>
                          <a:cs typeface="Courier New" panose="02070309020205020404" pitchFamily="49" charset="0"/>
                        </a:rPr>
                        <a:t>а</a:t>
                      </a:r>
                      <a:r>
                        <a:rPr lang="mi-NZ" b="0" dirty="0">
                          <a:latin typeface="Courier New" panose="02070309020205020404" pitchFamily="49" charset="0"/>
                          <a:cs typeface="Courier New" panose="02070309020205020404" pitchFamily="49" charset="0"/>
                        </a:rPr>
                        <a:t>:  89</a:t>
                      </a:r>
                      <a:endParaRPr lang="en-GB" b="0" dirty="0">
                        <a:latin typeface="Courier New" panose="02070309020205020404" pitchFamily="49" charset="0"/>
                        <a:cs typeface="Courier New" panose="02070309020205020404" pitchFamily="49" charset="0"/>
                      </a:endParaRPr>
                    </a:p>
                  </a:txBody>
                  <a:tcPr>
                    <a:lnL w="28575" cap="flat" cmpd="sng" algn="ctr">
                      <a:solidFill>
                        <a:schemeClr val="tx1"/>
                      </a:solidFill>
                      <a:prstDash val="solid"/>
                      <a:round/>
                      <a:headEnd type="none" w="med" len="med"/>
                      <a:tailEnd type="none" w="med" len="med"/>
                    </a:lnL>
                    <a:lnB w="28575" cap="flat" cmpd="sng" algn="ctr">
                      <a:noFill/>
                      <a:prstDash val="solid"/>
                      <a:round/>
                      <a:headEnd type="none" w="med" len="med"/>
                      <a:tailEnd type="none" w="med" len="med"/>
                    </a:lnB>
                  </a:tcPr>
                </a:tc>
                <a:tc>
                  <a:txBody>
                    <a:bodyPr/>
                    <a:lstStyle/>
                    <a:p>
                      <a:r>
                        <a:rPr lang="mi-NZ" b="0" dirty="0">
                          <a:latin typeface="Courier New" panose="02070309020205020404" pitchFamily="49" charset="0"/>
                          <a:cs typeface="Courier New" panose="02070309020205020404" pitchFamily="49" charset="0"/>
                        </a:rPr>
                        <a:t>ыштенд</a:t>
                      </a:r>
                      <a:r>
                        <a:rPr lang="mi-NZ" b="1" dirty="0">
                          <a:latin typeface="Courier New" panose="02070309020205020404" pitchFamily="49" charset="0"/>
                          <a:cs typeface="Courier New" panose="02070309020205020404" pitchFamily="49" charset="0"/>
                        </a:rPr>
                        <a:t>а</a:t>
                      </a:r>
                      <a:r>
                        <a:rPr lang="mi-NZ" b="0" dirty="0">
                          <a:latin typeface="Courier New" panose="02070309020205020404" pitchFamily="49" charset="0"/>
                          <a:cs typeface="Courier New" panose="02070309020205020404" pitchFamily="49" charset="0"/>
                        </a:rPr>
                        <a:t>: 255</a:t>
                      </a:r>
                      <a:endParaRPr lang="en-GB" b="0" dirty="0">
                        <a:latin typeface="Courier New" panose="02070309020205020404" pitchFamily="49" charset="0"/>
                        <a:cs typeface="Courier New" panose="02070309020205020404" pitchFamily="49" charset="0"/>
                      </a:endParaRPr>
                    </a:p>
                  </a:txBody>
                  <a:tcPr>
                    <a:lnR w="28575"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1582643601"/>
                  </a:ext>
                </a:extLst>
              </a:tr>
            </a:tbl>
          </a:graphicData>
        </a:graphic>
      </p:graphicFrame>
      <p:graphicFrame>
        <p:nvGraphicFramePr>
          <p:cNvPr id="6" name="Table 2">
            <a:extLst>
              <a:ext uri="{FF2B5EF4-FFF2-40B4-BE49-F238E27FC236}">
                <a16:creationId xmlns:a16="http://schemas.microsoft.com/office/drawing/2014/main" id="{9B13B12A-74D1-4D60-B880-33FF0465AD45}"/>
              </a:ext>
            </a:extLst>
          </p:cNvPr>
          <p:cNvGraphicFramePr>
            <a:graphicFrameLocks noGrp="1"/>
          </p:cNvGraphicFramePr>
          <p:nvPr>
            <p:extLst>
              <p:ext uri="{D42A27DB-BD31-4B8C-83A1-F6EECF244321}">
                <p14:modId xmlns:p14="http://schemas.microsoft.com/office/powerpoint/2010/main" val="588674935"/>
              </p:ext>
            </p:extLst>
          </p:nvPr>
        </p:nvGraphicFramePr>
        <p:xfrm>
          <a:off x="1441449" y="4247829"/>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194787434"/>
                    </a:ext>
                  </a:extLst>
                </a:gridCol>
                <a:gridCol w="2709333">
                  <a:extLst>
                    <a:ext uri="{9D8B030D-6E8A-4147-A177-3AD203B41FA5}">
                      <a16:colId xmlns:a16="http://schemas.microsoft.com/office/drawing/2014/main" val="1490576320"/>
                    </a:ext>
                  </a:extLst>
                </a:gridCol>
                <a:gridCol w="2709333">
                  <a:extLst>
                    <a:ext uri="{9D8B030D-6E8A-4147-A177-3AD203B41FA5}">
                      <a16:colId xmlns:a16="http://schemas.microsoft.com/office/drawing/2014/main" val="3316799482"/>
                    </a:ext>
                  </a:extLst>
                </a:gridCol>
              </a:tblGrid>
              <a:tr h="370840">
                <a:tc>
                  <a:txBody>
                    <a:bodyPr/>
                    <a:lstStyle/>
                    <a:p>
                      <a:pPr algn="ctr"/>
                      <a:r>
                        <a:rPr lang="de-AT" dirty="0"/>
                        <a:t>пал</a:t>
                      </a:r>
                      <a:r>
                        <a:rPr lang="de-AT" b="1" dirty="0"/>
                        <a:t>а</a:t>
                      </a:r>
                      <a:r>
                        <a:rPr lang="de-AT" dirty="0"/>
                        <a:t>ш (-ем)</a:t>
                      </a:r>
                      <a:r>
                        <a:rPr lang="en-US" noProof="0" dirty="0"/>
                        <a:t> ‘to know’</a:t>
                      </a:r>
                      <a:endParaRPr lang="en-GB"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de-AT" b="1" dirty="0"/>
                        <a:t>PST I</a:t>
                      </a:r>
                      <a:endParaRPr lang="en-GB" b="1" dirty="0"/>
                    </a:p>
                  </a:txBody>
                  <a:tcPr>
                    <a:lnL w="28575" cap="flat" cmpd="sng" algn="ctr">
                      <a:solidFill>
                        <a:schemeClr val="tx1"/>
                      </a:solidFill>
                      <a:prstDash val="solid"/>
                      <a:round/>
                      <a:headEnd type="none" w="med" len="med"/>
                      <a:tailEnd type="none" w="med" len="med"/>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de-AT" b="1" dirty="0"/>
                        <a:t>PST II</a:t>
                      </a:r>
                      <a:endParaRPr lang="en-GB" b="1" dirty="0"/>
                    </a:p>
                  </a:txBody>
                  <a:tcP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350894"/>
                  </a:ext>
                </a:extLst>
              </a:tr>
              <a:tr h="370840">
                <a:tc>
                  <a:txBody>
                    <a:bodyPr/>
                    <a:lstStyle/>
                    <a:p>
                      <a:pPr algn="ctr"/>
                      <a:r>
                        <a:rPr lang="de-AT" b="1" dirty="0"/>
                        <a:t>1PL</a:t>
                      </a:r>
                      <a:endParaRPr lang="en-GB"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lang="de-AT" b="0" dirty="0">
                          <a:latin typeface="Courier New" panose="02070309020205020404" pitchFamily="49" charset="0"/>
                          <a:cs typeface="Courier New" panose="02070309020205020404" pitchFamily="49" charset="0"/>
                        </a:rPr>
                        <a:t>палышн</a:t>
                      </a:r>
                      <a:r>
                        <a:rPr lang="de-AT" b="1" dirty="0">
                          <a:latin typeface="Courier New" panose="02070309020205020404" pitchFamily="49" charset="0"/>
                          <a:cs typeface="Courier New" panose="02070309020205020404" pitchFamily="49" charset="0"/>
                        </a:rPr>
                        <a:t>а</a:t>
                      </a:r>
                      <a:r>
                        <a:rPr lang="de-AT" b="0" dirty="0">
                          <a:latin typeface="Courier New" panose="02070309020205020404" pitchFamily="49" charset="0"/>
                          <a:cs typeface="Courier New" panose="02070309020205020404" pitchFamily="49" charset="0"/>
                        </a:rPr>
                        <a:t>: 89</a:t>
                      </a:r>
                      <a:endParaRPr lang="en-GB" b="0" dirty="0">
                        <a:latin typeface="Courier New" panose="02070309020205020404" pitchFamily="49" charset="0"/>
                        <a:cs typeface="Courier New" panose="02070309020205020404" pitchFamily="49"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mi-NZ" b="0" dirty="0">
                          <a:latin typeface="Courier New" panose="02070309020205020404" pitchFamily="49" charset="0"/>
                          <a:cs typeface="Courier New" panose="02070309020205020404" pitchFamily="49" charset="0"/>
                        </a:rPr>
                        <a:t>паленн</a:t>
                      </a:r>
                      <a:r>
                        <a:rPr lang="mi-NZ" b="1" dirty="0">
                          <a:latin typeface="Courier New" panose="02070309020205020404" pitchFamily="49" charset="0"/>
                          <a:cs typeface="Courier New" panose="02070309020205020404" pitchFamily="49" charset="0"/>
                        </a:rPr>
                        <a:t>а</a:t>
                      </a:r>
                      <a:r>
                        <a:rPr lang="mi-NZ" b="0" dirty="0">
                          <a:latin typeface="Courier New" panose="02070309020205020404" pitchFamily="49" charset="0"/>
                          <a:cs typeface="Courier New" panose="02070309020205020404" pitchFamily="49" charset="0"/>
                        </a:rPr>
                        <a:t>: 205</a:t>
                      </a:r>
                      <a:endParaRPr lang="en-GB" b="0" dirty="0">
                        <a:latin typeface="Courier New" panose="02070309020205020404" pitchFamily="49" charset="0"/>
                        <a:cs typeface="Courier New" panose="02070309020205020404" pitchFamily="49" charset="0"/>
                      </a:endParaRPr>
                    </a:p>
                  </a:txBody>
                  <a:tcPr>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4213117"/>
                  </a:ext>
                </a:extLst>
              </a:tr>
              <a:tr h="370840">
                <a:tc>
                  <a:txBody>
                    <a:bodyPr/>
                    <a:lstStyle/>
                    <a:p>
                      <a:pPr algn="ctr"/>
                      <a:r>
                        <a:rPr lang="de-AT" b="1" dirty="0"/>
                        <a:t>2PL</a:t>
                      </a:r>
                      <a:endParaRPr lang="en-GB"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tcPr>
                </a:tc>
                <a:tc>
                  <a:txBody>
                    <a:bodyPr/>
                    <a:lstStyle/>
                    <a:p>
                      <a:r>
                        <a:rPr lang="mi-NZ" b="0" dirty="0">
                          <a:latin typeface="Courier New" panose="02070309020205020404" pitchFamily="49" charset="0"/>
                          <a:cs typeface="Courier New" panose="02070309020205020404" pitchFamily="49" charset="0"/>
                        </a:rPr>
                        <a:t>палышд</a:t>
                      </a:r>
                      <a:r>
                        <a:rPr lang="mi-NZ" b="1" dirty="0">
                          <a:latin typeface="Courier New" panose="02070309020205020404" pitchFamily="49" charset="0"/>
                          <a:cs typeface="Courier New" panose="02070309020205020404" pitchFamily="49" charset="0"/>
                        </a:rPr>
                        <a:t>а</a:t>
                      </a:r>
                      <a:r>
                        <a:rPr lang="mi-NZ" b="0" dirty="0">
                          <a:latin typeface="Courier New" panose="02070309020205020404" pitchFamily="49" charset="0"/>
                          <a:cs typeface="Courier New" panose="02070309020205020404" pitchFamily="49" charset="0"/>
                        </a:rPr>
                        <a:t>: 57</a:t>
                      </a:r>
                      <a:endParaRPr lang="en-GB" b="0" dirty="0">
                        <a:latin typeface="Courier New" panose="02070309020205020404" pitchFamily="49" charset="0"/>
                        <a:cs typeface="Courier New" panose="02070309020205020404" pitchFamily="49" charset="0"/>
                      </a:endParaRPr>
                    </a:p>
                  </a:txBody>
                  <a:tcPr>
                    <a:lnL w="28575" cap="flat" cmpd="sng" algn="ctr">
                      <a:solidFill>
                        <a:schemeClr val="tx1"/>
                      </a:solidFill>
                      <a:prstDash val="solid"/>
                      <a:round/>
                      <a:headEnd type="none" w="med" len="med"/>
                      <a:tailEnd type="none" w="med" len="med"/>
                    </a:lnL>
                    <a:lnB w="28575" cap="flat" cmpd="sng" algn="ctr">
                      <a:noFill/>
                      <a:prstDash val="solid"/>
                      <a:round/>
                      <a:headEnd type="none" w="med" len="med"/>
                      <a:tailEnd type="none" w="med" len="med"/>
                    </a:lnB>
                  </a:tcPr>
                </a:tc>
                <a:tc>
                  <a:txBody>
                    <a:bodyPr/>
                    <a:lstStyle/>
                    <a:p>
                      <a:r>
                        <a:rPr lang="mi-NZ" b="0" dirty="0">
                          <a:latin typeface="Courier New" panose="02070309020205020404" pitchFamily="49" charset="0"/>
                          <a:cs typeface="Courier New" panose="02070309020205020404" pitchFamily="49" charset="0"/>
                        </a:rPr>
                        <a:t>паленд</a:t>
                      </a:r>
                      <a:r>
                        <a:rPr lang="mi-NZ" b="1" dirty="0">
                          <a:latin typeface="Courier New" panose="02070309020205020404" pitchFamily="49" charset="0"/>
                          <a:cs typeface="Courier New" panose="02070309020205020404" pitchFamily="49" charset="0"/>
                        </a:rPr>
                        <a:t>а</a:t>
                      </a:r>
                      <a:r>
                        <a:rPr lang="mi-NZ" b="0" dirty="0">
                          <a:latin typeface="Courier New" panose="02070309020205020404" pitchFamily="49" charset="0"/>
                          <a:cs typeface="Courier New" panose="02070309020205020404" pitchFamily="49" charset="0"/>
                        </a:rPr>
                        <a:t>: 31</a:t>
                      </a:r>
                      <a:endParaRPr lang="en-GB" b="0" dirty="0">
                        <a:latin typeface="Courier New" panose="02070309020205020404" pitchFamily="49" charset="0"/>
                        <a:cs typeface="Courier New" panose="02070309020205020404" pitchFamily="49" charset="0"/>
                      </a:endParaRPr>
                    </a:p>
                  </a:txBody>
                  <a:tcPr>
                    <a:lnR w="28575"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1582643601"/>
                  </a:ext>
                </a:extLst>
              </a:tr>
            </a:tbl>
          </a:graphicData>
        </a:graphic>
      </p:graphicFrame>
      <p:sp>
        <p:nvSpPr>
          <p:cNvPr id="9" name="TextBox 8">
            <a:extLst>
              <a:ext uri="{FF2B5EF4-FFF2-40B4-BE49-F238E27FC236}">
                <a16:creationId xmlns:a16="http://schemas.microsoft.com/office/drawing/2014/main" id="{DD418401-F7DC-45B7-BF0D-95B5C43927B4}"/>
              </a:ext>
            </a:extLst>
          </p:cNvPr>
          <p:cNvSpPr txBox="1"/>
          <p:nvPr/>
        </p:nvSpPr>
        <p:spPr>
          <a:xfrm>
            <a:off x="1079256" y="1544566"/>
            <a:ext cx="6097464" cy="369332"/>
          </a:xfrm>
          <a:prstGeom prst="rect">
            <a:avLst/>
          </a:prstGeom>
          <a:noFill/>
        </p:spPr>
        <p:txBody>
          <a:bodyPr wrap="square">
            <a:spAutoFit/>
          </a:bodyPr>
          <a:lstStyle/>
          <a:p>
            <a:r>
              <a:rPr lang="en-GB" dirty="0">
                <a:hlinkClick r:id="rId2"/>
              </a:rPr>
              <a:t>corpus.mari-language.com</a:t>
            </a:r>
            <a:r>
              <a:rPr lang="en-GB" dirty="0"/>
              <a:t> &gt; Total occurrences</a:t>
            </a:r>
          </a:p>
        </p:txBody>
      </p:sp>
    </p:spTree>
    <p:extLst>
      <p:ext uri="{BB962C8B-B14F-4D97-AF65-F5344CB8AC3E}">
        <p14:creationId xmlns:p14="http://schemas.microsoft.com/office/powerpoint/2010/main" val="35066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5273E2A4-67E9-4516-8D98-BE3A2DFDA75E}"/>
              </a:ext>
            </a:extLst>
          </p:cNvPr>
          <p:cNvSpPr txBox="1">
            <a:spLocks/>
          </p:cNvSpPr>
          <p:nvPr/>
        </p:nvSpPr>
        <p:spPr>
          <a:xfrm>
            <a:off x="838200" y="1457326"/>
            <a:ext cx="3884629" cy="10045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Multiple finite forms</a:t>
            </a:r>
          </a:p>
          <a:p>
            <a:pPr marL="0" indent="0">
              <a:buFont typeface="Arial" panose="020B0604020202020204" pitchFamily="34" charset="0"/>
              <a:buNone/>
            </a:pPr>
            <a:r>
              <a:rPr lang="de-AT" dirty="0"/>
              <a:t>(</a:t>
            </a:r>
            <a:r>
              <a:rPr lang="de-AT" dirty="0">
                <a:solidFill>
                  <a:srgbClr val="FF0000"/>
                </a:solidFill>
              </a:rPr>
              <a:t>PST1</a:t>
            </a:r>
            <a:r>
              <a:rPr lang="de-AT" dirty="0"/>
              <a:t>, </a:t>
            </a:r>
            <a:r>
              <a:rPr lang="de-AT" dirty="0">
                <a:solidFill>
                  <a:srgbClr val="00B050"/>
                </a:solidFill>
              </a:rPr>
              <a:t>PST2</a:t>
            </a:r>
            <a:r>
              <a:rPr lang="de-AT" dirty="0"/>
              <a:t>)</a:t>
            </a:r>
            <a:endParaRPr lang="en-GB" dirty="0"/>
          </a:p>
        </p:txBody>
      </p:sp>
      <p:sp>
        <p:nvSpPr>
          <p:cNvPr id="10" name="TextBox 9">
            <a:extLst>
              <a:ext uri="{FF2B5EF4-FFF2-40B4-BE49-F238E27FC236}">
                <a16:creationId xmlns:a16="http://schemas.microsoft.com/office/drawing/2014/main" id="{07F27B93-7A4F-4DE0-833C-7F9DE55CAC2F}"/>
              </a:ext>
            </a:extLst>
          </p:cNvPr>
          <p:cNvSpPr txBox="1"/>
          <p:nvPr/>
        </p:nvSpPr>
        <p:spPr>
          <a:xfrm>
            <a:off x="4235572" y="1457326"/>
            <a:ext cx="7605486" cy="461665"/>
          </a:xfrm>
          <a:prstGeom prst="rect">
            <a:avLst/>
          </a:prstGeom>
          <a:noFill/>
        </p:spPr>
        <p:txBody>
          <a:bodyPr wrap="square">
            <a:spAutoFit/>
          </a:bodyPr>
          <a:lstStyle/>
          <a:p>
            <a:pPr marL="0" indent="0" algn="ctr">
              <a:buNone/>
            </a:pPr>
            <a:r>
              <a:rPr lang="de-AT" sz="2400" dirty="0"/>
              <a:t>(&lt; Bradley 2016: 28–31; Riese et al. 2019: 220–221)</a:t>
            </a:r>
          </a:p>
        </p:txBody>
      </p:sp>
      <p:sp>
        <p:nvSpPr>
          <p:cNvPr id="11" name="Content Placeholder 2">
            <a:extLst>
              <a:ext uri="{FF2B5EF4-FFF2-40B4-BE49-F238E27FC236}">
                <a16:creationId xmlns:a16="http://schemas.microsoft.com/office/drawing/2014/main" id="{2DF49B33-2607-4149-9A47-EEED90F53938}"/>
              </a:ext>
            </a:extLst>
          </p:cNvPr>
          <p:cNvSpPr txBox="1">
            <a:spLocks/>
          </p:cNvSpPr>
          <p:nvPr/>
        </p:nvSpPr>
        <p:spPr>
          <a:xfrm>
            <a:off x="3203330" y="4284507"/>
            <a:ext cx="4393223" cy="697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z-Cyrl-AZ" dirty="0">
                <a:solidFill>
                  <a:srgbClr val="FF0000"/>
                </a:solidFill>
              </a:rPr>
              <a:t>Тольым</a:t>
            </a:r>
            <a:r>
              <a:rPr lang="az-Cyrl-AZ" dirty="0"/>
              <a:t>, </a:t>
            </a:r>
            <a:r>
              <a:rPr lang="az-Cyrl-AZ" dirty="0">
                <a:solidFill>
                  <a:srgbClr val="FF0000"/>
                </a:solidFill>
              </a:rPr>
              <a:t>ужым</a:t>
            </a:r>
            <a:r>
              <a:rPr lang="az-Cyrl-AZ" dirty="0"/>
              <a:t>,</a:t>
            </a:r>
            <a:r>
              <a:rPr lang="de-AT" dirty="0"/>
              <a:t> </a:t>
            </a:r>
            <a:r>
              <a:rPr lang="az-Cyrl-AZ" dirty="0">
                <a:solidFill>
                  <a:srgbClr val="FF0000"/>
                </a:solidFill>
              </a:rPr>
              <a:t>сеҥышым</a:t>
            </a:r>
            <a:r>
              <a:rPr lang="de-AT" dirty="0"/>
              <a:t>.</a:t>
            </a:r>
            <a:endParaRPr lang="en-GB" dirty="0"/>
          </a:p>
        </p:txBody>
      </p:sp>
      <p:sp>
        <p:nvSpPr>
          <p:cNvPr id="2" name="Oval 1">
            <a:extLst>
              <a:ext uri="{FF2B5EF4-FFF2-40B4-BE49-F238E27FC236}">
                <a16:creationId xmlns:a16="http://schemas.microsoft.com/office/drawing/2014/main" id="{ACAEC297-6F86-47EA-B6C3-89C8257E8238}"/>
              </a:ext>
            </a:extLst>
          </p:cNvPr>
          <p:cNvSpPr/>
          <p:nvPr/>
        </p:nvSpPr>
        <p:spPr>
          <a:xfrm>
            <a:off x="3951899" y="4014653"/>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F00D62B-A208-4D35-A37A-98A00806C2A6}"/>
              </a:ext>
            </a:extLst>
          </p:cNvPr>
          <p:cNvSpPr/>
          <p:nvPr/>
        </p:nvSpPr>
        <p:spPr>
          <a:xfrm>
            <a:off x="5172564" y="401172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EAA2250-BBC1-496A-B2A9-9B4DEF82CA37}"/>
              </a:ext>
            </a:extLst>
          </p:cNvPr>
          <p:cNvSpPr/>
          <p:nvPr/>
        </p:nvSpPr>
        <p:spPr>
          <a:xfrm>
            <a:off x="6393229" y="4008514"/>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Turn 19">
            <a:extLst>
              <a:ext uri="{FF2B5EF4-FFF2-40B4-BE49-F238E27FC236}">
                <a16:creationId xmlns:a16="http://schemas.microsoft.com/office/drawing/2014/main" id="{517F6E89-543F-42D5-9A30-1C5C08991D15}"/>
              </a:ext>
            </a:extLst>
          </p:cNvPr>
          <p:cNvSpPr/>
          <p:nvPr/>
        </p:nvSpPr>
        <p:spPr>
          <a:xfrm>
            <a:off x="4038600" y="3741265"/>
            <a:ext cx="1227992" cy="177672"/>
          </a:xfrm>
          <a:prstGeom prst="utur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U-Turn 21">
            <a:extLst>
              <a:ext uri="{FF2B5EF4-FFF2-40B4-BE49-F238E27FC236}">
                <a16:creationId xmlns:a16="http://schemas.microsoft.com/office/drawing/2014/main" id="{B7AE30C8-62D5-4370-BE69-6FE625AB6392}"/>
              </a:ext>
            </a:extLst>
          </p:cNvPr>
          <p:cNvSpPr/>
          <p:nvPr/>
        </p:nvSpPr>
        <p:spPr>
          <a:xfrm>
            <a:off x="5305914" y="3741265"/>
            <a:ext cx="1227993" cy="177672"/>
          </a:xfrm>
          <a:prstGeom prst="utur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057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animBg="1"/>
      <p:bldP spid="13" grpId="0" animBg="1"/>
      <p:bldP spid="20"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5273E2A4-67E9-4516-8D98-BE3A2DFDA75E}"/>
              </a:ext>
            </a:extLst>
          </p:cNvPr>
          <p:cNvSpPr txBox="1">
            <a:spLocks/>
          </p:cNvSpPr>
          <p:nvPr/>
        </p:nvSpPr>
        <p:spPr>
          <a:xfrm>
            <a:off x="838200" y="1457326"/>
            <a:ext cx="3884629" cy="10045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Multiple finite forms</a:t>
            </a:r>
          </a:p>
          <a:p>
            <a:pPr marL="0" indent="0">
              <a:buFont typeface="Arial" panose="020B0604020202020204" pitchFamily="34" charset="0"/>
              <a:buNone/>
            </a:pPr>
            <a:r>
              <a:rPr lang="de-AT" dirty="0"/>
              <a:t>(</a:t>
            </a:r>
            <a:r>
              <a:rPr lang="de-AT" dirty="0">
                <a:solidFill>
                  <a:srgbClr val="FF0000"/>
                </a:solidFill>
              </a:rPr>
              <a:t>PST1</a:t>
            </a:r>
            <a:r>
              <a:rPr lang="de-AT" dirty="0"/>
              <a:t>, </a:t>
            </a:r>
            <a:r>
              <a:rPr lang="de-AT" dirty="0">
                <a:solidFill>
                  <a:srgbClr val="00B050"/>
                </a:solidFill>
              </a:rPr>
              <a:t>PST2</a:t>
            </a:r>
            <a:r>
              <a:rPr lang="de-AT" dirty="0"/>
              <a:t>)</a:t>
            </a:r>
            <a:endParaRPr lang="en-GB" dirty="0"/>
          </a:p>
        </p:txBody>
      </p:sp>
      <p:sp>
        <p:nvSpPr>
          <p:cNvPr id="10" name="TextBox 9">
            <a:extLst>
              <a:ext uri="{FF2B5EF4-FFF2-40B4-BE49-F238E27FC236}">
                <a16:creationId xmlns:a16="http://schemas.microsoft.com/office/drawing/2014/main" id="{07F27B93-7A4F-4DE0-833C-7F9DE55CAC2F}"/>
              </a:ext>
            </a:extLst>
          </p:cNvPr>
          <p:cNvSpPr txBox="1"/>
          <p:nvPr/>
        </p:nvSpPr>
        <p:spPr>
          <a:xfrm>
            <a:off x="4235572" y="1457326"/>
            <a:ext cx="7605486" cy="461665"/>
          </a:xfrm>
          <a:prstGeom prst="rect">
            <a:avLst/>
          </a:prstGeom>
          <a:noFill/>
        </p:spPr>
        <p:txBody>
          <a:bodyPr wrap="square">
            <a:spAutoFit/>
          </a:bodyPr>
          <a:lstStyle/>
          <a:p>
            <a:pPr marL="0" indent="0" algn="ctr">
              <a:buNone/>
            </a:pPr>
            <a:r>
              <a:rPr lang="de-AT" sz="2400" dirty="0"/>
              <a:t>(&lt; Bradley 2016: 28–31; Riese et al. 2019: 220–221)</a:t>
            </a:r>
          </a:p>
        </p:txBody>
      </p:sp>
      <p:sp>
        <p:nvSpPr>
          <p:cNvPr id="11" name="Content Placeholder 2">
            <a:extLst>
              <a:ext uri="{FF2B5EF4-FFF2-40B4-BE49-F238E27FC236}">
                <a16:creationId xmlns:a16="http://schemas.microsoft.com/office/drawing/2014/main" id="{2DF49B33-2607-4149-9A47-EEED90F53938}"/>
              </a:ext>
            </a:extLst>
          </p:cNvPr>
          <p:cNvSpPr txBox="1">
            <a:spLocks/>
          </p:cNvSpPr>
          <p:nvPr/>
        </p:nvSpPr>
        <p:spPr>
          <a:xfrm>
            <a:off x="1230924" y="4284507"/>
            <a:ext cx="8968154" cy="697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dirty="0"/>
              <a:t>Чер</a:t>
            </a:r>
            <a:r>
              <a:rPr lang="ru-RU" b="1" dirty="0"/>
              <a:t>е</a:t>
            </a:r>
            <a:r>
              <a:rPr lang="ru-RU" dirty="0"/>
              <a:t>тыште </a:t>
            </a:r>
            <a:r>
              <a:rPr lang="ru-RU" dirty="0">
                <a:solidFill>
                  <a:srgbClr val="00B050"/>
                </a:solidFill>
              </a:rPr>
              <a:t>шоген</a:t>
            </a:r>
            <a:r>
              <a:rPr lang="ru-RU" b="1" dirty="0">
                <a:solidFill>
                  <a:srgbClr val="00B050"/>
                </a:solidFill>
              </a:rPr>
              <a:t>а</a:t>
            </a:r>
            <a:r>
              <a:rPr lang="ru-RU" dirty="0">
                <a:solidFill>
                  <a:srgbClr val="00B050"/>
                </a:solidFill>
              </a:rPr>
              <a:t>м</a:t>
            </a:r>
            <a:r>
              <a:rPr lang="ru-RU" dirty="0"/>
              <a:t> да книг</a:t>
            </a:r>
            <a:r>
              <a:rPr lang="ru-RU" b="1" dirty="0"/>
              <a:t>а</a:t>
            </a:r>
            <a:r>
              <a:rPr lang="ru-RU" dirty="0"/>
              <a:t>м</a:t>
            </a:r>
            <a:r>
              <a:rPr lang="de-AT" dirty="0"/>
              <a:t> </a:t>
            </a:r>
            <a:r>
              <a:rPr lang="ru-RU" dirty="0">
                <a:solidFill>
                  <a:srgbClr val="00B050"/>
                </a:solidFill>
              </a:rPr>
              <a:t>лудын</a:t>
            </a:r>
            <a:r>
              <a:rPr lang="ru-RU" b="1" dirty="0">
                <a:solidFill>
                  <a:srgbClr val="00B050"/>
                </a:solidFill>
              </a:rPr>
              <a:t>а</a:t>
            </a:r>
            <a:r>
              <a:rPr lang="ru-RU" dirty="0">
                <a:solidFill>
                  <a:srgbClr val="00B050"/>
                </a:solidFill>
              </a:rPr>
              <a:t>м</a:t>
            </a:r>
            <a:r>
              <a:rPr lang="ru-RU" dirty="0"/>
              <a:t>.</a:t>
            </a:r>
            <a:endParaRPr lang="en-GB" dirty="0"/>
          </a:p>
        </p:txBody>
      </p:sp>
      <p:cxnSp>
        <p:nvCxnSpPr>
          <p:cNvPr id="6" name="Straight Arrow Connector 5">
            <a:extLst>
              <a:ext uri="{FF2B5EF4-FFF2-40B4-BE49-F238E27FC236}">
                <a16:creationId xmlns:a16="http://schemas.microsoft.com/office/drawing/2014/main" id="{8A1C3FA2-78FA-4BA9-8258-0FF30702C08F}"/>
              </a:ext>
            </a:extLst>
          </p:cNvPr>
          <p:cNvCxnSpPr/>
          <p:nvPr/>
        </p:nvCxnSpPr>
        <p:spPr>
          <a:xfrm>
            <a:off x="3545502" y="3437793"/>
            <a:ext cx="36141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096F331-7CA1-41C0-9E75-AD53EEBB0F1D}"/>
              </a:ext>
            </a:extLst>
          </p:cNvPr>
          <p:cNvSpPr/>
          <p:nvPr/>
        </p:nvSpPr>
        <p:spPr>
          <a:xfrm>
            <a:off x="4299438" y="2910254"/>
            <a:ext cx="1796562" cy="3148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4E644A3-B4C1-4E76-B2C3-5A4A612498DE}"/>
              </a:ext>
            </a:extLst>
          </p:cNvPr>
          <p:cNvSpPr/>
          <p:nvPr/>
        </p:nvSpPr>
        <p:spPr>
          <a:xfrm>
            <a:off x="4299438" y="3665329"/>
            <a:ext cx="1796562" cy="3148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63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sp>
        <p:nvSpPr>
          <p:cNvPr id="8" name="Content Placeholder 2">
            <a:extLst>
              <a:ext uri="{FF2B5EF4-FFF2-40B4-BE49-F238E27FC236}">
                <a16:creationId xmlns:a16="http://schemas.microsoft.com/office/drawing/2014/main" id="{35C74E6C-02EB-4ABC-8F0E-F087A76915D7}"/>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Simple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5273E2A4-67E9-4516-8D98-BE3A2DFDA75E}"/>
              </a:ext>
            </a:extLst>
          </p:cNvPr>
          <p:cNvSpPr txBox="1">
            <a:spLocks/>
          </p:cNvSpPr>
          <p:nvPr/>
        </p:nvSpPr>
        <p:spPr>
          <a:xfrm>
            <a:off x="838200" y="1457326"/>
            <a:ext cx="3884629" cy="10045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Multiple finite forms</a:t>
            </a:r>
          </a:p>
          <a:p>
            <a:pPr marL="0" indent="0">
              <a:buFont typeface="Arial" panose="020B0604020202020204" pitchFamily="34" charset="0"/>
              <a:buNone/>
            </a:pPr>
            <a:r>
              <a:rPr lang="de-AT" dirty="0"/>
              <a:t>(</a:t>
            </a:r>
            <a:r>
              <a:rPr lang="de-AT" dirty="0">
                <a:solidFill>
                  <a:srgbClr val="FF0000"/>
                </a:solidFill>
              </a:rPr>
              <a:t>PST1</a:t>
            </a:r>
            <a:r>
              <a:rPr lang="de-AT" dirty="0"/>
              <a:t>, </a:t>
            </a:r>
            <a:r>
              <a:rPr lang="de-AT" dirty="0">
                <a:solidFill>
                  <a:srgbClr val="00B050"/>
                </a:solidFill>
              </a:rPr>
              <a:t>PST2</a:t>
            </a:r>
            <a:r>
              <a:rPr lang="de-AT" dirty="0"/>
              <a:t>)</a:t>
            </a:r>
            <a:endParaRPr lang="en-GB" dirty="0"/>
          </a:p>
        </p:txBody>
      </p:sp>
      <p:sp>
        <p:nvSpPr>
          <p:cNvPr id="10" name="TextBox 9">
            <a:extLst>
              <a:ext uri="{FF2B5EF4-FFF2-40B4-BE49-F238E27FC236}">
                <a16:creationId xmlns:a16="http://schemas.microsoft.com/office/drawing/2014/main" id="{07F27B93-7A4F-4DE0-833C-7F9DE55CAC2F}"/>
              </a:ext>
            </a:extLst>
          </p:cNvPr>
          <p:cNvSpPr txBox="1"/>
          <p:nvPr/>
        </p:nvSpPr>
        <p:spPr>
          <a:xfrm>
            <a:off x="4235572" y="1457326"/>
            <a:ext cx="7605486" cy="461665"/>
          </a:xfrm>
          <a:prstGeom prst="rect">
            <a:avLst/>
          </a:prstGeom>
          <a:noFill/>
        </p:spPr>
        <p:txBody>
          <a:bodyPr wrap="square">
            <a:spAutoFit/>
          </a:bodyPr>
          <a:lstStyle/>
          <a:p>
            <a:pPr marL="0" indent="0" algn="ctr">
              <a:buNone/>
            </a:pPr>
            <a:r>
              <a:rPr lang="de-AT" sz="2400" dirty="0"/>
              <a:t>(&lt; Bradley 2016: 28–31; Riese et al. 2019: 220–221)</a:t>
            </a:r>
          </a:p>
        </p:txBody>
      </p:sp>
      <p:sp>
        <p:nvSpPr>
          <p:cNvPr id="11" name="Content Placeholder 2">
            <a:extLst>
              <a:ext uri="{FF2B5EF4-FFF2-40B4-BE49-F238E27FC236}">
                <a16:creationId xmlns:a16="http://schemas.microsoft.com/office/drawing/2014/main" id="{2DF49B33-2607-4149-9A47-EEED90F53938}"/>
              </a:ext>
            </a:extLst>
          </p:cNvPr>
          <p:cNvSpPr txBox="1">
            <a:spLocks/>
          </p:cNvSpPr>
          <p:nvPr/>
        </p:nvSpPr>
        <p:spPr>
          <a:xfrm>
            <a:off x="1234748" y="4707645"/>
            <a:ext cx="8968154" cy="697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dirty="0">
                <a:solidFill>
                  <a:srgbClr val="00B050"/>
                </a:solidFill>
              </a:rPr>
              <a:t>Вучен</a:t>
            </a:r>
            <a:r>
              <a:rPr lang="ru-RU" b="1" dirty="0">
                <a:solidFill>
                  <a:srgbClr val="00B050"/>
                </a:solidFill>
              </a:rPr>
              <a:t>а</a:t>
            </a:r>
            <a:r>
              <a:rPr lang="ru-RU" dirty="0">
                <a:solidFill>
                  <a:srgbClr val="00B050"/>
                </a:solidFill>
              </a:rPr>
              <a:t>т</a:t>
            </a:r>
            <a:r>
              <a:rPr lang="ru-RU" dirty="0"/>
              <a:t>, да </a:t>
            </a:r>
            <a:r>
              <a:rPr lang="ru-RU" dirty="0">
                <a:solidFill>
                  <a:srgbClr val="FF0000"/>
                </a:solidFill>
              </a:rPr>
              <a:t>т</a:t>
            </a:r>
            <a:r>
              <a:rPr lang="ru-RU" b="1" dirty="0">
                <a:solidFill>
                  <a:srgbClr val="FF0000"/>
                </a:solidFill>
              </a:rPr>
              <a:t>о</a:t>
            </a:r>
            <a:r>
              <a:rPr lang="ru-RU" dirty="0">
                <a:solidFill>
                  <a:srgbClr val="FF0000"/>
                </a:solidFill>
              </a:rPr>
              <a:t>льым</a:t>
            </a:r>
            <a:r>
              <a:rPr lang="ru-RU" dirty="0"/>
              <a:t>. </a:t>
            </a:r>
            <a:endParaRPr lang="en-GB" dirty="0"/>
          </a:p>
        </p:txBody>
      </p:sp>
      <p:sp>
        <p:nvSpPr>
          <p:cNvPr id="9" name="Rectangle 8">
            <a:extLst>
              <a:ext uri="{FF2B5EF4-FFF2-40B4-BE49-F238E27FC236}">
                <a16:creationId xmlns:a16="http://schemas.microsoft.com/office/drawing/2014/main" id="{E096F331-7CA1-41C0-9E75-AD53EEBB0F1D}"/>
              </a:ext>
            </a:extLst>
          </p:cNvPr>
          <p:cNvSpPr/>
          <p:nvPr/>
        </p:nvSpPr>
        <p:spPr>
          <a:xfrm>
            <a:off x="4235572" y="3969613"/>
            <a:ext cx="2966506" cy="3148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AB4DFB5-39BF-4702-9CF9-C9D7929C04E3}"/>
              </a:ext>
            </a:extLst>
          </p:cNvPr>
          <p:cNvSpPr/>
          <p:nvPr/>
        </p:nvSpPr>
        <p:spPr>
          <a:xfrm>
            <a:off x="7026006" y="373284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353FEC5E-2511-42A2-9D51-9D338525DA0D}"/>
              </a:ext>
            </a:extLst>
          </p:cNvPr>
          <p:cNvCxnSpPr>
            <a:cxnSpLocks/>
          </p:cNvCxnSpPr>
          <p:nvPr/>
        </p:nvCxnSpPr>
        <p:spPr>
          <a:xfrm>
            <a:off x="4235572" y="4512449"/>
            <a:ext cx="29665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0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90">
                                          <p:stCondLst>
                                            <p:cond delay="0"/>
                                          </p:stCondLst>
                                        </p:cTn>
                                        <p:tgtEl>
                                          <p:spTgt spid="12"/>
                                        </p:tgtEl>
                                      </p:cBhvr>
                                    </p:animEffect>
                                    <p:anim calcmode="lin" valueType="num">
                                      <p:cBhvr>
                                        <p:cTn id="17"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2" dur="13">
                                          <p:stCondLst>
                                            <p:cond delay="325"/>
                                          </p:stCondLst>
                                        </p:cTn>
                                        <p:tgtEl>
                                          <p:spTgt spid="12"/>
                                        </p:tgtEl>
                                      </p:cBhvr>
                                      <p:to x="100000" y="60000"/>
                                    </p:animScale>
                                    <p:animScale>
                                      <p:cBhvr>
                                        <p:cTn id="23" dur="83" decel="50000">
                                          <p:stCondLst>
                                            <p:cond delay="338"/>
                                          </p:stCondLst>
                                        </p:cTn>
                                        <p:tgtEl>
                                          <p:spTgt spid="12"/>
                                        </p:tgtEl>
                                      </p:cBhvr>
                                      <p:to x="100000" y="100000"/>
                                    </p:animScale>
                                    <p:animScale>
                                      <p:cBhvr>
                                        <p:cTn id="24" dur="13">
                                          <p:stCondLst>
                                            <p:cond delay="656"/>
                                          </p:stCondLst>
                                        </p:cTn>
                                        <p:tgtEl>
                                          <p:spTgt spid="12"/>
                                        </p:tgtEl>
                                      </p:cBhvr>
                                      <p:to x="100000" y="80000"/>
                                    </p:animScale>
                                    <p:animScale>
                                      <p:cBhvr>
                                        <p:cTn id="25" dur="83" decel="50000">
                                          <p:stCondLst>
                                            <p:cond delay="669"/>
                                          </p:stCondLst>
                                        </p:cTn>
                                        <p:tgtEl>
                                          <p:spTgt spid="12"/>
                                        </p:tgtEl>
                                      </p:cBhvr>
                                      <p:to x="100000" y="100000"/>
                                    </p:animScale>
                                    <p:animScale>
                                      <p:cBhvr>
                                        <p:cTn id="26" dur="13">
                                          <p:stCondLst>
                                            <p:cond delay="821"/>
                                          </p:stCondLst>
                                        </p:cTn>
                                        <p:tgtEl>
                                          <p:spTgt spid="12"/>
                                        </p:tgtEl>
                                      </p:cBhvr>
                                      <p:to x="100000" y="90000"/>
                                    </p:animScale>
                                    <p:animScale>
                                      <p:cBhvr>
                                        <p:cTn id="27" dur="83" decel="50000">
                                          <p:stCondLst>
                                            <p:cond delay="834"/>
                                          </p:stCondLst>
                                        </p:cTn>
                                        <p:tgtEl>
                                          <p:spTgt spid="12"/>
                                        </p:tgtEl>
                                      </p:cBhvr>
                                      <p:to x="100000" y="100000"/>
                                    </p:animScale>
                                    <p:animScale>
                                      <p:cBhvr>
                                        <p:cTn id="28" dur="13">
                                          <p:stCondLst>
                                            <p:cond delay="904"/>
                                          </p:stCondLst>
                                        </p:cTn>
                                        <p:tgtEl>
                                          <p:spTgt spid="12"/>
                                        </p:tgtEl>
                                      </p:cBhvr>
                                      <p:to x="100000" y="95000"/>
                                    </p:animScale>
                                    <p:animScale>
                                      <p:cBhvr>
                                        <p:cTn id="29"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1120362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в</a:t>
            </a:r>
            <a:r>
              <a:rPr lang="de-AT" sz="3600" b="1" u="sng" dirty="0">
                <a:latin typeface="Calibri" panose="020F0502020204030204" pitchFamily="34" charset="0"/>
                <a:ea typeface="Times New Roman" panose="02020603050405020304" pitchFamily="18" charset="0"/>
                <a:cs typeface="Calibri" panose="020F0502020204030204" pitchFamily="34" charset="0"/>
              </a:rPr>
              <a:t>е</a:t>
            </a:r>
            <a:r>
              <a:rPr lang="de-AT" sz="3600" u="sng" dirty="0">
                <a:latin typeface="Calibri" panose="020F0502020204030204" pitchFamily="34" charset="0"/>
                <a:ea typeface="Times New Roman" panose="02020603050405020304" pitchFamily="18" charset="0"/>
                <a:cs typeface="Calibri" panose="020F0502020204030204" pitchFamily="34" charset="0"/>
              </a:rPr>
              <a:t>ле ~ гын</a:t>
            </a:r>
            <a:r>
              <a:rPr lang="de-AT" sz="3600" b="1" u="sng" dirty="0">
                <a:latin typeface="Calibri" panose="020F0502020204030204" pitchFamily="34" charset="0"/>
                <a:ea typeface="Times New Roman" panose="02020603050405020304" pitchFamily="18" charset="0"/>
                <a:cs typeface="Calibri" panose="020F0502020204030204" pitchFamily="34" charset="0"/>
              </a:rPr>
              <a:t>а</a:t>
            </a:r>
            <a:r>
              <a:rPr lang="de-AT" sz="3600" u="sng" dirty="0">
                <a:latin typeface="Calibri" panose="020F0502020204030204" pitchFamily="34" charset="0"/>
                <a:ea typeface="Times New Roman" panose="02020603050405020304" pitchFamily="18" charset="0"/>
                <a:cs typeface="Calibri" panose="020F0502020204030204" pitchFamily="34" charset="0"/>
              </a:rPr>
              <a:t> </a:t>
            </a:r>
            <a:r>
              <a:rPr lang="en-US" sz="3600" b="0" i="0" u="sng" strike="noStrike" dirty="0">
                <a:effectLst/>
                <a:latin typeface="Calibri" panose="020F0502020204030204" pitchFamily="34" charset="0"/>
                <a:ea typeface="PMingLiU" panose="02020500000000000000" pitchFamily="18" charset="-120"/>
                <a:cs typeface="Calibri" panose="020F0502020204030204" pitchFamily="34" charset="0"/>
              </a:rPr>
              <a:t>‘only’</a:t>
            </a:r>
            <a:r>
              <a:rPr lang="de-AT" sz="3600" u="sng" dirty="0">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6" name="Content Placeholder 5">
            <a:extLst>
              <a:ext uri="{FF2B5EF4-FFF2-40B4-BE49-F238E27FC236}">
                <a16:creationId xmlns:a16="http://schemas.microsoft.com/office/drawing/2014/main" id="{9A3EF1A3-A332-4B14-AF0C-1BFF20096BAC}"/>
              </a:ext>
            </a:extLst>
          </p:cNvPr>
          <p:cNvGraphicFramePr>
            <a:graphicFrameLocks/>
          </p:cNvGraphicFramePr>
          <p:nvPr>
            <p:extLst>
              <p:ext uri="{D42A27DB-BD31-4B8C-83A1-F6EECF244321}">
                <p14:modId xmlns:p14="http://schemas.microsoft.com/office/powerpoint/2010/main" val="3109452869"/>
              </p:ext>
            </p:extLst>
          </p:nvPr>
        </p:nvGraphicFramePr>
        <p:xfrm>
          <a:off x="838200" y="2775121"/>
          <a:ext cx="10515601" cy="2405183"/>
        </p:xfrm>
        <a:graphic>
          <a:graphicData uri="http://schemas.openxmlformats.org/drawingml/2006/table">
            <a:tbl>
              <a:tblPr firstRow="1" firstCol="1" bandRow="1" bandCol="1"/>
              <a:tblGrid>
                <a:gridCol w="5090955">
                  <a:extLst>
                    <a:ext uri="{9D8B030D-6E8A-4147-A177-3AD203B41FA5}">
                      <a16:colId xmlns:a16="http://schemas.microsoft.com/office/drawing/2014/main" val="4037017974"/>
                    </a:ext>
                  </a:extLst>
                </a:gridCol>
                <a:gridCol w="5424646">
                  <a:extLst>
                    <a:ext uri="{9D8B030D-6E8A-4147-A177-3AD203B41FA5}">
                      <a16:colId xmlns:a16="http://schemas.microsoft.com/office/drawing/2014/main" val="1118897996"/>
                    </a:ext>
                  </a:extLst>
                </a:gridCol>
              </a:tblGrid>
              <a:tr h="941007">
                <a:tc>
                  <a:txBody>
                    <a:bodyPr/>
                    <a:lstStyle/>
                    <a:p>
                      <a:pPr algn="l" fontAlgn="ctr">
                        <a:spcBef>
                          <a:spcPts val="0"/>
                        </a:spcBef>
                        <a:spcAft>
                          <a:spcPts val="0"/>
                        </a:spcAft>
                      </a:pP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Шыл ш</a:t>
                      </a:r>
                      <a:r>
                        <a:rPr lang="az-Cyrl-AZ" sz="2700" b="1" i="0" u="none" strike="noStrike">
                          <a:effectLst/>
                          <a:latin typeface="Calibri" panose="020F0502020204030204" pitchFamily="34" charset="0"/>
                          <a:ea typeface="MS Mincho" panose="02020609040205080304" pitchFamily="49" charset="-128"/>
                          <a:cs typeface="Calibri" panose="020F0502020204030204" pitchFamily="34" charset="0"/>
                        </a:rPr>
                        <a:t>ӱ</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рым </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жно т</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лым </a:t>
                      </a: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27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ле</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чкыныт.</a:t>
                      </a:r>
                      <a:endParaRPr lang="az-Cyrl-AZ" sz="4100" b="0" i="0" u="none" strike="noStrike">
                        <a:effectLst/>
                        <a:latin typeface="Arial" panose="020B0604020202020204" pitchFamily="34" charset="0"/>
                      </a:endParaRPr>
                    </a:p>
                  </a:txBody>
                  <a:tcPr marL="156689" marR="156689" marT="2176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700" b="0" i="0" u="none" strike="noStrike">
                          <a:effectLst/>
                          <a:latin typeface="Calibri" panose="020F0502020204030204" pitchFamily="34" charset="0"/>
                          <a:ea typeface="PMingLiU" panose="02020500000000000000" pitchFamily="18" charset="-120"/>
                          <a:cs typeface="Calibri" panose="020F0502020204030204" pitchFamily="34" charset="0"/>
                        </a:rPr>
                        <a:t>In former times they used to eat meat soup only in the winter.</a:t>
                      </a:r>
                      <a:endParaRPr lang="en-US" sz="4100" b="0" i="0" u="none" strike="noStrike">
                        <a:effectLst/>
                        <a:latin typeface="Arial" panose="020B0604020202020204" pitchFamily="34" charset="0"/>
                      </a:endParaRPr>
                    </a:p>
                  </a:txBody>
                  <a:tcPr marL="156689" marR="156689" marT="217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852350"/>
                  </a:ext>
                </a:extLst>
              </a:tr>
              <a:tr h="523169">
                <a:tc>
                  <a:txBody>
                    <a:bodyPr/>
                    <a:lstStyle/>
                    <a:p>
                      <a:pPr algn="l" fontAlgn="ctr">
                        <a:spcBef>
                          <a:spcPts val="0"/>
                        </a:spcBef>
                        <a:spcAft>
                          <a:spcPts val="0"/>
                        </a:spcAft>
                      </a:pP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Ик книг</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гын</a:t>
                      </a:r>
                      <a:r>
                        <a:rPr lang="az-Cyrl-AZ" sz="27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 н</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льым.</a:t>
                      </a:r>
                      <a:endParaRPr lang="az-Cyrl-AZ" sz="4100" b="0" i="0" u="none" strike="noStrike">
                        <a:effectLst/>
                        <a:latin typeface="Arial" panose="020B0604020202020204" pitchFamily="34" charset="0"/>
                      </a:endParaRPr>
                    </a:p>
                  </a:txBody>
                  <a:tcPr marL="156689" marR="156689" marT="2176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700" b="0" i="0" u="none" strike="noStrike">
                          <a:effectLst/>
                          <a:latin typeface="Calibri" panose="020F0502020204030204" pitchFamily="34" charset="0"/>
                          <a:ea typeface="PMingLiU" panose="02020500000000000000" pitchFamily="18" charset="-120"/>
                          <a:cs typeface="Calibri" panose="020F0502020204030204" pitchFamily="34" charset="0"/>
                        </a:rPr>
                        <a:t>I bought only one book.</a:t>
                      </a:r>
                      <a:endParaRPr lang="en-US" sz="4100" b="0" i="0" u="none" strike="noStrike">
                        <a:effectLst/>
                        <a:latin typeface="Arial" panose="020B0604020202020204" pitchFamily="34" charset="0"/>
                      </a:endParaRPr>
                    </a:p>
                  </a:txBody>
                  <a:tcPr marL="156689" marR="156689" marT="217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313608"/>
                  </a:ext>
                </a:extLst>
              </a:tr>
              <a:tr h="941007">
                <a:tc>
                  <a:txBody>
                    <a:bodyPr/>
                    <a:lstStyle/>
                    <a:p>
                      <a:pPr algn="l" fontAlgn="ctr">
                        <a:spcBef>
                          <a:spcPts val="0"/>
                        </a:spcBef>
                        <a:spcAft>
                          <a:spcPts val="0"/>
                        </a:spcAft>
                      </a:pP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А пайремл</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н мом </a:t>
                      </a: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гын</a:t>
                      </a:r>
                      <a:r>
                        <a:rPr lang="az-Cyrl-AZ" sz="27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 мар</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й в</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те ок к</a:t>
                      </a:r>
                      <a:r>
                        <a:rPr lang="az-Cyrl-AZ" sz="2700" b="0" i="0" u="none" strike="noStrike">
                          <a:effectLst/>
                          <a:latin typeface="Calibri" panose="020F0502020204030204" pitchFamily="34" charset="0"/>
                          <a:ea typeface="MS Mincho" panose="02020609040205080304" pitchFamily="49" charset="-128"/>
                          <a:cs typeface="Calibri" panose="020F0502020204030204" pitchFamily="34" charset="0"/>
                        </a:rPr>
                        <a:t>ӱ</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э</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шт.</a:t>
                      </a:r>
                      <a:endParaRPr lang="az-Cyrl-AZ" sz="4100" b="0" i="0" u="none" strike="noStrike">
                        <a:effectLst/>
                        <a:latin typeface="Arial" panose="020B0604020202020204" pitchFamily="34" charset="0"/>
                      </a:endParaRPr>
                    </a:p>
                  </a:txBody>
                  <a:tcPr marL="156689" marR="156689" marT="2176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700" b="0" i="0" u="none" strike="noStrike" dirty="0">
                          <a:effectLst/>
                          <a:latin typeface="Calibri" panose="020F0502020204030204" pitchFamily="34" charset="0"/>
                          <a:ea typeface="PMingLiU" panose="02020500000000000000" pitchFamily="18" charset="-120"/>
                          <a:cs typeface="Calibri" panose="020F0502020204030204" pitchFamily="34" charset="0"/>
                        </a:rPr>
                        <a:t>And on holidays just what (what only) doesn’t a Mari woman bake!</a:t>
                      </a:r>
                      <a:endParaRPr lang="en-US" sz="4100" b="0" i="0" u="none" strike="noStrike" dirty="0">
                        <a:effectLst/>
                        <a:latin typeface="Arial" panose="020B0604020202020204" pitchFamily="34" charset="0"/>
                      </a:endParaRPr>
                    </a:p>
                  </a:txBody>
                  <a:tcPr marL="156689" marR="156689" marT="217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273948"/>
                  </a:ext>
                </a:extLst>
              </a:tr>
            </a:tbl>
          </a:graphicData>
        </a:graphic>
      </p:graphicFrame>
    </p:spTree>
    <p:extLst>
      <p:ext uri="{BB962C8B-B14F-4D97-AF65-F5344CB8AC3E}">
        <p14:creationId xmlns:p14="http://schemas.microsoft.com/office/powerpoint/2010/main" val="3236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т</a:t>
            </a:r>
            <a:r>
              <a:rPr lang="en-GB" sz="3600" b="1" u="sng" dirty="0" err="1">
                <a:latin typeface="Calibri" panose="020F0502020204030204" pitchFamily="34" charset="0"/>
                <a:ea typeface="Times New Roman" panose="02020603050405020304" pitchFamily="18" charset="0"/>
                <a:cs typeface="Calibri" panose="020F0502020204030204" pitchFamily="34" charset="0"/>
              </a:rPr>
              <a:t>ӱ</a:t>
            </a:r>
            <a:r>
              <a:rPr lang="en-GB" sz="3600" u="sng" dirty="0" err="1">
                <a:latin typeface="Calibri" panose="020F0502020204030204" pitchFamily="34" charset="0"/>
                <a:ea typeface="Times New Roman" panose="02020603050405020304" pitchFamily="18" charset="0"/>
                <a:cs typeface="Calibri" panose="020F0502020204030204" pitchFamily="34" charset="0"/>
              </a:rPr>
              <a:t>рлӧ-т</a:t>
            </a:r>
            <a:r>
              <a:rPr lang="en-GB" sz="3600" b="1" u="sng" dirty="0" err="1">
                <a:latin typeface="Calibri" panose="020F0502020204030204" pitchFamily="34" charset="0"/>
                <a:ea typeface="Times New Roman" panose="02020603050405020304" pitchFamily="18" charset="0"/>
                <a:cs typeface="Calibri" panose="020F0502020204030204" pitchFamily="34" charset="0"/>
              </a:rPr>
              <a:t>ӱ</a:t>
            </a:r>
            <a:r>
              <a:rPr lang="en-GB" sz="3600" u="sng" dirty="0" err="1">
                <a:latin typeface="Calibri" panose="020F0502020204030204" pitchFamily="34" charset="0"/>
                <a:ea typeface="Times New Roman" panose="02020603050405020304" pitchFamily="18" charset="0"/>
                <a:cs typeface="Calibri" panose="020F0502020204030204" pitchFamily="34" charset="0"/>
              </a:rPr>
              <a:t>рлӧ</a:t>
            </a:r>
            <a:r>
              <a:rPr lang="en-GB" sz="3600" u="sng" dirty="0">
                <a:latin typeface="Calibri" panose="020F0502020204030204" pitchFamily="34" charset="0"/>
                <a:ea typeface="Times New Roman" panose="02020603050405020304" pitchFamily="18" charset="0"/>
                <a:cs typeface="Calibri" panose="020F0502020204030204" pitchFamily="34" charset="0"/>
              </a:rPr>
              <a:t> ‘all kinds of, varying, diverse’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sp>
        <p:nvSpPr>
          <p:cNvPr id="7" name="Content Placeholder 2">
            <a:extLst>
              <a:ext uri="{FF2B5EF4-FFF2-40B4-BE49-F238E27FC236}">
                <a16:creationId xmlns:a16="http://schemas.microsoft.com/office/drawing/2014/main" id="{343D1395-C65A-4772-8A4D-CDC8B63358C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a:t>&lt;</a:t>
            </a:r>
            <a:r>
              <a:rPr lang="mi-NZ"/>
              <a:t> т</a:t>
            </a:r>
            <a:r>
              <a:rPr lang="mi-NZ" b="1"/>
              <a:t>ӱ</a:t>
            </a:r>
            <a:r>
              <a:rPr lang="mi-NZ"/>
              <a:t>рлӧ </a:t>
            </a:r>
            <a:r>
              <a:rPr lang="en-GB"/>
              <a:t>‘different’</a:t>
            </a:r>
            <a:r>
              <a:rPr lang="mi-NZ"/>
              <a:t> </a:t>
            </a:r>
            <a:endParaRPr lang="en-GB" dirty="0"/>
          </a:p>
        </p:txBody>
      </p:sp>
    </p:spTree>
    <p:extLst>
      <p:ext uri="{BB962C8B-B14F-4D97-AF65-F5344CB8AC3E}">
        <p14:creationId xmlns:p14="http://schemas.microsoft.com/office/powerpoint/2010/main" val="191784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az-Cyrl-AZ" sz="3600" u="sng" dirty="0">
                <a:latin typeface="Calibri" panose="020F0502020204030204" pitchFamily="34" charset="0"/>
                <a:ea typeface="Times New Roman" panose="02020603050405020304" pitchFamily="18" charset="0"/>
                <a:cs typeface="Calibri" panose="020F0502020204030204" pitchFamily="34" charset="0"/>
              </a:rPr>
              <a:t>3. </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лан + по</a:t>
            </a:r>
            <a:r>
              <a:rPr lang="az-Cyrl-AZ" sz="3600" b="1" u="sng" dirty="0">
                <a:latin typeface="Calibri" panose="020F0502020204030204" pitchFamily="34" charset="0"/>
                <a:ea typeface="Times New Roman" panose="02020603050405020304" pitchFamily="18" charset="0"/>
                <a:cs typeface="Calibri" panose="020F0502020204030204" pitchFamily="34" charset="0"/>
              </a:rPr>
              <a:t>я</a:t>
            </a:r>
            <a:r>
              <a:rPr lang="az-Cyrl-AZ" sz="3600" u="sng" dirty="0">
                <a:latin typeface="Calibri" panose="020F0502020204030204" pitchFamily="34" charset="0"/>
                <a:ea typeface="Times New Roman" panose="02020603050405020304" pitchFamily="18" charset="0"/>
                <a:cs typeface="Calibri" panose="020F0502020204030204" pitchFamily="34" charset="0"/>
              </a:rPr>
              <a:t>н</a:t>
            </a:r>
            <a:r>
              <a:rPr lang="de-AT" sz="3600" u="sng" dirty="0">
                <a:latin typeface="Calibri" panose="020F0502020204030204" pitchFamily="34" charset="0"/>
                <a:ea typeface="Times New Roman" panose="02020603050405020304" pitchFamily="18" charset="0"/>
                <a:cs typeface="Calibri" panose="020F0502020204030204" pitchFamily="34" charset="0"/>
              </a:rPr>
              <a:t> ‘rich’</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graphicFrame>
        <p:nvGraphicFramePr>
          <p:cNvPr id="6" name="Table 5">
            <a:extLst>
              <a:ext uri="{FF2B5EF4-FFF2-40B4-BE49-F238E27FC236}">
                <a16:creationId xmlns:a16="http://schemas.microsoft.com/office/drawing/2014/main" id="{CF9D5457-9421-44A6-8949-56F8677BCC9D}"/>
              </a:ext>
            </a:extLst>
          </p:cNvPr>
          <p:cNvGraphicFramePr>
            <a:graphicFrameLocks noGrp="1"/>
          </p:cNvGraphicFramePr>
          <p:nvPr>
            <p:extLst>
              <p:ext uri="{D42A27DB-BD31-4B8C-83A1-F6EECF244321}">
                <p14:modId xmlns:p14="http://schemas.microsoft.com/office/powerpoint/2010/main" val="928680431"/>
              </p:ext>
            </p:extLst>
          </p:nvPr>
        </p:nvGraphicFramePr>
        <p:xfrm>
          <a:off x="838201" y="3429000"/>
          <a:ext cx="10515599" cy="391954"/>
        </p:xfrm>
        <a:graphic>
          <a:graphicData uri="http://schemas.openxmlformats.org/drawingml/2006/table">
            <a:tbl>
              <a:tblPr firstRow="1" firstCol="1" bandRow="1" bandCol="1"/>
              <a:tblGrid>
                <a:gridCol w="4850549">
                  <a:extLst>
                    <a:ext uri="{9D8B030D-6E8A-4147-A177-3AD203B41FA5}">
                      <a16:colId xmlns:a16="http://schemas.microsoft.com/office/drawing/2014/main" val="1495715756"/>
                    </a:ext>
                  </a:extLst>
                </a:gridCol>
                <a:gridCol w="5665050">
                  <a:extLst>
                    <a:ext uri="{9D8B030D-6E8A-4147-A177-3AD203B41FA5}">
                      <a16:colId xmlns:a16="http://schemas.microsoft.com/office/drawing/2014/main" val="1892372470"/>
                    </a:ext>
                  </a:extLst>
                </a:gridCol>
              </a:tblGrid>
              <a:tr h="0">
                <a:tc>
                  <a:txBody>
                    <a:bodyPr/>
                    <a:lstStyle/>
                    <a:p>
                      <a:pPr algn="just" fontAlgn="t">
                        <a:spcBef>
                          <a:spcPts val="0"/>
                        </a:spcBef>
                        <a:spcAft>
                          <a:spcPts val="0"/>
                        </a:spcAf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Мар</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й чодыр</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поҥгыл</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н по</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4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The Mari forests are rich in mushrooms.</a:t>
                      </a:r>
                      <a:endParaRPr lang="en-US" sz="4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244247"/>
                  </a:ext>
                </a:extLst>
              </a:tr>
            </a:tbl>
          </a:graphicData>
        </a:graphic>
      </p:graphicFrame>
    </p:spTree>
    <p:extLst>
      <p:ext uri="{BB962C8B-B14F-4D97-AF65-F5344CB8AC3E}">
        <p14:creationId xmlns:p14="http://schemas.microsoft.com/office/powerpoint/2010/main" val="15620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ӱстемб</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а</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лне</a:t>
            </a:r>
            <a:r>
              <a:rPr lang="en-GB" sz="3600" u="sng" dirty="0">
                <a:latin typeface="Calibri" panose="020F0502020204030204" pitchFamily="34" charset="0"/>
                <a:ea typeface="Times New Roman" panose="02020603050405020304" pitchFamily="18" charset="0"/>
                <a:cs typeface="Calibri" panose="020F0502020204030204" pitchFamily="34" charset="0"/>
              </a:rPr>
              <a:t> ‘on the table’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sp>
        <p:nvSpPr>
          <p:cNvPr id="7" name="Content Placeholder 2">
            <a:extLst>
              <a:ext uri="{FF2B5EF4-FFF2-40B4-BE49-F238E27FC236}">
                <a16:creationId xmlns:a16="http://schemas.microsoft.com/office/drawing/2014/main" id="{343D1395-C65A-4772-8A4D-CDC8B63358C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&lt;</a:t>
            </a:r>
            <a:r>
              <a:rPr lang="mi-NZ" dirty="0"/>
              <a:t> ӱст</a:t>
            </a:r>
            <a:r>
              <a:rPr lang="mi-NZ" b="1" dirty="0"/>
              <a:t>е</a:t>
            </a:r>
            <a:r>
              <a:rPr lang="mi-NZ" dirty="0"/>
              <a:t>л ӱмб</a:t>
            </a:r>
            <a:r>
              <a:rPr lang="mi-NZ" b="1" dirty="0"/>
              <a:t>а</a:t>
            </a:r>
            <a:r>
              <a:rPr lang="mi-NZ" dirty="0"/>
              <a:t>лне</a:t>
            </a:r>
          </a:p>
          <a:p>
            <a:pPr marL="0" indent="0">
              <a:buFont typeface="Arial" panose="020B0604020202020204" pitchFamily="34" charset="0"/>
              <a:buNone/>
            </a:pPr>
            <a:endParaRPr lang="mi-NZ" dirty="0"/>
          </a:p>
          <a:p>
            <a:pPr marL="0" indent="0">
              <a:buFont typeface="Arial" panose="020B0604020202020204" pitchFamily="34" charset="0"/>
              <a:buNone/>
            </a:pPr>
            <a:r>
              <a:rPr lang="mi-NZ" dirty="0"/>
              <a:t>ӱст</a:t>
            </a:r>
            <a:r>
              <a:rPr lang="mi-NZ" b="1" dirty="0"/>
              <a:t>е</a:t>
            </a:r>
            <a:r>
              <a:rPr lang="mi-NZ" dirty="0"/>
              <a:t>л ӱмб</a:t>
            </a:r>
            <a:r>
              <a:rPr lang="mi-NZ" b="1" dirty="0"/>
              <a:t>а</a:t>
            </a:r>
            <a:r>
              <a:rPr lang="mi-NZ" dirty="0"/>
              <a:t>лнышт &gt; ӱстемб</a:t>
            </a:r>
            <a:r>
              <a:rPr lang="mi-NZ" b="1" dirty="0"/>
              <a:t>а</a:t>
            </a:r>
            <a:r>
              <a:rPr lang="mi-NZ" dirty="0"/>
              <a:t>лнышт </a:t>
            </a:r>
            <a:endParaRPr lang="en-GB" dirty="0"/>
          </a:p>
        </p:txBody>
      </p:sp>
    </p:spTree>
    <p:extLst>
      <p:ext uri="{BB962C8B-B14F-4D97-AF65-F5344CB8AC3E}">
        <p14:creationId xmlns:p14="http://schemas.microsoft.com/office/powerpoint/2010/main" val="34758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en-GB" sz="3600" u="sng" dirty="0" err="1">
                <a:latin typeface="Calibri" panose="020F0502020204030204" pitchFamily="34" charset="0"/>
                <a:ea typeface="Times New Roman" panose="02020603050405020304" pitchFamily="18" charset="0"/>
                <a:cs typeface="Calibri" panose="020F0502020204030204" pitchFamily="34" charset="0"/>
              </a:rPr>
              <a:t>тыг</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й</a:t>
            </a:r>
            <a:r>
              <a:rPr lang="en-GB" sz="3600" u="sng" dirty="0">
                <a:latin typeface="Calibri" panose="020F0502020204030204" pitchFamily="34" charset="0"/>
                <a:ea typeface="Times New Roman" panose="02020603050405020304" pitchFamily="18" charset="0"/>
                <a:cs typeface="Calibri" panose="020F0502020204030204" pitchFamily="34" charset="0"/>
              </a:rPr>
              <a:t> ~ </a:t>
            </a:r>
            <a:r>
              <a:rPr lang="en-GB" sz="3600" u="sng" dirty="0" err="1">
                <a:latin typeface="Calibri" panose="020F0502020204030204" pitchFamily="34" charset="0"/>
                <a:ea typeface="Times New Roman" panose="02020603050405020304" pitchFamily="18" charset="0"/>
                <a:cs typeface="Calibri" panose="020F0502020204030204" pitchFamily="34" charset="0"/>
              </a:rPr>
              <a:t>туг</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й</a:t>
            </a:r>
            <a:r>
              <a:rPr lang="en-GB" sz="3600" u="sng" dirty="0">
                <a:latin typeface="Calibri" panose="020F0502020204030204" pitchFamily="34" charset="0"/>
                <a:ea typeface="Times New Roman" panose="02020603050405020304" pitchFamily="18" charset="0"/>
                <a:cs typeface="Calibri" panose="020F0502020204030204" pitchFamily="34" charset="0"/>
              </a:rPr>
              <a:t> ‘such a (one), this/that kind of’</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7" name="Content Placeholder 2">
            <a:extLst>
              <a:ext uri="{FF2B5EF4-FFF2-40B4-BE49-F238E27FC236}">
                <a16:creationId xmlns:a16="http://schemas.microsoft.com/office/drawing/2014/main" id="{343D1395-C65A-4772-8A4D-CDC8B63358C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7620000" algn="l"/>
              </a:tabLst>
            </a:pPr>
            <a:r>
              <a:rPr lang="de-AT" dirty="0"/>
              <a:t>&lt;</a:t>
            </a:r>
            <a:r>
              <a:rPr lang="mi-NZ" dirty="0"/>
              <a:t> </a:t>
            </a:r>
            <a:r>
              <a:rPr lang="de-AT" dirty="0"/>
              <a:t>ты </a:t>
            </a:r>
            <a:r>
              <a:rPr lang="en-GB" dirty="0">
                <a:latin typeface="Calibri" panose="020F0502020204030204" pitchFamily="34" charset="0"/>
                <a:ea typeface="Times New Roman" panose="02020603050405020304" pitchFamily="18" charset="0"/>
                <a:cs typeface="Calibri" panose="020F0502020204030204" pitchFamily="34" charset="0"/>
              </a:rPr>
              <a:t>‘this’, </a:t>
            </a:r>
            <a:r>
              <a:rPr lang="en-GB" dirty="0" err="1">
                <a:latin typeface="Calibri" panose="020F0502020204030204" pitchFamily="34" charset="0"/>
                <a:ea typeface="Times New Roman" panose="02020603050405020304" pitchFamily="18" charset="0"/>
                <a:cs typeface="Calibri" panose="020F0502020204030204" pitchFamily="34" charset="0"/>
              </a:rPr>
              <a:t>ту</a:t>
            </a:r>
            <a:r>
              <a:rPr lang="en-GB" dirty="0">
                <a:latin typeface="Calibri" panose="020F0502020204030204" pitchFamily="34" charset="0"/>
                <a:ea typeface="Times New Roman" panose="02020603050405020304" pitchFamily="18" charset="0"/>
                <a:cs typeface="Calibri" panose="020F0502020204030204" pitchFamily="34" charset="0"/>
              </a:rPr>
              <a:t> ‘that’	+ </a:t>
            </a:r>
            <a:r>
              <a:rPr lang="en-GB" dirty="0" err="1">
                <a:latin typeface="Calibri" panose="020F0502020204030204" pitchFamily="34" charset="0"/>
                <a:ea typeface="Times New Roman" panose="02020603050405020304" pitchFamily="18" charset="0"/>
                <a:cs typeface="Calibri" panose="020F0502020204030204" pitchFamily="34" charset="0"/>
              </a:rPr>
              <a:t>гай</a:t>
            </a:r>
            <a:r>
              <a:rPr lang="en-GB" dirty="0">
                <a:latin typeface="Calibri" panose="020F0502020204030204" pitchFamily="34" charset="0"/>
                <a:ea typeface="Times New Roman" panose="02020603050405020304" pitchFamily="18" charset="0"/>
                <a:cs typeface="Calibri" panose="020F0502020204030204" pitchFamily="34" charset="0"/>
              </a:rPr>
              <a:t> ‘like’</a:t>
            </a:r>
            <a:r>
              <a:rPr lang="de-AT"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	&gt;</a:t>
            </a:r>
            <a:r>
              <a:rPr lang="mi-NZ" dirty="0">
                <a:latin typeface="Calibri" panose="020F0502020204030204" pitchFamily="34" charset="0"/>
                <a:cs typeface="Calibri" panose="020F0502020204030204" pitchFamily="34" charset="0"/>
              </a:rPr>
              <a:t> т</a:t>
            </a:r>
            <a:r>
              <a:rPr lang="mi-NZ" b="1" dirty="0">
                <a:latin typeface="Calibri" panose="020F0502020204030204" pitchFamily="34" charset="0"/>
                <a:cs typeface="Calibri" panose="020F0502020204030204" pitchFamily="34" charset="0"/>
              </a:rPr>
              <a:t>ы</a:t>
            </a:r>
            <a:r>
              <a:rPr lang="mi-NZ" dirty="0">
                <a:latin typeface="Calibri" panose="020F0502020204030204" pitchFamily="34" charset="0"/>
                <a:cs typeface="Calibri" panose="020F0502020204030204" pitchFamily="34" charset="0"/>
              </a:rPr>
              <a:t>ште </a:t>
            </a:r>
            <a:r>
              <a:rPr lang="en-GB" dirty="0">
                <a:latin typeface="Calibri" panose="020F0502020204030204" pitchFamily="34" charset="0"/>
                <a:ea typeface="Times New Roman" panose="02020603050405020304" pitchFamily="18" charset="0"/>
                <a:cs typeface="Calibri" panose="020F0502020204030204" pitchFamily="34" charset="0"/>
              </a:rPr>
              <a:t>‘here’</a:t>
            </a:r>
            <a:r>
              <a:rPr lang="mi-NZ" dirty="0">
                <a:latin typeface="Calibri" panose="020F0502020204030204" pitchFamily="34" charset="0"/>
                <a:cs typeface="Calibri" panose="020F0502020204030204" pitchFamily="34" charset="0"/>
              </a:rPr>
              <a:t>, т</a:t>
            </a:r>
            <a:r>
              <a:rPr lang="mi-NZ" b="1" dirty="0">
                <a:latin typeface="Calibri" panose="020F0502020204030204" pitchFamily="34" charset="0"/>
                <a:cs typeface="Calibri" panose="020F0502020204030204" pitchFamily="34" charset="0"/>
              </a:rPr>
              <a:t>у</a:t>
            </a:r>
            <a:r>
              <a:rPr lang="mi-NZ" dirty="0">
                <a:latin typeface="Calibri" panose="020F0502020204030204" pitchFamily="34" charset="0"/>
                <a:cs typeface="Calibri" panose="020F0502020204030204" pitchFamily="34" charset="0"/>
              </a:rPr>
              <a:t>што </a:t>
            </a:r>
            <a:r>
              <a:rPr lang="en-GB" dirty="0">
                <a:latin typeface="Calibri" panose="020F0502020204030204" pitchFamily="34" charset="0"/>
                <a:ea typeface="Times New Roman" panose="02020603050405020304" pitchFamily="18" charset="0"/>
                <a:cs typeface="Calibri" panose="020F0502020204030204" pitchFamily="34" charset="0"/>
              </a:rPr>
              <a:t>‘there’</a:t>
            </a:r>
            <a:endParaRPr lang="mi-NZ" dirty="0">
              <a:latin typeface="Calibri" panose="020F0502020204030204" pitchFamily="34" charset="0"/>
              <a:cs typeface="Calibri" panose="020F0502020204030204" pitchFamily="34" charset="0"/>
            </a:endParaRPr>
          </a:p>
          <a:p>
            <a:pPr marL="0" indent="0">
              <a:buNone/>
            </a:pPr>
            <a:r>
              <a:rPr lang="mi-NZ" dirty="0">
                <a:latin typeface="Calibri" panose="020F0502020204030204" pitchFamily="34" charset="0"/>
                <a:cs typeface="Calibri" panose="020F0502020204030204" pitchFamily="34" charset="0"/>
              </a:rPr>
              <a:t>	&gt; тын</a:t>
            </a:r>
            <a:r>
              <a:rPr lang="mi-NZ" b="1" dirty="0">
                <a:latin typeface="Calibri" panose="020F0502020204030204" pitchFamily="34" charset="0"/>
                <a:cs typeface="Calibri" panose="020F0502020204030204" pitchFamily="34" charset="0"/>
              </a:rPr>
              <a:t>а</a:t>
            </a:r>
            <a:r>
              <a:rPr lang="mi-NZ" dirty="0">
                <a:latin typeface="Calibri" panose="020F0502020204030204" pitchFamily="34" charset="0"/>
                <a:cs typeface="Calibri" panose="020F0502020204030204" pitchFamily="34" charset="0"/>
              </a:rPr>
              <a:t>р(е) </a:t>
            </a:r>
            <a:r>
              <a:rPr lang="en-GB" dirty="0">
                <a:latin typeface="Calibri" panose="020F0502020204030204" pitchFamily="34" charset="0"/>
                <a:ea typeface="Times New Roman" panose="02020603050405020304" pitchFamily="18" charset="0"/>
                <a:cs typeface="Calibri" panose="020F0502020204030204" pitchFamily="34" charset="0"/>
              </a:rPr>
              <a:t>‘this much’</a:t>
            </a:r>
            <a:r>
              <a:rPr lang="mi-NZ" dirty="0">
                <a:latin typeface="Calibri" panose="020F0502020204030204" pitchFamily="34" charset="0"/>
                <a:cs typeface="Calibri" panose="020F0502020204030204" pitchFamily="34" charset="0"/>
              </a:rPr>
              <a:t>, тун</a:t>
            </a:r>
            <a:r>
              <a:rPr lang="mi-NZ" b="1" dirty="0">
                <a:latin typeface="Calibri" panose="020F0502020204030204" pitchFamily="34" charset="0"/>
                <a:cs typeface="Calibri" panose="020F0502020204030204" pitchFamily="34" charset="0"/>
              </a:rPr>
              <a:t>а</a:t>
            </a:r>
            <a:r>
              <a:rPr lang="mi-NZ" dirty="0">
                <a:latin typeface="Calibri" panose="020F0502020204030204" pitchFamily="34" charset="0"/>
                <a:cs typeface="Calibri" panose="020F0502020204030204" pitchFamily="34" charset="0"/>
              </a:rPr>
              <a:t>р(е) </a:t>
            </a:r>
            <a:r>
              <a:rPr lang="en-GB" dirty="0">
                <a:latin typeface="Calibri" panose="020F0502020204030204" pitchFamily="34" charset="0"/>
                <a:ea typeface="Times New Roman" panose="02020603050405020304" pitchFamily="18" charset="0"/>
                <a:cs typeface="Calibri" panose="020F0502020204030204" pitchFamily="34" charset="0"/>
              </a:rPr>
              <a:t>‘that much’</a:t>
            </a:r>
          </a:p>
          <a:p>
            <a:pPr marL="0" indent="0">
              <a:buNone/>
            </a:pPr>
            <a:r>
              <a:rPr lang="en-GB" dirty="0">
                <a:latin typeface="Calibri" panose="020F0502020204030204" pitchFamily="34" charset="0"/>
                <a:cs typeface="Calibri" panose="020F0502020204030204" pitchFamily="34" charset="0"/>
              </a:rPr>
              <a:t>	&gt; …</a:t>
            </a:r>
            <a:r>
              <a:rPr lang="de-AT" dirty="0"/>
              <a:t> </a:t>
            </a:r>
            <a:endParaRPr lang="en-GB" dirty="0"/>
          </a:p>
        </p:txBody>
      </p:sp>
    </p:spTree>
    <p:extLst>
      <p:ext uri="{BB962C8B-B14F-4D97-AF65-F5344CB8AC3E}">
        <p14:creationId xmlns:p14="http://schemas.microsoft.com/office/powerpoint/2010/main" val="39503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йӧрат</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н</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graphicFrame>
        <p:nvGraphicFramePr>
          <p:cNvPr id="6" name="Content Placeholder 5">
            <a:extLst>
              <a:ext uri="{FF2B5EF4-FFF2-40B4-BE49-F238E27FC236}">
                <a16:creationId xmlns:a16="http://schemas.microsoft.com/office/drawing/2014/main" id="{477E836E-9E83-4FF5-8473-A5615DB5367C}"/>
              </a:ext>
            </a:extLst>
          </p:cNvPr>
          <p:cNvGraphicFramePr>
            <a:graphicFrameLocks/>
          </p:cNvGraphicFramePr>
          <p:nvPr>
            <p:extLst>
              <p:ext uri="{D42A27DB-BD31-4B8C-83A1-F6EECF244321}">
                <p14:modId xmlns:p14="http://schemas.microsoft.com/office/powerpoint/2010/main" val="2036427726"/>
              </p:ext>
            </p:extLst>
          </p:nvPr>
        </p:nvGraphicFramePr>
        <p:xfrm>
          <a:off x="922540" y="2291391"/>
          <a:ext cx="10346920" cy="2948265"/>
        </p:xfrm>
        <a:graphic>
          <a:graphicData uri="http://schemas.openxmlformats.org/drawingml/2006/table">
            <a:tbl>
              <a:tblPr firstRow="1" firstCol="1" bandRow="1" bandCol="1"/>
              <a:tblGrid>
                <a:gridCol w="5134581">
                  <a:extLst>
                    <a:ext uri="{9D8B030D-6E8A-4147-A177-3AD203B41FA5}">
                      <a16:colId xmlns:a16="http://schemas.microsoft.com/office/drawing/2014/main" val="2390141074"/>
                    </a:ext>
                  </a:extLst>
                </a:gridCol>
                <a:gridCol w="5212339">
                  <a:extLst>
                    <a:ext uri="{9D8B030D-6E8A-4147-A177-3AD203B41FA5}">
                      <a16:colId xmlns:a16="http://schemas.microsoft.com/office/drawing/2014/main" val="1972910606"/>
                    </a:ext>
                  </a:extLst>
                </a:gridCol>
              </a:tblGrid>
              <a:tr h="982755">
                <a:tc>
                  <a:txBody>
                    <a:bodyPr/>
                    <a:lstStyle/>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Мый мар</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й р</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дио перед</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чым </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йӧрат</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колышт</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400" b="0" i="0" u="none" strike="noStrike">
                        <a:effectLst/>
                        <a:latin typeface="Arial" panose="020B0604020202020204" pitchFamily="34" charset="0"/>
                      </a:endParaRPr>
                    </a:p>
                  </a:txBody>
                  <a:tcPr marL="186618" marR="186618" marT="2591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I like to listen to Mari radio programs.</a:t>
                      </a:r>
                      <a:endParaRPr lang="en-US" sz="4400" b="0" i="0" u="none" strike="noStrike">
                        <a:effectLst/>
                        <a:latin typeface="Arial" panose="020B0604020202020204" pitchFamily="34" charset="0"/>
                      </a:endParaRPr>
                    </a:p>
                  </a:txBody>
                  <a:tcPr marL="186618" marR="186618" marT="2591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330427"/>
                  </a:ext>
                </a:extLst>
              </a:tr>
              <a:tr h="982755">
                <a:tc>
                  <a:txBody>
                    <a:bodyPr/>
                    <a:lstStyle/>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до кол ш</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рым </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йӧрат</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кочк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4400" b="0" i="0" u="none" strike="noStrike">
                        <a:effectLst/>
                        <a:latin typeface="Arial" panose="020B0604020202020204" pitchFamily="34" charset="0"/>
                      </a:endParaRPr>
                    </a:p>
                  </a:txBody>
                  <a:tcPr marL="186618" marR="186618" marT="2591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(S)he likes to eat fish soup.</a:t>
                      </a:r>
                      <a:endParaRPr lang="en-US" sz="4400" b="0" i="0" u="none" strike="noStrike">
                        <a:effectLst/>
                        <a:latin typeface="Arial" panose="020B0604020202020204" pitchFamily="34" charset="0"/>
                      </a:endParaRPr>
                    </a:p>
                  </a:txBody>
                  <a:tcPr marL="186618" marR="186618" marT="2591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920638"/>
                  </a:ext>
                </a:extLst>
              </a:tr>
              <a:tr h="982755">
                <a:tc>
                  <a:txBody>
                    <a:bodyPr/>
                    <a:lstStyle/>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Йоч</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-влак В. Кол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мбын почелам</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тшым </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йӧрат</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дыт.</a:t>
                      </a:r>
                      <a:endParaRPr lang="az-Cyrl-AZ" sz="4400" b="0" i="0" u="none" strike="noStrike">
                        <a:effectLst/>
                        <a:latin typeface="Arial" panose="020B0604020202020204" pitchFamily="34" charset="0"/>
                      </a:endParaRPr>
                    </a:p>
                  </a:txBody>
                  <a:tcPr marL="186618" marR="186618" marT="2591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The children like to read Valentin </a:t>
                      </a:r>
                      <a:r>
                        <a:rPr lang="en-US" sz="2800" b="0" i="0" u="none" strike="noStrike" dirty="0" err="1">
                          <a:effectLst/>
                          <a:latin typeface="Calibri" panose="020F0502020204030204" pitchFamily="34" charset="0"/>
                          <a:ea typeface="PMingLiU" panose="02020500000000000000" pitchFamily="18" charset="-120"/>
                          <a:cs typeface="Calibri" panose="020F0502020204030204" pitchFamily="34" charset="0"/>
                        </a:rPr>
                        <a:t>Kolumb’s</a:t>
                      </a: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 poems.</a:t>
                      </a:r>
                      <a:endParaRPr lang="en-US" sz="4400" b="0" i="0" u="none" strike="noStrike" dirty="0">
                        <a:effectLst/>
                        <a:latin typeface="Arial" panose="020B0604020202020204" pitchFamily="34" charset="0"/>
                      </a:endParaRPr>
                    </a:p>
                  </a:txBody>
                  <a:tcPr marL="186618" marR="186618" marT="2591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442518"/>
                  </a:ext>
                </a:extLst>
              </a:tr>
            </a:tbl>
          </a:graphicData>
        </a:graphic>
      </p:graphicFrame>
    </p:spTree>
    <p:extLst>
      <p:ext uri="{BB962C8B-B14F-4D97-AF65-F5344CB8AC3E}">
        <p14:creationId xmlns:p14="http://schemas.microsoft.com/office/powerpoint/2010/main" val="270361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34</a:t>
            </a:fld>
            <a:endParaRPr lang="en-GB"/>
          </a:p>
        </p:txBody>
      </p:sp>
    </p:spTree>
    <p:extLst>
      <p:ext uri="{BB962C8B-B14F-4D97-AF65-F5344CB8AC3E}">
        <p14:creationId xmlns:p14="http://schemas.microsoft.com/office/powerpoint/2010/main" val="3676685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331549-CCC1-48FB-A33F-7D4E7CFB0EC2}"/>
              </a:ext>
            </a:extLst>
          </p:cNvPr>
          <p:cNvPicPr>
            <a:picLocks noChangeAspect="1"/>
          </p:cNvPicPr>
          <p:nvPr/>
        </p:nvPicPr>
        <p:blipFill>
          <a:blip r:embed="rId5"/>
          <a:stretch>
            <a:fillRect/>
          </a:stretch>
        </p:blipFill>
        <p:spPr>
          <a:xfrm>
            <a:off x="516731" y="422086"/>
            <a:ext cx="11158538" cy="5412656"/>
          </a:xfrm>
          <a:prstGeom prst="rect">
            <a:avLst/>
          </a:prstGeom>
        </p:spPr>
      </p:pic>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35</a:t>
            </a:fld>
            <a:endParaRPr lang="en-GB"/>
          </a:p>
        </p:txBody>
      </p:sp>
      <p:pic>
        <p:nvPicPr>
          <p:cNvPr id="7" name="omj_14_1_a">
            <a:hlinkClick r:id="" action="ppaction://media"/>
            <a:extLst>
              <a:ext uri="{FF2B5EF4-FFF2-40B4-BE49-F238E27FC236}">
                <a16:creationId xmlns:a16="http://schemas.microsoft.com/office/drawing/2014/main" id="{4E3696D2-94CB-446F-82D3-9851B46828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49606" y="5529942"/>
            <a:ext cx="609600" cy="609600"/>
          </a:xfrm>
          <a:prstGeom prst="rect">
            <a:avLst/>
          </a:prstGeom>
        </p:spPr>
      </p:pic>
    </p:spTree>
    <p:extLst>
      <p:ext uri="{BB962C8B-B14F-4D97-AF65-F5344CB8AC3E}">
        <p14:creationId xmlns:p14="http://schemas.microsoft.com/office/powerpoint/2010/main" val="20105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60A3AF-B1B9-4D7E-A69E-8B1F98B04EC9}"/>
              </a:ext>
            </a:extLst>
          </p:cNvPr>
          <p:cNvPicPr>
            <a:picLocks noChangeAspect="1"/>
          </p:cNvPicPr>
          <p:nvPr/>
        </p:nvPicPr>
        <p:blipFill>
          <a:blip r:embed="rId5"/>
          <a:stretch>
            <a:fillRect/>
          </a:stretch>
        </p:blipFill>
        <p:spPr>
          <a:xfrm>
            <a:off x="526256" y="190729"/>
            <a:ext cx="11139488" cy="5980146"/>
          </a:xfrm>
          <a:prstGeom prst="rect">
            <a:avLst/>
          </a:prstGeom>
        </p:spPr>
      </p:pic>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6" name="omj_14_1_b - Copy">
            <a:hlinkClick r:id="" action="ppaction://media"/>
            <a:extLst>
              <a:ext uri="{FF2B5EF4-FFF2-40B4-BE49-F238E27FC236}">
                <a16:creationId xmlns:a16="http://schemas.microsoft.com/office/drawing/2014/main" id="{0DDC6846-9158-4221-A0AA-70D9868A5B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91739" y="5224689"/>
            <a:ext cx="609600" cy="609600"/>
          </a:xfrm>
          <a:prstGeom prst="rect">
            <a:avLst/>
          </a:prstGeom>
        </p:spPr>
      </p:pic>
    </p:spTree>
    <p:extLst>
      <p:ext uri="{BB962C8B-B14F-4D97-AF65-F5344CB8AC3E}">
        <p14:creationId xmlns:p14="http://schemas.microsoft.com/office/powerpoint/2010/main" val="6191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37</a:t>
            </a:fld>
            <a:endParaRPr lang="en-GB"/>
          </a:p>
        </p:txBody>
      </p:sp>
    </p:spTree>
    <p:extLst>
      <p:ext uri="{BB962C8B-B14F-4D97-AF65-F5344CB8AC3E}">
        <p14:creationId xmlns:p14="http://schemas.microsoft.com/office/powerpoint/2010/main" val="3801195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26.</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Мар</a:t>
            </a:r>
            <a:r>
              <a:rPr lang="en-US" b="1" dirty="0" err="1"/>
              <a:t>и</a:t>
            </a:r>
            <a:r>
              <a:rPr lang="en-US" dirty="0" err="1"/>
              <a:t>й-влак</a:t>
            </a:r>
            <a:r>
              <a:rPr lang="en-US" dirty="0"/>
              <a:t> </a:t>
            </a:r>
            <a:r>
              <a:rPr lang="en-US" dirty="0" err="1"/>
              <a:t>ш</a:t>
            </a:r>
            <a:r>
              <a:rPr lang="en-US" b="1" dirty="0" err="1"/>
              <a:t>о</a:t>
            </a:r>
            <a:r>
              <a:rPr lang="en-US" dirty="0" err="1"/>
              <a:t>шым</a:t>
            </a:r>
            <a:r>
              <a:rPr lang="en-US" dirty="0"/>
              <a:t> </a:t>
            </a:r>
            <a:r>
              <a:rPr lang="en-US" dirty="0" err="1"/>
              <a:t>почк</a:t>
            </a:r>
            <a:r>
              <a:rPr lang="en-US" b="1" dirty="0" err="1"/>
              <a:t>а</a:t>
            </a:r>
            <a:r>
              <a:rPr lang="en-US" dirty="0" err="1"/>
              <a:t>лтыш</a:t>
            </a:r>
            <a:r>
              <a:rPr lang="en-US" dirty="0"/>
              <a:t> </a:t>
            </a:r>
            <a:r>
              <a:rPr lang="en-US" b="1" dirty="0" err="1"/>
              <a:t>а</a:t>
            </a:r>
            <a:r>
              <a:rPr lang="en-US" dirty="0" err="1"/>
              <a:t>л’е</a:t>
            </a:r>
            <a:r>
              <a:rPr lang="en-US" dirty="0"/>
              <a:t> </a:t>
            </a:r>
            <a:r>
              <a:rPr lang="en-US" dirty="0" err="1"/>
              <a:t>шинчаланш</a:t>
            </a:r>
            <a:r>
              <a:rPr lang="en-US" b="1" dirty="0" err="1"/>
              <a:t>у</a:t>
            </a:r>
            <a:r>
              <a:rPr lang="en-US" dirty="0" err="1"/>
              <a:t>до</a:t>
            </a:r>
            <a:r>
              <a:rPr lang="en-US" dirty="0"/>
              <a:t> </a:t>
            </a:r>
            <a:r>
              <a:rPr lang="en-US" dirty="0" err="1"/>
              <a:t>ш</a:t>
            </a:r>
            <a:r>
              <a:rPr lang="en-US" b="1" dirty="0" err="1"/>
              <a:t>ӱ</a:t>
            </a:r>
            <a:r>
              <a:rPr lang="en-US" dirty="0" err="1"/>
              <a:t>рым</a:t>
            </a:r>
            <a:r>
              <a:rPr lang="en-US" dirty="0"/>
              <a:t> </a:t>
            </a:r>
            <a:r>
              <a:rPr lang="en-US" dirty="0" err="1"/>
              <a:t>к</a:t>
            </a:r>
            <a:r>
              <a:rPr lang="en-US" b="1" dirty="0" err="1"/>
              <a:t>о</a:t>
            </a:r>
            <a:r>
              <a:rPr lang="en-US" dirty="0" err="1"/>
              <a:t>чкыт</a:t>
            </a:r>
            <a:r>
              <a:rPr lang="en-US" dirty="0"/>
              <a:t>. </a:t>
            </a:r>
          </a:p>
          <a:p>
            <a:pPr marL="0" indent="0">
              <a:buNone/>
            </a:pPr>
            <a:r>
              <a:rPr lang="en-US" dirty="0" err="1"/>
              <a:t>Тыг</a:t>
            </a:r>
            <a:r>
              <a:rPr lang="en-US" b="1" dirty="0" err="1"/>
              <a:t>а</a:t>
            </a:r>
            <a:r>
              <a:rPr lang="en-US" dirty="0" err="1"/>
              <a:t>й</a:t>
            </a:r>
            <a:r>
              <a:rPr lang="en-US" dirty="0"/>
              <a:t> </a:t>
            </a:r>
            <a:r>
              <a:rPr lang="en-US" dirty="0" err="1"/>
              <a:t>шӱр</a:t>
            </a:r>
            <a:r>
              <a:rPr lang="en-US" dirty="0"/>
              <a:t> </a:t>
            </a:r>
            <a:r>
              <a:rPr lang="en-US" dirty="0" err="1"/>
              <a:t>тазалыкл</a:t>
            </a:r>
            <a:r>
              <a:rPr lang="en-US" b="1" dirty="0" err="1"/>
              <a:t>а</a:t>
            </a:r>
            <a:r>
              <a:rPr lang="en-US" dirty="0" err="1"/>
              <a:t>н</a:t>
            </a:r>
            <a:r>
              <a:rPr lang="en-US" dirty="0"/>
              <a:t> </a:t>
            </a:r>
            <a:r>
              <a:rPr lang="en-US" dirty="0" err="1"/>
              <a:t>пайд</a:t>
            </a:r>
            <a:r>
              <a:rPr lang="en-US" b="1" dirty="0" err="1"/>
              <a:t>а</a:t>
            </a:r>
            <a:r>
              <a:rPr lang="en-US" dirty="0" err="1"/>
              <a:t>ле</a:t>
            </a:r>
            <a:r>
              <a:rPr lang="en-US" dirty="0"/>
              <a:t>. </a:t>
            </a:r>
          </a:p>
          <a:p>
            <a:pPr marL="0" indent="0">
              <a:buNone/>
            </a:pPr>
            <a:r>
              <a:rPr lang="en-US" dirty="0" err="1"/>
              <a:t>Кол</a:t>
            </a:r>
            <a:r>
              <a:rPr lang="en-US" dirty="0"/>
              <a:t> </a:t>
            </a:r>
            <a:r>
              <a:rPr lang="en-US" dirty="0" err="1"/>
              <a:t>шӱрым</a:t>
            </a:r>
            <a:r>
              <a:rPr lang="en-US" b="1" dirty="0" err="1"/>
              <a:t>а</a:t>
            </a:r>
            <a:r>
              <a:rPr lang="en-US" dirty="0" err="1"/>
              <a:t>т</a:t>
            </a:r>
            <a:r>
              <a:rPr lang="en-US" dirty="0"/>
              <a:t> </a:t>
            </a:r>
            <a:r>
              <a:rPr lang="en-US" dirty="0" err="1"/>
              <a:t>н</a:t>
            </a:r>
            <a:r>
              <a:rPr lang="en-US" b="1" dirty="0" err="1"/>
              <a:t>у</a:t>
            </a:r>
            <a:r>
              <a:rPr lang="en-US" dirty="0" err="1"/>
              <a:t>но</a:t>
            </a:r>
            <a:r>
              <a:rPr lang="en-US" dirty="0"/>
              <a:t> </a:t>
            </a:r>
            <a:r>
              <a:rPr lang="en-US" dirty="0" err="1"/>
              <a:t>йӧрат</a:t>
            </a:r>
            <a:r>
              <a:rPr lang="en-US" b="1" dirty="0" err="1"/>
              <a:t>е</a:t>
            </a:r>
            <a:r>
              <a:rPr lang="en-US" dirty="0" err="1"/>
              <a:t>н</a:t>
            </a:r>
            <a:r>
              <a:rPr lang="en-US" dirty="0"/>
              <a:t> </a:t>
            </a:r>
            <a:r>
              <a:rPr lang="en-US" dirty="0" err="1"/>
              <a:t>к</a:t>
            </a:r>
            <a:r>
              <a:rPr lang="en-US" b="1" dirty="0" err="1"/>
              <a:t>о</a:t>
            </a:r>
            <a:r>
              <a:rPr lang="en-US" dirty="0" err="1"/>
              <a:t>чкыт</a:t>
            </a:r>
            <a:r>
              <a:rPr lang="en-US" dirty="0"/>
              <a:t>. </a:t>
            </a:r>
          </a:p>
          <a:p>
            <a:pPr marL="0" indent="0">
              <a:buNone/>
            </a:pPr>
            <a:r>
              <a:rPr lang="en-US" dirty="0" err="1"/>
              <a:t>Ш</a:t>
            </a:r>
            <a:r>
              <a:rPr lang="en-US" b="1" dirty="0" err="1"/>
              <a:t>ы</a:t>
            </a:r>
            <a:r>
              <a:rPr lang="en-US" dirty="0" err="1"/>
              <a:t>жым</a:t>
            </a:r>
            <a:r>
              <a:rPr lang="en-US" dirty="0"/>
              <a:t> </a:t>
            </a:r>
            <a:r>
              <a:rPr lang="en-US" dirty="0" err="1"/>
              <a:t>да</a:t>
            </a:r>
            <a:r>
              <a:rPr lang="en-US" dirty="0"/>
              <a:t> </a:t>
            </a:r>
            <a:r>
              <a:rPr lang="en-US" dirty="0" err="1"/>
              <a:t>т</a:t>
            </a:r>
            <a:r>
              <a:rPr lang="en-US" b="1" dirty="0" err="1"/>
              <a:t>е</a:t>
            </a:r>
            <a:r>
              <a:rPr lang="en-US" dirty="0" err="1"/>
              <a:t>лым</a:t>
            </a:r>
            <a:r>
              <a:rPr lang="en-US" dirty="0"/>
              <a:t> </a:t>
            </a:r>
            <a:r>
              <a:rPr lang="en-US" dirty="0" err="1"/>
              <a:t>ӱстемб</a:t>
            </a:r>
            <a:r>
              <a:rPr lang="en-US" b="1" dirty="0" err="1"/>
              <a:t>а</a:t>
            </a:r>
            <a:r>
              <a:rPr lang="en-US" dirty="0" err="1"/>
              <a:t>лне</a:t>
            </a:r>
            <a:r>
              <a:rPr lang="en-US" dirty="0"/>
              <a:t> </a:t>
            </a:r>
            <a:r>
              <a:rPr lang="en-US" dirty="0" err="1"/>
              <a:t>ш</a:t>
            </a:r>
            <a:r>
              <a:rPr lang="en-US" b="1" dirty="0" err="1"/>
              <a:t>у</a:t>
            </a:r>
            <a:r>
              <a:rPr lang="en-US" dirty="0" err="1"/>
              <a:t>ыктымо</a:t>
            </a:r>
            <a:r>
              <a:rPr lang="en-US" dirty="0"/>
              <a:t> </a:t>
            </a:r>
            <a:r>
              <a:rPr lang="en-US" dirty="0" err="1"/>
              <a:t>ковышт</a:t>
            </a:r>
            <a:r>
              <a:rPr lang="en-US" b="1" dirty="0" err="1"/>
              <a:t>а</a:t>
            </a:r>
            <a:r>
              <a:rPr lang="en-US" dirty="0" err="1"/>
              <a:t>м</a:t>
            </a:r>
            <a:r>
              <a:rPr lang="en-US" dirty="0"/>
              <a:t>, </a:t>
            </a:r>
            <a:r>
              <a:rPr lang="en-US" dirty="0" err="1"/>
              <a:t>шинч</a:t>
            </a:r>
            <a:r>
              <a:rPr lang="en-US" b="1" dirty="0" err="1"/>
              <a:t>а</a:t>
            </a:r>
            <a:r>
              <a:rPr lang="en-US" dirty="0" err="1"/>
              <a:t>лтыме</a:t>
            </a:r>
            <a:r>
              <a:rPr lang="en-US" dirty="0"/>
              <a:t> </a:t>
            </a:r>
            <a:r>
              <a:rPr lang="en-US" dirty="0" err="1"/>
              <a:t>ки</a:t>
            </a:r>
            <a:r>
              <a:rPr lang="en-US" b="1" dirty="0" err="1"/>
              <a:t>я</a:t>
            </a:r>
            <a:r>
              <a:rPr lang="en-US" dirty="0" err="1"/>
              <a:t>рым</a:t>
            </a:r>
            <a:r>
              <a:rPr lang="en-US" dirty="0"/>
              <a:t> </a:t>
            </a:r>
            <a:r>
              <a:rPr lang="en-US" dirty="0" err="1"/>
              <a:t>уж</a:t>
            </a:r>
            <a:r>
              <a:rPr lang="en-US" b="1" dirty="0" err="1"/>
              <a:t>а</a:t>
            </a:r>
            <a:r>
              <a:rPr lang="en-US" dirty="0" err="1"/>
              <a:t>ш</a:t>
            </a:r>
            <a:r>
              <a:rPr lang="en-US" dirty="0"/>
              <a:t> </a:t>
            </a:r>
            <a:r>
              <a:rPr lang="en-US" dirty="0" err="1"/>
              <a:t>ли</a:t>
            </a:r>
            <a:r>
              <a:rPr lang="en-US" b="1" dirty="0" err="1"/>
              <a:t>е</a:t>
            </a:r>
            <a:r>
              <a:rPr lang="en-US" dirty="0" err="1"/>
              <a:t>ш</a:t>
            </a:r>
            <a:r>
              <a:rPr lang="en-US" dirty="0"/>
              <a:t>. </a:t>
            </a:r>
          </a:p>
          <a:p>
            <a:pPr marL="0" indent="0">
              <a:buNone/>
            </a:pPr>
            <a:r>
              <a:rPr lang="en-US" dirty="0" err="1"/>
              <a:t>М</a:t>
            </a:r>
            <a:r>
              <a:rPr lang="en-US" b="1" dirty="0" err="1"/>
              <a:t>у</a:t>
            </a:r>
            <a:r>
              <a:rPr lang="en-US" dirty="0" err="1"/>
              <a:t>но</a:t>
            </a:r>
            <a:r>
              <a:rPr lang="en-US" dirty="0"/>
              <a:t> </a:t>
            </a:r>
            <a:r>
              <a:rPr lang="en-US" dirty="0" err="1"/>
              <a:t>кочкыш</a:t>
            </a:r>
            <a:r>
              <a:rPr lang="en-US" b="1" dirty="0" err="1"/>
              <a:t>а</a:t>
            </a:r>
            <a:r>
              <a:rPr lang="en-US" dirty="0" err="1"/>
              <a:t>т</a:t>
            </a:r>
            <a:r>
              <a:rPr lang="en-US" dirty="0"/>
              <a:t> </a:t>
            </a:r>
            <a:r>
              <a:rPr lang="en-US" dirty="0" err="1"/>
              <a:t>ч</a:t>
            </a:r>
            <a:r>
              <a:rPr lang="en-US" b="1" dirty="0" err="1"/>
              <a:t>ӱ</a:t>
            </a:r>
            <a:r>
              <a:rPr lang="en-US" dirty="0" err="1"/>
              <a:t>чкыдын</a:t>
            </a:r>
            <a:r>
              <a:rPr lang="en-US" dirty="0"/>
              <a:t> </a:t>
            </a:r>
            <a:r>
              <a:rPr lang="en-US" dirty="0" err="1"/>
              <a:t>лиед</a:t>
            </a:r>
            <a:r>
              <a:rPr lang="en-US" b="1" dirty="0" err="1"/>
              <a:t>а</a:t>
            </a:r>
            <a:r>
              <a:rPr lang="en-US" dirty="0"/>
              <a:t>: </a:t>
            </a:r>
            <a:r>
              <a:rPr lang="en-US" dirty="0" err="1"/>
              <a:t>подк</a:t>
            </a:r>
            <a:r>
              <a:rPr lang="en-US" b="1" dirty="0" err="1"/>
              <a:t>о</a:t>
            </a:r>
            <a:r>
              <a:rPr lang="en-US" dirty="0" err="1"/>
              <a:t>гыльо</a:t>
            </a:r>
            <a:r>
              <a:rPr lang="en-US" dirty="0"/>
              <a:t>, </a:t>
            </a:r>
            <a:r>
              <a:rPr lang="en-US" dirty="0" err="1"/>
              <a:t>пулашкам</a:t>
            </a:r>
            <a:r>
              <a:rPr lang="en-US" b="1" dirty="0" err="1"/>
              <a:t>у</a:t>
            </a:r>
            <a:r>
              <a:rPr lang="en-US" dirty="0" err="1"/>
              <a:t>но</a:t>
            </a:r>
            <a:r>
              <a:rPr lang="en-US" dirty="0"/>
              <a:t>, </a:t>
            </a:r>
            <a:r>
              <a:rPr lang="en-US" dirty="0" err="1"/>
              <a:t>салмам</a:t>
            </a:r>
            <a:r>
              <a:rPr lang="en-US" b="1" dirty="0" err="1"/>
              <a:t>у</a:t>
            </a:r>
            <a:r>
              <a:rPr lang="en-US" dirty="0" err="1"/>
              <a:t>но</a:t>
            </a:r>
            <a:r>
              <a:rPr lang="en-US" dirty="0"/>
              <a:t>, </a:t>
            </a:r>
            <a:r>
              <a:rPr lang="en-US" dirty="0" err="1"/>
              <a:t>муныд</a:t>
            </a:r>
            <a:r>
              <a:rPr lang="en-US" b="1" dirty="0" err="1"/>
              <a:t>у</a:t>
            </a:r>
            <a:r>
              <a:rPr lang="en-US" dirty="0" err="1"/>
              <a:t>выртыш</a:t>
            </a:r>
            <a:r>
              <a:rPr lang="en-US" dirty="0"/>
              <a:t>, </a:t>
            </a:r>
            <a:r>
              <a:rPr lang="en-US" dirty="0" err="1"/>
              <a:t>туар</a:t>
            </a:r>
            <a:r>
              <a:rPr lang="en-US" b="1" dirty="0" err="1"/>
              <a:t>а</a:t>
            </a:r>
            <a:r>
              <a:rPr lang="en-US" dirty="0"/>
              <a:t>.</a:t>
            </a: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38</a:t>
            </a:fld>
            <a:endParaRPr lang="en-GB"/>
          </a:p>
        </p:txBody>
      </p:sp>
      <p:pic>
        <p:nvPicPr>
          <p:cNvPr id="2" name="omj_14_2">
            <a:hlinkClick r:id="" action="ppaction://media"/>
            <a:extLst>
              <a:ext uri="{FF2B5EF4-FFF2-40B4-BE49-F238E27FC236}">
                <a16:creationId xmlns:a16="http://schemas.microsoft.com/office/drawing/2014/main" id="{C07D6853-E93D-4B3C-B58E-E2A054465D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55389" y="4940074"/>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5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3204-2C9B-48D8-9D9E-92788C6B8133}"/>
              </a:ext>
            </a:extLst>
          </p:cNvPr>
          <p:cNvSpPr>
            <a:spLocks noGrp="1"/>
          </p:cNvSpPr>
          <p:nvPr>
            <p:ph type="title"/>
          </p:nvPr>
        </p:nvSpPr>
        <p:spPr/>
        <p:txBody>
          <a:bodyPr/>
          <a:lstStyle/>
          <a:p>
            <a:r>
              <a:rPr lang="de-AT" dirty="0"/>
              <a:t>Sources</a:t>
            </a:r>
            <a:endParaRPr lang="en-GB" dirty="0"/>
          </a:p>
        </p:txBody>
      </p:sp>
      <p:sp>
        <p:nvSpPr>
          <p:cNvPr id="3" name="Content Placeholder 2">
            <a:extLst>
              <a:ext uri="{FF2B5EF4-FFF2-40B4-BE49-F238E27FC236}">
                <a16:creationId xmlns:a16="http://schemas.microsoft.com/office/drawing/2014/main" id="{2CC46E41-C76E-4CB2-82CB-E36A6B09CE19}"/>
              </a:ext>
            </a:extLst>
          </p:cNvPr>
          <p:cNvSpPr>
            <a:spLocks noGrp="1"/>
          </p:cNvSpPr>
          <p:nvPr>
            <p:ph idx="1"/>
          </p:nvPr>
        </p:nvSpPr>
        <p:spPr/>
        <p:txBody>
          <a:bodyPr/>
          <a:lstStyle/>
          <a:p>
            <a:pPr marL="0" indent="0">
              <a:buNone/>
            </a:pPr>
            <a:r>
              <a:rPr lang="de-AT" dirty="0"/>
              <a:t>Bradley, Jeremy. 2016. Mari converb constructions</a:t>
            </a:r>
            <a:r>
              <a:rPr lang="de-AT" dirty="0">
                <a:solidFill>
                  <a:srgbClr val="000000"/>
                </a:solidFill>
                <a:latin typeface="ff12"/>
              </a:rPr>
              <a:t>: productivity and regional variance. [doctoral dissertation] Vienna: University of Vienna. [draft published online at </a:t>
            </a:r>
            <a:r>
              <a:rPr lang="de-AT" dirty="0">
                <a:solidFill>
                  <a:srgbClr val="000000"/>
                </a:solidFill>
                <a:latin typeface="ff12"/>
                <a:hlinkClick r:id="rId2"/>
              </a:rPr>
              <a:t>othes.univie.ac.at/43606/</a:t>
            </a:r>
            <a:r>
              <a:rPr lang="de-AT" dirty="0">
                <a:solidFill>
                  <a:srgbClr val="000000"/>
                </a:solidFill>
                <a:latin typeface="ff12"/>
              </a:rPr>
              <a:t>]</a:t>
            </a:r>
            <a:endParaRPr lang="de-AT" dirty="0"/>
          </a:p>
          <a:p>
            <a:pPr marL="0" indent="0">
              <a:buNone/>
            </a:pPr>
            <a:r>
              <a:rPr lang="en-GB" dirty="0" err="1">
                <a:solidFill>
                  <a:srgbClr val="000000"/>
                </a:solidFill>
                <a:latin typeface="ff12"/>
              </a:rPr>
              <a:t>Riese</a:t>
            </a:r>
            <a:r>
              <a:rPr lang="en-GB" dirty="0">
                <a:solidFill>
                  <a:srgbClr val="000000"/>
                </a:solidFill>
                <a:latin typeface="ff12"/>
              </a:rPr>
              <a:t>, Timothy; Bradley, Jeremy; </a:t>
            </a:r>
            <a:r>
              <a:rPr lang="en-GB" dirty="0" err="1">
                <a:solidFill>
                  <a:srgbClr val="000000"/>
                </a:solidFill>
                <a:latin typeface="ff12"/>
              </a:rPr>
              <a:t>Schötschel</a:t>
            </a:r>
            <a:r>
              <a:rPr lang="en-GB" dirty="0">
                <a:solidFill>
                  <a:srgbClr val="000000"/>
                </a:solidFill>
                <a:latin typeface="ff12"/>
              </a:rPr>
              <a:t>, Monika; </a:t>
            </a:r>
            <a:r>
              <a:rPr lang="en-GB" dirty="0" err="1">
                <a:solidFill>
                  <a:srgbClr val="000000"/>
                </a:solidFill>
                <a:latin typeface="ff12"/>
              </a:rPr>
              <a:t>Yefremova</a:t>
            </a:r>
            <a:r>
              <a:rPr lang="en-GB" dirty="0">
                <a:solidFill>
                  <a:srgbClr val="000000"/>
                </a:solidFill>
                <a:latin typeface="ff12"/>
              </a:rPr>
              <a:t>, Tatiana 2019. </a:t>
            </a:r>
            <a:r>
              <a:rPr lang="en-GB" i="1" dirty="0">
                <a:solidFill>
                  <a:srgbClr val="000000"/>
                </a:solidFill>
                <a:latin typeface="ff12"/>
              </a:rPr>
              <a:t>Mari (</a:t>
            </a:r>
            <a:r>
              <a:rPr lang="az-Cyrl-AZ" i="1" dirty="0">
                <a:solidFill>
                  <a:srgbClr val="000000"/>
                </a:solidFill>
                <a:latin typeface="ff12"/>
              </a:rPr>
              <a:t>марий йылме): </a:t>
            </a:r>
            <a:r>
              <a:rPr lang="en-GB" i="1" dirty="0">
                <a:solidFill>
                  <a:srgbClr val="000000"/>
                </a:solidFill>
                <a:latin typeface="ff12"/>
              </a:rPr>
              <a:t>An Essential Grammar for International Learners</a:t>
            </a:r>
            <a:r>
              <a:rPr lang="en-GB" dirty="0">
                <a:solidFill>
                  <a:srgbClr val="000000"/>
                </a:solidFill>
                <a:latin typeface="ff12"/>
              </a:rPr>
              <a:t>. [Draft version] Vienna: University of Vienna. [published online at </a:t>
            </a:r>
            <a:r>
              <a:rPr lang="en-GB" dirty="0">
                <a:solidFill>
                  <a:srgbClr val="000000"/>
                </a:solidFill>
                <a:latin typeface="ff12"/>
                <a:hlinkClick r:id="rId3"/>
              </a:rPr>
              <a:t>grammar.mari-language.com</a:t>
            </a:r>
            <a:r>
              <a:rPr lang="en-GB" dirty="0">
                <a:solidFill>
                  <a:srgbClr val="000000"/>
                </a:solidFill>
                <a:latin typeface="ff12"/>
              </a:rPr>
              <a:t>]</a:t>
            </a:r>
          </a:p>
          <a:p>
            <a:pPr marL="0" indent="0">
              <a:buNone/>
            </a:pPr>
            <a:r>
              <a:rPr lang="de-AT" dirty="0"/>
              <a:t>Shagal, Ksenia 2019. </a:t>
            </a:r>
            <a:r>
              <a:rPr lang="en-GB" b="0" i="1" dirty="0">
                <a:solidFill>
                  <a:srgbClr val="000000"/>
                </a:solidFill>
                <a:effectLst/>
                <a:latin typeface="ff12"/>
              </a:rPr>
              <a:t>Participles: A Typological Study. </a:t>
            </a:r>
            <a:r>
              <a:rPr lang="en-GB" dirty="0">
                <a:solidFill>
                  <a:srgbClr val="000000"/>
                </a:solidFill>
                <a:latin typeface="ff12"/>
              </a:rPr>
              <a:t>Berlin: Walter de Gruyter</a:t>
            </a:r>
          </a:p>
        </p:txBody>
      </p:sp>
      <p:sp>
        <p:nvSpPr>
          <p:cNvPr id="4" name="Footer Placeholder 3">
            <a:extLst>
              <a:ext uri="{FF2B5EF4-FFF2-40B4-BE49-F238E27FC236}">
                <a16:creationId xmlns:a16="http://schemas.microsoft.com/office/drawing/2014/main" id="{F7D86110-BA58-4169-B195-8ACD4B7F06A8}"/>
              </a:ext>
            </a:extLst>
          </p:cNvPr>
          <p:cNvSpPr>
            <a:spLocks noGrp="1"/>
          </p:cNvSpPr>
          <p:nvPr>
            <p:ph type="ftr" sz="quarter" idx="11"/>
          </p:nvPr>
        </p:nvSpPr>
        <p:spPr/>
        <p:txBody>
          <a:bodyPr/>
          <a:lstStyle/>
          <a:p>
            <a:r>
              <a:rPr lang="en-US"/>
              <a:t>COPIUS – Introduction to Mari – Chapter 14</a:t>
            </a:r>
            <a:endParaRPr lang="en-GB"/>
          </a:p>
        </p:txBody>
      </p:sp>
      <p:sp>
        <p:nvSpPr>
          <p:cNvPr id="5" name="Slide Number Placeholder 4">
            <a:extLst>
              <a:ext uri="{FF2B5EF4-FFF2-40B4-BE49-F238E27FC236}">
                <a16:creationId xmlns:a16="http://schemas.microsoft.com/office/drawing/2014/main" id="{A813BCD7-7878-4AE1-B989-4A0A318A4EAA}"/>
              </a:ext>
            </a:extLst>
          </p:cNvPr>
          <p:cNvSpPr>
            <a:spLocks noGrp="1"/>
          </p:cNvSpPr>
          <p:nvPr>
            <p:ph type="sldNum" sz="quarter" idx="12"/>
          </p:nvPr>
        </p:nvSpPr>
        <p:spPr/>
        <p:txBody>
          <a:bodyPr/>
          <a:lstStyle/>
          <a:p>
            <a:fld id="{055DE2CD-379D-4002-80ED-F7724F598CF3}" type="slidenum">
              <a:rPr lang="en-GB" smtClean="0"/>
              <a:t>39</a:t>
            </a:fld>
            <a:endParaRPr lang="en-GB"/>
          </a:p>
        </p:txBody>
      </p:sp>
    </p:spTree>
    <p:extLst>
      <p:ext uri="{BB962C8B-B14F-4D97-AF65-F5344CB8AC3E}">
        <p14:creationId xmlns:p14="http://schemas.microsoft.com/office/powerpoint/2010/main" val="166891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Temporal adverbs in -</a:t>
            </a:r>
            <a:r>
              <a:rPr lang="mi-NZ" sz="3600" u="sng">
                <a:effectLst/>
                <a:latin typeface="Calibri" panose="020F0502020204030204" pitchFamily="34" charset="0"/>
                <a:ea typeface="Times New Roman" panose="02020603050405020304" pitchFamily="18" charset="0"/>
                <a:cs typeface="Calibri" panose="020F0502020204030204" pitchFamily="34" charset="0"/>
              </a:rPr>
              <a:t>сек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13" name="Table 12">
            <a:extLst>
              <a:ext uri="{FF2B5EF4-FFF2-40B4-BE49-F238E27FC236}">
                <a16:creationId xmlns:a16="http://schemas.microsoft.com/office/drawing/2014/main" id="{6D8666CE-2153-4E72-A868-AEA4D9F11AD1}"/>
              </a:ext>
            </a:extLst>
          </p:cNvPr>
          <p:cNvGraphicFramePr>
            <a:graphicFrameLocks noGrp="1"/>
          </p:cNvGraphicFramePr>
          <p:nvPr>
            <p:extLst>
              <p:ext uri="{D42A27DB-BD31-4B8C-83A1-F6EECF244321}">
                <p14:modId xmlns:p14="http://schemas.microsoft.com/office/powerpoint/2010/main" val="3912672170"/>
              </p:ext>
            </p:extLst>
          </p:nvPr>
        </p:nvGraphicFramePr>
        <p:xfrm>
          <a:off x="484613" y="2082956"/>
          <a:ext cx="11222774" cy="2692088"/>
        </p:xfrm>
        <a:graphic>
          <a:graphicData uri="http://schemas.openxmlformats.org/drawingml/2006/table">
            <a:tbl>
              <a:tblPr firstRow="1" firstCol="1" bandRow="1" bandCol="1"/>
              <a:tblGrid>
                <a:gridCol w="1848730">
                  <a:extLst>
                    <a:ext uri="{9D8B030D-6E8A-4147-A177-3AD203B41FA5}">
                      <a16:colId xmlns:a16="http://schemas.microsoft.com/office/drawing/2014/main" val="1599509354"/>
                    </a:ext>
                  </a:extLst>
                </a:gridCol>
                <a:gridCol w="3289327">
                  <a:extLst>
                    <a:ext uri="{9D8B030D-6E8A-4147-A177-3AD203B41FA5}">
                      <a16:colId xmlns:a16="http://schemas.microsoft.com/office/drawing/2014/main" val="1602637340"/>
                    </a:ext>
                  </a:extLst>
                </a:gridCol>
                <a:gridCol w="1741714">
                  <a:extLst>
                    <a:ext uri="{9D8B030D-6E8A-4147-A177-3AD203B41FA5}">
                      <a16:colId xmlns:a16="http://schemas.microsoft.com/office/drawing/2014/main" val="230364048"/>
                    </a:ext>
                  </a:extLst>
                </a:gridCol>
                <a:gridCol w="4343003">
                  <a:extLst>
                    <a:ext uri="{9D8B030D-6E8A-4147-A177-3AD203B41FA5}">
                      <a16:colId xmlns:a16="http://schemas.microsoft.com/office/drawing/2014/main" val="735124097"/>
                    </a:ext>
                  </a:extLst>
                </a:gridCol>
              </a:tblGrid>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кун</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when?</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кунамс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dirty="0">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since when?</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2890"/>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тун</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then</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тунамс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dirty="0">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since then</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669633"/>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ик</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the last time; not long ago</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икечс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dirty="0">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since the last time; for a long time</a:t>
                      </a:r>
                      <a:endParaRPr lang="en-US" sz="3100" b="0" i="0" u="none" strike="noStrike" dirty="0">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18936"/>
                  </a:ext>
                </a:extLst>
              </a:tr>
              <a:tr h="0">
                <a:tc>
                  <a:txBody>
                    <a:bodyPr/>
                    <a:lstStyle/>
                    <a:p>
                      <a:pPr algn="l" fontAlgn="ctr">
                        <a:spcBef>
                          <a:spcPts val="0"/>
                        </a:spcBef>
                        <a:spcAft>
                          <a:spcPts val="0"/>
                        </a:spcAft>
                      </a:pP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жно</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earlier, long ago</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ожныс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dirty="0">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from olden times</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218594"/>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yesterday</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теҥгечс</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since yesterday</a:t>
                      </a:r>
                      <a:endParaRPr lang="en-US" sz="3100" b="0" i="0" u="none" strike="noStrike" dirty="0">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452305"/>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ӱм</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ште</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last year</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ӱмашс</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since last year</a:t>
                      </a:r>
                      <a:endParaRPr lang="en-US" sz="3100" b="0" i="0" u="none" strike="noStrike" dirty="0">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530938"/>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шук</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рте</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long ago</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шукертс</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for a long time</a:t>
                      </a:r>
                      <a:endParaRPr lang="en-US" sz="3100" b="0" i="0" u="none" strike="noStrike" dirty="0">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628708"/>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эрд</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не</a:t>
                      </a:r>
                      <a:endParaRPr lang="az-Cyrl-AZ" sz="3100" b="0" i="0" u="none" strike="noStrike">
                        <a:effectLst/>
                        <a:latin typeface="Arial" panose="020B0604020202020204" pitchFamily="34" charset="0"/>
                      </a:endParaRPr>
                    </a:p>
                  </a:txBody>
                  <a:tcPr marL="118588" marR="118588" marT="164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morning</a:t>
                      </a:r>
                      <a:endParaRPr lang="en-US" sz="3100" b="0" i="0" u="none" strike="noStrike">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эрденыс</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3100" b="0" i="0" u="none" strike="noStrike">
                        <a:effectLst/>
                        <a:latin typeface="Arial" panose="020B0604020202020204" pitchFamily="34" charset="0"/>
                      </a:endParaRPr>
                    </a:p>
                  </a:txBody>
                  <a:tcPr marL="118588" marR="118588" marT="1647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since morning</a:t>
                      </a:r>
                      <a:endParaRPr lang="en-US" sz="3100" b="0" i="0" u="none" strike="noStrike" dirty="0">
                        <a:effectLst/>
                        <a:latin typeface="Arial" panose="020B0604020202020204" pitchFamily="34" charset="0"/>
                      </a:endParaRPr>
                    </a:p>
                  </a:txBody>
                  <a:tcPr marL="118588" marR="118588" marT="1647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896469"/>
                  </a:ext>
                </a:extLst>
              </a:tr>
            </a:tbl>
          </a:graphicData>
        </a:graphic>
      </p:graphicFrame>
      <p:sp>
        <p:nvSpPr>
          <p:cNvPr id="17" name="Content Placeholder 2">
            <a:extLst>
              <a:ext uri="{FF2B5EF4-FFF2-40B4-BE49-F238E27FC236}">
                <a16:creationId xmlns:a16="http://schemas.microsoft.com/office/drawing/2014/main" id="{10B96410-BD25-4AEE-A001-500CD26CDC9F}"/>
              </a:ext>
            </a:extLst>
          </p:cNvPr>
          <p:cNvSpPr txBox="1">
            <a:spLocks/>
          </p:cNvSpPr>
          <p:nvPr/>
        </p:nvSpPr>
        <p:spPr>
          <a:xfrm>
            <a:off x="2608942" y="5072515"/>
            <a:ext cx="1716314" cy="656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a:t>+ годс</a:t>
            </a:r>
            <a:r>
              <a:rPr lang="mi-NZ" b="1"/>
              <a:t>е</a:t>
            </a:r>
            <a:r>
              <a:rPr lang="mi-NZ"/>
              <a:t>к</a:t>
            </a:r>
            <a:endParaRPr lang="en-GB" dirty="0"/>
          </a:p>
        </p:txBody>
      </p:sp>
    </p:spTree>
    <p:extLst>
      <p:ext uri="{BB962C8B-B14F-4D97-AF65-F5344CB8AC3E}">
        <p14:creationId xmlns:p14="http://schemas.microsoft.com/office/powerpoint/2010/main" val="16630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Verbal derivational suffixes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-алт (first conjugation):</a:t>
            </a:r>
            <a:endParaRPr lang="mi-NZ" u="sng" dirty="0"/>
          </a:p>
        </p:txBody>
      </p:sp>
      <p:graphicFrame>
        <p:nvGraphicFramePr>
          <p:cNvPr id="8" name="Content Placeholder 5">
            <a:extLst>
              <a:ext uri="{FF2B5EF4-FFF2-40B4-BE49-F238E27FC236}">
                <a16:creationId xmlns:a16="http://schemas.microsoft.com/office/drawing/2014/main" id="{2856FA5F-786F-4EDE-8576-5382925A6CAB}"/>
              </a:ext>
            </a:extLst>
          </p:cNvPr>
          <p:cNvGraphicFramePr>
            <a:graphicFrameLocks/>
          </p:cNvGraphicFramePr>
          <p:nvPr>
            <p:extLst>
              <p:ext uri="{D42A27DB-BD31-4B8C-83A1-F6EECF244321}">
                <p14:modId xmlns:p14="http://schemas.microsoft.com/office/powerpoint/2010/main" val="3507551422"/>
              </p:ext>
            </p:extLst>
          </p:nvPr>
        </p:nvGraphicFramePr>
        <p:xfrm>
          <a:off x="838200" y="3297056"/>
          <a:ext cx="10515602" cy="2308870"/>
        </p:xfrm>
        <a:graphic>
          <a:graphicData uri="http://schemas.openxmlformats.org/drawingml/2006/table">
            <a:tbl>
              <a:tblPr firstRow="1" firstCol="1" bandRow="1" bandCol="1"/>
              <a:tblGrid>
                <a:gridCol w="2360373">
                  <a:extLst>
                    <a:ext uri="{9D8B030D-6E8A-4147-A177-3AD203B41FA5}">
                      <a16:colId xmlns:a16="http://schemas.microsoft.com/office/drawing/2014/main" val="3239260507"/>
                    </a:ext>
                  </a:extLst>
                </a:gridCol>
                <a:gridCol w="2480460">
                  <a:extLst>
                    <a:ext uri="{9D8B030D-6E8A-4147-A177-3AD203B41FA5}">
                      <a16:colId xmlns:a16="http://schemas.microsoft.com/office/drawing/2014/main" val="3688097987"/>
                    </a:ext>
                  </a:extLst>
                </a:gridCol>
                <a:gridCol w="2794020">
                  <a:extLst>
                    <a:ext uri="{9D8B030D-6E8A-4147-A177-3AD203B41FA5}">
                      <a16:colId xmlns:a16="http://schemas.microsoft.com/office/drawing/2014/main" val="3550622442"/>
                    </a:ext>
                  </a:extLst>
                </a:gridCol>
                <a:gridCol w="2880749">
                  <a:extLst>
                    <a:ext uri="{9D8B030D-6E8A-4147-A177-3AD203B41FA5}">
                      <a16:colId xmlns:a16="http://schemas.microsoft.com/office/drawing/2014/main" val="2433422636"/>
                    </a:ext>
                  </a:extLst>
                </a:gridCol>
              </a:tblGrid>
              <a:tr h="481148">
                <a:tc>
                  <a:txBody>
                    <a:bodyPr/>
                    <a:lstStyle/>
                    <a:p>
                      <a:pPr algn="l" fontAlgn="ctr">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кылд</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3800" b="0" i="0" u="none" strike="noStrike">
                        <a:effectLst/>
                        <a:latin typeface="Arial" panose="020B0604020202020204" pitchFamily="34" charset="0"/>
                      </a:endParaRPr>
                    </a:p>
                  </a:txBody>
                  <a:tcPr marL="144104" marR="144104" marT="200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to connect (tr.)</a:t>
                      </a:r>
                      <a:endParaRPr lang="en-US" sz="3800" b="0" i="0" u="none" strike="noStrike">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кылдалт</a:t>
                      </a:r>
                      <a:r>
                        <a:rPr lang="az-Cyrl-AZ" sz="25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3800" b="0" i="0" u="none" strike="noStrike" dirty="0">
                        <a:effectLst/>
                        <a:latin typeface="Arial" panose="020B0604020202020204" pitchFamily="34" charset="0"/>
                      </a:endParaRPr>
                    </a:p>
                  </a:txBody>
                  <a:tcPr marL="144104" marR="144104" marT="2001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to be connected</a:t>
                      </a:r>
                      <a:endParaRPr lang="en-US" sz="3800" b="0" i="0" u="none" strike="noStrike">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588108"/>
                  </a:ext>
                </a:extLst>
              </a:tr>
              <a:tr h="865426">
                <a:tc>
                  <a:txBody>
                    <a:bodyPr/>
                    <a:lstStyle/>
                    <a:p>
                      <a:pPr algn="l" fontAlgn="ctr">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ямдыл</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3800" b="0" i="0" u="none" strike="noStrike">
                        <a:effectLst/>
                        <a:latin typeface="Arial" panose="020B0604020202020204" pitchFamily="34" charset="0"/>
                      </a:endParaRPr>
                    </a:p>
                  </a:txBody>
                  <a:tcPr marL="144104" marR="144104" marT="200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dirty="0">
                          <a:effectLst/>
                          <a:latin typeface="Calibri" panose="020F0502020204030204" pitchFamily="34" charset="0"/>
                          <a:ea typeface="PMingLiU" panose="02020500000000000000" pitchFamily="18" charset="-120"/>
                          <a:cs typeface="Calibri" panose="020F0502020204030204" pitchFamily="34" charset="0"/>
                        </a:rPr>
                        <a:t>to prepare</a:t>
                      </a:r>
                      <a:endParaRPr lang="en-US" sz="3800" b="0" i="0" u="none" strike="noStrike" dirty="0">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ямдылалт</a:t>
                      </a:r>
                      <a:r>
                        <a:rPr lang="az-Cyrl-AZ" sz="25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3800" b="0" i="0" u="none" strike="noStrike" dirty="0">
                        <a:effectLst/>
                        <a:latin typeface="Arial" panose="020B0604020202020204" pitchFamily="34" charset="0"/>
                      </a:endParaRPr>
                    </a:p>
                  </a:txBody>
                  <a:tcPr marL="144104" marR="144104" marT="2001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to be prepared, to prepare oneself</a:t>
                      </a:r>
                      <a:endParaRPr lang="en-US" sz="3800" b="0" i="0" u="none" strike="noStrike">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663418"/>
                  </a:ext>
                </a:extLst>
              </a:tr>
              <a:tr h="481148">
                <a:tc>
                  <a:txBody>
                    <a:bodyPr/>
                    <a:lstStyle/>
                    <a:p>
                      <a:pPr algn="l" fontAlgn="ctr">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3800" b="0" i="0" u="none" strike="noStrike">
                        <a:effectLst/>
                        <a:latin typeface="Arial" panose="020B0604020202020204" pitchFamily="34" charset="0"/>
                      </a:endParaRPr>
                    </a:p>
                  </a:txBody>
                  <a:tcPr marL="144104" marR="144104" marT="200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3800" b="0" i="0" u="none" strike="noStrike">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возалт</a:t>
                      </a:r>
                      <a:r>
                        <a:rPr lang="az-Cyrl-AZ" sz="25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3800" b="0" i="0" u="none" strike="noStrike" dirty="0">
                        <a:effectLst/>
                        <a:latin typeface="Arial" panose="020B0604020202020204" pitchFamily="34" charset="0"/>
                      </a:endParaRPr>
                    </a:p>
                  </a:txBody>
                  <a:tcPr marL="144104" marR="144104" marT="2001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dirty="0">
                          <a:effectLst/>
                          <a:latin typeface="Calibri" panose="020F0502020204030204" pitchFamily="34" charset="0"/>
                          <a:ea typeface="PMingLiU" panose="02020500000000000000" pitchFamily="18" charset="-120"/>
                          <a:cs typeface="Calibri" panose="020F0502020204030204" pitchFamily="34" charset="0"/>
                        </a:rPr>
                        <a:t>to be written</a:t>
                      </a:r>
                      <a:endParaRPr lang="en-US" sz="3800" b="0" i="0" u="none" strike="noStrike" dirty="0">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064303"/>
                  </a:ext>
                </a:extLst>
              </a:tr>
              <a:tr h="481148">
                <a:tc>
                  <a:txBody>
                    <a:bodyPr/>
                    <a:lstStyle/>
                    <a:p>
                      <a:pPr algn="l" fontAlgn="ctr">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петыр</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3800" b="0" i="0" u="none" strike="noStrike">
                        <a:effectLst/>
                        <a:latin typeface="Arial" panose="020B0604020202020204" pitchFamily="34" charset="0"/>
                      </a:endParaRPr>
                    </a:p>
                  </a:txBody>
                  <a:tcPr marL="144104" marR="144104" marT="200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to close (tr.)</a:t>
                      </a:r>
                      <a:endParaRPr lang="en-US" sz="3800" b="0" i="0" u="none" strike="noStrike">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петыралт</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3800" b="0" i="0" u="none" strike="noStrike">
                        <a:effectLst/>
                        <a:latin typeface="Arial" panose="020B0604020202020204" pitchFamily="34" charset="0"/>
                      </a:endParaRPr>
                    </a:p>
                  </a:txBody>
                  <a:tcPr marL="144104" marR="144104" marT="2001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500" b="0" i="0" u="none" strike="noStrike" dirty="0">
                          <a:effectLst/>
                          <a:latin typeface="Calibri" panose="020F0502020204030204" pitchFamily="34" charset="0"/>
                          <a:ea typeface="PMingLiU" panose="02020500000000000000" pitchFamily="18" charset="-120"/>
                          <a:cs typeface="Calibri" panose="020F0502020204030204" pitchFamily="34" charset="0"/>
                        </a:rPr>
                        <a:t>to close (intr.)</a:t>
                      </a:r>
                      <a:endParaRPr lang="en-US" sz="3800" b="0" i="0" u="none" strike="noStrike" dirty="0">
                        <a:effectLst/>
                        <a:latin typeface="Arial" panose="020B0604020202020204" pitchFamily="34" charset="0"/>
                      </a:endParaRPr>
                    </a:p>
                  </a:txBody>
                  <a:tcPr marL="144104" marR="144104" marT="200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596965"/>
                  </a:ext>
                </a:extLst>
              </a:tr>
            </a:tbl>
          </a:graphicData>
        </a:graphic>
      </p:graphicFrame>
      <p:sp>
        <p:nvSpPr>
          <p:cNvPr id="10" name="Content Placeholder 2">
            <a:extLst>
              <a:ext uri="{FF2B5EF4-FFF2-40B4-BE49-F238E27FC236}">
                <a16:creationId xmlns:a16="http://schemas.microsoft.com/office/drawing/2014/main" id="{17E9CA0F-DEAA-4A2F-8F90-CE7E40169E5F}"/>
              </a:ext>
            </a:extLst>
          </p:cNvPr>
          <p:cNvSpPr txBox="1">
            <a:spLocks/>
          </p:cNvSpPr>
          <p:nvPr/>
        </p:nvSpPr>
        <p:spPr>
          <a:xfrm>
            <a:off x="838197" y="2390594"/>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Valency minus 1 (reflexive, passive, “middle”, impersonal)</a:t>
            </a:r>
            <a:endParaRPr lang="en-US" dirty="0"/>
          </a:p>
        </p:txBody>
      </p:sp>
    </p:spTree>
    <p:extLst>
      <p:ext uri="{BB962C8B-B14F-4D97-AF65-F5344CB8AC3E}">
        <p14:creationId xmlns:p14="http://schemas.microsoft.com/office/powerpoint/2010/main" val="27008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Verbal derivational suffixes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-алт (first conjugation):</a:t>
            </a:r>
            <a:endParaRPr lang="mi-NZ" u="sng" dirty="0"/>
          </a:p>
        </p:txBody>
      </p:sp>
      <p:graphicFrame>
        <p:nvGraphicFramePr>
          <p:cNvPr id="9" name="Content Placeholder 5">
            <a:extLst>
              <a:ext uri="{FF2B5EF4-FFF2-40B4-BE49-F238E27FC236}">
                <a16:creationId xmlns:a16="http://schemas.microsoft.com/office/drawing/2014/main" id="{53ABA375-A2CE-4ACF-9D6F-424C8B4ABC6F}"/>
              </a:ext>
            </a:extLst>
          </p:cNvPr>
          <p:cNvGraphicFramePr>
            <a:graphicFrameLocks/>
          </p:cNvGraphicFramePr>
          <p:nvPr>
            <p:extLst>
              <p:ext uri="{D42A27DB-BD31-4B8C-83A1-F6EECF244321}">
                <p14:modId xmlns:p14="http://schemas.microsoft.com/office/powerpoint/2010/main" val="2233490904"/>
              </p:ext>
            </p:extLst>
          </p:nvPr>
        </p:nvGraphicFramePr>
        <p:xfrm>
          <a:off x="838198" y="2115756"/>
          <a:ext cx="10515599" cy="1125884"/>
        </p:xfrm>
        <a:graphic>
          <a:graphicData uri="http://schemas.openxmlformats.org/drawingml/2006/table">
            <a:tbl>
              <a:tblPr firstRow="1" firstCol="1" bandRow="1" bandCol="1"/>
              <a:tblGrid>
                <a:gridCol w="5208043">
                  <a:extLst>
                    <a:ext uri="{9D8B030D-6E8A-4147-A177-3AD203B41FA5}">
                      <a16:colId xmlns:a16="http://schemas.microsoft.com/office/drawing/2014/main" val="2320546481"/>
                    </a:ext>
                  </a:extLst>
                </a:gridCol>
                <a:gridCol w="5307556">
                  <a:extLst>
                    <a:ext uri="{9D8B030D-6E8A-4147-A177-3AD203B41FA5}">
                      <a16:colId xmlns:a16="http://schemas.microsoft.com/office/drawing/2014/main" val="189524460"/>
                    </a:ext>
                  </a:extLst>
                </a:gridCol>
              </a:tblGrid>
              <a:tr h="402293">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Тый «еш» м</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тым мо д</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не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кылд</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What do you connect with the word “family”?</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r h="723591">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ко л</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млӧ </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ҥын </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лышыже Йошк</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р-Ол</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д</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не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кылд</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лтын</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The lives of many famous people were connected with Yoshkar-Ola.</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8448"/>
                  </a:ext>
                </a:extLst>
              </a:tr>
            </a:tbl>
          </a:graphicData>
        </a:graphic>
      </p:graphicFrame>
      <p:graphicFrame>
        <p:nvGraphicFramePr>
          <p:cNvPr id="2" name="Table 1">
            <a:extLst>
              <a:ext uri="{FF2B5EF4-FFF2-40B4-BE49-F238E27FC236}">
                <a16:creationId xmlns:a16="http://schemas.microsoft.com/office/drawing/2014/main" id="{EC42AA6C-A880-41BC-BE52-C518CA8CDEA3}"/>
              </a:ext>
            </a:extLst>
          </p:cNvPr>
          <p:cNvGraphicFramePr>
            <a:graphicFrameLocks noGrp="1"/>
          </p:cNvGraphicFramePr>
          <p:nvPr>
            <p:extLst>
              <p:ext uri="{D42A27DB-BD31-4B8C-83A1-F6EECF244321}">
                <p14:modId xmlns:p14="http://schemas.microsoft.com/office/powerpoint/2010/main" val="2916255310"/>
              </p:ext>
            </p:extLst>
          </p:nvPr>
        </p:nvGraphicFramePr>
        <p:xfrm>
          <a:off x="838197" y="3241640"/>
          <a:ext cx="10515599" cy="804586"/>
        </p:xfrm>
        <a:graphic>
          <a:graphicData uri="http://schemas.openxmlformats.org/drawingml/2006/table">
            <a:tbl>
              <a:tblPr firstRow="1" firstCol="1" bandRow="1" bandCol="1"/>
              <a:tblGrid>
                <a:gridCol w="5208043">
                  <a:extLst>
                    <a:ext uri="{9D8B030D-6E8A-4147-A177-3AD203B41FA5}">
                      <a16:colId xmlns:a16="http://schemas.microsoft.com/office/drawing/2014/main" val="3295312267"/>
                    </a:ext>
                  </a:extLst>
                </a:gridCol>
                <a:gridCol w="5307556">
                  <a:extLst>
                    <a:ext uri="{9D8B030D-6E8A-4147-A177-3AD203B41FA5}">
                      <a16:colId xmlns:a16="http://schemas.microsoft.com/office/drawing/2014/main" val="2862463566"/>
                    </a:ext>
                  </a:extLst>
                </a:gridCol>
              </a:tblGrid>
              <a:tr h="402293">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Эч</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н, урок</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тым </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мдыле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dirty="0">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err="1">
                          <a:effectLst/>
                          <a:latin typeface="Calibri" panose="020F0502020204030204" pitchFamily="34" charset="0"/>
                          <a:ea typeface="PMingLiU" panose="02020500000000000000" pitchFamily="18" charset="-120"/>
                          <a:cs typeface="Calibri" panose="020F0502020204030204" pitchFamily="34" charset="0"/>
                        </a:rPr>
                        <a:t>Echan</a:t>
                      </a: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 prepare your lessons!</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498624"/>
                  </a:ext>
                </a:extLst>
              </a:tr>
              <a:tr h="402293">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Урокл</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н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ямдылалт</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кӱл</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200" b="0" i="0" u="none" strike="noStrike" dirty="0">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You should prepare yourself for your lessons.</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227286"/>
                  </a:ext>
                </a:extLst>
              </a:tr>
            </a:tbl>
          </a:graphicData>
        </a:graphic>
      </p:graphicFrame>
      <p:graphicFrame>
        <p:nvGraphicFramePr>
          <p:cNvPr id="6" name="Table 5">
            <a:extLst>
              <a:ext uri="{FF2B5EF4-FFF2-40B4-BE49-F238E27FC236}">
                <a16:creationId xmlns:a16="http://schemas.microsoft.com/office/drawing/2014/main" id="{474534F0-422B-4F90-862E-91A17D7BA7F7}"/>
              </a:ext>
            </a:extLst>
          </p:cNvPr>
          <p:cNvGraphicFramePr>
            <a:graphicFrameLocks noGrp="1"/>
          </p:cNvGraphicFramePr>
          <p:nvPr>
            <p:extLst>
              <p:ext uri="{D42A27DB-BD31-4B8C-83A1-F6EECF244321}">
                <p14:modId xmlns:p14="http://schemas.microsoft.com/office/powerpoint/2010/main" val="3411098655"/>
              </p:ext>
            </p:extLst>
          </p:nvPr>
        </p:nvGraphicFramePr>
        <p:xfrm>
          <a:off x="838197" y="4046226"/>
          <a:ext cx="10515599" cy="1125884"/>
        </p:xfrm>
        <a:graphic>
          <a:graphicData uri="http://schemas.openxmlformats.org/drawingml/2006/table">
            <a:tbl>
              <a:tblPr firstRow="1" firstCol="1" bandRow="1" bandCol="1"/>
              <a:tblGrid>
                <a:gridCol w="5208043">
                  <a:extLst>
                    <a:ext uri="{9D8B030D-6E8A-4147-A177-3AD203B41FA5}">
                      <a16:colId xmlns:a16="http://schemas.microsoft.com/office/drawing/2014/main" val="37603977"/>
                    </a:ext>
                  </a:extLst>
                </a:gridCol>
                <a:gridCol w="5307556">
                  <a:extLst>
                    <a:ext uri="{9D8B030D-6E8A-4147-A177-3AD203B41FA5}">
                      <a16:colId xmlns:a16="http://schemas.microsoft.com/office/drawing/2014/main" val="1215866922"/>
                    </a:ext>
                  </a:extLst>
                </a:gridCol>
              </a:tblGrid>
              <a:tr h="402293">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Шӱжар</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 у пь</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сым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возын</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же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dirty="0">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My little sister wants to write a new play.</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739196"/>
                  </a:ext>
                </a:extLst>
              </a:tr>
              <a:tr h="723591">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Мар</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й лӱм Ӧрм</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 рушл</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Ерм</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 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мын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возалт</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dirty="0">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The Mari name </a:t>
                      </a:r>
                      <a:r>
                        <a:rPr lang="en-US" sz="2100" b="0" i="0" u="none" strike="noStrike" dirty="0" err="1">
                          <a:effectLst/>
                          <a:latin typeface="Calibri" panose="020F0502020204030204" pitchFamily="34" charset="0"/>
                          <a:ea typeface="PMingLiU" panose="02020500000000000000" pitchFamily="18" charset="-120"/>
                          <a:cs typeface="Calibri" panose="020F0502020204030204" pitchFamily="34" charset="0"/>
                        </a:rPr>
                        <a:t>Örmök</a:t>
                      </a: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 is written as </a:t>
                      </a:r>
                      <a:r>
                        <a:rPr lang="az-Cyrl-AZ" sz="2100" b="0" i="1" u="none" strike="noStrike" dirty="0">
                          <a:effectLst/>
                          <a:latin typeface="Calibri" panose="020F0502020204030204" pitchFamily="34" charset="0"/>
                          <a:ea typeface="PMingLiU" panose="02020500000000000000" pitchFamily="18" charset="-120"/>
                          <a:cs typeface="Calibri" panose="020F0502020204030204" pitchFamily="34" charset="0"/>
                        </a:rPr>
                        <a:t>Ерм</a:t>
                      </a:r>
                      <a:r>
                        <a:rPr lang="az-Cyrl-AZ" sz="2100" b="1" i="1"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1"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in Russian.</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509477"/>
                  </a:ext>
                </a:extLst>
              </a:tr>
            </a:tbl>
          </a:graphicData>
        </a:graphic>
      </p:graphicFrame>
      <p:graphicFrame>
        <p:nvGraphicFramePr>
          <p:cNvPr id="7" name="Table 6">
            <a:extLst>
              <a:ext uri="{FF2B5EF4-FFF2-40B4-BE49-F238E27FC236}">
                <a16:creationId xmlns:a16="http://schemas.microsoft.com/office/drawing/2014/main" id="{51F425E7-BBBA-4855-A9A5-5CEB2A6CD883}"/>
              </a:ext>
            </a:extLst>
          </p:cNvPr>
          <p:cNvGraphicFramePr>
            <a:graphicFrameLocks noGrp="1"/>
          </p:cNvGraphicFramePr>
          <p:nvPr>
            <p:extLst>
              <p:ext uri="{D42A27DB-BD31-4B8C-83A1-F6EECF244321}">
                <p14:modId xmlns:p14="http://schemas.microsoft.com/office/powerpoint/2010/main" val="3685709441"/>
              </p:ext>
            </p:extLst>
          </p:nvPr>
        </p:nvGraphicFramePr>
        <p:xfrm>
          <a:off x="838196" y="5172110"/>
          <a:ext cx="10515599" cy="1125884"/>
        </p:xfrm>
        <a:graphic>
          <a:graphicData uri="http://schemas.openxmlformats.org/drawingml/2006/table">
            <a:tbl>
              <a:tblPr firstRow="1" firstCol="1" bandRow="1" bandCol="1"/>
              <a:tblGrid>
                <a:gridCol w="5208043">
                  <a:extLst>
                    <a:ext uri="{9D8B030D-6E8A-4147-A177-3AD203B41FA5}">
                      <a16:colId xmlns:a16="http://schemas.microsoft.com/office/drawing/2014/main" val="1156089261"/>
                    </a:ext>
                  </a:extLst>
                </a:gridCol>
                <a:gridCol w="5307556">
                  <a:extLst>
                    <a:ext uri="{9D8B030D-6E8A-4147-A177-3AD203B41FA5}">
                      <a16:colId xmlns:a16="http://schemas.microsoft.com/office/drawing/2014/main" val="599268178"/>
                    </a:ext>
                  </a:extLst>
                </a:gridCol>
              </a:tblGrid>
              <a:tr h="402293">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Омс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тыре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dirty="0">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Close the door.</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33816"/>
                  </a:ext>
                </a:extLst>
              </a:tr>
              <a:tr h="723591">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езд шогал</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 Омс</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почылт</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петыралт</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dirty="0">
                        <a:effectLst/>
                        <a:latin typeface="Arial" panose="020B0604020202020204" pitchFamily="34" charset="0"/>
                      </a:endParaRPr>
                    </a:p>
                  </a:txBody>
                  <a:tcPr marL="120487" marR="120487" marT="16734"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The train stops. The doors open and close.</a:t>
                      </a:r>
                      <a:endParaRPr lang="en-US" sz="3200" b="0" i="0" u="none" strike="noStrike" dirty="0">
                        <a:effectLst/>
                        <a:latin typeface="Arial" panose="020B0604020202020204" pitchFamily="34" charset="0"/>
                      </a:endParaRPr>
                    </a:p>
                  </a:txBody>
                  <a:tcPr marL="120487" marR="120487" marT="16734"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884699"/>
                  </a:ext>
                </a:extLst>
              </a:tr>
            </a:tbl>
          </a:graphicData>
        </a:graphic>
      </p:graphicFrame>
    </p:spTree>
    <p:extLst>
      <p:ext uri="{BB962C8B-B14F-4D97-AF65-F5344CB8AC3E}">
        <p14:creationId xmlns:p14="http://schemas.microsoft.com/office/powerpoint/2010/main" val="349345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Verbal derivational suffixes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-алт (second conjugation):</a:t>
            </a:r>
            <a:endParaRPr lang="mi-NZ" u="sng" dirty="0"/>
          </a:p>
        </p:txBody>
      </p:sp>
      <p:sp>
        <p:nvSpPr>
          <p:cNvPr id="10" name="Content Placeholder 2">
            <a:extLst>
              <a:ext uri="{FF2B5EF4-FFF2-40B4-BE49-F238E27FC236}">
                <a16:creationId xmlns:a16="http://schemas.microsoft.com/office/drawing/2014/main" id="{17E9CA0F-DEAA-4A2F-8F90-CE7E40169E5F}"/>
              </a:ext>
            </a:extLst>
          </p:cNvPr>
          <p:cNvSpPr txBox="1">
            <a:spLocks/>
          </p:cNvSpPr>
          <p:nvPr/>
        </p:nvSpPr>
        <p:spPr>
          <a:xfrm>
            <a:off x="838197" y="2390594"/>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Momentary</a:t>
            </a:r>
          </a:p>
        </p:txBody>
      </p:sp>
      <p:graphicFrame>
        <p:nvGraphicFramePr>
          <p:cNvPr id="9" name="Table 8">
            <a:extLst>
              <a:ext uri="{FF2B5EF4-FFF2-40B4-BE49-F238E27FC236}">
                <a16:creationId xmlns:a16="http://schemas.microsoft.com/office/drawing/2014/main" id="{3A1A704F-346C-4F78-97AA-CFE8FB33479F}"/>
              </a:ext>
            </a:extLst>
          </p:cNvPr>
          <p:cNvGraphicFramePr>
            <a:graphicFrameLocks noGrp="1"/>
          </p:cNvGraphicFramePr>
          <p:nvPr>
            <p:extLst>
              <p:ext uri="{D42A27DB-BD31-4B8C-83A1-F6EECF244321}">
                <p14:modId xmlns:p14="http://schemas.microsoft.com/office/powerpoint/2010/main" val="1916529436"/>
              </p:ext>
            </p:extLst>
          </p:nvPr>
        </p:nvGraphicFramePr>
        <p:xfrm>
          <a:off x="838197" y="3388307"/>
          <a:ext cx="10515600" cy="1360518"/>
        </p:xfrm>
        <a:graphic>
          <a:graphicData uri="http://schemas.openxmlformats.org/drawingml/2006/table">
            <a:tbl>
              <a:tblPr firstRow="1" firstCol="1" bandRow="1" bandCol="1"/>
              <a:tblGrid>
                <a:gridCol w="2285279">
                  <a:extLst>
                    <a:ext uri="{9D8B030D-6E8A-4147-A177-3AD203B41FA5}">
                      <a16:colId xmlns:a16="http://schemas.microsoft.com/office/drawing/2014/main" val="1026953907"/>
                    </a:ext>
                  </a:extLst>
                </a:gridCol>
                <a:gridCol w="1709781">
                  <a:extLst>
                    <a:ext uri="{9D8B030D-6E8A-4147-A177-3AD203B41FA5}">
                      <a16:colId xmlns:a16="http://schemas.microsoft.com/office/drawing/2014/main" val="1801296493"/>
                    </a:ext>
                  </a:extLst>
                </a:gridCol>
                <a:gridCol w="2946400">
                  <a:extLst>
                    <a:ext uri="{9D8B030D-6E8A-4147-A177-3AD203B41FA5}">
                      <a16:colId xmlns:a16="http://schemas.microsoft.com/office/drawing/2014/main" val="2586922818"/>
                    </a:ext>
                  </a:extLst>
                </a:gridCol>
                <a:gridCol w="3574140">
                  <a:extLst>
                    <a:ext uri="{9D8B030D-6E8A-4147-A177-3AD203B41FA5}">
                      <a16:colId xmlns:a16="http://schemas.microsoft.com/office/drawing/2014/main" val="2550753903"/>
                    </a:ext>
                  </a:extLst>
                </a:gridCol>
              </a:tblGrid>
              <a:tr h="400787">
                <a:tc>
                  <a:txBody>
                    <a:bodyPr/>
                    <a:lstStyle/>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кан</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4400" b="0" i="0" u="none" strike="noStrike">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 rest</a:t>
                      </a:r>
                      <a:endParaRPr lang="en-US" sz="44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каналт</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4400" b="0" i="0" u="none" strike="noStrike" dirty="0">
                        <a:effectLst/>
                        <a:latin typeface="Arial" panose="020B0604020202020204" pitchFamily="34" charset="0"/>
                      </a:endParaRPr>
                    </a:p>
                  </a:txBody>
                  <a:tcPr marL="188595" marR="188595" marT="2619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 rest, to relax</a:t>
                      </a:r>
                      <a:endParaRPr lang="en-US" sz="44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477740"/>
                  </a:ext>
                </a:extLst>
              </a:tr>
              <a:tr h="454690">
                <a:tc>
                  <a:txBody>
                    <a:bodyPr/>
                    <a:lstStyle/>
                    <a:p>
                      <a:pPr algn="l" fontAlgn="ctr">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шон</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44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 think</a:t>
                      </a:r>
                      <a:endParaRPr lang="en-US" sz="44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шоналт</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de-AT" sz="28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(‑ем)</a:t>
                      </a:r>
                      <a:endParaRPr lang="az-Cyrl-AZ" sz="4400" b="0" i="0" u="none" strike="noStrike" dirty="0">
                        <a:effectLst/>
                        <a:latin typeface="Arial" panose="020B0604020202020204" pitchFamily="34" charset="0"/>
                      </a:endParaRPr>
                    </a:p>
                  </a:txBody>
                  <a:tcPr marL="188595" marR="188595" marT="2619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to think, to consider</a:t>
                      </a:r>
                      <a:endParaRPr lang="en-US" sz="44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458861"/>
                  </a:ext>
                </a:extLst>
              </a:tr>
              <a:tr h="400787">
                <a:tc>
                  <a:txBody>
                    <a:bodyPr/>
                    <a:lstStyle/>
                    <a:p>
                      <a:pPr algn="l" fontAlgn="ctr">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вуч</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44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to wait</a:t>
                      </a:r>
                      <a:endParaRPr lang="en-US" sz="44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вучалт</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4400" b="0" i="0" u="none" strike="noStrike" dirty="0">
                        <a:effectLst/>
                        <a:latin typeface="Arial" panose="020B0604020202020204" pitchFamily="34" charset="0"/>
                      </a:endParaRPr>
                    </a:p>
                  </a:txBody>
                  <a:tcPr marL="188595" marR="188595" marT="26194"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to wait (a little)</a:t>
                      </a:r>
                      <a:endParaRPr lang="en-US" sz="44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531560"/>
                  </a:ext>
                </a:extLst>
              </a:tr>
            </a:tbl>
          </a:graphicData>
        </a:graphic>
      </p:graphicFrame>
    </p:spTree>
    <p:extLst>
      <p:ext uri="{BB962C8B-B14F-4D97-AF65-F5344CB8AC3E}">
        <p14:creationId xmlns:p14="http://schemas.microsoft.com/office/powerpoint/2010/main" val="34264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Verbal derivational suffixes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-ед (second conjugation):</a:t>
            </a:r>
            <a:endParaRPr lang="mi-NZ" u="sng" dirty="0"/>
          </a:p>
        </p:txBody>
      </p:sp>
      <p:sp>
        <p:nvSpPr>
          <p:cNvPr id="10" name="Content Placeholder 2">
            <a:extLst>
              <a:ext uri="{FF2B5EF4-FFF2-40B4-BE49-F238E27FC236}">
                <a16:creationId xmlns:a16="http://schemas.microsoft.com/office/drawing/2014/main" id="{17E9CA0F-DEAA-4A2F-8F90-CE7E40169E5F}"/>
              </a:ext>
            </a:extLst>
          </p:cNvPr>
          <p:cNvSpPr txBox="1">
            <a:spLocks/>
          </p:cNvSpPr>
          <p:nvPr/>
        </p:nvSpPr>
        <p:spPr>
          <a:xfrm>
            <a:off x="838197" y="2390594"/>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Frequentative</a:t>
            </a:r>
          </a:p>
        </p:txBody>
      </p:sp>
      <p:graphicFrame>
        <p:nvGraphicFramePr>
          <p:cNvPr id="8" name="Content Placeholder 5">
            <a:extLst>
              <a:ext uri="{FF2B5EF4-FFF2-40B4-BE49-F238E27FC236}">
                <a16:creationId xmlns:a16="http://schemas.microsoft.com/office/drawing/2014/main" id="{7E2EABA6-B7BC-4D36-A720-320E85FD2216}"/>
              </a:ext>
            </a:extLst>
          </p:cNvPr>
          <p:cNvGraphicFramePr>
            <a:graphicFrameLocks/>
          </p:cNvGraphicFramePr>
          <p:nvPr>
            <p:extLst>
              <p:ext uri="{D42A27DB-BD31-4B8C-83A1-F6EECF244321}">
                <p14:modId xmlns:p14="http://schemas.microsoft.com/office/powerpoint/2010/main" val="3790497623"/>
              </p:ext>
            </p:extLst>
          </p:nvPr>
        </p:nvGraphicFramePr>
        <p:xfrm>
          <a:off x="377372" y="3677711"/>
          <a:ext cx="11437256" cy="1358742"/>
        </p:xfrm>
        <a:graphic>
          <a:graphicData uri="http://schemas.openxmlformats.org/drawingml/2006/table">
            <a:tbl>
              <a:tblPr firstRow="1" firstCol="1" bandRow="1" bandCol="1"/>
              <a:tblGrid>
                <a:gridCol w="2401091">
                  <a:extLst>
                    <a:ext uri="{9D8B030D-6E8A-4147-A177-3AD203B41FA5}">
                      <a16:colId xmlns:a16="http://schemas.microsoft.com/office/drawing/2014/main" val="1181665150"/>
                    </a:ext>
                  </a:extLst>
                </a:gridCol>
                <a:gridCol w="2808401">
                  <a:extLst>
                    <a:ext uri="{9D8B030D-6E8A-4147-A177-3AD203B41FA5}">
                      <a16:colId xmlns:a16="http://schemas.microsoft.com/office/drawing/2014/main" val="2005445229"/>
                    </a:ext>
                  </a:extLst>
                </a:gridCol>
                <a:gridCol w="2920410">
                  <a:extLst>
                    <a:ext uri="{9D8B030D-6E8A-4147-A177-3AD203B41FA5}">
                      <a16:colId xmlns:a16="http://schemas.microsoft.com/office/drawing/2014/main" val="497747384"/>
                    </a:ext>
                  </a:extLst>
                </a:gridCol>
                <a:gridCol w="3307354">
                  <a:extLst>
                    <a:ext uri="{9D8B030D-6E8A-4147-A177-3AD203B41FA5}">
                      <a16:colId xmlns:a16="http://schemas.microsoft.com/office/drawing/2014/main" val="89033391"/>
                    </a:ext>
                  </a:extLst>
                </a:gridCol>
              </a:tblGrid>
              <a:tr h="345305">
                <a:tc>
                  <a:txBody>
                    <a:bodyPr/>
                    <a:lstStyle/>
                    <a:p>
                      <a:pPr algn="just" fontAlgn="t">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ли</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(‑ям)</a:t>
                      </a:r>
                      <a:endParaRPr lang="az-Cyrl-AZ" sz="28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 be, to happen</a:t>
                      </a:r>
                      <a:endParaRPr lang="en-US" sz="28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лиед</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8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 be, to happen</a:t>
                      </a:r>
                      <a:endParaRPr lang="en-US" sz="28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984911"/>
                  </a:ext>
                </a:extLst>
              </a:tr>
              <a:tr h="345305">
                <a:tc>
                  <a:txBody>
                    <a:bodyPr/>
                    <a:lstStyle/>
                    <a:p>
                      <a:pPr algn="just" fontAlgn="t">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пу</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(‑эм)</a:t>
                      </a:r>
                      <a:endParaRPr lang="az-Cyrl-AZ" sz="28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 give</a:t>
                      </a:r>
                      <a:endParaRPr lang="en-US" sz="28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пуэд</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8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to give, to hand out</a:t>
                      </a:r>
                      <a:endParaRPr lang="en-US" sz="28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713831"/>
                  </a:ext>
                </a:extLst>
              </a:tr>
              <a:tr h="345305">
                <a:tc>
                  <a:txBody>
                    <a:bodyPr/>
                    <a:lstStyle/>
                    <a:p>
                      <a:pPr algn="just" fontAlgn="t">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кошт</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8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8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коштед</a:t>
                      </a:r>
                      <a:r>
                        <a:rPr lang="az-Cyrl-AZ" sz="2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8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to stroll, to wander</a:t>
                      </a:r>
                      <a:endParaRPr lang="en-US" sz="28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172718"/>
                  </a:ext>
                </a:extLst>
              </a:tr>
            </a:tbl>
          </a:graphicData>
        </a:graphic>
      </p:graphicFrame>
    </p:spTree>
    <p:extLst>
      <p:ext uri="{BB962C8B-B14F-4D97-AF65-F5344CB8AC3E}">
        <p14:creationId xmlns:p14="http://schemas.microsoft.com/office/powerpoint/2010/main" val="214278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3322448154"/>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Active participle</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8" name="Rectangle 7">
            <a:extLst>
              <a:ext uri="{FF2B5EF4-FFF2-40B4-BE49-F238E27FC236}">
                <a16:creationId xmlns:a16="http://schemas.microsoft.com/office/drawing/2014/main" id="{95C06173-CD12-4E18-8417-8D2F18D1BEB9}"/>
              </a:ext>
            </a:extLst>
          </p:cNvPr>
          <p:cNvSpPr/>
          <p:nvPr/>
        </p:nvSpPr>
        <p:spPr>
          <a:xfrm>
            <a:off x="8456312" y="2419159"/>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1A540831-0A2B-462B-9206-A2A5977DE062}"/>
              </a:ext>
            </a:extLst>
          </p:cNvPr>
          <p:cNvSpPr/>
          <p:nvPr/>
        </p:nvSpPr>
        <p:spPr>
          <a:xfrm>
            <a:off x="8478497" y="2704996"/>
            <a:ext cx="1056028"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1BDD74C9-F812-470A-BB46-A06A241C5B46}"/>
              </a:ext>
            </a:extLst>
          </p:cNvPr>
          <p:cNvSpPr/>
          <p:nvPr/>
        </p:nvSpPr>
        <p:spPr>
          <a:xfrm>
            <a:off x="8456311" y="311936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1157E9E-34C7-46E7-8393-4DFF82DB51CB}"/>
              </a:ext>
            </a:extLst>
          </p:cNvPr>
          <p:cNvSpPr/>
          <p:nvPr/>
        </p:nvSpPr>
        <p:spPr>
          <a:xfrm>
            <a:off x="8459397" y="338262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2C150F34-1887-43B7-9BAE-09ACFE53AFA0}"/>
              </a:ext>
            </a:extLst>
          </p:cNvPr>
          <p:cNvSpPr/>
          <p:nvPr/>
        </p:nvSpPr>
        <p:spPr>
          <a:xfrm>
            <a:off x="8533314" y="370991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CC95D446-B0B1-4D68-8652-3B032DF8D80F}"/>
              </a:ext>
            </a:extLst>
          </p:cNvPr>
          <p:cNvSpPr/>
          <p:nvPr/>
        </p:nvSpPr>
        <p:spPr>
          <a:xfrm>
            <a:off x="8483856" y="403950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E568DA8A-086E-4351-BB08-D1FA436C31A4}"/>
              </a:ext>
            </a:extLst>
          </p:cNvPr>
          <p:cNvSpPr/>
          <p:nvPr/>
        </p:nvSpPr>
        <p:spPr>
          <a:xfrm>
            <a:off x="8506041" y="4386047"/>
            <a:ext cx="1056028" cy="234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C50A2130-ED4D-4641-BC93-1310B314D291}"/>
              </a:ext>
            </a:extLst>
          </p:cNvPr>
          <p:cNvSpPr/>
          <p:nvPr/>
        </p:nvSpPr>
        <p:spPr>
          <a:xfrm>
            <a:off x="8483855" y="474764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294D79CA-BE98-4AB3-8758-93F424F2DCE8}"/>
              </a:ext>
            </a:extLst>
          </p:cNvPr>
          <p:cNvSpPr/>
          <p:nvPr/>
        </p:nvSpPr>
        <p:spPr>
          <a:xfrm>
            <a:off x="8486941" y="501725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78BD44E7-8089-4DA5-9A04-CA2ED5BB6964}"/>
              </a:ext>
            </a:extLst>
          </p:cNvPr>
          <p:cNvSpPr/>
          <p:nvPr/>
        </p:nvSpPr>
        <p:spPr>
          <a:xfrm>
            <a:off x="8560858" y="534454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FA3B3D8D-BF22-4EE4-B0D1-2E68E950E63B}"/>
              </a:ext>
            </a:extLst>
          </p:cNvPr>
          <p:cNvSpPr/>
          <p:nvPr/>
        </p:nvSpPr>
        <p:spPr>
          <a:xfrm>
            <a:off x="6598847" y="3387487"/>
            <a:ext cx="82430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21D30B67-C45F-4723-8908-F67C4C37647B}"/>
              </a:ext>
            </a:extLst>
          </p:cNvPr>
          <p:cNvSpPr/>
          <p:nvPr/>
        </p:nvSpPr>
        <p:spPr>
          <a:xfrm>
            <a:off x="6694097" y="3712851"/>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7019F300-1E31-436E-9D6F-42231AE7F137}"/>
              </a:ext>
            </a:extLst>
          </p:cNvPr>
          <p:cNvSpPr/>
          <p:nvPr/>
        </p:nvSpPr>
        <p:spPr>
          <a:xfrm>
            <a:off x="6567097" y="4036295"/>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1F72BEB2-C2D5-4E19-9D04-4D01F6C2684F}"/>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Participles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5" name="Content Placeholder 2">
            <a:extLst>
              <a:ext uri="{FF2B5EF4-FFF2-40B4-BE49-F238E27FC236}">
                <a16:creationId xmlns:a16="http://schemas.microsoft.com/office/drawing/2014/main" id="{57195284-05BD-4829-AB10-C76104E99FE1}"/>
              </a:ext>
            </a:extLst>
          </p:cNvPr>
          <p:cNvSpPr txBox="1">
            <a:spLocks/>
          </p:cNvSpPr>
          <p:nvPr/>
        </p:nvSpPr>
        <p:spPr>
          <a:xfrm>
            <a:off x="838199" y="1372735"/>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Active participle in -ш</a:t>
            </a:r>
            <a:r>
              <a:rPr lang="mi-NZ" u="sng" dirty="0"/>
              <a:t>Е (</a:t>
            </a:r>
            <a:r>
              <a:rPr lang="de-AT" u="sng" dirty="0"/>
              <a:t>Formation)</a:t>
            </a:r>
            <a:endParaRPr lang="mi-NZ" u="sng" dirty="0"/>
          </a:p>
        </p:txBody>
      </p:sp>
    </p:spTree>
    <p:extLst>
      <p:ext uri="{BB962C8B-B14F-4D97-AF65-F5344CB8AC3E}">
        <p14:creationId xmlns:p14="http://schemas.microsoft.com/office/powerpoint/2010/main" val="32516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2730</Words>
  <Application>Microsoft Office PowerPoint</Application>
  <PresentationFormat>Widescreen</PresentationFormat>
  <Paragraphs>646</Paragraphs>
  <Slides>39</Slides>
  <Notes>5</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ff12</vt:lpstr>
      <vt:lpstr>Google Sans</vt:lpstr>
      <vt:lpstr>Times New Roman</vt:lpstr>
      <vt:lpstr>Office Theme</vt:lpstr>
      <vt:lpstr>Chapter 14</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Exercises</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14</dc:title>
  <dc:creator>Jeremy Bradley</dc:creator>
  <cp:lastModifiedBy>Jeremy moss Bradley</cp:lastModifiedBy>
  <cp:revision>64</cp:revision>
  <dcterms:created xsi:type="dcterms:W3CDTF">2021-01-22T02:35:08Z</dcterms:created>
  <dcterms:modified xsi:type="dcterms:W3CDTF">2024-03-15T13:53:30Z</dcterms:modified>
</cp:coreProperties>
</file>