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3" r:id="rId2"/>
    <p:sldId id="761" r:id="rId3"/>
    <p:sldId id="596" r:id="rId4"/>
    <p:sldId id="722" r:id="rId5"/>
    <p:sldId id="795" r:id="rId6"/>
    <p:sldId id="796" r:id="rId7"/>
    <p:sldId id="798" r:id="rId8"/>
    <p:sldId id="800" r:id="rId9"/>
    <p:sldId id="750" r:id="rId10"/>
    <p:sldId id="801" r:id="rId11"/>
    <p:sldId id="802" r:id="rId12"/>
    <p:sldId id="643" r:id="rId13"/>
    <p:sldId id="644" r:id="rId14"/>
    <p:sldId id="653" r:id="rId15"/>
    <p:sldId id="654" r:id="rId16"/>
    <p:sldId id="655" r:id="rId17"/>
    <p:sldId id="6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6359" autoAdjust="0"/>
  </p:normalViewPr>
  <p:slideViewPr>
    <p:cSldViewPr snapToGrid="0">
      <p:cViewPr varScale="1">
        <p:scale>
          <a:sx n="92" d="100"/>
          <a:sy n="92" d="100"/>
        </p:scale>
        <p:origin x="1152"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9</a:t>
            </a:fld>
            <a:endParaRPr lang="en-GB"/>
          </a:p>
        </p:txBody>
      </p:sp>
    </p:spTree>
    <p:extLst>
      <p:ext uri="{BB962C8B-B14F-4D97-AF65-F5344CB8AC3E}">
        <p14:creationId xmlns:p14="http://schemas.microsoft.com/office/powerpoint/2010/main" val="78134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10</a:t>
            </a:fld>
            <a:endParaRPr lang="en-GB"/>
          </a:p>
        </p:txBody>
      </p:sp>
    </p:spTree>
    <p:extLst>
      <p:ext uri="{BB962C8B-B14F-4D97-AF65-F5344CB8AC3E}">
        <p14:creationId xmlns:p14="http://schemas.microsoft.com/office/powerpoint/2010/main" val="427373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11</a:t>
            </a:fld>
            <a:endParaRPr lang="en-GB"/>
          </a:p>
        </p:txBody>
      </p:sp>
    </p:spTree>
    <p:extLst>
      <p:ext uri="{BB962C8B-B14F-4D97-AF65-F5344CB8AC3E}">
        <p14:creationId xmlns:p14="http://schemas.microsoft.com/office/powerpoint/2010/main" val="396110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17</a:t>
            </a:fld>
            <a:endParaRPr lang="en-GB"/>
          </a:p>
        </p:txBody>
      </p:sp>
    </p:spTree>
    <p:extLst>
      <p:ext uri="{BB962C8B-B14F-4D97-AF65-F5344CB8AC3E}">
        <p14:creationId xmlns:p14="http://schemas.microsoft.com/office/powerpoint/2010/main" val="42088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8E1319A8-AF6F-469B-BD0B-BEFED2BA8F07}"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13</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EBA285E5-7573-4D4B-BBBB-BA843015451B}"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13</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41237F5C-05B2-4807-B526-F74DBBEB998F}"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13</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E5A39C9A-F7F3-4AD8-91C8-B2759D37FC53}"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13</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FA812548-F07C-425F-A181-E8D9F0CEBF23}"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13</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5FB65010-597F-43D3-A62F-817B558D7EFE}"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13</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F7E9081E-B018-4735-8709-113828D6FB7D}"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13</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0FEBE63B-EA3E-4D3F-8305-9E0F57A464EE}"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13</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C9F53F0D-D112-43B0-B156-B32538309CFD}"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13</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0049A0AF-0E4F-405F-8A86-9454071B535F}"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13</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44DC8B82-E1BA-4587-9D73-F81E8CC21A0C}"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13</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D9025-1A9D-4493-BABB-8D4D5B22B8FC}"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13</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13</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86DF4E4D-E698-4AC3-8D3F-1AC55EEC9454}"/>
              </a:ext>
            </a:extLst>
          </p:cNvPr>
          <p:cNvGraphicFramePr>
            <a:graphicFrameLocks/>
          </p:cNvGraphicFramePr>
          <p:nvPr/>
        </p:nvGraphicFramePr>
        <p:xfrm>
          <a:off x="5193067" y="1539906"/>
          <a:ext cx="3157223" cy="3778188"/>
        </p:xfrm>
        <a:graphic>
          <a:graphicData uri="http://schemas.openxmlformats.org/drawingml/2006/table">
            <a:tbl>
              <a:tblPr firstRow="1" firstCol="1" bandRow="1" bandCol="1"/>
              <a:tblGrid>
                <a:gridCol w="1294846">
                  <a:extLst>
                    <a:ext uri="{9D8B030D-6E8A-4147-A177-3AD203B41FA5}">
                      <a16:colId xmlns:a16="http://schemas.microsoft.com/office/drawing/2014/main" val="1709068902"/>
                    </a:ext>
                  </a:extLst>
                </a:gridCol>
                <a:gridCol w="1862377">
                  <a:extLst>
                    <a:ext uri="{9D8B030D-6E8A-4147-A177-3AD203B41FA5}">
                      <a16:colId xmlns:a16="http://schemas.microsoft.com/office/drawing/2014/main" val="2895624696"/>
                    </a:ext>
                  </a:extLst>
                </a:gridCol>
              </a:tblGrid>
              <a:tr h="629698">
                <a:tc>
                  <a:txBody>
                    <a:bodyPr/>
                    <a:lstStyle/>
                    <a:p>
                      <a:pPr algn="ctr" fontAlgn="t">
                        <a:spcBef>
                          <a:spcPts val="0"/>
                        </a:spcBef>
                        <a:spcAft>
                          <a:spcPts val="0"/>
                        </a:spcAft>
                      </a:pPr>
                      <a:r>
                        <a:rPr lang="en-US" sz="3300" b="1" i="0" u="none" strike="noStrike" dirty="0">
                          <a:effectLst/>
                          <a:latin typeface="Calibri" panose="020F0502020204030204" pitchFamily="34" charset="0"/>
                          <a:ea typeface="PMingLiU" panose="02020500000000000000" pitchFamily="18" charset="-120"/>
                          <a:cs typeface="Calibri" panose="020F0502020204030204" pitchFamily="34" charset="0"/>
                        </a:rPr>
                        <a:t>1Sg</a:t>
                      </a:r>
                      <a:endParaRPr lang="en-US"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de-AT" sz="3300" b="0" i="0" u="none" strike="noStrike" dirty="0">
                          <a:effectLst/>
                          <a:latin typeface="Calibri" panose="020F0502020204030204" pitchFamily="34" charset="0"/>
                          <a:ea typeface="PMingLiU" panose="02020500000000000000" pitchFamily="18" charset="-120"/>
                          <a:cs typeface="Calibri" panose="020F0502020204030204" pitchFamily="34" charset="0"/>
                        </a:rPr>
                        <a:t>шы</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794290"/>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3300" b="0" i="0" u="none" strike="noStrike" dirty="0">
                          <a:effectLst/>
                          <a:latin typeface="Calibri" panose="020F0502020204030204" pitchFamily="34" charset="0"/>
                          <a:ea typeface="PMingLiU" panose="02020500000000000000" pitchFamily="18" charset="-120"/>
                          <a:cs typeface="Calibri" panose="020F0502020204030204" pitchFamily="34" charset="0"/>
                        </a:rPr>
                        <a:t>шыч</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8188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3300" b="0" i="0" u="none" strike="noStrike" dirty="0">
                          <a:effectLst/>
                          <a:latin typeface="Calibri" panose="020F0502020204030204" pitchFamily="34" charset="0"/>
                          <a:ea typeface="PMingLiU" panose="02020500000000000000" pitchFamily="18" charset="-120"/>
                          <a:cs typeface="Calibri" panose="020F0502020204030204" pitchFamily="34" charset="0"/>
                        </a:rPr>
                        <a:t>ыш</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433654"/>
                  </a:ext>
                </a:extLst>
              </a:tr>
              <a:tr h="629698">
                <a:tc>
                  <a:txBody>
                    <a:bodyPr/>
                    <a:lstStyle/>
                    <a:p>
                      <a:pPr algn="ctr" fontAlgn="t">
                        <a:spcBef>
                          <a:spcPts val="0"/>
                        </a:spcBef>
                        <a:spcAft>
                          <a:spcPts val="0"/>
                        </a:spcAft>
                      </a:pPr>
                      <a:r>
                        <a:rPr lang="en-US" sz="3300" b="1" i="0" u="none" strike="noStrike" dirty="0">
                          <a:effectLst/>
                          <a:latin typeface="Calibri" panose="020F0502020204030204" pitchFamily="34" charset="0"/>
                          <a:ea typeface="PMingLiU" panose="02020500000000000000" pitchFamily="18" charset="-120"/>
                          <a:cs typeface="Calibri" panose="020F0502020204030204" pitchFamily="34" charset="0"/>
                        </a:rPr>
                        <a:t>1Pl</a:t>
                      </a:r>
                      <a:endParaRPr lang="en-US"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3300" b="0" i="0" u="none" strike="noStrike" dirty="0">
                          <a:effectLst/>
                          <a:latin typeface="Calibri" panose="020F0502020204030204" pitchFamily="34" charset="0"/>
                          <a:ea typeface="PMingLiU" panose="02020500000000000000" pitchFamily="18" charset="-120"/>
                          <a:cs typeface="Calibri" panose="020F0502020204030204" pitchFamily="34" charset="0"/>
                        </a:rPr>
                        <a:t>ышн</a:t>
                      </a:r>
                      <a:r>
                        <a:rPr lang="mi-N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5000" b="1"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006225"/>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mi-NZ" sz="3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д</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0836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ышт</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10245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3. Negation of the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21" name="Content Placeholder 2">
            <a:extLst>
              <a:ext uri="{FF2B5EF4-FFF2-40B4-BE49-F238E27FC236}">
                <a16:creationId xmlns:a16="http://schemas.microsoft.com/office/drawing/2014/main" id="{CBE6452A-B465-468F-9A31-048BA11D83A0}"/>
              </a:ext>
            </a:extLst>
          </p:cNvPr>
          <p:cNvSpPr txBox="1">
            <a:spLocks/>
          </p:cNvSpPr>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	(Stem ы-)</a:t>
            </a:r>
          </a:p>
          <a:p>
            <a:pPr marL="0" indent="0">
              <a:buNone/>
            </a:pPr>
            <a:r>
              <a:rPr lang="de-AT" dirty="0"/>
              <a:t>	+ </a:t>
            </a:r>
            <a:r>
              <a:rPr lang="mi-NZ" dirty="0"/>
              <a:t>-ш-</a:t>
            </a:r>
            <a:endParaRPr lang="de-AT" dirty="0"/>
          </a:p>
          <a:p>
            <a:pPr marL="0" indent="0">
              <a:buFont typeface="Arial" panose="020B0604020202020204" pitchFamily="34" charset="0"/>
              <a:buNone/>
            </a:pPr>
            <a:r>
              <a:rPr lang="de-AT" dirty="0"/>
              <a:t>	+ personal ending</a:t>
            </a:r>
          </a:p>
          <a:p>
            <a:pPr marL="0" indent="0">
              <a:buFont typeface="Arial" panose="020B0604020202020204" pitchFamily="34" charset="0"/>
              <a:buNone/>
            </a:pPr>
            <a:endParaRPr lang="de-AT" dirty="0"/>
          </a:p>
          <a:p>
            <a:pPr marL="0" indent="0">
              <a:buFont typeface="Arial" panose="020B0604020202020204" pitchFamily="34" charset="0"/>
              <a:buNone/>
            </a:pPr>
            <a:r>
              <a:rPr lang="de-AT" dirty="0"/>
              <a:t>	+ Connegative</a:t>
            </a:r>
            <a:endParaRPr lang="en-GB" dirty="0"/>
          </a:p>
        </p:txBody>
      </p:sp>
      <p:sp>
        <p:nvSpPr>
          <p:cNvPr id="10" name="TextBox 9">
            <a:extLst>
              <a:ext uri="{FF2B5EF4-FFF2-40B4-BE49-F238E27FC236}">
                <a16:creationId xmlns:a16="http://schemas.microsoft.com/office/drawing/2014/main" id="{CAC2BD9C-C0A4-42F3-A496-FD6ED22CF0AE}"/>
              </a:ext>
            </a:extLst>
          </p:cNvPr>
          <p:cNvSpPr txBox="1"/>
          <p:nvPr/>
        </p:nvSpPr>
        <p:spPr>
          <a:xfrm>
            <a:off x="8936402" y="2113255"/>
            <a:ext cx="1831285" cy="2631490"/>
          </a:xfrm>
          <a:prstGeom prst="rect">
            <a:avLst/>
          </a:prstGeom>
          <a:noFill/>
        </p:spPr>
        <p:txBody>
          <a:bodyPr wrap="square">
            <a:spAutoFit/>
          </a:bodyPr>
          <a:lstStyle/>
          <a:p>
            <a:pPr marL="0" indent="0">
              <a:buNone/>
              <a:tabLst>
                <a:tab pos="357188" algn="l"/>
              </a:tabLst>
            </a:pPr>
            <a:r>
              <a:rPr lang="de-AT" sz="3300" dirty="0"/>
              <a:t>+	луд,</a:t>
            </a:r>
            <a:br>
              <a:rPr lang="de-AT" sz="3300" dirty="0"/>
            </a:br>
            <a:r>
              <a:rPr lang="de-AT" sz="3300" dirty="0"/>
              <a:t>	коч,</a:t>
            </a:r>
            <a:br>
              <a:rPr lang="de-AT" sz="3300" dirty="0"/>
            </a:br>
            <a:r>
              <a:rPr lang="de-AT" sz="3300" dirty="0"/>
              <a:t>	</a:t>
            </a:r>
            <a:r>
              <a:rPr lang="de-AT" sz="3300" b="1" dirty="0"/>
              <a:t>и</a:t>
            </a:r>
            <a:r>
              <a:rPr lang="de-AT" sz="3300" dirty="0"/>
              <a:t>ле,</a:t>
            </a:r>
            <a:br>
              <a:rPr lang="de-AT" sz="3300" dirty="0"/>
            </a:br>
            <a:r>
              <a:rPr lang="de-AT" sz="3300" dirty="0"/>
              <a:t>	кай,</a:t>
            </a:r>
            <a:br>
              <a:rPr lang="de-AT" sz="3300" dirty="0"/>
            </a:br>
            <a:r>
              <a:rPr lang="de-AT" sz="3300" dirty="0"/>
              <a:t>	…</a:t>
            </a:r>
          </a:p>
        </p:txBody>
      </p:sp>
    </p:spTree>
    <p:extLst>
      <p:ext uri="{BB962C8B-B14F-4D97-AF65-F5344CB8AC3E}">
        <p14:creationId xmlns:p14="http://schemas.microsoft.com/office/powerpoint/2010/main" val="248703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4. Negation of existential/possessive clauses in PST1</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graphicFrame>
        <p:nvGraphicFramePr>
          <p:cNvPr id="9" name="Table 8">
            <a:extLst>
              <a:ext uri="{FF2B5EF4-FFF2-40B4-BE49-F238E27FC236}">
                <a16:creationId xmlns:a16="http://schemas.microsoft.com/office/drawing/2014/main" id="{BB58391E-412B-4966-844B-76FBB3193E49}"/>
              </a:ext>
            </a:extLst>
          </p:cNvPr>
          <p:cNvGraphicFramePr>
            <a:graphicFrameLocks noGrp="1"/>
          </p:cNvGraphicFramePr>
          <p:nvPr>
            <p:extLst>
              <p:ext uri="{D42A27DB-BD31-4B8C-83A1-F6EECF244321}">
                <p14:modId xmlns:p14="http://schemas.microsoft.com/office/powerpoint/2010/main" val="741745575"/>
              </p:ext>
            </p:extLst>
          </p:nvPr>
        </p:nvGraphicFramePr>
        <p:xfrm>
          <a:off x="1336675" y="2629788"/>
          <a:ext cx="9518650" cy="799212"/>
        </p:xfrm>
        <a:graphic>
          <a:graphicData uri="http://schemas.openxmlformats.org/drawingml/2006/table">
            <a:tbl>
              <a:tblPr firstRow="1" firstCol="1" bandRow="1" bandCol="1"/>
              <a:tblGrid>
                <a:gridCol w="4759325">
                  <a:extLst>
                    <a:ext uri="{9D8B030D-6E8A-4147-A177-3AD203B41FA5}">
                      <a16:colId xmlns:a16="http://schemas.microsoft.com/office/drawing/2014/main" val="1772625822"/>
                    </a:ext>
                  </a:extLst>
                </a:gridCol>
                <a:gridCol w="4759325">
                  <a:extLst>
                    <a:ext uri="{9D8B030D-6E8A-4147-A177-3AD203B41FA5}">
                      <a16:colId xmlns:a16="http://schemas.microsoft.com/office/drawing/2014/main" val="3814293056"/>
                    </a:ext>
                  </a:extLst>
                </a:gridCol>
              </a:tblGrid>
              <a:tr h="799212">
                <a:tc>
                  <a:txBody>
                    <a:bodyPr/>
                    <a:lstStyle/>
                    <a:p>
                      <a:pPr algn="l" fontAlgn="ctr">
                        <a:spcBef>
                          <a:spcPts val="0"/>
                        </a:spcBef>
                        <a:spcAft>
                          <a:spcPts val="0"/>
                        </a:spcAft>
                      </a:pPr>
                      <a:r>
                        <a:rPr lang="en-US" sz="2600" kern="1200" dirty="0" err="1">
                          <a:solidFill>
                            <a:schemeClr val="tx1"/>
                          </a:solidFill>
                          <a:effectLst/>
                          <a:latin typeface="+mn-lt"/>
                          <a:ea typeface="+mn-ea"/>
                          <a:cs typeface="+mn-cs"/>
                        </a:rPr>
                        <a:t>Окс</a:t>
                      </a:r>
                      <a:r>
                        <a:rPr lang="en-US" sz="2600" b="1" kern="1200" dirty="0" err="1">
                          <a:solidFill>
                            <a:schemeClr val="tx1"/>
                          </a:solidFill>
                          <a:effectLst/>
                          <a:latin typeface="+mn-lt"/>
                          <a:ea typeface="+mn-ea"/>
                          <a:cs typeface="+mn-cs"/>
                        </a:rPr>
                        <a:t>а</a:t>
                      </a:r>
                      <a:r>
                        <a:rPr lang="en-US" sz="2600" kern="1200" dirty="0">
                          <a:solidFill>
                            <a:schemeClr val="tx1"/>
                          </a:solidFill>
                          <a:effectLst/>
                          <a:latin typeface="+mn-lt"/>
                          <a:ea typeface="+mn-ea"/>
                          <a:cs typeface="+mn-cs"/>
                        </a:rPr>
                        <a:t> </a:t>
                      </a:r>
                      <a:r>
                        <a:rPr lang="en-US" sz="2600" u="sng" kern="1200" dirty="0" err="1">
                          <a:solidFill>
                            <a:schemeClr val="tx1"/>
                          </a:solidFill>
                          <a:effectLst/>
                          <a:latin typeface="+mn-lt"/>
                          <a:ea typeface="+mn-ea"/>
                          <a:cs typeface="+mn-cs"/>
                        </a:rPr>
                        <a:t>ук</a:t>
                      </a:r>
                      <a:r>
                        <a:rPr lang="en-US" sz="2600" b="1" u="sng" kern="1200" dirty="0" err="1">
                          <a:solidFill>
                            <a:schemeClr val="tx1"/>
                          </a:solidFill>
                          <a:effectLst/>
                          <a:latin typeface="+mn-lt"/>
                          <a:ea typeface="+mn-ea"/>
                          <a:cs typeface="+mn-cs"/>
                        </a:rPr>
                        <a:t>е</a:t>
                      </a:r>
                      <a:r>
                        <a:rPr lang="en-US" sz="2600" u="sng" kern="1200" dirty="0">
                          <a:solidFill>
                            <a:schemeClr val="tx1"/>
                          </a:solidFill>
                          <a:effectLst/>
                          <a:latin typeface="+mn-lt"/>
                          <a:ea typeface="+mn-ea"/>
                          <a:cs typeface="+mn-cs"/>
                        </a:rPr>
                        <a:t> </a:t>
                      </a:r>
                      <a:r>
                        <a:rPr lang="en-US" sz="2600" b="1" u="sng" kern="1200" dirty="0" err="1">
                          <a:solidFill>
                            <a:schemeClr val="tx1"/>
                          </a:solidFill>
                          <a:effectLst/>
                          <a:latin typeface="+mn-lt"/>
                          <a:ea typeface="+mn-ea"/>
                          <a:cs typeface="+mn-cs"/>
                        </a:rPr>
                        <a:t>ы</a:t>
                      </a:r>
                      <a:r>
                        <a:rPr lang="en-US" sz="2600" u="sng" kern="1200" dirty="0" err="1">
                          <a:solidFill>
                            <a:schemeClr val="tx1"/>
                          </a:solidFill>
                          <a:effectLst/>
                          <a:latin typeface="+mn-lt"/>
                          <a:ea typeface="+mn-ea"/>
                          <a:cs typeface="+mn-cs"/>
                        </a:rPr>
                        <a:t>л’е</a:t>
                      </a:r>
                      <a:r>
                        <a:rPr lang="en-US" sz="2600" kern="1200" dirty="0">
                          <a:solidFill>
                            <a:schemeClr val="tx1"/>
                          </a:solidFill>
                          <a:effectLst/>
                          <a:latin typeface="+mn-lt"/>
                          <a:ea typeface="+mn-ea"/>
                          <a:cs typeface="+mn-cs"/>
                        </a:rPr>
                        <a:t>.</a:t>
                      </a:r>
                      <a:endParaRPr lang="az-Cyrl-AZ" sz="2600" b="0" i="0" u="none" strike="noStrike" dirty="0">
                        <a:effectLst/>
                        <a:latin typeface="+mn-lt"/>
                      </a:endParaRPr>
                    </a:p>
                  </a:txBody>
                  <a:tcPr marL="112408" marR="112408" marT="156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600" kern="1200" dirty="0">
                          <a:solidFill>
                            <a:schemeClr val="tx1"/>
                          </a:solidFill>
                          <a:effectLst/>
                          <a:latin typeface="+mn-lt"/>
                          <a:ea typeface="+mn-ea"/>
                          <a:cs typeface="+mn-cs"/>
                        </a:rPr>
                        <a:t>There was no money.</a:t>
                      </a:r>
                      <a:endParaRPr lang="en-US" sz="2600" b="0" i="0" u="none" strike="noStrike" dirty="0">
                        <a:effectLst/>
                        <a:latin typeface="+mn-lt"/>
                      </a:endParaRPr>
                    </a:p>
                  </a:txBody>
                  <a:tcPr marL="112408" marR="112408" marT="156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40868"/>
                  </a:ext>
                </a:extLst>
              </a:tr>
            </a:tbl>
          </a:graphicData>
        </a:graphic>
      </p:graphicFrame>
      <p:graphicFrame>
        <p:nvGraphicFramePr>
          <p:cNvPr id="11" name="Table 10">
            <a:extLst>
              <a:ext uri="{FF2B5EF4-FFF2-40B4-BE49-F238E27FC236}">
                <a16:creationId xmlns:a16="http://schemas.microsoft.com/office/drawing/2014/main" id="{0864E0CE-438C-4AD3-B1F7-E9E61EC70799}"/>
              </a:ext>
            </a:extLst>
          </p:cNvPr>
          <p:cNvGraphicFramePr>
            <a:graphicFrameLocks noGrp="1"/>
          </p:cNvGraphicFramePr>
          <p:nvPr>
            <p:extLst>
              <p:ext uri="{D42A27DB-BD31-4B8C-83A1-F6EECF244321}">
                <p14:modId xmlns:p14="http://schemas.microsoft.com/office/powerpoint/2010/main" val="2384079985"/>
              </p:ext>
            </p:extLst>
          </p:nvPr>
        </p:nvGraphicFramePr>
        <p:xfrm>
          <a:off x="1336675" y="3429000"/>
          <a:ext cx="9518650" cy="799212"/>
        </p:xfrm>
        <a:graphic>
          <a:graphicData uri="http://schemas.openxmlformats.org/drawingml/2006/table">
            <a:tbl>
              <a:tblPr firstRow="1" firstCol="1" bandRow="1" bandCol="1"/>
              <a:tblGrid>
                <a:gridCol w="4759325">
                  <a:extLst>
                    <a:ext uri="{9D8B030D-6E8A-4147-A177-3AD203B41FA5}">
                      <a16:colId xmlns:a16="http://schemas.microsoft.com/office/drawing/2014/main" val="283223497"/>
                    </a:ext>
                  </a:extLst>
                </a:gridCol>
                <a:gridCol w="4759325">
                  <a:extLst>
                    <a:ext uri="{9D8B030D-6E8A-4147-A177-3AD203B41FA5}">
                      <a16:colId xmlns:a16="http://schemas.microsoft.com/office/drawing/2014/main" val="250890352"/>
                    </a:ext>
                  </a:extLst>
                </a:gridCol>
              </a:tblGrid>
              <a:tr h="799212">
                <a:tc>
                  <a:txBody>
                    <a:bodyPr/>
                    <a:lstStyle/>
                    <a:p>
                      <a:pPr algn="l" fontAlgn="ctr">
                        <a:spcBef>
                          <a:spcPts val="0"/>
                        </a:spcBef>
                        <a:spcAft>
                          <a:spcPts val="0"/>
                        </a:spcAft>
                      </a:pPr>
                      <a:r>
                        <a:rPr lang="en-US" sz="2600" kern="1200" dirty="0" err="1">
                          <a:solidFill>
                            <a:schemeClr val="tx1"/>
                          </a:solidFill>
                          <a:effectLst/>
                          <a:latin typeface="+mn-lt"/>
                          <a:ea typeface="+mn-ea"/>
                          <a:cs typeface="+mn-cs"/>
                        </a:rPr>
                        <a:t>Жап</a:t>
                      </a:r>
                      <a:r>
                        <a:rPr lang="en-US" sz="2600" b="1" kern="1200" dirty="0" err="1">
                          <a:solidFill>
                            <a:schemeClr val="tx1"/>
                          </a:solidFill>
                          <a:effectLst/>
                          <a:latin typeface="+mn-lt"/>
                          <a:ea typeface="+mn-ea"/>
                          <a:cs typeface="+mn-cs"/>
                        </a:rPr>
                        <a:t>е</a:t>
                      </a:r>
                      <a:r>
                        <a:rPr lang="en-US" sz="2600" kern="1200" dirty="0" err="1">
                          <a:solidFill>
                            <a:schemeClr val="tx1"/>
                          </a:solidFill>
                          <a:effectLst/>
                          <a:latin typeface="+mn-lt"/>
                          <a:ea typeface="+mn-ea"/>
                          <a:cs typeface="+mn-cs"/>
                        </a:rPr>
                        <a:t>м</a:t>
                      </a:r>
                      <a:r>
                        <a:rPr lang="en-US" sz="2600" kern="1200" dirty="0">
                          <a:solidFill>
                            <a:schemeClr val="tx1"/>
                          </a:solidFill>
                          <a:effectLst/>
                          <a:latin typeface="+mn-lt"/>
                          <a:ea typeface="+mn-ea"/>
                          <a:cs typeface="+mn-cs"/>
                        </a:rPr>
                        <a:t> </a:t>
                      </a:r>
                      <a:r>
                        <a:rPr lang="en-US" sz="2600" u="sng" kern="1200" dirty="0" err="1">
                          <a:solidFill>
                            <a:schemeClr val="tx1"/>
                          </a:solidFill>
                          <a:effectLst/>
                          <a:latin typeface="+mn-lt"/>
                          <a:ea typeface="+mn-ea"/>
                          <a:cs typeface="+mn-cs"/>
                        </a:rPr>
                        <a:t>ук</a:t>
                      </a:r>
                      <a:r>
                        <a:rPr lang="en-US" sz="2600" b="1" u="sng" kern="1200" dirty="0" err="1">
                          <a:solidFill>
                            <a:schemeClr val="tx1"/>
                          </a:solidFill>
                          <a:effectLst/>
                          <a:latin typeface="+mn-lt"/>
                          <a:ea typeface="+mn-ea"/>
                          <a:cs typeface="+mn-cs"/>
                        </a:rPr>
                        <a:t>е</a:t>
                      </a:r>
                      <a:r>
                        <a:rPr lang="en-US" sz="2600" u="sng" kern="1200" dirty="0">
                          <a:solidFill>
                            <a:schemeClr val="tx1"/>
                          </a:solidFill>
                          <a:effectLst/>
                          <a:latin typeface="+mn-lt"/>
                          <a:ea typeface="+mn-ea"/>
                          <a:cs typeface="+mn-cs"/>
                        </a:rPr>
                        <a:t> </a:t>
                      </a:r>
                      <a:r>
                        <a:rPr lang="en-US" sz="2600" b="1" u="sng" kern="1200" dirty="0" err="1">
                          <a:solidFill>
                            <a:schemeClr val="tx1"/>
                          </a:solidFill>
                          <a:effectLst/>
                          <a:latin typeface="+mn-lt"/>
                          <a:ea typeface="+mn-ea"/>
                          <a:cs typeface="+mn-cs"/>
                        </a:rPr>
                        <a:t>ы</a:t>
                      </a:r>
                      <a:r>
                        <a:rPr lang="en-US" sz="2600" u="sng" kern="1200" dirty="0" err="1">
                          <a:solidFill>
                            <a:schemeClr val="tx1"/>
                          </a:solidFill>
                          <a:effectLst/>
                          <a:latin typeface="+mn-lt"/>
                          <a:ea typeface="+mn-ea"/>
                          <a:cs typeface="+mn-cs"/>
                        </a:rPr>
                        <a:t>л’е</a:t>
                      </a:r>
                      <a:r>
                        <a:rPr lang="en-US" sz="2600" kern="1200" dirty="0">
                          <a:solidFill>
                            <a:schemeClr val="tx1"/>
                          </a:solidFill>
                          <a:effectLst/>
                          <a:latin typeface="+mn-lt"/>
                          <a:ea typeface="+mn-ea"/>
                          <a:cs typeface="+mn-cs"/>
                        </a:rPr>
                        <a:t>.</a:t>
                      </a:r>
                      <a:endParaRPr lang="az-Cyrl-AZ" sz="2600" b="0" i="0" u="none" strike="noStrike" dirty="0">
                        <a:effectLst/>
                        <a:latin typeface="+mn-lt"/>
                      </a:endParaRPr>
                    </a:p>
                  </a:txBody>
                  <a:tcPr marL="112408" marR="112408" marT="156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600" kern="1200" dirty="0">
                          <a:solidFill>
                            <a:schemeClr val="tx1"/>
                          </a:solidFill>
                          <a:effectLst/>
                          <a:latin typeface="+mn-lt"/>
                          <a:ea typeface="+mn-ea"/>
                          <a:cs typeface="+mn-cs"/>
                        </a:rPr>
                        <a:t>I didn’t have time.</a:t>
                      </a:r>
                      <a:endParaRPr lang="en-US" sz="2600" b="0" i="0" u="none" strike="noStrike" dirty="0">
                        <a:effectLst/>
                        <a:latin typeface="+mn-lt"/>
                      </a:endParaRPr>
                    </a:p>
                  </a:txBody>
                  <a:tcPr marL="112408" marR="112408" marT="156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383903"/>
                  </a:ext>
                </a:extLst>
              </a:tr>
            </a:tbl>
          </a:graphicData>
        </a:graphic>
      </p:graphicFrame>
    </p:spTree>
    <p:extLst>
      <p:ext uri="{BB962C8B-B14F-4D97-AF65-F5344CB8AC3E}">
        <p14:creationId xmlns:p14="http://schemas.microsoft.com/office/powerpoint/2010/main" val="40839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12</a:t>
            </a:fld>
            <a:endParaRPr lang="en-GB"/>
          </a:p>
        </p:txBody>
      </p:sp>
    </p:spTree>
    <p:extLst>
      <p:ext uri="{BB962C8B-B14F-4D97-AF65-F5344CB8AC3E}">
        <p14:creationId xmlns:p14="http://schemas.microsoft.com/office/powerpoint/2010/main" val="112036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Approximate numbers</a:t>
            </a:r>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graphicFrame>
        <p:nvGraphicFramePr>
          <p:cNvPr id="8" name="Content Placeholder 5">
            <a:extLst>
              <a:ext uri="{FF2B5EF4-FFF2-40B4-BE49-F238E27FC236}">
                <a16:creationId xmlns:a16="http://schemas.microsoft.com/office/drawing/2014/main" id="{044137FE-88E4-4F9B-976F-7585668A5269}"/>
              </a:ext>
            </a:extLst>
          </p:cNvPr>
          <p:cNvGraphicFramePr>
            <a:graphicFrameLocks/>
          </p:cNvGraphicFramePr>
          <p:nvPr>
            <p:extLst>
              <p:ext uri="{D42A27DB-BD31-4B8C-83A1-F6EECF244321}">
                <p14:modId xmlns:p14="http://schemas.microsoft.com/office/powerpoint/2010/main" val="2348280060"/>
              </p:ext>
            </p:extLst>
          </p:nvPr>
        </p:nvGraphicFramePr>
        <p:xfrm>
          <a:off x="838200" y="3124606"/>
          <a:ext cx="10515602" cy="783340"/>
        </p:xfrm>
        <a:graphic>
          <a:graphicData uri="http://schemas.openxmlformats.org/drawingml/2006/table">
            <a:tbl>
              <a:tblPr firstRow="1" firstCol="1" bandRow="1" bandCol="1"/>
              <a:tblGrid>
                <a:gridCol w="5257801">
                  <a:extLst>
                    <a:ext uri="{9D8B030D-6E8A-4147-A177-3AD203B41FA5}">
                      <a16:colId xmlns:a16="http://schemas.microsoft.com/office/drawing/2014/main" val="272631036"/>
                    </a:ext>
                  </a:extLst>
                </a:gridCol>
                <a:gridCol w="5257801">
                  <a:extLst>
                    <a:ext uri="{9D8B030D-6E8A-4147-A177-3AD203B41FA5}">
                      <a16:colId xmlns:a16="http://schemas.microsoft.com/office/drawing/2014/main" val="1919841566"/>
                    </a:ext>
                  </a:extLst>
                </a:gridCol>
              </a:tblGrid>
              <a:tr h="0">
                <a:tc>
                  <a:txBody>
                    <a:bodyPr/>
                    <a:lstStyle/>
                    <a:p>
                      <a:pPr algn="just" fontAlgn="t">
                        <a:spcBef>
                          <a:spcPts val="0"/>
                        </a:spcBef>
                        <a:spcAft>
                          <a:spcPts val="0"/>
                        </a:spcAft>
                      </a:pP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кум-ныл м</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но</a:t>
                      </a:r>
                      <a:endParaRPr lang="az-Cyrl-AZ" sz="4000" b="0" i="0" u="none" strike="noStrike" dirty="0">
                        <a:effectLst/>
                        <a:latin typeface="Arial" panose="020B0604020202020204" pitchFamily="34" charset="0"/>
                      </a:endParaRPr>
                    </a:p>
                  </a:txBody>
                  <a:tcPr marL="186555" marR="186555" marT="2591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a:effectLst/>
                          <a:latin typeface="Calibri" panose="020F0502020204030204" pitchFamily="34" charset="0"/>
                          <a:ea typeface="PMingLiU" panose="02020500000000000000" pitchFamily="18" charset="-120"/>
                          <a:cs typeface="Calibri" panose="020F0502020204030204" pitchFamily="34" charset="0"/>
                        </a:rPr>
                        <a:t>three or four eggs, three to four eggs</a:t>
                      </a:r>
                      <a:endParaRPr lang="en-US" sz="4000" b="0" i="0" u="none" strike="noStrike">
                        <a:effectLst/>
                        <a:latin typeface="Arial" panose="020B0604020202020204" pitchFamily="34" charset="0"/>
                      </a:endParaRPr>
                    </a:p>
                  </a:txBody>
                  <a:tcPr marL="186555" marR="186555" marT="2591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0141"/>
                  </a:ext>
                </a:extLst>
              </a:tr>
              <a:tr h="0">
                <a:tc>
                  <a:txBody>
                    <a:bodyPr/>
                    <a:lstStyle/>
                    <a:p>
                      <a:pPr algn="just" fontAlgn="t">
                        <a:spcBef>
                          <a:spcPts val="0"/>
                        </a:spcBef>
                        <a:spcAft>
                          <a:spcPts val="0"/>
                        </a:spcAf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икт</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т п</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ле – кок миллим</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тр</a:t>
                      </a:r>
                      <a:endParaRPr lang="az-Cyrl-AZ" sz="4000" b="0" i="0" u="none" strike="noStrike">
                        <a:effectLst/>
                        <a:latin typeface="Arial" panose="020B0604020202020204" pitchFamily="34" charset="0"/>
                      </a:endParaRPr>
                    </a:p>
                  </a:txBody>
                  <a:tcPr marL="186555" marR="186555" marT="2591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one point five to two millimeters</a:t>
                      </a:r>
                      <a:endParaRPr lang="en-US" sz="4000" b="0" i="0" u="none" strike="noStrike" dirty="0">
                        <a:effectLst/>
                        <a:latin typeface="Arial" panose="020B0604020202020204" pitchFamily="34" charset="0"/>
                      </a:endParaRPr>
                    </a:p>
                  </a:txBody>
                  <a:tcPr marL="186555" marR="186555" marT="2591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363726"/>
                  </a:ext>
                </a:extLst>
              </a:tr>
            </a:tbl>
          </a:graphicData>
        </a:graphic>
      </p:graphicFrame>
    </p:spTree>
    <p:extLst>
      <p:ext uri="{BB962C8B-B14F-4D97-AF65-F5344CB8AC3E}">
        <p14:creationId xmlns:p14="http://schemas.microsoft.com/office/powerpoint/2010/main" val="32366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14</a:t>
            </a:fld>
            <a:endParaRPr lang="en-GB"/>
          </a:p>
        </p:txBody>
      </p:sp>
    </p:spTree>
    <p:extLst>
      <p:ext uri="{BB962C8B-B14F-4D97-AF65-F5344CB8AC3E}">
        <p14:creationId xmlns:p14="http://schemas.microsoft.com/office/powerpoint/2010/main" val="367668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13</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15</a:t>
            </a:fld>
            <a:endParaRPr lang="en-GB"/>
          </a:p>
        </p:txBody>
      </p:sp>
      <p:pic>
        <p:nvPicPr>
          <p:cNvPr id="6" name="Picture 5">
            <a:extLst>
              <a:ext uri="{FF2B5EF4-FFF2-40B4-BE49-F238E27FC236}">
                <a16:creationId xmlns:a16="http://schemas.microsoft.com/office/drawing/2014/main" id="{33B9FF55-7E1C-45C9-8876-BB560050F544}"/>
              </a:ext>
            </a:extLst>
          </p:cNvPr>
          <p:cNvPicPr>
            <a:picLocks noChangeAspect="1"/>
          </p:cNvPicPr>
          <p:nvPr/>
        </p:nvPicPr>
        <p:blipFill>
          <a:blip r:embed="rId4"/>
          <a:stretch>
            <a:fillRect/>
          </a:stretch>
        </p:blipFill>
        <p:spPr>
          <a:xfrm>
            <a:off x="2613246" y="0"/>
            <a:ext cx="6965507" cy="6331500"/>
          </a:xfrm>
          <a:prstGeom prst="rect">
            <a:avLst/>
          </a:prstGeom>
        </p:spPr>
      </p:pic>
      <p:pic>
        <p:nvPicPr>
          <p:cNvPr id="7" name="omj_13_1">
            <a:hlinkClick r:id="" action="ppaction://media"/>
            <a:extLst>
              <a:ext uri="{FF2B5EF4-FFF2-40B4-BE49-F238E27FC236}">
                <a16:creationId xmlns:a16="http://schemas.microsoft.com/office/drawing/2014/main" id="{37DAD984-67C9-4070-B8AE-37B9E585D1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40988" y="3429000"/>
            <a:ext cx="609600" cy="609600"/>
          </a:xfrm>
          <a:prstGeom prst="rect">
            <a:avLst/>
          </a:prstGeom>
        </p:spPr>
      </p:pic>
    </p:spTree>
    <p:extLst>
      <p:ext uri="{BB962C8B-B14F-4D97-AF65-F5344CB8AC3E}">
        <p14:creationId xmlns:p14="http://schemas.microsoft.com/office/powerpoint/2010/main" val="14826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16</a:t>
            </a:fld>
            <a:endParaRPr lang="en-GB"/>
          </a:p>
        </p:txBody>
      </p:sp>
    </p:spTree>
    <p:extLst>
      <p:ext uri="{BB962C8B-B14F-4D97-AF65-F5344CB8AC3E}">
        <p14:creationId xmlns:p14="http://schemas.microsoft.com/office/powerpoint/2010/main" val="380119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16.</a:t>
            </a: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30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err="1"/>
              <a:t>Ав</a:t>
            </a:r>
            <a:r>
              <a:rPr lang="en-US" b="1" dirty="0" err="1"/>
              <a:t>а</a:t>
            </a:r>
            <a:r>
              <a:rPr lang="en-US" dirty="0" err="1"/>
              <a:t>м</a:t>
            </a:r>
            <a:r>
              <a:rPr lang="en-US" dirty="0"/>
              <a:t> </a:t>
            </a:r>
            <a:r>
              <a:rPr lang="en-US" dirty="0" err="1"/>
              <a:t>т</a:t>
            </a:r>
            <a:r>
              <a:rPr lang="en-US" b="1" dirty="0" err="1"/>
              <a:t>а</a:t>
            </a:r>
            <a:r>
              <a:rPr lang="en-US" dirty="0" err="1"/>
              <a:t>че</a:t>
            </a:r>
            <a:r>
              <a:rPr lang="en-US" dirty="0"/>
              <a:t> </a:t>
            </a:r>
            <a:r>
              <a:rPr lang="en-US" dirty="0" err="1"/>
              <a:t>команмелн</a:t>
            </a:r>
            <a:r>
              <a:rPr lang="en-US" b="1" dirty="0" err="1"/>
              <a:t>а</a:t>
            </a:r>
            <a:r>
              <a:rPr lang="en-US" dirty="0" err="1"/>
              <a:t>м</a:t>
            </a:r>
            <a:r>
              <a:rPr lang="en-US" dirty="0"/>
              <a:t> </a:t>
            </a:r>
            <a:r>
              <a:rPr lang="en-US" dirty="0" err="1"/>
              <a:t>кӱэштн</a:t>
            </a:r>
            <a:r>
              <a:rPr lang="en-US" b="1" dirty="0" err="1"/>
              <a:t>е</a:t>
            </a:r>
            <a:r>
              <a:rPr lang="en-US" dirty="0" err="1"/>
              <a:t>же</a:t>
            </a:r>
            <a:r>
              <a:rPr lang="en-US" dirty="0"/>
              <a:t>.</a:t>
            </a:r>
          </a:p>
          <a:p>
            <a:pPr marL="0" indent="0">
              <a:buNone/>
            </a:pPr>
            <a:r>
              <a:rPr lang="en-US" dirty="0" err="1"/>
              <a:t>Т</a:t>
            </a:r>
            <a:r>
              <a:rPr lang="en-US" b="1" dirty="0" err="1"/>
              <a:t>у</a:t>
            </a:r>
            <a:r>
              <a:rPr lang="en-US" dirty="0" err="1"/>
              <a:t>дын</a:t>
            </a:r>
            <a:r>
              <a:rPr lang="en-US" dirty="0"/>
              <a:t> </a:t>
            </a:r>
            <a:r>
              <a:rPr lang="en-US" dirty="0" err="1"/>
              <a:t>сай</a:t>
            </a:r>
            <a:r>
              <a:rPr lang="en-US" dirty="0"/>
              <a:t> </a:t>
            </a:r>
            <a:r>
              <a:rPr lang="en-US" dirty="0" err="1"/>
              <a:t>рец</a:t>
            </a:r>
            <a:r>
              <a:rPr lang="en-US" b="1" dirty="0" err="1"/>
              <a:t>е</a:t>
            </a:r>
            <a:r>
              <a:rPr lang="en-US" dirty="0" err="1"/>
              <a:t>птше</a:t>
            </a:r>
            <a:r>
              <a:rPr lang="en-US" dirty="0"/>
              <a:t> </a:t>
            </a:r>
            <a:r>
              <a:rPr lang="en-US" b="1" dirty="0" err="1"/>
              <a:t>у</a:t>
            </a:r>
            <a:r>
              <a:rPr lang="en-US" dirty="0" err="1"/>
              <a:t>ло</a:t>
            </a:r>
            <a:r>
              <a:rPr lang="en-US" dirty="0"/>
              <a:t>.</a:t>
            </a:r>
          </a:p>
          <a:p>
            <a:pPr marL="0" indent="0">
              <a:buNone/>
            </a:pPr>
            <a:r>
              <a:rPr lang="en-US" dirty="0" err="1"/>
              <a:t>Т</a:t>
            </a:r>
            <a:r>
              <a:rPr lang="en-US" b="1" dirty="0" err="1"/>
              <a:t>и</a:t>
            </a:r>
            <a:r>
              <a:rPr lang="en-US" dirty="0" err="1"/>
              <a:t>де</a:t>
            </a:r>
            <a:r>
              <a:rPr lang="en-US" dirty="0"/>
              <a:t> </a:t>
            </a:r>
            <a:r>
              <a:rPr lang="en-US" dirty="0" err="1"/>
              <a:t>рец</a:t>
            </a:r>
            <a:r>
              <a:rPr lang="en-US" b="1" dirty="0" err="1"/>
              <a:t>е</a:t>
            </a:r>
            <a:r>
              <a:rPr lang="en-US" dirty="0" err="1"/>
              <a:t>пт</a:t>
            </a:r>
            <a:r>
              <a:rPr lang="en-US" dirty="0"/>
              <a:t> </a:t>
            </a:r>
            <a:r>
              <a:rPr lang="en-US" dirty="0" err="1"/>
              <a:t>поч</a:t>
            </a:r>
            <a:r>
              <a:rPr lang="en-US" b="1" dirty="0" err="1"/>
              <a:t>е</a:t>
            </a:r>
            <a:r>
              <a:rPr lang="en-US" dirty="0" err="1"/>
              <a:t>ш</a:t>
            </a:r>
            <a:r>
              <a:rPr lang="en-US" dirty="0"/>
              <a:t> </a:t>
            </a:r>
            <a:r>
              <a:rPr lang="en-US" dirty="0" err="1"/>
              <a:t>тудл</a:t>
            </a:r>
            <a:r>
              <a:rPr lang="en-US" b="1" dirty="0" err="1"/>
              <a:t>а</a:t>
            </a:r>
            <a:r>
              <a:rPr lang="en-US" dirty="0" err="1"/>
              <a:t>н</a:t>
            </a:r>
            <a:r>
              <a:rPr lang="en-US" dirty="0"/>
              <a:t> </a:t>
            </a:r>
            <a:r>
              <a:rPr lang="en-US" dirty="0" err="1"/>
              <a:t>ш</a:t>
            </a:r>
            <a:r>
              <a:rPr lang="en-US" b="1" dirty="0" err="1"/>
              <a:t>ӱ</a:t>
            </a:r>
            <a:r>
              <a:rPr lang="en-US" dirty="0" err="1"/>
              <a:t>льӧ</a:t>
            </a:r>
            <a:r>
              <a:rPr lang="en-US" dirty="0"/>
              <a:t> </a:t>
            </a:r>
            <a:r>
              <a:rPr lang="en-US" dirty="0" err="1"/>
              <a:t>лож</a:t>
            </a:r>
            <a:r>
              <a:rPr lang="en-US" b="1" dirty="0" err="1"/>
              <a:t>а</a:t>
            </a:r>
            <a:r>
              <a:rPr lang="en-US" dirty="0" err="1"/>
              <a:t>шым</a:t>
            </a:r>
            <a:r>
              <a:rPr lang="en-US" dirty="0"/>
              <a:t>, </a:t>
            </a:r>
            <a:r>
              <a:rPr lang="en-US" dirty="0" err="1"/>
              <a:t>ӱмб</a:t>
            </a:r>
            <a:r>
              <a:rPr lang="en-US" b="1" dirty="0" err="1"/>
              <a:t>а</a:t>
            </a:r>
            <a:r>
              <a:rPr lang="en-US" dirty="0" err="1"/>
              <a:t>лым</a:t>
            </a:r>
            <a:r>
              <a:rPr lang="en-US" dirty="0"/>
              <a:t>, </a:t>
            </a:r>
            <a:r>
              <a:rPr lang="en-US" dirty="0" err="1"/>
              <a:t>к</a:t>
            </a:r>
            <a:r>
              <a:rPr lang="en-US" b="1" dirty="0" err="1"/>
              <a:t>ӱ</a:t>
            </a:r>
            <a:r>
              <a:rPr lang="en-US" dirty="0" err="1"/>
              <a:t>чымӧ</a:t>
            </a:r>
            <a:r>
              <a:rPr lang="en-US" dirty="0"/>
              <a:t> </a:t>
            </a:r>
            <a:r>
              <a:rPr lang="en-US" dirty="0" err="1"/>
              <a:t>т</a:t>
            </a:r>
            <a:r>
              <a:rPr lang="en-US" b="1" dirty="0" err="1"/>
              <a:t>о</a:t>
            </a:r>
            <a:r>
              <a:rPr lang="en-US" dirty="0" err="1"/>
              <a:t>рыкым</a:t>
            </a:r>
            <a:r>
              <a:rPr lang="en-US" dirty="0"/>
              <a:t>, </a:t>
            </a:r>
            <a:r>
              <a:rPr lang="en-US" dirty="0" err="1"/>
              <a:t>м</a:t>
            </a:r>
            <a:r>
              <a:rPr lang="en-US" b="1" dirty="0" err="1"/>
              <a:t>у</a:t>
            </a:r>
            <a:r>
              <a:rPr lang="en-US" dirty="0" err="1"/>
              <a:t>ным</a:t>
            </a:r>
            <a:r>
              <a:rPr lang="en-US" dirty="0"/>
              <a:t> </a:t>
            </a:r>
            <a:r>
              <a:rPr lang="en-US" dirty="0" err="1"/>
              <a:t>налм</a:t>
            </a:r>
            <a:r>
              <a:rPr lang="en-US" b="1" dirty="0" err="1"/>
              <a:t>а</a:t>
            </a:r>
            <a:r>
              <a:rPr lang="en-US" dirty="0" err="1"/>
              <a:t>н</a:t>
            </a:r>
            <a:r>
              <a:rPr lang="en-US" dirty="0"/>
              <a:t>.</a:t>
            </a:r>
          </a:p>
          <a:p>
            <a:pPr marL="0" indent="0">
              <a:buNone/>
            </a:pPr>
            <a:r>
              <a:rPr lang="en-US" dirty="0" err="1"/>
              <a:t>Команмелнал</a:t>
            </a:r>
            <a:r>
              <a:rPr lang="en-US" b="1" dirty="0" err="1"/>
              <a:t>а</a:t>
            </a:r>
            <a:r>
              <a:rPr lang="en-US" dirty="0" err="1"/>
              <a:t>н</a:t>
            </a:r>
            <a:r>
              <a:rPr lang="en-US" dirty="0"/>
              <a:t> </a:t>
            </a:r>
            <a:r>
              <a:rPr lang="en-US" dirty="0" err="1"/>
              <a:t>кум</a:t>
            </a:r>
            <a:r>
              <a:rPr lang="en-US" dirty="0"/>
              <a:t> </a:t>
            </a:r>
            <a:r>
              <a:rPr lang="en-US" dirty="0" err="1"/>
              <a:t>т</a:t>
            </a:r>
            <a:r>
              <a:rPr lang="en-US" b="1" dirty="0" err="1"/>
              <a:t>ӱ</a:t>
            </a:r>
            <a:r>
              <a:rPr lang="en-US" dirty="0" err="1"/>
              <a:t>рлӧ</a:t>
            </a:r>
            <a:r>
              <a:rPr lang="en-US" dirty="0"/>
              <a:t> </a:t>
            </a:r>
            <a:r>
              <a:rPr lang="en-US" dirty="0" err="1"/>
              <a:t>ру</a:t>
            </a:r>
            <a:r>
              <a:rPr lang="en-US" b="1" dirty="0" err="1"/>
              <a:t>а</a:t>
            </a:r>
            <a:r>
              <a:rPr lang="en-US" dirty="0" err="1"/>
              <a:t>ш</a:t>
            </a:r>
            <a:r>
              <a:rPr lang="en-US" dirty="0"/>
              <a:t> </a:t>
            </a:r>
            <a:r>
              <a:rPr lang="en-US" dirty="0" err="1"/>
              <a:t>кӱл</a:t>
            </a:r>
            <a:r>
              <a:rPr lang="en-US" b="1" dirty="0" err="1"/>
              <a:t>е</a:t>
            </a:r>
            <a:r>
              <a:rPr lang="en-US" dirty="0" err="1"/>
              <a:t>ш</a:t>
            </a:r>
            <a:r>
              <a:rPr lang="en-US" dirty="0"/>
              <a:t>.</a:t>
            </a:r>
          </a:p>
          <a:p>
            <a:pPr marL="0" indent="0">
              <a:buNone/>
            </a:pPr>
            <a:r>
              <a:rPr lang="en-US" dirty="0" err="1"/>
              <a:t>Ру</a:t>
            </a:r>
            <a:r>
              <a:rPr lang="en-US" b="1" dirty="0" err="1"/>
              <a:t>а</a:t>
            </a:r>
            <a:r>
              <a:rPr lang="en-US" dirty="0" err="1"/>
              <a:t>ш</a:t>
            </a:r>
            <a:r>
              <a:rPr lang="en-US" dirty="0"/>
              <a:t> </a:t>
            </a:r>
            <a:r>
              <a:rPr lang="en-US" dirty="0" err="1"/>
              <a:t>гыч</a:t>
            </a:r>
            <a:r>
              <a:rPr lang="en-US" dirty="0"/>
              <a:t> </a:t>
            </a:r>
            <a:r>
              <a:rPr lang="en-US" dirty="0" err="1"/>
              <a:t>кум</a:t>
            </a:r>
            <a:r>
              <a:rPr lang="en-US" dirty="0"/>
              <a:t> </a:t>
            </a:r>
            <a:r>
              <a:rPr lang="en-US" dirty="0" err="1"/>
              <a:t>к</a:t>
            </a:r>
            <a:r>
              <a:rPr lang="en-US" b="1" dirty="0" err="1"/>
              <a:t>о</a:t>
            </a:r>
            <a:r>
              <a:rPr lang="en-US" dirty="0" err="1"/>
              <a:t>мым</a:t>
            </a:r>
            <a:r>
              <a:rPr lang="en-US" dirty="0"/>
              <a:t> </a:t>
            </a:r>
            <a:r>
              <a:rPr lang="en-US" dirty="0" err="1"/>
              <a:t>ышт</a:t>
            </a:r>
            <a:r>
              <a:rPr lang="en-US" b="1" dirty="0" err="1"/>
              <a:t>а</a:t>
            </a:r>
            <a:r>
              <a:rPr lang="en-US" dirty="0" err="1"/>
              <a:t>т</a:t>
            </a:r>
            <a:r>
              <a:rPr lang="en-US" dirty="0"/>
              <a:t>.</a:t>
            </a:r>
          </a:p>
          <a:p>
            <a:pPr marL="0" indent="0">
              <a:buNone/>
            </a:pPr>
            <a:r>
              <a:rPr lang="en-US" dirty="0" err="1"/>
              <a:t>Команмелн</a:t>
            </a:r>
            <a:r>
              <a:rPr lang="en-US" b="1" dirty="0" err="1"/>
              <a:t>а</a:t>
            </a:r>
            <a:r>
              <a:rPr lang="en-US" dirty="0" err="1"/>
              <a:t>м</a:t>
            </a:r>
            <a:r>
              <a:rPr lang="en-US" dirty="0"/>
              <a:t> </a:t>
            </a:r>
            <a:r>
              <a:rPr lang="en-US" dirty="0" err="1"/>
              <a:t>кӱэшт</a:t>
            </a:r>
            <a:r>
              <a:rPr lang="en-US" b="1" dirty="0" err="1"/>
              <a:t>а</a:t>
            </a:r>
            <a:r>
              <a:rPr lang="en-US" dirty="0" err="1"/>
              <a:t>ш</a:t>
            </a:r>
            <a:r>
              <a:rPr lang="en-US" dirty="0"/>
              <a:t> </a:t>
            </a:r>
            <a:r>
              <a:rPr lang="en-US" dirty="0" err="1"/>
              <a:t>ш</a:t>
            </a:r>
            <a:r>
              <a:rPr lang="en-US" b="1" dirty="0" err="1"/>
              <a:t>у</a:t>
            </a:r>
            <a:r>
              <a:rPr lang="en-US" dirty="0" err="1"/>
              <a:t>ко</a:t>
            </a:r>
            <a:r>
              <a:rPr lang="en-US" dirty="0"/>
              <a:t> </a:t>
            </a:r>
            <a:r>
              <a:rPr lang="en-US" dirty="0" err="1"/>
              <a:t>жап</a:t>
            </a:r>
            <a:r>
              <a:rPr lang="en-US" dirty="0"/>
              <a:t> </a:t>
            </a:r>
            <a:r>
              <a:rPr lang="en-US" dirty="0" err="1"/>
              <a:t>кӱл</a:t>
            </a:r>
            <a:r>
              <a:rPr lang="en-US" b="1" dirty="0" err="1"/>
              <a:t>е</a:t>
            </a:r>
            <a:r>
              <a:rPr lang="en-US" dirty="0" err="1"/>
              <a:t>ш</a:t>
            </a:r>
            <a:r>
              <a:rPr lang="en-US" dirty="0"/>
              <a:t>.</a:t>
            </a:r>
            <a:endParaRPr lang="en-GB" dirty="0"/>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13</a:t>
            </a:r>
            <a:endParaRPr lang="en-GB"/>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17</a:t>
            </a:fld>
            <a:endParaRPr lang="en-GB"/>
          </a:p>
        </p:txBody>
      </p:sp>
      <p:pic>
        <p:nvPicPr>
          <p:cNvPr id="6" name="omj_13_2">
            <a:hlinkClick r:id="" action="ppaction://media"/>
            <a:extLst>
              <a:ext uri="{FF2B5EF4-FFF2-40B4-BE49-F238E27FC236}">
                <a16:creationId xmlns:a16="http://schemas.microsoft.com/office/drawing/2014/main" id="{CBE62B70-6438-41F7-9242-CE58CA837F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2600" y="5026932"/>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9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садл</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 садл</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 кӧр</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санд</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е</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не</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14" name="Content Placeholder 5">
            <a:extLst>
              <a:ext uri="{FF2B5EF4-FFF2-40B4-BE49-F238E27FC236}">
                <a16:creationId xmlns:a16="http://schemas.microsoft.com/office/drawing/2014/main" id="{9681F6D9-3F54-41A9-9ACA-012514BB1A6A}"/>
              </a:ext>
            </a:extLst>
          </p:cNvPr>
          <p:cNvGraphicFramePr>
            <a:graphicFrameLocks/>
          </p:cNvGraphicFramePr>
          <p:nvPr>
            <p:extLst>
              <p:ext uri="{D42A27DB-BD31-4B8C-83A1-F6EECF244321}">
                <p14:modId xmlns:p14="http://schemas.microsoft.com/office/powerpoint/2010/main" val="1761068788"/>
              </p:ext>
            </p:extLst>
          </p:nvPr>
        </p:nvGraphicFramePr>
        <p:xfrm>
          <a:off x="1512266" y="2750374"/>
          <a:ext cx="9518650" cy="2324970"/>
        </p:xfrm>
        <a:graphic>
          <a:graphicData uri="http://schemas.openxmlformats.org/drawingml/2006/table">
            <a:tbl>
              <a:tblPr firstRow="1" firstCol="1" bandRow="1" bandCol="1"/>
              <a:tblGrid>
                <a:gridCol w="4846441">
                  <a:extLst>
                    <a:ext uri="{9D8B030D-6E8A-4147-A177-3AD203B41FA5}">
                      <a16:colId xmlns:a16="http://schemas.microsoft.com/office/drawing/2014/main" val="1905858269"/>
                    </a:ext>
                  </a:extLst>
                </a:gridCol>
                <a:gridCol w="4672209">
                  <a:extLst>
                    <a:ext uri="{9D8B030D-6E8A-4147-A177-3AD203B41FA5}">
                      <a16:colId xmlns:a16="http://schemas.microsoft.com/office/drawing/2014/main" val="2082611247"/>
                    </a:ext>
                  </a:extLst>
                </a:gridCol>
              </a:tblGrid>
              <a:tr h="675072">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 книг</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 налн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же, </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садл</a:t>
                      </a:r>
                      <a:r>
                        <a:rPr lang="az-Cyrl-AZ" sz="20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библиот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кыш ка</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000" b="0" i="0" u="none" strike="noStrike">
                        <a:effectLst/>
                        <a:latin typeface="Arial" panose="020B0604020202020204" pitchFamily="34" charset="0"/>
                      </a:endParaRPr>
                    </a:p>
                  </a:txBody>
                  <a:tcPr marL="112408" marR="112408" marT="156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Ivuk wants to take out a book and so he goes to the library.</a:t>
                      </a:r>
                      <a:endParaRPr lang="en-US" sz="3000" b="0" i="0" u="none" strike="noStrike">
                        <a:effectLst/>
                        <a:latin typeface="Arial" panose="020B0604020202020204" pitchFamily="34" charset="0"/>
                      </a:endParaRPr>
                    </a:p>
                  </a:txBody>
                  <a:tcPr marL="112408" marR="112408" marT="156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14233"/>
                  </a:ext>
                </a:extLst>
              </a:tr>
              <a:tr h="675072">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 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рле </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л’е, </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садл</a:t>
                      </a:r>
                      <a:r>
                        <a:rPr lang="az-Cyrl-AZ" sz="20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н кӧр</a:t>
                      </a:r>
                      <a:r>
                        <a:rPr lang="az-Cyrl-AZ" sz="20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лын ыш керт.</a:t>
                      </a:r>
                      <a:endParaRPr lang="az-Cyrl-AZ" sz="3000" b="0" i="0" u="none" strike="noStrike">
                        <a:effectLst/>
                        <a:latin typeface="Arial" panose="020B0604020202020204" pitchFamily="34" charset="0"/>
                      </a:endParaRPr>
                    </a:p>
                  </a:txBody>
                  <a:tcPr marL="112408" marR="112408" marT="156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Ivuk was sick and thus was not able to come.</a:t>
                      </a:r>
                      <a:endParaRPr lang="en-US" sz="3000" b="0" i="0" u="none" strike="noStrike">
                        <a:effectLst/>
                        <a:latin typeface="Arial" panose="020B0604020202020204" pitchFamily="34" charset="0"/>
                      </a:endParaRPr>
                    </a:p>
                  </a:txBody>
                  <a:tcPr marL="112408" marR="112408" marT="156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152792"/>
                  </a:ext>
                </a:extLst>
              </a:tr>
              <a:tr h="974826">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Зо</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мле команмелн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 кӱ</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э</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шт ок 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што, </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санд</a:t>
                      </a:r>
                      <a:r>
                        <a:rPr lang="az-Cyrl-AZ" sz="20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не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Ел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тудл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 рец</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птым конд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000" b="0" i="0" u="none" strike="noStrike">
                        <a:effectLst/>
                        <a:latin typeface="Arial" panose="020B0604020202020204" pitchFamily="34" charset="0"/>
                      </a:endParaRPr>
                    </a:p>
                  </a:txBody>
                  <a:tcPr marL="112408" marR="112408" marT="156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Zoya doesn’t know how to bake a good layered pancake, so </a:t>
                      </a:r>
                      <a:r>
                        <a:rPr lang="en-US" sz="2000" b="0" i="0" u="none" strike="noStrike" dirty="0" err="1">
                          <a:effectLst/>
                          <a:latin typeface="Calibri" panose="020F0502020204030204" pitchFamily="34" charset="0"/>
                          <a:ea typeface="PMingLiU" panose="02020500000000000000" pitchFamily="18" charset="-120"/>
                          <a:cs typeface="Calibri" panose="020F0502020204030204" pitchFamily="34" charset="0"/>
                        </a:rPr>
                        <a:t>Yelu</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is bringing her a recipe.</a:t>
                      </a:r>
                      <a:endParaRPr lang="en-US" sz="3000" b="0" i="0" u="none" strike="noStrike" dirty="0">
                        <a:effectLst/>
                        <a:latin typeface="Arial" panose="020B0604020202020204" pitchFamily="34" charset="0"/>
                      </a:endParaRPr>
                    </a:p>
                  </a:txBody>
                  <a:tcPr marL="112408" marR="112408" marT="156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497660"/>
                  </a:ext>
                </a:extLst>
              </a:tr>
            </a:tbl>
          </a:graphicData>
        </a:graphic>
      </p:graphicFrame>
      <p:sp>
        <p:nvSpPr>
          <p:cNvPr id="15" name="Content Placeholder 2">
            <a:extLst>
              <a:ext uri="{FF2B5EF4-FFF2-40B4-BE49-F238E27FC236}">
                <a16:creationId xmlns:a16="http://schemas.microsoft.com/office/drawing/2014/main" id="{7E970912-9A7C-463B-A481-233C00FF2AE1}"/>
              </a:ext>
            </a:extLst>
          </p:cNvPr>
          <p:cNvSpPr txBox="1">
            <a:spLocks/>
          </p:cNvSpPr>
          <p:nvPr/>
        </p:nvSpPr>
        <p:spPr>
          <a:xfrm>
            <a:off x="1512269" y="2023864"/>
            <a:ext cx="9841531"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Consecutive clauses: X </a:t>
            </a:r>
            <a:r>
              <a:rPr lang="en-GB" b="0" i="0" dirty="0">
                <a:solidFill>
                  <a:srgbClr val="202122"/>
                </a:solidFill>
                <a:effectLst/>
              </a:rPr>
              <a:t>→</a:t>
            </a:r>
            <a:r>
              <a:rPr lang="de-AT" b="0" i="0" dirty="0">
                <a:solidFill>
                  <a:srgbClr val="202122"/>
                </a:solidFill>
                <a:effectLst/>
              </a:rPr>
              <a:t> </a:t>
            </a:r>
            <a:r>
              <a:rPr lang="de-AT" dirty="0">
                <a:solidFill>
                  <a:srgbClr val="202122"/>
                </a:solidFill>
              </a:rPr>
              <a:t>Y</a:t>
            </a:r>
            <a:endParaRPr lang="en-GB" dirty="0"/>
          </a:p>
        </p:txBody>
      </p:sp>
    </p:spTree>
    <p:extLst>
      <p:ext uri="{BB962C8B-B14F-4D97-AF65-F5344CB8AC3E}">
        <p14:creationId xmlns:p14="http://schemas.microsoft.com/office/powerpoint/2010/main" val="16630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садл</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 садл</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 кӧр</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санд</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е</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не</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14" name="Content Placeholder 5">
            <a:extLst>
              <a:ext uri="{FF2B5EF4-FFF2-40B4-BE49-F238E27FC236}">
                <a16:creationId xmlns:a16="http://schemas.microsoft.com/office/drawing/2014/main" id="{9681F6D9-3F54-41A9-9ACA-012514BB1A6A}"/>
              </a:ext>
            </a:extLst>
          </p:cNvPr>
          <p:cNvGraphicFramePr>
            <a:graphicFrameLocks/>
          </p:cNvGraphicFramePr>
          <p:nvPr>
            <p:extLst>
              <p:ext uri="{D42A27DB-BD31-4B8C-83A1-F6EECF244321}">
                <p14:modId xmlns:p14="http://schemas.microsoft.com/office/powerpoint/2010/main" val="3423467897"/>
              </p:ext>
            </p:extLst>
          </p:nvPr>
        </p:nvGraphicFramePr>
        <p:xfrm>
          <a:off x="1512269" y="3029394"/>
          <a:ext cx="9518650" cy="799212"/>
        </p:xfrm>
        <a:graphic>
          <a:graphicData uri="http://schemas.openxmlformats.org/drawingml/2006/table">
            <a:tbl>
              <a:tblPr firstRow="1" firstCol="1" bandRow="1" bandCol="1"/>
              <a:tblGrid>
                <a:gridCol w="4759325">
                  <a:extLst>
                    <a:ext uri="{9D8B030D-6E8A-4147-A177-3AD203B41FA5}">
                      <a16:colId xmlns:a16="http://schemas.microsoft.com/office/drawing/2014/main" val="1905858269"/>
                    </a:ext>
                  </a:extLst>
                </a:gridCol>
                <a:gridCol w="4759325">
                  <a:extLst>
                    <a:ext uri="{9D8B030D-6E8A-4147-A177-3AD203B41FA5}">
                      <a16:colId xmlns:a16="http://schemas.microsoft.com/office/drawing/2014/main" val="2082611247"/>
                    </a:ext>
                  </a:extLst>
                </a:gridCol>
              </a:tblGrid>
              <a:tr h="799212">
                <a:tc>
                  <a:txBody>
                    <a:bodyPr/>
                    <a:lstStyle/>
                    <a:p>
                      <a:pPr algn="l" fontAlgn="ctr">
                        <a:spcBef>
                          <a:spcPts val="0"/>
                        </a:spcBef>
                        <a:spcAft>
                          <a:spcPts val="0"/>
                        </a:spcAft>
                      </a:pPr>
                      <a:r>
                        <a:rPr lang="mi-NZ" sz="2000" b="0" i="0" kern="1200" dirty="0">
                          <a:solidFill>
                            <a:schemeClr val="tx1"/>
                          </a:solidFill>
                          <a:effectLst/>
                          <a:latin typeface="+mn-lt"/>
                          <a:ea typeface="+mn-ea"/>
                          <a:cs typeface="+mn-cs"/>
                        </a:rPr>
                        <a:t>Ч</a:t>
                      </a:r>
                      <a:r>
                        <a:rPr lang="ru-RU" sz="2000" b="0" i="0" kern="1200" dirty="0">
                          <a:solidFill>
                            <a:schemeClr val="tx1"/>
                          </a:solidFill>
                          <a:effectLst/>
                          <a:latin typeface="+mn-lt"/>
                          <a:ea typeface="+mn-ea"/>
                          <a:cs typeface="+mn-cs"/>
                        </a:rPr>
                        <a:t>ерланымыл</a:t>
                      </a:r>
                      <a:r>
                        <a:rPr lang="ru-RU" sz="2000" b="1" i="0" kern="1200" dirty="0">
                          <a:solidFill>
                            <a:schemeClr val="tx1"/>
                          </a:solidFill>
                          <a:effectLst/>
                          <a:latin typeface="+mn-lt"/>
                          <a:ea typeface="+mn-ea"/>
                          <a:cs typeface="+mn-cs"/>
                        </a:rPr>
                        <a:t>а</a:t>
                      </a:r>
                      <a:r>
                        <a:rPr lang="ru-RU" sz="2000" b="0" i="0" kern="1200" dirty="0">
                          <a:solidFill>
                            <a:schemeClr val="tx1"/>
                          </a:solidFill>
                          <a:effectLst/>
                          <a:latin typeface="+mn-lt"/>
                          <a:ea typeface="+mn-ea"/>
                          <a:cs typeface="+mn-cs"/>
                        </a:rPr>
                        <a:t>н кӧр</a:t>
                      </a:r>
                      <a:r>
                        <a:rPr lang="ru-RU" sz="2000" b="1" i="0" kern="1200" dirty="0">
                          <a:solidFill>
                            <a:schemeClr val="tx1"/>
                          </a:solidFill>
                          <a:effectLst/>
                          <a:latin typeface="+mn-lt"/>
                          <a:ea typeface="+mn-ea"/>
                          <a:cs typeface="+mn-cs"/>
                        </a:rPr>
                        <a:t>а</a:t>
                      </a:r>
                      <a:r>
                        <a:rPr lang="ru-RU" sz="2000" b="0" i="0" kern="1200" dirty="0">
                          <a:solidFill>
                            <a:schemeClr val="tx1"/>
                          </a:solidFill>
                          <a:effectLst/>
                          <a:latin typeface="+mn-lt"/>
                          <a:ea typeface="+mn-ea"/>
                          <a:cs typeface="+mn-cs"/>
                        </a:rPr>
                        <a:t> паш</a:t>
                      </a:r>
                      <a:r>
                        <a:rPr lang="ru-RU" sz="2000" b="1" i="0" kern="1200" dirty="0">
                          <a:solidFill>
                            <a:schemeClr val="tx1"/>
                          </a:solidFill>
                          <a:effectLst/>
                          <a:latin typeface="+mn-lt"/>
                          <a:ea typeface="+mn-ea"/>
                          <a:cs typeface="+mn-cs"/>
                        </a:rPr>
                        <a:t>а</a:t>
                      </a:r>
                      <a:r>
                        <a:rPr lang="ru-RU" sz="2000" b="0" i="0" kern="1200" dirty="0">
                          <a:solidFill>
                            <a:schemeClr val="tx1"/>
                          </a:solidFill>
                          <a:effectLst/>
                          <a:latin typeface="+mn-lt"/>
                          <a:ea typeface="+mn-ea"/>
                          <a:cs typeface="+mn-cs"/>
                        </a:rPr>
                        <a:t> деч кор</a:t>
                      </a:r>
                      <a:r>
                        <a:rPr lang="ru-RU" sz="2000" b="1" i="0" kern="1200" dirty="0">
                          <a:solidFill>
                            <a:schemeClr val="tx1"/>
                          </a:solidFill>
                          <a:effectLst/>
                          <a:latin typeface="+mn-lt"/>
                          <a:ea typeface="+mn-ea"/>
                          <a:cs typeface="+mn-cs"/>
                        </a:rPr>
                        <a:t>а</a:t>
                      </a:r>
                      <a:r>
                        <a:rPr lang="ru-RU" sz="2000" b="0" i="0" kern="1200" dirty="0">
                          <a:solidFill>
                            <a:schemeClr val="tx1"/>
                          </a:solidFill>
                          <a:effectLst/>
                          <a:latin typeface="+mn-lt"/>
                          <a:ea typeface="+mn-ea"/>
                          <a:cs typeface="+mn-cs"/>
                        </a:rPr>
                        <a:t>ҥе</a:t>
                      </a:r>
                      <a:r>
                        <a:rPr lang="de-AT" sz="2000" b="0" i="0" kern="1200" dirty="0">
                          <a:solidFill>
                            <a:schemeClr val="tx1"/>
                          </a:solidFill>
                          <a:effectLst/>
                          <a:latin typeface="+mn-lt"/>
                          <a:ea typeface="+mn-ea"/>
                          <a:cs typeface="+mn-cs"/>
                        </a:rPr>
                        <a:t>.</a:t>
                      </a:r>
                      <a:endParaRPr lang="az-Cyrl-AZ" sz="2000" b="0" i="0" u="none" strike="noStrike" dirty="0">
                        <a:effectLst/>
                        <a:latin typeface="+mn-lt"/>
                      </a:endParaRPr>
                    </a:p>
                  </a:txBody>
                  <a:tcPr marL="112408" marR="112408" marT="156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2000" b="0" i="0" kern="1200" dirty="0">
                          <a:solidFill>
                            <a:schemeClr val="tx1"/>
                          </a:solidFill>
                          <a:effectLst/>
                          <a:latin typeface="+mn-lt"/>
                          <a:ea typeface="+mn-ea"/>
                          <a:cs typeface="+mn-cs"/>
                        </a:rPr>
                        <a:t>(S)he left his/her job due to his/her illness.</a:t>
                      </a:r>
                      <a:endParaRPr lang="en-US" sz="2000" b="0" i="0" u="none" strike="noStrike" dirty="0">
                        <a:effectLst/>
                        <a:latin typeface="+mn-lt"/>
                      </a:endParaRPr>
                    </a:p>
                  </a:txBody>
                  <a:tcPr marL="112408" marR="112408" marT="156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14233"/>
                  </a:ext>
                </a:extLst>
              </a:tr>
            </a:tbl>
          </a:graphicData>
        </a:graphic>
      </p:graphicFrame>
      <p:sp>
        <p:nvSpPr>
          <p:cNvPr id="15" name="Content Placeholder 2">
            <a:extLst>
              <a:ext uri="{FF2B5EF4-FFF2-40B4-BE49-F238E27FC236}">
                <a16:creationId xmlns:a16="http://schemas.microsoft.com/office/drawing/2014/main" id="{7E970912-9A7C-463B-A481-233C00FF2AE1}"/>
              </a:ext>
            </a:extLst>
          </p:cNvPr>
          <p:cNvSpPr txBox="1">
            <a:spLocks/>
          </p:cNvSpPr>
          <p:nvPr/>
        </p:nvSpPr>
        <p:spPr>
          <a:xfrm>
            <a:off x="1512269" y="2023864"/>
            <a:ext cx="9841531"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dirty="0"/>
              <a:t>Causal clauses: X </a:t>
            </a:r>
            <a:r>
              <a:rPr lang="en-GB" dirty="0"/>
              <a:t>←</a:t>
            </a:r>
            <a:r>
              <a:rPr lang="de-AT" b="0" i="0" dirty="0">
                <a:solidFill>
                  <a:srgbClr val="202122"/>
                </a:solidFill>
                <a:effectLst/>
              </a:rPr>
              <a:t> </a:t>
            </a:r>
            <a:r>
              <a:rPr lang="de-AT" dirty="0">
                <a:solidFill>
                  <a:srgbClr val="202122"/>
                </a:solidFill>
              </a:rPr>
              <a:t>Y ???</a:t>
            </a:r>
            <a:endParaRPr lang="en-GB" dirty="0"/>
          </a:p>
        </p:txBody>
      </p:sp>
      <p:graphicFrame>
        <p:nvGraphicFramePr>
          <p:cNvPr id="6" name="Table 5">
            <a:extLst>
              <a:ext uri="{FF2B5EF4-FFF2-40B4-BE49-F238E27FC236}">
                <a16:creationId xmlns:a16="http://schemas.microsoft.com/office/drawing/2014/main" id="{F2F52E5D-4434-4135-A2BF-F205E75CCF18}"/>
              </a:ext>
            </a:extLst>
          </p:cNvPr>
          <p:cNvGraphicFramePr>
            <a:graphicFrameLocks noGrp="1"/>
          </p:cNvGraphicFramePr>
          <p:nvPr>
            <p:extLst>
              <p:ext uri="{D42A27DB-BD31-4B8C-83A1-F6EECF244321}">
                <p14:modId xmlns:p14="http://schemas.microsoft.com/office/powerpoint/2010/main" val="3236590236"/>
              </p:ext>
            </p:extLst>
          </p:nvPr>
        </p:nvGraphicFramePr>
        <p:xfrm>
          <a:off x="1512269" y="3828606"/>
          <a:ext cx="9518650" cy="799212"/>
        </p:xfrm>
        <a:graphic>
          <a:graphicData uri="http://schemas.openxmlformats.org/drawingml/2006/table">
            <a:tbl>
              <a:tblPr firstRow="1" firstCol="1" bandRow="1" bandCol="1"/>
              <a:tblGrid>
                <a:gridCol w="4759325">
                  <a:extLst>
                    <a:ext uri="{9D8B030D-6E8A-4147-A177-3AD203B41FA5}">
                      <a16:colId xmlns:a16="http://schemas.microsoft.com/office/drawing/2014/main" val="1772625822"/>
                    </a:ext>
                  </a:extLst>
                </a:gridCol>
                <a:gridCol w="4759325">
                  <a:extLst>
                    <a:ext uri="{9D8B030D-6E8A-4147-A177-3AD203B41FA5}">
                      <a16:colId xmlns:a16="http://schemas.microsoft.com/office/drawing/2014/main" val="3814293056"/>
                    </a:ext>
                  </a:extLst>
                </a:gridCol>
              </a:tblGrid>
              <a:tr h="799212">
                <a:tc>
                  <a:txBody>
                    <a:bodyPr/>
                    <a:lstStyle/>
                    <a:p>
                      <a:pPr algn="l" fontAlgn="ctr">
                        <a:spcBef>
                          <a:spcPts val="0"/>
                        </a:spcBef>
                        <a:spcAft>
                          <a:spcPts val="0"/>
                        </a:spcAft>
                      </a:pPr>
                      <a:r>
                        <a:rPr lang="de-AT" sz="2000" b="0" i="0" u="none" strike="noStrike" dirty="0">
                          <a:effectLst/>
                          <a:latin typeface="+mn-lt"/>
                          <a:ea typeface="PMingLiU" panose="02020500000000000000" pitchFamily="18" charset="-120"/>
                          <a:cs typeface="Calibri" panose="020F0502020204030204" pitchFamily="34" charset="0"/>
                        </a:rPr>
                        <a:t>М</a:t>
                      </a:r>
                      <a:r>
                        <a:rPr lang="ru-RU" sz="2000" b="0" i="0" u="none" strike="noStrike" dirty="0">
                          <a:effectLst/>
                          <a:latin typeface="+mn-lt"/>
                          <a:ea typeface="PMingLiU" panose="02020500000000000000" pitchFamily="18" charset="-120"/>
                          <a:cs typeface="Calibri" panose="020F0502020204030204" pitchFamily="34" charset="0"/>
                        </a:rPr>
                        <a:t>ый тыг</a:t>
                      </a:r>
                      <a:r>
                        <a:rPr lang="ru-RU" sz="2000" b="1" i="0" u="none" strike="noStrike" dirty="0">
                          <a:effectLst/>
                          <a:latin typeface="+mn-lt"/>
                          <a:ea typeface="PMingLiU" panose="02020500000000000000" pitchFamily="18" charset="-120"/>
                          <a:cs typeface="Calibri" panose="020F0502020204030204" pitchFamily="34" charset="0"/>
                        </a:rPr>
                        <a:t>е</a:t>
                      </a:r>
                      <a:r>
                        <a:rPr lang="ru-RU" sz="2000" b="0" i="0" u="none" strike="noStrike" dirty="0">
                          <a:effectLst/>
                          <a:latin typeface="+mn-lt"/>
                          <a:ea typeface="PMingLiU" panose="02020500000000000000" pitchFamily="18" charset="-120"/>
                          <a:cs typeface="Calibri" panose="020F0502020204030204" pitchFamily="34" charset="0"/>
                        </a:rPr>
                        <a:t> ойл</a:t>
                      </a:r>
                      <a:r>
                        <a:rPr lang="ru-RU" sz="2000" b="1" i="0" u="none" strike="noStrike" dirty="0">
                          <a:effectLst/>
                          <a:latin typeface="+mn-lt"/>
                          <a:ea typeface="PMingLiU" panose="02020500000000000000" pitchFamily="18" charset="-120"/>
                          <a:cs typeface="Calibri" panose="020F0502020204030204" pitchFamily="34" charset="0"/>
                        </a:rPr>
                        <a:t>е</a:t>
                      </a:r>
                      <a:r>
                        <a:rPr lang="ru-RU" sz="2000" b="0" i="0" u="none" strike="noStrike" dirty="0">
                          <a:effectLst/>
                          <a:latin typeface="+mn-lt"/>
                          <a:ea typeface="PMingLiU" panose="02020500000000000000" pitchFamily="18" charset="-120"/>
                          <a:cs typeface="Calibri" panose="020F0502020204030204" pitchFamily="34" charset="0"/>
                        </a:rPr>
                        <a:t>м, мол</a:t>
                      </a:r>
                      <a:r>
                        <a:rPr lang="ru-RU" sz="2000" b="1" i="0" u="none" strike="noStrike" dirty="0">
                          <a:effectLst/>
                          <a:latin typeface="+mn-lt"/>
                          <a:ea typeface="PMingLiU" panose="02020500000000000000" pitchFamily="18" charset="-120"/>
                          <a:cs typeface="Calibri" panose="020F0502020204030204" pitchFamily="34" charset="0"/>
                        </a:rPr>
                        <a:t>а</a:t>
                      </a:r>
                      <a:r>
                        <a:rPr lang="ru-RU" sz="2000" b="0" i="0" u="none" strike="noStrike" dirty="0">
                          <a:effectLst/>
                          <a:latin typeface="+mn-lt"/>
                          <a:ea typeface="PMingLiU" panose="02020500000000000000" pitchFamily="18" charset="-120"/>
                          <a:cs typeface="Calibri" panose="020F0502020204030204" pitchFamily="34" charset="0"/>
                        </a:rPr>
                        <a:t>н ман</a:t>
                      </a:r>
                      <a:r>
                        <a:rPr lang="ru-RU" sz="2000" b="1" i="0" u="none" strike="noStrike" dirty="0">
                          <a:effectLst/>
                          <a:latin typeface="+mn-lt"/>
                          <a:ea typeface="PMingLiU" panose="02020500000000000000" pitchFamily="18" charset="-120"/>
                          <a:cs typeface="Calibri" panose="020F0502020204030204" pitchFamily="34" charset="0"/>
                        </a:rPr>
                        <a:t>а</a:t>
                      </a:r>
                      <a:r>
                        <a:rPr lang="ru-RU" sz="2000" b="0" i="0" u="none" strike="noStrike" dirty="0">
                          <a:effectLst/>
                          <a:latin typeface="+mn-lt"/>
                          <a:ea typeface="PMingLiU" panose="02020500000000000000" pitchFamily="18" charset="-120"/>
                          <a:cs typeface="Calibri" panose="020F0502020204030204" pitchFamily="34" charset="0"/>
                        </a:rPr>
                        <a:t>ш гын, чын ул</a:t>
                      </a:r>
                      <a:r>
                        <a:rPr lang="ru-RU" sz="2000" b="1" i="0" u="none" strike="noStrike" dirty="0">
                          <a:effectLst/>
                          <a:latin typeface="+mn-lt"/>
                          <a:ea typeface="PMingLiU" panose="02020500000000000000" pitchFamily="18" charset="-120"/>
                          <a:cs typeface="Calibri" panose="020F0502020204030204" pitchFamily="34" charset="0"/>
                        </a:rPr>
                        <a:t>а</a:t>
                      </a:r>
                      <a:r>
                        <a:rPr lang="ru-RU" sz="2000" b="0" i="0" u="none" strike="noStrike" dirty="0">
                          <a:effectLst/>
                          <a:latin typeface="+mn-lt"/>
                          <a:ea typeface="PMingLiU" panose="02020500000000000000" pitchFamily="18" charset="-120"/>
                          <a:cs typeface="Calibri" panose="020F0502020204030204" pitchFamily="34" charset="0"/>
                        </a:rPr>
                        <a:t>м</a:t>
                      </a:r>
                      <a:r>
                        <a:rPr lang="mi-NZ" sz="2000" b="0" i="0" u="none" strike="noStrike" dirty="0">
                          <a:effectLst/>
                          <a:latin typeface="+mn-lt"/>
                          <a:ea typeface="PMingLiU" panose="02020500000000000000" pitchFamily="18" charset="-120"/>
                          <a:cs typeface="Calibri" panose="020F0502020204030204" pitchFamily="34" charset="0"/>
                        </a:rPr>
                        <a:t>.</a:t>
                      </a:r>
                      <a:endParaRPr lang="az-Cyrl-AZ" sz="2000" b="0" i="0" u="none" strike="noStrike" dirty="0">
                        <a:effectLst/>
                        <a:latin typeface="+mn-lt"/>
                      </a:endParaRPr>
                    </a:p>
                  </a:txBody>
                  <a:tcPr marL="112408" marR="112408" marT="156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2000" b="0" i="0" kern="1200" dirty="0">
                          <a:solidFill>
                            <a:schemeClr val="tx1"/>
                          </a:solidFill>
                          <a:effectLst/>
                          <a:latin typeface="+mn-lt"/>
                          <a:ea typeface="+mn-ea"/>
                          <a:cs typeface="+mn-cs"/>
                        </a:rPr>
                        <a:t>I</a:t>
                      </a:r>
                      <a:r>
                        <a:rPr lang="en-GB" sz="2000" b="0" i="0" u="none" strike="noStrike" dirty="0">
                          <a:effectLst/>
                          <a:latin typeface="+mn-lt"/>
                          <a:ea typeface="PMingLiU" panose="02020500000000000000" pitchFamily="18" charset="-120"/>
                          <a:cs typeface="Calibri" panose="020F0502020204030204" pitchFamily="34" charset="0"/>
                        </a:rPr>
                        <a:t>’</a:t>
                      </a:r>
                      <a:r>
                        <a:rPr lang="en-GB" sz="2000" b="0" i="0" kern="1200" dirty="0">
                          <a:solidFill>
                            <a:schemeClr val="tx1"/>
                          </a:solidFill>
                          <a:effectLst/>
                          <a:latin typeface="+mn-lt"/>
                          <a:ea typeface="+mn-ea"/>
                          <a:cs typeface="+mn-cs"/>
                        </a:rPr>
                        <a:t>m saying this because I'm right.</a:t>
                      </a:r>
                      <a:endParaRPr lang="en-US" sz="2000" b="0" i="0" u="none" strike="noStrike" dirty="0">
                        <a:effectLst/>
                        <a:latin typeface="+mn-lt"/>
                      </a:endParaRPr>
                    </a:p>
                  </a:txBody>
                  <a:tcPr marL="112408" marR="112408" marT="156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40868"/>
                  </a:ext>
                </a:extLst>
              </a:tr>
            </a:tbl>
          </a:graphicData>
        </a:graphic>
      </p:graphicFrame>
      <p:graphicFrame>
        <p:nvGraphicFramePr>
          <p:cNvPr id="7" name="Table 6">
            <a:extLst>
              <a:ext uri="{FF2B5EF4-FFF2-40B4-BE49-F238E27FC236}">
                <a16:creationId xmlns:a16="http://schemas.microsoft.com/office/drawing/2014/main" id="{28076BBB-E856-41F3-A761-945D8B24221C}"/>
              </a:ext>
            </a:extLst>
          </p:cNvPr>
          <p:cNvGraphicFramePr>
            <a:graphicFrameLocks noGrp="1"/>
          </p:cNvGraphicFramePr>
          <p:nvPr>
            <p:extLst>
              <p:ext uri="{D42A27DB-BD31-4B8C-83A1-F6EECF244321}">
                <p14:modId xmlns:p14="http://schemas.microsoft.com/office/powerpoint/2010/main" val="214127840"/>
              </p:ext>
            </p:extLst>
          </p:nvPr>
        </p:nvGraphicFramePr>
        <p:xfrm>
          <a:off x="1512269" y="4627818"/>
          <a:ext cx="9518650" cy="799212"/>
        </p:xfrm>
        <a:graphic>
          <a:graphicData uri="http://schemas.openxmlformats.org/drawingml/2006/table">
            <a:tbl>
              <a:tblPr firstRow="1" firstCol="1" bandRow="1" bandCol="1"/>
              <a:tblGrid>
                <a:gridCol w="4759325">
                  <a:extLst>
                    <a:ext uri="{9D8B030D-6E8A-4147-A177-3AD203B41FA5}">
                      <a16:colId xmlns:a16="http://schemas.microsoft.com/office/drawing/2014/main" val="283223497"/>
                    </a:ext>
                  </a:extLst>
                </a:gridCol>
                <a:gridCol w="4759325">
                  <a:extLst>
                    <a:ext uri="{9D8B030D-6E8A-4147-A177-3AD203B41FA5}">
                      <a16:colId xmlns:a16="http://schemas.microsoft.com/office/drawing/2014/main" val="250890352"/>
                    </a:ext>
                  </a:extLst>
                </a:gridCol>
              </a:tblGrid>
              <a:tr h="799212">
                <a:tc>
                  <a:txBody>
                    <a:bodyPr/>
                    <a:lstStyle/>
                    <a:p>
                      <a:pPr algn="l" fontAlgn="ctr">
                        <a:spcBef>
                          <a:spcPts val="0"/>
                        </a:spcBef>
                        <a:spcAft>
                          <a:spcPts val="0"/>
                        </a:spcAft>
                      </a:pPr>
                      <a:r>
                        <a:rPr lang="de-AT" sz="2000" b="0" i="0" u="none" strike="noStrike" dirty="0">
                          <a:effectLst/>
                          <a:latin typeface="+mn-lt"/>
                          <a:ea typeface="PMingLiU" panose="02020500000000000000" pitchFamily="18" charset="-120"/>
                          <a:cs typeface="Calibri" panose="020F0502020204030204" pitchFamily="34" charset="0"/>
                        </a:rPr>
                        <a:t>Ы</a:t>
                      </a:r>
                      <a:r>
                        <a:rPr lang="ru-RU" sz="2000" b="0" i="0" u="none" strike="noStrike" dirty="0">
                          <a:effectLst/>
                          <a:latin typeface="+mn-lt"/>
                          <a:ea typeface="PMingLiU" panose="02020500000000000000" pitchFamily="18" charset="-120"/>
                          <a:cs typeface="Calibri" panose="020F0502020204030204" pitchFamily="34" charset="0"/>
                        </a:rPr>
                        <a:t>шт</a:t>
                      </a:r>
                      <a:r>
                        <a:rPr lang="ru-RU" sz="2000" b="1" i="0" u="none" strike="noStrike" dirty="0">
                          <a:effectLst/>
                          <a:latin typeface="+mn-lt"/>
                          <a:ea typeface="PMingLiU" panose="02020500000000000000" pitchFamily="18" charset="-120"/>
                          <a:cs typeface="Calibri" panose="020F0502020204030204" pitchFamily="34" charset="0"/>
                        </a:rPr>
                        <a:t>е</a:t>
                      </a:r>
                      <a:r>
                        <a:rPr lang="ru-RU" sz="2000" b="0" i="0" u="none" strike="noStrike" dirty="0">
                          <a:effectLst/>
                          <a:latin typeface="+mn-lt"/>
                          <a:ea typeface="PMingLiU" panose="02020500000000000000" pitchFamily="18" charset="-120"/>
                          <a:cs typeface="Calibri" panose="020F0502020204030204" pitchFamily="34" charset="0"/>
                        </a:rPr>
                        <a:t>м, потом</a:t>
                      </a:r>
                      <a:r>
                        <a:rPr lang="ru-RU" sz="2000" b="1" i="0" u="none" strike="noStrike" dirty="0">
                          <a:effectLst/>
                          <a:latin typeface="+mn-lt"/>
                          <a:ea typeface="PMingLiU" panose="02020500000000000000" pitchFamily="18" charset="-120"/>
                          <a:cs typeface="Calibri" panose="020F0502020204030204" pitchFamily="34" charset="0"/>
                        </a:rPr>
                        <a:t>у</a:t>
                      </a:r>
                      <a:r>
                        <a:rPr lang="ru-RU" sz="2000" b="0" i="0" u="none" strike="noStrike" dirty="0">
                          <a:effectLst/>
                          <a:latin typeface="+mn-lt"/>
                          <a:ea typeface="PMingLiU" panose="02020500000000000000" pitchFamily="18" charset="-120"/>
                          <a:cs typeface="Calibri" panose="020F0502020204030204" pitchFamily="34" charset="0"/>
                        </a:rPr>
                        <a:t>што пал</a:t>
                      </a:r>
                      <a:r>
                        <a:rPr lang="ru-RU" sz="2000" b="1" i="0" u="none" strike="noStrike" dirty="0">
                          <a:effectLst/>
                          <a:latin typeface="+mn-lt"/>
                          <a:ea typeface="PMingLiU" panose="02020500000000000000" pitchFamily="18" charset="-120"/>
                          <a:cs typeface="Calibri" panose="020F0502020204030204" pitchFamily="34" charset="0"/>
                        </a:rPr>
                        <a:t>е</a:t>
                      </a:r>
                      <a:r>
                        <a:rPr lang="ru-RU" sz="2000" b="0" i="0" u="none" strike="noStrike" dirty="0">
                          <a:effectLst/>
                          <a:latin typeface="+mn-lt"/>
                          <a:ea typeface="PMingLiU" panose="02020500000000000000" pitchFamily="18" charset="-120"/>
                          <a:cs typeface="Calibri" panose="020F0502020204030204" pitchFamily="34" charset="0"/>
                        </a:rPr>
                        <a:t>м</a:t>
                      </a:r>
                      <a:r>
                        <a:rPr lang="mi-NZ" sz="2000" b="0" i="0" u="none" strike="noStrike" dirty="0">
                          <a:effectLst/>
                          <a:latin typeface="+mn-lt"/>
                          <a:ea typeface="PMingLiU" panose="02020500000000000000" pitchFamily="18" charset="-120"/>
                          <a:cs typeface="Calibri" panose="020F0502020204030204" pitchFamily="34" charset="0"/>
                        </a:rPr>
                        <a:t>.</a:t>
                      </a:r>
                      <a:endParaRPr lang="az-Cyrl-AZ" sz="2000" b="0" i="0" u="none" strike="noStrike" dirty="0">
                        <a:effectLst/>
                        <a:latin typeface="+mn-lt"/>
                      </a:endParaRPr>
                    </a:p>
                  </a:txBody>
                  <a:tcPr marL="112408" marR="112408" marT="156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2000" b="0" i="0" u="none" strike="noStrike" dirty="0">
                          <a:effectLst/>
                          <a:latin typeface="+mn-lt"/>
                          <a:ea typeface="PMingLiU" panose="02020500000000000000" pitchFamily="18" charset="-120"/>
                          <a:cs typeface="Calibri" panose="020F0502020204030204" pitchFamily="34" charset="0"/>
                        </a:rPr>
                        <a:t>I’m doing it because I know how.</a:t>
                      </a:r>
                      <a:endParaRPr lang="en-US" sz="2000" b="0" i="0" u="none" strike="noStrike" dirty="0">
                        <a:effectLst/>
                        <a:latin typeface="+mn-lt"/>
                      </a:endParaRPr>
                    </a:p>
                  </a:txBody>
                  <a:tcPr marL="112408" marR="112408" marT="156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383903"/>
                  </a:ext>
                </a:extLst>
              </a:tr>
            </a:tbl>
          </a:graphicData>
        </a:graphic>
      </p:graphicFrame>
    </p:spTree>
    <p:extLst>
      <p:ext uri="{BB962C8B-B14F-4D97-AF65-F5344CB8AC3E}">
        <p14:creationId xmlns:p14="http://schemas.microsoft.com/office/powerpoint/2010/main" val="6522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Negative gerund ~ converb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де</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1043912251"/>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Gerund in ‑</a:t>
                      </a:r>
                      <a:r>
                        <a:rPr lang="az-Cyrl-AZ" sz="2000" b="1" i="1" u="none" strike="noStrike" dirty="0">
                          <a:effectLst/>
                          <a:latin typeface="Calibri" panose="020F0502020204030204" pitchFamily="34" charset="0"/>
                          <a:ea typeface="PMingLiU" panose="02020500000000000000" pitchFamily="18" charset="-120"/>
                          <a:cs typeface="Calibri" panose="020F0502020204030204" pitchFamily="34" charset="0"/>
                        </a:rPr>
                        <a:t>де</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налд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кочд</a:t>
                      </a:r>
                      <a:r>
                        <a:rPr lang="az-Cyrl-AZ" sz="2000" b="1" i="0" u="none" strike="noStrike">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шичд</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лекд</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8" name="Rectangle 7">
            <a:extLst>
              <a:ext uri="{FF2B5EF4-FFF2-40B4-BE49-F238E27FC236}">
                <a16:creationId xmlns:a16="http://schemas.microsoft.com/office/drawing/2014/main" id="{95C06173-CD12-4E18-8417-8D2F18D1BEB9}"/>
              </a:ext>
            </a:extLst>
          </p:cNvPr>
          <p:cNvSpPr/>
          <p:nvPr/>
        </p:nvSpPr>
        <p:spPr>
          <a:xfrm>
            <a:off x="8456312" y="2419159"/>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1A540831-0A2B-462B-9206-A2A5977DE062}"/>
              </a:ext>
            </a:extLst>
          </p:cNvPr>
          <p:cNvSpPr/>
          <p:nvPr/>
        </p:nvSpPr>
        <p:spPr>
          <a:xfrm>
            <a:off x="8478497" y="2704996"/>
            <a:ext cx="1056028"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1BDD74C9-F812-470A-BB46-A06A241C5B46}"/>
              </a:ext>
            </a:extLst>
          </p:cNvPr>
          <p:cNvSpPr/>
          <p:nvPr/>
        </p:nvSpPr>
        <p:spPr>
          <a:xfrm>
            <a:off x="8456311" y="3119362"/>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E1157E9E-34C7-46E7-8393-4DFF82DB51CB}"/>
              </a:ext>
            </a:extLst>
          </p:cNvPr>
          <p:cNvSpPr/>
          <p:nvPr/>
        </p:nvSpPr>
        <p:spPr>
          <a:xfrm>
            <a:off x="8459397" y="338262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2C150F34-1887-43B7-9BAE-09ACFE53AFA0}"/>
              </a:ext>
            </a:extLst>
          </p:cNvPr>
          <p:cNvSpPr/>
          <p:nvPr/>
        </p:nvSpPr>
        <p:spPr>
          <a:xfrm>
            <a:off x="8533314" y="3709914"/>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CC95D446-B0B1-4D68-8652-3B032DF8D80F}"/>
              </a:ext>
            </a:extLst>
          </p:cNvPr>
          <p:cNvSpPr/>
          <p:nvPr/>
        </p:nvSpPr>
        <p:spPr>
          <a:xfrm>
            <a:off x="8483856" y="4039500"/>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E568DA8A-086E-4351-BB08-D1FA436C31A4}"/>
              </a:ext>
            </a:extLst>
          </p:cNvPr>
          <p:cNvSpPr/>
          <p:nvPr/>
        </p:nvSpPr>
        <p:spPr>
          <a:xfrm>
            <a:off x="8506041" y="4386047"/>
            <a:ext cx="1056028" cy="2347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C50A2130-ED4D-4641-BC93-1310B314D291}"/>
              </a:ext>
            </a:extLst>
          </p:cNvPr>
          <p:cNvSpPr/>
          <p:nvPr/>
        </p:nvSpPr>
        <p:spPr>
          <a:xfrm>
            <a:off x="8483855" y="4747642"/>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294D79CA-BE98-4AB3-8758-93F424F2DCE8}"/>
              </a:ext>
            </a:extLst>
          </p:cNvPr>
          <p:cNvSpPr/>
          <p:nvPr/>
        </p:nvSpPr>
        <p:spPr>
          <a:xfrm>
            <a:off x="8486941" y="501725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78BD44E7-8089-4DA5-9A04-CA2ED5BB6964}"/>
              </a:ext>
            </a:extLst>
          </p:cNvPr>
          <p:cNvSpPr/>
          <p:nvPr/>
        </p:nvSpPr>
        <p:spPr>
          <a:xfrm>
            <a:off x="8560858" y="5344544"/>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FA3B3D8D-BF22-4EE4-B0D1-2E68E950E63B}"/>
              </a:ext>
            </a:extLst>
          </p:cNvPr>
          <p:cNvSpPr/>
          <p:nvPr/>
        </p:nvSpPr>
        <p:spPr>
          <a:xfrm>
            <a:off x="6598847" y="3387487"/>
            <a:ext cx="82430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21D30B67-C45F-4723-8908-F67C4C37647B}"/>
              </a:ext>
            </a:extLst>
          </p:cNvPr>
          <p:cNvSpPr/>
          <p:nvPr/>
        </p:nvSpPr>
        <p:spPr>
          <a:xfrm>
            <a:off x="6694097" y="3712851"/>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7019F300-1E31-436E-9D6F-42231AE7F137}"/>
              </a:ext>
            </a:extLst>
          </p:cNvPr>
          <p:cNvSpPr/>
          <p:nvPr/>
        </p:nvSpPr>
        <p:spPr>
          <a:xfrm>
            <a:off x="6567097" y="4036295"/>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857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Negative gerund ~ converb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де</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Gerund in ‑</a:t>
                      </a:r>
                      <a:r>
                        <a:rPr lang="az-Cyrl-AZ" sz="2000" b="1" i="1" u="none" strike="noStrike" dirty="0">
                          <a:effectLst/>
                          <a:latin typeface="Calibri" panose="020F0502020204030204" pitchFamily="34" charset="0"/>
                          <a:ea typeface="PMingLiU" panose="02020500000000000000" pitchFamily="18" charset="-120"/>
                          <a:cs typeface="Calibri" panose="020F0502020204030204" pitchFamily="34" charset="0"/>
                        </a:rPr>
                        <a:t>де</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налд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кочд</a:t>
                      </a:r>
                      <a:r>
                        <a:rPr lang="az-Cyrl-AZ" sz="2000" b="1" i="0" u="none" strike="noStrike">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шичд</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лекд</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кайыд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Tree>
    <p:extLst>
      <p:ext uri="{BB962C8B-B14F-4D97-AF65-F5344CB8AC3E}">
        <p14:creationId xmlns:p14="http://schemas.microsoft.com/office/powerpoint/2010/main" val="177324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2</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Negative gerund ~ converb in -</a:t>
            </a:r>
            <a:r>
              <a:rPr lang="mi-NZ" sz="3600" u="sng">
                <a:effectLst/>
                <a:latin typeface="Calibri" panose="020F0502020204030204" pitchFamily="34" charset="0"/>
                <a:ea typeface="Times New Roman" panose="02020603050405020304" pitchFamily="18" charset="0"/>
                <a:cs typeface="Calibri" panose="020F0502020204030204" pitchFamily="34" charset="0"/>
              </a:rPr>
              <a:t>де</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graphicFrame>
        <p:nvGraphicFramePr>
          <p:cNvPr id="11" name="Table 10">
            <a:extLst>
              <a:ext uri="{FF2B5EF4-FFF2-40B4-BE49-F238E27FC236}">
                <a16:creationId xmlns:a16="http://schemas.microsoft.com/office/drawing/2014/main" id="{198CB24B-878E-4B23-899E-0A8540353736}"/>
              </a:ext>
            </a:extLst>
          </p:cNvPr>
          <p:cNvGraphicFramePr>
            <a:graphicFrameLocks noGrp="1"/>
          </p:cNvGraphicFramePr>
          <p:nvPr>
            <p:extLst>
              <p:ext uri="{D42A27DB-BD31-4B8C-83A1-F6EECF244321}">
                <p14:modId xmlns:p14="http://schemas.microsoft.com/office/powerpoint/2010/main" val="532796386"/>
              </p:ext>
            </p:extLst>
          </p:nvPr>
        </p:nvGraphicFramePr>
        <p:xfrm>
          <a:off x="838200" y="2164905"/>
          <a:ext cx="10641241" cy="3483866"/>
        </p:xfrm>
        <a:graphic>
          <a:graphicData uri="http://schemas.openxmlformats.org/drawingml/2006/table">
            <a:tbl>
              <a:tblPr firstRow="1" firstCol="1" bandRow="1" bandCol="1"/>
              <a:tblGrid>
                <a:gridCol w="5425894">
                  <a:extLst>
                    <a:ext uri="{9D8B030D-6E8A-4147-A177-3AD203B41FA5}">
                      <a16:colId xmlns:a16="http://schemas.microsoft.com/office/drawing/2014/main" val="1816370986"/>
                    </a:ext>
                  </a:extLst>
                </a:gridCol>
                <a:gridCol w="5215347">
                  <a:extLst>
                    <a:ext uri="{9D8B030D-6E8A-4147-A177-3AD203B41FA5}">
                      <a16:colId xmlns:a16="http://schemas.microsoft.com/office/drawing/2014/main" val="1808783219"/>
                    </a:ext>
                  </a:extLst>
                </a:gridCol>
              </a:tblGrid>
              <a:tr h="1011566">
                <a:tc>
                  <a:txBody>
                    <a:bodyPr/>
                    <a:lstStyle/>
                    <a:p>
                      <a:pPr algn="l" fontAlgn="ctr">
                        <a:spcBef>
                          <a:spcPts val="0"/>
                        </a:spcBef>
                        <a:spcAft>
                          <a:spcPts val="0"/>
                        </a:spcAft>
                      </a:pP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дыш </a:t>
                      </a:r>
                      <a:r>
                        <a:rPr lang="az-Cyrl-AZ" sz="2900" b="0" i="0" u="sng" strike="noStrike">
                          <a:effectLst/>
                          <a:latin typeface="Calibri" panose="020F0502020204030204" pitchFamily="34" charset="0"/>
                          <a:ea typeface="PMingLiU" panose="02020500000000000000" pitchFamily="18" charset="-120"/>
                          <a:cs typeface="Calibri" panose="020F0502020204030204" pitchFamily="34" charset="0"/>
                        </a:rPr>
                        <a:t>пурыд</a:t>
                      </a:r>
                      <a:r>
                        <a:rPr lang="az-Cyrl-AZ" sz="29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 и</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ш от тун</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4400" b="0" i="0" u="none" strike="noStrike">
                        <a:effectLst/>
                        <a:latin typeface="Arial" panose="020B0604020202020204" pitchFamily="34" charset="0"/>
                      </a:endParaRPr>
                    </a:p>
                  </a:txBody>
                  <a:tcPr marL="168438" marR="168438" marT="233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900" b="0" i="0" u="none" strike="noStrike">
                          <a:effectLst/>
                          <a:latin typeface="Calibri" panose="020F0502020204030204" pitchFamily="34" charset="0"/>
                          <a:ea typeface="PMingLiU" panose="02020500000000000000" pitchFamily="18" charset="-120"/>
                          <a:cs typeface="Calibri" panose="020F0502020204030204" pitchFamily="34" charset="0"/>
                        </a:rPr>
                        <a:t>Without going into the water, you can’t learn how to swim.</a:t>
                      </a:r>
                      <a:endParaRPr lang="en-US" sz="4400" b="0" i="0" u="none" strike="noStrike">
                        <a:effectLst/>
                        <a:latin typeface="Arial" panose="020B0604020202020204" pitchFamily="34" charset="0"/>
                      </a:endParaRPr>
                    </a:p>
                  </a:txBody>
                  <a:tcPr marL="168438" marR="168438" marT="233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682723"/>
                  </a:ext>
                </a:extLst>
              </a:tr>
              <a:tr h="1460734">
                <a:tc>
                  <a:txBody>
                    <a:bodyPr/>
                    <a:lstStyle/>
                    <a:p>
                      <a:pPr algn="l" fontAlgn="ctr">
                        <a:spcBef>
                          <a:spcPts val="0"/>
                        </a:spcBef>
                        <a:spcAft>
                          <a:spcPts val="0"/>
                        </a:spcAft>
                      </a:pP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Сон</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рзе-влак </a:t>
                      </a:r>
                      <a:r>
                        <a:rPr lang="az-Cyrl-AZ" sz="2900" b="0" i="0" u="sng" strike="noStrike">
                          <a:effectLst/>
                          <a:latin typeface="Calibri" panose="020F0502020204030204" pitchFamily="34" charset="0"/>
                          <a:ea typeface="PMingLiU" panose="02020500000000000000" pitchFamily="18" charset="-120"/>
                          <a:cs typeface="Calibri" panose="020F0502020204030204" pitchFamily="34" charset="0"/>
                        </a:rPr>
                        <a:t>кочд</a:t>
                      </a:r>
                      <a:r>
                        <a:rPr lang="az-Cyrl-AZ" sz="29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900" b="0" i="0" u="sng" strike="noStrike">
                          <a:effectLst/>
                          <a:latin typeface="Calibri" panose="020F0502020204030204" pitchFamily="34" charset="0"/>
                          <a:ea typeface="PMingLiU" panose="02020500000000000000" pitchFamily="18" charset="-120"/>
                          <a:cs typeface="Calibri" panose="020F0502020204030204" pitchFamily="34" charset="0"/>
                        </a:rPr>
                        <a:t>-йӱд</a:t>
                      </a:r>
                      <a:r>
                        <a:rPr lang="az-Cyrl-AZ" sz="29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 виг</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к чодыр</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шке к</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йышт.</a:t>
                      </a:r>
                      <a:endParaRPr lang="az-Cyrl-AZ" sz="4400" b="0" i="0" u="none" strike="noStrike">
                        <a:effectLst/>
                        <a:latin typeface="Arial" panose="020B0604020202020204" pitchFamily="34" charset="0"/>
                      </a:endParaRPr>
                    </a:p>
                  </a:txBody>
                  <a:tcPr marL="168438" marR="168438" marT="233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900" b="0" i="0" u="none" strike="noStrike">
                          <a:effectLst/>
                          <a:latin typeface="Calibri" panose="020F0502020204030204" pitchFamily="34" charset="0"/>
                          <a:ea typeface="PMingLiU" panose="02020500000000000000" pitchFamily="18" charset="-120"/>
                          <a:cs typeface="Calibri" panose="020F0502020204030204" pitchFamily="34" charset="0"/>
                        </a:rPr>
                        <a:t>The hunters went straight into the forest without eating or drinking.</a:t>
                      </a:r>
                      <a:endParaRPr lang="en-US" sz="4400" b="0" i="0" u="none" strike="noStrike">
                        <a:effectLst/>
                        <a:latin typeface="Arial" panose="020B0604020202020204" pitchFamily="34" charset="0"/>
                      </a:endParaRPr>
                    </a:p>
                  </a:txBody>
                  <a:tcPr marL="168438" marR="168438" marT="233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450707"/>
                  </a:ext>
                </a:extLst>
              </a:tr>
              <a:tr h="1011566">
                <a:tc>
                  <a:txBody>
                    <a:bodyPr/>
                    <a:lstStyle/>
                    <a:p>
                      <a:pPr algn="l" fontAlgn="ctr">
                        <a:spcBef>
                          <a:spcPts val="0"/>
                        </a:spcBef>
                        <a:spcAft>
                          <a:spcPts val="0"/>
                        </a:spcAft>
                      </a:pP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Куз</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 тый паш</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м </a:t>
                      </a:r>
                      <a:r>
                        <a:rPr lang="az-Cyrl-AZ" sz="2900" b="0" i="0" u="sng" strike="noStrike">
                          <a:effectLst/>
                          <a:latin typeface="Calibri" panose="020F0502020204030204" pitchFamily="34" charset="0"/>
                          <a:ea typeface="PMingLiU" panose="02020500000000000000" pitchFamily="18" charset="-120"/>
                          <a:cs typeface="Calibri" panose="020F0502020204030204" pitchFamily="34" charset="0"/>
                        </a:rPr>
                        <a:t>ыштыд</a:t>
                      </a:r>
                      <a:r>
                        <a:rPr lang="az-Cyrl-AZ" sz="29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 ил</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н керт</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4400" b="0" i="0" u="none" strike="noStrike">
                        <a:effectLst/>
                        <a:latin typeface="Arial" panose="020B0604020202020204" pitchFamily="34" charset="0"/>
                      </a:endParaRPr>
                    </a:p>
                  </a:txBody>
                  <a:tcPr marL="168438" marR="168438" marT="233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900" b="0" i="0" u="none" strike="noStrike" dirty="0">
                          <a:effectLst/>
                          <a:latin typeface="Calibri" panose="020F0502020204030204" pitchFamily="34" charset="0"/>
                          <a:ea typeface="PMingLiU" panose="02020500000000000000" pitchFamily="18" charset="-120"/>
                          <a:cs typeface="Calibri" panose="020F0502020204030204" pitchFamily="34" charset="0"/>
                        </a:rPr>
                        <a:t>How can you live without working?</a:t>
                      </a:r>
                      <a:endParaRPr lang="en-US" sz="4400" b="0" i="0" u="none" strike="noStrike" dirty="0">
                        <a:effectLst/>
                        <a:latin typeface="Arial" panose="020B0604020202020204" pitchFamily="34" charset="0"/>
                      </a:endParaRPr>
                    </a:p>
                  </a:txBody>
                  <a:tcPr marL="168438" marR="168438" marT="233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942335"/>
                  </a:ext>
                </a:extLst>
              </a:tr>
            </a:tbl>
          </a:graphicData>
        </a:graphic>
      </p:graphicFrame>
    </p:spTree>
    <p:extLst>
      <p:ext uri="{BB962C8B-B14F-4D97-AF65-F5344CB8AC3E}">
        <p14:creationId xmlns:p14="http://schemas.microsoft.com/office/powerpoint/2010/main" val="348299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86DF4E4D-E698-4AC3-8D3F-1AC55EEC9454}"/>
              </a:ext>
            </a:extLst>
          </p:cNvPr>
          <p:cNvGraphicFramePr>
            <a:graphicFrameLocks/>
          </p:cNvGraphicFramePr>
          <p:nvPr>
            <p:extLst>
              <p:ext uri="{D42A27DB-BD31-4B8C-83A1-F6EECF244321}">
                <p14:modId xmlns:p14="http://schemas.microsoft.com/office/powerpoint/2010/main" val="3368451342"/>
              </p:ext>
            </p:extLst>
          </p:nvPr>
        </p:nvGraphicFramePr>
        <p:xfrm>
          <a:off x="5193067" y="1539906"/>
          <a:ext cx="3157223" cy="3778188"/>
        </p:xfrm>
        <a:graphic>
          <a:graphicData uri="http://schemas.openxmlformats.org/drawingml/2006/table">
            <a:tbl>
              <a:tblPr firstRow="1" firstCol="1" bandRow="1" bandCol="1"/>
              <a:tblGrid>
                <a:gridCol w="1294846">
                  <a:extLst>
                    <a:ext uri="{9D8B030D-6E8A-4147-A177-3AD203B41FA5}">
                      <a16:colId xmlns:a16="http://schemas.microsoft.com/office/drawing/2014/main" val="1709068902"/>
                    </a:ext>
                  </a:extLst>
                </a:gridCol>
                <a:gridCol w="1862377">
                  <a:extLst>
                    <a:ext uri="{9D8B030D-6E8A-4147-A177-3AD203B41FA5}">
                      <a16:colId xmlns:a16="http://schemas.microsoft.com/office/drawing/2014/main" val="2895624696"/>
                    </a:ext>
                  </a:extLst>
                </a:gridCol>
              </a:tblGrid>
              <a:tr h="629698">
                <a:tc>
                  <a:txBody>
                    <a:bodyPr/>
                    <a:lstStyle/>
                    <a:p>
                      <a:pPr algn="ctr" fontAlgn="t">
                        <a:spcBef>
                          <a:spcPts val="0"/>
                        </a:spcBef>
                        <a:spcAft>
                          <a:spcPts val="0"/>
                        </a:spcAft>
                      </a:pPr>
                      <a:r>
                        <a:rPr lang="en-US" sz="3300" b="1" i="0" u="none" strike="noStrike" dirty="0">
                          <a:effectLst/>
                          <a:latin typeface="Calibri" panose="020F0502020204030204" pitchFamily="34" charset="0"/>
                          <a:ea typeface="PMingLiU" panose="02020500000000000000" pitchFamily="18" charset="-120"/>
                          <a:cs typeface="Calibri" panose="020F0502020204030204" pitchFamily="34" charset="0"/>
                        </a:rPr>
                        <a:t>1Sg</a:t>
                      </a:r>
                      <a:endParaRPr lang="en-US"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de-AT" sz="3300" b="0" i="0" u="none" strike="noStrike" dirty="0">
                          <a:effectLst/>
                          <a:latin typeface="Calibri" panose="020F0502020204030204" pitchFamily="34" charset="0"/>
                          <a:ea typeface="PMingLiU" panose="02020500000000000000" pitchFamily="18" charset="-120"/>
                          <a:cs typeface="Calibri" panose="020F0502020204030204" pitchFamily="34" charset="0"/>
                        </a:rPr>
                        <a:t>шы</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794290"/>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3300" b="0" i="0" u="none" strike="noStrike" dirty="0">
                          <a:effectLst/>
                          <a:latin typeface="Calibri" panose="020F0502020204030204" pitchFamily="34" charset="0"/>
                          <a:ea typeface="PMingLiU" panose="02020500000000000000" pitchFamily="18" charset="-120"/>
                          <a:cs typeface="Calibri" panose="020F0502020204030204" pitchFamily="34" charset="0"/>
                        </a:rPr>
                        <a:t>шыч</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8188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3300" b="0" i="0" u="none" strike="noStrike" dirty="0">
                          <a:effectLst/>
                          <a:latin typeface="Calibri" panose="020F0502020204030204" pitchFamily="34" charset="0"/>
                          <a:ea typeface="PMingLiU" panose="02020500000000000000" pitchFamily="18" charset="-120"/>
                          <a:cs typeface="Calibri" panose="020F0502020204030204" pitchFamily="34" charset="0"/>
                        </a:rPr>
                        <a:t>ыш</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433654"/>
                  </a:ext>
                </a:extLst>
              </a:tr>
              <a:tr h="629698">
                <a:tc>
                  <a:txBody>
                    <a:bodyPr/>
                    <a:lstStyle/>
                    <a:p>
                      <a:pPr algn="ctr" fontAlgn="t">
                        <a:spcBef>
                          <a:spcPts val="0"/>
                        </a:spcBef>
                        <a:spcAft>
                          <a:spcPts val="0"/>
                        </a:spcAft>
                      </a:pPr>
                      <a:r>
                        <a:rPr lang="en-US" sz="3300" b="1" i="0" u="none" strike="noStrike" dirty="0">
                          <a:effectLst/>
                          <a:latin typeface="Calibri" panose="020F0502020204030204" pitchFamily="34" charset="0"/>
                          <a:ea typeface="PMingLiU" panose="02020500000000000000" pitchFamily="18" charset="-120"/>
                          <a:cs typeface="Calibri" panose="020F0502020204030204" pitchFamily="34" charset="0"/>
                        </a:rPr>
                        <a:t>1Pl</a:t>
                      </a:r>
                      <a:endParaRPr lang="en-US"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3300" b="0" i="0" u="none" strike="noStrike" dirty="0">
                          <a:effectLst/>
                          <a:latin typeface="Calibri" panose="020F0502020204030204" pitchFamily="34" charset="0"/>
                          <a:ea typeface="PMingLiU" panose="02020500000000000000" pitchFamily="18" charset="-120"/>
                          <a:cs typeface="Calibri" panose="020F0502020204030204" pitchFamily="34" charset="0"/>
                        </a:rPr>
                        <a:t>ышн</a:t>
                      </a:r>
                      <a:r>
                        <a:rPr lang="mi-N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5000" b="1"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006225"/>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mi-NZ" sz="3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д</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0836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ышт</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10245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GB" sz="3600" u="sng" dirty="0">
                <a:latin typeface="Calibri" panose="020F0502020204030204" pitchFamily="34" charset="0"/>
                <a:ea typeface="Times New Roman" panose="02020603050405020304" pitchFamily="18" charset="0"/>
                <a:cs typeface="Calibri" panose="020F0502020204030204" pitchFamily="34" charset="0"/>
              </a:rPr>
              <a:t>3. Negation of the simple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13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21" name="Content Placeholder 2">
            <a:extLst>
              <a:ext uri="{FF2B5EF4-FFF2-40B4-BE49-F238E27FC236}">
                <a16:creationId xmlns:a16="http://schemas.microsoft.com/office/drawing/2014/main" id="{CBE6452A-B465-468F-9A31-048BA11D83A0}"/>
              </a:ext>
            </a:extLst>
          </p:cNvPr>
          <p:cNvSpPr txBox="1">
            <a:spLocks/>
          </p:cNvSpPr>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	(Stem ы-)</a:t>
            </a:r>
          </a:p>
          <a:p>
            <a:pPr marL="0" indent="0">
              <a:buNone/>
            </a:pPr>
            <a:r>
              <a:rPr lang="de-AT" dirty="0"/>
              <a:t>	+ </a:t>
            </a:r>
            <a:r>
              <a:rPr lang="mi-NZ" dirty="0"/>
              <a:t>-ш-</a:t>
            </a:r>
            <a:endParaRPr lang="de-AT" dirty="0"/>
          </a:p>
          <a:p>
            <a:pPr marL="0" indent="0">
              <a:buFont typeface="Arial" panose="020B0604020202020204" pitchFamily="34" charset="0"/>
              <a:buNone/>
            </a:pPr>
            <a:r>
              <a:rPr lang="de-AT" dirty="0"/>
              <a:t>	+ personal ending</a:t>
            </a:r>
          </a:p>
          <a:p>
            <a:pPr marL="0" indent="0">
              <a:buFont typeface="Arial" panose="020B0604020202020204" pitchFamily="34" charset="0"/>
              <a:buNone/>
            </a:pPr>
            <a:endParaRPr lang="de-AT" dirty="0"/>
          </a:p>
          <a:p>
            <a:pPr marL="0" indent="0">
              <a:buFont typeface="Arial" panose="020B0604020202020204" pitchFamily="34" charset="0"/>
              <a:buNone/>
            </a:pPr>
            <a:r>
              <a:rPr lang="de-AT" dirty="0"/>
              <a:t>	+ Connegative</a:t>
            </a:r>
            <a:endParaRPr lang="en-GB" dirty="0"/>
          </a:p>
        </p:txBody>
      </p:sp>
      <p:sp>
        <p:nvSpPr>
          <p:cNvPr id="10" name="TextBox 9">
            <a:extLst>
              <a:ext uri="{FF2B5EF4-FFF2-40B4-BE49-F238E27FC236}">
                <a16:creationId xmlns:a16="http://schemas.microsoft.com/office/drawing/2014/main" id="{CAC2BD9C-C0A4-42F3-A496-FD6ED22CF0AE}"/>
              </a:ext>
            </a:extLst>
          </p:cNvPr>
          <p:cNvSpPr txBox="1"/>
          <p:nvPr/>
        </p:nvSpPr>
        <p:spPr>
          <a:xfrm>
            <a:off x="8936402" y="2113255"/>
            <a:ext cx="1831285" cy="2631490"/>
          </a:xfrm>
          <a:prstGeom prst="rect">
            <a:avLst/>
          </a:prstGeom>
          <a:noFill/>
        </p:spPr>
        <p:txBody>
          <a:bodyPr wrap="square">
            <a:spAutoFit/>
          </a:bodyPr>
          <a:lstStyle/>
          <a:p>
            <a:pPr marL="0" indent="0">
              <a:buNone/>
              <a:tabLst>
                <a:tab pos="357188" algn="l"/>
              </a:tabLst>
            </a:pPr>
            <a:r>
              <a:rPr lang="de-AT" sz="3300" dirty="0"/>
              <a:t>+	луд,</a:t>
            </a:r>
            <a:br>
              <a:rPr lang="de-AT" sz="3300" dirty="0"/>
            </a:br>
            <a:r>
              <a:rPr lang="de-AT" sz="3300" dirty="0"/>
              <a:t>	коч,</a:t>
            </a:r>
            <a:br>
              <a:rPr lang="de-AT" sz="3300" dirty="0"/>
            </a:br>
            <a:r>
              <a:rPr lang="de-AT" sz="3300" dirty="0"/>
              <a:t>	</a:t>
            </a:r>
            <a:r>
              <a:rPr lang="de-AT" sz="3300" b="1" dirty="0"/>
              <a:t>и</a:t>
            </a:r>
            <a:r>
              <a:rPr lang="de-AT" sz="3300" dirty="0"/>
              <a:t>ле,</a:t>
            </a:r>
            <a:br>
              <a:rPr lang="de-AT" sz="3300" dirty="0"/>
            </a:br>
            <a:r>
              <a:rPr lang="de-AT" sz="3300" dirty="0"/>
              <a:t>	кай,</a:t>
            </a:r>
            <a:br>
              <a:rPr lang="de-AT" sz="3300" dirty="0"/>
            </a:br>
            <a:r>
              <a:rPr lang="de-AT" sz="3300" dirty="0"/>
              <a:t>	…</a:t>
            </a:r>
          </a:p>
        </p:txBody>
      </p:sp>
      <p:sp>
        <p:nvSpPr>
          <p:cNvPr id="12" name="Rectangle 11">
            <a:extLst>
              <a:ext uri="{FF2B5EF4-FFF2-40B4-BE49-F238E27FC236}">
                <a16:creationId xmlns:a16="http://schemas.microsoft.com/office/drawing/2014/main" id="{A18B8B16-D962-4D45-AFF0-A29F7781A7FE}"/>
              </a:ext>
            </a:extLst>
          </p:cNvPr>
          <p:cNvSpPr/>
          <p:nvPr/>
        </p:nvSpPr>
        <p:spPr>
          <a:xfrm>
            <a:off x="6618650" y="1692234"/>
            <a:ext cx="1098514" cy="415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4EA46E68-4136-4D98-9A47-0EDEC4AF2ABD}"/>
              </a:ext>
            </a:extLst>
          </p:cNvPr>
          <p:cNvSpPr/>
          <p:nvPr/>
        </p:nvSpPr>
        <p:spPr>
          <a:xfrm>
            <a:off x="6574495" y="2332881"/>
            <a:ext cx="1098514" cy="415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59491164-113B-4F48-BAF3-D8138315DDE5}"/>
              </a:ext>
            </a:extLst>
          </p:cNvPr>
          <p:cNvSpPr/>
          <p:nvPr/>
        </p:nvSpPr>
        <p:spPr>
          <a:xfrm>
            <a:off x="6574494" y="2951496"/>
            <a:ext cx="1286863" cy="415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46BEC001-5160-414C-B03E-CBB811DCCE54}"/>
              </a:ext>
            </a:extLst>
          </p:cNvPr>
          <p:cNvSpPr/>
          <p:nvPr/>
        </p:nvSpPr>
        <p:spPr>
          <a:xfrm>
            <a:off x="6574494" y="3579438"/>
            <a:ext cx="1297969" cy="4060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7BDE4A1B-BF31-47F9-B97F-FC0807575729}"/>
              </a:ext>
            </a:extLst>
          </p:cNvPr>
          <p:cNvSpPr/>
          <p:nvPr/>
        </p:nvSpPr>
        <p:spPr>
          <a:xfrm>
            <a:off x="6629758" y="4207379"/>
            <a:ext cx="1242706" cy="40606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45BB5713-CFB1-4D98-B91B-E0A4FFEA8948}"/>
              </a:ext>
            </a:extLst>
          </p:cNvPr>
          <p:cNvSpPr/>
          <p:nvPr/>
        </p:nvSpPr>
        <p:spPr>
          <a:xfrm>
            <a:off x="6574495" y="4794105"/>
            <a:ext cx="1406627" cy="48490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285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908</Words>
  <Application>Microsoft Office PowerPoint</Application>
  <PresentationFormat>Widescreen</PresentationFormat>
  <Paragraphs>222</Paragraphs>
  <Slides>17</Slides>
  <Notes>6</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Chapter 13</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Text</vt:lpstr>
      <vt:lpstr>PowerPoint Presentation</vt:lpstr>
      <vt:lpstr>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13</dc:title>
  <dc:creator>Jeremy Bradley</dc:creator>
  <cp:lastModifiedBy>Jeremy moss Bradley</cp:lastModifiedBy>
  <cp:revision>35</cp:revision>
  <dcterms:created xsi:type="dcterms:W3CDTF">2021-01-22T02:35:08Z</dcterms:created>
  <dcterms:modified xsi:type="dcterms:W3CDTF">2024-03-15T13:53:38Z</dcterms:modified>
</cp:coreProperties>
</file>