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83" r:id="rId2"/>
    <p:sldId id="761" r:id="rId3"/>
    <p:sldId id="596" r:id="rId4"/>
    <p:sldId id="722" r:id="rId5"/>
    <p:sldId id="771" r:id="rId6"/>
    <p:sldId id="760" r:id="rId7"/>
    <p:sldId id="763" r:id="rId8"/>
    <p:sldId id="762" r:id="rId9"/>
    <p:sldId id="772" r:id="rId10"/>
    <p:sldId id="765" r:id="rId11"/>
    <p:sldId id="770" r:id="rId12"/>
    <p:sldId id="773" r:id="rId13"/>
    <p:sldId id="774" r:id="rId14"/>
    <p:sldId id="776" r:id="rId15"/>
    <p:sldId id="777" r:id="rId16"/>
    <p:sldId id="778" r:id="rId17"/>
    <p:sldId id="779" r:id="rId18"/>
    <p:sldId id="780" r:id="rId19"/>
    <p:sldId id="781" r:id="rId20"/>
    <p:sldId id="791" r:id="rId21"/>
    <p:sldId id="782" r:id="rId22"/>
    <p:sldId id="783" r:id="rId23"/>
    <p:sldId id="784" r:id="rId24"/>
    <p:sldId id="785" r:id="rId25"/>
    <p:sldId id="786" r:id="rId26"/>
    <p:sldId id="643" r:id="rId27"/>
    <p:sldId id="644" r:id="rId28"/>
    <p:sldId id="752" r:id="rId29"/>
    <p:sldId id="787" r:id="rId30"/>
    <p:sldId id="788" r:id="rId31"/>
    <p:sldId id="789" r:id="rId32"/>
    <p:sldId id="790" r:id="rId33"/>
    <p:sldId id="653" r:id="rId34"/>
    <p:sldId id="654" r:id="rId35"/>
    <p:sldId id="655" r:id="rId36"/>
    <p:sldId id="6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359" autoAdjust="0"/>
  </p:normalViewPr>
  <p:slideViewPr>
    <p:cSldViewPr snapToGrid="0">
      <p:cViewPr varScale="1">
        <p:scale>
          <a:sx n="92" d="100"/>
          <a:sy n="92" d="100"/>
        </p:scale>
        <p:origin x="115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36</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E6B5559D-11FA-405D-B42A-BE2CB2F6B637}"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12</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8ACDB83D-6EA0-43F7-B9F0-ED83308C53F4}"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12</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6E3EE0F-E6E6-40B0-B95F-7ECE618AD8CA}"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12</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96766064-519D-4E9F-93F0-D70117C38BCE}"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12</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E4D8564A-48EA-44DB-8DD8-0872FED7BF7B}"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12</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1B396424-1247-4E38-BFD6-D7BFC7AA249E}"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12</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5524A04D-A0DE-481B-A9FD-074ABA86ED6D}"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12</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BA400A47-7C47-43B2-8AE6-5CD9C892DA67}"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83CF4C50-3110-497E-B021-D0CC8C0A6E73}"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12</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BAE0749F-929C-4BF2-83D7-487F7F37DF90}"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12</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B1B6FF3A-2884-4921-9092-98B6EE37E0ED}"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12</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8D59D-79BD-4CEA-92FD-FDF97D07B0F4}"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12</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12</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2) -ан</a:t>
            </a:r>
            <a:endParaRPr lang="mi-NZ" u="sng" dirty="0"/>
          </a:p>
          <a:p>
            <a:pPr marL="0" indent="0">
              <a:buFont typeface="Arial" panose="020B0604020202020204" pitchFamily="34" charset="0"/>
              <a:buNone/>
            </a:pPr>
            <a:endParaRPr lang="en-GB" dirty="0"/>
          </a:p>
        </p:txBody>
      </p:sp>
      <p:graphicFrame>
        <p:nvGraphicFramePr>
          <p:cNvPr id="8" name="Content Placeholder 8">
            <a:extLst>
              <a:ext uri="{FF2B5EF4-FFF2-40B4-BE49-F238E27FC236}">
                <a16:creationId xmlns:a16="http://schemas.microsoft.com/office/drawing/2014/main" id="{F5DB50D5-27AC-4025-9B13-CE92136E79AB}"/>
              </a:ext>
            </a:extLst>
          </p:cNvPr>
          <p:cNvGraphicFramePr>
            <a:graphicFrameLocks/>
          </p:cNvGraphicFramePr>
          <p:nvPr>
            <p:extLst>
              <p:ext uri="{D42A27DB-BD31-4B8C-83A1-F6EECF244321}">
                <p14:modId xmlns:p14="http://schemas.microsoft.com/office/powerpoint/2010/main" val="2741551643"/>
              </p:ext>
            </p:extLst>
          </p:nvPr>
        </p:nvGraphicFramePr>
        <p:xfrm>
          <a:off x="612693" y="2942098"/>
          <a:ext cx="10741103" cy="1587342"/>
        </p:xfrm>
        <a:graphic>
          <a:graphicData uri="http://schemas.openxmlformats.org/drawingml/2006/table">
            <a:tbl>
              <a:tblPr firstRow="1" firstCol="1" bandRow="1" bandCol="1"/>
              <a:tblGrid>
                <a:gridCol w="5578247">
                  <a:extLst>
                    <a:ext uri="{9D8B030D-6E8A-4147-A177-3AD203B41FA5}">
                      <a16:colId xmlns:a16="http://schemas.microsoft.com/office/drawing/2014/main" val="2189055443"/>
                    </a:ext>
                  </a:extLst>
                </a:gridCol>
                <a:gridCol w="5162856">
                  <a:extLst>
                    <a:ext uri="{9D8B030D-6E8A-4147-A177-3AD203B41FA5}">
                      <a16:colId xmlns:a16="http://schemas.microsoft.com/office/drawing/2014/main" val="2007777233"/>
                    </a:ext>
                  </a:extLst>
                </a:gridCol>
              </a:tblGrid>
              <a:tr h="145680">
                <a:tc>
                  <a:txBody>
                    <a:bodyPr/>
                    <a:lstStyle/>
                    <a:p>
                      <a:pPr algn="just" fontAlgn="t">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кеч</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sunny day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963436"/>
                  </a:ext>
                </a:extLst>
              </a:tr>
              <a:tr h="145680">
                <a:tc>
                  <a:txBody>
                    <a:bodyPr/>
                    <a:lstStyle/>
                    <a:p>
                      <a:pPr algn="just" fontAlgn="t">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пиал</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лыш</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happy life</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48331"/>
                  </a:ext>
                </a:extLst>
              </a:tr>
              <a:tr h="262030">
                <a:tc>
                  <a:txBody>
                    <a:bodyPr/>
                    <a:lstStyle/>
                    <a:p>
                      <a:pPr algn="just" fontAlgn="t">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латк</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кымшо номер</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пӧрт</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house number twelve</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588851"/>
                  </a:ext>
                </a:extLst>
              </a:tr>
            </a:tbl>
          </a:graphicData>
        </a:graphic>
      </p:graphicFrame>
    </p:spTree>
    <p:extLst>
      <p:ext uri="{BB962C8B-B14F-4D97-AF65-F5344CB8AC3E}">
        <p14:creationId xmlns:p14="http://schemas.microsoft.com/office/powerpoint/2010/main" val="418749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Denominal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-(ы)н</a:t>
            </a:r>
            <a:endParaRPr lang="mi-NZ" u="sng" dirty="0"/>
          </a:p>
          <a:p>
            <a:pPr marL="0" indent="0">
              <a:buFont typeface="Arial" panose="020B0604020202020204" pitchFamily="34" charset="0"/>
              <a:buNone/>
            </a:pPr>
            <a:endParaRPr lang="en-GB" dirty="0"/>
          </a:p>
        </p:txBody>
      </p:sp>
      <p:graphicFrame>
        <p:nvGraphicFramePr>
          <p:cNvPr id="7" name="Content Placeholder 5">
            <a:extLst>
              <a:ext uri="{FF2B5EF4-FFF2-40B4-BE49-F238E27FC236}">
                <a16:creationId xmlns:a16="http://schemas.microsoft.com/office/drawing/2014/main" id="{BFB25C0E-154B-4A9B-8B88-2CB30AF74E25}"/>
              </a:ext>
            </a:extLst>
          </p:cNvPr>
          <p:cNvGraphicFramePr>
            <a:graphicFrameLocks/>
          </p:cNvGraphicFramePr>
          <p:nvPr>
            <p:extLst>
              <p:ext uri="{D42A27DB-BD31-4B8C-83A1-F6EECF244321}">
                <p14:modId xmlns:p14="http://schemas.microsoft.com/office/powerpoint/2010/main" val="861649154"/>
              </p:ext>
            </p:extLst>
          </p:nvPr>
        </p:nvGraphicFramePr>
        <p:xfrm>
          <a:off x="2017632" y="2523743"/>
          <a:ext cx="8156738" cy="1810512"/>
        </p:xfrm>
        <a:graphic>
          <a:graphicData uri="http://schemas.openxmlformats.org/drawingml/2006/table">
            <a:tbl>
              <a:tblPr firstRow="1" firstCol="1" bandRow="1" bandCol="1">
                <a:tableStyleId>{5940675A-B579-460E-94D1-54222C63F5DA}</a:tableStyleId>
              </a:tblPr>
              <a:tblGrid>
                <a:gridCol w="1980248">
                  <a:extLst>
                    <a:ext uri="{9D8B030D-6E8A-4147-A177-3AD203B41FA5}">
                      <a16:colId xmlns:a16="http://schemas.microsoft.com/office/drawing/2014/main" val="314994457"/>
                    </a:ext>
                  </a:extLst>
                </a:gridCol>
                <a:gridCol w="1796892">
                  <a:extLst>
                    <a:ext uri="{9D8B030D-6E8A-4147-A177-3AD203B41FA5}">
                      <a16:colId xmlns:a16="http://schemas.microsoft.com/office/drawing/2014/main" val="319306158"/>
                    </a:ext>
                  </a:extLst>
                </a:gridCol>
                <a:gridCol w="2281477">
                  <a:extLst>
                    <a:ext uri="{9D8B030D-6E8A-4147-A177-3AD203B41FA5}">
                      <a16:colId xmlns:a16="http://schemas.microsoft.com/office/drawing/2014/main" val="1338538229"/>
                    </a:ext>
                  </a:extLst>
                </a:gridCol>
                <a:gridCol w="2098121">
                  <a:extLst>
                    <a:ext uri="{9D8B030D-6E8A-4147-A177-3AD203B41FA5}">
                      <a16:colId xmlns:a16="http://schemas.microsoft.com/office/drawing/2014/main" val="2022190586"/>
                    </a:ext>
                  </a:extLst>
                </a:gridCol>
              </a:tblGrid>
              <a:tr h="603504">
                <a:tc>
                  <a:txBody>
                    <a:bodyPr/>
                    <a:lstStyle/>
                    <a:p>
                      <a:pPr algn="just"/>
                      <a:r>
                        <a:rPr lang="en-US" sz="3300" dirty="0" err="1">
                          <a:effectLst/>
                        </a:rPr>
                        <a:t>сай</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tc>
                  <a:txBody>
                    <a:bodyPr/>
                    <a:lstStyle/>
                    <a:p>
                      <a:pPr algn="just"/>
                      <a:r>
                        <a:rPr lang="en-US" sz="3300" dirty="0">
                          <a:effectLst/>
                        </a:rPr>
                        <a:t>good</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R w="38100" cap="flat" cmpd="sng" algn="ctr">
                      <a:solidFill>
                        <a:schemeClr val="tx1"/>
                      </a:solidFill>
                      <a:prstDash val="solid"/>
                      <a:round/>
                      <a:headEnd type="none" w="med" len="med"/>
                      <a:tailEnd type="none" w="med" len="med"/>
                    </a:lnR>
                  </a:tcPr>
                </a:tc>
                <a:tc>
                  <a:txBody>
                    <a:bodyPr/>
                    <a:lstStyle/>
                    <a:p>
                      <a:pPr algn="just"/>
                      <a:r>
                        <a:rPr lang="en-US" sz="3300" dirty="0" err="1">
                          <a:effectLst/>
                        </a:rPr>
                        <a:t>с</a:t>
                      </a:r>
                      <a:r>
                        <a:rPr lang="en-US" sz="3300" b="1" dirty="0" err="1">
                          <a:effectLst/>
                        </a:rPr>
                        <a:t>а</a:t>
                      </a:r>
                      <a:r>
                        <a:rPr lang="en-US" sz="3300" dirty="0" err="1">
                          <a:effectLst/>
                        </a:rPr>
                        <a:t>йын</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L w="38100" cap="flat" cmpd="sng" algn="ctr">
                      <a:solidFill>
                        <a:schemeClr val="tx1"/>
                      </a:solidFill>
                      <a:prstDash val="solid"/>
                      <a:round/>
                      <a:headEnd type="none" w="med" len="med"/>
                      <a:tailEnd type="none" w="med" len="med"/>
                    </a:lnL>
                  </a:tcPr>
                </a:tc>
                <a:tc>
                  <a:txBody>
                    <a:bodyPr/>
                    <a:lstStyle/>
                    <a:p>
                      <a:pPr algn="just"/>
                      <a:r>
                        <a:rPr lang="en-US" sz="3300">
                          <a:effectLst/>
                        </a:rPr>
                        <a:t>well</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tc>
                <a:extLst>
                  <a:ext uri="{0D108BD9-81ED-4DB2-BD59-A6C34878D82A}">
                    <a16:rowId xmlns:a16="http://schemas.microsoft.com/office/drawing/2014/main" val="2468067601"/>
                  </a:ext>
                </a:extLst>
              </a:tr>
              <a:tr h="603504">
                <a:tc>
                  <a:txBody>
                    <a:bodyPr/>
                    <a:lstStyle/>
                    <a:p>
                      <a:pPr algn="just"/>
                      <a:r>
                        <a:rPr lang="en-US" sz="3300" dirty="0" err="1">
                          <a:effectLst/>
                        </a:rPr>
                        <a:t>ш</a:t>
                      </a:r>
                      <a:r>
                        <a:rPr lang="en-US" sz="3300" b="1" dirty="0" err="1">
                          <a:effectLst/>
                        </a:rPr>
                        <a:t>о</a:t>
                      </a:r>
                      <a:r>
                        <a:rPr lang="en-US" sz="3300" dirty="0" err="1">
                          <a:effectLst/>
                        </a:rPr>
                        <a:t>кшо</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tc>
                  <a:txBody>
                    <a:bodyPr/>
                    <a:lstStyle/>
                    <a:p>
                      <a:pPr algn="just"/>
                      <a:r>
                        <a:rPr lang="en-US" sz="3300">
                          <a:effectLst/>
                        </a:rPr>
                        <a:t>warm</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lnR w="38100" cap="flat" cmpd="sng" algn="ctr">
                      <a:solidFill>
                        <a:schemeClr val="tx1"/>
                      </a:solidFill>
                      <a:prstDash val="solid"/>
                      <a:round/>
                      <a:headEnd type="none" w="med" len="med"/>
                      <a:tailEnd type="none" w="med" len="med"/>
                    </a:lnR>
                  </a:tcPr>
                </a:tc>
                <a:tc>
                  <a:txBody>
                    <a:bodyPr/>
                    <a:lstStyle/>
                    <a:p>
                      <a:pPr algn="just"/>
                      <a:r>
                        <a:rPr lang="en-US" sz="3300" dirty="0" err="1">
                          <a:effectLst/>
                        </a:rPr>
                        <a:t>ш</a:t>
                      </a:r>
                      <a:r>
                        <a:rPr lang="en-US" sz="3300" b="1" dirty="0" err="1">
                          <a:effectLst/>
                        </a:rPr>
                        <a:t>о</a:t>
                      </a:r>
                      <a:r>
                        <a:rPr lang="en-US" sz="3300" dirty="0" err="1">
                          <a:effectLst/>
                        </a:rPr>
                        <a:t>кшын</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L w="38100" cap="flat" cmpd="sng" algn="ctr">
                      <a:solidFill>
                        <a:schemeClr val="tx1"/>
                      </a:solidFill>
                      <a:prstDash val="solid"/>
                      <a:round/>
                      <a:headEnd type="none" w="med" len="med"/>
                      <a:tailEnd type="none" w="med" len="med"/>
                    </a:lnL>
                  </a:tcPr>
                </a:tc>
                <a:tc>
                  <a:txBody>
                    <a:bodyPr/>
                    <a:lstStyle/>
                    <a:p>
                      <a:pPr algn="just"/>
                      <a:r>
                        <a:rPr lang="en-US" sz="3300">
                          <a:effectLst/>
                        </a:rPr>
                        <a:t>warmly</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tc>
                <a:extLst>
                  <a:ext uri="{0D108BD9-81ED-4DB2-BD59-A6C34878D82A}">
                    <a16:rowId xmlns:a16="http://schemas.microsoft.com/office/drawing/2014/main" val="1719603716"/>
                  </a:ext>
                </a:extLst>
              </a:tr>
              <a:tr h="603504">
                <a:tc>
                  <a:txBody>
                    <a:bodyPr/>
                    <a:lstStyle/>
                    <a:p>
                      <a:pPr algn="just"/>
                      <a:r>
                        <a:rPr lang="en-US" sz="3300" dirty="0" err="1">
                          <a:effectLst/>
                        </a:rPr>
                        <a:t>ш</a:t>
                      </a:r>
                      <a:r>
                        <a:rPr lang="en-US" sz="3300" b="1" dirty="0" err="1">
                          <a:effectLst/>
                        </a:rPr>
                        <a:t>у</a:t>
                      </a:r>
                      <a:r>
                        <a:rPr lang="en-US" sz="3300" dirty="0" err="1">
                          <a:effectLst/>
                        </a:rPr>
                        <a:t>лдо</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tc>
                  <a:txBody>
                    <a:bodyPr/>
                    <a:lstStyle/>
                    <a:p>
                      <a:pPr algn="just"/>
                      <a:r>
                        <a:rPr lang="en-US" sz="3300" dirty="0">
                          <a:effectLst/>
                        </a:rPr>
                        <a:t>cheap</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R w="38100" cap="flat" cmpd="sng" algn="ctr">
                      <a:solidFill>
                        <a:schemeClr val="tx1"/>
                      </a:solidFill>
                      <a:prstDash val="solid"/>
                      <a:round/>
                      <a:headEnd type="none" w="med" len="med"/>
                      <a:tailEnd type="none" w="med" len="med"/>
                    </a:lnR>
                  </a:tcPr>
                </a:tc>
                <a:tc>
                  <a:txBody>
                    <a:bodyPr/>
                    <a:lstStyle/>
                    <a:p>
                      <a:pPr algn="just"/>
                      <a:r>
                        <a:rPr lang="en-US" sz="3300" dirty="0" err="1">
                          <a:effectLst/>
                        </a:rPr>
                        <a:t>ш</a:t>
                      </a:r>
                      <a:r>
                        <a:rPr lang="en-US" sz="3300" b="1" dirty="0" err="1">
                          <a:effectLst/>
                        </a:rPr>
                        <a:t>у</a:t>
                      </a:r>
                      <a:r>
                        <a:rPr lang="en-US" sz="3300" dirty="0" err="1">
                          <a:effectLst/>
                        </a:rPr>
                        <a:t>лдын</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L w="38100" cap="flat" cmpd="sng" algn="ctr">
                      <a:solidFill>
                        <a:schemeClr val="tx1"/>
                      </a:solidFill>
                      <a:prstDash val="solid"/>
                      <a:round/>
                      <a:headEnd type="none" w="med" len="med"/>
                      <a:tailEnd type="none" w="med" len="med"/>
                    </a:lnL>
                  </a:tcPr>
                </a:tc>
                <a:tc>
                  <a:txBody>
                    <a:bodyPr/>
                    <a:lstStyle/>
                    <a:p>
                      <a:pPr algn="just"/>
                      <a:r>
                        <a:rPr lang="en-US" sz="3300" dirty="0">
                          <a:effectLst/>
                        </a:rPr>
                        <a:t>cheaply</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extLst>
                  <a:ext uri="{0D108BD9-81ED-4DB2-BD59-A6C34878D82A}">
                    <a16:rowId xmlns:a16="http://schemas.microsoft.com/office/drawing/2014/main" val="1461326319"/>
                  </a:ext>
                </a:extLst>
              </a:tr>
            </a:tbl>
          </a:graphicData>
        </a:graphic>
      </p:graphicFrame>
      <p:sp>
        <p:nvSpPr>
          <p:cNvPr id="9" name="Rectangle 8">
            <a:extLst>
              <a:ext uri="{FF2B5EF4-FFF2-40B4-BE49-F238E27FC236}">
                <a16:creationId xmlns:a16="http://schemas.microsoft.com/office/drawing/2014/main" id="{3D700DD8-D3DE-4CC3-8B49-7D6F9B6C15FF}"/>
              </a:ext>
            </a:extLst>
          </p:cNvPr>
          <p:cNvSpPr/>
          <p:nvPr/>
        </p:nvSpPr>
        <p:spPr>
          <a:xfrm>
            <a:off x="5916289" y="2578462"/>
            <a:ext cx="1697084"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76DA1616-FE45-45EC-917B-5337EDC89BAE}"/>
              </a:ext>
            </a:extLst>
          </p:cNvPr>
          <p:cNvSpPr/>
          <p:nvPr/>
        </p:nvSpPr>
        <p:spPr>
          <a:xfrm>
            <a:off x="5916286" y="3245611"/>
            <a:ext cx="1697083"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14F72A66-2716-4513-88DD-7BA29DF6E6F7}"/>
              </a:ext>
            </a:extLst>
          </p:cNvPr>
          <p:cNvSpPr/>
          <p:nvPr/>
        </p:nvSpPr>
        <p:spPr>
          <a:xfrm>
            <a:off x="5916287" y="3800256"/>
            <a:ext cx="1697083"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483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Denominal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-(ы)н</a:t>
            </a:r>
            <a:endParaRPr lang="mi-NZ" u="sng" dirty="0"/>
          </a:p>
          <a:p>
            <a:pPr marL="0" indent="0">
              <a:buFont typeface="Arial" panose="020B0604020202020204" pitchFamily="34" charset="0"/>
              <a:buNone/>
            </a:pPr>
            <a:endParaRPr lang="en-GB" dirty="0"/>
          </a:p>
        </p:txBody>
      </p:sp>
      <p:graphicFrame>
        <p:nvGraphicFramePr>
          <p:cNvPr id="7" name="Content Placeholder 5">
            <a:extLst>
              <a:ext uri="{FF2B5EF4-FFF2-40B4-BE49-F238E27FC236}">
                <a16:creationId xmlns:a16="http://schemas.microsoft.com/office/drawing/2014/main" id="{BFB25C0E-154B-4A9B-8B88-2CB30AF74E25}"/>
              </a:ext>
            </a:extLst>
          </p:cNvPr>
          <p:cNvGraphicFramePr>
            <a:graphicFrameLocks/>
          </p:cNvGraphicFramePr>
          <p:nvPr/>
        </p:nvGraphicFramePr>
        <p:xfrm>
          <a:off x="2017632" y="2523743"/>
          <a:ext cx="8156738" cy="1810512"/>
        </p:xfrm>
        <a:graphic>
          <a:graphicData uri="http://schemas.openxmlformats.org/drawingml/2006/table">
            <a:tbl>
              <a:tblPr firstRow="1" firstCol="1" bandRow="1" bandCol="1">
                <a:tableStyleId>{5940675A-B579-460E-94D1-54222C63F5DA}</a:tableStyleId>
              </a:tblPr>
              <a:tblGrid>
                <a:gridCol w="1980248">
                  <a:extLst>
                    <a:ext uri="{9D8B030D-6E8A-4147-A177-3AD203B41FA5}">
                      <a16:colId xmlns:a16="http://schemas.microsoft.com/office/drawing/2014/main" val="314994457"/>
                    </a:ext>
                  </a:extLst>
                </a:gridCol>
                <a:gridCol w="1796892">
                  <a:extLst>
                    <a:ext uri="{9D8B030D-6E8A-4147-A177-3AD203B41FA5}">
                      <a16:colId xmlns:a16="http://schemas.microsoft.com/office/drawing/2014/main" val="319306158"/>
                    </a:ext>
                  </a:extLst>
                </a:gridCol>
                <a:gridCol w="2281477">
                  <a:extLst>
                    <a:ext uri="{9D8B030D-6E8A-4147-A177-3AD203B41FA5}">
                      <a16:colId xmlns:a16="http://schemas.microsoft.com/office/drawing/2014/main" val="1338538229"/>
                    </a:ext>
                  </a:extLst>
                </a:gridCol>
                <a:gridCol w="2098121">
                  <a:extLst>
                    <a:ext uri="{9D8B030D-6E8A-4147-A177-3AD203B41FA5}">
                      <a16:colId xmlns:a16="http://schemas.microsoft.com/office/drawing/2014/main" val="2022190586"/>
                    </a:ext>
                  </a:extLst>
                </a:gridCol>
              </a:tblGrid>
              <a:tr h="603504">
                <a:tc>
                  <a:txBody>
                    <a:bodyPr/>
                    <a:lstStyle/>
                    <a:p>
                      <a:pPr algn="just"/>
                      <a:r>
                        <a:rPr lang="en-US" sz="3300">
                          <a:effectLst/>
                        </a:rPr>
                        <a:t>сай</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tc>
                <a:tc>
                  <a:txBody>
                    <a:bodyPr/>
                    <a:lstStyle/>
                    <a:p>
                      <a:pPr algn="just"/>
                      <a:r>
                        <a:rPr lang="en-US" sz="3300" dirty="0">
                          <a:effectLst/>
                        </a:rPr>
                        <a:t>good</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R w="38100" cap="flat" cmpd="sng" algn="ctr">
                      <a:solidFill>
                        <a:schemeClr val="tx1"/>
                      </a:solidFill>
                      <a:prstDash val="solid"/>
                      <a:round/>
                      <a:headEnd type="none" w="med" len="med"/>
                      <a:tailEnd type="none" w="med" len="med"/>
                    </a:lnR>
                  </a:tcPr>
                </a:tc>
                <a:tc>
                  <a:txBody>
                    <a:bodyPr/>
                    <a:lstStyle/>
                    <a:p>
                      <a:pPr algn="just"/>
                      <a:r>
                        <a:rPr lang="en-US" sz="3300" dirty="0" err="1">
                          <a:effectLst/>
                        </a:rPr>
                        <a:t>с</a:t>
                      </a:r>
                      <a:r>
                        <a:rPr lang="en-US" sz="3300" b="1" dirty="0" err="1">
                          <a:effectLst/>
                        </a:rPr>
                        <a:t>а</a:t>
                      </a:r>
                      <a:r>
                        <a:rPr lang="en-US" sz="3300" dirty="0" err="1">
                          <a:effectLst/>
                        </a:rPr>
                        <a:t>йын</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L w="38100" cap="flat" cmpd="sng" algn="ctr">
                      <a:solidFill>
                        <a:schemeClr val="tx1"/>
                      </a:solidFill>
                      <a:prstDash val="solid"/>
                      <a:round/>
                      <a:headEnd type="none" w="med" len="med"/>
                      <a:tailEnd type="none" w="med" len="med"/>
                    </a:lnL>
                  </a:tcPr>
                </a:tc>
                <a:tc>
                  <a:txBody>
                    <a:bodyPr/>
                    <a:lstStyle/>
                    <a:p>
                      <a:pPr algn="just"/>
                      <a:r>
                        <a:rPr lang="en-US" sz="3300">
                          <a:effectLst/>
                        </a:rPr>
                        <a:t>well</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tc>
                <a:extLst>
                  <a:ext uri="{0D108BD9-81ED-4DB2-BD59-A6C34878D82A}">
                    <a16:rowId xmlns:a16="http://schemas.microsoft.com/office/drawing/2014/main" val="2468067601"/>
                  </a:ext>
                </a:extLst>
              </a:tr>
              <a:tr h="603504">
                <a:tc>
                  <a:txBody>
                    <a:bodyPr/>
                    <a:lstStyle/>
                    <a:p>
                      <a:pPr algn="just"/>
                      <a:r>
                        <a:rPr lang="en-US" sz="3300" dirty="0" err="1">
                          <a:effectLst/>
                        </a:rPr>
                        <a:t>ш</a:t>
                      </a:r>
                      <a:r>
                        <a:rPr lang="en-US" sz="3300" b="1" dirty="0" err="1">
                          <a:effectLst/>
                        </a:rPr>
                        <a:t>о</a:t>
                      </a:r>
                      <a:r>
                        <a:rPr lang="en-US" sz="3300" dirty="0" err="1">
                          <a:effectLst/>
                        </a:rPr>
                        <a:t>кшо</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tc>
                  <a:txBody>
                    <a:bodyPr/>
                    <a:lstStyle/>
                    <a:p>
                      <a:pPr algn="just"/>
                      <a:r>
                        <a:rPr lang="en-US" sz="3300">
                          <a:effectLst/>
                        </a:rPr>
                        <a:t>warm</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lnR w="38100" cap="flat" cmpd="sng" algn="ctr">
                      <a:solidFill>
                        <a:schemeClr val="tx1"/>
                      </a:solidFill>
                      <a:prstDash val="solid"/>
                      <a:round/>
                      <a:headEnd type="none" w="med" len="med"/>
                      <a:tailEnd type="none" w="med" len="med"/>
                    </a:lnR>
                  </a:tcPr>
                </a:tc>
                <a:tc>
                  <a:txBody>
                    <a:bodyPr/>
                    <a:lstStyle/>
                    <a:p>
                      <a:pPr algn="just"/>
                      <a:r>
                        <a:rPr lang="en-US" sz="3300" dirty="0" err="1">
                          <a:effectLst/>
                        </a:rPr>
                        <a:t>ш</a:t>
                      </a:r>
                      <a:r>
                        <a:rPr lang="en-US" sz="3300" b="1" dirty="0" err="1">
                          <a:effectLst/>
                        </a:rPr>
                        <a:t>о</a:t>
                      </a:r>
                      <a:r>
                        <a:rPr lang="en-US" sz="3300" dirty="0" err="1">
                          <a:effectLst/>
                        </a:rPr>
                        <a:t>кшын</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L w="38100" cap="flat" cmpd="sng" algn="ctr">
                      <a:solidFill>
                        <a:schemeClr val="tx1"/>
                      </a:solidFill>
                      <a:prstDash val="solid"/>
                      <a:round/>
                      <a:headEnd type="none" w="med" len="med"/>
                      <a:tailEnd type="none" w="med" len="med"/>
                    </a:lnL>
                  </a:tcPr>
                </a:tc>
                <a:tc>
                  <a:txBody>
                    <a:bodyPr/>
                    <a:lstStyle/>
                    <a:p>
                      <a:pPr algn="just"/>
                      <a:r>
                        <a:rPr lang="en-US" sz="3300">
                          <a:effectLst/>
                        </a:rPr>
                        <a:t>warmly</a:t>
                      </a:r>
                      <a:endParaRPr lang="en-GB" sz="3300">
                        <a:effectLst/>
                        <a:latin typeface="Calibri" panose="020F0502020204030204" pitchFamily="34" charset="0"/>
                        <a:ea typeface="PMingLiU" panose="02020500000000000000" pitchFamily="18" charset="-120"/>
                        <a:cs typeface="Lucida Grande"/>
                      </a:endParaRPr>
                    </a:p>
                  </a:txBody>
                  <a:tcPr marL="188595" marR="188595" marT="0" marB="0"/>
                </a:tc>
                <a:extLst>
                  <a:ext uri="{0D108BD9-81ED-4DB2-BD59-A6C34878D82A}">
                    <a16:rowId xmlns:a16="http://schemas.microsoft.com/office/drawing/2014/main" val="1719603716"/>
                  </a:ext>
                </a:extLst>
              </a:tr>
              <a:tr h="603504">
                <a:tc>
                  <a:txBody>
                    <a:bodyPr/>
                    <a:lstStyle/>
                    <a:p>
                      <a:pPr algn="just"/>
                      <a:r>
                        <a:rPr lang="en-US" sz="3300" dirty="0" err="1">
                          <a:effectLst/>
                        </a:rPr>
                        <a:t>ш</a:t>
                      </a:r>
                      <a:r>
                        <a:rPr lang="en-US" sz="3300" b="1" dirty="0" err="1">
                          <a:effectLst/>
                        </a:rPr>
                        <a:t>у</a:t>
                      </a:r>
                      <a:r>
                        <a:rPr lang="en-US" sz="3300" dirty="0" err="1">
                          <a:effectLst/>
                        </a:rPr>
                        <a:t>лдо</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tc>
                  <a:txBody>
                    <a:bodyPr/>
                    <a:lstStyle/>
                    <a:p>
                      <a:pPr algn="just"/>
                      <a:r>
                        <a:rPr lang="en-US" sz="3300" dirty="0">
                          <a:effectLst/>
                        </a:rPr>
                        <a:t>cheap</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R w="38100" cap="flat" cmpd="sng" algn="ctr">
                      <a:solidFill>
                        <a:schemeClr val="tx1"/>
                      </a:solidFill>
                      <a:prstDash val="solid"/>
                      <a:round/>
                      <a:headEnd type="none" w="med" len="med"/>
                      <a:tailEnd type="none" w="med" len="med"/>
                    </a:lnR>
                  </a:tcPr>
                </a:tc>
                <a:tc>
                  <a:txBody>
                    <a:bodyPr/>
                    <a:lstStyle/>
                    <a:p>
                      <a:pPr algn="just"/>
                      <a:r>
                        <a:rPr lang="en-US" sz="3300" dirty="0" err="1">
                          <a:effectLst/>
                        </a:rPr>
                        <a:t>ш</a:t>
                      </a:r>
                      <a:r>
                        <a:rPr lang="en-US" sz="3300" b="1" dirty="0" err="1">
                          <a:effectLst/>
                        </a:rPr>
                        <a:t>у</a:t>
                      </a:r>
                      <a:r>
                        <a:rPr lang="en-US" sz="3300" dirty="0" err="1">
                          <a:effectLst/>
                        </a:rPr>
                        <a:t>лдын</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lnL w="38100" cap="flat" cmpd="sng" algn="ctr">
                      <a:solidFill>
                        <a:schemeClr val="tx1"/>
                      </a:solidFill>
                      <a:prstDash val="solid"/>
                      <a:round/>
                      <a:headEnd type="none" w="med" len="med"/>
                      <a:tailEnd type="none" w="med" len="med"/>
                    </a:lnL>
                  </a:tcPr>
                </a:tc>
                <a:tc>
                  <a:txBody>
                    <a:bodyPr/>
                    <a:lstStyle/>
                    <a:p>
                      <a:pPr algn="just"/>
                      <a:r>
                        <a:rPr lang="en-US" sz="3300" dirty="0">
                          <a:effectLst/>
                        </a:rPr>
                        <a:t>cheaply</a:t>
                      </a:r>
                      <a:endParaRPr lang="en-GB" sz="3300" dirty="0">
                        <a:effectLst/>
                        <a:latin typeface="Calibri" panose="020F0502020204030204" pitchFamily="34" charset="0"/>
                        <a:ea typeface="PMingLiU" panose="02020500000000000000" pitchFamily="18" charset="-120"/>
                        <a:cs typeface="Lucida Grande"/>
                      </a:endParaRPr>
                    </a:p>
                  </a:txBody>
                  <a:tcPr marL="188595" marR="188595" marT="0" marB="0"/>
                </a:tc>
                <a:extLst>
                  <a:ext uri="{0D108BD9-81ED-4DB2-BD59-A6C34878D82A}">
                    <a16:rowId xmlns:a16="http://schemas.microsoft.com/office/drawing/2014/main" val="1461326319"/>
                  </a:ext>
                </a:extLst>
              </a:tr>
            </a:tbl>
          </a:graphicData>
        </a:graphic>
      </p:graphicFrame>
    </p:spTree>
    <p:extLst>
      <p:ext uri="{BB962C8B-B14F-4D97-AF65-F5344CB8AC3E}">
        <p14:creationId xmlns:p14="http://schemas.microsoft.com/office/powerpoint/2010/main" val="146730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Comparison of adverbs in -(ы)н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-рак, эн …</a:t>
            </a:r>
            <a:endParaRPr lang="mi-NZ" u="sng" dirty="0"/>
          </a:p>
          <a:p>
            <a:pPr marL="0" indent="0">
              <a:buFont typeface="Arial" panose="020B0604020202020204" pitchFamily="34" charset="0"/>
              <a:buNone/>
            </a:pPr>
            <a:endParaRPr lang="en-GB" dirty="0"/>
          </a:p>
        </p:txBody>
      </p:sp>
      <p:sp>
        <p:nvSpPr>
          <p:cNvPr id="8" name="Content Placeholder 2">
            <a:extLst>
              <a:ext uri="{FF2B5EF4-FFF2-40B4-BE49-F238E27FC236}">
                <a16:creationId xmlns:a16="http://schemas.microsoft.com/office/drawing/2014/main" id="{5B1A2316-2C86-4B69-8FCE-354521C85268}"/>
              </a:ext>
            </a:extLst>
          </p:cNvPr>
          <p:cNvSpPr txBox="1">
            <a:spLocks/>
          </p:cNvSpPr>
          <p:nvPr/>
        </p:nvSpPr>
        <p:spPr>
          <a:xfrm>
            <a:off x="838197" y="2531787"/>
            <a:ext cx="5801139" cy="2130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сай ‘good’</a:t>
            </a:r>
          </a:p>
          <a:p>
            <a:pPr marL="0" indent="0">
              <a:buFont typeface="Arial" panose="020B0604020202020204" pitchFamily="34" charset="0"/>
              <a:buNone/>
            </a:pPr>
            <a:r>
              <a:rPr lang="mi-NZ" dirty="0"/>
              <a:t>		&gt; с</a:t>
            </a:r>
            <a:r>
              <a:rPr lang="mi-NZ" b="1" dirty="0"/>
              <a:t>а</a:t>
            </a:r>
            <a:r>
              <a:rPr lang="mi-NZ" dirty="0"/>
              <a:t>йын</a:t>
            </a:r>
          </a:p>
          <a:p>
            <a:pPr marL="0" indent="0">
              <a:buFont typeface="Arial" panose="020B0604020202020204" pitchFamily="34" charset="0"/>
              <a:buNone/>
            </a:pPr>
            <a:r>
              <a:rPr lang="mi-NZ" dirty="0"/>
              <a:t>		&gt; сайынр</a:t>
            </a:r>
            <a:r>
              <a:rPr lang="mi-NZ" b="1" dirty="0"/>
              <a:t>а</a:t>
            </a:r>
            <a:r>
              <a:rPr lang="mi-NZ" dirty="0"/>
              <a:t>к ~ сайр</a:t>
            </a:r>
            <a:r>
              <a:rPr lang="mi-NZ" b="1" dirty="0"/>
              <a:t>а</a:t>
            </a:r>
            <a:r>
              <a:rPr lang="mi-NZ" dirty="0"/>
              <a:t>кын</a:t>
            </a:r>
          </a:p>
          <a:p>
            <a:pPr marL="0" indent="0">
              <a:buFont typeface="Arial" panose="020B0604020202020204" pitchFamily="34" charset="0"/>
              <a:buNone/>
            </a:pPr>
            <a:r>
              <a:rPr lang="mi-NZ" dirty="0"/>
              <a:t>		</a:t>
            </a:r>
            <a:r>
              <a:rPr lang="de-AT" dirty="0"/>
              <a:t>&gt; эн с</a:t>
            </a:r>
            <a:r>
              <a:rPr lang="de-AT" b="1" dirty="0"/>
              <a:t>а</a:t>
            </a:r>
            <a:r>
              <a:rPr lang="de-AT" dirty="0"/>
              <a:t>йын</a:t>
            </a:r>
            <a:endParaRPr lang="mi-NZ" dirty="0"/>
          </a:p>
          <a:p>
            <a:endParaRPr lang="en-GB" dirty="0"/>
          </a:p>
        </p:txBody>
      </p:sp>
    </p:spTree>
    <p:extLst>
      <p:ext uri="{BB962C8B-B14F-4D97-AF65-F5344CB8AC3E}">
        <p14:creationId xmlns:p14="http://schemas.microsoft.com/office/powerpoint/2010/main" val="21874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Comparison of adverbs in -(ы)н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-рак, эн …</a:t>
            </a:r>
            <a:endParaRPr lang="mi-NZ" u="sng" dirty="0"/>
          </a:p>
          <a:p>
            <a:pPr marL="0" indent="0">
              <a:buFont typeface="Arial" panose="020B0604020202020204" pitchFamily="34" charset="0"/>
              <a:buNone/>
            </a:pPr>
            <a:endParaRPr lang="en-GB" dirty="0"/>
          </a:p>
        </p:txBody>
      </p:sp>
      <p:graphicFrame>
        <p:nvGraphicFramePr>
          <p:cNvPr id="7" name="Content Placeholder 6">
            <a:extLst>
              <a:ext uri="{FF2B5EF4-FFF2-40B4-BE49-F238E27FC236}">
                <a16:creationId xmlns:a16="http://schemas.microsoft.com/office/drawing/2014/main" id="{C988724F-373E-4108-A86F-642BDEFE9DDF}"/>
              </a:ext>
            </a:extLst>
          </p:cNvPr>
          <p:cNvGraphicFramePr>
            <a:graphicFrameLocks/>
          </p:cNvGraphicFramePr>
          <p:nvPr>
            <p:extLst>
              <p:ext uri="{D42A27DB-BD31-4B8C-83A1-F6EECF244321}">
                <p14:modId xmlns:p14="http://schemas.microsoft.com/office/powerpoint/2010/main" val="2564802652"/>
              </p:ext>
            </p:extLst>
          </p:nvPr>
        </p:nvGraphicFramePr>
        <p:xfrm>
          <a:off x="838200" y="2386844"/>
          <a:ext cx="10515601" cy="3236458"/>
        </p:xfrm>
        <a:graphic>
          <a:graphicData uri="http://schemas.openxmlformats.org/drawingml/2006/table">
            <a:tbl>
              <a:tblPr firstRow="1" firstCol="1" bandRow="1" bandCol="1"/>
              <a:tblGrid>
                <a:gridCol w="5261809">
                  <a:extLst>
                    <a:ext uri="{9D8B030D-6E8A-4147-A177-3AD203B41FA5}">
                      <a16:colId xmlns:a16="http://schemas.microsoft.com/office/drawing/2014/main" val="835475825"/>
                    </a:ext>
                  </a:extLst>
                </a:gridCol>
                <a:gridCol w="5253792">
                  <a:extLst>
                    <a:ext uri="{9D8B030D-6E8A-4147-A177-3AD203B41FA5}">
                      <a16:colId xmlns:a16="http://schemas.microsoft.com/office/drawing/2014/main" val="3712041505"/>
                    </a:ext>
                  </a:extLst>
                </a:gridCol>
              </a:tblGrid>
              <a:tr h="578214">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Мый </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0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сын</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курж</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I run quickly.</a:t>
                      </a:r>
                      <a:endParaRPr lang="en-US"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746640"/>
                  </a:ext>
                </a:extLst>
              </a:tr>
              <a:tr h="578214">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Тый </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писынр</a:t>
                      </a:r>
                      <a:r>
                        <a:rPr lang="az-Cyrl-AZ" sz="3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курж</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You run more quickly.</a:t>
                      </a:r>
                      <a:endParaRPr lang="en-US"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667226"/>
                  </a:ext>
                </a:extLst>
              </a:tr>
              <a:tr h="578214">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до </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эн п</a:t>
                      </a:r>
                      <a:r>
                        <a:rPr lang="az-Cyrl-AZ" sz="30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сын</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курж</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(S)he runs the most quickly.</a:t>
                      </a:r>
                      <a:endParaRPr lang="en-US"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38553"/>
                  </a:ext>
                </a:extLst>
              </a:tr>
              <a:tr h="1501816">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Д</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йвид марл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с</a:t>
                      </a:r>
                      <a:r>
                        <a:rPr lang="az-Cyrl-AZ" sz="3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йын</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кутыр</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эстонл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сайынр</a:t>
                      </a:r>
                      <a:r>
                        <a:rPr lang="az-Cyrl-AZ" sz="3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а н’емычл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эн с</a:t>
                      </a:r>
                      <a:r>
                        <a:rPr lang="az-Cyrl-AZ" sz="3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sng" strike="noStrike">
                          <a:effectLst/>
                          <a:latin typeface="Calibri" panose="020F0502020204030204" pitchFamily="34" charset="0"/>
                          <a:ea typeface="PMingLiU" panose="02020500000000000000" pitchFamily="18" charset="-120"/>
                          <a:cs typeface="Calibri" panose="020F0502020204030204" pitchFamily="34" charset="0"/>
                        </a:rPr>
                        <a:t>йын</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4500" b="0" i="0" u="none" strike="noStrike">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dirty="0">
                          <a:effectLst/>
                          <a:latin typeface="Calibri" panose="020F0502020204030204" pitchFamily="34" charset="0"/>
                          <a:ea typeface="PMingLiU" panose="02020500000000000000" pitchFamily="18" charset="-120"/>
                          <a:cs typeface="Calibri" panose="020F0502020204030204" pitchFamily="34" charset="0"/>
                        </a:rPr>
                        <a:t>David speaks Mari well, Estonian better, and German the best.</a:t>
                      </a:r>
                      <a:endParaRPr lang="en-US" sz="4500" b="0" i="0" u="none" strike="noStrike" dirty="0">
                        <a:effectLst/>
                        <a:latin typeface="Arial" panose="020B0604020202020204" pitchFamily="34" charset="0"/>
                      </a:endParaRPr>
                    </a:p>
                  </a:txBody>
                  <a:tcPr marL="173175" marR="173175" marT="2405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677562"/>
                  </a:ext>
                </a:extLst>
              </a:tr>
            </a:tbl>
          </a:graphicData>
        </a:graphic>
      </p:graphicFrame>
    </p:spTree>
    <p:extLst>
      <p:ext uri="{BB962C8B-B14F-4D97-AF65-F5344CB8AC3E}">
        <p14:creationId xmlns:p14="http://schemas.microsoft.com/office/powerpoint/2010/main" val="23995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extLst>
              <p:ext uri="{D42A27DB-BD31-4B8C-83A1-F6EECF244321}">
                <p14:modId xmlns:p14="http://schemas.microsoft.com/office/powerpoint/2010/main" val="803622548"/>
              </p:ext>
            </p:extLst>
          </p:nvPr>
        </p:nvGraphicFramePr>
        <p:xfrm>
          <a:off x="2120348" y="2755771"/>
          <a:ext cx="7951304"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gridCol w="2186608">
                  <a:extLst>
                    <a:ext uri="{9D8B030D-6E8A-4147-A177-3AD203B41FA5}">
                      <a16:colId xmlns:a16="http://schemas.microsoft.com/office/drawing/2014/main" val="2708588220"/>
                    </a:ext>
                  </a:extLst>
                </a:gridCol>
                <a:gridCol w="2186608">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(луд-</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(тунем-)</a:t>
                      </a:r>
                      <a:b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b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study’</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ӱж</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(ӱж-</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p>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‘to invite’</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мым</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жым</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жыч</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ме</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жӧ</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ӱжн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лудд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ӱжд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дыч</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жыч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22" name="Rectangle 21">
            <a:extLst>
              <a:ext uri="{FF2B5EF4-FFF2-40B4-BE49-F238E27FC236}">
                <a16:creationId xmlns:a16="http://schemas.microsoft.com/office/drawing/2014/main" id="{E7E9047A-826F-490E-8C01-0C85703FE8C3}"/>
              </a:ext>
            </a:extLst>
          </p:cNvPr>
          <p:cNvSpPr/>
          <p:nvPr/>
        </p:nvSpPr>
        <p:spPr>
          <a:xfrm>
            <a:off x="3620350" y="346174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6798460E-9C17-4DBE-AE2D-EE2FBBA71077}"/>
              </a:ext>
            </a:extLst>
          </p:cNvPr>
          <p:cNvSpPr/>
          <p:nvPr/>
        </p:nvSpPr>
        <p:spPr>
          <a:xfrm>
            <a:off x="3531447" y="384453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FF597A1E-2B1C-42F2-B197-3C6D2A551A8E}"/>
              </a:ext>
            </a:extLst>
          </p:cNvPr>
          <p:cNvSpPr/>
          <p:nvPr/>
        </p:nvSpPr>
        <p:spPr>
          <a:xfrm>
            <a:off x="3531447" y="424608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DCEDC2AF-38D3-43A2-A8B1-4936D098089D}"/>
              </a:ext>
            </a:extLst>
          </p:cNvPr>
          <p:cNvSpPr/>
          <p:nvPr/>
        </p:nvSpPr>
        <p:spPr>
          <a:xfrm>
            <a:off x="3531446" y="4647630"/>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1A132DBC-F334-46A5-A9A6-B1405128D7FC}"/>
              </a:ext>
            </a:extLst>
          </p:cNvPr>
          <p:cNvSpPr/>
          <p:nvPr/>
        </p:nvSpPr>
        <p:spPr>
          <a:xfrm>
            <a:off x="3531446" y="4991241"/>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9397A6F8-5882-447D-A551-A1D86CE229BF}"/>
              </a:ext>
            </a:extLst>
          </p:cNvPr>
          <p:cNvSpPr/>
          <p:nvPr/>
        </p:nvSpPr>
        <p:spPr>
          <a:xfrm>
            <a:off x="3531446" y="5418253"/>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8E59E664-2A32-4391-904B-F68D9B11918A}"/>
              </a:ext>
            </a:extLst>
          </p:cNvPr>
          <p:cNvSpPr/>
          <p:nvPr/>
        </p:nvSpPr>
        <p:spPr>
          <a:xfrm>
            <a:off x="5815253" y="3459939"/>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BAE17E50-B90B-41ED-8EA2-A4B68DD84483}"/>
              </a:ext>
            </a:extLst>
          </p:cNvPr>
          <p:cNvSpPr/>
          <p:nvPr/>
        </p:nvSpPr>
        <p:spPr>
          <a:xfrm>
            <a:off x="5726350" y="3842732"/>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FE9D3586-98E5-4A63-91A9-70A4DA819227}"/>
              </a:ext>
            </a:extLst>
          </p:cNvPr>
          <p:cNvSpPr/>
          <p:nvPr/>
        </p:nvSpPr>
        <p:spPr>
          <a:xfrm>
            <a:off x="5726350" y="424427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547FCF99-41FC-47F5-8E72-030352B7A2D8}"/>
              </a:ext>
            </a:extLst>
          </p:cNvPr>
          <p:cNvSpPr/>
          <p:nvPr/>
        </p:nvSpPr>
        <p:spPr>
          <a:xfrm>
            <a:off x="5726349" y="464582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4E51533E-D660-44FE-B81B-23B16793A5C9}"/>
              </a:ext>
            </a:extLst>
          </p:cNvPr>
          <p:cNvSpPr/>
          <p:nvPr/>
        </p:nvSpPr>
        <p:spPr>
          <a:xfrm>
            <a:off x="5726349" y="4989435"/>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C91DFE0A-B9DE-4C8C-B9EA-0196FC09130F}"/>
              </a:ext>
            </a:extLst>
          </p:cNvPr>
          <p:cNvSpPr/>
          <p:nvPr/>
        </p:nvSpPr>
        <p:spPr>
          <a:xfrm>
            <a:off x="5726349" y="5416447"/>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B92EC764-ED42-47D0-842F-9DC4D31D7F92}"/>
              </a:ext>
            </a:extLst>
          </p:cNvPr>
          <p:cNvSpPr/>
          <p:nvPr/>
        </p:nvSpPr>
        <p:spPr>
          <a:xfrm>
            <a:off x="8010156" y="348878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7BE12C35-8331-4016-9403-F36A284A478E}"/>
              </a:ext>
            </a:extLst>
          </p:cNvPr>
          <p:cNvSpPr/>
          <p:nvPr/>
        </p:nvSpPr>
        <p:spPr>
          <a:xfrm>
            <a:off x="7921253" y="383982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3F529250-F8E0-40C1-AAC1-6101F759F1C9}"/>
              </a:ext>
            </a:extLst>
          </p:cNvPr>
          <p:cNvSpPr/>
          <p:nvPr/>
        </p:nvSpPr>
        <p:spPr>
          <a:xfrm>
            <a:off x="7921253" y="424137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96BF677A-FC37-47A1-B6D8-1D70C622F062}"/>
              </a:ext>
            </a:extLst>
          </p:cNvPr>
          <p:cNvSpPr/>
          <p:nvPr/>
        </p:nvSpPr>
        <p:spPr>
          <a:xfrm>
            <a:off x="7921252" y="4642920"/>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8647BA95-777A-422C-812B-E86BCD8B9079}"/>
              </a:ext>
            </a:extLst>
          </p:cNvPr>
          <p:cNvSpPr/>
          <p:nvPr/>
        </p:nvSpPr>
        <p:spPr>
          <a:xfrm>
            <a:off x="7921252" y="4986531"/>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4C608A3E-C5EC-49DD-A2CC-BB54395906B6}"/>
              </a:ext>
            </a:extLst>
          </p:cNvPr>
          <p:cNvSpPr/>
          <p:nvPr/>
        </p:nvSpPr>
        <p:spPr>
          <a:xfrm>
            <a:off x="7921252" y="5413543"/>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Content Placeholder 2">
            <a:extLst>
              <a:ext uri="{FF2B5EF4-FFF2-40B4-BE49-F238E27FC236}">
                <a16:creationId xmlns:a16="http://schemas.microsoft.com/office/drawing/2014/main" id="{AAE5D86E-FC3D-4592-8213-AD26D5453AD8}"/>
              </a:ext>
            </a:extLst>
          </p:cNvPr>
          <p:cNvSpPr txBox="1">
            <a:spLocks/>
          </p:cNvSpPr>
          <p:nvPr/>
        </p:nvSpPr>
        <p:spPr>
          <a:xfrm>
            <a:off x="7881257" y="2186228"/>
            <a:ext cx="2190395"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“Standard”</a:t>
            </a:r>
            <a:endParaRPr lang="en-GB" dirty="0"/>
          </a:p>
        </p:txBody>
      </p:sp>
    </p:spTree>
    <p:extLst>
      <p:ext uri="{BB962C8B-B14F-4D97-AF65-F5344CB8AC3E}">
        <p14:creationId xmlns:p14="http://schemas.microsoft.com/office/powerpoint/2010/main" val="38150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P spid="43"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nvGraphicFramePr>
        <p:xfrm>
          <a:off x="2120348" y="2755771"/>
          <a:ext cx="7951304"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gridCol w="2186608">
                  <a:extLst>
                    <a:ext uri="{9D8B030D-6E8A-4147-A177-3AD203B41FA5}">
                      <a16:colId xmlns:a16="http://schemas.microsoft.com/office/drawing/2014/main" val="2708588220"/>
                    </a:ext>
                  </a:extLst>
                </a:gridCol>
                <a:gridCol w="2186608">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(луд-</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(тунем-)</a:t>
                      </a:r>
                      <a:b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b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study’</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ӱж</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(ӱж-</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p>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‘to invite’</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мым</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жым</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жыч</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ме</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жӧ</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ӱжн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лудд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ӱжд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дыч</a:t>
                      </a:r>
                      <a:endParaRPr lang="az-Cyrl-AZ"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жыч</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7881257" y="2186228"/>
            <a:ext cx="2190395"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“Standard”</a:t>
            </a:r>
            <a:endParaRPr lang="en-GB" dirty="0"/>
          </a:p>
        </p:txBody>
      </p:sp>
    </p:spTree>
    <p:extLst>
      <p:ext uri="{BB962C8B-B14F-4D97-AF65-F5344CB8AC3E}">
        <p14:creationId xmlns:p14="http://schemas.microsoft.com/office/powerpoint/2010/main" val="49775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extLst>
              <p:ext uri="{D42A27DB-BD31-4B8C-83A1-F6EECF244321}">
                <p14:modId xmlns:p14="http://schemas.microsoft.com/office/powerpoint/2010/main" val="2915096267"/>
              </p:ext>
            </p:extLst>
          </p:nvPr>
        </p:nvGraphicFramePr>
        <p:xfrm>
          <a:off x="2120348" y="2755771"/>
          <a:ext cx="7951304"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gridCol w="2186608">
                  <a:extLst>
                    <a:ext uri="{9D8B030D-6E8A-4147-A177-3AD203B41FA5}">
                      <a16:colId xmlns:a16="http://schemas.microsoft.com/office/drawing/2014/main" val="2708588220"/>
                    </a:ext>
                  </a:extLst>
                </a:gridCol>
                <a:gridCol w="2186608">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не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swallow’</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тол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тол-</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b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b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come’</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ман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ман</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p>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‘to say’</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ньыч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нелн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толн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манн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нелд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толд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манд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3531447" y="2186228"/>
            <a:ext cx="6540206"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t>Stem in /-l/, /-n/: &gt; /-</a:t>
            </a:r>
            <a:r>
              <a:rPr lang="de-AT" dirty="0"/>
              <a:t>l</a:t>
            </a:r>
            <a:r>
              <a:rPr lang="en-US" dirty="0"/>
              <a:t>’/, /-ń/</a:t>
            </a:r>
            <a:r>
              <a:rPr lang="mi-NZ" dirty="0"/>
              <a:t> (</a:t>
            </a:r>
            <a:r>
              <a:rPr lang="de-AT" dirty="0"/>
              <a:t>not 1Pl, 2Pl!)</a:t>
            </a:r>
            <a:r>
              <a:rPr lang="en-US" dirty="0"/>
              <a:t> </a:t>
            </a:r>
            <a:endParaRPr lang="en-GB" dirty="0"/>
          </a:p>
        </p:txBody>
      </p:sp>
      <p:sp>
        <p:nvSpPr>
          <p:cNvPr id="22" name="Rectangle 21">
            <a:extLst>
              <a:ext uri="{FF2B5EF4-FFF2-40B4-BE49-F238E27FC236}">
                <a16:creationId xmlns:a16="http://schemas.microsoft.com/office/drawing/2014/main" id="{E7E9047A-826F-490E-8C01-0C85703FE8C3}"/>
              </a:ext>
            </a:extLst>
          </p:cNvPr>
          <p:cNvSpPr/>
          <p:nvPr/>
        </p:nvSpPr>
        <p:spPr>
          <a:xfrm>
            <a:off x="3576808" y="346174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6798460E-9C17-4DBE-AE2D-EE2FBBA71077}"/>
              </a:ext>
            </a:extLst>
          </p:cNvPr>
          <p:cNvSpPr/>
          <p:nvPr/>
        </p:nvSpPr>
        <p:spPr>
          <a:xfrm>
            <a:off x="3531447" y="384453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FF597A1E-2B1C-42F2-B197-3C6D2A551A8E}"/>
              </a:ext>
            </a:extLst>
          </p:cNvPr>
          <p:cNvSpPr/>
          <p:nvPr/>
        </p:nvSpPr>
        <p:spPr>
          <a:xfrm>
            <a:off x="3531447" y="424608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DCEDC2AF-38D3-43A2-A8B1-4936D098089D}"/>
              </a:ext>
            </a:extLst>
          </p:cNvPr>
          <p:cNvSpPr/>
          <p:nvPr/>
        </p:nvSpPr>
        <p:spPr>
          <a:xfrm>
            <a:off x="3531446" y="4647630"/>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1A132DBC-F334-46A5-A9A6-B1405128D7FC}"/>
              </a:ext>
            </a:extLst>
          </p:cNvPr>
          <p:cNvSpPr/>
          <p:nvPr/>
        </p:nvSpPr>
        <p:spPr>
          <a:xfrm>
            <a:off x="3531446" y="4991241"/>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9397A6F8-5882-447D-A551-A1D86CE229BF}"/>
              </a:ext>
            </a:extLst>
          </p:cNvPr>
          <p:cNvSpPr/>
          <p:nvPr/>
        </p:nvSpPr>
        <p:spPr>
          <a:xfrm>
            <a:off x="3531446" y="5403739"/>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8E59E664-2A32-4391-904B-F68D9B11918A}"/>
              </a:ext>
            </a:extLst>
          </p:cNvPr>
          <p:cNvSpPr/>
          <p:nvPr/>
        </p:nvSpPr>
        <p:spPr>
          <a:xfrm>
            <a:off x="5757197" y="3459939"/>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BAE17E50-B90B-41ED-8EA2-A4B68DD84483}"/>
              </a:ext>
            </a:extLst>
          </p:cNvPr>
          <p:cNvSpPr/>
          <p:nvPr/>
        </p:nvSpPr>
        <p:spPr>
          <a:xfrm>
            <a:off x="5726350" y="3842732"/>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FE9D3586-98E5-4A63-91A9-70A4DA819227}"/>
              </a:ext>
            </a:extLst>
          </p:cNvPr>
          <p:cNvSpPr/>
          <p:nvPr/>
        </p:nvSpPr>
        <p:spPr>
          <a:xfrm>
            <a:off x="5726350" y="424427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547FCF99-41FC-47F5-8E72-030352B7A2D8}"/>
              </a:ext>
            </a:extLst>
          </p:cNvPr>
          <p:cNvSpPr/>
          <p:nvPr/>
        </p:nvSpPr>
        <p:spPr>
          <a:xfrm>
            <a:off x="5726349" y="4645824"/>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4E51533E-D660-44FE-B81B-23B16793A5C9}"/>
              </a:ext>
            </a:extLst>
          </p:cNvPr>
          <p:cNvSpPr/>
          <p:nvPr/>
        </p:nvSpPr>
        <p:spPr>
          <a:xfrm>
            <a:off x="5726349" y="4989435"/>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C91DFE0A-B9DE-4C8C-B9EA-0196FC09130F}"/>
              </a:ext>
            </a:extLst>
          </p:cNvPr>
          <p:cNvSpPr/>
          <p:nvPr/>
        </p:nvSpPr>
        <p:spPr>
          <a:xfrm>
            <a:off x="5726349" y="5401933"/>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B92EC764-ED42-47D0-842F-9DC4D31D7F92}"/>
              </a:ext>
            </a:extLst>
          </p:cNvPr>
          <p:cNvSpPr/>
          <p:nvPr/>
        </p:nvSpPr>
        <p:spPr>
          <a:xfrm>
            <a:off x="7966614" y="348878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7BE12C35-8331-4016-9403-F36A284A478E}"/>
              </a:ext>
            </a:extLst>
          </p:cNvPr>
          <p:cNvSpPr/>
          <p:nvPr/>
        </p:nvSpPr>
        <p:spPr>
          <a:xfrm>
            <a:off x="7921253" y="383982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3F529250-F8E0-40C1-AAC1-6101F759F1C9}"/>
              </a:ext>
            </a:extLst>
          </p:cNvPr>
          <p:cNvSpPr/>
          <p:nvPr/>
        </p:nvSpPr>
        <p:spPr>
          <a:xfrm>
            <a:off x="7921253" y="424137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96BF677A-FC37-47A1-B6D8-1D70C622F062}"/>
              </a:ext>
            </a:extLst>
          </p:cNvPr>
          <p:cNvSpPr/>
          <p:nvPr/>
        </p:nvSpPr>
        <p:spPr>
          <a:xfrm>
            <a:off x="7921252" y="4642920"/>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8647BA95-777A-422C-812B-E86BCD8B9079}"/>
              </a:ext>
            </a:extLst>
          </p:cNvPr>
          <p:cNvSpPr/>
          <p:nvPr/>
        </p:nvSpPr>
        <p:spPr>
          <a:xfrm>
            <a:off x="7921252" y="4986531"/>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4C608A3E-C5EC-49DD-A2CC-BB54395906B6}"/>
              </a:ext>
            </a:extLst>
          </p:cNvPr>
          <p:cNvSpPr/>
          <p:nvPr/>
        </p:nvSpPr>
        <p:spPr>
          <a:xfrm>
            <a:off x="7921252" y="5399029"/>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359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nvGraphicFramePr>
        <p:xfrm>
          <a:off x="2120348" y="2755771"/>
          <a:ext cx="7951304"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gridCol w="2186608">
                  <a:extLst>
                    <a:ext uri="{9D8B030D-6E8A-4147-A177-3AD203B41FA5}">
                      <a16:colId xmlns:a16="http://schemas.microsoft.com/office/drawing/2014/main" val="2708588220"/>
                    </a:ext>
                  </a:extLst>
                </a:gridCol>
                <a:gridCol w="2186608">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не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swallow’</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тол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тол-</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b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b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come’</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ман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ман</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p>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‘to say’</a:t>
                      </a:r>
                      <a:endParaRPr lang="az-Cyrl-AZ"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ньыч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нелн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толн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манн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нелд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толд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манд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3531447" y="2186228"/>
            <a:ext cx="6540206"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t>Stem in /-l/, /-n/: &gt; /-</a:t>
            </a:r>
            <a:r>
              <a:rPr lang="de-AT" dirty="0"/>
              <a:t>l</a:t>
            </a:r>
            <a:r>
              <a:rPr lang="en-US" dirty="0"/>
              <a:t>’/, /-ń/</a:t>
            </a:r>
            <a:r>
              <a:rPr lang="mi-NZ" dirty="0"/>
              <a:t> (</a:t>
            </a:r>
            <a:r>
              <a:rPr lang="de-AT" dirty="0"/>
              <a:t>not 1Pl, 2Pl!)</a:t>
            </a:r>
            <a:r>
              <a:rPr lang="en-US" dirty="0"/>
              <a:t> </a:t>
            </a:r>
            <a:endParaRPr lang="en-GB" dirty="0"/>
          </a:p>
        </p:txBody>
      </p:sp>
    </p:spTree>
    <p:extLst>
      <p:ext uri="{BB962C8B-B14F-4D97-AF65-F5344CB8AC3E}">
        <p14:creationId xmlns:p14="http://schemas.microsoft.com/office/powerpoint/2010/main" val="6988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extLst>
              <p:ext uri="{D42A27DB-BD31-4B8C-83A1-F6EECF244321}">
                <p14:modId xmlns:p14="http://schemas.microsoft.com/office/powerpoint/2010/main" val="3597796491"/>
              </p:ext>
            </p:extLst>
          </p:nvPr>
        </p:nvGraphicFramePr>
        <p:xfrm>
          <a:off x="2120348" y="2755771"/>
          <a:ext cx="3578088"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tblGrid>
              <a:tr h="687445">
                <a:tc gridSpan="2">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dirty="0">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be’</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льыч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ыльн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ыльд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333829" y="2186228"/>
            <a:ext cx="9737824"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err="1"/>
              <a:t>ул</a:t>
            </a:r>
            <a:r>
              <a:rPr lang="en-US" b="1" dirty="0" err="1"/>
              <a:t>а</a:t>
            </a:r>
            <a:r>
              <a:rPr lang="en-US" dirty="0" err="1"/>
              <a:t>ш</a:t>
            </a:r>
            <a:r>
              <a:rPr lang="en-US" dirty="0"/>
              <a:t> (</a:t>
            </a:r>
            <a:r>
              <a:rPr lang="en-US" dirty="0" err="1"/>
              <a:t>ул</a:t>
            </a:r>
            <a:r>
              <a:rPr lang="en-US" dirty="0"/>
              <a:t>-) ‘to be’: stem change (у-</a:t>
            </a:r>
            <a:r>
              <a:rPr lang="de-AT" dirty="0"/>
              <a:t> &gt;</a:t>
            </a:r>
            <a:r>
              <a:rPr lang="mi-NZ" dirty="0"/>
              <a:t> ы-)</a:t>
            </a:r>
            <a:r>
              <a:rPr lang="en-US" dirty="0"/>
              <a:t>, /-l/ &gt; /-</a:t>
            </a:r>
            <a:r>
              <a:rPr lang="de-AT" dirty="0"/>
              <a:t>l</a:t>
            </a:r>
            <a:r>
              <a:rPr lang="en-US" dirty="0"/>
              <a:t>’/ in all persons</a:t>
            </a:r>
            <a:endParaRPr lang="en-GB" dirty="0"/>
          </a:p>
        </p:txBody>
      </p:sp>
      <p:sp>
        <p:nvSpPr>
          <p:cNvPr id="22" name="Rectangle 21">
            <a:extLst>
              <a:ext uri="{FF2B5EF4-FFF2-40B4-BE49-F238E27FC236}">
                <a16:creationId xmlns:a16="http://schemas.microsoft.com/office/drawing/2014/main" id="{E7E9047A-826F-490E-8C01-0C85703FE8C3}"/>
              </a:ext>
            </a:extLst>
          </p:cNvPr>
          <p:cNvSpPr/>
          <p:nvPr/>
        </p:nvSpPr>
        <p:spPr>
          <a:xfrm>
            <a:off x="3576808" y="346174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6798460E-9C17-4DBE-AE2D-EE2FBBA71077}"/>
              </a:ext>
            </a:extLst>
          </p:cNvPr>
          <p:cNvSpPr/>
          <p:nvPr/>
        </p:nvSpPr>
        <p:spPr>
          <a:xfrm>
            <a:off x="3531447" y="384453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FF597A1E-2B1C-42F2-B197-3C6D2A551A8E}"/>
              </a:ext>
            </a:extLst>
          </p:cNvPr>
          <p:cNvSpPr/>
          <p:nvPr/>
        </p:nvSpPr>
        <p:spPr>
          <a:xfrm>
            <a:off x="3531447" y="424608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DCEDC2AF-38D3-43A2-A8B1-4936D098089D}"/>
              </a:ext>
            </a:extLst>
          </p:cNvPr>
          <p:cNvSpPr/>
          <p:nvPr/>
        </p:nvSpPr>
        <p:spPr>
          <a:xfrm>
            <a:off x="3531446" y="4647630"/>
            <a:ext cx="1389803" cy="303805"/>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1A132DBC-F334-46A5-A9A6-B1405128D7FC}"/>
              </a:ext>
            </a:extLst>
          </p:cNvPr>
          <p:cNvSpPr/>
          <p:nvPr/>
        </p:nvSpPr>
        <p:spPr>
          <a:xfrm>
            <a:off x="3531446" y="4991241"/>
            <a:ext cx="1389803" cy="303805"/>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9397A6F8-5882-447D-A551-A1D86CE229BF}"/>
              </a:ext>
            </a:extLst>
          </p:cNvPr>
          <p:cNvSpPr/>
          <p:nvPr/>
        </p:nvSpPr>
        <p:spPr>
          <a:xfrm>
            <a:off x="3531446" y="5403739"/>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9726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nvGraphicFramePr>
        <p:xfrm>
          <a:off x="2120348" y="2755771"/>
          <a:ext cx="3578088"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tblGrid>
              <a:tr h="687445">
                <a:tc gridSpan="2">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dirty="0">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US" sz="20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be’</a:t>
                      </a:r>
                      <a:endPar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txBody>
                  <a:tcPr marL="114468" marR="114468" marT="158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льыч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ыльн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ыльд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333829" y="2186228"/>
            <a:ext cx="9737824"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err="1"/>
              <a:t>ул</a:t>
            </a:r>
            <a:r>
              <a:rPr lang="en-US" b="1" dirty="0" err="1"/>
              <a:t>а</a:t>
            </a:r>
            <a:r>
              <a:rPr lang="en-US" dirty="0" err="1"/>
              <a:t>ш</a:t>
            </a:r>
            <a:r>
              <a:rPr lang="en-US" dirty="0"/>
              <a:t> (</a:t>
            </a:r>
            <a:r>
              <a:rPr lang="en-US" dirty="0" err="1"/>
              <a:t>ул</a:t>
            </a:r>
            <a:r>
              <a:rPr lang="en-US" dirty="0"/>
              <a:t>-) ‘to be’: stem change (у-</a:t>
            </a:r>
            <a:r>
              <a:rPr lang="de-AT" dirty="0"/>
              <a:t> &gt;</a:t>
            </a:r>
            <a:r>
              <a:rPr lang="mi-NZ" dirty="0"/>
              <a:t> ы-)</a:t>
            </a:r>
            <a:r>
              <a:rPr lang="en-US" dirty="0"/>
              <a:t>, /-l/ &gt; /-</a:t>
            </a:r>
            <a:r>
              <a:rPr lang="de-AT" dirty="0"/>
              <a:t>l</a:t>
            </a:r>
            <a:r>
              <a:rPr lang="en-US" dirty="0"/>
              <a:t>’/ in all persons</a:t>
            </a:r>
            <a:endParaRPr lang="en-GB" dirty="0"/>
          </a:p>
        </p:txBody>
      </p:sp>
    </p:spTree>
    <p:extLst>
      <p:ext uri="{BB962C8B-B14F-4D97-AF65-F5344CB8AC3E}">
        <p14:creationId xmlns:p14="http://schemas.microsoft.com/office/powerpoint/2010/main" val="14870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extLst>
              <p:ext uri="{D42A27DB-BD31-4B8C-83A1-F6EECF244321}">
                <p14:modId xmlns:p14="http://schemas.microsoft.com/office/powerpoint/2010/main" val="2892763908"/>
              </p:ext>
            </p:extLst>
          </p:nvPr>
        </p:nvGraphicFramePr>
        <p:xfrm>
          <a:off x="2120348" y="2755771"/>
          <a:ext cx="7951304"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gridCol w="2186608">
                  <a:extLst>
                    <a:ext uri="{9D8B030D-6E8A-4147-A177-3AD203B41FA5}">
                      <a16:colId xmlns:a16="http://schemas.microsoft.com/office/drawing/2014/main" val="2708588220"/>
                    </a:ext>
                  </a:extLst>
                </a:gridCol>
                <a:gridCol w="2186608">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кочк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GB"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кочк</a:t>
                      </a:r>
                      <a:r>
                        <a:rPr lang="en-US" sz="2000" dirty="0">
                          <a:effectLst/>
                          <a:latin typeface="Calibri" panose="020F0502020204030204" pitchFamily="34" charset="0"/>
                          <a:ea typeface="PMingLiU" panose="02020500000000000000" pitchFamily="18" charset="-120"/>
                          <a:cs typeface="Calibri" panose="020F0502020204030204" pitchFamily="34" charset="0"/>
                        </a:rPr>
                        <a:t>‑ &gt;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000" dirty="0">
                          <a:effectLst/>
                          <a:latin typeface="Calibri" panose="020F0502020204030204" pitchFamily="34" charset="0"/>
                          <a:ea typeface="PMingLiU" panose="02020500000000000000" pitchFamily="18" charset="-120"/>
                          <a:cs typeface="Calibri" panose="020F0502020204030204" pitchFamily="34" charset="0"/>
                        </a:rPr>
                        <a:t>-) ‘to eat’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шинч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GB"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шинч</a:t>
                      </a:r>
                      <a:r>
                        <a:rPr lang="en-US" sz="2000" dirty="0">
                          <a:effectLst/>
                          <a:latin typeface="Calibri" panose="020F0502020204030204" pitchFamily="34" charset="0"/>
                          <a:ea typeface="PMingLiU" panose="02020500000000000000" pitchFamily="18" charset="-120"/>
                          <a:cs typeface="Calibri" panose="020F0502020204030204" pitchFamily="34" charset="0"/>
                        </a:rPr>
                        <a:t>‑ &gt;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шич</a:t>
                      </a:r>
                      <a:r>
                        <a:rPr lang="en-US" sz="2000" dirty="0">
                          <a:effectLst/>
                          <a:latin typeface="Calibri" panose="020F0502020204030204" pitchFamily="34" charset="0"/>
                          <a:ea typeface="PMingLiU" panose="02020500000000000000" pitchFamily="18" charset="-120"/>
                          <a:cs typeface="Calibri" panose="020F0502020204030204" pitchFamily="34" charset="0"/>
                        </a:rPr>
                        <a:t>-) ‘to sit’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dirty="0">
                          <a:effectLst/>
                          <a:latin typeface="Calibri" panose="020F0502020204030204" pitchFamily="34" charset="0"/>
                          <a:ea typeface="PMingLiU" panose="02020500000000000000" pitchFamily="18" charset="-120"/>
                          <a:cs typeface="Calibri" panose="020F0502020204030204" pitchFamily="34" charset="0"/>
                        </a:rPr>
                        <a:t>- &gt; </a:t>
                      </a:r>
                      <a:r>
                        <a:rPr lang="mi-NZ" sz="2000" dirty="0">
                          <a:effectLst/>
                          <a:latin typeface="Calibri" panose="020F0502020204030204" pitchFamily="34" charset="0"/>
                          <a:ea typeface="PMingLiU" panose="02020500000000000000" pitchFamily="18" charset="-120"/>
                          <a:cs typeface="Calibri" panose="020F0502020204030204" pitchFamily="34" charset="0"/>
                        </a:rPr>
                        <a:t>воч-)</a:t>
                      </a:r>
                      <a:r>
                        <a:rPr lang="de-AT"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a:effectLst/>
                          <a:latin typeface="Calibri" panose="020F0502020204030204" pitchFamily="34" charset="0"/>
                          <a:ea typeface="PMingLiU" panose="02020500000000000000" pitchFamily="18" charset="-120"/>
                          <a:cs typeface="Calibri" panose="020F0502020204030204" pitchFamily="34" charset="0"/>
                        </a:rPr>
                        <a:t>‘to lie down’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чкым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нчым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чкыч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нчыч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нче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a:effectLst/>
                          <a:latin typeface="Calibri" panose="020F0502020204030204" pitchFamily="34" charset="0"/>
                          <a:ea typeface="PMingLiU" panose="02020500000000000000" pitchFamily="18" charset="-120"/>
                          <a:cs typeface="Calibri" panose="020F0502020204030204" pitchFamily="34" charset="0"/>
                        </a:rPr>
                        <a:t>кочн</a:t>
                      </a:r>
                      <a:r>
                        <a:rPr lang="en-US" sz="2000" b="1" i="0">
                          <a:effectLst/>
                          <a:latin typeface="Calibri" panose="020F0502020204030204" pitchFamily="34" charset="0"/>
                          <a:ea typeface="PMingLiU" panose="02020500000000000000" pitchFamily="18" charset="-120"/>
                          <a:cs typeface="Calibri" panose="020F0502020204030204" pitchFamily="34" charset="0"/>
                        </a:rPr>
                        <a:t>а</a:t>
                      </a:r>
                      <a:endParaRPr lang="en-GB" sz="2000" i="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шичн</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вочн</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кочд</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шичд</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вочд</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чкыч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нчыч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зыч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1407886" y="2186228"/>
            <a:ext cx="8663767"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AT" dirty="0"/>
              <a:t>Stem simplifications/changes: in 1Pl, 2Pl only</a:t>
            </a:r>
            <a:endParaRPr lang="en-GB" dirty="0"/>
          </a:p>
        </p:txBody>
      </p:sp>
      <p:sp>
        <p:nvSpPr>
          <p:cNvPr id="22" name="Rectangle 21">
            <a:extLst>
              <a:ext uri="{FF2B5EF4-FFF2-40B4-BE49-F238E27FC236}">
                <a16:creationId xmlns:a16="http://schemas.microsoft.com/office/drawing/2014/main" id="{E7E9047A-826F-490E-8C01-0C85703FE8C3}"/>
              </a:ext>
            </a:extLst>
          </p:cNvPr>
          <p:cNvSpPr/>
          <p:nvPr/>
        </p:nvSpPr>
        <p:spPr>
          <a:xfrm>
            <a:off x="3576808" y="346174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6798460E-9C17-4DBE-AE2D-EE2FBBA71077}"/>
              </a:ext>
            </a:extLst>
          </p:cNvPr>
          <p:cNvSpPr/>
          <p:nvPr/>
        </p:nvSpPr>
        <p:spPr>
          <a:xfrm>
            <a:off x="3531447" y="384453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FF597A1E-2B1C-42F2-B197-3C6D2A551A8E}"/>
              </a:ext>
            </a:extLst>
          </p:cNvPr>
          <p:cNvSpPr/>
          <p:nvPr/>
        </p:nvSpPr>
        <p:spPr>
          <a:xfrm>
            <a:off x="3531447" y="424608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DCEDC2AF-38D3-43A2-A8B1-4936D098089D}"/>
              </a:ext>
            </a:extLst>
          </p:cNvPr>
          <p:cNvSpPr/>
          <p:nvPr/>
        </p:nvSpPr>
        <p:spPr>
          <a:xfrm>
            <a:off x="3531446" y="4647630"/>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1A132DBC-F334-46A5-A9A6-B1405128D7FC}"/>
              </a:ext>
            </a:extLst>
          </p:cNvPr>
          <p:cNvSpPr/>
          <p:nvPr/>
        </p:nvSpPr>
        <p:spPr>
          <a:xfrm>
            <a:off x="3531446" y="4991241"/>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9397A6F8-5882-447D-A551-A1D86CE229BF}"/>
              </a:ext>
            </a:extLst>
          </p:cNvPr>
          <p:cNvSpPr/>
          <p:nvPr/>
        </p:nvSpPr>
        <p:spPr>
          <a:xfrm>
            <a:off x="3531446" y="5403739"/>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8E59E664-2A32-4391-904B-F68D9B11918A}"/>
              </a:ext>
            </a:extLst>
          </p:cNvPr>
          <p:cNvSpPr/>
          <p:nvPr/>
        </p:nvSpPr>
        <p:spPr>
          <a:xfrm>
            <a:off x="5757197" y="3459939"/>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BAE17E50-B90B-41ED-8EA2-A4B68DD84483}"/>
              </a:ext>
            </a:extLst>
          </p:cNvPr>
          <p:cNvSpPr/>
          <p:nvPr/>
        </p:nvSpPr>
        <p:spPr>
          <a:xfrm>
            <a:off x="5726350" y="3842732"/>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FE9D3586-98E5-4A63-91A9-70A4DA819227}"/>
              </a:ext>
            </a:extLst>
          </p:cNvPr>
          <p:cNvSpPr/>
          <p:nvPr/>
        </p:nvSpPr>
        <p:spPr>
          <a:xfrm>
            <a:off x="5726350" y="424427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547FCF99-41FC-47F5-8E72-030352B7A2D8}"/>
              </a:ext>
            </a:extLst>
          </p:cNvPr>
          <p:cNvSpPr/>
          <p:nvPr/>
        </p:nvSpPr>
        <p:spPr>
          <a:xfrm>
            <a:off x="5726349" y="4645824"/>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4E51533E-D660-44FE-B81B-23B16793A5C9}"/>
              </a:ext>
            </a:extLst>
          </p:cNvPr>
          <p:cNvSpPr/>
          <p:nvPr/>
        </p:nvSpPr>
        <p:spPr>
          <a:xfrm>
            <a:off x="5726349" y="4989435"/>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C91DFE0A-B9DE-4C8C-B9EA-0196FC09130F}"/>
              </a:ext>
            </a:extLst>
          </p:cNvPr>
          <p:cNvSpPr/>
          <p:nvPr/>
        </p:nvSpPr>
        <p:spPr>
          <a:xfrm>
            <a:off x="5726349" y="5401933"/>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B92EC764-ED42-47D0-842F-9DC4D31D7F92}"/>
              </a:ext>
            </a:extLst>
          </p:cNvPr>
          <p:cNvSpPr/>
          <p:nvPr/>
        </p:nvSpPr>
        <p:spPr>
          <a:xfrm>
            <a:off x="7966614" y="348878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7BE12C35-8331-4016-9403-F36A284A478E}"/>
              </a:ext>
            </a:extLst>
          </p:cNvPr>
          <p:cNvSpPr/>
          <p:nvPr/>
        </p:nvSpPr>
        <p:spPr>
          <a:xfrm>
            <a:off x="7921253" y="383982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3F529250-F8E0-40C1-AAC1-6101F759F1C9}"/>
              </a:ext>
            </a:extLst>
          </p:cNvPr>
          <p:cNvSpPr/>
          <p:nvPr/>
        </p:nvSpPr>
        <p:spPr>
          <a:xfrm>
            <a:off x="7921253" y="424137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96BF677A-FC37-47A1-B6D8-1D70C622F062}"/>
              </a:ext>
            </a:extLst>
          </p:cNvPr>
          <p:cNvSpPr/>
          <p:nvPr/>
        </p:nvSpPr>
        <p:spPr>
          <a:xfrm>
            <a:off x="7921252" y="4642920"/>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8647BA95-777A-422C-812B-E86BCD8B9079}"/>
              </a:ext>
            </a:extLst>
          </p:cNvPr>
          <p:cNvSpPr/>
          <p:nvPr/>
        </p:nvSpPr>
        <p:spPr>
          <a:xfrm>
            <a:off x="7921252" y="4986531"/>
            <a:ext cx="1389803" cy="303805"/>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4C608A3E-C5EC-49DD-A2CC-BB54395906B6}"/>
              </a:ext>
            </a:extLst>
          </p:cNvPr>
          <p:cNvSpPr/>
          <p:nvPr/>
        </p:nvSpPr>
        <p:spPr>
          <a:xfrm>
            <a:off x="7921252" y="5399029"/>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2918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extLst>
              <p:ext uri="{D42A27DB-BD31-4B8C-83A1-F6EECF244321}">
                <p14:modId xmlns:p14="http://schemas.microsoft.com/office/powerpoint/2010/main" val="1424910501"/>
              </p:ext>
            </p:extLst>
          </p:nvPr>
        </p:nvGraphicFramePr>
        <p:xfrm>
          <a:off x="2120348" y="2755771"/>
          <a:ext cx="7951304" cy="2980627"/>
        </p:xfrm>
        <a:graphic>
          <a:graphicData uri="http://schemas.openxmlformats.org/drawingml/2006/table">
            <a:tbl>
              <a:tblPr firstRow="1" firstCol="1" bandRow="1" bandCol="1"/>
              <a:tblGrid>
                <a:gridCol w="734650">
                  <a:extLst>
                    <a:ext uri="{9D8B030D-6E8A-4147-A177-3AD203B41FA5}">
                      <a16:colId xmlns:a16="http://schemas.microsoft.com/office/drawing/2014/main" val="1310396018"/>
                    </a:ext>
                  </a:extLst>
                </a:gridCol>
                <a:gridCol w="656830">
                  <a:extLst>
                    <a:ext uri="{9D8B030D-6E8A-4147-A177-3AD203B41FA5}">
                      <a16:colId xmlns:a16="http://schemas.microsoft.com/office/drawing/2014/main" val="2434029742"/>
                    </a:ext>
                  </a:extLst>
                </a:gridCol>
                <a:gridCol w="2186608">
                  <a:extLst>
                    <a:ext uri="{9D8B030D-6E8A-4147-A177-3AD203B41FA5}">
                      <a16:colId xmlns:a16="http://schemas.microsoft.com/office/drawing/2014/main" val="3549192120"/>
                    </a:ext>
                  </a:extLst>
                </a:gridCol>
                <a:gridCol w="2186608">
                  <a:extLst>
                    <a:ext uri="{9D8B030D-6E8A-4147-A177-3AD203B41FA5}">
                      <a16:colId xmlns:a16="http://schemas.microsoft.com/office/drawing/2014/main" val="2708588220"/>
                    </a:ext>
                  </a:extLst>
                </a:gridCol>
                <a:gridCol w="2186608">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кочк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GB"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кочк</a:t>
                      </a:r>
                      <a:r>
                        <a:rPr lang="en-US" sz="2000" dirty="0">
                          <a:effectLst/>
                          <a:latin typeface="Calibri" panose="020F0502020204030204" pitchFamily="34" charset="0"/>
                          <a:ea typeface="PMingLiU" panose="02020500000000000000" pitchFamily="18" charset="-120"/>
                          <a:cs typeface="Calibri" panose="020F0502020204030204" pitchFamily="34" charset="0"/>
                        </a:rPr>
                        <a:t>‑ &gt;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000" dirty="0">
                          <a:effectLst/>
                          <a:latin typeface="Calibri" panose="020F0502020204030204" pitchFamily="34" charset="0"/>
                          <a:ea typeface="PMingLiU" panose="02020500000000000000" pitchFamily="18" charset="-120"/>
                          <a:cs typeface="Calibri" panose="020F0502020204030204" pitchFamily="34" charset="0"/>
                        </a:rPr>
                        <a:t>-) ‘to eat’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шинч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GB"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шинч</a:t>
                      </a:r>
                      <a:r>
                        <a:rPr lang="en-US" sz="2000" dirty="0">
                          <a:effectLst/>
                          <a:latin typeface="Calibri" panose="020F0502020204030204" pitchFamily="34" charset="0"/>
                          <a:ea typeface="PMingLiU" panose="02020500000000000000" pitchFamily="18" charset="-120"/>
                          <a:cs typeface="Calibri" panose="020F0502020204030204" pitchFamily="34" charset="0"/>
                        </a:rPr>
                        <a:t>‑ &gt;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шич</a:t>
                      </a:r>
                      <a:r>
                        <a:rPr lang="en-US" sz="2000" dirty="0">
                          <a:effectLst/>
                          <a:latin typeface="Calibri" panose="020F0502020204030204" pitchFamily="34" charset="0"/>
                          <a:ea typeface="PMingLiU" panose="02020500000000000000" pitchFamily="18" charset="-120"/>
                          <a:cs typeface="Calibri" panose="020F0502020204030204" pitchFamily="34" charset="0"/>
                        </a:rPr>
                        <a:t>-) ‘to sit’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dirty="0">
                          <a:effectLst/>
                          <a:latin typeface="Calibri" panose="020F0502020204030204" pitchFamily="34" charset="0"/>
                          <a:ea typeface="PMingLiU" panose="02020500000000000000" pitchFamily="18" charset="-120"/>
                          <a:cs typeface="Calibri" panose="020F0502020204030204" pitchFamily="34" charset="0"/>
                        </a:rPr>
                        <a:t>- &gt; </a:t>
                      </a:r>
                      <a:r>
                        <a:rPr lang="mi-NZ" sz="2000" dirty="0">
                          <a:effectLst/>
                          <a:latin typeface="Calibri" panose="020F0502020204030204" pitchFamily="34" charset="0"/>
                          <a:ea typeface="PMingLiU" panose="02020500000000000000" pitchFamily="18" charset="-120"/>
                          <a:cs typeface="Calibri" panose="020F0502020204030204" pitchFamily="34" charset="0"/>
                        </a:rPr>
                        <a:t>воч-)</a:t>
                      </a:r>
                      <a:r>
                        <a:rPr lang="de-AT"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a:effectLst/>
                          <a:latin typeface="Calibri" panose="020F0502020204030204" pitchFamily="34" charset="0"/>
                          <a:ea typeface="PMingLiU" panose="02020500000000000000" pitchFamily="18" charset="-120"/>
                          <a:cs typeface="Calibri" panose="020F0502020204030204" pitchFamily="34" charset="0"/>
                        </a:rPr>
                        <a:t>‘to lie down’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чкым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нчым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чкыч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нчыч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нче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a:effectLst/>
                          <a:latin typeface="Calibri" panose="020F0502020204030204" pitchFamily="34" charset="0"/>
                          <a:ea typeface="PMingLiU" panose="02020500000000000000" pitchFamily="18" charset="-120"/>
                          <a:cs typeface="Calibri" panose="020F0502020204030204" pitchFamily="34" charset="0"/>
                        </a:rPr>
                        <a:t>кочн</a:t>
                      </a:r>
                      <a:r>
                        <a:rPr lang="en-US" sz="2000" b="1" i="0">
                          <a:effectLst/>
                          <a:latin typeface="Calibri" panose="020F0502020204030204" pitchFamily="34" charset="0"/>
                          <a:ea typeface="PMingLiU" panose="02020500000000000000" pitchFamily="18" charset="-120"/>
                          <a:cs typeface="Calibri" panose="020F0502020204030204" pitchFamily="34" charset="0"/>
                        </a:rPr>
                        <a:t>а</a:t>
                      </a:r>
                      <a:endParaRPr lang="en-GB" sz="2000" i="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шичн</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вочн</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dirty="0">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кочд</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шичд</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000" i="0" dirty="0" err="1">
                          <a:effectLst/>
                          <a:latin typeface="Calibri" panose="020F0502020204030204" pitchFamily="34" charset="0"/>
                          <a:ea typeface="PMingLiU" panose="02020500000000000000" pitchFamily="18" charset="-120"/>
                          <a:cs typeface="Calibri" panose="020F0502020204030204" pitchFamily="34" charset="0"/>
                        </a:rPr>
                        <a:t>вочд</a:t>
                      </a:r>
                      <a:r>
                        <a:rPr lang="en-US" sz="2000" b="1" i="0"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чкыч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нчыч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зыч</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a:t>
            </a:r>
            <a:endParaRPr lang="mi-NZ" u="sng" dirty="0"/>
          </a:p>
          <a:p>
            <a:pPr marL="0" indent="0">
              <a:buFont typeface="Arial" panose="020B0604020202020204" pitchFamily="34" charset="0"/>
              <a:buNone/>
            </a:pPr>
            <a:endParaRPr lang="en-GB" dirty="0"/>
          </a:p>
        </p:txBody>
      </p:sp>
      <p:sp>
        <p:nvSpPr>
          <p:cNvPr id="21" name="Content Placeholder 2">
            <a:extLst>
              <a:ext uri="{FF2B5EF4-FFF2-40B4-BE49-F238E27FC236}">
                <a16:creationId xmlns:a16="http://schemas.microsoft.com/office/drawing/2014/main" id="{10D595F6-3970-472D-8323-4B4FE49DE39D}"/>
              </a:ext>
            </a:extLst>
          </p:cNvPr>
          <p:cNvSpPr txBox="1">
            <a:spLocks/>
          </p:cNvSpPr>
          <p:nvPr/>
        </p:nvSpPr>
        <p:spPr>
          <a:xfrm>
            <a:off x="1407886" y="2186228"/>
            <a:ext cx="8663767"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AT" dirty="0"/>
              <a:t>Stem simplifications/changes: in 1Pl, 2Pl only</a:t>
            </a:r>
            <a:endParaRPr lang="en-GB" dirty="0"/>
          </a:p>
        </p:txBody>
      </p:sp>
    </p:spTree>
    <p:extLst>
      <p:ext uri="{BB962C8B-B14F-4D97-AF65-F5344CB8AC3E}">
        <p14:creationId xmlns:p14="http://schemas.microsoft.com/office/powerpoint/2010/main" val="85701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extLst>
              <p:ext uri="{D42A27DB-BD31-4B8C-83A1-F6EECF244321}">
                <p14:modId xmlns:p14="http://schemas.microsoft.com/office/powerpoint/2010/main" val="794212163"/>
              </p:ext>
            </p:extLst>
          </p:nvPr>
        </p:nvGraphicFramePr>
        <p:xfrm>
          <a:off x="1663700" y="2755771"/>
          <a:ext cx="8407951" cy="2980627"/>
        </p:xfrm>
        <a:graphic>
          <a:graphicData uri="http://schemas.openxmlformats.org/drawingml/2006/table">
            <a:tbl>
              <a:tblPr firstRow="1" firstCol="1" bandRow="1" bandCol="1"/>
              <a:tblGrid>
                <a:gridCol w="776841">
                  <a:extLst>
                    <a:ext uri="{9D8B030D-6E8A-4147-A177-3AD203B41FA5}">
                      <a16:colId xmlns:a16="http://schemas.microsoft.com/office/drawing/2014/main" val="1310396018"/>
                    </a:ext>
                  </a:extLst>
                </a:gridCol>
                <a:gridCol w="1115459">
                  <a:extLst>
                    <a:ext uri="{9D8B030D-6E8A-4147-A177-3AD203B41FA5}">
                      <a16:colId xmlns:a16="http://schemas.microsoft.com/office/drawing/2014/main" val="2434029742"/>
                    </a:ext>
                  </a:extLst>
                </a:gridCol>
                <a:gridCol w="1891279">
                  <a:extLst>
                    <a:ext uri="{9D8B030D-6E8A-4147-A177-3AD203B41FA5}">
                      <a16:colId xmlns:a16="http://schemas.microsoft.com/office/drawing/2014/main" val="3549192120"/>
                    </a:ext>
                  </a:extLst>
                </a:gridCol>
                <a:gridCol w="2312186">
                  <a:extLst>
                    <a:ext uri="{9D8B030D-6E8A-4147-A177-3AD203B41FA5}">
                      <a16:colId xmlns:a16="http://schemas.microsoft.com/office/drawing/2014/main" val="2708588220"/>
                    </a:ext>
                  </a:extLst>
                </a:gridCol>
                <a:gridCol w="2312186">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dirty="0">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возо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br>
                        <a:rPr lang="en-US" sz="2000" dirty="0">
                          <a:effectLst/>
                          <a:latin typeface="Calibri" panose="020F0502020204030204" pitchFamily="34" charset="0"/>
                          <a:ea typeface="PMingLiU" panose="02020500000000000000" pitchFamily="18" charset="-120"/>
                          <a:cs typeface="Calibri" panose="020F0502020204030204" pitchFamily="34" charset="0"/>
                        </a:rPr>
                      </a:br>
                      <a:r>
                        <a:rPr lang="en-US" sz="2000" dirty="0">
                          <a:effectLst/>
                          <a:latin typeface="Calibri" panose="020F0502020204030204" pitchFamily="34" charset="0"/>
                          <a:ea typeface="PMingLiU" panose="02020500000000000000" pitchFamily="18" charset="-120"/>
                          <a:cs typeface="Calibri" panose="020F0502020204030204" pitchFamily="34" charset="0"/>
                        </a:rPr>
                        <a:t>‘to write’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мал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мале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br>
                        <a:rPr lang="en-US" sz="2000" dirty="0">
                          <a:effectLst/>
                          <a:latin typeface="Calibri" panose="020F0502020204030204" pitchFamily="34" charset="0"/>
                          <a:ea typeface="PMingLiU" panose="02020500000000000000" pitchFamily="18" charset="-120"/>
                          <a:cs typeface="Calibri" panose="020F0502020204030204" pitchFamily="34" charset="0"/>
                        </a:rPr>
                      </a:br>
                      <a:r>
                        <a:rPr lang="en-US" sz="2000" dirty="0">
                          <a:effectLst/>
                          <a:latin typeface="Calibri" panose="020F0502020204030204" pitchFamily="34" charset="0"/>
                          <a:ea typeface="PMingLiU" panose="02020500000000000000" pitchFamily="18" charset="-120"/>
                          <a:cs typeface="Calibri" panose="020F0502020204030204" pitchFamily="34" charset="0"/>
                        </a:rPr>
                        <a:t>‘to sleep’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tabLst>
                          <a:tab pos="381000" algn="l"/>
                          <a:tab pos="1064260" algn="ctr"/>
                        </a:tabLst>
                      </a:pPr>
                      <a:r>
                        <a:rPr lang="en-US" sz="2000" dirty="0" err="1">
                          <a:effectLst/>
                          <a:latin typeface="Calibri" panose="020F0502020204030204" pitchFamily="34" charset="0"/>
                          <a:ea typeface="PMingLiU" panose="02020500000000000000" pitchFamily="18" charset="-120"/>
                          <a:cs typeface="Calibri" panose="020F0502020204030204" pitchFamily="34" charset="0"/>
                        </a:rPr>
                        <a:t>ка</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br>
                        <a:rPr lang="en-US" sz="2000" dirty="0">
                          <a:effectLst/>
                          <a:latin typeface="Calibri" panose="020F0502020204030204" pitchFamily="34" charset="0"/>
                          <a:ea typeface="PMingLiU" panose="02020500000000000000" pitchFamily="18" charset="-120"/>
                          <a:cs typeface="Calibri" panose="020F0502020204030204" pitchFamily="34" charset="0"/>
                        </a:rPr>
                      </a:br>
                      <a:r>
                        <a:rPr lang="en-US" sz="2000" dirty="0">
                          <a:effectLst/>
                          <a:latin typeface="Calibri" panose="020F0502020204030204" pitchFamily="34" charset="0"/>
                          <a:ea typeface="PMingLiU" panose="02020500000000000000" pitchFamily="18" charset="-120"/>
                          <a:cs typeface="Calibri" panose="020F0502020204030204" pitchFamily="34" charset="0"/>
                        </a:rPr>
                        <a:t>‘to go’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зышым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лышым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малышн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кайышн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возышд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малышд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кайышд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II</a:t>
            </a:r>
            <a:endParaRPr lang="mi-NZ" u="sng" dirty="0"/>
          </a:p>
          <a:p>
            <a:pPr marL="0" indent="0">
              <a:buFont typeface="Arial" panose="020B0604020202020204" pitchFamily="34" charset="0"/>
              <a:buNone/>
            </a:pPr>
            <a:endParaRPr lang="en-GB" dirty="0"/>
          </a:p>
        </p:txBody>
      </p:sp>
      <p:sp>
        <p:nvSpPr>
          <p:cNvPr id="22" name="Rectangle 21">
            <a:extLst>
              <a:ext uri="{FF2B5EF4-FFF2-40B4-BE49-F238E27FC236}">
                <a16:creationId xmlns:a16="http://schemas.microsoft.com/office/drawing/2014/main" id="{E7E9047A-826F-490E-8C01-0C85703FE8C3}"/>
              </a:ext>
            </a:extLst>
          </p:cNvPr>
          <p:cNvSpPr/>
          <p:nvPr/>
        </p:nvSpPr>
        <p:spPr>
          <a:xfrm>
            <a:off x="3620350" y="346174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6798460E-9C17-4DBE-AE2D-EE2FBBA71077}"/>
              </a:ext>
            </a:extLst>
          </p:cNvPr>
          <p:cNvSpPr/>
          <p:nvPr/>
        </p:nvSpPr>
        <p:spPr>
          <a:xfrm>
            <a:off x="3594947" y="384453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FF597A1E-2B1C-42F2-B197-3C6D2A551A8E}"/>
              </a:ext>
            </a:extLst>
          </p:cNvPr>
          <p:cNvSpPr/>
          <p:nvPr/>
        </p:nvSpPr>
        <p:spPr>
          <a:xfrm>
            <a:off x="3594947" y="424608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DCEDC2AF-38D3-43A2-A8B1-4936D098089D}"/>
              </a:ext>
            </a:extLst>
          </p:cNvPr>
          <p:cNvSpPr/>
          <p:nvPr/>
        </p:nvSpPr>
        <p:spPr>
          <a:xfrm>
            <a:off x="3594946" y="4647630"/>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1A132DBC-F334-46A5-A9A6-B1405128D7FC}"/>
              </a:ext>
            </a:extLst>
          </p:cNvPr>
          <p:cNvSpPr/>
          <p:nvPr/>
        </p:nvSpPr>
        <p:spPr>
          <a:xfrm>
            <a:off x="3594946" y="4991241"/>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9397A6F8-5882-447D-A551-A1D86CE229BF}"/>
              </a:ext>
            </a:extLst>
          </p:cNvPr>
          <p:cNvSpPr/>
          <p:nvPr/>
        </p:nvSpPr>
        <p:spPr>
          <a:xfrm>
            <a:off x="3594946" y="5380153"/>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8E59E664-2A32-4391-904B-F68D9B11918A}"/>
              </a:ext>
            </a:extLst>
          </p:cNvPr>
          <p:cNvSpPr/>
          <p:nvPr/>
        </p:nvSpPr>
        <p:spPr>
          <a:xfrm>
            <a:off x="5497752" y="3459939"/>
            <a:ext cx="1389799"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BAE17E50-B90B-41ED-8EA2-A4B68DD84483}"/>
              </a:ext>
            </a:extLst>
          </p:cNvPr>
          <p:cNvSpPr/>
          <p:nvPr/>
        </p:nvSpPr>
        <p:spPr>
          <a:xfrm>
            <a:off x="5523150" y="3842732"/>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FE9D3586-98E5-4A63-91A9-70A4DA819227}"/>
              </a:ext>
            </a:extLst>
          </p:cNvPr>
          <p:cNvSpPr/>
          <p:nvPr/>
        </p:nvSpPr>
        <p:spPr>
          <a:xfrm>
            <a:off x="5523150" y="424427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547FCF99-41FC-47F5-8E72-030352B7A2D8}"/>
              </a:ext>
            </a:extLst>
          </p:cNvPr>
          <p:cNvSpPr/>
          <p:nvPr/>
        </p:nvSpPr>
        <p:spPr>
          <a:xfrm>
            <a:off x="5497749" y="464582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4E51533E-D660-44FE-B81B-23B16793A5C9}"/>
              </a:ext>
            </a:extLst>
          </p:cNvPr>
          <p:cNvSpPr/>
          <p:nvPr/>
        </p:nvSpPr>
        <p:spPr>
          <a:xfrm>
            <a:off x="5510449" y="4989435"/>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C91DFE0A-B9DE-4C8C-B9EA-0196FC09130F}"/>
              </a:ext>
            </a:extLst>
          </p:cNvPr>
          <p:cNvSpPr/>
          <p:nvPr/>
        </p:nvSpPr>
        <p:spPr>
          <a:xfrm>
            <a:off x="5510449" y="5416447"/>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B92EC764-ED42-47D0-842F-9DC4D31D7F92}"/>
              </a:ext>
            </a:extLst>
          </p:cNvPr>
          <p:cNvSpPr/>
          <p:nvPr/>
        </p:nvSpPr>
        <p:spPr>
          <a:xfrm>
            <a:off x="7845056" y="3488785"/>
            <a:ext cx="1104050"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7BE12C35-8331-4016-9403-F36A284A478E}"/>
              </a:ext>
            </a:extLst>
          </p:cNvPr>
          <p:cNvSpPr/>
          <p:nvPr/>
        </p:nvSpPr>
        <p:spPr>
          <a:xfrm>
            <a:off x="7832353" y="3852528"/>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3F529250-F8E0-40C1-AAC1-6101F759F1C9}"/>
              </a:ext>
            </a:extLst>
          </p:cNvPr>
          <p:cNvSpPr/>
          <p:nvPr/>
        </p:nvSpPr>
        <p:spPr>
          <a:xfrm>
            <a:off x="7832353" y="4241374"/>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96BF677A-FC37-47A1-B6D8-1D70C622F062}"/>
              </a:ext>
            </a:extLst>
          </p:cNvPr>
          <p:cNvSpPr/>
          <p:nvPr/>
        </p:nvSpPr>
        <p:spPr>
          <a:xfrm>
            <a:off x="7832352" y="4642920"/>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8647BA95-777A-422C-812B-E86BCD8B9079}"/>
              </a:ext>
            </a:extLst>
          </p:cNvPr>
          <p:cNvSpPr/>
          <p:nvPr/>
        </p:nvSpPr>
        <p:spPr>
          <a:xfrm>
            <a:off x="7832352" y="4986531"/>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4C608A3E-C5EC-49DD-A2CC-BB54395906B6}"/>
              </a:ext>
            </a:extLst>
          </p:cNvPr>
          <p:cNvSpPr/>
          <p:nvPr/>
        </p:nvSpPr>
        <p:spPr>
          <a:xfrm>
            <a:off x="7819652" y="5413543"/>
            <a:ext cx="1389803" cy="3038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6666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54633DE-965C-4014-91FB-F2227513B86E}"/>
              </a:ext>
            </a:extLst>
          </p:cNvPr>
          <p:cNvGraphicFramePr>
            <a:graphicFrameLocks noGrp="1"/>
          </p:cNvGraphicFramePr>
          <p:nvPr/>
        </p:nvGraphicFramePr>
        <p:xfrm>
          <a:off x="1663700" y="2755771"/>
          <a:ext cx="8407951" cy="2980627"/>
        </p:xfrm>
        <a:graphic>
          <a:graphicData uri="http://schemas.openxmlformats.org/drawingml/2006/table">
            <a:tbl>
              <a:tblPr firstRow="1" firstCol="1" bandRow="1" bandCol="1"/>
              <a:tblGrid>
                <a:gridCol w="776841">
                  <a:extLst>
                    <a:ext uri="{9D8B030D-6E8A-4147-A177-3AD203B41FA5}">
                      <a16:colId xmlns:a16="http://schemas.microsoft.com/office/drawing/2014/main" val="1310396018"/>
                    </a:ext>
                  </a:extLst>
                </a:gridCol>
                <a:gridCol w="1115459">
                  <a:extLst>
                    <a:ext uri="{9D8B030D-6E8A-4147-A177-3AD203B41FA5}">
                      <a16:colId xmlns:a16="http://schemas.microsoft.com/office/drawing/2014/main" val="2434029742"/>
                    </a:ext>
                  </a:extLst>
                </a:gridCol>
                <a:gridCol w="1891279">
                  <a:extLst>
                    <a:ext uri="{9D8B030D-6E8A-4147-A177-3AD203B41FA5}">
                      <a16:colId xmlns:a16="http://schemas.microsoft.com/office/drawing/2014/main" val="3549192120"/>
                    </a:ext>
                  </a:extLst>
                </a:gridCol>
                <a:gridCol w="2312186">
                  <a:extLst>
                    <a:ext uri="{9D8B030D-6E8A-4147-A177-3AD203B41FA5}">
                      <a16:colId xmlns:a16="http://schemas.microsoft.com/office/drawing/2014/main" val="2708588220"/>
                    </a:ext>
                  </a:extLst>
                </a:gridCol>
                <a:gridCol w="2312186">
                  <a:extLst>
                    <a:ext uri="{9D8B030D-6E8A-4147-A177-3AD203B41FA5}">
                      <a16:colId xmlns:a16="http://schemas.microsoft.com/office/drawing/2014/main" val="2769381219"/>
                    </a:ext>
                  </a:extLst>
                </a:gridCol>
              </a:tblGrid>
              <a:tr h="687445">
                <a:tc gridSpan="2">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3000" b="0" i="0" u="none" strike="noStrike" dirty="0">
                        <a:effectLst/>
                        <a:latin typeface="Arial" panose="020B0604020202020204" pitchFamily="34" charset="0"/>
                      </a:endParaRPr>
                    </a:p>
                  </a:txBody>
                  <a:tcPr marL="152624" marR="152624" marT="76312" marB="7631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возо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br>
                        <a:rPr lang="en-US" sz="2000" dirty="0">
                          <a:effectLst/>
                          <a:latin typeface="Calibri" panose="020F0502020204030204" pitchFamily="34" charset="0"/>
                          <a:ea typeface="PMingLiU" panose="02020500000000000000" pitchFamily="18" charset="-120"/>
                          <a:cs typeface="Calibri" panose="020F0502020204030204" pitchFamily="34" charset="0"/>
                        </a:rPr>
                      </a:br>
                      <a:r>
                        <a:rPr lang="en-US" sz="2000" dirty="0">
                          <a:effectLst/>
                          <a:latin typeface="Calibri" panose="020F0502020204030204" pitchFamily="34" charset="0"/>
                          <a:ea typeface="PMingLiU" panose="02020500000000000000" pitchFamily="18" charset="-120"/>
                          <a:cs typeface="Calibri" panose="020F0502020204030204" pitchFamily="34" charset="0"/>
                        </a:rPr>
                        <a:t>‘to write’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мал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мале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br>
                        <a:rPr lang="en-US" sz="2000" dirty="0">
                          <a:effectLst/>
                          <a:latin typeface="Calibri" panose="020F0502020204030204" pitchFamily="34" charset="0"/>
                          <a:ea typeface="PMingLiU" panose="02020500000000000000" pitchFamily="18" charset="-120"/>
                          <a:cs typeface="Calibri" panose="020F0502020204030204" pitchFamily="34" charset="0"/>
                        </a:rPr>
                      </a:br>
                      <a:r>
                        <a:rPr lang="en-US" sz="2000" dirty="0">
                          <a:effectLst/>
                          <a:latin typeface="Calibri" panose="020F0502020204030204" pitchFamily="34" charset="0"/>
                          <a:ea typeface="PMingLiU" panose="02020500000000000000" pitchFamily="18" charset="-120"/>
                          <a:cs typeface="Calibri" panose="020F0502020204030204" pitchFamily="34" charset="0"/>
                        </a:rPr>
                        <a:t>‘to sleep’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tabLst>
                          <a:tab pos="381000" algn="l"/>
                          <a:tab pos="1064260" algn="ctr"/>
                        </a:tabLst>
                      </a:pPr>
                      <a:r>
                        <a:rPr lang="en-US" sz="2000" dirty="0" err="1">
                          <a:effectLst/>
                          <a:latin typeface="Calibri" panose="020F0502020204030204" pitchFamily="34" charset="0"/>
                          <a:ea typeface="PMingLiU" panose="02020500000000000000" pitchFamily="18" charset="-120"/>
                          <a:cs typeface="Calibri" panose="020F0502020204030204" pitchFamily="34" charset="0"/>
                        </a:rPr>
                        <a:t>ка</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br>
                        <a:rPr lang="en-US" sz="2000" dirty="0">
                          <a:effectLst/>
                          <a:latin typeface="Calibri" panose="020F0502020204030204" pitchFamily="34" charset="0"/>
                          <a:ea typeface="PMingLiU" panose="02020500000000000000" pitchFamily="18" charset="-120"/>
                          <a:cs typeface="Calibri" panose="020F0502020204030204" pitchFamily="34" charset="0"/>
                        </a:rPr>
                      </a:br>
                      <a:r>
                        <a:rPr lang="en-US" sz="2000" dirty="0">
                          <a:effectLst/>
                          <a:latin typeface="Calibri" panose="020F0502020204030204" pitchFamily="34" charset="0"/>
                          <a:ea typeface="PMingLiU" panose="02020500000000000000" pitchFamily="18" charset="-120"/>
                          <a:cs typeface="Calibri" panose="020F0502020204030204" pitchFamily="34" charset="0"/>
                        </a:rPr>
                        <a:t>‘to go’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36690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ым</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зышым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лышым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24519"/>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ыч</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10668"/>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1181"/>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малышн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кайышн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375694"/>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да</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возышд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малышд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кайышд</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748180"/>
                  </a:ext>
                </a:extLst>
              </a:tr>
              <a:tr h="382197">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000" b="0" i="0" u="none" strike="noStrike">
                        <a:effectLst/>
                        <a:latin typeface="Arial" panose="020B0604020202020204" pitchFamily="34" charset="0"/>
                      </a:endParaRPr>
                    </a:p>
                  </a:txBody>
                  <a:tcPr marL="114468" marR="114468" marT="1589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3000" b="0" i="0" u="none" strike="noStrike" dirty="0">
                        <a:effectLst/>
                        <a:latin typeface="Arial" panose="020B0604020202020204" pitchFamily="34" charset="0"/>
                      </a:endParaRPr>
                    </a:p>
                  </a:txBody>
                  <a:tcPr marL="114468" marR="114468" marT="1589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йышт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5066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Conjugation II</a:t>
            </a:r>
            <a:endParaRPr lang="mi-NZ" u="sng"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3352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u="sng" dirty="0"/>
              <a:t>Usage</a:t>
            </a:r>
          </a:p>
          <a:p>
            <a:pPr marL="0" indent="0">
              <a:buFont typeface="Arial" panose="020B0604020202020204" pitchFamily="34" charset="0"/>
              <a:buNone/>
            </a:pPr>
            <a:endParaRPr lang="en-GB" dirty="0"/>
          </a:p>
        </p:txBody>
      </p:sp>
      <p:graphicFrame>
        <p:nvGraphicFramePr>
          <p:cNvPr id="8" name="Content Placeholder 5">
            <a:extLst>
              <a:ext uri="{FF2B5EF4-FFF2-40B4-BE49-F238E27FC236}">
                <a16:creationId xmlns:a16="http://schemas.microsoft.com/office/drawing/2014/main" id="{257043A4-24CF-449A-8F85-B5971EFE21A8}"/>
              </a:ext>
            </a:extLst>
          </p:cNvPr>
          <p:cNvGraphicFramePr>
            <a:graphicFrameLocks/>
          </p:cNvGraphicFramePr>
          <p:nvPr>
            <p:extLst>
              <p:ext uri="{D42A27DB-BD31-4B8C-83A1-F6EECF244321}">
                <p14:modId xmlns:p14="http://schemas.microsoft.com/office/powerpoint/2010/main" val="839527630"/>
              </p:ext>
            </p:extLst>
          </p:nvPr>
        </p:nvGraphicFramePr>
        <p:xfrm>
          <a:off x="660400" y="3138408"/>
          <a:ext cx="10693397" cy="1137380"/>
        </p:xfrm>
        <a:graphic>
          <a:graphicData uri="http://schemas.openxmlformats.org/drawingml/2006/table">
            <a:tbl>
              <a:tblPr firstRow="1" firstCol="1" bandRow="1" bandCol="1"/>
              <a:tblGrid>
                <a:gridCol w="5638800">
                  <a:extLst>
                    <a:ext uri="{9D8B030D-6E8A-4147-A177-3AD203B41FA5}">
                      <a16:colId xmlns:a16="http://schemas.microsoft.com/office/drawing/2014/main" val="2356550605"/>
                    </a:ext>
                  </a:extLst>
                </a:gridCol>
                <a:gridCol w="5054597">
                  <a:extLst>
                    <a:ext uri="{9D8B030D-6E8A-4147-A177-3AD203B41FA5}">
                      <a16:colId xmlns:a16="http://schemas.microsoft.com/office/drawing/2014/main" val="621945386"/>
                    </a:ext>
                  </a:extLst>
                </a:gridCol>
              </a:tblGrid>
              <a:tr h="568690">
                <a:tc>
                  <a:txBody>
                    <a:bodyPr/>
                    <a:lstStyle/>
                    <a:p>
                      <a:pPr algn="just" fontAlgn="t">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Мый Моск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што кок ий </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лышым</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44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I lived in Moscow for two years.</a:t>
                      </a:r>
                      <a:endParaRPr lang="en-US" sz="44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248592"/>
                  </a:ext>
                </a:extLst>
              </a:tr>
              <a:tr h="568690">
                <a:tc>
                  <a:txBody>
                    <a:bodyPr/>
                    <a:lstStyle/>
                    <a:p>
                      <a:pPr algn="just" fontAlgn="t">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Вач</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зыт гын</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йыш</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44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err="1">
                          <a:effectLst/>
                          <a:latin typeface="Calibri" panose="020F0502020204030204" pitchFamily="34" charset="0"/>
                          <a:ea typeface="PMingLiU" panose="02020500000000000000" pitchFamily="18" charset="-120"/>
                          <a:cs typeface="Calibri" panose="020F0502020204030204" pitchFamily="34" charset="0"/>
                        </a:rPr>
                        <a:t>Vachi</a:t>
                      </a: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 has just left.</a:t>
                      </a:r>
                      <a:endParaRPr lang="en-US" sz="44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888987"/>
                  </a:ext>
                </a:extLst>
              </a:tr>
            </a:tbl>
          </a:graphicData>
        </a:graphic>
      </p:graphicFrame>
    </p:spTree>
    <p:extLst>
      <p:ext uri="{BB962C8B-B14F-4D97-AF65-F5344CB8AC3E}">
        <p14:creationId xmlns:p14="http://schemas.microsoft.com/office/powerpoint/2010/main" val="36360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112036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мошт</a:t>
            </a:r>
            <a:r>
              <a:rPr lang="de-AT" sz="3600" b="1" u="sng" dirty="0">
                <a:latin typeface="Calibri" panose="020F0502020204030204" pitchFamily="34" charset="0"/>
                <a:ea typeface="Times New Roman" panose="02020603050405020304" pitchFamily="18" charset="0"/>
                <a:cs typeface="Calibri" panose="020F0502020204030204" pitchFamily="34" charset="0"/>
              </a:rPr>
              <a:t>а</a:t>
            </a:r>
            <a:r>
              <a:rPr lang="de-AT" sz="3600" u="sng" dirty="0">
                <a:latin typeface="Calibri" panose="020F0502020204030204" pitchFamily="34" charset="0"/>
                <a:ea typeface="Times New Roman" panose="02020603050405020304" pitchFamily="18" charset="0"/>
                <a:cs typeface="Calibri" panose="020F0502020204030204" pitchFamily="34" charset="0"/>
              </a:rPr>
              <a:t>ш</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(-ем) </a:t>
            </a:r>
            <a:r>
              <a:rPr lang="mi-NZ" sz="3600" u="sng" dirty="0">
                <a:latin typeface="Calibri" panose="020F0502020204030204" pitchFamily="34" charset="0"/>
                <a:ea typeface="Times New Roman" panose="02020603050405020304" pitchFamily="18" charset="0"/>
                <a:cs typeface="Calibri" panose="020F0502020204030204" pitchFamily="34" charset="0"/>
              </a:rPr>
              <a:t>‘to be able to, to know to’ </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24" name="Table 23">
            <a:extLst>
              <a:ext uri="{FF2B5EF4-FFF2-40B4-BE49-F238E27FC236}">
                <a16:creationId xmlns:a16="http://schemas.microsoft.com/office/drawing/2014/main" id="{0E4A8164-92B1-4CDA-AC7C-AB187EFCD740}"/>
              </a:ext>
            </a:extLst>
          </p:cNvPr>
          <p:cNvGraphicFramePr>
            <a:graphicFrameLocks noGrp="1"/>
          </p:cNvGraphicFramePr>
          <p:nvPr>
            <p:extLst>
              <p:ext uri="{D42A27DB-BD31-4B8C-83A1-F6EECF244321}">
                <p14:modId xmlns:p14="http://schemas.microsoft.com/office/powerpoint/2010/main" val="3727642607"/>
              </p:ext>
            </p:extLst>
          </p:nvPr>
        </p:nvGraphicFramePr>
        <p:xfrm>
          <a:off x="1247778" y="1916888"/>
          <a:ext cx="9763122" cy="1093012"/>
        </p:xfrm>
        <a:graphic>
          <a:graphicData uri="http://schemas.openxmlformats.org/drawingml/2006/table">
            <a:tbl>
              <a:tblPr firstRow="1" firstCol="1" bandRow="1" bandCol="1"/>
              <a:tblGrid>
                <a:gridCol w="5355305">
                  <a:extLst>
                    <a:ext uri="{9D8B030D-6E8A-4147-A177-3AD203B41FA5}">
                      <a16:colId xmlns:a16="http://schemas.microsoft.com/office/drawing/2014/main" val="1887447431"/>
                    </a:ext>
                  </a:extLst>
                </a:gridCol>
                <a:gridCol w="4407817">
                  <a:extLst>
                    <a:ext uri="{9D8B030D-6E8A-4147-A177-3AD203B41FA5}">
                      <a16:colId xmlns:a16="http://schemas.microsoft.com/office/drawing/2014/main" val="1069264469"/>
                    </a:ext>
                  </a:extLst>
                </a:gridCol>
              </a:tblGrid>
              <a:tr h="546506">
                <a:tc>
                  <a:txBody>
                    <a:bodyPr/>
                    <a:lstStyle/>
                    <a:p>
                      <a:pPr algn="just" fontAlgn="t">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Мый марл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дын </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мошт</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керт</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300" b="0" i="0" u="none" strike="noStrike" dirty="0">
                        <a:effectLst/>
                        <a:latin typeface="Arial" panose="020B0604020202020204" pitchFamily="34" charset="0"/>
                      </a:endParaRPr>
                    </a:p>
                  </a:txBody>
                  <a:tcPr marL="125893" marR="125893" marT="1748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I can read Mari.</a:t>
                      </a:r>
                      <a:endParaRPr lang="en-US" sz="3300" b="0" i="0" u="none" strike="noStrike">
                        <a:effectLst/>
                        <a:latin typeface="Arial" panose="020B0604020202020204" pitchFamily="34" charset="0"/>
                      </a:endParaRPr>
                    </a:p>
                  </a:txBody>
                  <a:tcPr marL="125893" marR="125893" marT="1748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056480"/>
                  </a:ext>
                </a:extLst>
              </a:tr>
              <a:tr h="546506">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Мый марл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 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дын </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ом м</a:t>
                      </a:r>
                      <a:r>
                        <a:rPr lang="az-Cyrl-AZ" sz="22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што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керт</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300" b="0" i="0" u="none" strike="noStrike">
                        <a:effectLst/>
                        <a:latin typeface="Arial" panose="020B0604020202020204" pitchFamily="34" charset="0"/>
                      </a:endParaRPr>
                    </a:p>
                  </a:txBody>
                  <a:tcPr marL="125893" marR="125893" marT="1748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I cannot read Mari.</a:t>
                      </a:r>
                      <a:endParaRPr lang="en-US" sz="3300" b="0" i="0" u="none" strike="noStrike" dirty="0">
                        <a:effectLst/>
                        <a:latin typeface="Arial" panose="020B0604020202020204" pitchFamily="34" charset="0"/>
                      </a:endParaRPr>
                    </a:p>
                  </a:txBody>
                  <a:tcPr marL="125893" marR="125893" marT="1748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356750"/>
                  </a:ext>
                </a:extLst>
              </a:tr>
            </a:tbl>
          </a:graphicData>
        </a:graphic>
      </p:graphicFrame>
      <p:graphicFrame>
        <p:nvGraphicFramePr>
          <p:cNvPr id="26" name="Table 25">
            <a:extLst>
              <a:ext uri="{FF2B5EF4-FFF2-40B4-BE49-F238E27FC236}">
                <a16:creationId xmlns:a16="http://schemas.microsoft.com/office/drawing/2014/main" id="{48423853-10FF-45A0-BDB4-9B83F6B9864F}"/>
              </a:ext>
            </a:extLst>
          </p:cNvPr>
          <p:cNvGraphicFramePr>
            <a:graphicFrameLocks noGrp="1"/>
          </p:cNvGraphicFramePr>
          <p:nvPr>
            <p:extLst>
              <p:ext uri="{D42A27DB-BD31-4B8C-83A1-F6EECF244321}">
                <p14:modId xmlns:p14="http://schemas.microsoft.com/office/powerpoint/2010/main" val="1726600308"/>
              </p:ext>
            </p:extLst>
          </p:nvPr>
        </p:nvGraphicFramePr>
        <p:xfrm>
          <a:off x="1214439" y="3590113"/>
          <a:ext cx="9763122" cy="546506"/>
        </p:xfrm>
        <a:graphic>
          <a:graphicData uri="http://schemas.openxmlformats.org/drawingml/2006/table">
            <a:tbl>
              <a:tblPr firstRow="1" firstCol="1" bandRow="1" bandCol="1"/>
              <a:tblGrid>
                <a:gridCol w="5355305">
                  <a:extLst>
                    <a:ext uri="{9D8B030D-6E8A-4147-A177-3AD203B41FA5}">
                      <a16:colId xmlns:a16="http://schemas.microsoft.com/office/drawing/2014/main" val="1887447431"/>
                    </a:ext>
                  </a:extLst>
                </a:gridCol>
                <a:gridCol w="4407817">
                  <a:extLst>
                    <a:ext uri="{9D8B030D-6E8A-4147-A177-3AD203B41FA5}">
                      <a16:colId xmlns:a16="http://schemas.microsoft.com/office/drawing/2014/main" val="1069264469"/>
                    </a:ext>
                  </a:extLst>
                </a:gridCol>
              </a:tblGrid>
              <a:tr h="546506">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че 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коршт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л</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дын </a:t>
                      </a:r>
                      <a:r>
                        <a:rPr lang="en-US" sz="2000" u="sng">
                          <a:effectLst/>
                          <a:latin typeface="Calibri" panose="020F0502020204030204" pitchFamily="34" charset="0"/>
                          <a:ea typeface="PMingLiU" panose="02020500000000000000" pitchFamily="18" charset="-120"/>
                          <a:cs typeface="Calibri" panose="020F0502020204030204" pitchFamily="34" charset="0"/>
                        </a:rPr>
                        <a:t>ом керт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My eyes hurt today, I cannot read.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056480"/>
                  </a:ext>
                </a:extLst>
              </a:tr>
            </a:tbl>
          </a:graphicData>
        </a:graphic>
      </p:graphicFrame>
    </p:spTree>
    <p:extLst>
      <p:ext uri="{BB962C8B-B14F-4D97-AF65-F5344CB8AC3E}">
        <p14:creationId xmlns:p14="http://schemas.microsoft.com/office/powerpoint/2010/main" val="3236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mi-NZ" sz="3600" u="sng" dirty="0">
                <a:latin typeface="Calibri" panose="020F0502020204030204" pitchFamily="34" charset="0"/>
                <a:ea typeface="Times New Roman" panose="02020603050405020304" pitchFamily="18" charset="0"/>
                <a:cs typeface="Calibri" panose="020F0502020204030204" pitchFamily="34" charset="0"/>
              </a:rPr>
              <a:t>поч</a:t>
            </a:r>
            <a:r>
              <a:rPr lang="mi-NZ" sz="3600" b="1" u="sng" dirty="0">
                <a:latin typeface="Calibri" panose="020F0502020204030204" pitchFamily="34" charset="0"/>
                <a:ea typeface="Times New Roman" panose="02020603050405020304" pitchFamily="18" charset="0"/>
                <a:cs typeface="Calibri" panose="020F0502020204030204" pitchFamily="34" charset="0"/>
              </a:rPr>
              <a:t>е</a:t>
            </a:r>
            <a:r>
              <a:rPr lang="mi-NZ" sz="3600" u="sng" dirty="0">
                <a:latin typeface="Calibri" panose="020F0502020204030204" pitchFamily="34" charset="0"/>
                <a:ea typeface="Times New Roman" panose="02020603050405020304" pitchFamily="18" charset="0"/>
                <a:cs typeface="Calibri" panose="020F0502020204030204" pitchFamily="34" charset="0"/>
              </a:rPr>
              <a:t>ш ‘after; behind; according to’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18" name="Table 17">
            <a:extLst>
              <a:ext uri="{FF2B5EF4-FFF2-40B4-BE49-F238E27FC236}">
                <a16:creationId xmlns:a16="http://schemas.microsoft.com/office/drawing/2014/main" id="{1A771109-A988-4513-B071-0A723B777A3F}"/>
              </a:ext>
            </a:extLst>
          </p:cNvPr>
          <p:cNvGraphicFramePr>
            <a:graphicFrameLocks noGrp="1"/>
          </p:cNvGraphicFramePr>
          <p:nvPr>
            <p:extLst>
              <p:ext uri="{D42A27DB-BD31-4B8C-83A1-F6EECF244321}">
                <p14:modId xmlns:p14="http://schemas.microsoft.com/office/powerpoint/2010/main" val="4032713694"/>
              </p:ext>
            </p:extLst>
          </p:nvPr>
        </p:nvGraphicFramePr>
        <p:xfrm>
          <a:off x="838200" y="2167607"/>
          <a:ext cx="10515600" cy="905053"/>
        </p:xfrm>
        <a:graphic>
          <a:graphicData uri="http://schemas.openxmlformats.org/drawingml/2006/table">
            <a:tbl>
              <a:tblPr firstRow="1" firstCol="1" bandRow="1" bandCol="1"/>
              <a:tblGrid>
                <a:gridCol w="5260378">
                  <a:extLst>
                    <a:ext uri="{9D8B030D-6E8A-4147-A177-3AD203B41FA5}">
                      <a16:colId xmlns:a16="http://schemas.microsoft.com/office/drawing/2014/main" val="3335664312"/>
                    </a:ext>
                  </a:extLst>
                </a:gridCol>
                <a:gridCol w="5255222">
                  <a:extLst>
                    <a:ext uri="{9D8B030D-6E8A-4147-A177-3AD203B41FA5}">
                      <a16:colId xmlns:a16="http://schemas.microsoft.com/office/drawing/2014/main" val="3014057142"/>
                    </a:ext>
                  </a:extLst>
                </a:gridCol>
              </a:tblGrid>
              <a:tr h="905053">
                <a:tc>
                  <a:txBody>
                    <a:bodyPr/>
                    <a:lstStyle/>
                    <a:p>
                      <a:pPr algn="just"/>
                      <a:r>
                        <a:rPr lang="en-US" sz="2200" u="sng">
                          <a:effectLst/>
                          <a:latin typeface="Calibri" panose="020F0502020204030204" pitchFamily="34" charset="0"/>
                          <a:ea typeface="PMingLiU" panose="02020500000000000000" pitchFamily="18" charset="-120"/>
                          <a:cs typeface="Lucida Grande"/>
                        </a:rPr>
                        <a:t>Т</a:t>
                      </a:r>
                      <a:r>
                        <a:rPr lang="en-US" sz="2200" b="1" u="sng">
                          <a:effectLst/>
                          <a:latin typeface="Calibri" panose="020F0502020204030204" pitchFamily="34" charset="0"/>
                          <a:ea typeface="PMingLiU" panose="02020500000000000000" pitchFamily="18" charset="-120"/>
                          <a:cs typeface="Lucida Grande"/>
                        </a:rPr>
                        <a:t>е</a:t>
                      </a:r>
                      <a:r>
                        <a:rPr lang="en-US" sz="2200" u="sng">
                          <a:effectLst/>
                          <a:latin typeface="Calibri" panose="020F0502020204030204" pitchFamily="34" charset="0"/>
                          <a:ea typeface="PMingLiU" panose="02020500000000000000" pitchFamily="18" charset="-120"/>
                          <a:cs typeface="Lucida Grande"/>
                        </a:rPr>
                        <a:t>ле поч</a:t>
                      </a:r>
                      <a:r>
                        <a:rPr lang="en-US" sz="2200" b="1" u="sng">
                          <a:effectLst/>
                          <a:latin typeface="Calibri" panose="020F0502020204030204" pitchFamily="34" charset="0"/>
                          <a:ea typeface="PMingLiU" panose="02020500000000000000" pitchFamily="18" charset="-120"/>
                          <a:cs typeface="Lucida Grande"/>
                        </a:rPr>
                        <a:t>е</a:t>
                      </a:r>
                      <a:r>
                        <a:rPr lang="en-US" sz="2200" u="sng">
                          <a:effectLst/>
                          <a:latin typeface="Calibri" panose="020F0502020204030204" pitchFamily="34" charset="0"/>
                          <a:ea typeface="PMingLiU" panose="02020500000000000000" pitchFamily="18" charset="-120"/>
                          <a:cs typeface="Lucida Grande"/>
                        </a:rPr>
                        <a:t>ш</a:t>
                      </a:r>
                      <a:r>
                        <a:rPr lang="en-US" sz="2200">
                          <a:effectLst/>
                          <a:latin typeface="Calibri" panose="020F0502020204030204" pitchFamily="34" charset="0"/>
                          <a:ea typeface="PMingLiU" panose="02020500000000000000" pitchFamily="18" charset="-120"/>
                          <a:cs typeface="Lucida Grande"/>
                        </a:rPr>
                        <a:t> мо тол</a:t>
                      </a:r>
                      <a:r>
                        <a:rPr lang="en-US" sz="2200" b="1">
                          <a:effectLst/>
                          <a:latin typeface="Calibri" panose="020F0502020204030204" pitchFamily="34" charset="0"/>
                          <a:ea typeface="PMingLiU" panose="02020500000000000000" pitchFamily="18" charset="-120"/>
                          <a:cs typeface="Lucida Grande"/>
                        </a:rPr>
                        <a:t>е</a:t>
                      </a:r>
                      <a:r>
                        <a:rPr lang="en-US" sz="2200">
                          <a:effectLst/>
                          <a:latin typeface="Calibri" panose="020F0502020204030204" pitchFamily="34" charset="0"/>
                          <a:ea typeface="PMingLiU" panose="02020500000000000000" pitchFamily="18" charset="-120"/>
                          <a:cs typeface="Lucida Grande"/>
                        </a:rPr>
                        <a:t>ш?</a:t>
                      </a:r>
                      <a:endParaRPr lang="en-GB" sz="22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What comes after winter?</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045414"/>
                  </a:ext>
                </a:extLst>
              </a:tr>
            </a:tbl>
          </a:graphicData>
        </a:graphic>
      </p:graphicFrame>
      <p:graphicFrame>
        <p:nvGraphicFramePr>
          <p:cNvPr id="2" name="Table 1">
            <a:extLst>
              <a:ext uri="{FF2B5EF4-FFF2-40B4-BE49-F238E27FC236}">
                <a16:creationId xmlns:a16="http://schemas.microsoft.com/office/drawing/2014/main" id="{7AC60205-6C82-4C7C-89D8-E2D6152E1DB3}"/>
              </a:ext>
            </a:extLst>
          </p:cNvPr>
          <p:cNvGraphicFramePr>
            <a:graphicFrameLocks noGrp="1"/>
          </p:cNvGraphicFramePr>
          <p:nvPr>
            <p:extLst>
              <p:ext uri="{D42A27DB-BD31-4B8C-83A1-F6EECF244321}">
                <p14:modId xmlns:p14="http://schemas.microsoft.com/office/powerpoint/2010/main" val="356940586"/>
              </p:ext>
            </p:extLst>
          </p:nvPr>
        </p:nvGraphicFramePr>
        <p:xfrm>
          <a:off x="838200" y="3072660"/>
          <a:ext cx="10515600" cy="905053"/>
        </p:xfrm>
        <a:graphic>
          <a:graphicData uri="http://schemas.openxmlformats.org/drawingml/2006/table">
            <a:tbl>
              <a:tblPr firstRow="1" firstCol="1" bandRow="1" bandCol="1"/>
              <a:tblGrid>
                <a:gridCol w="5260378">
                  <a:extLst>
                    <a:ext uri="{9D8B030D-6E8A-4147-A177-3AD203B41FA5}">
                      <a16:colId xmlns:a16="http://schemas.microsoft.com/office/drawing/2014/main" val="3201609557"/>
                    </a:ext>
                  </a:extLst>
                </a:gridCol>
                <a:gridCol w="5255222">
                  <a:extLst>
                    <a:ext uri="{9D8B030D-6E8A-4147-A177-3AD203B41FA5}">
                      <a16:colId xmlns:a16="http://schemas.microsoft.com/office/drawing/2014/main" val="1842840333"/>
                    </a:ext>
                  </a:extLst>
                </a:gridCol>
              </a:tblGrid>
              <a:tr h="905053">
                <a:tc>
                  <a:txBody>
                    <a:bodyPr/>
                    <a:lstStyle/>
                    <a:p>
                      <a:pPr algn="l"/>
                      <a:r>
                        <a:rPr lang="en-US" sz="2200" dirty="0" err="1">
                          <a:effectLst/>
                          <a:latin typeface="Calibri" panose="020F0502020204030204" pitchFamily="34" charset="0"/>
                          <a:ea typeface="PMingLiU" panose="02020500000000000000" pitchFamily="18" charset="-120"/>
                          <a:cs typeface="Calibri" panose="020F0502020204030204" pitchFamily="34" charset="0"/>
                        </a:rPr>
                        <a:t>Тый</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команмелн</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м</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мог</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й</a:t>
                      </a:r>
                      <a:r>
                        <a:rPr lang="en-US" sz="2200" u="sng"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рец</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пт</a:t>
                      </a:r>
                      <a:r>
                        <a:rPr lang="en-US" sz="2200" u="sng"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поч</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ышт</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dirty="0" err="1">
                          <a:effectLst/>
                          <a:latin typeface="Calibri" panose="020F0502020204030204" pitchFamily="34" charset="0"/>
                          <a:ea typeface="PMingLiU" panose="02020500000000000000" pitchFamily="18" charset="-120"/>
                          <a:cs typeface="Calibri" panose="020F0502020204030204" pitchFamily="34" charset="0"/>
                        </a:rPr>
                        <a:t>т</a:t>
                      </a:r>
                      <a:r>
                        <a:rPr lang="de-AT"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According to what recipe do you make layered pancakes?</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761212"/>
                  </a:ext>
                </a:extLst>
              </a:tr>
            </a:tbl>
          </a:graphicData>
        </a:graphic>
      </p:graphicFrame>
    </p:spTree>
    <p:extLst>
      <p:ext uri="{BB962C8B-B14F-4D97-AF65-F5344CB8AC3E}">
        <p14:creationId xmlns:p14="http://schemas.microsoft.com/office/powerpoint/2010/main" val="1233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mi-NZ" sz="3600" u="sng" dirty="0">
                <a:latin typeface="Calibri" panose="020F0502020204030204" pitchFamily="34" charset="0"/>
                <a:ea typeface="Times New Roman" panose="02020603050405020304" pitchFamily="18" charset="0"/>
                <a:cs typeface="Calibri" panose="020F0502020204030204" pitchFamily="34" charset="0"/>
              </a:rPr>
              <a:t>вар</a:t>
            </a:r>
            <a:r>
              <a:rPr lang="mi-NZ" sz="3600" b="1" u="sng" dirty="0">
                <a:latin typeface="Calibri" panose="020F0502020204030204" pitchFamily="34" charset="0"/>
                <a:ea typeface="Times New Roman" panose="02020603050405020304" pitchFamily="18" charset="0"/>
                <a:cs typeface="Calibri" panose="020F0502020204030204" pitchFamily="34" charset="0"/>
              </a:rPr>
              <a:t>а</a:t>
            </a:r>
            <a:r>
              <a:rPr lang="mi-NZ" sz="3600" u="sng" dirty="0">
                <a:latin typeface="Calibri" panose="020F0502020204030204" pitchFamily="34" charset="0"/>
                <a:ea typeface="Times New Roman" panose="02020603050405020304" pitchFamily="18" charset="0"/>
                <a:cs typeface="Calibri" panose="020F0502020204030204" pitchFamily="34" charset="0"/>
              </a:rPr>
              <a:t> ‘then, later, after’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18" name="Table 17">
            <a:extLst>
              <a:ext uri="{FF2B5EF4-FFF2-40B4-BE49-F238E27FC236}">
                <a16:creationId xmlns:a16="http://schemas.microsoft.com/office/drawing/2014/main" id="{1A771109-A988-4513-B071-0A723B777A3F}"/>
              </a:ext>
            </a:extLst>
          </p:cNvPr>
          <p:cNvGraphicFramePr>
            <a:graphicFrameLocks noGrp="1"/>
          </p:cNvGraphicFramePr>
          <p:nvPr>
            <p:extLst>
              <p:ext uri="{D42A27DB-BD31-4B8C-83A1-F6EECF244321}">
                <p14:modId xmlns:p14="http://schemas.microsoft.com/office/powerpoint/2010/main" val="3449375291"/>
              </p:ext>
            </p:extLst>
          </p:nvPr>
        </p:nvGraphicFramePr>
        <p:xfrm>
          <a:off x="838200" y="3072659"/>
          <a:ext cx="10515600" cy="905053"/>
        </p:xfrm>
        <a:graphic>
          <a:graphicData uri="http://schemas.openxmlformats.org/drawingml/2006/table">
            <a:tbl>
              <a:tblPr firstRow="1" firstCol="1" bandRow="1" bandCol="1"/>
              <a:tblGrid>
                <a:gridCol w="5260378">
                  <a:extLst>
                    <a:ext uri="{9D8B030D-6E8A-4147-A177-3AD203B41FA5}">
                      <a16:colId xmlns:a16="http://schemas.microsoft.com/office/drawing/2014/main" val="3335664312"/>
                    </a:ext>
                  </a:extLst>
                </a:gridCol>
                <a:gridCol w="5255222">
                  <a:extLst>
                    <a:ext uri="{9D8B030D-6E8A-4147-A177-3AD203B41FA5}">
                      <a16:colId xmlns:a16="http://schemas.microsoft.com/office/drawing/2014/main" val="3014057142"/>
                    </a:ext>
                  </a:extLst>
                </a:gridCol>
              </a:tblGrid>
              <a:tr h="905053">
                <a:tc>
                  <a:txBody>
                    <a:bodyPr/>
                    <a:lstStyle/>
                    <a:p>
                      <a:pPr algn="l"/>
                      <a:r>
                        <a:rPr lang="en-US" sz="2200" u="sng" dirty="0" err="1">
                          <a:effectLst/>
                          <a:latin typeface="Calibri" panose="020F0502020204030204" pitchFamily="34" charset="0"/>
                          <a:ea typeface="PMingLiU" panose="02020500000000000000" pitchFamily="18" charset="-120"/>
                          <a:cs typeface="Calibri" panose="020F0502020204030204" pitchFamily="34" charset="0"/>
                        </a:rPr>
                        <a:t>Вар</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пайрем</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dirty="0" err="1">
                          <a:effectLst/>
                          <a:latin typeface="Calibri" panose="020F0502020204030204" pitchFamily="34" charset="0"/>
                          <a:ea typeface="PMingLiU" panose="02020500000000000000" pitchFamily="18" charset="-120"/>
                          <a:cs typeface="Calibri" panose="020F0502020204030204" pitchFamily="34" charset="0"/>
                        </a:rPr>
                        <a:t>т</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теҥг</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dirty="0" err="1">
                          <a:effectLst/>
                          <a:latin typeface="Calibri" panose="020F0502020204030204" pitchFamily="34" charset="0"/>
                          <a:ea typeface="PMingLiU" panose="02020500000000000000" pitchFamily="18" charset="-120"/>
                          <a:cs typeface="Calibri" panose="020F0502020204030204" pitchFamily="34" charset="0"/>
                        </a:rPr>
                        <a:t>че</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куз</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b="1" dirty="0">
                          <a:effectLst/>
                          <a:latin typeface="Calibri" panose="020F0502020204030204" pitchFamily="34" charset="0"/>
                          <a:ea typeface="PMingLiU" panose="02020500000000000000" pitchFamily="18" charset="-120"/>
                          <a:cs typeface="Calibri" panose="020F0502020204030204" pitchFamily="34" charset="0"/>
                        </a:rPr>
                        <a:t> </a:t>
                      </a:r>
                      <a:r>
                        <a:rPr lang="en-US" sz="22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200" dirty="0" err="1">
                          <a:effectLst/>
                          <a:latin typeface="Calibri" panose="020F0502020204030204" pitchFamily="34" charset="0"/>
                          <a:ea typeface="PMingLiU" panose="02020500000000000000" pitchFamily="18" charset="-120"/>
                          <a:cs typeface="Calibri" panose="020F0502020204030204" pitchFamily="34" charset="0"/>
                        </a:rPr>
                        <a:t>ртыш</a:t>
                      </a:r>
                      <a:r>
                        <a:rPr lang="en-US"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So, how did your party go yesterday, then?</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045414"/>
                  </a:ext>
                </a:extLst>
              </a:tr>
            </a:tbl>
          </a:graphicData>
        </a:graphic>
      </p:graphicFrame>
    </p:spTree>
    <p:extLst>
      <p:ext uri="{BB962C8B-B14F-4D97-AF65-F5344CB8AC3E}">
        <p14:creationId xmlns:p14="http://schemas.microsoft.com/office/powerpoint/2010/main" val="20145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саламлаш (</a:t>
            </a:r>
            <a:r>
              <a:rPr lang="mi-NZ"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ем)</a:t>
            </a:r>
            <a:r>
              <a:rPr lang="mi-NZ" sz="3600" u="sng" dirty="0">
                <a:latin typeface="Calibri" panose="020F0502020204030204" pitchFamily="34" charset="0"/>
                <a:ea typeface="Times New Roman" panose="02020603050405020304" pitchFamily="18" charset="0"/>
                <a:cs typeface="Calibri" panose="020F0502020204030204" pitchFamily="34" charset="0"/>
              </a:rPr>
              <a:t> ‘to greet; to congratulate’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graphicFrame>
        <p:nvGraphicFramePr>
          <p:cNvPr id="18" name="Table 17">
            <a:extLst>
              <a:ext uri="{FF2B5EF4-FFF2-40B4-BE49-F238E27FC236}">
                <a16:creationId xmlns:a16="http://schemas.microsoft.com/office/drawing/2014/main" id="{1A771109-A988-4513-B071-0A723B777A3F}"/>
              </a:ext>
            </a:extLst>
          </p:cNvPr>
          <p:cNvGraphicFramePr>
            <a:graphicFrameLocks noGrp="1"/>
          </p:cNvGraphicFramePr>
          <p:nvPr>
            <p:extLst>
              <p:ext uri="{D42A27DB-BD31-4B8C-83A1-F6EECF244321}">
                <p14:modId xmlns:p14="http://schemas.microsoft.com/office/powerpoint/2010/main" val="2204104073"/>
              </p:ext>
            </p:extLst>
          </p:nvPr>
        </p:nvGraphicFramePr>
        <p:xfrm>
          <a:off x="647700" y="2976473"/>
          <a:ext cx="7226300" cy="905053"/>
        </p:xfrm>
        <a:graphic>
          <a:graphicData uri="http://schemas.openxmlformats.org/drawingml/2006/table">
            <a:tbl>
              <a:tblPr firstRow="1" firstCol="1" bandRow="1" bandCol="1"/>
              <a:tblGrid>
                <a:gridCol w="3614922">
                  <a:extLst>
                    <a:ext uri="{9D8B030D-6E8A-4147-A177-3AD203B41FA5}">
                      <a16:colId xmlns:a16="http://schemas.microsoft.com/office/drawing/2014/main" val="3335664312"/>
                    </a:ext>
                  </a:extLst>
                </a:gridCol>
                <a:gridCol w="3611378">
                  <a:extLst>
                    <a:ext uri="{9D8B030D-6E8A-4147-A177-3AD203B41FA5}">
                      <a16:colId xmlns:a16="http://schemas.microsoft.com/office/drawing/2014/main" val="3014057142"/>
                    </a:ext>
                  </a:extLst>
                </a:gridCol>
              </a:tblGrid>
              <a:tr h="905053">
                <a:tc>
                  <a:txBody>
                    <a:bodyPr/>
                    <a:lstStyle/>
                    <a:p>
                      <a:pPr algn="l"/>
                      <a:r>
                        <a:rPr lang="en-US" sz="2200" dirty="0" err="1">
                          <a:effectLst/>
                          <a:latin typeface="Calibri" panose="020F0502020204030204" pitchFamily="34" charset="0"/>
                          <a:ea typeface="PMingLiU" panose="02020500000000000000" pitchFamily="18" charset="-120"/>
                          <a:cs typeface="Calibri" panose="020F0502020204030204" pitchFamily="34" charset="0"/>
                        </a:rPr>
                        <a:t>Ун</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-влакым</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ш</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200" dirty="0" err="1">
                          <a:effectLst/>
                          <a:latin typeface="Calibri" panose="020F0502020204030204" pitchFamily="34" charset="0"/>
                          <a:ea typeface="PMingLiU" panose="02020500000000000000" pitchFamily="18" charset="-120"/>
                          <a:cs typeface="Calibri" panose="020F0502020204030204" pitchFamily="34" charset="0"/>
                        </a:rPr>
                        <a:t>кшын</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саламлышн</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We greeted the guests warmly.</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045414"/>
                  </a:ext>
                </a:extLst>
              </a:tr>
            </a:tbl>
          </a:graphicData>
        </a:graphic>
      </p:graphicFrame>
      <p:graphicFrame>
        <p:nvGraphicFramePr>
          <p:cNvPr id="2" name="Table 1">
            <a:extLst>
              <a:ext uri="{FF2B5EF4-FFF2-40B4-BE49-F238E27FC236}">
                <a16:creationId xmlns:a16="http://schemas.microsoft.com/office/drawing/2014/main" id="{7AC60205-6C82-4C7C-89D8-E2D6152E1DB3}"/>
              </a:ext>
            </a:extLst>
          </p:cNvPr>
          <p:cNvGraphicFramePr>
            <a:graphicFrameLocks noGrp="1"/>
          </p:cNvGraphicFramePr>
          <p:nvPr>
            <p:extLst>
              <p:ext uri="{D42A27DB-BD31-4B8C-83A1-F6EECF244321}">
                <p14:modId xmlns:p14="http://schemas.microsoft.com/office/powerpoint/2010/main" val="3534956106"/>
              </p:ext>
            </p:extLst>
          </p:nvPr>
        </p:nvGraphicFramePr>
        <p:xfrm>
          <a:off x="647700" y="3881526"/>
          <a:ext cx="7226300" cy="905053"/>
        </p:xfrm>
        <a:graphic>
          <a:graphicData uri="http://schemas.openxmlformats.org/drawingml/2006/table">
            <a:tbl>
              <a:tblPr firstRow="1" firstCol="1" bandRow="1" bandCol="1"/>
              <a:tblGrid>
                <a:gridCol w="3614922">
                  <a:extLst>
                    <a:ext uri="{9D8B030D-6E8A-4147-A177-3AD203B41FA5}">
                      <a16:colId xmlns:a16="http://schemas.microsoft.com/office/drawing/2014/main" val="3201609557"/>
                    </a:ext>
                  </a:extLst>
                </a:gridCol>
                <a:gridCol w="3611378">
                  <a:extLst>
                    <a:ext uri="{9D8B030D-6E8A-4147-A177-3AD203B41FA5}">
                      <a16:colId xmlns:a16="http://schemas.microsoft.com/office/drawing/2014/main" val="1842840333"/>
                    </a:ext>
                  </a:extLst>
                </a:gridCol>
              </a:tblGrid>
              <a:tr h="905053">
                <a:tc>
                  <a:txBody>
                    <a:bodyPr/>
                    <a:lstStyle/>
                    <a:p>
                      <a:pPr algn="l"/>
                      <a:r>
                        <a:rPr lang="en-US" sz="2200" dirty="0" err="1">
                          <a:effectLst/>
                          <a:latin typeface="Calibri" panose="020F0502020204030204" pitchFamily="34" charset="0"/>
                          <a:ea typeface="PMingLiU" panose="02020500000000000000" pitchFamily="18" charset="-120"/>
                          <a:cs typeface="Calibri" panose="020F0502020204030204" pitchFamily="34" charset="0"/>
                        </a:rPr>
                        <a:t>Ш</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200" dirty="0" err="1">
                          <a:effectLst/>
                          <a:latin typeface="Calibri" panose="020F0502020204030204" pitchFamily="34" charset="0"/>
                          <a:ea typeface="PMingLiU" panose="02020500000000000000" pitchFamily="18" charset="-120"/>
                          <a:cs typeface="Calibri" panose="020F0502020204030204" pitchFamily="34" charset="0"/>
                        </a:rPr>
                        <a:t>чмо</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кеч</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dirty="0" err="1">
                          <a:effectLst/>
                          <a:latin typeface="Calibri" panose="020F0502020204030204" pitchFamily="34" charset="0"/>
                          <a:ea typeface="PMingLiU" panose="02020500000000000000" pitchFamily="18" charset="-120"/>
                          <a:cs typeface="Calibri" panose="020F0502020204030204" pitchFamily="34" charset="0"/>
                        </a:rPr>
                        <a:t>т</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д</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dirty="0" err="1">
                          <a:effectLst/>
                          <a:latin typeface="Calibri" panose="020F0502020204030204" pitchFamily="34" charset="0"/>
                          <a:ea typeface="PMingLiU" panose="02020500000000000000" pitchFamily="18" charset="-120"/>
                          <a:cs typeface="Calibri" panose="020F0502020204030204" pitchFamily="34" charset="0"/>
                        </a:rPr>
                        <a:t>не</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саламл</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I wish you a happy birthday.</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761212"/>
                  </a:ext>
                </a:extLst>
              </a:tr>
            </a:tbl>
          </a:graphicData>
        </a:graphic>
      </p:graphicFrame>
      <p:pic>
        <p:nvPicPr>
          <p:cNvPr id="7" name="Picture 6">
            <a:extLst>
              <a:ext uri="{FF2B5EF4-FFF2-40B4-BE49-F238E27FC236}">
                <a16:creationId xmlns:a16="http://schemas.microsoft.com/office/drawing/2014/main" id="{65434D72-AFCF-4AE7-9867-9B3DDDB7B0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1" y="1876002"/>
            <a:ext cx="2946400" cy="3897852"/>
          </a:xfrm>
          <a:prstGeom prst="rect">
            <a:avLst/>
          </a:prstGeom>
          <a:noFill/>
        </p:spPr>
      </p:pic>
    </p:spTree>
    <p:extLst>
      <p:ext uri="{BB962C8B-B14F-4D97-AF65-F5344CB8AC3E}">
        <p14:creationId xmlns:p14="http://schemas.microsoft.com/office/powerpoint/2010/main" val="40163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кояш (-ям</a:t>
            </a:r>
            <a:r>
              <a:rPr lang="de-AT" sz="3600" u="sng" dirty="0">
                <a:latin typeface="Calibri" panose="020F0502020204030204" pitchFamily="34" charset="0"/>
                <a:cs typeface="Calibri" panose="020F0502020204030204" pitchFamily="34" charset="0"/>
              </a:rPr>
              <a:t>) </a:t>
            </a:r>
            <a:r>
              <a:rPr lang="en-US" sz="3600" u="sng" dirty="0">
                <a:latin typeface="Calibri" panose="020F0502020204030204" pitchFamily="34" charset="0"/>
                <a:cs typeface="Calibri" panose="020F0502020204030204" pitchFamily="34" charset="0"/>
              </a:rPr>
              <a:t>‘to seem, to appear’</a:t>
            </a:r>
            <a:endParaRPr lang="en-GB" sz="3600" u="sng"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graphicFrame>
        <p:nvGraphicFramePr>
          <p:cNvPr id="9" name="Content Placeholder 5">
            <a:extLst>
              <a:ext uri="{FF2B5EF4-FFF2-40B4-BE49-F238E27FC236}">
                <a16:creationId xmlns:a16="http://schemas.microsoft.com/office/drawing/2014/main" id="{82F20C73-27AE-4F75-BDC3-B9A8551EF9E2}"/>
              </a:ext>
            </a:extLst>
          </p:cNvPr>
          <p:cNvGraphicFramePr>
            <a:graphicFrameLocks/>
          </p:cNvGraphicFramePr>
          <p:nvPr>
            <p:extLst>
              <p:ext uri="{D42A27DB-BD31-4B8C-83A1-F6EECF244321}">
                <p14:modId xmlns:p14="http://schemas.microsoft.com/office/powerpoint/2010/main" val="2007690355"/>
              </p:ext>
            </p:extLst>
          </p:nvPr>
        </p:nvGraphicFramePr>
        <p:xfrm>
          <a:off x="987781" y="2717713"/>
          <a:ext cx="10216437" cy="630000"/>
        </p:xfrm>
        <a:graphic>
          <a:graphicData uri="http://schemas.openxmlformats.org/drawingml/2006/table">
            <a:tbl>
              <a:tblPr firstRow="1" firstCol="1" bandRow="1" bandCol="1"/>
              <a:tblGrid>
                <a:gridCol w="4896485">
                  <a:extLst>
                    <a:ext uri="{9D8B030D-6E8A-4147-A177-3AD203B41FA5}">
                      <a16:colId xmlns:a16="http://schemas.microsoft.com/office/drawing/2014/main" val="66188455"/>
                    </a:ext>
                  </a:extLst>
                </a:gridCol>
                <a:gridCol w="5319952">
                  <a:extLst>
                    <a:ext uri="{9D8B030D-6E8A-4147-A177-3AD203B41FA5}">
                      <a16:colId xmlns:a16="http://schemas.microsoft.com/office/drawing/2014/main" val="1176553751"/>
                    </a:ext>
                  </a:extLst>
                </a:gridCol>
              </a:tblGrid>
              <a:tr h="630000">
                <a:tc>
                  <a:txBody>
                    <a:bodyPr/>
                    <a:lstStyle/>
                    <a:p>
                      <a:pPr algn="just"/>
                      <a:r>
                        <a:rPr lang="en-US" sz="2200" dirty="0" err="1">
                          <a:effectLst/>
                          <a:latin typeface="Calibri" panose="020F0502020204030204" pitchFamily="34" charset="0"/>
                          <a:ea typeface="PMingLiU" panose="02020500000000000000" pitchFamily="18" charset="-120"/>
                          <a:cs typeface="Calibri" panose="020F0502020204030204" pitchFamily="34" charset="0"/>
                        </a:rPr>
                        <a:t>Тый</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ач</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тла</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ко</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200" dirty="0">
                          <a:effectLst/>
                          <a:latin typeface="Calibri" panose="020F0502020204030204" pitchFamily="34" charset="0"/>
                          <a:ea typeface="PMingLiU" panose="02020500000000000000" pitchFamily="18" charset="-120"/>
                          <a:cs typeface="Calibri" panose="020F0502020204030204" pitchFamily="34" charset="0"/>
                        </a:rPr>
                        <a:t>You resemble your father.</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83190"/>
                  </a:ext>
                </a:extLst>
              </a:tr>
            </a:tbl>
          </a:graphicData>
        </a:graphic>
      </p:graphicFrame>
      <p:graphicFrame>
        <p:nvGraphicFramePr>
          <p:cNvPr id="10" name="Content Placeholder 5">
            <a:extLst>
              <a:ext uri="{FF2B5EF4-FFF2-40B4-BE49-F238E27FC236}">
                <a16:creationId xmlns:a16="http://schemas.microsoft.com/office/drawing/2014/main" id="{1D5C5758-18DD-4BB5-B66A-A497DFC29370}"/>
              </a:ext>
            </a:extLst>
          </p:cNvPr>
          <p:cNvGraphicFramePr>
            <a:graphicFrameLocks/>
          </p:cNvGraphicFramePr>
          <p:nvPr>
            <p:extLst>
              <p:ext uri="{D42A27DB-BD31-4B8C-83A1-F6EECF244321}">
                <p14:modId xmlns:p14="http://schemas.microsoft.com/office/powerpoint/2010/main" val="943191147"/>
              </p:ext>
            </p:extLst>
          </p:nvPr>
        </p:nvGraphicFramePr>
        <p:xfrm>
          <a:off x="987780" y="3347713"/>
          <a:ext cx="10216437" cy="630000"/>
        </p:xfrm>
        <a:graphic>
          <a:graphicData uri="http://schemas.openxmlformats.org/drawingml/2006/table">
            <a:tbl>
              <a:tblPr firstRow="1" firstCol="1" bandRow="1" bandCol="1"/>
              <a:tblGrid>
                <a:gridCol w="4896485">
                  <a:extLst>
                    <a:ext uri="{9D8B030D-6E8A-4147-A177-3AD203B41FA5}">
                      <a16:colId xmlns:a16="http://schemas.microsoft.com/office/drawing/2014/main" val="66188455"/>
                    </a:ext>
                  </a:extLst>
                </a:gridCol>
                <a:gridCol w="5319952">
                  <a:extLst>
                    <a:ext uri="{9D8B030D-6E8A-4147-A177-3AD203B41FA5}">
                      <a16:colId xmlns:a16="http://schemas.microsoft.com/office/drawing/2014/main" val="1176553751"/>
                    </a:ext>
                  </a:extLst>
                </a:gridCol>
              </a:tblGrid>
              <a:tr h="630000">
                <a:tc>
                  <a:txBody>
                    <a:bodyPr/>
                    <a:lstStyle/>
                    <a:p>
                      <a:pPr algn="just"/>
                      <a:r>
                        <a:rPr lang="en-US" sz="2200" dirty="0" err="1">
                          <a:effectLst/>
                          <a:latin typeface="Calibri" panose="020F0502020204030204" pitchFamily="34" charset="0"/>
                          <a:ea typeface="PMingLiU" panose="02020500000000000000" pitchFamily="18" charset="-120"/>
                          <a:cs typeface="Calibri" panose="020F0502020204030204" pitchFamily="34" charset="0"/>
                        </a:rPr>
                        <a:t>Йошк</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р</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фл</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г</a:t>
                      </a:r>
                      <a:r>
                        <a:rPr lang="de-AT" sz="2200" dirty="0">
                          <a:effectLst/>
                          <a:latin typeface="Calibri" panose="020F0502020204030204" pitchFamily="34" charset="0"/>
                          <a:ea typeface="PMingLiU" panose="02020500000000000000" pitchFamily="18" charset="-120"/>
                          <a:cs typeface="Calibri" panose="020F0502020204030204" pitchFamily="34" charset="0"/>
                        </a:rPr>
                        <a:t>-</a:t>
                      </a:r>
                      <a:r>
                        <a:rPr lang="en-US" sz="2200" dirty="0" err="1">
                          <a:effectLst/>
                          <a:latin typeface="Calibri" panose="020F0502020204030204" pitchFamily="34" charset="0"/>
                          <a:ea typeface="PMingLiU" panose="02020500000000000000" pitchFamily="18" charset="-120"/>
                          <a:cs typeface="Calibri" panose="020F0502020204030204" pitchFamily="34" charset="0"/>
                        </a:rPr>
                        <a:t>влак</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ур</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200" dirty="0" err="1">
                          <a:effectLst/>
                          <a:latin typeface="Calibri" panose="020F0502020204030204" pitchFamily="34" charset="0"/>
                          <a:ea typeface="PMingLiU" panose="02020500000000000000" pitchFamily="18" charset="-120"/>
                          <a:cs typeface="Calibri" panose="020F0502020204030204" pitchFamily="34" charset="0"/>
                        </a:rPr>
                        <a:t>мыште</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йыт</a:t>
                      </a:r>
                      <a:r>
                        <a:rPr lang="de-AT"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200" dirty="0">
                          <a:effectLst/>
                          <a:latin typeface="Calibri" panose="020F0502020204030204" pitchFamily="34" charset="0"/>
                          <a:ea typeface="PMingLiU" panose="02020500000000000000" pitchFamily="18" charset="-120"/>
                          <a:cs typeface="Calibri" panose="020F0502020204030204" pitchFamily="34" charset="0"/>
                        </a:rPr>
                        <a:t>Red flags are to be seen on the street.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859544"/>
                  </a:ext>
                </a:extLst>
              </a:tr>
            </a:tbl>
          </a:graphicData>
        </a:graphic>
      </p:graphicFrame>
      <p:graphicFrame>
        <p:nvGraphicFramePr>
          <p:cNvPr id="2" name="Table 1">
            <a:extLst>
              <a:ext uri="{FF2B5EF4-FFF2-40B4-BE49-F238E27FC236}">
                <a16:creationId xmlns:a16="http://schemas.microsoft.com/office/drawing/2014/main" id="{68C171F4-1CED-4AC7-BD7F-4BEDB3FA8CC2}"/>
              </a:ext>
            </a:extLst>
          </p:cNvPr>
          <p:cNvGraphicFramePr>
            <a:graphicFrameLocks noGrp="1"/>
          </p:cNvGraphicFramePr>
          <p:nvPr>
            <p:extLst>
              <p:ext uri="{D42A27DB-BD31-4B8C-83A1-F6EECF244321}">
                <p14:modId xmlns:p14="http://schemas.microsoft.com/office/powerpoint/2010/main" val="3857212180"/>
              </p:ext>
            </p:extLst>
          </p:nvPr>
        </p:nvGraphicFramePr>
        <p:xfrm>
          <a:off x="987779" y="3978015"/>
          <a:ext cx="10216437" cy="629698"/>
        </p:xfrm>
        <a:graphic>
          <a:graphicData uri="http://schemas.openxmlformats.org/drawingml/2006/table">
            <a:tbl>
              <a:tblPr firstRow="1" firstCol="1" bandRow="1" bandCol="1"/>
              <a:tblGrid>
                <a:gridCol w="4896485">
                  <a:extLst>
                    <a:ext uri="{9D8B030D-6E8A-4147-A177-3AD203B41FA5}">
                      <a16:colId xmlns:a16="http://schemas.microsoft.com/office/drawing/2014/main" val="507764792"/>
                    </a:ext>
                  </a:extLst>
                </a:gridCol>
                <a:gridCol w="5319952">
                  <a:extLst>
                    <a:ext uri="{9D8B030D-6E8A-4147-A177-3AD203B41FA5}">
                      <a16:colId xmlns:a16="http://schemas.microsoft.com/office/drawing/2014/main" val="644911509"/>
                    </a:ext>
                  </a:extLst>
                </a:gridCol>
              </a:tblGrid>
              <a:tr h="629698">
                <a:tc>
                  <a:txBody>
                    <a:bodyPr/>
                    <a:lstStyle/>
                    <a:p>
                      <a:pPr algn="just"/>
                      <a:r>
                        <a:rPr lang="en-US" sz="2200" dirty="0" err="1">
                          <a:effectLst/>
                          <a:latin typeface="Calibri" panose="020F0502020204030204" pitchFamily="34" charset="0"/>
                          <a:ea typeface="PMingLiU" panose="02020500000000000000" pitchFamily="18" charset="-120"/>
                          <a:cs typeface="Calibri" panose="020F0502020204030204" pitchFamily="34" charset="0"/>
                        </a:rPr>
                        <a:t>Чодыр</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уж</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ргын</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ко</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r>
                        <a:rPr lang="en-US" sz="2200" dirty="0">
                          <a:effectLst/>
                          <a:latin typeface="Calibri" panose="020F0502020204030204" pitchFamily="34" charset="0"/>
                          <a:ea typeface="PMingLiU" panose="02020500000000000000" pitchFamily="18" charset="-120"/>
                          <a:cs typeface="Calibri" panose="020F0502020204030204" pitchFamily="34" charset="0"/>
                        </a:rPr>
                        <a:t>The forest appears green.</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46062"/>
                  </a:ext>
                </a:extLst>
              </a:tr>
            </a:tbl>
          </a:graphicData>
        </a:graphic>
      </p:graphicFrame>
    </p:spTree>
    <p:extLst>
      <p:ext uri="{BB962C8B-B14F-4D97-AF65-F5344CB8AC3E}">
        <p14:creationId xmlns:p14="http://schemas.microsoft.com/office/powerpoint/2010/main" val="28825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рец</a:t>
            </a:r>
            <a:r>
              <a:rPr lang="az-Cyrl-AZ" sz="3600" b="1" u="sng" dirty="0">
                <a:latin typeface="Calibri" panose="020F0502020204030204" pitchFamily="34" charset="0"/>
                <a:ea typeface="Times New Roman" panose="02020603050405020304" pitchFamily="18" charset="0"/>
                <a:cs typeface="Calibri" panose="020F0502020204030204" pitchFamily="34" charset="0"/>
              </a:rPr>
              <a:t>е</a:t>
            </a:r>
            <a:r>
              <a:rPr lang="az-Cyrl-AZ" sz="3600" u="sng" dirty="0">
                <a:latin typeface="Calibri" panose="020F0502020204030204" pitchFamily="34" charset="0"/>
                <a:ea typeface="Times New Roman" panose="02020603050405020304" pitchFamily="18" charset="0"/>
                <a:cs typeface="Calibri" panose="020F0502020204030204" pitchFamily="34" charset="0"/>
              </a:rPr>
              <a:t>пт</a:t>
            </a:r>
            <a:r>
              <a:rPr lang="mi-NZ" sz="3600" u="sng" dirty="0">
                <a:latin typeface="Calibri" panose="020F0502020204030204" pitchFamily="34" charset="0"/>
                <a:ea typeface="Times New Roman" panose="02020603050405020304" pitchFamily="18" charset="0"/>
                <a:cs typeface="Calibri" panose="020F0502020204030204" pitchFamily="34" charset="0"/>
              </a:rPr>
              <a:t> ‘recipe; prescription’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graphicFrame>
        <p:nvGraphicFramePr>
          <p:cNvPr id="18" name="Table 17">
            <a:extLst>
              <a:ext uri="{FF2B5EF4-FFF2-40B4-BE49-F238E27FC236}">
                <a16:creationId xmlns:a16="http://schemas.microsoft.com/office/drawing/2014/main" id="{1A771109-A988-4513-B071-0A723B777A3F}"/>
              </a:ext>
            </a:extLst>
          </p:cNvPr>
          <p:cNvGraphicFramePr>
            <a:graphicFrameLocks noGrp="1"/>
          </p:cNvGraphicFramePr>
          <p:nvPr>
            <p:extLst>
              <p:ext uri="{D42A27DB-BD31-4B8C-83A1-F6EECF244321}">
                <p14:modId xmlns:p14="http://schemas.microsoft.com/office/powerpoint/2010/main" val="2616855935"/>
              </p:ext>
            </p:extLst>
          </p:nvPr>
        </p:nvGraphicFramePr>
        <p:xfrm>
          <a:off x="838200" y="2167607"/>
          <a:ext cx="10515600" cy="905053"/>
        </p:xfrm>
        <a:graphic>
          <a:graphicData uri="http://schemas.openxmlformats.org/drawingml/2006/table">
            <a:tbl>
              <a:tblPr firstRow="1" firstCol="1" bandRow="1" bandCol="1"/>
              <a:tblGrid>
                <a:gridCol w="5260378">
                  <a:extLst>
                    <a:ext uri="{9D8B030D-6E8A-4147-A177-3AD203B41FA5}">
                      <a16:colId xmlns:a16="http://schemas.microsoft.com/office/drawing/2014/main" val="3335664312"/>
                    </a:ext>
                  </a:extLst>
                </a:gridCol>
                <a:gridCol w="5255222">
                  <a:extLst>
                    <a:ext uri="{9D8B030D-6E8A-4147-A177-3AD203B41FA5}">
                      <a16:colId xmlns:a16="http://schemas.microsoft.com/office/drawing/2014/main" val="3014057142"/>
                    </a:ext>
                  </a:extLst>
                </a:gridCol>
              </a:tblGrid>
              <a:tr h="905053">
                <a:tc>
                  <a:txBody>
                    <a:bodyPr/>
                    <a:lstStyle/>
                    <a:p>
                      <a:pPr algn="l"/>
                      <a:r>
                        <a:rPr lang="en-US" sz="2200" dirty="0" err="1">
                          <a:effectLst/>
                          <a:latin typeface="Calibri" panose="020F0502020204030204" pitchFamily="34" charset="0"/>
                          <a:ea typeface="PMingLiU" panose="02020500000000000000" pitchFamily="18" charset="-120"/>
                          <a:cs typeface="Calibri" panose="020F0502020204030204" pitchFamily="34" charset="0"/>
                        </a:rPr>
                        <a:t>Т</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200" dirty="0" err="1">
                          <a:effectLst/>
                          <a:latin typeface="Calibri" panose="020F0502020204030204" pitchFamily="34" charset="0"/>
                          <a:ea typeface="PMingLiU" panose="02020500000000000000" pitchFamily="18" charset="-120"/>
                          <a:cs typeface="Calibri" panose="020F0502020204030204" pitchFamily="34" charset="0"/>
                        </a:rPr>
                        <a:t>де</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Мар</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200" dirty="0" err="1">
                          <a:effectLst/>
                          <a:latin typeface="Calibri" panose="020F0502020204030204" pitchFamily="34" charset="0"/>
                          <a:ea typeface="PMingLiU" panose="02020500000000000000" pitchFamily="18" charset="-120"/>
                          <a:cs typeface="Calibri" panose="020F0502020204030204" pitchFamily="34" charset="0"/>
                        </a:rPr>
                        <a:t>й</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к</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200" dirty="0" err="1">
                          <a:effectLst/>
                          <a:latin typeface="Calibri" panose="020F0502020204030204" pitchFamily="34" charset="0"/>
                          <a:ea typeface="PMingLiU" panose="02020500000000000000" pitchFamily="18" charset="-120"/>
                          <a:cs typeface="Calibri" panose="020F0502020204030204" pitchFamily="34" charset="0"/>
                        </a:rPr>
                        <a:t>чкыш</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dirty="0" err="1">
                          <a:effectLst/>
                          <a:latin typeface="Calibri" panose="020F0502020204030204" pitchFamily="34" charset="0"/>
                          <a:ea typeface="PMingLiU" panose="02020500000000000000" pitchFamily="18" charset="-120"/>
                          <a:cs typeface="Calibri" panose="020F0502020204030204" pitchFamily="34" charset="0"/>
                        </a:rPr>
                        <a:t>книг</a:t>
                      </a:r>
                      <a:r>
                        <a:rPr lang="en-US" sz="2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200" dirty="0" err="1">
                          <a:effectLst/>
                          <a:latin typeface="Calibri" panose="020F0502020204030204" pitchFamily="34" charset="0"/>
                          <a:ea typeface="PMingLiU" panose="02020500000000000000" pitchFamily="18" charset="-120"/>
                          <a:cs typeface="Calibri" panose="020F0502020204030204" pitchFamily="34" charset="0"/>
                        </a:rPr>
                        <a:t>се</a:t>
                      </a:r>
                      <a:r>
                        <a:rPr lang="en-US" sz="2200" dirty="0">
                          <a:effectLst/>
                          <a:latin typeface="Calibri" panose="020F0502020204030204" pitchFamily="34" charset="0"/>
                          <a:ea typeface="PMingLiU" panose="02020500000000000000" pitchFamily="18" charset="-120"/>
                          <a:cs typeface="Calibri" panose="020F0502020204030204" pitchFamily="34" charset="0"/>
                        </a:rPr>
                        <a:t> </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рец</a:t>
                      </a:r>
                      <a:r>
                        <a:rPr lang="en-US" sz="22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200" u="sng" dirty="0" err="1">
                          <a:effectLst/>
                          <a:latin typeface="Calibri" panose="020F0502020204030204" pitchFamily="34" charset="0"/>
                          <a:ea typeface="PMingLiU" panose="02020500000000000000" pitchFamily="18" charset="-120"/>
                          <a:cs typeface="Calibri" panose="020F0502020204030204" pitchFamily="34" charset="0"/>
                        </a:rPr>
                        <a:t>пт</a:t>
                      </a:r>
                      <a:r>
                        <a:rPr lang="en-US" sz="2200" dirty="0">
                          <a:effectLst/>
                          <a:latin typeface="Calibri" panose="020F0502020204030204" pitchFamily="34" charset="0"/>
                          <a:ea typeface="PMingLiU" panose="02020500000000000000" pitchFamily="18" charset="-120"/>
                          <a:cs typeface="Calibri" panose="020F0502020204030204" pitchFamily="34" charset="0"/>
                        </a:rPr>
                        <a:t>.</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This is a recipe from the book “Mari Cooking”.</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045414"/>
                  </a:ext>
                </a:extLst>
              </a:tr>
            </a:tbl>
          </a:graphicData>
        </a:graphic>
      </p:graphicFrame>
      <p:graphicFrame>
        <p:nvGraphicFramePr>
          <p:cNvPr id="2" name="Table 1">
            <a:extLst>
              <a:ext uri="{FF2B5EF4-FFF2-40B4-BE49-F238E27FC236}">
                <a16:creationId xmlns:a16="http://schemas.microsoft.com/office/drawing/2014/main" id="{7AC60205-6C82-4C7C-89D8-E2D6152E1DB3}"/>
              </a:ext>
            </a:extLst>
          </p:cNvPr>
          <p:cNvGraphicFramePr>
            <a:graphicFrameLocks noGrp="1"/>
          </p:cNvGraphicFramePr>
          <p:nvPr>
            <p:extLst>
              <p:ext uri="{D42A27DB-BD31-4B8C-83A1-F6EECF244321}">
                <p14:modId xmlns:p14="http://schemas.microsoft.com/office/powerpoint/2010/main" val="1690957863"/>
              </p:ext>
            </p:extLst>
          </p:nvPr>
        </p:nvGraphicFramePr>
        <p:xfrm>
          <a:off x="838200" y="3072660"/>
          <a:ext cx="10515600" cy="905053"/>
        </p:xfrm>
        <a:graphic>
          <a:graphicData uri="http://schemas.openxmlformats.org/drawingml/2006/table">
            <a:tbl>
              <a:tblPr firstRow="1" firstCol="1" bandRow="1" bandCol="1"/>
              <a:tblGrid>
                <a:gridCol w="5260378">
                  <a:extLst>
                    <a:ext uri="{9D8B030D-6E8A-4147-A177-3AD203B41FA5}">
                      <a16:colId xmlns:a16="http://schemas.microsoft.com/office/drawing/2014/main" val="3201609557"/>
                    </a:ext>
                  </a:extLst>
                </a:gridCol>
                <a:gridCol w="5255222">
                  <a:extLst>
                    <a:ext uri="{9D8B030D-6E8A-4147-A177-3AD203B41FA5}">
                      <a16:colId xmlns:a16="http://schemas.microsoft.com/office/drawing/2014/main" val="1842840333"/>
                    </a:ext>
                  </a:extLst>
                </a:gridCol>
              </a:tblGrid>
              <a:tr h="905053">
                <a:tc>
                  <a:txBody>
                    <a:bodyPr/>
                    <a:lstStyle/>
                    <a:p>
                      <a:pPr algn="l"/>
                      <a:r>
                        <a:rPr lang="en-US" sz="2200">
                          <a:effectLst/>
                          <a:latin typeface="Calibri" panose="020F0502020204030204" pitchFamily="34" charset="0"/>
                          <a:ea typeface="PMingLiU" panose="02020500000000000000" pitchFamily="18" charset="-120"/>
                          <a:cs typeface="Calibri" panose="020F0502020204030204" pitchFamily="34" charset="0"/>
                        </a:rPr>
                        <a:t>Мый тыланд</a:t>
                      </a:r>
                      <a:r>
                        <a:rPr lang="en-US" sz="2200" b="1">
                          <a:effectLst/>
                          <a:latin typeface="Calibri" panose="020F0502020204030204" pitchFamily="34" charset="0"/>
                          <a:ea typeface="PMingLiU" panose="02020500000000000000" pitchFamily="18" charset="-120"/>
                          <a:cs typeface="Calibri" panose="020F0502020204030204" pitchFamily="34" charset="0"/>
                        </a:rPr>
                        <a:t>а</a:t>
                      </a:r>
                      <a:r>
                        <a:rPr lang="en-US" sz="2200">
                          <a:effectLst/>
                          <a:latin typeface="Calibri" panose="020F0502020204030204" pitchFamily="34" charset="0"/>
                          <a:ea typeface="PMingLiU" panose="02020500000000000000" pitchFamily="18" charset="-120"/>
                          <a:cs typeface="Calibri" panose="020F0502020204030204" pitchFamily="34" charset="0"/>
                        </a:rPr>
                        <a:t> </a:t>
                      </a:r>
                      <a:r>
                        <a:rPr lang="en-US" sz="2200" u="sng">
                          <a:effectLst/>
                          <a:latin typeface="Calibri" panose="020F0502020204030204" pitchFamily="34" charset="0"/>
                          <a:ea typeface="PMingLiU" panose="02020500000000000000" pitchFamily="18" charset="-120"/>
                          <a:cs typeface="Calibri" panose="020F0502020204030204" pitchFamily="34" charset="0"/>
                        </a:rPr>
                        <a:t>рец</a:t>
                      </a:r>
                      <a:r>
                        <a:rPr lang="en-US" sz="2200" b="1" u="sng">
                          <a:effectLst/>
                          <a:latin typeface="Calibri" panose="020F0502020204030204" pitchFamily="34" charset="0"/>
                          <a:ea typeface="PMingLiU" panose="02020500000000000000" pitchFamily="18" charset="-120"/>
                          <a:cs typeface="Calibri" panose="020F0502020204030204" pitchFamily="34" charset="0"/>
                        </a:rPr>
                        <a:t>е</a:t>
                      </a:r>
                      <a:r>
                        <a:rPr lang="en-US" sz="2200" u="sng">
                          <a:effectLst/>
                          <a:latin typeface="Calibri" panose="020F0502020204030204" pitchFamily="34" charset="0"/>
                          <a:ea typeface="PMingLiU" panose="02020500000000000000" pitchFamily="18" charset="-120"/>
                          <a:cs typeface="Calibri" panose="020F0502020204030204" pitchFamily="34" charset="0"/>
                        </a:rPr>
                        <a:t>птым</a:t>
                      </a:r>
                      <a:r>
                        <a:rPr lang="en-US" sz="2200">
                          <a:effectLst/>
                          <a:latin typeface="Calibri" panose="020F0502020204030204" pitchFamily="34" charset="0"/>
                          <a:ea typeface="PMingLiU" panose="02020500000000000000" pitchFamily="18" charset="-120"/>
                          <a:cs typeface="Calibri" panose="020F0502020204030204" pitchFamily="34" charset="0"/>
                        </a:rPr>
                        <a:t> воз</a:t>
                      </a:r>
                      <a:r>
                        <a:rPr lang="en-US" sz="2200" b="1">
                          <a:effectLst/>
                          <a:latin typeface="Calibri" panose="020F0502020204030204" pitchFamily="34" charset="0"/>
                          <a:ea typeface="PMingLiU" panose="02020500000000000000" pitchFamily="18" charset="-120"/>
                          <a:cs typeface="Calibri" panose="020F0502020204030204" pitchFamily="34" charset="0"/>
                        </a:rPr>
                        <a:t>е</a:t>
                      </a:r>
                      <a:r>
                        <a:rPr lang="en-US" sz="2200">
                          <a:effectLst/>
                          <a:latin typeface="Calibri" panose="020F0502020204030204" pitchFamily="34" charset="0"/>
                          <a:ea typeface="PMingLiU" panose="02020500000000000000" pitchFamily="18" charset="-120"/>
                          <a:cs typeface="Calibri" panose="020F0502020204030204" pitchFamily="34" charset="0"/>
                        </a:rPr>
                        <a:t>м.</a:t>
                      </a:r>
                      <a:endParaRPr lang="en-GB" sz="22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200" dirty="0">
                          <a:effectLst/>
                          <a:latin typeface="Calibri" panose="020F0502020204030204" pitchFamily="34" charset="0"/>
                          <a:ea typeface="PMingLiU" panose="02020500000000000000" pitchFamily="18" charset="-120"/>
                          <a:cs typeface="Calibri" panose="020F0502020204030204" pitchFamily="34" charset="0"/>
                        </a:rPr>
                        <a:t>I will write you a prescription.</a:t>
                      </a:r>
                      <a:endParaRPr lang="en-GB" sz="22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761212"/>
                  </a:ext>
                </a:extLst>
              </a:tr>
            </a:tbl>
          </a:graphicData>
        </a:graphic>
      </p:graphicFrame>
    </p:spTree>
    <p:extLst>
      <p:ext uri="{BB962C8B-B14F-4D97-AF65-F5344CB8AC3E}">
        <p14:creationId xmlns:p14="http://schemas.microsoft.com/office/powerpoint/2010/main" val="217225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33</a:t>
            </a:fld>
            <a:endParaRPr lang="en-GB"/>
          </a:p>
        </p:txBody>
      </p:sp>
    </p:spTree>
    <p:extLst>
      <p:ext uri="{BB962C8B-B14F-4D97-AF65-F5344CB8AC3E}">
        <p14:creationId xmlns:p14="http://schemas.microsoft.com/office/powerpoint/2010/main" val="3676685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34</a:t>
            </a:fld>
            <a:endParaRPr lang="en-GB"/>
          </a:p>
        </p:txBody>
      </p:sp>
      <p:pic>
        <p:nvPicPr>
          <p:cNvPr id="3" name="Picture 2">
            <a:extLst>
              <a:ext uri="{FF2B5EF4-FFF2-40B4-BE49-F238E27FC236}">
                <a16:creationId xmlns:a16="http://schemas.microsoft.com/office/drawing/2014/main" id="{A6A7CD95-C6D4-4BDB-BF4E-7399CD027C73}"/>
              </a:ext>
            </a:extLst>
          </p:cNvPr>
          <p:cNvPicPr>
            <a:picLocks noChangeAspect="1"/>
          </p:cNvPicPr>
          <p:nvPr/>
        </p:nvPicPr>
        <p:blipFill>
          <a:blip r:embed="rId4"/>
          <a:stretch>
            <a:fillRect/>
          </a:stretch>
        </p:blipFill>
        <p:spPr>
          <a:xfrm>
            <a:off x="428625" y="517525"/>
            <a:ext cx="9553575" cy="5838825"/>
          </a:xfrm>
          <a:prstGeom prst="rect">
            <a:avLst/>
          </a:prstGeom>
        </p:spPr>
      </p:pic>
      <p:pic>
        <p:nvPicPr>
          <p:cNvPr id="9" name="Picture 8">
            <a:extLst>
              <a:ext uri="{FF2B5EF4-FFF2-40B4-BE49-F238E27FC236}">
                <a16:creationId xmlns:a16="http://schemas.microsoft.com/office/drawing/2014/main" id="{F1B0A779-316B-4BBF-8E3C-FF02256FA5C8}"/>
              </a:ext>
            </a:extLst>
          </p:cNvPr>
          <p:cNvPicPr>
            <a:picLocks noChangeAspect="1"/>
          </p:cNvPicPr>
          <p:nvPr/>
        </p:nvPicPr>
        <p:blipFill>
          <a:blip r:embed="rId5"/>
          <a:stretch>
            <a:fillRect/>
          </a:stretch>
        </p:blipFill>
        <p:spPr>
          <a:xfrm>
            <a:off x="9982438" y="1015298"/>
            <a:ext cx="1940400" cy="1946977"/>
          </a:xfrm>
          <a:prstGeom prst="rect">
            <a:avLst/>
          </a:prstGeom>
        </p:spPr>
      </p:pic>
      <p:pic>
        <p:nvPicPr>
          <p:cNvPr id="11" name="Picture 10">
            <a:extLst>
              <a:ext uri="{FF2B5EF4-FFF2-40B4-BE49-F238E27FC236}">
                <a16:creationId xmlns:a16="http://schemas.microsoft.com/office/drawing/2014/main" id="{53050036-C9DE-494B-A120-3D0827B5B4F1}"/>
              </a:ext>
            </a:extLst>
          </p:cNvPr>
          <p:cNvPicPr>
            <a:picLocks noChangeAspect="1"/>
          </p:cNvPicPr>
          <p:nvPr/>
        </p:nvPicPr>
        <p:blipFill>
          <a:blip r:embed="rId6"/>
          <a:stretch>
            <a:fillRect/>
          </a:stretch>
        </p:blipFill>
        <p:spPr>
          <a:xfrm>
            <a:off x="10000019" y="4010376"/>
            <a:ext cx="1940638" cy="1901825"/>
          </a:xfrm>
          <a:prstGeom prst="rect">
            <a:avLst/>
          </a:prstGeom>
        </p:spPr>
      </p:pic>
      <p:pic>
        <p:nvPicPr>
          <p:cNvPr id="12" name="omj_12_1">
            <a:hlinkClick r:id="" action="ppaction://media"/>
            <a:extLst>
              <a:ext uri="{FF2B5EF4-FFF2-40B4-BE49-F238E27FC236}">
                <a16:creationId xmlns:a16="http://schemas.microsoft.com/office/drawing/2014/main" id="{EC629571-6C09-4F34-821A-D0E07ED8921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44200" y="3181525"/>
            <a:ext cx="609600" cy="609600"/>
          </a:xfrm>
          <a:prstGeom prst="rect">
            <a:avLst/>
          </a:prstGeom>
        </p:spPr>
      </p:pic>
    </p:spTree>
    <p:extLst>
      <p:ext uri="{BB962C8B-B14F-4D97-AF65-F5344CB8AC3E}">
        <p14:creationId xmlns:p14="http://schemas.microsoft.com/office/powerpoint/2010/main" val="1482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5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35</a:t>
            </a:fld>
            <a:endParaRPr lang="en-GB"/>
          </a:p>
        </p:txBody>
      </p:sp>
    </p:spTree>
    <p:extLst>
      <p:ext uri="{BB962C8B-B14F-4D97-AF65-F5344CB8AC3E}">
        <p14:creationId xmlns:p14="http://schemas.microsoft.com/office/powerpoint/2010/main" val="3801195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19.</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М</a:t>
            </a:r>
            <a:r>
              <a:rPr lang="en-US" b="1" dirty="0" err="1"/>
              <a:t>ы</a:t>
            </a:r>
            <a:r>
              <a:rPr lang="en-US" dirty="0" err="1"/>
              <a:t>йын</a:t>
            </a:r>
            <a:r>
              <a:rPr lang="en-US" dirty="0"/>
              <a:t> </a:t>
            </a:r>
            <a:r>
              <a:rPr lang="en-US" dirty="0" err="1"/>
              <a:t>Серг</a:t>
            </a:r>
            <a:r>
              <a:rPr lang="en-US" b="1" dirty="0" err="1"/>
              <a:t>е</a:t>
            </a:r>
            <a:r>
              <a:rPr lang="en-US" dirty="0"/>
              <a:t> </a:t>
            </a:r>
            <a:r>
              <a:rPr lang="en-US" dirty="0" err="1"/>
              <a:t>йолташ</a:t>
            </a:r>
            <a:r>
              <a:rPr lang="en-US" b="1" dirty="0" err="1"/>
              <a:t>е</a:t>
            </a:r>
            <a:r>
              <a:rPr lang="en-US" dirty="0" err="1"/>
              <a:t>мын</a:t>
            </a:r>
            <a:r>
              <a:rPr lang="en-US" dirty="0"/>
              <a:t> </a:t>
            </a:r>
            <a:r>
              <a:rPr lang="en-US" dirty="0" err="1"/>
              <a:t>теҥг</a:t>
            </a:r>
            <a:r>
              <a:rPr lang="en-US" b="1" dirty="0" err="1"/>
              <a:t>е</a:t>
            </a:r>
            <a:r>
              <a:rPr lang="en-US" dirty="0" err="1"/>
              <a:t>че</a:t>
            </a:r>
            <a:r>
              <a:rPr lang="en-US" dirty="0"/>
              <a:t> </a:t>
            </a:r>
            <a:r>
              <a:rPr lang="en-US" dirty="0" err="1"/>
              <a:t>ш</a:t>
            </a:r>
            <a:r>
              <a:rPr lang="en-US" b="1" dirty="0" err="1"/>
              <a:t>о</a:t>
            </a:r>
            <a:r>
              <a:rPr lang="en-US" dirty="0" err="1"/>
              <a:t>чмо</a:t>
            </a:r>
            <a:r>
              <a:rPr lang="en-US" dirty="0"/>
              <a:t> </a:t>
            </a:r>
            <a:r>
              <a:rPr lang="en-US" dirty="0" err="1"/>
              <a:t>к</a:t>
            </a:r>
            <a:r>
              <a:rPr lang="en-US" b="1" dirty="0" err="1"/>
              <a:t>е</a:t>
            </a:r>
            <a:r>
              <a:rPr lang="en-US" dirty="0" err="1"/>
              <a:t>чыже</a:t>
            </a:r>
            <a:r>
              <a:rPr lang="en-US" dirty="0"/>
              <a:t> </a:t>
            </a:r>
            <a:r>
              <a:rPr lang="en-US" b="1" dirty="0" err="1"/>
              <a:t>ы</a:t>
            </a:r>
            <a:r>
              <a:rPr lang="en-US" dirty="0" err="1"/>
              <a:t>л’е</a:t>
            </a:r>
            <a:r>
              <a:rPr lang="en-US" dirty="0"/>
              <a:t>.</a:t>
            </a:r>
          </a:p>
          <a:p>
            <a:pPr marL="0" indent="0">
              <a:buNone/>
            </a:pPr>
            <a:r>
              <a:rPr lang="en-US" dirty="0" err="1"/>
              <a:t>Т</a:t>
            </a:r>
            <a:r>
              <a:rPr lang="en-US" b="1" dirty="0" err="1"/>
              <a:t>у</a:t>
            </a:r>
            <a:r>
              <a:rPr lang="en-US" dirty="0" err="1"/>
              <a:t>дын</a:t>
            </a:r>
            <a:r>
              <a:rPr lang="en-US" dirty="0"/>
              <a:t> </a:t>
            </a:r>
            <a:r>
              <a:rPr lang="en-US" dirty="0" err="1"/>
              <a:t>д</a:t>
            </a:r>
            <a:r>
              <a:rPr lang="en-US" b="1" dirty="0" err="1"/>
              <a:t>е</a:t>
            </a:r>
            <a:r>
              <a:rPr lang="en-US" dirty="0" err="1"/>
              <a:t>ке</a:t>
            </a:r>
            <a:r>
              <a:rPr lang="en-US" dirty="0"/>
              <a:t> </a:t>
            </a:r>
            <a:r>
              <a:rPr lang="en-US" dirty="0" err="1"/>
              <a:t>р</a:t>
            </a:r>
            <a:r>
              <a:rPr lang="en-US" b="1" dirty="0" err="1"/>
              <a:t>о</a:t>
            </a:r>
            <a:r>
              <a:rPr lang="en-US" dirty="0" err="1"/>
              <a:t>до-влакышт</a:t>
            </a:r>
            <a:r>
              <a:rPr lang="en-US" dirty="0"/>
              <a:t> </a:t>
            </a:r>
            <a:r>
              <a:rPr lang="en-US" dirty="0" err="1"/>
              <a:t>т</a:t>
            </a:r>
            <a:r>
              <a:rPr lang="en-US" b="1" dirty="0" err="1"/>
              <a:t>о</a:t>
            </a:r>
            <a:r>
              <a:rPr lang="en-US" dirty="0" err="1"/>
              <a:t>льыч</a:t>
            </a:r>
            <a:r>
              <a:rPr lang="en-US" dirty="0"/>
              <a:t>.</a:t>
            </a:r>
          </a:p>
          <a:p>
            <a:pPr marL="0" indent="0">
              <a:buNone/>
            </a:pPr>
            <a:r>
              <a:rPr lang="en-US" dirty="0" err="1"/>
              <a:t>Н</a:t>
            </a:r>
            <a:r>
              <a:rPr lang="en-US" b="1" dirty="0" err="1"/>
              <a:t>у</a:t>
            </a:r>
            <a:r>
              <a:rPr lang="en-US" dirty="0" err="1"/>
              <a:t>но</a:t>
            </a:r>
            <a:r>
              <a:rPr lang="en-US" dirty="0"/>
              <a:t> </a:t>
            </a:r>
            <a:r>
              <a:rPr lang="en-US" dirty="0" err="1"/>
              <a:t>т</a:t>
            </a:r>
            <a:r>
              <a:rPr lang="en-US" b="1" dirty="0" err="1"/>
              <a:t>у</a:t>
            </a:r>
            <a:r>
              <a:rPr lang="en-US" dirty="0" err="1"/>
              <a:t>дым</a:t>
            </a:r>
            <a:r>
              <a:rPr lang="en-US" dirty="0"/>
              <a:t> </a:t>
            </a:r>
            <a:r>
              <a:rPr lang="en-US" dirty="0" err="1"/>
              <a:t>ш</a:t>
            </a:r>
            <a:r>
              <a:rPr lang="en-US" b="1" dirty="0" err="1"/>
              <a:t>о</a:t>
            </a:r>
            <a:r>
              <a:rPr lang="en-US" dirty="0" err="1"/>
              <a:t>кшын</a:t>
            </a:r>
            <a:r>
              <a:rPr lang="en-US" dirty="0"/>
              <a:t> </a:t>
            </a:r>
            <a:r>
              <a:rPr lang="en-US" dirty="0" err="1"/>
              <a:t>сал</a:t>
            </a:r>
            <a:r>
              <a:rPr lang="en-US" b="1" dirty="0" err="1"/>
              <a:t>а</a:t>
            </a:r>
            <a:r>
              <a:rPr lang="en-US" dirty="0" err="1"/>
              <a:t>млышт</a:t>
            </a:r>
            <a:r>
              <a:rPr lang="en-US" dirty="0"/>
              <a:t>, </a:t>
            </a:r>
            <a:r>
              <a:rPr lang="en-US" dirty="0" err="1"/>
              <a:t>сай</a:t>
            </a:r>
            <a:r>
              <a:rPr lang="en-US" dirty="0"/>
              <a:t> </a:t>
            </a:r>
            <a:r>
              <a:rPr lang="en-US" dirty="0" err="1"/>
              <a:t>таз</a:t>
            </a:r>
            <a:r>
              <a:rPr lang="en-US" b="1" dirty="0" err="1"/>
              <a:t>а</a:t>
            </a:r>
            <a:r>
              <a:rPr lang="en-US" dirty="0" err="1"/>
              <a:t>лыкым</a:t>
            </a:r>
            <a:r>
              <a:rPr lang="en-US" dirty="0"/>
              <a:t> </a:t>
            </a:r>
            <a:r>
              <a:rPr lang="en-US" dirty="0" err="1"/>
              <a:t>тыл</a:t>
            </a:r>
            <a:r>
              <a:rPr lang="en-US" b="1" dirty="0" err="1"/>
              <a:t>а</a:t>
            </a:r>
            <a:r>
              <a:rPr lang="en-US" dirty="0" err="1"/>
              <a:t>нышт</a:t>
            </a:r>
            <a:r>
              <a:rPr lang="en-US" dirty="0"/>
              <a:t>.</a:t>
            </a:r>
          </a:p>
          <a:p>
            <a:pPr marL="0" indent="0">
              <a:buNone/>
            </a:pPr>
            <a:r>
              <a:rPr lang="en-US" dirty="0" err="1"/>
              <a:t>Ав</a:t>
            </a:r>
            <a:r>
              <a:rPr lang="en-US" b="1" dirty="0" err="1"/>
              <a:t>а</a:t>
            </a:r>
            <a:r>
              <a:rPr lang="en-US" dirty="0" err="1"/>
              <a:t>ж</a:t>
            </a:r>
            <a:r>
              <a:rPr lang="en-US" dirty="0"/>
              <a:t> </a:t>
            </a:r>
            <a:r>
              <a:rPr lang="en-US" dirty="0" err="1"/>
              <a:t>ден</a:t>
            </a:r>
            <a:r>
              <a:rPr lang="en-US" dirty="0"/>
              <a:t> </a:t>
            </a:r>
            <a:r>
              <a:rPr lang="en-US" dirty="0" err="1"/>
              <a:t>ач</a:t>
            </a:r>
            <a:r>
              <a:rPr lang="en-US" b="1" dirty="0" err="1"/>
              <a:t>а</a:t>
            </a:r>
            <a:r>
              <a:rPr lang="en-US" dirty="0" err="1"/>
              <a:t>же</a:t>
            </a:r>
            <a:r>
              <a:rPr lang="en-US" dirty="0"/>
              <a:t> </a:t>
            </a:r>
            <a:r>
              <a:rPr lang="en-US" dirty="0" err="1"/>
              <a:t>телев</a:t>
            </a:r>
            <a:r>
              <a:rPr lang="en-US" b="1" dirty="0" err="1"/>
              <a:t>и</a:t>
            </a:r>
            <a:r>
              <a:rPr lang="en-US" dirty="0" err="1"/>
              <a:t>зорым</a:t>
            </a:r>
            <a:r>
              <a:rPr lang="en-US" dirty="0"/>
              <a:t> </a:t>
            </a:r>
            <a:r>
              <a:rPr lang="en-US" dirty="0" err="1"/>
              <a:t>пӧл</a:t>
            </a:r>
            <a:r>
              <a:rPr lang="en-US" b="1" dirty="0" err="1"/>
              <a:t>е</a:t>
            </a:r>
            <a:r>
              <a:rPr lang="en-US" dirty="0" err="1"/>
              <a:t>клышт</a:t>
            </a:r>
            <a:r>
              <a:rPr lang="en-US" dirty="0"/>
              <a:t>.</a:t>
            </a:r>
          </a:p>
          <a:p>
            <a:pPr marL="0" indent="0">
              <a:buNone/>
            </a:pPr>
            <a:r>
              <a:rPr lang="en-US" dirty="0" err="1"/>
              <a:t>Коч</a:t>
            </a:r>
            <a:r>
              <a:rPr lang="en-US" b="1" dirty="0" err="1"/>
              <a:t>а</a:t>
            </a:r>
            <a:r>
              <a:rPr lang="en-US" dirty="0" err="1"/>
              <a:t>же</a:t>
            </a:r>
            <a:r>
              <a:rPr lang="en-US" dirty="0"/>
              <a:t> </a:t>
            </a:r>
            <a:r>
              <a:rPr lang="en-US" dirty="0" err="1"/>
              <a:t>мот</a:t>
            </a:r>
            <a:r>
              <a:rPr lang="en-US" b="1" dirty="0" err="1"/>
              <a:t>о</a:t>
            </a:r>
            <a:r>
              <a:rPr lang="en-US" dirty="0" err="1"/>
              <a:t>р</a:t>
            </a:r>
            <a:r>
              <a:rPr lang="en-US" dirty="0"/>
              <a:t> </a:t>
            </a:r>
            <a:r>
              <a:rPr lang="en-US" dirty="0" err="1"/>
              <a:t>книг</a:t>
            </a:r>
            <a:r>
              <a:rPr lang="en-US" b="1" dirty="0" err="1"/>
              <a:t>а</a:t>
            </a:r>
            <a:r>
              <a:rPr lang="en-US" dirty="0" err="1"/>
              <a:t>м</a:t>
            </a:r>
            <a:r>
              <a:rPr lang="en-US" dirty="0"/>
              <a:t> </a:t>
            </a:r>
            <a:r>
              <a:rPr lang="en-US" dirty="0" err="1"/>
              <a:t>п</a:t>
            </a:r>
            <a:r>
              <a:rPr lang="en-US" b="1" dirty="0" err="1"/>
              <a:t>у</a:t>
            </a:r>
            <a:r>
              <a:rPr lang="en-US" dirty="0" err="1"/>
              <a:t>ыш</a:t>
            </a:r>
            <a:r>
              <a:rPr lang="en-US" dirty="0"/>
              <a:t>.</a:t>
            </a:r>
          </a:p>
          <a:p>
            <a:pPr marL="0" indent="0">
              <a:buNone/>
            </a:pPr>
            <a:r>
              <a:rPr lang="en-US" dirty="0" err="1"/>
              <a:t>Ков</a:t>
            </a:r>
            <a:r>
              <a:rPr lang="en-US" b="1" dirty="0" err="1"/>
              <a:t>а</a:t>
            </a:r>
            <a:r>
              <a:rPr lang="en-US" dirty="0" err="1"/>
              <a:t>же</a:t>
            </a:r>
            <a:r>
              <a:rPr lang="en-US" dirty="0"/>
              <a:t> </a:t>
            </a:r>
            <a:r>
              <a:rPr lang="en-US" dirty="0" err="1"/>
              <a:t>самов</a:t>
            </a:r>
            <a:r>
              <a:rPr lang="en-US" b="1" dirty="0" err="1"/>
              <a:t>а</a:t>
            </a:r>
            <a:r>
              <a:rPr lang="en-US" dirty="0" err="1"/>
              <a:t>рым</a:t>
            </a:r>
            <a:r>
              <a:rPr lang="en-US" dirty="0"/>
              <a:t> </a:t>
            </a:r>
            <a:r>
              <a:rPr lang="en-US" dirty="0" err="1"/>
              <a:t>пӧл</a:t>
            </a:r>
            <a:r>
              <a:rPr lang="en-US" b="1" dirty="0" err="1"/>
              <a:t>е</a:t>
            </a:r>
            <a:r>
              <a:rPr lang="en-US" dirty="0" err="1"/>
              <a:t>клыш</a:t>
            </a:r>
            <a:r>
              <a:rPr lang="en-US" dirty="0"/>
              <a:t>.</a:t>
            </a:r>
          </a:p>
          <a:p>
            <a:pPr marL="0" indent="0">
              <a:buNone/>
            </a:pPr>
            <a:r>
              <a:rPr lang="en-US" dirty="0" err="1"/>
              <a:t>Сергел</a:t>
            </a:r>
            <a:r>
              <a:rPr lang="en-US" b="1" dirty="0" err="1"/>
              <a:t>а</a:t>
            </a:r>
            <a:r>
              <a:rPr lang="en-US" dirty="0" err="1"/>
              <a:t>н</a:t>
            </a:r>
            <a:r>
              <a:rPr lang="en-US" dirty="0"/>
              <a:t> </a:t>
            </a:r>
            <a:r>
              <a:rPr lang="en-US" dirty="0" err="1"/>
              <a:t>чыл</a:t>
            </a:r>
            <a:r>
              <a:rPr lang="en-US" b="1" dirty="0" err="1"/>
              <a:t>а</a:t>
            </a:r>
            <a:r>
              <a:rPr lang="en-US" dirty="0"/>
              <a:t> </a:t>
            </a:r>
            <a:r>
              <a:rPr lang="en-US" dirty="0" err="1"/>
              <a:t>пӧл</a:t>
            </a:r>
            <a:r>
              <a:rPr lang="en-US" b="1" dirty="0" err="1"/>
              <a:t>е</a:t>
            </a:r>
            <a:r>
              <a:rPr lang="en-US" dirty="0" err="1"/>
              <a:t>к</a:t>
            </a:r>
            <a:r>
              <a:rPr lang="en-US" dirty="0"/>
              <a:t> </a:t>
            </a:r>
            <a:r>
              <a:rPr lang="en-US" dirty="0" err="1"/>
              <a:t>к</a:t>
            </a:r>
            <a:r>
              <a:rPr lang="en-US" b="1" dirty="0" err="1"/>
              <a:t>е</a:t>
            </a:r>
            <a:r>
              <a:rPr lang="en-US" dirty="0" err="1"/>
              <a:t>лшыш</a:t>
            </a:r>
            <a:r>
              <a:rPr lang="en-US" dirty="0"/>
              <a:t>.</a:t>
            </a: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12</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2" name="omj_12_2">
            <a:hlinkClick r:id="" action="ppaction://media"/>
            <a:extLst>
              <a:ext uri="{FF2B5EF4-FFF2-40B4-BE49-F238E27FC236}">
                <a16:creationId xmlns:a16="http://schemas.microsoft.com/office/drawing/2014/main" id="{D6F92637-4EDE-4AF2-8384-998628ED64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82200" y="5352257"/>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32" name="Table 31">
            <a:extLst>
              <a:ext uri="{FF2B5EF4-FFF2-40B4-BE49-F238E27FC236}">
                <a16:creationId xmlns:a16="http://schemas.microsoft.com/office/drawing/2014/main" id="{954706F5-9FC1-4A86-BE20-694932300464}"/>
              </a:ext>
            </a:extLst>
          </p:cNvPr>
          <p:cNvGraphicFramePr>
            <a:graphicFrameLocks noGrp="1"/>
          </p:cNvGraphicFramePr>
          <p:nvPr>
            <p:extLst>
              <p:ext uri="{D42A27DB-BD31-4B8C-83A1-F6EECF244321}">
                <p14:modId xmlns:p14="http://schemas.microsoft.com/office/powerpoint/2010/main" val="2495271446"/>
              </p:ext>
            </p:extLst>
          </p:nvPr>
        </p:nvGraphicFramePr>
        <p:xfrm>
          <a:off x="838203" y="2165692"/>
          <a:ext cx="10515597" cy="3482292"/>
        </p:xfrm>
        <a:graphic>
          <a:graphicData uri="http://schemas.openxmlformats.org/drawingml/2006/table">
            <a:tbl>
              <a:tblPr firstRow="1" firstCol="1" bandRow="1" bandCol="1"/>
              <a:tblGrid>
                <a:gridCol w="1905635">
                  <a:extLst>
                    <a:ext uri="{9D8B030D-6E8A-4147-A177-3AD203B41FA5}">
                      <a16:colId xmlns:a16="http://schemas.microsoft.com/office/drawing/2014/main" val="1884895858"/>
                    </a:ext>
                  </a:extLst>
                </a:gridCol>
                <a:gridCol w="2227533">
                  <a:extLst>
                    <a:ext uri="{9D8B030D-6E8A-4147-A177-3AD203B41FA5}">
                      <a16:colId xmlns:a16="http://schemas.microsoft.com/office/drawing/2014/main" val="4055666161"/>
                    </a:ext>
                  </a:extLst>
                </a:gridCol>
                <a:gridCol w="2328127">
                  <a:extLst>
                    <a:ext uri="{9D8B030D-6E8A-4147-A177-3AD203B41FA5}">
                      <a16:colId xmlns:a16="http://schemas.microsoft.com/office/drawing/2014/main" val="1791775920"/>
                    </a:ext>
                  </a:extLst>
                </a:gridCol>
                <a:gridCol w="4054302">
                  <a:extLst>
                    <a:ext uri="{9D8B030D-6E8A-4147-A177-3AD203B41FA5}">
                      <a16:colId xmlns:a16="http://schemas.microsoft.com/office/drawing/2014/main" val="1652318992"/>
                    </a:ext>
                  </a:extLst>
                </a:gridCol>
              </a:tblGrid>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ял</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village</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лысе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village, of the village</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325183"/>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city</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city, of the city, urban</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111755"/>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yesterday</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чысе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yesterday(’s)</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115097"/>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эрл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tomorrow</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эрл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tomorrow(’s)</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420307"/>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пас</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у</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field</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пас</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со</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(of the) field</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031407"/>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пӧрт</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dirty="0">
                          <a:effectLst/>
                          <a:latin typeface="Calibri" panose="020F0502020204030204" pitchFamily="34" charset="0"/>
                          <a:ea typeface="PMingLiU" panose="02020500000000000000" pitchFamily="18" charset="-120"/>
                          <a:cs typeface="Calibri" panose="020F0502020204030204" pitchFamily="34" charset="0"/>
                        </a:rPr>
                        <a:t>house</a:t>
                      </a:r>
                      <a:endParaRPr lang="en-US" sz="4600" b="0" i="0" u="none" strike="noStrike" dirty="0">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ртысӧ</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dirty="0">
                          <a:effectLst/>
                          <a:latin typeface="Calibri" panose="020F0502020204030204" pitchFamily="34" charset="0"/>
                          <a:ea typeface="PMingLiU" panose="02020500000000000000" pitchFamily="18" charset="-120"/>
                          <a:cs typeface="Calibri" panose="020F0502020204030204" pitchFamily="34" charset="0"/>
                        </a:rPr>
                        <a:t>(of the) house</a:t>
                      </a:r>
                      <a:endParaRPr lang="en-US" sz="4600" b="0" i="0" u="none" strike="noStrike" dirty="0">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932386"/>
                  </a:ext>
                </a:extLst>
              </a:tr>
            </a:tbl>
          </a:graphicData>
        </a:graphic>
      </p:graphicFrame>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t>
            </a:r>
            <a:r>
              <a:rPr lang="mi-NZ" u="sng" dirty="0"/>
              <a:t>ы)се</a:t>
            </a:r>
            <a:endParaRPr lang="en-GB" u="sng" dirty="0"/>
          </a:p>
        </p:txBody>
      </p:sp>
      <p:sp>
        <p:nvSpPr>
          <p:cNvPr id="34" name="Rectangle 33">
            <a:extLst>
              <a:ext uri="{FF2B5EF4-FFF2-40B4-BE49-F238E27FC236}">
                <a16:creationId xmlns:a16="http://schemas.microsoft.com/office/drawing/2014/main" id="{BF697DF0-124D-4642-A974-52B8415DAAEB}"/>
              </a:ext>
            </a:extLst>
          </p:cNvPr>
          <p:cNvSpPr/>
          <p:nvPr/>
        </p:nvSpPr>
        <p:spPr>
          <a:xfrm>
            <a:off x="5018455" y="2232254"/>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47">
            <a:extLst>
              <a:ext uri="{FF2B5EF4-FFF2-40B4-BE49-F238E27FC236}">
                <a16:creationId xmlns:a16="http://schemas.microsoft.com/office/drawing/2014/main" id="{5A7002B5-AC18-4EE3-B0D2-3E46F63E2AC9}"/>
              </a:ext>
            </a:extLst>
          </p:cNvPr>
          <p:cNvSpPr/>
          <p:nvPr/>
        </p:nvSpPr>
        <p:spPr>
          <a:xfrm>
            <a:off x="5101281" y="2807496"/>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54">
            <a:extLst>
              <a:ext uri="{FF2B5EF4-FFF2-40B4-BE49-F238E27FC236}">
                <a16:creationId xmlns:a16="http://schemas.microsoft.com/office/drawing/2014/main" id="{9010AE2C-27DC-493B-82BD-5324886D9F4F}"/>
              </a:ext>
            </a:extLst>
          </p:cNvPr>
          <p:cNvSpPr/>
          <p:nvPr/>
        </p:nvSpPr>
        <p:spPr>
          <a:xfrm>
            <a:off x="5018454" y="3449300"/>
            <a:ext cx="1928997"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55">
            <a:extLst>
              <a:ext uri="{FF2B5EF4-FFF2-40B4-BE49-F238E27FC236}">
                <a16:creationId xmlns:a16="http://schemas.microsoft.com/office/drawing/2014/main" id="{635D5563-BB1E-4157-8B16-8AEA239AF97E}"/>
              </a:ext>
            </a:extLst>
          </p:cNvPr>
          <p:cNvSpPr/>
          <p:nvPr/>
        </p:nvSpPr>
        <p:spPr>
          <a:xfrm>
            <a:off x="5101281" y="4005703"/>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7" name="Rectangle 56">
            <a:extLst>
              <a:ext uri="{FF2B5EF4-FFF2-40B4-BE49-F238E27FC236}">
                <a16:creationId xmlns:a16="http://schemas.microsoft.com/office/drawing/2014/main" id="{D715A4C6-F69F-457B-B364-1E7078F786D3}"/>
              </a:ext>
            </a:extLst>
          </p:cNvPr>
          <p:cNvSpPr/>
          <p:nvPr/>
        </p:nvSpPr>
        <p:spPr>
          <a:xfrm>
            <a:off x="5101281" y="4596610"/>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Rectangle 57">
            <a:extLst>
              <a:ext uri="{FF2B5EF4-FFF2-40B4-BE49-F238E27FC236}">
                <a16:creationId xmlns:a16="http://schemas.microsoft.com/office/drawing/2014/main" id="{71C06877-DED0-4029-B60E-4D1F7A861CF9}"/>
              </a:ext>
            </a:extLst>
          </p:cNvPr>
          <p:cNvSpPr/>
          <p:nvPr/>
        </p:nvSpPr>
        <p:spPr>
          <a:xfrm>
            <a:off x="5101280" y="5125898"/>
            <a:ext cx="1508241"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630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48"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32" name="Table 31">
            <a:extLst>
              <a:ext uri="{FF2B5EF4-FFF2-40B4-BE49-F238E27FC236}">
                <a16:creationId xmlns:a16="http://schemas.microsoft.com/office/drawing/2014/main" id="{954706F5-9FC1-4A86-BE20-694932300464}"/>
              </a:ext>
            </a:extLst>
          </p:cNvPr>
          <p:cNvGraphicFramePr>
            <a:graphicFrameLocks noGrp="1"/>
          </p:cNvGraphicFramePr>
          <p:nvPr/>
        </p:nvGraphicFramePr>
        <p:xfrm>
          <a:off x="838203" y="2165692"/>
          <a:ext cx="10515597" cy="3482292"/>
        </p:xfrm>
        <a:graphic>
          <a:graphicData uri="http://schemas.openxmlformats.org/drawingml/2006/table">
            <a:tbl>
              <a:tblPr firstRow="1" firstCol="1" bandRow="1" bandCol="1"/>
              <a:tblGrid>
                <a:gridCol w="1905635">
                  <a:extLst>
                    <a:ext uri="{9D8B030D-6E8A-4147-A177-3AD203B41FA5}">
                      <a16:colId xmlns:a16="http://schemas.microsoft.com/office/drawing/2014/main" val="1884895858"/>
                    </a:ext>
                  </a:extLst>
                </a:gridCol>
                <a:gridCol w="2227533">
                  <a:extLst>
                    <a:ext uri="{9D8B030D-6E8A-4147-A177-3AD203B41FA5}">
                      <a16:colId xmlns:a16="http://schemas.microsoft.com/office/drawing/2014/main" val="4055666161"/>
                    </a:ext>
                  </a:extLst>
                </a:gridCol>
                <a:gridCol w="2328127">
                  <a:extLst>
                    <a:ext uri="{9D8B030D-6E8A-4147-A177-3AD203B41FA5}">
                      <a16:colId xmlns:a16="http://schemas.microsoft.com/office/drawing/2014/main" val="1791775920"/>
                    </a:ext>
                  </a:extLst>
                </a:gridCol>
                <a:gridCol w="4054302">
                  <a:extLst>
                    <a:ext uri="{9D8B030D-6E8A-4147-A177-3AD203B41FA5}">
                      <a16:colId xmlns:a16="http://schemas.microsoft.com/office/drawing/2014/main" val="1652318992"/>
                    </a:ext>
                  </a:extLst>
                </a:gridCol>
              </a:tblGrid>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ял</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village</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лысе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village, of the village</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325183"/>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city</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city, of the city, urban</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111755"/>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yesterday</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чысе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yesterday(’s)</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115097"/>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эрл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tomorrow</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эрл</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се</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tomorrow(’s)</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420307"/>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пас</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у</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field</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пас</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со</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a:effectLst/>
                          <a:latin typeface="Calibri" panose="020F0502020204030204" pitchFamily="34" charset="0"/>
                          <a:ea typeface="PMingLiU" panose="02020500000000000000" pitchFamily="18" charset="-120"/>
                          <a:cs typeface="Calibri" panose="020F0502020204030204" pitchFamily="34" charset="0"/>
                        </a:rPr>
                        <a:t>(of the) field</a:t>
                      </a:r>
                      <a:endParaRPr lang="en-US" sz="4600" b="0" i="0" u="none" strike="noStrike">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031407"/>
                  </a:ext>
                </a:extLst>
              </a:tr>
              <a:tr h="580382">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пӧрт</a:t>
                      </a:r>
                      <a:endParaRPr lang="az-Cyrl-AZ" sz="4600" b="0" i="0" u="none" strike="noStrike">
                        <a:effectLst/>
                        <a:latin typeface="Arial" panose="020B0604020202020204" pitchFamily="34" charset="0"/>
                      </a:endParaRPr>
                    </a:p>
                  </a:txBody>
                  <a:tcPr marL="173825" marR="173825" marT="241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dirty="0">
                          <a:effectLst/>
                          <a:latin typeface="Calibri" panose="020F0502020204030204" pitchFamily="34" charset="0"/>
                          <a:ea typeface="PMingLiU" panose="02020500000000000000" pitchFamily="18" charset="-120"/>
                          <a:cs typeface="Calibri" panose="020F0502020204030204" pitchFamily="34" charset="0"/>
                        </a:rPr>
                        <a:t>house</a:t>
                      </a:r>
                      <a:endParaRPr lang="en-US" sz="4600" b="0" i="0" u="none" strike="noStrike" dirty="0">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0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3000" b="0" i="0" u="none" strike="noStrike">
                          <a:effectLst/>
                          <a:latin typeface="Calibri" panose="020F0502020204030204" pitchFamily="34" charset="0"/>
                          <a:ea typeface="PMingLiU" panose="02020500000000000000" pitchFamily="18" charset="-120"/>
                          <a:cs typeface="Calibri" panose="020F0502020204030204" pitchFamily="34" charset="0"/>
                        </a:rPr>
                        <a:t>ртысӧ</a:t>
                      </a:r>
                      <a:endParaRPr lang="az-Cyrl-AZ" sz="4600" b="0" i="0" u="none" strike="noStrike">
                        <a:effectLst/>
                        <a:latin typeface="Arial" panose="020B0604020202020204" pitchFamily="34" charset="0"/>
                      </a:endParaRPr>
                    </a:p>
                  </a:txBody>
                  <a:tcPr marL="173825" marR="173825" marT="24142"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000" b="0" i="0" u="none" strike="noStrike" dirty="0">
                          <a:effectLst/>
                          <a:latin typeface="Calibri" panose="020F0502020204030204" pitchFamily="34" charset="0"/>
                          <a:ea typeface="PMingLiU" panose="02020500000000000000" pitchFamily="18" charset="-120"/>
                          <a:cs typeface="Calibri" panose="020F0502020204030204" pitchFamily="34" charset="0"/>
                        </a:rPr>
                        <a:t>(of the) house</a:t>
                      </a:r>
                      <a:endParaRPr lang="en-US" sz="4600" b="0" i="0" u="none" strike="noStrike" dirty="0">
                        <a:effectLst/>
                        <a:latin typeface="Arial" panose="020B0604020202020204" pitchFamily="34" charset="0"/>
                      </a:endParaRPr>
                    </a:p>
                  </a:txBody>
                  <a:tcPr marL="173825" marR="173825" marT="241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932386"/>
                  </a:ext>
                </a:extLst>
              </a:tr>
            </a:tbl>
          </a:graphicData>
        </a:graphic>
      </p:graphicFrame>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t>
            </a:r>
            <a:r>
              <a:rPr lang="mi-NZ" u="sng" dirty="0"/>
              <a:t>ы)се</a:t>
            </a:r>
            <a:endParaRPr lang="en-GB" u="sng" dirty="0"/>
          </a:p>
        </p:txBody>
      </p:sp>
    </p:spTree>
    <p:extLst>
      <p:ext uri="{BB962C8B-B14F-4D97-AF65-F5344CB8AC3E}">
        <p14:creationId xmlns:p14="http://schemas.microsoft.com/office/powerpoint/2010/main" val="48827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1860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t>
            </a:r>
            <a:r>
              <a:rPr lang="mi-NZ" u="sng" dirty="0"/>
              <a:t>ы)се</a:t>
            </a:r>
          </a:p>
          <a:p>
            <a:pPr marL="0" indent="0">
              <a:buFont typeface="Arial" panose="020B0604020202020204" pitchFamily="34" charset="0"/>
              <a:buNone/>
            </a:pPr>
            <a:endParaRPr lang="en-GB" u="sng" dirty="0"/>
          </a:p>
          <a:p>
            <a:pPr marL="0" indent="0">
              <a:buFont typeface="Arial" panose="020B0604020202020204" pitchFamily="34" charset="0"/>
              <a:buNone/>
            </a:pPr>
            <a:r>
              <a:rPr lang="en-GB" dirty="0"/>
              <a:t>NB!</a:t>
            </a:r>
          </a:p>
        </p:txBody>
      </p:sp>
      <p:graphicFrame>
        <p:nvGraphicFramePr>
          <p:cNvPr id="8" name="Content Placeholder 5">
            <a:extLst>
              <a:ext uri="{FF2B5EF4-FFF2-40B4-BE49-F238E27FC236}">
                <a16:creationId xmlns:a16="http://schemas.microsoft.com/office/drawing/2014/main" id="{E786C9DA-885C-485C-83D9-AAC77EAE6B55}"/>
              </a:ext>
            </a:extLst>
          </p:cNvPr>
          <p:cNvGraphicFramePr>
            <a:graphicFrameLocks/>
          </p:cNvGraphicFramePr>
          <p:nvPr>
            <p:extLst>
              <p:ext uri="{D42A27DB-BD31-4B8C-83A1-F6EECF244321}">
                <p14:modId xmlns:p14="http://schemas.microsoft.com/office/powerpoint/2010/main" val="4149227274"/>
              </p:ext>
            </p:extLst>
          </p:nvPr>
        </p:nvGraphicFramePr>
        <p:xfrm>
          <a:off x="493921" y="3473688"/>
          <a:ext cx="10859876" cy="1120006"/>
        </p:xfrm>
        <a:graphic>
          <a:graphicData uri="http://schemas.openxmlformats.org/drawingml/2006/table">
            <a:tbl>
              <a:tblPr firstRow="1" firstCol="1" bandRow="1" bandCol="1"/>
              <a:tblGrid>
                <a:gridCol w="2032732">
                  <a:extLst>
                    <a:ext uri="{9D8B030D-6E8A-4147-A177-3AD203B41FA5}">
                      <a16:colId xmlns:a16="http://schemas.microsoft.com/office/drawing/2014/main" val="2645951071"/>
                    </a:ext>
                  </a:extLst>
                </a:gridCol>
                <a:gridCol w="1890801">
                  <a:extLst>
                    <a:ext uri="{9D8B030D-6E8A-4147-A177-3AD203B41FA5}">
                      <a16:colId xmlns:a16="http://schemas.microsoft.com/office/drawing/2014/main" val="2191960685"/>
                    </a:ext>
                  </a:extLst>
                </a:gridCol>
                <a:gridCol w="2549876">
                  <a:extLst>
                    <a:ext uri="{9D8B030D-6E8A-4147-A177-3AD203B41FA5}">
                      <a16:colId xmlns:a16="http://schemas.microsoft.com/office/drawing/2014/main" val="2641519069"/>
                    </a:ext>
                  </a:extLst>
                </a:gridCol>
                <a:gridCol w="4386467">
                  <a:extLst>
                    <a:ext uri="{9D8B030D-6E8A-4147-A177-3AD203B41FA5}">
                      <a16:colId xmlns:a16="http://schemas.microsoft.com/office/drawing/2014/main" val="458516374"/>
                    </a:ext>
                  </a:extLst>
                </a:gridCol>
              </a:tblGrid>
              <a:tr h="328516">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кеҥ</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ж</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summer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кеҥ</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ж</a:t>
                      </a:r>
                      <a:r>
                        <a:rPr lang="az-Cyrl-AZ" sz="3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ымс</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5000" b="0" i="0" u="none" strike="noStrike" dirty="0">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(of) summer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536052"/>
                  </a:ext>
                </a:extLst>
              </a:tr>
              <a:tr h="590892">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зыт</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now</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зы</a:t>
                      </a:r>
                      <a:r>
                        <a:rPr lang="az-Cyrl-AZ" sz="3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тс</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5000" b="0" i="0" u="none" strike="noStrike" dirty="0">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modern, contemporary</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348990"/>
                  </a:ext>
                </a:extLst>
              </a:tr>
            </a:tbl>
          </a:graphicData>
        </a:graphic>
      </p:graphicFrame>
    </p:spTree>
    <p:extLst>
      <p:ext uri="{BB962C8B-B14F-4D97-AF65-F5344CB8AC3E}">
        <p14:creationId xmlns:p14="http://schemas.microsoft.com/office/powerpoint/2010/main" val="253199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t>
            </a:r>
            <a:r>
              <a:rPr lang="mi-NZ" u="sng" dirty="0"/>
              <a:t>ы)се</a:t>
            </a:r>
          </a:p>
        </p:txBody>
      </p:sp>
      <p:graphicFrame>
        <p:nvGraphicFramePr>
          <p:cNvPr id="9" name="Content Placeholder 5">
            <a:extLst>
              <a:ext uri="{FF2B5EF4-FFF2-40B4-BE49-F238E27FC236}">
                <a16:creationId xmlns:a16="http://schemas.microsoft.com/office/drawing/2014/main" id="{CF58A776-B01F-4EF9-ADFB-FCB0BC864E59}"/>
              </a:ext>
            </a:extLst>
          </p:cNvPr>
          <p:cNvGraphicFramePr>
            <a:graphicFrameLocks/>
          </p:cNvGraphicFramePr>
          <p:nvPr>
            <p:extLst>
              <p:ext uri="{D42A27DB-BD31-4B8C-83A1-F6EECF244321}">
                <p14:modId xmlns:p14="http://schemas.microsoft.com/office/powerpoint/2010/main" val="1319997308"/>
              </p:ext>
            </p:extLst>
          </p:nvPr>
        </p:nvGraphicFramePr>
        <p:xfrm>
          <a:off x="838197" y="2633749"/>
          <a:ext cx="10701273" cy="2243255"/>
        </p:xfrm>
        <a:graphic>
          <a:graphicData uri="http://schemas.openxmlformats.org/drawingml/2006/table">
            <a:tbl>
              <a:tblPr firstRow="1" firstCol="1" bandRow="1" bandCol="1"/>
              <a:tblGrid>
                <a:gridCol w="3892829">
                  <a:extLst>
                    <a:ext uri="{9D8B030D-6E8A-4147-A177-3AD203B41FA5}">
                      <a16:colId xmlns:a16="http://schemas.microsoft.com/office/drawing/2014/main" val="2975557791"/>
                    </a:ext>
                  </a:extLst>
                </a:gridCol>
                <a:gridCol w="6808444">
                  <a:extLst>
                    <a:ext uri="{9D8B030D-6E8A-4147-A177-3AD203B41FA5}">
                      <a16:colId xmlns:a16="http://schemas.microsoft.com/office/drawing/2014/main" val="3030162041"/>
                    </a:ext>
                  </a:extLst>
                </a:gridCol>
              </a:tblGrid>
              <a:tr h="115820">
                <a:tc>
                  <a:txBody>
                    <a:bodyPr/>
                    <a:lstStyle/>
                    <a:p>
                      <a:pPr algn="just" fontAlgn="t">
                        <a:spcBef>
                          <a:spcPts val="0"/>
                        </a:spcBef>
                        <a:spcAft>
                          <a:spcPts val="0"/>
                        </a:spcAft>
                      </a:pP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лысе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лыш</a:t>
                      </a:r>
                      <a:endParaRPr lang="az-Cyrl-AZ" sz="4100" b="0" i="0" u="none" strike="noStrike">
                        <a:effectLst/>
                        <a:latin typeface="Arial" panose="020B0604020202020204" pitchFamily="34" charset="0"/>
                      </a:endParaRPr>
                    </a:p>
                  </a:txBody>
                  <a:tcPr marL="157906" marR="157906" marT="2193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village life, life in the country</a:t>
                      </a:r>
                      <a:endParaRPr lang="en-US" sz="4100" b="0" i="0" u="none" strike="noStrike" dirty="0">
                        <a:effectLst/>
                        <a:latin typeface="Arial" panose="020B0604020202020204" pitchFamily="34" charset="0"/>
                      </a:endParaRPr>
                    </a:p>
                  </a:txBody>
                  <a:tcPr marL="157906" marR="157906" marT="2193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65868"/>
                  </a:ext>
                </a:extLst>
              </a:tr>
              <a:tr h="115820">
                <a:tc>
                  <a:txBody>
                    <a:bodyPr/>
                    <a:lstStyle/>
                    <a:p>
                      <a:pPr algn="just" fontAlgn="t">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се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лык</a:t>
                      </a:r>
                      <a:endParaRPr lang="az-Cyrl-AZ" sz="4100" b="0" i="0" u="none" strike="noStrike">
                        <a:effectLst/>
                        <a:latin typeface="Arial" panose="020B0604020202020204" pitchFamily="34" charset="0"/>
                      </a:endParaRPr>
                    </a:p>
                  </a:txBody>
                  <a:tcPr marL="157906" marR="157906" marT="2193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city people</a:t>
                      </a:r>
                      <a:endParaRPr lang="en-US" sz="4100" b="0" i="0" u="none" strike="noStrike">
                        <a:effectLst/>
                        <a:latin typeface="Arial" panose="020B0604020202020204" pitchFamily="34" charset="0"/>
                      </a:endParaRPr>
                    </a:p>
                  </a:txBody>
                  <a:tcPr marL="157906" marR="157906" marT="2193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214684"/>
                  </a:ext>
                </a:extLst>
              </a:tr>
              <a:tr h="177221">
                <a:tc>
                  <a:txBody>
                    <a:bodyPr/>
                    <a:lstStyle/>
                    <a:p>
                      <a:pPr algn="just" fontAlgn="t">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чысе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газ</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100" b="0" i="0" u="none" strike="noStrike">
                        <a:effectLst/>
                        <a:latin typeface="Arial" panose="020B0604020202020204" pitchFamily="34" charset="0"/>
                      </a:endParaRPr>
                    </a:p>
                  </a:txBody>
                  <a:tcPr marL="157906" marR="157906" marT="2193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yesterday’s paper, the paper from yesterday</a:t>
                      </a:r>
                      <a:endParaRPr lang="en-US" sz="4100" b="0" i="0" u="none" strike="noStrike">
                        <a:effectLst/>
                        <a:latin typeface="Arial" panose="020B0604020202020204" pitchFamily="34" charset="0"/>
                      </a:endParaRPr>
                    </a:p>
                  </a:txBody>
                  <a:tcPr marL="157906" marR="157906" marT="2193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617507"/>
                  </a:ext>
                </a:extLst>
              </a:tr>
              <a:tr h="177221">
                <a:tc>
                  <a:txBody>
                    <a:bodyPr/>
                    <a:lstStyle/>
                    <a:p>
                      <a:pPr algn="just" fontAlgn="t">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эрл</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се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иг</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4100" b="0" i="0" u="none" strike="noStrike">
                        <a:effectLst/>
                        <a:latin typeface="Arial" panose="020B0604020202020204" pitchFamily="34" charset="0"/>
                      </a:endParaRPr>
                    </a:p>
                  </a:txBody>
                  <a:tcPr marL="157906" marR="157906" marT="2193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tomorrow’s weather, the weather tomorrow</a:t>
                      </a:r>
                      <a:endParaRPr lang="en-US" sz="4100" b="0" i="0" u="none" strike="noStrike">
                        <a:effectLst/>
                        <a:latin typeface="Arial" panose="020B0604020202020204" pitchFamily="34" charset="0"/>
                      </a:endParaRPr>
                    </a:p>
                  </a:txBody>
                  <a:tcPr marL="157906" marR="157906" marT="2193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996561"/>
                  </a:ext>
                </a:extLst>
              </a:tr>
              <a:tr h="177221">
                <a:tc>
                  <a:txBody>
                    <a:bodyPr/>
                    <a:lstStyle/>
                    <a:p>
                      <a:pPr algn="just" fontAlgn="t">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зытсе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мар</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й й</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лме </a:t>
                      </a:r>
                      <a:endParaRPr lang="az-Cyrl-AZ" sz="4100" b="0" i="0" u="none" strike="noStrike">
                        <a:effectLst/>
                        <a:latin typeface="Arial" panose="020B0604020202020204" pitchFamily="34" charset="0"/>
                      </a:endParaRPr>
                    </a:p>
                  </a:txBody>
                  <a:tcPr marL="157906" marR="157906" marT="2193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modern Mari language</a:t>
                      </a:r>
                      <a:endParaRPr lang="en-US" sz="4100" b="0" i="0" u="none" strike="noStrike" dirty="0">
                        <a:effectLst/>
                        <a:latin typeface="Arial" panose="020B0604020202020204" pitchFamily="34" charset="0"/>
                      </a:endParaRPr>
                    </a:p>
                  </a:txBody>
                  <a:tcPr marL="157906" marR="157906" marT="2193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116670"/>
                  </a:ext>
                </a:extLst>
              </a:tr>
            </a:tbl>
          </a:graphicData>
        </a:graphic>
      </p:graphicFrame>
    </p:spTree>
    <p:extLst>
      <p:ext uri="{BB962C8B-B14F-4D97-AF65-F5344CB8AC3E}">
        <p14:creationId xmlns:p14="http://schemas.microsoft.com/office/powerpoint/2010/main" val="270083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2) -ан</a:t>
            </a:r>
            <a:endParaRPr lang="mi-NZ" u="sng" dirty="0"/>
          </a:p>
          <a:p>
            <a:pPr marL="0" indent="0">
              <a:buFont typeface="Arial" panose="020B0604020202020204" pitchFamily="34" charset="0"/>
              <a:buNone/>
            </a:pPr>
            <a:endParaRPr lang="en-GB" dirty="0"/>
          </a:p>
        </p:txBody>
      </p:sp>
      <p:graphicFrame>
        <p:nvGraphicFramePr>
          <p:cNvPr id="7" name="Content Placeholder 5">
            <a:extLst>
              <a:ext uri="{FF2B5EF4-FFF2-40B4-BE49-F238E27FC236}">
                <a16:creationId xmlns:a16="http://schemas.microsoft.com/office/drawing/2014/main" id="{1FB76B83-752A-4941-99CE-BD880E49D65F}"/>
              </a:ext>
            </a:extLst>
          </p:cNvPr>
          <p:cNvGraphicFramePr>
            <a:graphicFrameLocks/>
          </p:cNvGraphicFramePr>
          <p:nvPr>
            <p:extLst>
              <p:ext uri="{D42A27DB-BD31-4B8C-83A1-F6EECF244321}">
                <p14:modId xmlns:p14="http://schemas.microsoft.com/office/powerpoint/2010/main" val="2593717575"/>
              </p:ext>
            </p:extLst>
          </p:nvPr>
        </p:nvGraphicFramePr>
        <p:xfrm>
          <a:off x="498306" y="2319496"/>
          <a:ext cx="11195382" cy="3174684"/>
        </p:xfrm>
        <a:graphic>
          <a:graphicData uri="http://schemas.openxmlformats.org/drawingml/2006/table">
            <a:tbl>
              <a:tblPr firstRow="1" firstCol="1" bandRow="1" bandCol="1"/>
              <a:tblGrid>
                <a:gridCol w="2091138">
                  <a:extLst>
                    <a:ext uri="{9D8B030D-6E8A-4147-A177-3AD203B41FA5}">
                      <a16:colId xmlns:a16="http://schemas.microsoft.com/office/drawing/2014/main" val="3744238902"/>
                    </a:ext>
                  </a:extLst>
                </a:gridCol>
                <a:gridCol w="2842592">
                  <a:extLst>
                    <a:ext uri="{9D8B030D-6E8A-4147-A177-3AD203B41FA5}">
                      <a16:colId xmlns:a16="http://schemas.microsoft.com/office/drawing/2014/main" val="3961438227"/>
                    </a:ext>
                  </a:extLst>
                </a:gridCol>
                <a:gridCol w="2693504">
                  <a:extLst>
                    <a:ext uri="{9D8B030D-6E8A-4147-A177-3AD203B41FA5}">
                      <a16:colId xmlns:a16="http://schemas.microsoft.com/office/drawing/2014/main" val="4174948478"/>
                    </a:ext>
                  </a:extLst>
                </a:gridCol>
                <a:gridCol w="3568148">
                  <a:extLst>
                    <a:ext uri="{9D8B030D-6E8A-4147-A177-3AD203B41FA5}">
                      <a16:colId xmlns:a16="http://schemas.microsoft.com/office/drawing/2014/main" val="2992976887"/>
                    </a:ext>
                  </a:extLst>
                </a:gridCol>
              </a:tblGrid>
              <a:tr h="198711">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вӱд</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water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вӱд</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dirty="0">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watery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371317"/>
                  </a:ext>
                </a:extLst>
              </a:tr>
              <a:tr h="325675">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пел</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дыш</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flower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пеледыш</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dirty="0">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flowery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821081"/>
                  </a:ext>
                </a:extLst>
              </a:tr>
              <a:tr h="357416">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ӱй</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butter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ӱ</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н /</a:t>
                      </a:r>
                      <a:r>
                        <a:rPr lang="en-US" sz="3300" b="0" i="0" u="none" strike="noStrike" dirty="0" err="1">
                          <a:effectLst/>
                          <a:latin typeface="Calibri" panose="020F0502020204030204" pitchFamily="34" charset="0"/>
                          <a:ea typeface="PMingLiU" panose="02020500000000000000" pitchFamily="18" charset="-120"/>
                          <a:cs typeface="Calibri" panose="020F0502020204030204" pitchFamily="34" charset="0"/>
                        </a:rPr>
                        <a:t>üj</a:t>
                      </a:r>
                      <a:r>
                        <a:rPr lang="en-US" sz="3300" b="1" i="0" u="none" strike="noStrike" dirty="0" err="1">
                          <a:effectLst/>
                          <a:latin typeface="Calibri" panose="020F0502020204030204" pitchFamily="34" charset="0"/>
                          <a:ea typeface="PMingLiU" panose="02020500000000000000" pitchFamily="18" charset="-120"/>
                          <a:cs typeface="Calibri" panose="020F0502020204030204" pitchFamily="34" charset="0"/>
                        </a:rPr>
                        <a:t>a</a:t>
                      </a:r>
                      <a:r>
                        <a:rPr lang="en-US" sz="3300" b="0" i="0" u="none" strike="noStrike" dirty="0" err="1">
                          <a:effectLst/>
                          <a:latin typeface="Calibri" panose="020F0502020204030204" pitchFamily="34" charset="0"/>
                          <a:ea typeface="PMingLiU" panose="02020500000000000000" pitchFamily="18" charset="-120"/>
                          <a:cs typeface="Calibri" panose="020F0502020204030204" pitchFamily="34" charset="0"/>
                        </a:rPr>
                        <a:t>n</a:t>
                      </a: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US" sz="5000" b="0" i="0" u="none" strike="noStrike" dirty="0">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buttery, greasy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594308"/>
                  </a:ext>
                </a:extLst>
              </a:tr>
              <a:tr h="198711">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пи</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л</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happiness</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пиал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happy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844639"/>
                  </a:ext>
                </a:extLst>
              </a:tr>
              <a:tr h="198711">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sun</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кеч</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sunny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062722"/>
                  </a:ext>
                </a:extLst>
              </a:tr>
              <a:tr h="357416">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уш</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mind, intellect</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уш</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clever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64634"/>
                  </a:ext>
                </a:extLst>
              </a:tr>
            </a:tbl>
          </a:graphicData>
        </a:graphic>
      </p:graphicFrame>
      <p:sp>
        <p:nvSpPr>
          <p:cNvPr id="9" name="Rectangle 8">
            <a:extLst>
              <a:ext uri="{FF2B5EF4-FFF2-40B4-BE49-F238E27FC236}">
                <a16:creationId xmlns:a16="http://schemas.microsoft.com/office/drawing/2014/main" id="{DEE886DF-B98B-4D8B-8D84-36EFFD154C3A}"/>
              </a:ext>
            </a:extLst>
          </p:cNvPr>
          <p:cNvSpPr/>
          <p:nvPr/>
        </p:nvSpPr>
        <p:spPr>
          <a:xfrm>
            <a:off x="5578359" y="2409931"/>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B82B417-3BA1-40BD-A5E6-3C761B7DD4B3}"/>
              </a:ext>
            </a:extLst>
          </p:cNvPr>
          <p:cNvSpPr/>
          <p:nvPr/>
        </p:nvSpPr>
        <p:spPr>
          <a:xfrm>
            <a:off x="5469429" y="2921860"/>
            <a:ext cx="2293032"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FB5ECAAA-1087-4E1D-B880-E7C9879C1B7F}"/>
              </a:ext>
            </a:extLst>
          </p:cNvPr>
          <p:cNvSpPr/>
          <p:nvPr/>
        </p:nvSpPr>
        <p:spPr>
          <a:xfrm>
            <a:off x="5578358" y="3448878"/>
            <a:ext cx="1985319"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6987C730-3D55-49A9-AE96-68D84C8BEEAC}"/>
              </a:ext>
            </a:extLst>
          </p:cNvPr>
          <p:cNvSpPr/>
          <p:nvPr/>
        </p:nvSpPr>
        <p:spPr>
          <a:xfrm>
            <a:off x="5578359" y="3975896"/>
            <a:ext cx="1697084"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5F927C01-8B88-43FA-BF19-293497E38167}"/>
              </a:ext>
            </a:extLst>
          </p:cNvPr>
          <p:cNvSpPr/>
          <p:nvPr/>
        </p:nvSpPr>
        <p:spPr>
          <a:xfrm>
            <a:off x="5578358" y="4471529"/>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24610DE7-84D1-485E-AF0E-1171657D488C}"/>
              </a:ext>
            </a:extLst>
          </p:cNvPr>
          <p:cNvSpPr/>
          <p:nvPr/>
        </p:nvSpPr>
        <p:spPr>
          <a:xfrm>
            <a:off x="5578358" y="5057937"/>
            <a:ext cx="1253136" cy="421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65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Adjective derivational suffixes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53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2) -ан</a:t>
            </a:r>
            <a:endParaRPr lang="mi-NZ" u="sng" dirty="0"/>
          </a:p>
          <a:p>
            <a:pPr marL="0" indent="0">
              <a:buFont typeface="Arial" panose="020B0604020202020204" pitchFamily="34" charset="0"/>
              <a:buNone/>
            </a:pPr>
            <a:endParaRPr lang="en-GB" dirty="0"/>
          </a:p>
        </p:txBody>
      </p:sp>
      <p:graphicFrame>
        <p:nvGraphicFramePr>
          <p:cNvPr id="7" name="Content Placeholder 5">
            <a:extLst>
              <a:ext uri="{FF2B5EF4-FFF2-40B4-BE49-F238E27FC236}">
                <a16:creationId xmlns:a16="http://schemas.microsoft.com/office/drawing/2014/main" id="{1FB76B83-752A-4941-99CE-BD880E49D65F}"/>
              </a:ext>
            </a:extLst>
          </p:cNvPr>
          <p:cNvGraphicFramePr>
            <a:graphicFrameLocks/>
          </p:cNvGraphicFramePr>
          <p:nvPr/>
        </p:nvGraphicFramePr>
        <p:xfrm>
          <a:off x="498306" y="2319496"/>
          <a:ext cx="11195382" cy="3174684"/>
        </p:xfrm>
        <a:graphic>
          <a:graphicData uri="http://schemas.openxmlformats.org/drawingml/2006/table">
            <a:tbl>
              <a:tblPr firstRow="1" firstCol="1" bandRow="1" bandCol="1"/>
              <a:tblGrid>
                <a:gridCol w="2091138">
                  <a:extLst>
                    <a:ext uri="{9D8B030D-6E8A-4147-A177-3AD203B41FA5}">
                      <a16:colId xmlns:a16="http://schemas.microsoft.com/office/drawing/2014/main" val="3744238902"/>
                    </a:ext>
                  </a:extLst>
                </a:gridCol>
                <a:gridCol w="2842592">
                  <a:extLst>
                    <a:ext uri="{9D8B030D-6E8A-4147-A177-3AD203B41FA5}">
                      <a16:colId xmlns:a16="http://schemas.microsoft.com/office/drawing/2014/main" val="3961438227"/>
                    </a:ext>
                  </a:extLst>
                </a:gridCol>
                <a:gridCol w="2693504">
                  <a:extLst>
                    <a:ext uri="{9D8B030D-6E8A-4147-A177-3AD203B41FA5}">
                      <a16:colId xmlns:a16="http://schemas.microsoft.com/office/drawing/2014/main" val="4174948478"/>
                    </a:ext>
                  </a:extLst>
                </a:gridCol>
                <a:gridCol w="3568148">
                  <a:extLst>
                    <a:ext uri="{9D8B030D-6E8A-4147-A177-3AD203B41FA5}">
                      <a16:colId xmlns:a16="http://schemas.microsoft.com/office/drawing/2014/main" val="2992976887"/>
                    </a:ext>
                  </a:extLst>
                </a:gridCol>
              </a:tblGrid>
              <a:tr h="198711">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вӱд</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water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вӱд</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dirty="0">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watery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371317"/>
                  </a:ext>
                </a:extLst>
              </a:tr>
              <a:tr h="325675">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пел</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дыш</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flower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пеледыш</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flowery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821081"/>
                  </a:ext>
                </a:extLst>
              </a:tr>
              <a:tr h="357416">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ӱй</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butter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üj</a:t>
                      </a: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a</a:t>
                      </a: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n/</a:t>
                      </a:r>
                      <a:endParaRPr lang="en-US"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buttery, greasy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594308"/>
                  </a:ext>
                </a:extLst>
              </a:tr>
              <a:tr h="198711">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пи</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л</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happiness</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пиал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happy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844639"/>
                  </a:ext>
                </a:extLst>
              </a:tr>
              <a:tr h="198711">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sun</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кеч</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sunny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062722"/>
                  </a:ext>
                </a:extLst>
              </a:tr>
              <a:tr h="357416">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уш</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mind, intellect</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уш</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a:effectLst/>
                        <a:latin typeface="Arial" panose="020B0604020202020204" pitchFamily="34" charset="0"/>
                      </a:endParaRPr>
                    </a:p>
                  </a:txBody>
                  <a:tcPr marL="188595" marR="188595" marT="26194"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clever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64634"/>
                  </a:ext>
                </a:extLst>
              </a:tr>
            </a:tbl>
          </a:graphicData>
        </a:graphic>
      </p:graphicFrame>
    </p:spTree>
    <p:extLst>
      <p:ext uri="{BB962C8B-B14F-4D97-AF65-F5344CB8AC3E}">
        <p14:creationId xmlns:p14="http://schemas.microsoft.com/office/powerpoint/2010/main" val="806502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Widescreen</PresentationFormat>
  <Paragraphs>660</Paragraphs>
  <Slides>36</Slides>
  <Notes>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Chapter 12</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12</dc:title>
  <dc:creator>Jeremy Bradley</dc:creator>
  <cp:lastModifiedBy>Jeremy moss Bradley</cp:lastModifiedBy>
  <cp:revision>28</cp:revision>
  <dcterms:created xsi:type="dcterms:W3CDTF">2021-01-22T02:35:08Z</dcterms:created>
  <dcterms:modified xsi:type="dcterms:W3CDTF">2024-03-15T13:53:45Z</dcterms:modified>
</cp:coreProperties>
</file>