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83" r:id="rId2"/>
    <p:sldId id="761" r:id="rId3"/>
    <p:sldId id="596" r:id="rId4"/>
    <p:sldId id="722" r:id="rId5"/>
    <p:sldId id="747" r:id="rId6"/>
    <p:sldId id="748" r:id="rId7"/>
    <p:sldId id="749" r:id="rId8"/>
    <p:sldId id="750" r:id="rId9"/>
    <p:sldId id="751" r:id="rId10"/>
    <p:sldId id="727" r:id="rId11"/>
    <p:sldId id="643" r:id="rId12"/>
    <p:sldId id="644" r:id="rId13"/>
    <p:sldId id="752" r:id="rId14"/>
    <p:sldId id="753" r:id="rId15"/>
    <p:sldId id="754" r:id="rId16"/>
    <p:sldId id="755" r:id="rId17"/>
    <p:sldId id="758" r:id="rId18"/>
    <p:sldId id="756" r:id="rId19"/>
    <p:sldId id="757" r:id="rId20"/>
    <p:sldId id="653" r:id="rId21"/>
    <p:sldId id="654" r:id="rId22"/>
    <p:sldId id="759" r:id="rId23"/>
    <p:sldId id="655" r:id="rId24"/>
    <p:sldId id="6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359" autoAdjust="0"/>
  </p:normalViewPr>
  <p:slideViewPr>
    <p:cSldViewPr snapToGrid="0">
      <p:cViewPr varScale="1">
        <p:scale>
          <a:sx n="92" d="100"/>
          <a:sy n="92" d="100"/>
        </p:scale>
        <p:origin x="115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24</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05669821-7320-4A42-8670-53B0C8598C40}"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11</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6E2DF611-242F-4BA8-8C94-E712196787B8}"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11</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40B1BD5A-188F-42BD-B03F-BF64B5C55D93}"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11</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F4B1FD59-0FA6-409D-B171-7D93D4FE8E93}"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11</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10C2828E-7638-49E1-B3CB-FBA3E644CC8F}"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11</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F2972219-7D35-48A2-8740-9663C0AF3D3C}"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11</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74B3D1E3-F846-4862-ACF3-7B1BAB8FA2DF}"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11</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6778493D-1A4F-4B0B-9B84-ABE7E2CEFBF4}"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96E77DE0-82CA-4EAF-978D-1401A910A945}"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11</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10827DEA-0611-4A6A-86EF-44EB78DB3A54}"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11</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4700311A-427E-4D00-BFAF-1AC2BEAA08DA}"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11</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6C4EF-70D0-4CEA-B917-0EB949CCD65C}"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11</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11</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06E23-9C71-47DC-AC23-85AC5A6EBE17}"/>
              </a:ext>
            </a:extLst>
          </p:cNvPr>
          <p:cNvSpPr>
            <a:spLocks noGrp="1"/>
          </p:cNvSpPr>
          <p:nvPr>
            <p:ph idx="1"/>
          </p:nvPr>
        </p:nvSpPr>
        <p:spPr>
          <a:xfrm>
            <a:off x="838200" y="1825625"/>
            <a:ext cx="10515600" cy="641804"/>
          </a:xfrm>
        </p:spPr>
        <p:txBody>
          <a:bodyPr/>
          <a:lstStyle/>
          <a:p>
            <a:pPr marL="0" indent="0">
              <a:buNone/>
            </a:pPr>
            <a:r>
              <a:rPr lang="de-AT" u="sng" dirty="0"/>
              <a:t>a) Adjectives used as nouns:</a:t>
            </a:r>
            <a:endParaRPr lang="en-GB" u="sng" dirty="0"/>
          </a:p>
        </p:txBody>
      </p:sp>
      <p:sp>
        <p:nvSpPr>
          <p:cNvPr id="4" name="Footer Placeholder 3">
            <a:extLst>
              <a:ext uri="{FF2B5EF4-FFF2-40B4-BE49-F238E27FC236}">
                <a16:creationId xmlns:a16="http://schemas.microsoft.com/office/drawing/2014/main" id="{BE23A865-D937-4C4D-A7DB-7459A56F5E8D}"/>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9BABBC7F-201E-4224-9CE5-9EF9A0288B1A}"/>
              </a:ext>
            </a:extLst>
          </p:cNvPr>
          <p:cNvSpPr>
            <a:spLocks noGrp="1"/>
          </p:cNvSpPr>
          <p:nvPr>
            <p:ph type="sldNum" sz="quarter" idx="12"/>
          </p:nvPr>
        </p:nvSpPr>
        <p:spPr/>
        <p:txBody>
          <a:bodyPr/>
          <a:lstStyle/>
          <a:p>
            <a:fld id="{055DE2CD-379D-4002-80ED-F7724F598CF3}" type="slidenum">
              <a:rPr lang="en-GB" smtClean="0"/>
              <a:t>10</a:t>
            </a:fld>
            <a:endParaRPr lang="en-GB"/>
          </a:p>
        </p:txBody>
      </p:sp>
      <p:sp>
        <p:nvSpPr>
          <p:cNvPr id="6" name="Content Placeholder 2">
            <a:extLst>
              <a:ext uri="{FF2B5EF4-FFF2-40B4-BE49-F238E27FC236}">
                <a16:creationId xmlns:a16="http://schemas.microsoft.com/office/drawing/2014/main" id="{6B545A54-4220-4D6B-9C25-CE1E5495CA65}"/>
              </a:ext>
            </a:extLst>
          </p:cNvPr>
          <p:cNvSpPr txBox="1">
            <a:spLocks/>
          </p:cNvSpPr>
          <p:nvPr/>
        </p:nvSpPr>
        <p:spPr>
          <a:xfrm>
            <a:off x="838200" y="694024"/>
            <a:ext cx="10515600" cy="763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200"/>
              </a:spcBef>
              <a:buFont typeface="Arial" panose="020B0604020202020204" pitchFamily="34" charset="0"/>
              <a:buNone/>
            </a:pPr>
            <a:r>
              <a:rPr lang="en-US" sz="3600" u="sng" dirty="0">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Adjectives + nominal suffixes</a:t>
            </a:r>
            <a:endParaRPr lang="en-US" sz="3600" u="sng" dirty="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8" name="Content Placeholder 5">
            <a:extLst>
              <a:ext uri="{FF2B5EF4-FFF2-40B4-BE49-F238E27FC236}">
                <a16:creationId xmlns:a16="http://schemas.microsoft.com/office/drawing/2014/main" id="{D13252CE-3531-4F4D-9111-B654071BF05B}"/>
              </a:ext>
            </a:extLst>
          </p:cNvPr>
          <p:cNvGraphicFramePr>
            <a:graphicFrameLocks/>
          </p:cNvGraphicFramePr>
          <p:nvPr>
            <p:extLst>
              <p:ext uri="{D42A27DB-BD31-4B8C-83A1-F6EECF244321}">
                <p14:modId xmlns:p14="http://schemas.microsoft.com/office/powerpoint/2010/main" val="1746396295"/>
              </p:ext>
            </p:extLst>
          </p:nvPr>
        </p:nvGraphicFramePr>
        <p:xfrm>
          <a:off x="838198" y="2632240"/>
          <a:ext cx="10515601" cy="684911"/>
        </p:xfrm>
        <a:graphic>
          <a:graphicData uri="http://schemas.openxmlformats.org/drawingml/2006/table">
            <a:tbl>
              <a:tblPr firstRow="1" firstCol="1" bandRow="1" bandCol="1"/>
              <a:tblGrid>
                <a:gridCol w="5191021">
                  <a:extLst>
                    <a:ext uri="{9D8B030D-6E8A-4147-A177-3AD203B41FA5}">
                      <a16:colId xmlns:a16="http://schemas.microsoft.com/office/drawing/2014/main" val="1935877459"/>
                    </a:ext>
                  </a:extLst>
                </a:gridCol>
                <a:gridCol w="5324580">
                  <a:extLst>
                    <a:ext uri="{9D8B030D-6E8A-4147-A177-3AD203B41FA5}">
                      <a16:colId xmlns:a16="http://schemas.microsoft.com/office/drawing/2014/main" val="636958875"/>
                    </a:ext>
                  </a:extLst>
                </a:gridCol>
              </a:tblGrid>
              <a:tr h="571178">
                <a:tc>
                  <a:txBody>
                    <a:bodyPr/>
                    <a:lstStyle/>
                    <a:p>
                      <a:pPr marL="0" algn="l" defTabSz="914400" rtl="0" eaLnBrk="1" fontAlgn="ctr" latinLnBrk="0" hangingPunct="1">
                        <a:lnSpc>
                          <a:spcPct val="107000"/>
                        </a:lnSpc>
                        <a:spcBef>
                          <a:spcPts val="0"/>
                        </a:spcBef>
                        <a:spcAft>
                          <a:spcPts val="0"/>
                        </a:spcAft>
                      </a:pP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a:t>
                      </a:r>
                      <a:r>
                        <a:rPr lang="en-US" sz="21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ндым</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нал</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algn="l" defTabSz="914400" rtl="0" eaLnBrk="1" fontAlgn="ctr" latinLnBrk="0" hangingPunct="1">
                        <a:lnSpc>
                          <a:spcPct val="107000"/>
                        </a:lnSpc>
                        <a:spcBef>
                          <a:spcPts val="0"/>
                        </a:spcBef>
                        <a:spcAft>
                          <a:spcPts val="0"/>
                        </a:spcAft>
                      </a:pP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a:t>
                      </a:r>
                      <a:r>
                        <a:rPr lang="en-US" sz="21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мым</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л’е</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о</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шым</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07000"/>
                        </a:lnSpc>
                        <a:spcBef>
                          <a:spcPts val="0"/>
                        </a:spcBef>
                        <a:spcAft>
                          <a:spcPts val="0"/>
                        </a:spcAft>
                      </a:pP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Buy bread.</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p>
                      <a:pPr marL="0" algn="l" defTabSz="914400" rtl="0" eaLnBrk="1" fontAlgn="ctr" latinLnBrk="0" hangingPunct="1">
                        <a:lnSpc>
                          <a:spcPct val="107000"/>
                        </a:lnSpc>
                        <a:spcBef>
                          <a:spcPts val="0"/>
                        </a:spcBef>
                        <a:spcAft>
                          <a:spcPts val="0"/>
                        </a:spcAft>
                      </a:pP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Dark or white?</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bl>
          </a:graphicData>
        </a:graphic>
      </p:graphicFrame>
      <p:sp>
        <p:nvSpPr>
          <p:cNvPr id="7" name="Content Placeholder 2">
            <a:extLst>
              <a:ext uri="{FF2B5EF4-FFF2-40B4-BE49-F238E27FC236}">
                <a16:creationId xmlns:a16="http://schemas.microsoft.com/office/drawing/2014/main" id="{9E78C07D-9774-4DAE-9357-AC25852C6B6A}"/>
              </a:ext>
            </a:extLst>
          </p:cNvPr>
          <p:cNvSpPr txBox="1">
            <a:spLocks/>
          </p:cNvSpPr>
          <p:nvPr/>
        </p:nvSpPr>
        <p:spPr>
          <a:xfrm>
            <a:off x="838200" y="4015101"/>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b) Adjectives following nouns:</a:t>
            </a:r>
            <a:endParaRPr lang="en-GB" u="sng" dirty="0"/>
          </a:p>
        </p:txBody>
      </p:sp>
      <p:graphicFrame>
        <p:nvGraphicFramePr>
          <p:cNvPr id="9" name="Content Placeholder 5">
            <a:extLst>
              <a:ext uri="{FF2B5EF4-FFF2-40B4-BE49-F238E27FC236}">
                <a16:creationId xmlns:a16="http://schemas.microsoft.com/office/drawing/2014/main" id="{36BF19D9-C229-4C2B-911B-32FB69F1A5E6}"/>
              </a:ext>
            </a:extLst>
          </p:cNvPr>
          <p:cNvGraphicFramePr>
            <a:graphicFrameLocks/>
          </p:cNvGraphicFramePr>
          <p:nvPr>
            <p:extLst>
              <p:ext uri="{D42A27DB-BD31-4B8C-83A1-F6EECF244321}">
                <p14:modId xmlns:p14="http://schemas.microsoft.com/office/powerpoint/2010/main" val="1540486775"/>
              </p:ext>
            </p:extLst>
          </p:nvPr>
        </p:nvGraphicFramePr>
        <p:xfrm>
          <a:off x="838199" y="4821716"/>
          <a:ext cx="10515601" cy="571178"/>
        </p:xfrm>
        <a:graphic>
          <a:graphicData uri="http://schemas.openxmlformats.org/drawingml/2006/table">
            <a:tbl>
              <a:tblPr firstRow="1" firstCol="1" bandRow="1" bandCol="1"/>
              <a:tblGrid>
                <a:gridCol w="5191021">
                  <a:extLst>
                    <a:ext uri="{9D8B030D-6E8A-4147-A177-3AD203B41FA5}">
                      <a16:colId xmlns:a16="http://schemas.microsoft.com/office/drawing/2014/main" val="1935877459"/>
                    </a:ext>
                  </a:extLst>
                </a:gridCol>
                <a:gridCol w="5324580">
                  <a:extLst>
                    <a:ext uri="{9D8B030D-6E8A-4147-A177-3AD203B41FA5}">
                      <a16:colId xmlns:a16="http://schemas.microsoft.com/office/drawing/2014/main" val="636958875"/>
                    </a:ext>
                  </a:extLst>
                </a:gridCol>
              </a:tblGrid>
              <a:tr h="571178">
                <a:tc>
                  <a:txBody>
                    <a:bodyPr/>
                    <a:lstStyle/>
                    <a:p>
                      <a:pPr marL="0" algn="l" defTabSz="914400" rtl="0" eaLnBrk="1" fontAlgn="ctr" latinLnBrk="0" hangingPunct="1">
                        <a:lnSpc>
                          <a:spcPct val="107000"/>
                        </a:lnSpc>
                        <a:spcBef>
                          <a:spcPts val="0"/>
                        </a:spcBef>
                        <a:spcAft>
                          <a:spcPts val="0"/>
                        </a:spcAft>
                      </a:pP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Мый</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пӧртым</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изим</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ыштем</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07000"/>
                        </a:lnSpc>
                        <a:spcBef>
                          <a:spcPts val="0"/>
                        </a:spcBef>
                        <a:spcAft>
                          <a:spcPts val="0"/>
                        </a:spcAft>
                      </a:pP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I’m building a house, a small one.</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bl>
          </a:graphicData>
        </a:graphic>
      </p:graphicFrame>
    </p:spTree>
    <p:extLst>
      <p:ext uri="{BB962C8B-B14F-4D97-AF65-F5344CB8AC3E}">
        <p14:creationId xmlns:p14="http://schemas.microsoft.com/office/powerpoint/2010/main" val="406296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11</a:t>
            </a:fld>
            <a:endParaRPr lang="en-GB"/>
          </a:p>
        </p:txBody>
      </p:sp>
    </p:spTree>
    <p:extLst>
      <p:ext uri="{BB962C8B-B14F-4D97-AF65-F5344CB8AC3E}">
        <p14:creationId xmlns:p14="http://schemas.microsoft.com/office/powerpoint/2010/main" val="1120362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верешт</a:t>
            </a:r>
            <a:r>
              <a:rPr lang="de-AT"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ш (-ам)</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sp>
        <p:nvSpPr>
          <p:cNvPr id="13" name="Content Placeholder 2">
            <a:extLst>
              <a:ext uri="{FF2B5EF4-FFF2-40B4-BE49-F238E27FC236}">
                <a16:creationId xmlns:a16="http://schemas.microsoft.com/office/drawing/2014/main" id="{3F11AF12-9AE3-4DFE-B817-F907B2A8D464}"/>
              </a:ext>
            </a:extLst>
          </p:cNvPr>
          <p:cNvSpPr txBox="1">
            <a:spLocks/>
          </p:cNvSpPr>
          <p:nvPr/>
        </p:nvSpPr>
        <p:spPr>
          <a:xfrm>
            <a:off x="838200" y="1825625"/>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a) ‘to have to’:</a:t>
            </a:r>
            <a:endParaRPr lang="en-GB" u="sng" dirty="0"/>
          </a:p>
        </p:txBody>
      </p:sp>
      <p:graphicFrame>
        <p:nvGraphicFramePr>
          <p:cNvPr id="14" name="Content Placeholder 5">
            <a:extLst>
              <a:ext uri="{FF2B5EF4-FFF2-40B4-BE49-F238E27FC236}">
                <a16:creationId xmlns:a16="http://schemas.microsoft.com/office/drawing/2014/main" id="{46571792-8FD4-4882-9157-9D375A724168}"/>
              </a:ext>
            </a:extLst>
          </p:cNvPr>
          <p:cNvGraphicFramePr>
            <a:graphicFrameLocks/>
          </p:cNvGraphicFramePr>
          <p:nvPr>
            <p:extLst>
              <p:ext uri="{D42A27DB-BD31-4B8C-83A1-F6EECF244321}">
                <p14:modId xmlns:p14="http://schemas.microsoft.com/office/powerpoint/2010/main" val="3857159914"/>
              </p:ext>
            </p:extLst>
          </p:nvPr>
        </p:nvGraphicFramePr>
        <p:xfrm>
          <a:off x="838198" y="2632239"/>
          <a:ext cx="10515601" cy="1593520"/>
        </p:xfrm>
        <a:graphic>
          <a:graphicData uri="http://schemas.openxmlformats.org/drawingml/2006/table">
            <a:tbl>
              <a:tblPr firstRow="1" firstCol="1" bandRow="1" bandCol="1"/>
              <a:tblGrid>
                <a:gridCol w="5191021">
                  <a:extLst>
                    <a:ext uri="{9D8B030D-6E8A-4147-A177-3AD203B41FA5}">
                      <a16:colId xmlns:a16="http://schemas.microsoft.com/office/drawing/2014/main" val="1935877459"/>
                    </a:ext>
                  </a:extLst>
                </a:gridCol>
                <a:gridCol w="5324580">
                  <a:extLst>
                    <a:ext uri="{9D8B030D-6E8A-4147-A177-3AD203B41FA5}">
                      <a16:colId xmlns:a16="http://schemas.microsoft.com/office/drawing/2014/main" val="636958875"/>
                    </a:ext>
                  </a:extLst>
                </a:gridCol>
              </a:tblGrid>
              <a:tr h="796760">
                <a:tc>
                  <a:txBody>
                    <a:bodyPr/>
                    <a:lstStyle/>
                    <a:p>
                      <a:pPr algn="just" fontAlgn="t">
                        <a:spcBef>
                          <a:spcPts val="0"/>
                        </a:spcBef>
                        <a:spcAft>
                          <a:spcPts val="0"/>
                        </a:spcAft>
                      </a:pPr>
                      <a:r>
                        <a:rPr lang="az-Cyrl-AZ" sz="2100" b="0" i="0" u="none" strike="noStrike" dirty="0">
                          <a:effectLst/>
                          <a:latin typeface="+mn-lt"/>
                          <a:ea typeface="PMingLiU" panose="02020500000000000000" pitchFamily="18" charset="-120"/>
                          <a:cs typeface="Calibri" panose="020F0502020204030204" pitchFamily="34" charset="0"/>
                        </a:rPr>
                        <a:t>Мылан</a:t>
                      </a:r>
                      <a:r>
                        <a:rPr lang="az-Cyrl-AZ" sz="2100" b="1" i="0" u="none" strike="noStrike" dirty="0">
                          <a:effectLst/>
                          <a:latin typeface="+mn-lt"/>
                          <a:ea typeface="PMingLiU" panose="02020500000000000000" pitchFamily="18" charset="-120"/>
                          <a:cs typeface="Calibri" panose="020F0502020204030204" pitchFamily="34" charset="0"/>
                        </a:rPr>
                        <a:t>е</a:t>
                      </a:r>
                      <a:r>
                        <a:rPr lang="az-Cyrl-AZ" sz="2100" b="0" i="0" u="none" strike="noStrike" dirty="0">
                          <a:effectLst/>
                          <a:latin typeface="+mn-lt"/>
                          <a:ea typeface="PMingLiU" panose="02020500000000000000" pitchFamily="18" charset="-120"/>
                          <a:cs typeface="Calibri" panose="020F0502020204030204" pitchFamily="34" charset="0"/>
                        </a:rPr>
                        <a:t>м машин</a:t>
                      </a:r>
                      <a:r>
                        <a:rPr lang="az-Cyrl-AZ" sz="2100" b="1" i="0" u="none" strike="noStrike" dirty="0">
                          <a:effectLst/>
                          <a:latin typeface="+mn-lt"/>
                          <a:ea typeface="PMingLiU" panose="02020500000000000000" pitchFamily="18" charset="-120"/>
                          <a:cs typeface="Calibri" panose="020F0502020204030204" pitchFamily="34" charset="0"/>
                        </a:rPr>
                        <a:t>а</a:t>
                      </a:r>
                      <a:r>
                        <a:rPr lang="az-Cyrl-AZ" sz="2100" b="0" i="0" u="none" strike="noStrike" dirty="0">
                          <a:effectLst/>
                          <a:latin typeface="+mn-lt"/>
                          <a:ea typeface="PMingLiU" panose="02020500000000000000" pitchFamily="18" charset="-120"/>
                          <a:cs typeface="Calibri" panose="020F0502020204030204" pitchFamily="34" charset="0"/>
                        </a:rPr>
                        <a:t>м ужал</a:t>
                      </a:r>
                      <a:r>
                        <a:rPr lang="az-Cyrl-AZ" sz="2100" b="1" i="0" u="none" strike="noStrike" dirty="0">
                          <a:effectLst/>
                          <a:latin typeface="+mn-lt"/>
                          <a:ea typeface="PMingLiU" panose="02020500000000000000" pitchFamily="18" charset="-120"/>
                          <a:cs typeface="Calibri" panose="020F0502020204030204" pitchFamily="34" charset="0"/>
                        </a:rPr>
                        <a:t>а</a:t>
                      </a:r>
                      <a:r>
                        <a:rPr lang="az-Cyrl-AZ" sz="2100" b="0" i="0" u="none" strike="noStrike" dirty="0">
                          <a:effectLst/>
                          <a:latin typeface="+mn-lt"/>
                          <a:ea typeface="PMingLiU" panose="02020500000000000000" pitchFamily="18" charset="-120"/>
                          <a:cs typeface="Calibri" panose="020F0502020204030204" pitchFamily="34" charset="0"/>
                        </a:rPr>
                        <a:t>ш </a:t>
                      </a:r>
                      <a:r>
                        <a:rPr lang="az-Cyrl-AZ" sz="2100" b="0" i="0" u="sng" strike="noStrike" dirty="0">
                          <a:effectLst/>
                          <a:latin typeface="+mn-lt"/>
                          <a:ea typeface="PMingLiU" panose="02020500000000000000" pitchFamily="18" charset="-120"/>
                          <a:cs typeface="Calibri" panose="020F0502020204030204" pitchFamily="34" charset="0"/>
                        </a:rPr>
                        <a:t>верешт</a:t>
                      </a:r>
                      <a:r>
                        <a:rPr lang="az-Cyrl-AZ" sz="2100" b="1" i="0" u="sng" strike="noStrike" dirty="0">
                          <a:effectLst/>
                          <a:latin typeface="+mn-lt"/>
                          <a:ea typeface="PMingLiU" panose="02020500000000000000" pitchFamily="18" charset="-120"/>
                          <a:cs typeface="Calibri" panose="020F0502020204030204" pitchFamily="34" charset="0"/>
                        </a:rPr>
                        <a:t>е</a:t>
                      </a:r>
                      <a:r>
                        <a:rPr lang="az-Cyrl-AZ" sz="2100" b="0" i="0" u="sng" strike="noStrike" dirty="0">
                          <a:effectLst/>
                          <a:latin typeface="+mn-lt"/>
                          <a:ea typeface="PMingLiU" panose="02020500000000000000" pitchFamily="18" charset="-120"/>
                          <a:cs typeface="Calibri" panose="020F0502020204030204" pitchFamily="34" charset="0"/>
                        </a:rPr>
                        <a:t>ш</a:t>
                      </a:r>
                      <a:r>
                        <a:rPr lang="az-Cyrl-AZ" sz="2100" b="0" i="0" u="none" strike="noStrike" dirty="0">
                          <a:effectLst/>
                          <a:latin typeface="+mn-lt"/>
                          <a:ea typeface="PMingLiU" panose="02020500000000000000" pitchFamily="18" charset="-120"/>
                          <a:cs typeface="Calibri" panose="020F0502020204030204" pitchFamily="34" charset="0"/>
                        </a:rPr>
                        <a:t>.</a:t>
                      </a:r>
                      <a:br>
                        <a:rPr lang="mi-NZ" sz="2100" b="0" i="0" u="none" strike="noStrike" dirty="0">
                          <a:effectLst/>
                          <a:latin typeface="+mn-lt"/>
                          <a:ea typeface="PMingLiU" panose="02020500000000000000" pitchFamily="18" charset="-120"/>
                          <a:cs typeface="Calibri" panose="020F0502020204030204" pitchFamily="34" charset="0"/>
                        </a:rPr>
                      </a:br>
                      <a:r>
                        <a:rPr lang="mi-NZ" sz="2100" b="0" i="0" u="none" strike="noStrike" dirty="0">
                          <a:effectLst/>
                          <a:latin typeface="+mn-lt"/>
                          <a:ea typeface="PMingLiU" panose="02020500000000000000" pitchFamily="18" charset="-120"/>
                          <a:cs typeface="Calibri" panose="020F0502020204030204" pitchFamily="34" charset="0"/>
                        </a:rPr>
                        <a:t>(</a:t>
                      </a:r>
                      <a:r>
                        <a:rPr lang="en-US" sz="2100" kern="1200" dirty="0" err="1">
                          <a:solidFill>
                            <a:schemeClr val="tx1"/>
                          </a:solidFill>
                          <a:effectLst/>
                          <a:latin typeface="+mn-lt"/>
                          <a:ea typeface="+mn-ea"/>
                          <a:cs typeface="+mn-cs"/>
                        </a:rPr>
                        <a:t>Машин</a:t>
                      </a:r>
                      <a:r>
                        <a:rPr lang="en-US" sz="2100" b="1" kern="1200" dirty="0" err="1">
                          <a:solidFill>
                            <a:schemeClr val="tx1"/>
                          </a:solidFill>
                          <a:effectLst/>
                          <a:latin typeface="+mn-lt"/>
                          <a:ea typeface="+mn-ea"/>
                          <a:cs typeface="+mn-cs"/>
                        </a:rPr>
                        <a:t>а</a:t>
                      </a:r>
                      <a:r>
                        <a:rPr lang="en-US" sz="2100" kern="1200" dirty="0" err="1">
                          <a:solidFill>
                            <a:schemeClr val="tx1"/>
                          </a:solidFill>
                          <a:effectLst/>
                          <a:latin typeface="+mn-lt"/>
                          <a:ea typeface="+mn-ea"/>
                          <a:cs typeface="+mn-cs"/>
                        </a:rPr>
                        <a:t>м</a:t>
                      </a:r>
                      <a:r>
                        <a:rPr lang="en-US" sz="2100" kern="1200" dirty="0">
                          <a:solidFill>
                            <a:schemeClr val="tx1"/>
                          </a:solidFill>
                          <a:effectLst/>
                          <a:latin typeface="+mn-lt"/>
                          <a:ea typeface="+mn-ea"/>
                          <a:cs typeface="+mn-cs"/>
                        </a:rPr>
                        <a:t> </a:t>
                      </a:r>
                      <a:r>
                        <a:rPr lang="en-US" sz="2100" kern="1200" dirty="0" err="1">
                          <a:solidFill>
                            <a:schemeClr val="tx1"/>
                          </a:solidFill>
                          <a:effectLst/>
                          <a:latin typeface="+mn-lt"/>
                          <a:ea typeface="+mn-ea"/>
                          <a:cs typeface="+mn-cs"/>
                        </a:rPr>
                        <a:t>ужалаш</a:t>
                      </a:r>
                      <a:r>
                        <a:rPr lang="en-US" sz="2100" b="1" kern="1200" dirty="0" err="1">
                          <a:solidFill>
                            <a:schemeClr val="tx1"/>
                          </a:solidFill>
                          <a:effectLst/>
                          <a:latin typeface="+mn-lt"/>
                          <a:ea typeface="+mn-ea"/>
                          <a:cs typeface="+mn-cs"/>
                        </a:rPr>
                        <a:t>е</a:t>
                      </a:r>
                      <a:r>
                        <a:rPr lang="en-US" sz="2100" kern="1200" dirty="0" err="1">
                          <a:solidFill>
                            <a:schemeClr val="tx1"/>
                          </a:solidFill>
                          <a:effectLst/>
                          <a:latin typeface="+mn-lt"/>
                          <a:ea typeface="+mn-ea"/>
                          <a:cs typeface="+mn-cs"/>
                        </a:rPr>
                        <a:t>м</a:t>
                      </a:r>
                      <a:r>
                        <a:rPr lang="en-US" sz="2100" kern="1200" dirty="0">
                          <a:solidFill>
                            <a:schemeClr val="tx1"/>
                          </a:solidFill>
                          <a:effectLst/>
                          <a:latin typeface="+mn-lt"/>
                          <a:ea typeface="+mn-ea"/>
                          <a:cs typeface="+mn-cs"/>
                        </a:rPr>
                        <a:t> </a:t>
                      </a:r>
                      <a:r>
                        <a:rPr lang="en-US" sz="2100" u="sng" kern="1200" dirty="0" err="1">
                          <a:solidFill>
                            <a:schemeClr val="tx1"/>
                          </a:solidFill>
                          <a:effectLst/>
                          <a:latin typeface="+mn-lt"/>
                          <a:ea typeface="+mn-ea"/>
                          <a:cs typeface="+mn-cs"/>
                        </a:rPr>
                        <a:t>верешт</a:t>
                      </a:r>
                      <a:r>
                        <a:rPr lang="en-US" sz="2100" b="1" u="sng" kern="1200" dirty="0" err="1">
                          <a:solidFill>
                            <a:schemeClr val="tx1"/>
                          </a:solidFill>
                          <a:effectLst/>
                          <a:latin typeface="+mn-lt"/>
                          <a:ea typeface="+mn-ea"/>
                          <a:cs typeface="+mn-cs"/>
                        </a:rPr>
                        <a:t>е</a:t>
                      </a:r>
                      <a:r>
                        <a:rPr lang="en-US" sz="2100" u="sng" kern="1200" dirty="0" err="1">
                          <a:solidFill>
                            <a:schemeClr val="tx1"/>
                          </a:solidFill>
                          <a:effectLst/>
                          <a:latin typeface="+mn-lt"/>
                          <a:ea typeface="+mn-ea"/>
                          <a:cs typeface="+mn-cs"/>
                        </a:rPr>
                        <a:t>ш</a:t>
                      </a:r>
                      <a:r>
                        <a:rPr lang="en-US" sz="2100" kern="1200" dirty="0">
                          <a:solidFill>
                            <a:schemeClr val="tx1"/>
                          </a:solidFill>
                          <a:effectLst/>
                          <a:latin typeface="+mn-lt"/>
                          <a:ea typeface="+mn-ea"/>
                          <a:cs typeface="+mn-cs"/>
                        </a:rPr>
                        <a:t>.</a:t>
                      </a:r>
                      <a:r>
                        <a:rPr lang="mi-NZ" sz="2100" b="0" i="0" u="none" strike="noStrike" dirty="0">
                          <a:effectLst/>
                          <a:latin typeface="+mn-lt"/>
                          <a:ea typeface="PMingLiU" panose="02020500000000000000" pitchFamily="18" charset="-120"/>
                          <a:cs typeface="Calibri" panose="020F0502020204030204" pitchFamily="34" charset="0"/>
                        </a:rPr>
                        <a:t>)</a:t>
                      </a:r>
                      <a:endParaRPr lang="az-Cyrl-AZ" sz="2100" b="0" i="0" u="none" strike="noStrike" dirty="0">
                        <a:effectLst/>
                        <a:latin typeface="+mn-lt"/>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100" b="0" i="0" u="none" strike="noStrike" dirty="0">
                          <a:effectLst/>
                          <a:latin typeface="+mn-lt"/>
                          <a:ea typeface="PMingLiU" panose="02020500000000000000" pitchFamily="18" charset="-120"/>
                          <a:cs typeface="Calibri" panose="020F0502020204030204" pitchFamily="34" charset="0"/>
                        </a:rPr>
                        <a:t>I have to sell the car.</a:t>
                      </a:r>
                      <a:endParaRPr lang="en-US" sz="21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r h="796760">
                <a:tc>
                  <a:txBody>
                    <a:bodyPr/>
                    <a:lstStyle/>
                    <a:p>
                      <a:pPr algn="just" fontAlgn="t">
                        <a:spcBef>
                          <a:spcPts val="0"/>
                        </a:spcBef>
                        <a:spcAft>
                          <a:spcPts val="0"/>
                        </a:spcAft>
                      </a:pPr>
                      <a:r>
                        <a:rPr lang="az-Cyrl-AZ" sz="2100" b="0" i="0" u="none" strike="noStrike" dirty="0">
                          <a:effectLst/>
                          <a:latin typeface="+mn-lt"/>
                          <a:ea typeface="PMingLiU" panose="02020500000000000000" pitchFamily="18" charset="-120"/>
                          <a:cs typeface="Calibri" panose="020F0502020204030204" pitchFamily="34" charset="0"/>
                        </a:rPr>
                        <a:t>Тудл</a:t>
                      </a:r>
                      <a:r>
                        <a:rPr lang="az-Cyrl-AZ" sz="2100" b="1" i="0" u="none" strike="noStrike" dirty="0">
                          <a:effectLst/>
                          <a:latin typeface="+mn-lt"/>
                          <a:ea typeface="PMingLiU" panose="02020500000000000000" pitchFamily="18" charset="-120"/>
                          <a:cs typeface="Calibri" panose="020F0502020204030204" pitchFamily="34" charset="0"/>
                        </a:rPr>
                        <a:t>а</a:t>
                      </a:r>
                      <a:r>
                        <a:rPr lang="az-Cyrl-AZ" sz="2100" b="0" i="0" u="none" strike="noStrike" dirty="0">
                          <a:effectLst/>
                          <a:latin typeface="+mn-lt"/>
                          <a:ea typeface="PMingLiU" panose="02020500000000000000" pitchFamily="18" charset="-120"/>
                          <a:cs typeface="Calibri" panose="020F0502020204030204" pitchFamily="34" charset="0"/>
                        </a:rPr>
                        <a:t>н вуч</a:t>
                      </a:r>
                      <a:r>
                        <a:rPr lang="az-Cyrl-AZ" sz="2100" b="1" i="0" u="none" strike="noStrike" dirty="0">
                          <a:effectLst/>
                          <a:latin typeface="+mn-lt"/>
                          <a:ea typeface="PMingLiU" panose="02020500000000000000" pitchFamily="18" charset="-120"/>
                          <a:cs typeface="Calibri" panose="020F0502020204030204" pitchFamily="34" charset="0"/>
                        </a:rPr>
                        <a:t>а</a:t>
                      </a:r>
                      <a:r>
                        <a:rPr lang="az-Cyrl-AZ" sz="2100" b="0" i="0" u="none" strike="noStrike" dirty="0">
                          <a:effectLst/>
                          <a:latin typeface="+mn-lt"/>
                          <a:ea typeface="PMingLiU" panose="02020500000000000000" pitchFamily="18" charset="-120"/>
                          <a:cs typeface="Calibri" panose="020F0502020204030204" pitchFamily="34" charset="0"/>
                        </a:rPr>
                        <a:t>ш </a:t>
                      </a:r>
                      <a:r>
                        <a:rPr lang="az-Cyrl-AZ" sz="2100" b="0" i="0" u="sng" strike="noStrike" dirty="0">
                          <a:effectLst/>
                          <a:latin typeface="+mn-lt"/>
                          <a:ea typeface="PMingLiU" panose="02020500000000000000" pitchFamily="18" charset="-120"/>
                          <a:cs typeface="Calibri" panose="020F0502020204030204" pitchFamily="34" charset="0"/>
                        </a:rPr>
                        <a:t>верешт</a:t>
                      </a:r>
                      <a:r>
                        <a:rPr lang="az-Cyrl-AZ" sz="2100" b="1" i="0" u="sng" strike="noStrike" dirty="0">
                          <a:effectLst/>
                          <a:latin typeface="+mn-lt"/>
                          <a:ea typeface="PMingLiU" panose="02020500000000000000" pitchFamily="18" charset="-120"/>
                          <a:cs typeface="Calibri" panose="020F0502020204030204" pitchFamily="34" charset="0"/>
                        </a:rPr>
                        <a:t>е</a:t>
                      </a:r>
                      <a:r>
                        <a:rPr lang="az-Cyrl-AZ" sz="2100" b="0" i="0" u="sng" strike="noStrike" dirty="0">
                          <a:effectLst/>
                          <a:latin typeface="+mn-lt"/>
                          <a:ea typeface="PMingLiU" panose="02020500000000000000" pitchFamily="18" charset="-120"/>
                          <a:cs typeface="Calibri" panose="020F0502020204030204" pitchFamily="34" charset="0"/>
                        </a:rPr>
                        <a:t>ш</a:t>
                      </a:r>
                      <a:r>
                        <a:rPr lang="az-Cyrl-AZ" sz="2100" b="0" i="0" u="none" strike="noStrike" dirty="0">
                          <a:effectLst/>
                          <a:latin typeface="+mn-lt"/>
                          <a:ea typeface="PMingLiU" panose="02020500000000000000" pitchFamily="18" charset="-120"/>
                          <a:cs typeface="Calibri" panose="020F0502020204030204" pitchFamily="34" charset="0"/>
                        </a:rPr>
                        <a:t>.</a:t>
                      </a:r>
                      <a:endParaRPr lang="mi-NZ" sz="2100" b="0" i="0" u="none" strike="noStrike" dirty="0">
                        <a:effectLst/>
                        <a:latin typeface="+mn-lt"/>
                        <a:ea typeface="PMingLiU" panose="02020500000000000000" pitchFamily="18" charset="-120"/>
                        <a:cs typeface="Calibri" panose="020F0502020204030204" pitchFamily="34" charset="0"/>
                      </a:endParaRPr>
                    </a:p>
                    <a:p>
                      <a:pPr algn="just" fontAlgn="t">
                        <a:spcBef>
                          <a:spcPts val="0"/>
                        </a:spcBef>
                        <a:spcAft>
                          <a:spcPts val="0"/>
                        </a:spcAft>
                      </a:pPr>
                      <a:r>
                        <a:rPr lang="mi-NZ" sz="2100" b="0" i="0" u="none" strike="noStrike" dirty="0">
                          <a:effectLst/>
                          <a:latin typeface="+mn-lt"/>
                          <a:ea typeface="PMingLiU" panose="02020500000000000000" pitchFamily="18" charset="-120"/>
                          <a:cs typeface="Calibri" panose="020F0502020204030204" pitchFamily="34" charset="0"/>
                        </a:rPr>
                        <a:t>(</a:t>
                      </a:r>
                      <a:r>
                        <a:rPr lang="en-US" sz="2100" kern="1200" dirty="0" err="1">
                          <a:solidFill>
                            <a:schemeClr val="tx1"/>
                          </a:solidFill>
                          <a:effectLst/>
                          <a:latin typeface="+mn-lt"/>
                          <a:ea typeface="+mn-ea"/>
                          <a:cs typeface="+mn-cs"/>
                        </a:rPr>
                        <a:t>Вуч</a:t>
                      </a:r>
                      <a:r>
                        <a:rPr lang="en-US" sz="2100" b="1" kern="1200" dirty="0" err="1">
                          <a:solidFill>
                            <a:schemeClr val="tx1"/>
                          </a:solidFill>
                          <a:effectLst/>
                          <a:latin typeface="+mn-lt"/>
                          <a:ea typeface="+mn-ea"/>
                          <a:cs typeface="+mn-cs"/>
                        </a:rPr>
                        <a:t>а</a:t>
                      </a:r>
                      <a:r>
                        <a:rPr lang="en-US" sz="2100" kern="1200" dirty="0" err="1">
                          <a:solidFill>
                            <a:schemeClr val="tx1"/>
                          </a:solidFill>
                          <a:effectLst/>
                          <a:latin typeface="+mn-lt"/>
                          <a:ea typeface="+mn-ea"/>
                          <a:cs typeface="+mn-cs"/>
                        </a:rPr>
                        <a:t>шыже</a:t>
                      </a:r>
                      <a:r>
                        <a:rPr lang="en-US" sz="2100" kern="1200" dirty="0">
                          <a:solidFill>
                            <a:schemeClr val="tx1"/>
                          </a:solidFill>
                          <a:effectLst/>
                          <a:latin typeface="+mn-lt"/>
                          <a:ea typeface="+mn-ea"/>
                          <a:cs typeface="+mn-cs"/>
                        </a:rPr>
                        <a:t> </a:t>
                      </a:r>
                      <a:r>
                        <a:rPr lang="en-US" sz="2100" u="sng" kern="1200" dirty="0" err="1">
                          <a:solidFill>
                            <a:schemeClr val="tx1"/>
                          </a:solidFill>
                          <a:effectLst/>
                          <a:latin typeface="+mn-lt"/>
                          <a:ea typeface="+mn-ea"/>
                          <a:cs typeface="+mn-cs"/>
                        </a:rPr>
                        <a:t>верешт</a:t>
                      </a:r>
                      <a:r>
                        <a:rPr lang="en-US" sz="2100" b="1" u="sng" kern="1200" dirty="0" err="1">
                          <a:solidFill>
                            <a:schemeClr val="tx1"/>
                          </a:solidFill>
                          <a:effectLst/>
                          <a:latin typeface="+mn-lt"/>
                          <a:ea typeface="+mn-ea"/>
                          <a:cs typeface="+mn-cs"/>
                        </a:rPr>
                        <a:t>е</a:t>
                      </a:r>
                      <a:r>
                        <a:rPr lang="en-US" sz="2100" u="sng" kern="1200" dirty="0" err="1">
                          <a:solidFill>
                            <a:schemeClr val="tx1"/>
                          </a:solidFill>
                          <a:effectLst/>
                          <a:latin typeface="+mn-lt"/>
                          <a:ea typeface="+mn-ea"/>
                          <a:cs typeface="+mn-cs"/>
                        </a:rPr>
                        <a:t>ш</a:t>
                      </a:r>
                      <a:r>
                        <a:rPr lang="en-US" sz="2100" kern="1200" dirty="0">
                          <a:solidFill>
                            <a:schemeClr val="tx1"/>
                          </a:solidFill>
                          <a:effectLst/>
                          <a:latin typeface="+mn-lt"/>
                          <a:ea typeface="+mn-ea"/>
                          <a:cs typeface="+mn-cs"/>
                        </a:rPr>
                        <a:t>.</a:t>
                      </a:r>
                      <a:r>
                        <a:rPr lang="mi-NZ" sz="2100" b="0" i="0" u="none" strike="noStrike" dirty="0">
                          <a:effectLst/>
                          <a:latin typeface="+mn-lt"/>
                          <a:ea typeface="PMingLiU" panose="02020500000000000000" pitchFamily="18" charset="-120"/>
                          <a:cs typeface="Calibri" panose="020F0502020204030204" pitchFamily="34" charset="0"/>
                        </a:rPr>
                        <a:t>)</a:t>
                      </a:r>
                      <a:endParaRPr lang="az-Cyrl-AZ" sz="2100" b="0" i="0" u="none" strike="noStrike" dirty="0">
                        <a:effectLst/>
                        <a:latin typeface="+mn-lt"/>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100" b="0" i="0" u="none" strike="noStrike" dirty="0">
                          <a:effectLst/>
                          <a:latin typeface="+mn-lt"/>
                          <a:ea typeface="PMingLiU" panose="02020500000000000000" pitchFamily="18" charset="-120"/>
                          <a:cs typeface="Calibri" panose="020F0502020204030204" pitchFamily="34" charset="0"/>
                        </a:rPr>
                        <a:t>(S)he has to wait.</a:t>
                      </a:r>
                      <a:endParaRPr lang="en-US" sz="2100" b="0" i="0" u="none" strike="noStrike" dirty="0">
                        <a:effectLst/>
                        <a:latin typeface="+mn-lt"/>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095980"/>
                  </a:ext>
                </a:extLst>
              </a:tr>
            </a:tbl>
          </a:graphicData>
        </a:graphic>
      </p:graphicFrame>
      <p:sp>
        <p:nvSpPr>
          <p:cNvPr id="15" name="Content Placeholder 2">
            <a:extLst>
              <a:ext uri="{FF2B5EF4-FFF2-40B4-BE49-F238E27FC236}">
                <a16:creationId xmlns:a16="http://schemas.microsoft.com/office/drawing/2014/main" id="{73567B20-C9E4-495E-98ED-4C2B7D6CF6FA}"/>
              </a:ext>
            </a:extLst>
          </p:cNvPr>
          <p:cNvSpPr txBox="1">
            <a:spLocks/>
          </p:cNvSpPr>
          <p:nvPr/>
        </p:nvSpPr>
        <p:spPr>
          <a:xfrm>
            <a:off x="838199" y="4480023"/>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b) ‘to get, receive, catch’:</a:t>
            </a:r>
            <a:endParaRPr lang="en-GB" u="sng" dirty="0"/>
          </a:p>
        </p:txBody>
      </p:sp>
      <p:graphicFrame>
        <p:nvGraphicFramePr>
          <p:cNvPr id="16" name="Content Placeholder 5">
            <a:extLst>
              <a:ext uri="{FF2B5EF4-FFF2-40B4-BE49-F238E27FC236}">
                <a16:creationId xmlns:a16="http://schemas.microsoft.com/office/drawing/2014/main" id="{D725D4AF-D09F-4106-A1F4-4472883D775B}"/>
              </a:ext>
            </a:extLst>
          </p:cNvPr>
          <p:cNvGraphicFramePr>
            <a:graphicFrameLocks/>
          </p:cNvGraphicFramePr>
          <p:nvPr>
            <p:extLst>
              <p:ext uri="{D42A27DB-BD31-4B8C-83A1-F6EECF244321}">
                <p14:modId xmlns:p14="http://schemas.microsoft.com/office/powerpoint/2010/main" val="1558592589"/>
              </p:ext>
            </p:extLst>
          </p:nvPr>
        </p:nvGraphicFramePr>
        <p:xfrm>
          <a:off x="838198" y="5286638"/>
          <a:ext cx="10515601" cy="571178"/>
        </p:xfrm>
        <a:graphic>
          <a:graphicData uri="http://schemas.openxmlformats.org/drawingml/2006/table">
            <a:tbl>
              <a:tblPr firstRow="1" firstCol="1" bandRow="1" bandCol="1"/>
              <a:tblGrid>
                <a:gridCol w="5191021">
                  <a:extLst>
                    <a:ext uri="{9D8B030D-6E8A-4147-A177-3AD203B41FA5}">
                      <a16:colId xmlns:a16="http://schemas.microsoft.com/office/drawing/2014/main" val="1935877459"/>
                    </a:ext>
                  </a:extLst>
                </a:gridCol>
                <a:gridCol w="5324580">
                  <a:extLst>
                    <a:ext uri="{9D8B030D-6E8A-4147-A177-3AD203B41FA5}">
                      <a16:colId xmlns:a16="http://schemas.microsoft.com/office/drawing/2014/main" val="636958875"/>
                    </a:ext>
                  </a:extLst>
                </a:gridCol>
              </a:tblGrid>
              <a:tr h="571178">
                <a:tc>
                  <a:txBody>
                    <a:bodyPr/>
                    <a:lstStyle/>
                    <a:p>
                      <a:pPr marL="0" algn="l" defTabSz="914400" rtl="0" eaLnBrk="1" fontAlgn="ctr" latinLnBrk="0" hangingPunct="1">
                        <a:lnSpc>
                          <a:spcPct val="107000"/>
                        </a:lnSpc>
                        <a:spcBef>
                          <a:spcPts val="0"/>
                        </a:spcBef>
                        <a:spcAft>
                          <a:spcPts val="0"/>
                        </a:spcAft>
                      </a:pP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Эчанл</a:t>
                      </a:r>
                      <a:r>
                        <a:rPr lang="en-US" sz="21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н</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куг</a:t>
                      </a:r>
                      <a:r>
                        <a:rPr lang="en-US" sz="21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у</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кол</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верешт</a:t>
                      </a:r>
                      <a:r>
                        <a:rPr lang="en-US" sz="21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lnSpc>
                          <a:spcPct val="107000"/>
                        </a:lnSpc>
                        <a:spcBef>
                          <a:spcPts val="0"/>
                        </a:spcBef>
                        <a:spcAft>
                          <a:spcPts val="0"/>
                        </a:spcAft>
                      </a:pPr>
                      <a:r>
                        <a:rPr lang="en-US" sz="21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Echan</a:t>
                      </a:r>
                      <a:r>
                        <a:rPr lang="en-US"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catches a large fish.</a:t>
                      </a:r>
                      <a:endParaRPr lang="en-GB" sz="21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bl>
          </a:graphicData>
        </a:graphic>
      </p:graphicFrame>
    </p:spTree>
    <p:extLst>
      <p:ext uri="{BB962C8B-B14F-4D97-AF65-F5344CB8AC3E}">
        <p14:creationId xmlns:p14="http://schemas.microsoft.com/office/powerpoint/2010/main" val="3236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2</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a:effectLst/>
                <a:latin typeface="Calibri" panose="020F0502020204030204" pitchFamily="34" charset="0"/>
                <a:ea typeface="Times New Roman" panose="02020603050405020304" pitchFamily="18" charset="0"/>
                <a:cs typeface="Calibri" panose="020F0502020204030204" pitchFamily="34" charset="0"/>
              </a:rPr>
              <a:t>гын</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only’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graphicFrame>
        <p:nvGraphicFramePr>
          <p:cNvPr id="18" name="Table 17">
            <a:extLst>
              <a:ext uri="{FF2B5EF4-FFF2-40B4-BE49-F238E27FC236}">
                <a16:creationId xmlns:a16="http://schemas.microsoft.com/office/drawing/2014/main" id="{1A771109-A988-4513-B071-0A723B777A3F}"/>
              </a:ext>
            </a:extLst>
          </p:cNvPr>
          <p:cNvGraphicFramePr>
            <a:graphicFrameLocks noGrp="1"/>
          </p:cNvGraphicFramePr>
          <p:nvPr>
            <p:extLst>
              <p:ext uri="{D42A27DB-BD31-4B8C-83A1-F6EECF244321}">
                <p14:modId xmlns:p14="http://schemas.microsoft.com/office/powerpoint/2010/main" val="744565386"/>
              </p:ext>
            </p:extLst>
          </p:nvPr>
        </p:nvGraphicFramePr>
        <p:xfrm>
          <a:off x="838200" y="1894046"/>
          <a:ext cx="10515600" cy="1534954"/>
        </p:xfrm>
        <a:graphic>
          <a:graphicData uri="http://schemas.openxmlformats.org/drawingml/2006/table">
            <a:tbl>
              <a:tblPr firstRow="1" firstCol="1" bandRow="1" bandCol="1"/>
              <a:tblGrid>
                <a:gridCol w="5260378">
                  <a:extLst>
                    <a:ext uri="{9D8B030D-6E8A-4147-A177-3AD203B41FA5}">
                      <a16:colId xmlns:a16="http://schemas.microsoft.com/office/drawing/2014/main" val="3335664312"/>
                    </a:ext>
                  </a:extLst>
                </a:gridCol>
                <a:gridCol w="5255222">
                  <a:extLst>
                    <a:ext uri="{9D8B030D-6E8A-4147-A177-3AD203B41FA5}">
                      <a16:colId xmlns:a16="http://schemas.microsoft.com/office/drawing/2014/main" val="3014057142"/>
                    </a:ext>
                  </a:extLst>
                </a:gridCol>
              </a:tblGrid>
              <a:tr h="905053">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Эч</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н чыл</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йӧрв</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рым нал</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олм</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 гын</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вытыште ук</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err="1">
                          <a:effectLst/>
                          <a:latin typeface="Calibri" panose="020F0502020204030204" pitchFamily="34" charset="0"/>
                          <a:ea typeface="PMingLiU" panose="02020500000000000000" pitchFamily="18" charset="-120"/>
                          <a:cs typeface="Calibri" panose="020F0502020204030204" pitchFamily="34" charset="0"/>
                        </a:rPr>
                        <a:t>Echan</a:t>
                      </a: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 buys all the groceries, there are only no apples in the store.</a:t>
                      </a:r>
                      <a:endParaRPr lang="en-US" sz="5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045414"/>
                  </a:ext>
                </a:extLst>
              </a:tr>
            </a:tbl>
          </a:graphicData>
        </a:graphic>
      </p:graphicFrame>
      <p:sp>
        <p:nvSpPr>
          <p:cNvPr id="19" name="TextBox 18">
            <a:extLst>
              <a:ext uri="{FF2B5EF4-FFF2-40B4-BE49-F238E27FC236}">
                <a16:creationId xmlns:a16="http://schemas.microsoft.com/office/drawing/2014/main" id="{D2029FFA-613B-45A6-AA3B-C234B94483D8}"/>
              </a:ext>
            </a:extLst>
          </p:cNvPr>
          <p:cNvSpPr txBox="1"/>
          <p:nvPr/>
        </p:nvSpPr>
        <p:spPr>
          <a:xfrm>
            <a:off x="838200" y="4246343"/>
            <a:ext cx="6097656" cy="1107996"/>
          </a:xfrm>
          <a:prstGeom prst="rect">
            <a:avLst/>
          </a:prstGeom>
          <a:noFill/>
        </p:spPr>
        <p:txBody>
          <a:bodyPr wrap="square">
            <a:spAutoFit/>
          </a:bodyPr>
          <a:lstStyle/>
          <a:p>
            <a:pPr marL="0" indent="0">
              <a:buNone/>
            </a:pPr>
            <a:r>
              <a:rPr lang="mi-NZ" sz="3300" dirty="0"/>
              <a:t>ик йолт</a:t>
            </a:r>
            <a:r>
              <a:rPr lang="mi-NZ" sz="3300" b="1" dirty="0"/>
              <a:t>а</a:t>
            </a:r>
            <a:r>
              <a:rPr lang="mi-NZ" sz="3300" dirty="0"/>
              <a:t>ш гын</a:t>
            </a:r>
            <a:r>
              <a:rPr lang="mi-NZ" sz="3300" b="1" dirty="0"/>
              <a:t>а </a:t>
            </a:r>
            <a:r>
              <a:rPr lang="de-AT" sz="3300" dirty="0"/>
              <a:t>‘only one friend’</a:t>
            </a:r>
          </a:p>
          <a:p>
            <a:pPr marL="0" indent="0">
              <a:buNone/>
            </a:pPr>
            <a:r>
              <a:rPr lang="de-AT" sz="3300" dirty="0"/>
              <a:t>/ik joltaš </a:t>
            </a:r>
            <a:r>
              <a:rPr lang="de-AT" sz="3300" u="sng" dirty="0"/>
              <a:t>k</a:t>
            </a:r>
            <a:r>
              <a:rPr lang="de-AT" sz="3300" dirty="0"/>
              <a:t>ə̑na/</a:t>
            </a:r>
            <a:endParaRPr lang="en-GB" sz="3300" dirty="0"/>
          </a:p>
        </p:txBody>
      </p:sp>
    </p:spTree>
    <p:extLst>
      <p:ext uri="{BB962C8B-B14F-4D97-AF65-F5344CB8AC3E}">
        <p14:creationId xmlns:p14="http://schemas.microsoft.com/office/powerpoint/2010/main" val="1233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пел, п</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е</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ле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half’</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graphicFrame>
        <p:nvGraphicFramePr>
          <p:cNvPr id="14" name="Content Placeholder 5">
            <a:extLst>
              <a:ext uri="{FF2B5EF4-FFF2-40B4-BE49-F238E27FC236}">
                <a16:creationId xmlns:a16="http://schemas.microsoft.com/office/drawing/2014/main" id="{46571792-8FD4-4882-9157-9D375A724168}"/>
              </a:ext>
            </a:extLst>
          </p:cNvPr>
          <p:cNvGraphicFramePr>
            <a:graphicFrameLocks/>
          </p:cNvGraphicFramePr>
          <p:nvPr>
            <p:extLst>
              <p:ext uri="{D42A27DB-BD31-4B8C-83A1-F6EECF244321}">
                <p14:modId xmlns:p14="http://schemas.microsoft.com/office/powerpoint/2010/main" val="400159457"/>
              </p:ext>
            </p:extLst>
          </p:nvPr>
        </p:nvGraphicFramePr>
        <p:xfrm>
          <a:off x="838200" y="2028036"/>
          <a:ext cx="10515601" cy="1593520"/>
        </p:xfrm>
        <a:graphic>
          <a:graphicData uri="http://schemas.openxmlformats.org/drawingml/2006/table">
            <a:tbl>
              <a:tblPr firstRow="1" firstCol="1" bandRow="1" bandCol="1"/>
              <a:tblGrid>
                <a:gridCol w="5191021">
                  <a:extLst>
                    <a:ext uri="{9D8B030D-6E8A-4147-A177-3AD203B41FA5}">
                      <a16:colId xmlns:a16="http://schemas.microsoft.com/office/drawing/2014/main" val="1935877459"/>
                    </a:ext>
                  </a:extLst>
                </a:gridCol>
                <a:gridCol w="5324580">
                  <a:extLst>
                    <a:ext uri="{9D8B030D-6E8A-4147-A177-3AD203B41FA5}">
                      <a16:colId xmlns:a16="http://schemas.microsoft.com/office/drawing/2014/main" val="636958875"/>
                    </a:ext>
                  </a:extLst>
                </a:gridCol>
              </a:tblGrid>
              <a:tr h="796760">
                <a:tc>
                  <a:txBody>
                    <a:bodyPr/>
                    <a:lstStyle/>
                    <a:p>
                      <a:pPr algn="just"/>
                      <a:r>
                        <a:rPr lang="en-US" sz="2500" u="sng" dirty="0" err="1">
                          <a:effectLst/>
                          <a:latin typeface="Calibri" panose="020F0502020204030204" pitchFamily="34" charset="0"/>
                          <a:ea typeface="PMingLiU" panose="02020500000000000000" pitchFamily="18" charset="-120"/>
                          <a:cs typeface="Calibri" panose="020F0502020204030204" pitchFamily="34" charset="0"/>
                        </a:rPr>
                        <a:t>Пел</a:t>
                      </a:r>
                      <a:r>
                        <a:rPr lang="en-US" sz="2500" u="sng" dirty="0">
                          <a:effectLst/>
                          <a:latin typeface="Calibri" panose="020F0502020204030204" pitchFamily="34" charset="0"/>
                          <a:ea typeface="PMingLiU" panose="02020500000000000000" pitchFamily="18" charset="-120"/>
                          <a:cs typeface="Calibri" panose="020F0502020204030204" pitchFamily="34" charset="0"/>
                        </a:rPr>
                        <a:t> </a:t>
                      </a:r>
                      <a:r>
                        <a:rPr lang="en-US" sz="2500" u="sng" dirty="0" err="1">
                          <a:effectLst/>
                          <a:latin typeface="Calibri" panose="020F0502020204030204" pitchFamily="34" charset="0"/>
                          <a:ea typeface="PMingLiU" panose="02020500000000000000" pitchFamily="18" charset="-120"/>
                          <a:cs typeface="Calibri" panose="020F0502020204030204" pitchFamily="34" charset="0"/>
                        </a:rPr>
                        <a:t>с</a:t>
                      </a:r>
                      <a:r>
                        <a:rPr lang="en-US" sz="25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2500" u="sng" dirty="0" err="1">
                          <a:effectLst/>
                          <a:latin typeface="Calibri" panose="020F0502020204030204" pitchFamily="34" charset="0"/>
                          <a:ea typeface="PMingLiU" panose="02020500000000000000" pitchFamily="18" charset="-120"/>
                          <a:cs typeface="Calibri" panose="020F0502020204030204" pitchFamily="34" charset="0"/>
                        </a:rPr>
                        <a:t>кыр</a:t>
                      </a:r>
                      <a:r>
                        <a:rPr lang="en-US" sz="2500" dirty="0">
                          <a:effectLst/>
                          <a:latin typeface="Calibri" panose="020F0502020204030204" pitchFamily="34" charset="0"/>
                          <a:ea typeface="PMingLiU" panose="02020500000000000000" pitchFamily="18" charset="-120"/>
                          <a:cs typeface="Calibri" panose="020F0502020204030204" pitchFamily="34" charset="0"/>
                        </a:rPr>
                        <a:t> </a:t>
                      </a:r>
                      <a:r>
                        <a:rPr lang="en-US" sz="2500" dirty="0" err="1">
                          <a:effectLst/>
                          <a:latin typeface="Calibri" panose="020F0502020204030204" pitchFamily="34" charset="0"/>
                          <a:ea typeface="PMingLiU" panose="02020500000000000000" pitchFamily="18" charset="-120"/>
                          <a:cs typeface="Calibri" panose="020F0502020204030204" pitchFamily="34" charset="0"/>
                        </a:rPr>
                        <a:t>к</a:t>
                      </a:r>
                      <a:r>
                        <a:rPr lang="en-US" sz="25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500" dirty="0" err="1">
                          <a:effectLst/>
                          <a:latin typeface="Calibri" panose="020F0502020204030204" pitchFamily="34" charset="0"/>
                          <a:ea typeface="PMingLiU" panose="02020500000000000000" pitchFamily="18" charset="-120"/>
                          <a:cs typeface="Calibri" panose="020F0502020204030204" pitchFamily="34" charset="0"/>
                        </a:rPr>
                        <a:t>ндым</a:t>
                      </a:r>
                      <a:r>
                        <a:rPr lang="en-US" sz="2500" dirty="0">
                          <a:effectLst/>
                          <a:latin typeface="Calibri" panose="020F0502020204030204" pitchFamily="34" charset="0"/>
                          <a:ea typeface="PMingLiU" panose="02020500000000000000" pitchFamily="18" charset="-120"/>
                          <a:cs typeface="Calibri" panose="020F0502020204030204" pitchFamily="34" charset="0"/>
                        </a:rPr>
                        <a:t> </a:t>
                      </a:r>
                      <a:r>
                        <a:rPr lang="en-US" sz="2500" dirty="0" err="1">
                          <a:effectLst/>
                          <a:latin typeface="Calibri" panose="020F0502020204030204" pitchFamily="34" charset="0"/>
                          <a:ea typeface="PMingLiU" panose="02020500000000000000" pitchFamily="18" charset="-120"/>
                          <a:cs typeface="Calibri" panose="020F0502020204030204" pitchFamily="34" charset="0"/>
                        </a:rPr>
                        <a:t>нал</a:t>
                      </a:r>
                      <a:r>
                        <a:rPr lang="en-US" sz="2500" dirty="0">
                          <a:effectLst/>
                          <a:latin typeface="Calibri" panose="020F0502020204030204" pitchFamily="34" charset="0"/>
                          <a:ea typeface="PMingLiU" panose="02020500000000000000" pitchFamily="18" charset="-120"/>
                          <a:cs typeface="Calibri" panose="020F0502020204030204" pitchFamily="34" charset="0"/>
                        </a:rPr>
                        <a:t>!</a:t>
                      </a:r>
                      <a:endParaRPr lang="en-GB" sz="25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500">
                          <a:effectLst/>
                          <a:latin typeface="Calibri" panose="020F0502020204030204" pitchFamily="34" charset="0"/>
                          <a:ea typeface="PMingLiU" panose="02020500000000000000" pitchFamily="18" charset="-120"/>
                          <a:cs typeface="Calibri" panose="020F0502020204030204" pitchFamily="34" charset="0"/>
                        </a:rPr>
                        <a:t>Buy half a loaf of bread.</a:t>
                      </a:r>
                      <a:endParaRPr lang="en-GB" sz="25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r h="796760">
                <a:tc>
                  <a:txBody>
                    <a:bodyPr/>
                    <a:lstStyle/>
                    <a:p>
                      <a:pPr algn="just"/>
                      <a:r>
                        <a:rPr lang="en-US" sz="25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5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500" dirty="0" err="1">
                          <a:effectLst/>
                          <a:latin typeface="Calibri" panose="020F0502020204030204" pitchFamily="34" charset="0"/>
                          <a:ea typeface="PMingLiU" panose="02020500000000000000" pitchFamily="18" charset="-120"/>
                          <a:cs typeface="Calibri" panose="020F0502020204030204" pitchFamily="34" charset="0"/>
                        </a:rPr>
                        <a:t>ш</a:t>
                      </a:r>
                      <a:r>
                        <a:rPr lang="en-US" sz="2500" dirty="0">
                          <a:effectLst/>
                          <a:latin typeface="Calibri" panose="020F0502020204030204" pitchFamily="34" charset="0"/>
                          <a:ea typeface="PMingLiU" panose="02020500000000000000" pitchFamily="18" charset="-120"/>
                          <a:cs typeface="Calibri" panose="020F0502020204030204" pitchFamily="34" charset="0"/>
                        </a:rPr>
                        <a:t> </a:t>
                      </a:r>
                      <a:r>
                        <a:rPr lang="en-US" sz="2500" dirty="0" err="1">
                          <a:effectLst/>
                          <a:latin typeface="Calibri" panose="020F0502020204030204" pitchFamily="34" charset="0"/>
                          <a:ea typeface="PMingLiU" panose="02020500000000000000" pitchFamily="18" charset="-120"/>
                          <a:cs typeface="Calibri" panose="020F0502020204030204" pitchFamily="34" charset="0"/>
                        </a:rPr>
                        <a:t>шагат</a:t>
                      </a:r>
                      <a:r>
                        <a:rPr lang="en-US" sz="25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500" dirty="0" err="1">
                          <a:effectLst/>
                          <a:latin typeface="Calibri" panose="020F0502020204030204" pitchFamily="34" charset="0"/>
                          <a:ea typeface="PMingLiU" panose="02020500000000000000" pitchFamily="18" charset="-120"/>
                          <a:cs typeface="Calibri" panose="020F0502020204030204" pitchFamily="34" charset="0"/>
                        </a:rPr>
                        <a:t>т</a:t>
                      </a:r>
                      <a:r>
                        <a:rPr lang="en-US" sz="2500" dirty="0">
                          <a:effectLst/>
                          <a:latin typeface="Calibri" panose="020F0502020204030204" pitchFamily="34" charset="0"/>
                          <a:ea typeface="PMingLiU" panose="02020500000000000000" pitchFamily="18" charset="-120"/>
                          <a:cs typeface="Calibri" panose="020F0502020204030204" pitchFamily="34" charset="0"/>
                        </a:rPr>
                        <a:t> </a:t>
                      </a:r>
                      <a:r>
                        <a:rPr lang="en-US" sz="2500" u="sng" dirty="0" err="1">
                          <a:effectLst/>
                          <a:latin typeface="Calibri" panose="020F0502020204030204" pitchFamily="34" charset="0"/>
                          <a:ea typeface="PMingLiU" panose="02020500000000000000" pitchFamily="18" charset="-120"/>
                          <a:cs typeface="Calibri" panose="020F0502020204030204" pitchFamily="34" charset="0"/>
                        </a:rPr>
                        <a:t>п</a:t>
                      </a:r>
                      <a:r>
                        <a:rPr lang="en-US" sz="25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500" u="sng" dirty="0" err="1">
                          <a:effectLst/>
                          <a:latin typeface="Calibri" panose="020F0502020204030204" pitchFamily="34" charset="0"/>
                          <a:ea typeface="PMingLiU" panose="02020500000000000000" pitchFamily="18" charset="-120"/>
                          <a:cs typeface="Calibri" panose="020F0502020204030204" pitchFamily="34" charset="0"/>
                        </a:rPr>
                        <a:t>ле</a:t>
                      </a:r>
                      <a:endParaRPr lang="en-GB" sz="25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500" dirty="0">
                          <a:effectLst/>
                          <a:latin typeface="Calibri" panose="020F0502020204030204" pitchFamily="34" charset="0"/>
                          <a:ea typeface="PMingLiU" panose="02020500000000000000" pitchFamily="18" charset="-120"/>
                          <a:cs typeface="Calibri" panose="020F0502020204030204" pitchFamily="34" charset="0"/>
                        </a:rPr>
                        <a:t>8:30</a:t>
                      </a:r>
                      <a:endParaRPr lang="en-GB" sz="25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095980"/>
                  </a:ext>
                </a:extLst>
              </a:tr>
            </a:tbl>
          </a:graphicData>
        </a:graphic>
      </p:graphicFrame>
      <p:graphicFrame>
        <p:nvGraphicFramePr>
          <p:cNvPr id="10" name="Content Placeholder 5">
            <a:extLst>
              <a:ext uri="{FF2B5EF4-FFF2-40B4-BE49-F238E27FC236}">
                <a16:creationId xmlns:a16="http://schemas.microsoft.com/office/drawing/2014/main" id="{D82E8264-C06C-41E6-A447-9B8608764D64}"/>
              </a:ext>
            </a:extLst>
          </p:cNvPr>
          <p:cNvGraphicFramePr>
            <a:graphicFrameLocks/>
          </p:cNvGraphicFramePr>
          <p:nvPr>
            <p:extLst>
              <p:ext uri="{D42A27DB-BD31-4B8C-83A1-F6EECF244321}">
                <p14:modId xmlns:p14="http://schemas.microsoft.com/office/powerpoint/2010/main" val="1444928234"/>
              </p:ext>
            </p:extLst>
          </p:nvPr>
        </p:nvGraphicFramePr>
        <p:xfrm>
          <a:off x="838199" y="4192193"/>
          <a:ext cx="10515601" cy="1593520"/>
        </p:xfrm>
        <a:graphic>
          <a:graphicData uri="http://schemas.openxmlformats.org/drawingml/2006/table">
            <a:tbl>
              <a:tblPr firstRow="1" firstCol="1" bandRow="1" bandCol="1"/>
              <a:tblGrid>
                <a:gridCol w="5191021">
                  <a:extLst>
                    <a:ext uri="{9D8B030D-6E8A-4147-A177-3AD203B41FA5}">
                      <a16:colId xmlns:a16="http://schemas.microsoft.com/office/drawing/2014/main" val="1935877459"/>
                    </a:ext>
                  </a:extLst>
                </a:gridCol>
                <a:gridCol w="5324580">
                  <a:extLst>
                    <a:ext uri="{9D8B030D-6E8A-4147-A177-3AD203B41FA5}">
                      <a16:colId xmlns:a16="http://schemas.microsoft.com/office/drawing/2014/main" val="636958875"/>
                    </a:ext>
                  </a:extLst>
                </a:gridCol>
              </a:tblGrid>
              <a:tr h="796760">
                <a:tc>
                  <a:txBody>
                    <a:bodyPr/>
                    <a:lstStyle/>
                    <a:p>
                      <a:pPr algn="just"/>
                      <a:r>
                        <a:rPr lang="en-US" sz="2500" u="sng">
                          <a:effectLst/>
                          <a:latin typeface="Calibri" panose="020F0502020204030204" pitchFamily="34" charset="0"/>
                          <a:ea typeface="PMingLiU" panose="02020500000000000000" pitchFamily="18" charset="-120"/>
                          <a:cs typeface="Calibri" panose="020F0502020204030204" pitchFamily="34" charset="0"/>
                        </a:rPr>
                        <a:t>Мын</a:t>
                      </a:r>
                      <a:r>
                        <a:rPr lang="en-US" sz="2500" b="1" u="sng">
                          <a:effectLst/>
                          <a:latin typeface="Calibri" panose="020F0502020204030204" pitchFamily="34" charset="0"/>
                          <a:ea typeface="PMingLiU" panose="02020500000000000000" pitchFamily="18" charset="-120"/>
                          <a:cs typeface="Calibri" panose="020F0502020204030204" pitchFamily="34" charset="0"/>
                        </a:rPr>
                        <a:t>я</a:t>
                      </a:r>
                      <a:r>
                        <a:rPr lang="en-US" sz="2500" u="sng">
                          <a:effectLst/>
                          <a:latin typeface="Calibri" panose="020F0502020204030204" pitchFamily="34" charset="0"/>
                          <a:ea typeface="PMingLiU" panose="02020500000000000000" pitchFamily="18" charset="-120"/>
                          <a:cs typeface="Calibri" panose="020F0502020204030204" pitchFamily="34" charset="0"/>
                        </a:rPr>
                        <a:t>р олм</a:t>
                      </a:r>
                      <a:r>
                        <a:rPr lang="en-US" sz="2500" b="1" u="sng">
                          <a:effectLst/>
                          <a:latin typeface="Calibri" panose="020F0502020204030204" pitchFamily="34" charset="0"/>
                          <a:ea typeface="PMingLiU" panose="02020500000000000000" pitchFamily="18" charset="-120"/>
                          <a:cs typeface="Calibri" panose="020F0502020204030204" pitchFamily="34" charset="0"/>
                        </a:rPr>
                        <a:t>а</a:t>
                      </a:r>
                      <a:r>
                        <a:rPr lang="en-US" sz="2500">
                          <a:effectLst/>
                          <a:latin typeface="Calibri" panose="020F0502020204030204" pitchFamily="34" charset="0"/>
                          <a:ea typeface="PMingLiU" panose="02020500000000000000" pitchFamily="18" charset="-120"/>
                          <a:cs typeface="Calibri" panose="020F0502020204030204" pitchFamily="34" charset="0"/>
                        </a:rPr>
                        <a:t> кӱл</a:t>
                      </a:r>
                      <a:r>
                        <a:rPr lang="en-US" sz="2500" b="1">
                          <a:effectLst/>
                          <a:latin typeface="Calibri" panose="020F0502020204030204" pitchFamily="34" charset="0"/>
                          <a:ea typeface="PMingLiU" panose="02020500000000000000" pitchFamily="18" charset="-120"/>
                          <a:cs typeface="Calibri" panose="020F0502020204030204" pitchFamily="34" charset="0"/>
                        </a:rPr>
                        <a:t>е</a:t>
                      </a:r>
                      <a:r>
                        <a:rPr lang="en-US" sz="2500">
                          <a:effectLst/>
                          <a:latin typeface="Calibri" panose="020F0502020204030204" pitchFamily="34" charset="0"/>
                          <a:ea typeface="PMingLiU" panose="02020500000000000000" pitchFamily="18" charset="-120"/>
                          <a:cs typeface="Calibri" panose="020F0502020204030204" pitchFamily="34" charset="0"/>
                        </a:rPr>
                        <a:t>ш?</a:t>
                      </a:r>
                      <a:endParaRPr lang="en-GB" sz="25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500">
                          <a:effectLst/>
                          <a:latin typeface="Calibri" panose="020F0502020204030204" pitchFamily="34" charset="0"/>
                          <a:ea typeface="PMingLiU" panose="02020500000000000000" pitchFamily="18" charset="-120"/>
                          <a:cs typeface="Calibri" panose="020F0502020204030204" pitchFamily="34" charset="0"/>
                        </a:rPr>
                        <a:t>How many apples are needed?</a:t>
                      </a:r>
                      <a:endParaRPr lang="en-GB" sz="25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r h="796760">
                <a:tc>
                  <a:txBody>
                    <a:bodyPr/>
                    <a:lstStyle/>
                    <a:p>
                      <a:pPr algn="just"/>
                      <a:r>
                        <a:rPr lang="en-US" sz="2500" u="sng">
                          <a:effectLst/>
                          <a:latin typeface="Calibri" panose="020F0502020204030204" pitchFamily="34" charset="0"/>
                          <a:ea typeface="PMingLiU" panose="02020500000000000000" pitchFamily="18" charset="-120"/>
                          <a:cs typeface="Calibri" panose="020F0502020204030204" pitchFamily="34" charset="0"/>
                        </a:rPr>
                        <a:t>Мын</a:t>
                      </a:r>
                      <a:r>
                        <a:rPr lang="en-US" sz="2500" b="1" u="sng">
                          <a:effectLst/>
                          <a:latin typeface="Calibri" panose="020F0502020204030204" pitchFamily="34" charset="0"/>
                          <a:ea typeface="PMingLiU" panose="02020500000000000000" pitchFamily="18" charset="-120"/>
                          <a:cs typeface="Calibri" panose="020F0502020204030204" pitchFamily="34" charset="0"/>
                        </a:rPr>
                        <a:t>я</a:t>
                      </a:r>
                      <a:r>
                        <a:rPr lang="en-US" sz="2500" u="sng">
                          <a:effectLst/>
                          <a:latin typeface="Calibri" panose="020F0502020204030204" pitchFamily="34" charset="0"/>
                          <a:ea typeface="PMingLiU" panose="02020500000000000000" pitchFamily="18" charset="-120"/>
                          <a:cs typeface="Calibri" panose="020F0502020204030204" pitchFamily="34" charset="0"/>
                        </a:rPr>
                        <a:t>ре</a:t>
                      </a:r>
                      <a:r>
                        <a:rPr lang="en-US" sz="2500">
                          <a:effectLst/>
                          <a:latin typeface="Calibri" panose="020F0502020204030204" pitchFamily="34" charset="0"/>
                          <a:ea typeface="PMingLiU" panose="02020500000000000000" pitchFamily="18" charset="-120"/>
                          <a:cs typeface="Calibri" panose="020F0502020204030204" pitchFamily="34" charset="0"/>
                        </a:rPr>
                        <a:t> кӱл</a:t>
                      </a:r>
                      <a:r>
                        <a:rPr lang="en-US" sz="2500" b="1">
                          <a:effectLst/>
                          <a:latin typeface="Calibri" panose="020F0502020204030204" pitchFamily="34" charset="0"/>
                          <a:ea typeface="PMingLiU" panose="02020500000000000000" pitchFamily="18" charset="-120"/>
                          <a:cs typeface="Calibri" panose="020F0502020204030204" pitchFamily="34" charset="0"/>
                        </a:rPr>
                        <a:t>е</a:t>
                      </a:r>
                      <a:r>
                        <a:rPr lang="en-US" sz="2500">
                          <a:effectLst/>
                          <a:latin typeface="Calibri" panose="020F0502020204030204" pitchFamily="34" charset="0"/>
                          <a:ea typeface="PMingLiU" panose="02020500000000000000" pitchFamily="18" charset="-120"/>
                          <a:cs typeface="Calibri" panose="020F0502020204030204" pitchFamily="34" charset="0"/>
                        </a:rPr>
                        <a:t>ш?</a:t>
                      </a:r>
                      <a:endParaRPr lang="en-GB" sz="25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500" dirty="0">
                          <a:effectLst/>
                          <a:latin typeface="Calibri" panose="020F0502020204030204" pitchFamily="34" charset="0"/>
                          <a:ea typeface="PMingLiU" panose="02020500000000000000" pitchFamily="18" charset="-120"/>
                          <a:cs typeface="Calibri" panose="020F0502020204030204" pitchFamily="34" charset="0"/>
                        </a:rPr>
                        <a:t>How much is needed? (How many are needed?)</a:t>
                      </a:r>
                      <a:endParaRPr lang="en-GB" sz="25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095980"/>
                  </a:ext>
                </a:extLst>
              </a:tr>
            </a:tbl>
          </a:graphicData>
        </a:graphic>
      </p:graphicFrame>
    </p:spTree>
    <p:extLst>
      <p:ext uri="{BB962C8B-B14F-4D97-AF65-F5344CB8AC3E}">
        <p14:creationId xmlns:p14="http://schemas.microsoft.com/office/powerpoint/2010/main" val="206646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ук</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е</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no’</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graphicFrame>
        <p:nvGraphicFramePr>
          <p:cNvPr id="9" name="Content Placeholder 5">
            <a:extLst>
              <a:ext uri="{FF2B5EF4-FFF2-40B4-BE49-F238E27FC236}">
                <a16:creationId xmlns:a16="http://schemas.microsoft.com/office/drawing/2014/main" id="{82F20C73-27AE-4F75-BDC3-B9A8551EF9E2}"/>
              </a:ext>
            </a:extLst>
          </p:cNvPr>
          <p:cNvGraphicFramePr>
            <a:graphicFrameLocks/>
          </p:cNvGraphicFramePr>
          <p:nvPr>
            <p:extLst>
              <p:ext uri="{D42A27DB-BD31-4B8C-83A1-F6EECF244321}">
                <p14:modId xmlns:p14="http://schemas.microsoft.com/office/powerpoint/2010/main" val="1524490668"/>
              </p:ext>
            </p:extLst>
          </p:nvPr>
        </p:nvGraphicFramePr>
        <p:xfrm>
          <a:off x="987781" y="1964437"/>
          <a:ext cx="10216437" cy="1132618"/>
        </p:xfrm>
        <a:graphic>
          <a:graphicData uri="http://schemas.openxmlformats.org/drawingml/2006/table">
            <a:tbl>
              <a:tblPr firstRow="1" firstCol="1" bandRow="1" bandCol="1"/>
              <a:tblGrid>
                <a:gridCol w="4896485">
                  <a:extLst>
                    <a:ext uri="{9D8B030D-6E8A-4147-A177-3AD203B41FA5}">
                      <a16:colId xmlns:a16="http://schemas.microsoft.com/office/drawing/2014/main" val="66188455"/>
                    </a:ext>
                  </a:extLst>
                </a:gridCol>
                <a:gridCol w="5319952">
                  <a:extLst>
                    <a:ext uri="{9D8B030D-6E8A-4147-A177-3AD203B41FA5}">
                      <a16:colId xmlns:a16="http://schemas.microsoft.com/office/drawing/2014/main" val="1176553751"/>
                    </a:ext>
                  </a:extLst>
                </a:gridCol>
              </a:tblGrid>
              <a:tr h="1132618">
                <a:tc>
                  <a:txBody>
                    <a:bodyPr/>
                    <a:lstStyle/>
                    <a:p>
                      <a:pPr algn="l" fontAlgn="ctr">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Те венгрл</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кутыред</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p>
                      <a:pPr algn="l" fontAlgn="ctr">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Ук</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 Do you speak Hungarian?</a:t>
                      </a:r>
                      <a:endParaRPr lang="en-US" sz="5000" b="0" i="0" u="none" strike="noStrike" dirty="0">
                        <a:effectLst/>
                        <a:latin typeface="Arial" panose="020B0604020202020204" pitchFamily="34" charset="0"/>
                      </a:endParaRPr>
                    </a:p>
                    <a:p>
                      <a:pPr algn="l" fontAlgn="ctr">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 No.</a:t>
                      </a:r>
                      <a:endParaRPr lang="en-US" sz="5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83190"/>
                  </a:ext>
                </a:extLst>
              </a:tr>
            </a:tbl>
          </a:graphicData>
        </a:graphic>
      </p:graphicFrame>
      <p:graphicFrame>
        <p:nvGraphicFramePr>
          <p:cNvPr id="10" name="Content Placeholder 5">
            <a:extLst>
              <a:ext uri="{FF2B5EF4-FFF2-40B4-BE49-F238E27FC236}">
                <a16:creationId xmlns:a16="http://schemas.microsoft.com/office/drawing/2014/main" id="{1D5C5758-18DD-4BB5-B66A-A497DFC29370}"/>
              </a:ext>
            </a:extLst>
          </p:cNvPr>
          <p:cNvGraphicFramePr>
            <a:graphicFrameLocks/>
          </p:cNvGraphicFramePr>
          <p:nvPr>
            <p:extLst>
              <p:ext uri="{D42A27DB-BD31-4B8C-83A1-F6EECF244321}">
                <p14:modId xmlns:p14="http://schemas.microsoft.com/office/powerpoint/2010/main" val="3155993123"/>
              </p:ext>
            </p:extLst>
          </p:nvPr>
        </p:nvGraphicFramePr>
        <p:xfrm>
          <a:off x="987781" y="3091070"/>
          <a:ext cx="10216437" cy="1635538"/>
        </p:xfrm>
        <a:graphic>
          <a:graphicData uri="http://schemas.openxmlformats.org/drawingml/2006/table">
            <a:tbl>
              <a:tblPr firstRow="1" firstCol="1" bandRow="1" bandCol="1"/>
              <a:tblGrid>
                <a:gridCol w="4896485">
                  <a:extLst>
                    <a:ext uri="{9D8B030D-6E8A-4147-A177-3AD203B41FA5}">
                      <a16:colId xmlns:a16="http://schemas.microsoft.com/office/drawing/2014/main" val="66188455"/>
                    </a:ext>
                  </a:extLst>
                </a:gridCol>
                <a:gridCol w="5319952">
                  <a:extLst>
                    <a:ext uri="{9D8B030D-6E8A-4147-A177-3AD203B41FA5}">
                      <a16:colId xmlns:a16="http://schemas.microsoft.com/office/drawing/2014/main" val="1176553751"/>
                    </a:ext>
                  </a:extLst>
                </a:gridCol>
              </a:tblGrid>
              <a:tr h="1635538">
                <a:tc>
                  <a:txBody>
                    <a:bodyPr/>
                    <a:lstStyle/>
                    <a:p>
                      <a:pPr algn="l" fontAlgn="ctr">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вытыште олм</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ук</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The store has no apples. ~</a:t>
                      </a:r>
                      <a:endParaRPr lang="en-US" sz="5000" b="0" i="0" u="none" strike="noStrike" dirty="0">
                        <a:effectLst/>
                        <a:latin typeface="Arial" panose="020B0604020202020204" pitchFamily="34" charset="0"/>
                      </a:endParaRPr>
                    </a:p>
                    <a:p>
                      <a:pPr algn="l" fontAlgn="ctr">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There are no apples in the store.</a:t>
                      </a:r>
                      <a:endParaRPr lang="en-US" sz="5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859544"/>
                  </a:ext>
                </a:extLst>
              </a:tr>
            </a:tbl>
          </a:graphicData>
        </a:graphic>
      </p:graphicFrame>
      <p:graphicFrame>
        <p:nvGraphicFramePr>
          <p:cNvPr id="2" name="Table 1">
            <a:extLst>
              <a:ext uri="{FF2B5EF4-FFF2-40B4-BE49-F238E27FC236}">
                <a16:creationId xmlns:a16="http://schemas.microsoft.com/office/drawing/2014/main" id="{68C171F4-1CED-4AC7-BD7F-4BEDB3FA8CC2}"/>
              </a:ext>
            </a:extLst>
          </p:cNvPr>
          <p:cNvGraphicFramePr>
            <a:graphicFrameLocks noGrp="1"/>
          </p:cNvGraphicFramePr>
          <p:nvPr>
            <p:extLst>
              <p:ext uri="{D42A27DB-BD31-4B8C-83A1-F6EECF244321}">
                <p14:modId xmlns:p14="http://schemas.microsoft.com/office/powerpoint/2010/main" val="2115480721"/>
              </p:ext>
            </p:extLst>
          </p:nvPr>
        </p:nvGraphicFramePr>
        <p:xfrm>
          <a:off x="987781" y="4728324"/>
          <a:ext cx="10216437" cy="629698"/>
        </p:xfrm>
        <a:graphic>
          <a:graphicData uri="http://schemas.openxmlformats.org/drawingml/2006/table">
            <a:tbl>
              <a:tblPr firstRow="1" firstCol="1" bandRow="1" bandCol="1"/>
              <a:tblGrid>
                <a:gridCol w="4896485">
                  <a:extLst>
                    <a:ext uri="{9D8B030D-6E8A-4147-A177-3AD203B41FA5}">
                      <a16:colId xmlns:a16="http://schemas.microsoft.com/office/drawing/2014/main" val="507764792"/>
                    </a:ext>
                  </a:extLst>
                </a:gridCol>
                <a:gridCol w="5319952">
                  <a:extLst>
                    <a:ext uri="{9D8B030D-6E8A-4147-A177-3AD203B41FA5}">
                      <a16:colId xmlns:a16="http://schemas.microsoft.com/office/drawing/2014/main" val="644911509"/>
                    </a:ext>
                  </a:extLst>
                </a:gridCol>
              </a:tblGrid>
              <a:tr h="629698">
                <a:tc>
                  <a:txBody>
                    <a:bodyPr/>
                    <a:lstStyle/>
                    <a:p>
                      <a:pPr algn="l" fontAlgn="ctr">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Пӧрт</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м </a:t>
                      </a:r>
                      <a:r>
                        <a:rPr lang="az-Cyrl-AZ" sz="3300" b="0" i="0" u="sng" strike="noStrike" dirty="0">
                          <a:effectLst/>
                          <a:latin typeface="Calibri" panose="020F0502020204030204" pitchFamily="34" charset="0"/>
                          <a:ea typeface="PMingLiU" panose="02020500000000000000" pitchFamily="18" charset="-120"/>
                          <a:cs typeface="Calibri" panose="020F0502020204030204" pitchFamily="34" charset="0"/>
                        </a:rPr>
                        <a:t>ук</a:t>
                      </a:r>
                      <a:r>
                        <a:rPr lang="az-Cyrl-AZ" sz="33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5000" b="0" i="0" u="none" strike="noStrike" dirty="0">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I don’t have a house.</a:t>
                      </a:r>
                      <a:endParaRPr lang="en-US" sz="5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646062"/>
                  </a:ext>
                </a:extLst>
              </a:tr>
            </a:tbl>
          </a:graphicData>
        </a:graphic>
      </p:graphicFrame>
    </p:spTree>
    <p:extLst>
      <p:ext uri="{BB962C8B-B14F-4D97-AF65-F5344CB8AC3E}">
        <p14:creationId xmlns:p14="http://schemas.microsoft.com/office/powerpoint/2010/main" val="313436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шог</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ем)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to stand’ ~ </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шог</a:t>
            </a:r>
            <a:r>
              <a:rPr lang="az-Cyrl-A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ш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a:t>
            </a:r>
            <a:r>
              <a:rPr lang="az-Cyrl-AZ" sz="3600" u="sng" dirty="0">
                <a:effectLst/>
                <a:latin typeface="Calibri" panose="020F0502020204030204" pitchFamily="34" charset="0"/>
                <a:ea typeface="Times New Roman" panose="02020603050405020304" pitchFamily="18" charset="0"/>
                <a:cs typeface="Calibri" panose="020F0502020204030204" pitchFamily="34" charset="0"/>
              </a:rPr>
              <a:t>ем) ‘</a:t>
            </a:r>
            <a:r>
              <a:rPr lang="en-GB" sz="3600" u="sng" dirty="0">
                <a:effectLst/>
                <a:latin typeface="Calibri" panose="020F0502020204030204" pitchFamily="34" charset="0"/>
                <a:ea typeface="Times New Roman" panose="02020603050405020304" pitchFamily="18" charset="0"/>
                <a:cs typeface="Calibri" panose="020F0502020204030204" pitchFamily="34" charset="0"/>
              </a:rPr>
              <a:t>to cost’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14" name="Content Placeholder 5">
            <a:extLst>
              <a:ext uri="{FF2B5EF4-FFF2-40B4-BE49-F238E27FC236}">
                <a16:creationId xmlns:a16="http://schemas.microsoft.com/office/drawing/2014/main" id="{46571792-8FD4-4882-9157-9D375A724168}"/>
              </a:ext>
            </a:extLst>
          </p:cNvPr>
          <p:cNvGraphicFramePr>
            <a:graphicFrameLocks/>
          </p:cNvGraphicFramePr>
          <p:nvPr>
            <p:extLst>
              <p:ext uri="{D42A27DB-BD31-4B8C-83A1-F6EECF244321}">
                <p14:modId xmlns:p14="http://schemas.microsoft.com/office/powerpoint/2010/main" val="3606435037"/>
              </p:ext>
            </p:extLst>
          </p:nvPr>
        </p:nvGraphicFramePr>
        <p:xfrm>
          <a:off x="838199" y="1763887"/>
          <a:ext cx="10515601" cy="731520"/>
        </p:xfrm>
        <a:graphic>
          <a:graphicData uri="http://schemas.openxmlformats.org/drawingml/2006/table">
            <a:tbl>
              <a:tblPr firstRow="1" firstCol="1" bandRow="1" bandCol="1"/>
              <a:tblGrid>
                <a:gridCol w="4538872">
                  <a:extLst>
                    <a:ext uri="{9D8B030D-6E8A-4147-A177-3AD203B41FA5}">
                      <a16:colId xmlns:a16="http://schemas.microsoft.com/office/drawing/2014/main" val="1935877459"/>
                    </a:ext>
                  </a:extLst>
                </a:gridCol>
                <a:gridCol w="5976729">
                  <a:extLst>
                    <a:ext uri="{9D8B030D-6E8A-4147-A177-3AD203B41FA5}">
                      <a16:colId xmlns:a16="http://schemas.microsoft.com/office/drawing/2014/main" val="636958875"/>
                    </a:ext>
                  </a:extLst>
                </a:gridCol>
              </a:tblGrid>
              <a:tr h="234385">
                <a:tc>
                  <a:txBody>
                    <a:bodyPr/>
                    <a:lstStyle/>
                    <a:p>
                      <a:pPr algn="just"/>
                      <a:r>
                        <a:rPr lang="en-US" sz="2400" b="1">
                          <a:effectLst/>
                          <a:latin typeface="Calibri" panose="020F0502020204030204" pitchFamily="34" charset="0"/>
                          <a:ea typeface="PMingLiU" panose="02020500000000000000" pitchFamily="18" charset="-120"/>
                          <a:cs typeface="Calibri" panose="020F0502020204030204" pitchFamily="34" charset="0"/>
                        </a:rPr>
                        <a:t>Э</a:t>
                      </a:r>
                      <a:r>
                        <a:rPr lang="en-US" sz="2400">
                          <a:effectLst/>
                          <a:latin typeface="Calibri" panose="020F0502020204030204" pitchFamily="34" charset="0"/>
                          <a:ea typeface="PMingLiU" panose="02020500000000000000" pitchFamily="18" charset="-120"/>
                          <a:cs typeface="Calibri" panose="020F0502020204030204" pitchFamily="34" charset="0"/>
                        </a:rPr>
                        <a:t>ҥыр омс</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 вокт</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не </a:t>
                      </a:r>
                      <a:r>
                        <a:rPr lang="en-US" sz="2400" u="sng">
                          <a:effectLst/>
                          <a:latin typeface="Calibri" panose="020F0502020204030204" pitchFamily="34" charset="0"/>
                          <a:ea typeface="PMingLiU" panose="02020500000000000000" pitchFamily="18" charset="-120"/>
                          <a:cs typeface="Calibri" panose="020F0502020204030204" pitchFamily="34" charset="0"/>
                        </a:rPr>
                        <a:t>шог</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The fishing rod is standing next to the door.</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559675"/>
                  </a:ext>
                </a:extLst>
              </a:tr>
              <a:tr h="234385">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Олм</a:t>
                      </a:r>
                      <a:r>
                        <a:rPr lang="en-US" sz="2400" b="1">
                          <a:effectLst/>
                          <a:latin typeface="Calibri" panose="020F0502020204030204" pitchFamily="34" charset="0"/>
                          <a:ea typeface="PMingLiU" panose="02020500000000000000" pitchFamily="18" charset="-120"/>
                          <a:cs typeface="Calibri" panose="020F0502020204030204" pitchFamily="34" charset="0"/>
                        </a:rPr>
                        <a:t>а </a:t>
                      </a:r>
                      <a:r>
                        <a:rPr lang="en-US" sz="2400">
                          <a:effectLst/>
                          <a:latin typeface="Calibri" panose="020F0502020204030204" pitchFamily="34" charset="0"/>
                          <a:ea typeface="PMingLiU" panose="02020500000000000000" pitchFamily="18" charset="-120"/>
                          <a:cs typeface="Calibri" panose="020F0502020204030204" pitchFamily="34" charset="0"/>
                        </a:rPr>
                        <a:t>к</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ло теҥг</a:t>
                      </a:r>
                      <a:r>
                        <a:rPr lang="en-US" sz="2400" b="1">
                          <a:effectLst/>
                          <a:latin typeface="Calibri" panose="020F0502020204030204" pitchFamily="34" charset="0"/>
                          <a:ea typeface="PMingLiU" panose="02020500000000000000" pitchFamily="18" charset="-120"/>
                          <a:cs typeface="Calibri" panose="020F0502020204030204" pitchFamily="34" charset="0"/>
                        </a:rPr>
                        <a:t>е</a:t>
                      </a:r>
                      <a:r>
                        <a:rPr lang="en-US" sz="2400">
                          <a:effectLst/>
                          <a:latin typeface="Calibri" panose="020F0502020204030204" pitchFamily="34" charset="0"/>
                          <a:ea typeface="PMingLiU" panose="02020500000000000000" pitchFamily="18" charset="-120"/>
                          <a:cs typeface="Calibri" panose="020F0502020204030204" pitchFamily="34" charset="0"/>
                        </a:rPr>
                        <a:t>м </a:t>
                      </a:r>
                      <a:r>
                        <a:rPr lang="en-US" sz="2400" u="sng">
                          <a:effectLst/>
                          <a:latin typeface="Calibri" panose="020F0502020204030204" pitchFamily="34" charset="0"/>
                          <a:ea typeface="PMingLiU" panose="02020500000000000000" pitchFamily="18" charset="-120"/>
                          <a:cs typeface="Calibri" panose="020F0502020204030204" pitchFamily="34" charset="0"/>
                        </a:rPr>
                        <a:t>шог</a:t>
                      </a:r>
                      <a:r>
                        <a:rPr lang="en-US" sz="2400" b="1" u="sng">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dirty="0">
                          <a:effectLst/>
                          <a:latin typeface="Calibri" panose="020F0502020204030204" pitchFamily="34" charset="0"/>
                          <a:ea typeface="PMingLiU" panose="02020500000000000000" pitchFamily="18" charset="-120"/>
                          <a:cs typeface="Calibri" panose="020F0502020204030204" pitchFamily="34" charset="0"/>
                        </a:rPr>
                        <a:t>The apples cost twenty rubles.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095980"/>
                  </a:ext>
                </a:extLst>
              </a:tr>
            </a:tbl>
          </a:graphicData>
        </a:graphic>
      </p:graphicFrame>
      <p:pic>
        <p:nvPicPr>
          <p:cNvPr id="9" name="Picture 8">
            <a:extLst>
              <a:ext uri="{FF2B5EF4-FFF2-40B4-BE49-F238E27FC236}">
                <a16:creationId xmlns:a16="http://schemas.microsoft.com/office/drawing/2014/main" id="{FA367D52-73CB-4E48-85E6-877E8CACD8D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985" y="2810019"/>
            <a:ext cx="4920615" cy="3105150"/>
          </a:xfrm>
          <a:prstGeom prst="rect">
            <a:avLst/>
          </a:prstGeom>
          <a:noFill/>
          <a:ln>
            <a:noFill/>
          </a:ln>
        </p:spPr>
      </p:pic>
    </p:spTree>
    <p:extLst>
      <p:ext uri="{BB962C8B-B14F-4D97-AF65-F5344CB8AC3E}">
        <p14:creationId xmlns:p14="http://schemas.microsoft.com/office/powerpoint/2010/main" val="17649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5</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a:effectLst/>
                <a:latin typeface="Calibri" panose="020F0502020204030204" pitchFamily="34" charset="0"/>
                <a:ea typeface="Times New Roman" panose="02020603050405020304" pitchFamily="18" charset="0"/>
                <a:cs typeface="Calibri" panose="020F0502020204030204" pitchFamily="34" charset="0"/>
              </a:rPr>
              <a:t>шог</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ш (</a:t>
            </a:r>
            <a:r>
              <a:rPr lang="de-AT" sz="3600" u="sng">
                <a:effectLst/>
                <a:latin typeface="Calibri" panose="020F0502020204030204" pitchFamily="34" charset="0"/>
                <a:ea typeface="Times New Roman" panose="02020603050405020304" pitchFamily="18" charset="0"/>
                <a:cs typeface="Calibri" panose="020F0502020204030204" pitchFamily="34" charset="0"/>
              </a:rPr>
              <a:t>-</a:t>
            </a:r>
            <a:r>
              <a:rPr lang="az-Cyrl-AZ" sz="3600" u="sng">
                <a:effectLst/>
                <a:latin typeface="Calibri" panose="020F0502020204030204" pitchFamily="34" charset="0"/>
                <a:ea typeface="Times New Roman" panose="02020603050405020304" pitchFamily="18" charset="0"/>
                <a:cs typeface="Calibri" panose="020F0502020204030204" pitchFamily="34" charset="0"/>
              </a:rPr>
              <a:t>ем) ‘</a:t>
            </a:r>
            <a:r>
              <a:rPr lang="en-GB" sz="3600" u="sng">
                <a:effectLst/>
                <a:latin typeface="Calibri" panose="020F0502020204030204" pitchFamily="34" charset="0"/>
                <a:ea typeface="Times New Roman" panose="02020603050405020304" pitchFamily="18" charset="0"/>
                <a:cs typeface="Calibri" panose="020F0502020204030204" pitchFamily="34" charset="0"/>
              </a:rPr>
              <a:t>to stand’ ~ </a:t>
            </a:r>
            <a:r>
              <a:rPr lang="az-Cyrl-AZ" sz="3600" u="sng">
                <a:effectLst/>
                <a:latin typeface="Calibri" panose="020F0502020204030204" pitchFamily="34" charset="0"/>
                <a:ea typeface="Times New Roman" panose="02020603050405020304" pitchFamily="18" charset="0"/>
                <a:cs typeface="Calibri" panose="020F0502020204030204" pitchFamily="34" charset="0"/>
              </a:rPr>
              <a:t>шог</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ш (</a:t>
            </a:r>
            <a:r>
              <a:rPr lang="de-AT" sz="3600" u="sng">
                <a:effectLst/>
                <a:latin typeface="Calibri" panose="020F0502020204030204" pitchFamily="34" charset="0"/>
                <a:ea typeface="Times New Roman" panose="02020603050405020304" pitchFamily="18" charset="0"/>
                <a:cs typeface="Calibri" panose="020F0502020204030204" pitchFamily="34" charset="0"/>
              </a:rPr>
              <a:t>-</a:t>
            </a:r>
            <a:r>
              <a:rPr lang="az-Cyrl-AZ" sz="3600" u="sng">
                <a:effectLst/>
                <a:latin typeface="Calibri" panose="020F0502020204030204" pitchFamily="34" charset="0"/>
                <a:ea typeface="Times New Roman" panose="02020603050405020304" pitchFamily="18" charset="0"/>
                <a:cs typeface="Calibri" panose="020F0502020204030204" pitchFamily="34" charset="0"/>
              </a:rPr>
              <a:t>ем) ‘</a:t>
            </a:r>
            <a:r>
              <a:rPr lang="en-GB" sz="3600" u="sng">
                <a:effectLst/>
                <a:latin typeface="Calibri" panose="020F0502020204030204" pitchFamily="34" charset="0"/>
                <a:ea typeface="Times New Roman" panose="02020603050405020304" pitchFamily="18" charset="0"/>
                <a:cs typeface="Calibri" panose="020F0502020204030204" pitchFamily="34" charset="0"/>
              </a:rPr>
              <a:t>to cost’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graphicFrame>
        <p:nvGraphicFramePr>
          <p:cNvPr id="11" name="Table 10">
            <a:extLst>
              <a:ext uri="{FF2B5EF4-FFF2-40B4-BE49-F238E27FC236}">
                <a16:creationId xmlns:a16="http://schemas.microsoft.com/office/drawing/2014/main" id="{20CD171B-0C5D-4E0B-A037-3DF4C74AFE01}"/>
              </a:ext>
            </a:extLst>
          </p:cNvPr>
          <p:cNvGraphicFramePr>
            <a:graphicFrameLocks noGrp="1"/>
          </p:cNvGraphicFramePr>
          <p:nvPr>
            <p:extLst>
              <p:ext uri="{D42A27DB-BD31-4B8C-83A1-F6EECF244321}">
                <p14:modId xmlns:p14="http://schemas.microsoft.com/office/powerpoint/2010/main" val="3279582117"/>
              </p:ext>
            </p:extLst>
          </p:nvPr>
        </p:nvGraphicFramePr>
        <p:xfrm>
          <a:off x="550385" y="1768041"/>
          <a:ext cx="11091229" cy="4240209"/>
        </p:xfrm>
        <a:graphic>
          <a:graphicData uri="http://schemas.openxmlformats.org/drawingml/2006/table">
            <a:tbl>
              <a:tblPr firstRow="1" firstCol="1" bandRow="1" bandCol="1"/>
              <a:tblGrid>
                <a:gridCol w="5450747">
                  <a:extLst>
                    <a:ext uri="{9D8B030D-6E8A-4147-A177-3AD203B41FA5}">
                      <a16:colId xmlns:a16="http://schemas.microsoft.com/office/drawing/2014/main" val="2768630870"/>
                    </a:ext>
                  </a:extLst>
                </a:gridCol>
                <a:gridCol w="5640482">
                  <a:extLst>
                    <a:ext uri="{9D8B030D-6E8A-4147-A177-3AD203B41FA5}">
                      <a16:colId xmlns:a16="http://schemas.microsoft.com/office/drawing/2014/main" val="1311832121"/>
                    </a:ext>
                  </a:extLst>
                </a:gridCol>
              </a:tblGrid>
              <a:tr h="1164932">
                <a:tc>
                  <a:txBody>
                    <a:bodyPr/>
                    <a:lstStyle/>
                    <a:p>
                      <a:pPr algn="l" fontAlgn="t">
                        <a:spcBef>
                          <a:spcPts val="0"/>
                        </a:spcBef>
                        <a:spcAft>
                          <a:spcPts val="1200"/>
                        </a:spcAft>
                        <a:tabLst>
                          <a:tab pos="180340" algn="l"/>
                        </a:tabLst>
                      </a:pP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Олмад</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а </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мош шог</a:t>
                      </a:r>
                      <a:r>
                        <a:rPr lang="az-Cyrl-AZ" sz="24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dirty="0">
                        <a:effectLst/>
                        <a:latin typeface="Arial" panose="020B0604020202020204" pitchFamily="34" charset="0"/>
                      </a:endParaRPr>
                    </a:p>
                    <a:p>
                      <a:pPr algn="l" fontAlgn="t">
                        <a:spcBef>
                          <a:spcPts val="0"/>
                        </a:spcBef>
                        <a:spcAft>
                          <a:spcPts val="0"/>
                        </a:spcAft>
                        <a:tabLst>
                          <a:tab pos="180340" algn="l"/>
                        </a:tabLst>
                      </a:pP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К</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ло </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теҥг</a:t>
                      </a:r>
                      <a:r>
                        <a:rPr lang="az-Cyrl-AZ" sz="24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м шог</a:t>
                      </a:r>
                      <a:r>
                        <a:rPr lang="az-Cyrl-AZ" sz="24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dirty="0">
                        <a:effectLst/>
                        <a:latin typeface="Arial" panose="020B0604020202020204" pitchFamily="34" charset="0"/>
                      </a:endParaRPr>
                    </a:p>
                    <a:p>
                      <a:pPr algn="l" fontAlgn="t">
                        <a:spcBef>
                          <a:spcPts val="0"/>
                        </a:spcBef>
                        <a:spcAft>
                          <a:spcPts val="0"/>
                        </a:spcAft>
                        <a:tabLst>
                          <a:tab pos="180340" algn="l"/>
                        </a:tabLst>
                      </a:pP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К</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ло </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теҥг</a:t>
                      </a:r>
                      <a:r>
                        <a:rPr lang="az-Cyrl-AZ" sz="24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 ~ К</a:t>
                      </a:r>
                      <a:r>
                        <a:rPr lang="az-Cyrl-AZ" sz="24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ло </a:t>
                      </a:r>
                      <a:r>
                        <a:rPr lang="az-Cyrl-AZ" sz="2400" b="0" i="0" u="sng" strike="noStrike" dirty="0">
                          <a:effectLst/>
                          <a:latin typeface="Calibri" panose="020F0502020204030204" pitchFamily="34" charset="0"/>
                          <a:ea typeface="PMingLiU" panose="02020500000000000000" pitchFamily="18" charset="-120"/>
                          <a:cs typeface="Calibri" panose="020F0502020204030204" pitchFamily="34" charset="0"/>
                        </a:rPr>
                        <a:t>теҥг</a:t>
                      </a:r>
                      <a:r>
                        <a:rPr lang="az-Cyrl-AZ" sz="24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4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dirty="0">
                        <a:effectLst/>
                        <a:latin typeface="Arial" panose="020B0604020202020204" pitchFamily="34" charset="0"/>
                      </a:endParaRPr>
                    </a:p>
                  </a:txBody>
                  <a:tcPr marL="107602" marR="107602" marT="1494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1200"/>
                        </a:spcAft>
                        <a:tabLst>
                          <a:tab pos="201295" algn="l"/>
                        </a:tabLst>
                      </a:pPr>
                      <a:r>
                        <a:rPr lang="en-US" sz="2400" b="0" i="0" u="none" strike="noStrike">
                          <a:effectLst/>
                          <a:latin typeface="Calibri" panose="020F0502020204030204" pitchFamily="34" charset="0"/>
                          <a:ea typeface="PMingLiU" panose="02020500000000000000" pitchFamily="18" charset="-120"/>
                          <a:cs typeface="Calibri" panose="020F0502020204030204" pitchFamily="34" charset="0"/>
                        </a:rPr>
                        <a:t>–	What (how much) do your apples cost?</a:t>
                      </a:r>
                      <a:endParaRPr lang="en-US" sz="3600" b="0" i="0" u="none" strike="noStrike">
                        <a:effectLst/>
                        <a:latin typeface="Arial" panose="020B0604020202020204" pitchFamily="34" charset="0"/>
                      </a:endParaRPr>
                    </a:p>
                    <a:p>
                      <a:pPr algn="l" fontAlgn="t">
                        <a:spcBef>
                          <a:spcPts val="0"/>
                        </a:spcBef>
                        <a:spcAft>
                          <a:spcPts val="0"/>
                        </a:spcAft>
                        <a:tabLst>
                          <a:tab pos="201295" algn="l"/>
                        </a:tabLst>
                      </a:pPr>
                      <a:r>
                        <a:rPr lang="en-US" sz="2400" b="0" i="0" u="none" strike="noStrike">
                          <a:effectLst/>
                          <a:latin typeface="Calibri" panose="020F0502020204030204" pitchFamily="34" charset="0"/>
                          <a:ea typeface="PMingLiU" panose="02020500000000000000" pitchFamily="18" charset="-120"/>
                          <a:cs typeface="Calibri" panose="020F0502020204030204" pitchFamily="34" charset="0"/>
                        </a:rPr>
                        <a:t>–	They cost twenty rubles.</a:t>
                      </a:r>
                      <a:endParaRPr lang="en-US" sz="3600" b="0" i="0" u="none" strike="noStrike">
                        <a:effectLst/>
                        <a:latin typeface="Arial" panose="020B0604020202020204" pitchFamily="34" charset="0"/>
                      </a:endParaRPr>
                    </a:p>
                    <a:p>
                      <a:pPr algn="l" fontAlgn="t">
                        <a:spcBef>
                          <a:spcPts val="0"/>
                        </a:spcBef>
                        <a:spcAft>
                          <a:spcPts val="0"/>
                        </a:spcAft>
                        <a:tabLst>
                          <a:tab pos="201295" algn="l"/>
                        </a:tabLst>
                      </a:pPr>
                      <a:r>
                        <a:rPr lang="en-US" sz="2400" b="0" i="0" u="none" strike="noStrike">
                          <a:effectLst/>
                          <a:latin typeface="Calibri" panose="020F0502020204030204" pitchFamily="34" charset="0"/>
                          <a:ea typeface="PMingLiU" panose="02020500000000000000" pitchFamily="18" charset="-120"/>
                          <a:cs typeface="Calibri" panose="020F0502020204030204" pitchFamily="34" charset="0"/>
                        </a:rPr>
                        <a:t>~	Twenty rubles.</a:t>
                      </a:r>
                      <a:endParaRPr lang="en-US" sz="3600" b="0" i="0" u="none" strike="noStrike">
                        <a:effectLst/>
                        <a:latin typeface="Arial" panose="020B0604020202020204" pitchFamily="34" charset="0"/>
                      </a:endParaRPr>
                    </a:p>
                  </a:txBody>
                  <a:tcPr marL="107602" marR="107602" marT="1494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083912"/>
                  </a:ext>
                </a:extLst>
              </a:tr>
              <a:tr h="1254610">
                <a:tc>
                  <a:txBody>
                    <a:bodyPr/>
                    <a:lstStyle/>
                    <a:p>
                      <a:pPr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Ик кил</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о </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шыл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мош шог</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p>
                      <a:pPr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Кокш</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дӧ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м шог</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p>
                      <a:pPr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Кокш</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дӧ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p>
                      <a:pPr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Кокш</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ӱ</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дӧ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теҥг</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txBody>
                  <a:tcPr marL="107602" marR="107602" marT="1494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tabLst>
                          <a:tab pos="201295" algn="l"/>
                        </a:tabLs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	How much does a kilo of meat cost?</a:t>
                      </a:r>
                      <a:endParaRPr lang="en-US" sz="3600" b="0" i="0" u="none" strike="noStrike" dirty="0">
                        <a:effectLst/>
                        <a:latin typeface="Arial" panose="020B0604020202020204" pitchFamily="34" charset="0"/>
                      </a:endParaRPr>
                    </a:p>
                    <a:p>
                      <a:pPr algn="l" fontAlgn="t">
                        <a:spcBef>
                          <a:spcPts val="0"/>
                        </a:spcBef>
                        <a:spcAft>
                          <a:spcPts val="0"/>
                        </a:spcAft>
                        <a:tabLst>
                          <a:tab pos="201295" algn="l"/>
                        </a:tabLs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	It costs two hundred rubles.</a:t>
                      </a:r>
                      <a:endParaRPr lang="en-US" sz="3600" b="0" i="0" u="none" strike="noStrike" dirty="0">
                        <a:effectLst/>
                        <a:latin typeface="Arial" panose="020B0604020202020204" pitchFamily="34" charset="0"/>
                      </a:endParaRPr>
                    </a:p>
                    <a:p>
                      <a:pPr algn="l" fontAlgn="t">
                        <a:spcBef>
                          <a:spcPts val="0"/>
                        </a:spcBef>
                        <a:spcAft>
                          <a:spcPts val="0"/>
                        </a:spcAft>
                        <a:tabLst>
                          <a:tab pos="201295" algn="l"/>
                        </a:tabLs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	Two hundred rubles.</a:t>
                      </a:r>
                      <a:endParaRPr lang="en-US" sz="3600" b="0" i="0" u="none" strike="noStrike" dirty="0">
                        <a:effectLst/>
                        <a:latin typeface="Arial" panose="020B0604020202020204" pitchFamily="34" charset="0"/>
                      </a:endParaRPr>
                    </a:p>
                  </a:txBody>
                  <a:tcPr marL="107602" marR="107602" marT="1494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303220"/>
                  </a:ext>
                </a:extLst>
              </a:tr>
              <a:tr h="1497599">
                <a:tc>
                  <a:txBody>
                    <a:bodyPr/>
                    <a:lstStyle/>
                    <a:p>
                      <a:pPr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Ик кил</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олм</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мош шог</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p>
                      <a:pPr marL="192024" indent="-192024"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мло ныл теҥге</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т в</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тле </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рым шог</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p>
                      <a:pPr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мло ныл теҥге</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т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тлым</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p>
                      <a:pPr algn="l" fontAlgn="t">
                        <a:spcBef>
                          <a:spcPts val="0"/>
                        </a:spcBef>
                        <a:spcAft>
                          <a:spcPts val="0"/>
                        </a:spcAft>
                        <a:tabLst>
                          <a:tab pos="180340" algn="l"/>
                        </a:tabLst>
                      </a:pP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	К</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мло ныл теҥге</a:t>
                      </a:r>
                      <a:r>
                        <a:rPr lang="az-Cyrl-AZ" sz="24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т </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в</a:t>
                      </a:r>
                      <a:r>
                        <a:rPr lang="az-Cyrl-AZ" sz="2400" b="1" i="0" u="sng"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400" b="0" i="0" u="sng" strike="noStrike">
                          <a:effectLst/>
                          <a:latin typeface="Calibri" panose="020F0502020204030204" pitchFamily="34" charset="0"/>
                          <a:ea typeface="PMingLiU" panose="02020500000000000000" pitchFamily="18" charset="-120"/>
                          <a:cs typeface="Calibri" panose="020F0502020204030204" pitchFamily="34" charset="0"/>
                        </a:rPr>
                        <a:t>тле</a:t>
                      </a:r>
                      <a:r>
                        <a:rPr lang="az-Cyrl-AZ" sz="24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600" b="0" i="0" u="none" strike="noStrike">
                        <a:effectLst/>
                        <a:latin typeface="Arial" panose="020B0604020202020204" pitchFamily="34" charset="0"/>
                      </a:endParaRPr>
                    </a:p>
                  </a:txBody>
                  <a:tcPr marL="107602" marR="107602" marT="1494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tabLst>
                          <a:tab pos="201295" algn="l"/>
                        </a:tabLs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	How much does a kilo of apples cost?</a:t>
                      </a:r>
                      <a:endParaRPr lang="en-US" sz="3600" b="0" i="0" u="none" strike="noStrike" dirty="0">
                        <a:effectLst/>
                        <a:latin typeface="Arial" panose="020B0604020202020204" pitchFamily="34" charset="0"/>
                      </a:endParaRPr>
                    </a:p>
                    <a:p>
                      <a:pPr algn="l" fontAlgn="t">
                        <a:spcBef>
                          <a:spcPts val="0"/>
                        </a:spcBef>
                        <a:spcAft>
                          <a:spcPts val="0"/>
                        </a:spcAft>
                        <a:tabLst>
                          <a:tab pos="201295" algn="l"/>
                        </a:tabLs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	It costs thirty-four rubles and 50 kopecks.</a:t>
                      </a:r>
                      <a:endParaRPr lang="en-US" sz="3600" b="0" i="0" u="none" strike="noStrike" dirty="0">
                        <a:effectLst/>
                        <a:latin typeface="Arial" panose="020B0604020202020204" pitchFamily="34" charset="0"/>
                      </a:endParaRPr>
                    </a:p>
                    <a:p>
                      <a:pPr algn="l" fontAlgn="t">
                        <a:spcBef>
                          <a:spcPts val="0"/>
                        </a:spcBef>
                        <a:spcAft>
                          <a:spcPts val="0"/>
                        </a:spcAft>
                        <a:tabLst>
                          <a:tab pos="201295" algn="l"/>
                        </a:tabLs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3600" b="0" i="0" u="none" strike="noStrike" dirty="0">
                        <a:effectLst/>
                        <a:latin typeface="Arial" panose="020B0604020202020204" pitchFamily="34" charset="0"/>
                      </a:endParaRPr>
                    </a:p>
                    <a:p>
                      <a:pPr algn="l" fontAlgn="t">
                        <a:spcBef>
                          <a:spcPts val="0"/>
                        </a:spcBef>
                        <a:spcAft>
                          <a:spcPts val="0"/>
                        </a:spcAft>
                        <a:tabLst>
                          <a:tab pos="201295" algn="l"/>
                        </a:tabLst>
                      </a:pPr>
                      <a:r>
                        <a:rPr lang="en-US" sz="2400" b="0" i="0" u="none" strike="noStrike" dirty="0">
                          <a:effectLst/>
                          <a:latin typeface="Calibri" panose="020F0502020204030204" pitchFamily="34" charset="0"/>
                          <a:ea typeface="PMingLiU" panose="02020500000000000000" pitchFamily="18" charset="-120"/>
                          <a:cs typeface="Calibri" panose="020F0502020204030204" pitchFamily="34" charset="0"/>
                        </a:rPr>
                        <a:t>~	Thirty-four rubles and 50 kopecks.</a:t>
                      </a:r>
                      <a:endParaRPr lang="en-US" sz="3600" b="0" i="0" u="none" strike="noStrike" dirty="0">
                        <a:effectLst/>
                        <a:latin typeface="Arial" panose="020B0604020202020204" pitchFamily="34" charset="0"/>
                      </a:endParaRPr>
                    </a:p>
                  </a:txBody>
                  <a:tcPr marL="107602" marR="107602" marT="1494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7514"/>
                  </a:ext>
                </a:extLst>
              </a:tr>
            </a:tbl>
          </a:graphicData>
        </a:graphic>
      </p:graphicFrame>
    </p:spTree>
    <p:extLst>
      <p:ext uri="{BB962C8B-B14F-4D97-AF65-F5344CB8AC3E}">
        <p14:creationId xmlns:p14="http://schemas.microsoft.com/office/powerpoint/2010/main" val="31530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6</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a:effectLst/>
                <a:latin typeface="Calibri" panose="020F0502020204030204" pitchFamily="34" charset="0"/>
                <a:ea typeface="Times New Roman" panose="02020603050405020304" pitchFamily="18" charset="0"/>
                <a:cs typeface="Calibri" panose="020F0502020204030204" pitchFamily="34" charset="0"/>
              </a:rPr>
              <a:t>чыл</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 чыл</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н, чыл</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же</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graphicFrame>
        <p:nvGraphicFramePr>
          <p:cNvPr id="18" name="Table 17">
            <a:extLst>
              <a:ext uri="{FF2B5EF4-FFF2-40B4-BE49-F238E27FC236}">
                <a16:creationId xmlns:a16="http://schemas.microsoft.com/office/drawing/2014/main" id="{F545FA38-32BB-46F0-AA06-014BABF64B81}"/>
              </a:ext>
            </a:extLst>
          </p:cNvPr>
          <p:cNvGraphicFramePr>
            <a:graphicFrameLocks noGrp="1"/>
          </p:cNvGraphicFramePr>
          <p:nvPr>
            <p:extLst>
              <p:ext uri="{D42A27DB-BD31-4B8C-83A1-F6EECF244321}">
                <p14:modId xmlns:p14="http://schemas.microsoft.com/office/powerpoint/2010/main" val="1701819947"/>
              </p:ext>
            </p:extLst>
          </p:nvPr>
        </p:nvGraphicFramePr>
        <p:xfrm>
          <a:off x="2021982" y="2307414"/>
          <a:ext cx="9331817" cy="2981796"/>
        </p:xfrm>
        <a:graphic>
          <a:graphicData uri="http://schemas.openxmlformats.org/drawingml/2006/table">
            <a:tbl>
              <a:tblPr firstRow="1" firstCol="1" bandRow="1" bandCol="1"/>
              <a:tblGrid>
                <a:gridCol w="5334317">
                  <a:extLst>
                    <a:ext uri="{9D8B030D-6E8A-4147-A177-3AD203B41FA5}">
                      <a16:colId xmlns:a16="http://schemas.microsoft.com/office/drawing/2014/main" val="3222125217"/>
                    </a:ext>
                  </a:extLst>
                </a:gridCol>
                <a:gridCol w="3997500">
                  <a:extLst>
                    <a:ext uri="{9D8B030D-6E8A-4147-A177-3AD203B41FA5}">
                      <a16:colId xmlns:a16="http://schemas.microsoft.com/office/drawing/2014/main" val="425939252"/>
                    </a:ext>
                  </a:extLst>
                </a:gridCol>
              </a:tblGrid>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Мый тылан</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чыл</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калас</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200" b="0" i="0" u="none" strike="noStrike">
                        <a:effectLst/>
                        <a:latin typeface="Arial" panose="020B0604020202020204" pitchFamily="34" charset="0"/>
                      </a:endParaRPr>
                    </a:p>
                  </a:txBody>
                  <a:tcPr marL="121721" marR="121721" marT="1690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I’ll tell you everything.</a:t>
                      </a:r>
                      <a:endParaRPr lang="en-US" sz="3200" b="0" i="0" u="none" strike="noStrike">
                        <a:effectLst/>
                        <a:latin typeface="Arial" panose="020B0604020202020204" pitchFamily="34" charset="0"/>
                      </a:endParaRPr>
                    </a:p>
                  </a:txBody>
                  <a:tcPr marL="121721" marR="121721" marT="169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9134082"/>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Мый тенд</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чыл</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йӧрат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200" b="0" i="0" u="none" strike="noStrike">
                        <a:effectLst/>
                        <a:latin typeface="Arial" panose="020B0604020202020204" pitchFamily="34" charset="0"/>
                      </a:endParaRPr>
                    </a:p>
                  </a:txBody>
                  <a:tcPr marL="121721" marR="121721" marT="1690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I love you all.</a:t>
                      </a:r>
                      <a:endParaRPr lang="en-US" sz="3200" b="0" i="0" u="none" strike="noStrike">
                        <a:effectLst/>
                        <a:latin typeface="Arial" panose="020B0604020202020204" pitchFamily="34" charset="0"/>
                      </a:endParaRPr>
                    </a:p>
                  </a:txBody>
                  <a:tcPr marL="121721" marR="121721" marT="169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31093"/>
                  </a:ext>
                </a:extLst>
              </a:tr>
              <a:tr h="0">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Ме эрл</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чыл</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толын</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200" b="0" i="0" u="none" strike="noStrike" dirty="0">
                        <a:effectLst/>
                        <a:latin typeface="Arial" panose="020B0604020202020204" pitchFamily="34" charset="0"/>
                      </a:endParaRPr>
                    </a:p>
                  </a:txBody>
                  <a:tcPr marL="121721" marR="121721" marT="1690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We will all come tomorrow.</a:t>
                      </a:r>
                      <a:endParaRPr lang="en-US" sz="3200" b="0" i="0" u="none" strike="noStrike">
                        <a:effectLst/>
                        <a:latin typeface="Arial" panose="020B0604020202020204" pitchFamily="34" charset="0"/>
                      </a:endParaRPr>
                    </a:p>
                  </a:txBody>
                  <a:tcPr marL="121721" marR="121721" marT="169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678797"/>
                  </a:ext>
                </a:extLst>
              </a:tr>
              <a:tr h="0">
                <a:tc>
                  <a:txBody>
                    <a:bodyPr/>
                    <a:lstStyle/>
                    <a:p>
                      <a:pPr algn="l" fontAlgn="ctr">
                        <a:spcBef>
                          <a:spcPts val="0"/>
                        </a:spcBef>
                        <a:spcAft>
                          <a:spcPts val="0"/>
                        </a:spcAft>
                      </a:pP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Чыл</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журналистг</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м</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и</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тингыш ка</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3200" b="0" i="0" u="none" strike="noStrike" dirty="0">
                        <a:effectLst/>
                        <a:latin typeface="Arial" panose="020B0604020202020204" pitchFamily="34" charset="0"/>
                      </a:endParaRPr>
                    </a:p>
                  </a:txBody>
                  <a:tcPr marL="121721" marR="121721" marT="1690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Everyone, along with the journalists, is going to the rally.</a:t>
                      </a:r>
                      <a:endParaRPr lang="en-US" sz="3200" b="0" i="0" u="none" strike="noStrike">
                        <a:effectLst/>
                        <a:latin typeface="Arial" panose="020B0604020202020204" pitchFamily="34" charset="0"/>
                      </a:endParaRPr>
                    </a:p>
                  </a:txBody>
                  <a:tcPr marL="121721" marR="121721" marT="169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018906"/>
                  </a:ext>
                </a:extLst>
              </a:tr>
              <a:tr h="0">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Кок олм</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да кум олм</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чыл</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же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мын</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р ли</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200" b="0" i="0" u="none" strike="noStrike" dirty="0">
                        <a:effectLst/>
                        <a:latin typeface="Arial" panose="020B0604020202020204" pitchFamily="34" charset="0"/>
                      </a:endParaRPr>
                    </a:p>
                  </a:txBody>
                  <a:tcPr marL="121721" marR="121721" marT="1690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Two apples and three apples – how many does that make altogether?</a:t>
                      </a:r>
                      <a:endParaRPr lang="en-US" sz="3200" b="0" i="0" u="none" strike="noStrike" dirty="0">
                        <a:effectLst/>
                        <a:latin typeface="Arial" panose="020B0604020202020204" pitchFamily="34" charset="0"/>
                      </a:endParaRPr>
                    </a:p>
                  </a:txBody>
                  <a:tcPr marL="121721" marR="121721" marT="169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1221"/>
                  </a:ext>
                </a:extLst>
              </a:tr>
              <a:tr h="0">
                <a:tc>
                  <a:txBody>
                    <a:bodyPr/>
                    <a:lstStyle/>
                    <a:p>
                      <a:pPr algn="l" fontAlgn="ctr">
                        <a:spcBef>
                          <a:spcPts val="0"/>
                        </a:spcBef>
                        <a:spcAft>
                          <a:spcPts val="0"/>
                        </a:spcAft>
                      </a:pP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дын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чыл</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же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кум пӧрт </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ло.</a:t>
                      </a:r>
                      <a:endParaRPr lang="az-Cyrl-AZ" sz="3200" b="0" i="0" u="none" strike="noStrike">
                        <a:effectLst/>
                        <a:latin typeface="Arial" panose="020B0604020202020204" pitchFamily="34" charset="0"/>
                      </a:endParaRPr>
                    </a:p>
                  </a:txBody>
                  <a:tcPr marL="121721" marR="121721" marT="1690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(S)he has three houses altogether.</a:t>
                      </a:r>
                      <a:endParaRPr lang="en-US" sz="3200" b="0" i="0" u="none" strike="noStrike" dirty="0">
                        <a:effectLst/>
                        <a:latin typeface="Arial" panose="020B0604020202020204" pitchFamily="34" charset="0"/>
                      </a:endParaRPr>
                    </a:p>
                  </a:txBody>
                  <a:tcPr marL="121721" marR="121721" marT="1690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455478"/>
                  </a:ext>
                </a:extLst>
              </a:tr>
            </a:tbl>
          </a:graphicData>
        </a:graphic>
      </p:graphicFrame>
      <p:cxnSp>
        <p:nvCxnSpPr>
          <p:cNvPr id="19" name="Straight Connector 18">
            <a:extLst>
              <a:ext uri="{FF2B5EF4-FFF2-40B4-BE49-F238E27FC236}">
                <a16:creationId xmlns:a16="http://schemas.microsoft.com/office/drawing/2014/main" id="{4088C212-88AB-4052-A1F3-C96AC19C6D0C}"/>
              </a:ext>
            </a:extLst>
          </p:cNvPr>
          <p:cNvCxnSpPr>
            <a:cxnSpLocks/>
          </p:cNvCxnSpPr>
          <p:nvPr/>
        </p:nvCxnSpPr>
        <p:spPr>
          <a:xfrm>
            <a:off x="1067777" y="2977970"/>
            <a:ext cx="1076862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3B391C8-E091-4029-9212-12FDF2FE0346}"/>
              </a:ext>
            </a:extLst>
          </p:cNvPr>
          <p:cNvCxnSpPr>
            <a:cxnSpLocks/>
          </p:cNvCxnSpPr>
          <p:nvPr/>
        </p:nvCxnSpPr>
        <p:spPr>
          <a:xfrm>
            <a:off x="1067777" y="3968570"/>
            <a:ext cx="10768623" cy="0"/>
          </a:xfrm>
          <a:prstGeom prst="line">
            <a:avLst/>
          </a:prstGeom>
          <a:ln w="1905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CC2F7026-101C-418D-A9D3-B533F4B11AC9}"/>
              </a:ext>
            </a:extLst>
          </p:cNvPr>
          <p:cNvSpPr txBox="1"/>
          <p:nvPr/>
        </p:nvSpPr>
        <p:spPr>
          <a:xfrm>
            <a:off x="1010050" y="4464257"/>
            <a:ext cx="746991" cy="369332"/>
          </a:xfrm>
          <a:prstGeom prst="rect">
            <a:avLst/>
          </a:prstGeom>
          <a:noFill/>
        </p:spPr>
        <p:txBody>
          <a:bodyPr wrap="square">
            <a:spAutoFit/>
          </a:bodyPr>
          <a:lstStyle/>
          <a:p>
            <a:r>
              <a:rPr lang="de-AT" dirty="0">
                <a:latin typeface="Calibri" panose="020F0502020204030204" pitchFamily="34" charset="0"/>
                <a:ea typeface="PMingLiU" panose="02020500000000000000" pitchFamily="18" charset="-120"/>
                <a:cs typeface="Calibri" panose="020F0502020204030204" pitchFamily="34" charset="0"/>
              </a:rPr>
              <a:t>Px3Sg</a:t>
            </a:r>
            <a:endParaRPr lang="en-GB" dirty="0"/>
          </a:p>
        </p:txBody>
      </p:sp>
      <p:sp>
        <p:nvSpPr>
          <p:cNvPr id="22" name="TextBox 21">
            <a:extLst>
              <a:ext uri="{FF2B5EF4-FFF2-40B4-BE49-F238E27FC236}">
                <a16:creationId xmlns:a16="http://schemas.microsoft.com/office/drawing/2014/main" id="{3294E2BB-1282-4395-BF68-34D7126A3489}"/>
              </a:ext>
            </a:extLst>
          </p:cNvPr>
          <p:cNvSpPr txBox="1"/>
          <p:nvPr/>
        </p:nvSpPr>
        <p:spPr>
          <a:xfrm>
            <a:off x="528000" y="3268958"/>
            <a:ext cx="1493982" cy="369332"/>
          </a:xfrm>
          <a:prstGeom prst="rect">
            <a:avLst/>
          </a:prstGeom>
          <a:noFill/>
        </p:spPr>
        <p:txBody>
          <a:bodyPr wrap="square">
            <a:spAutoFit/>
          </a:bodyPr>
          <a:lstStyle/>
          <a:p>
            <a:r>
              <a:rPr lang="de-AT" sz="1800" b="0" i="0" u="none" strike="noStrike" dirty="0">
                <a:effectLst/>
                <a:latin typeface="Calibri" panose="020F0502020204030204" pitchFamily="34" charset="0"/>
                <a:ea typeface="PMingLiU" panose="02020500000000000000" pitchFamily="18" charset="-120"/>
                <a:cs typeface="Calibri" panose="020F0502020204030204" pitchFamily="34" charset="0"/>
              </a:rPr>
              <a:t>Instructive -н</a:t>
            </a:r>
            <a:endParaRPr lang="en-GB" dirty="0"/>
          </a:p>
        </p:txBody>
      </p:sp>
    </p:spTree>
    <p:extLst>
      <p:ext uri="{BB962C8B-B14F-4D97-AF65-F5344CB8AC3E}">
        <p14:creationId xmlns:p14="http://schemas.microsoft.com/office/powerpoint/2010/main" val="12939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7</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az-Cyrl-AZ" sz="3600" u="sng">
                <a:effectLst/>
                <a:latin typeface="Calibri" panose="020F0502020204030204" pitchFamily="34" charset="0"/>
                <a:ea typeface="Times New Roman" panose="02020603050405020304" pitchFamily="18" charset="0"/>
                <a:cs typeface="Calibri" panose="020F0502020204030204" pitchFamily="34" charset="0"/>
              </a:rPr>
              <a:t>йод</a:t>
            </a:r>
            <a:r>
              <a:rPr lang="az-Cyrl-AZ" sz="3600" b="1" u="sng">
                <a:effectLst/>
                <a:latin typeface="Calibri" panose="020F0502020204030204" pitchFamily="34" charset="0"/>
                <a:ea typeface="Times New Roman" panose="02020603050405020304" pitchFamily="18" charset="0"/>
                <a:cs typeface="Calibri" panose="020F0502020204030204" pitchFamily="34" charset="0"/>
              </a:rPr>
              <a:t>а</a:t>
            </a:r>
            <a:r>
              <a:rPr lang="az-Cyrl-AZ" sz="3600" u="sng">
                <a:effectLst/>
                <a:latin typeface="Calibri" panose="020F0502020204030204" pitchFamily="34" charset="0"/>
                <a:ea typeface="Times New Roman" panose="02020603050405020304" pitchFamily="18" charset="0"/>
                <a:cs typeface="Calibri" panose="020F0502020204030204" pitchFamily="34" charset="0"/>
              </a:rPr>
              <a:t>ш (</a:t>
            </a:r>
            <a:r>
              <a:rPr lang="de-AT" sz="3600" u="sng">
                <a:effectLst/>
                <a:latin typeface="Calibri" panose="020F0502020204030204" pitchFamily="34" charset="0"/>
                <a:ea typeface="Times New Roman" panose="02020603050405020304" pitchFamily="18" charset="0"/>
                <a:cs typeface="Calibri" panose="020F0502020204030204" pitchFamily="34" charset="0"/>
              </a:rPr>
              <a:t>-</a:t>
            </a:r>
            <a:r>
              <a:rPr lang="az-Cyrl-AZ" sz="3600" u="sng">
                <a:effectLst/>
                <a:latin typeface="Calibri" panose="020F0502020204030204" pitchFamily="34" charset="0"/>
                <a:ea typeface="Times New Roman" panose="02020603050405020304" pitchFamily="18" charset="0"/>
                <a:cs typeface="Calibri" panose="020F0502020204030204" pitchFamily="34" charset="0"/>
              </a:rPr>
              <a:t>ам) ‘</a:t>
            </a:r>
            <a:r>
              <a:rPr lang="en-GB" sz="3600" u="sng">
                <a:effectLst/>
                <a:latin typeface="Calibri" panose="020F0502020204030204" pitchFamily="34" charset="0"/>
                <a:ea typeface="Times New Roman" panose="02020603050405020304" pitchFamily="18" charset="0"/>
                <a:cs typeface="Calibri" panose="020F0502020204030204" pitchFamily="34" charset="0"/>
              </a:rPr>
              <a:t>to ask’</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graphicFrame>
        <p:nvGraphicFramePr>
          <p:cNvPr id="20" name="Table 19">
            <a:extLst>
              <a:ext uri="{FF2B5EF4-FFF2-40B4-BE49-F238E27FC236}">
                <a16:creationId xmlns:a16="http://schemas.microsoft.com/office/drawing/2014/main" id="{801680D1-98F3-4256-8E28-5C0BC985FFEC}"/>
              </a:ext>
            </a:extLst>
          </p:cNvPr>
          <p:cNvGraphicFramePr>
            <a:graphicFrameLocks noGrp="1"/>
          </p:cNvGraphicFramePr>
          <p:nvPr>
            <p:extLst>
              <p:ext uri="{D42A27DB-BD31-4B8C-83A1-F6EECF244321}">
                <p14:modId xmlns:p14="http://schemas.microsoft.com/office/powerpoint/2010/main" val="1412751142"/>
              </p:ext>
            </p:extLst>
          </p:nvPr>
        </p:nvGraphicFramePr>
        <p:xfrm>
          <a:off x="1580322" y="2721768"/>
          <a:ext cx="9844871" cy="672716"/>
        </p:xfrm>
        <a:graphic>
          <a:graphicData uri="http://schemas.openxmlformats.org/drawingml/2006/table">
            <a:tbl>
              <a:tblPr firstRow="1" firstCol="1" bandRow="1" bandCol="1"/>
              <a:tblGrid>
                <a:gridCol w="5598569">
                  <a:extLst>
                    <a:ext uri="{9D8B030D-6E8A-4147-A177-3AD203B41FA5}">
                      <a16:colId xmlns:a16="http://schemas.microsoft.com/office/drawing/2014/main" val="3522071643"/>
                    </a:ext>
                  </a:extLst>
                </a:gridCol>
                <a:gridCol w="4246302">
                  <a:extLst>
                    <a:ext uri="{9D8B030D-6E8A-4147-A177-3AD203B41FA5}">
                      <a16:colId xmlns:a16="http://schemas.microsoft.com/office/drawing/2014/main" val="62647202"/>
                    </a:ext>
                  </a:extLst>
                </a:gridCol>
              </a:tblGrid>
              <a:tr h="0">
                <a:tc>
                  <a:txBody>
                    <a:bodyPr/>
                    <a:lstStyle/>
                    <a:p>
                      <a:pPr algn="just"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Мый йолташ</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мым мылан</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 полш</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йод</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100" b="0" i="0" u="none" strike="noStrike" dirty="0">
                        <a:effectLst/>
                        <a:latin typeface="Arial" panose="020B0604020202020204" pitchFamily="34" charset="0"/>
                      </a:endParaRPr>
                    </a:p>
                  </a:txBody>
                  <a:tcPr marL="117493" marR="117493" marT="1631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I will ask my friend to help.</a:t>
                      </a:r>
                      <a:endParaRPr lang="en-US" sz="3100" b="0" i="0" u="none" strike="noStrike">
                        <a:effectLst/>
                        <a:latin typeface="Arial" panose="020B0604020202020204" pitchFamily="34" charset="0"/>
                      </a:endParaRPr>
                    </a:p>
                  </a:txBody>
                  <a:tcPr marL="117493" marR="117493" marT="1631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806304"/>
                  </a:ext>
                </a:extLst>
              </a:tr>
              <a:tr h="0">
                <a:tc>
                  <a:txBody>
                    <a:bodyPr/>
                    <a:lstStyle/>
                    <a:p>
                      <a:pPr algn="l" fontAlgn="ctr">
                        <a:spcBef>
                          <a:spcPts val="0"/>
                        </a:spcBef>
                        <a:spcAft>
                          <a:spcPts val="0"/>
                        </a:spcAft>
                      </a:pP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Мый т</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ныктышым умылтар</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йод</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м</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100" b="0" i="0" u="none" strike="noStrike" dirty="0">
                        <a:effectLst/>
                        <a:latin typeface="Arial" panose="020B0604020202020204" pitchFamily="34" charset="0"/>
                      </a:endParaRPr>
                    </a:p>
                  </a:txBody>
                  <a:tcPr marL="117493" marR="117493" marT="1631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I will ask the teacher to explain.</a:t>
                      </a:r>
                      <a:endParaRPr lang="en-US" sz="3100" b="0" i="0" u="none" strike="noStrike" dirty="0">
                        <a:effectLst/>
                        <a:latin typeface="Arial" panose="020B0604020202020204" pitchFamily="34" charset="0"/>
                      </a:endParaRPr>
                    </a:p>
                  </a:txBody>
                  <a:tcPr marL="117493" marR="117493" marT="1631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035272"/>
                  </a:ext>
                </a:extLst>
              </a:tr>
            </a:tbl>
          </a:graphicData>
        </a:graphic>
      </p:graphicFrame>
      <p:sp>
        <p:nvSpPr>
          <p:cNvPr id="22" name="Content Placeholder 2">
            <a:extLst>
              <a:ext uri="{FF2B5EF4-FFF2-40B4-BE49-F238E27FC236}">
                <a16:creationId xmlns:a16="http://schemas.microsoft.com/office/drawing/2014/main" id="{FCB2757F-4247-4B29-BD3A-73C86C10569A}"/>
              </a:ext>
            </a:extLst>
          </p:cNvPr>
          <p:cNvSpPr txBox="1">
            <a:spLocks/>
          </p:cNvSpPr>
          <p:nvPr/>
        </p:nvSpPr>
        <p:spPr>
          <a:xfrm>
            <a:off x="990600" y="4234475"/>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b) + noun</a:t>
            </a:r>
            <a:endParaRPr lang="en-GB" u="sng" dirty="0"/>
          </a:p>
        </p:txBody>
      </p:sp>
      <p:sp>
        <p:nvSpPr>
          <p:cNvPr id="23" name="Content Placeholder 2">
            <a:extLst>
              <a:ext uri="{FF2B5EF4-FFF2-40B4-BE49-F238E27FC236}">
                <a16:creationId xmlns:a16="http://schemas.microsoft.com/office/drawing/2014/main" id="{1CE198ED-7147-404A-B611-D3AF6259FC94}"/>
              </a:ext>
            </a:extLst>
          </p:cNvPr>
          <p:cNvSpPr txBox="1">
            <a:spLocks/>
          </p:cNvSpPr>
          <p:nvPr/>
        </p:nvSpPr>
        <p:spPr>
          <a:xfrm>
            <a:off x="990600" y="1978025"/>
            <a:ext cx="10515600" cy="6418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AT" u="sng" dirty="0"/>
              <a:t>a) + verb</a:t>
            </a:r>
            <a:endParaRPr lang="en-GB" u="sng" dirty="0"/>
          </a:p>
        </p:txBody>
      </p:sp>
      <p:graphicFrame>
        <p:nvGraphicFramePr>
          <p:cNvPr id="24" name="Table 23">
            <a:extLst>
              <a:ext uri="{FF2B5EF4-FFF2-40B4-BE49-F238E27FC236}">
                <a16:creationId xmlns:a16="http://schemas.microsoft.com/office/drawing/2014/main" id="{37293641-1CA5-4A77-8F30-A84350B6C3CD}"/>
              </a:ext>
            </a:extLst>
          </p:cNvPr>
          <p:cNvGraphicFramePr>
            <a:graphicFrameLocks noGrp="1"/>
          </p:cNvGraphicFramePr>
          <p:nvPr>
            <p:extLst>
              <p:ext uri="{D42A27DB-BD31-4B8C-83A1-F6EECF244321}">
                <p14:modId xmlns:p14="http://schemas.microsoft.com/office/powerpoint/2010/main" val="1845987800"/>
              </p:ext>
            </p:extLst>
          </p:nvPr>
        </p:nvGraphicFramePr>
        <p:xfrm>
          <a:off x="1580322" y="4876279"/>
          <a:ext cx="9844871" cy="640080"/>
        </p:xfrm>
        <a:graphic>
          <a:graphicData uri="http://schemas.openxmlformats.org/drawingml/2006/table">
            <a:tbl>
              <a:tblPr firstRow="1" firstCol="1" bandRow="1" bandCol="1"/>
              <a:tblGrid>
                <a:gridCol w="5598569">
                  <a:extLst>
                    <a:ext uri="{9D8B030D-6E8A-4147-A177-3AD203B41FA5}">
                      <a16:colId xmlns:a16="http://schemas.microsoft.com/office/drawing/2014/main" val="3522071643"/>
                    </a:ext>
                  </a:extLst>
                </a:gridCol>
                <a:gridCol w="4246302">
                  <a:extLst>
                    <a:ext uri="{9D8B030D-6E8A-4147-A177-3AD203B41FA5}">
                      <a16:colId xmlns:a16="http://schemas.microsoft.com/office/drawing/2014/main" val="62647202"/>
                    </a:ext>
                  </a:extLst>
                </a:gridCol>
              </a:tblGrid>
              <a:tr h="0">
                <a:tc>
                  <a:txBody>
                    <a:bodyPr/>
                    <a:lstStyle/>
                    <a:p>
                      <a:pPr algn="l"/>
                      <a:r>
                        <a:rPr lang="en-US" sz="21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100" dirty="0">
                          <a:effectLst/>
                          <a:latin typeface="Calibri" panose="020F0502020204030204" pitchFamily="34" charset="0"/>
                          <a:ea typeface="PMingLiU" panose="02020500000000000000" pitchFamily="18" charset="-120"/>
                          <a:cs typeface="Calibri" panose="020F0502020204030204" pitchFamily="34" charset="0"/>
                        </a:rPr>
                        <a:t> </a:t>
                      </a:r>
                      <a:r>
                        <a:rPr lang="en-US" sz="2100" dirty="0" err="1">
                          <a:effectLst/>
                          <a:latin typeface="Calibri" panose="020F0502020204030204" pitchFamily="34" charset="0"/>
                          <a:ea typeface="PMingLiU" panose="02020500000000000000" pitchFamily="18" charset="-120"/>
                          <a:cs typeface="Calibri" panose="020F0502020204030204" pitchFamily="34" charset="0"/>
                        </a:rPr>
                        <a:t>йолташ</a:t>
                      </a:r>
                      <a:r>
                        <a:rPr lang="en-US" sz="21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100" dirty="0" err="1">
                          <a:effectLst/>
                          <a:latin typeface="Calibri" panose="020F0502020204030204" pitchFamily="34" charset="0"/>
                          <a:ea typeface="PMingLiU" panose="02020500000000000000" pitchFamily="18" charset="-120"/>
                          <a:cs typeface="Calibri" panose="020F0502020204030204" pitchFamily="34" charset="0"/>
                        </a:rPr>
                        <a:t>м</a:t>
                      </a:r>
                      <a:r>
                        <a:rPr lang="en-US" sz="2100" dirty="0">
                          <a:effectLst/>
                          <a:latin typeface="Calibri" panose="020F0502020204030204" pitchFamily="34" charset="0"/>
                          <a:ea typeface="PMingLiU" panose="02020500000000000000" pitchFamily="18" charset="-120"/>
                          <a:cs typeface="Calibri" panose="020F0502020204030204" pitchFamily="34" charset="0"/>
                        </a:rPr>
                        <a:t> </a:t>
                      </a:r>
                      <a:r>
                        <a:rPr lang="en-US" sz="2100" dirty="0" err="1">
                          <a:effectLst/>
                          <a:latin typeface="Calibri" panose="020F0502020204030204" pitchFamily="34" charset="0"/>
                          <a:ea typeface="PMingLiU" panose="02020500000000000000" pitchFamily="18" charset="-120"/>
                          <a:cs typeface="Calibri" panose="020F0502020204030204" pitchFamily="34" charset="0"/>
                        </a:rPr>
                        <a:t>деч</a:t>
                      </a:r>
                      <a:r>
                        <a:rPr lang="en-US" sz="2100" dirty="0">
                          <a:effectLst/>
                          <a:latin typeface="Calibri" panose="020F0502020204030204" pitchFamily="34" charset="0"/>
                          <a:ea typeface="PMingLiU" panose="02020500000000000000" pitchFamily="18" charset="-120"/>
                          <a:cs typeface="Calibri" panose="020F0502020204030204" pitchFamily="34" charset="0"/>
                        </a:rPr>
                        <a:t> </a:t>
                      </a:r>
                      <a:r>
                        <a:rPr lang="en-US" sz="2100" dirty="0" err="1">
                          <a:effectLst/>
                          <a:latin typeface="Calibri" panose="020F0502020204030204" pitchFamily="34" charset="0"/>
                          <a:ea typeface="PMingLiU" panose="02020500000000000000" pitchFamily="18" charset="-120"/>
                          <a:cs typeface="Calibri" panose="020F0502020204030204" pitchFamily="34" charset="0"/>
                        </a:rPr>
                        <a:t>п</a:t>
                      </a:r>
                      <a:r>
                        <a:rPr lang="en-US" sz="21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100" dirty="0" err="1">
                          <a:effectLst/>
                          <a:latin typeface="Calibri" panose="020F0502020204030204" pitchFamily="34" charset="0"/>
                          <a:ea typeface="PMingLiU" panose="02020500000000000000" pitchFamily="18" charset="-120"/>
                          <a:cs typeface="Calibri" panose="020F0502020204030204" pitchFamily="34" charset="0"/>
                        </a:rPr>
                        <a:t>лышым</a:t>
                      </a:r>
                      <a:r>
                        <a:rPr lang="en-US" sz="2100" dirty="0">
                          <a:effectLst/>
                          <a:latin typeface="Calibri" panose="020F0502020204030204" pitchFamily="34" charset="0"/>
                          <a:ea typeface="PMingLiU" panose="02020500000000000000" pitchFamily="18" charset="-120"/>
                          <a:cs typeface="Calibri" panose="020F0502020204030204" pitchFamily="34" charset="0"/>
                        </a:rPr>
                        <a:t> </a:t>
                      </a:r>
                      <a:r>
                        <a:rPr lang="en-US" sz="2100" u="sng" dirty="0" err="1">
                          <a:effectLst/>
                          <a:latin typeface="Calibri" panose="020F0502020204030204" pitchFamily="34" charset="0"/>
                          <a:ea typeface="PMingLiU" panose="02020500000000000000" pitchFamily="18" charset="-120"/>
                          <a:cs typeface="Calibri" panose="020F0502020204030204" pitchFamily="34" charset="0"/>
                        </a:rPr>
                        <a:t>йод</a:t>
                      </a:r>
                      <a:r>
                        <a:rPr lang="en-US" sz="21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1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100" dirty="0">
                          <a:effectLst/>
                          <a:latin typeface="Calibri" panose="020F0502020204030204" pitchFamily="34" charset="0"/>
                          <a:ea typeface="PMingLiU" panose="02020500000000000000" pitchFamily="18" charset="-120"/>
                          <a:cs typeface="Calibri" panose="020F0502020204030204" pitchFamily="34" charset="0"/>
                        </a:rPr>
                        <a:t>.</a:t>
                      </a:r>
                      <a:endParaRPr lang="en-GB" sz="21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100">
                          <a:effectLst/>
                          <a:latin typeface="Calibri" panose="020F0502020204030204" pitchFamily="34" charset="0"/>
                          <a:ea typeface="PMingLiU" panose="02020500000000000000" pitchFamily="18" charset="-120"/>
                          <a:cs typeface="Calibri" panose="020F0502020204030204" pitchFamily="34" charset="0"/>
                        </a:rPr>
                        <a:t>I will ask my friend for help.</a:t>
                      </a:r>
                      <a:endParaRPr lang="en-GB" sz="21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806304"/>
                  </a:ext>
                </a:extLst>
              </a:tr>
              <a:tr h="0">
                <a:tc>
                  <a:txBody>
                    <a:bodyPr/>
                    <a:lstStyle/>
                    <a:p>
                      <a:pPr algn="l"/>
                      <a:r>
                        <a:rPr lang="en-US" sz="2100">
                          <a:effectLst/>
                          <a:latin typeface="Calibri" panose="020F0502020204030204" pitchFamily="34" charset="0"/>
                          <a:ea typeface="PMingLiU" panose="02020500000000000000" pitchFamily="18" charset="-120"/>
                          <a:cs typeface="Calibri" panose="020F0502020204030204" pitchFamily="34" charset="0"/>
                        </a:rPr>
                        <a:t>Мый т</a:t>
                      </a:r>
                      <a:r>
                        <a:rPr lang="en-US" sz="2100" b="1">
                          <a:effectLst/>
                          <a:latin typeface="Calibri" panose="020F0502020204030204" pitchFamily="34" charset="0"/>
                          <a:ea typeface="PMingLiU" panose="02020500000000000000" pitchFamily="18" charset="-120"/>
                          <a:cs typeface="Calibri" panose="020F0502020204030204" pitchFamily="34" charset="0"/>
                        </a:rPr>
                        <a:t>у</a:t>
                      </a:r>
                      <a:r>
                        <a:rPr lang="en-US" sz="2100">
                          <a:effectLst/>
                          <a:latin typeface="Calibri" panose="020F0502020204030204" pitchFamily="34" charset="0"/>
                          <a:ea typeface="PMingLiU" panose="02020500000000000000" pitchFamily="18" charset="-120"/>
                          <a:cs typeface="Calibri" panose="020F0502020204030204" pitchFamily="34" charset="0"/>
                        </a:rPr>
                        <a:t>ныктышо деч каҥ</a:t>
                      </a:r>
                      <a:r>
                        <a:rPr lang="en-US" sz="2100" b="1">
                          <a:effectLst/>
                          <a:latin typeface="Calibri" panose="020F0502020204030204" pitchFamily="34" charset="0"/>
                          <a:ea typeface="PMingLiU" panose="02020500000000000000" pitchFamily="18" charset="-120"/>
                          <a:cs typeface="Calibri" panose="020F0502020204030204" pitchFamily="34" charset="0"/>
                        </a:rPr>
                        <a:t>а</a:t>
                      </a:r>
                      <a:r>
                        <a:rPr lang="en-US" sz="2100">
                          <a:effectLst/>
                          <a:latin typeface="Calibri" panose="020F0502020204030204" pitchFamily="34" charset="0"/>
                          <a:ea typeface="PMingLiU" panose="02020500000000000000" pitchFamily="18" charset="-120"/>
                          <a:cs typeface="Calibri" panose="020F0502020204030204" pitchFamily="34" charset="0"/>
                        </a:rPr>
                        <a:t>шым </a:t>
                      </a:r>
                      <a:r>
                        <a:rPr lang="en-US" sz="2100" u="sng">
                          <a:effectLst/>
                          <a:latin typeface="Calibri" panose="020F0502020204030204" pitchFamily="34" charset="0"/>
                          <a:ea typeface="PMingLiU" panose="02020500000000000000" pitchFamily="18" charset="-120"/>
                          <a:cs typeface="Calibri" panose="020F0502020204030204" pitchFamily="34" charset="0"/>
                        </a:rPr>
                        <a:t>йод</a:t>
                      </a:r>
                      <a:r>
                        <a:rPr lang="en-US" sz="2100" b="1" u="sng">
                          <a:effectLst/>
                          <a:latin typeface="Calibri" panose="020F0502020204030204" pitchFamily="34" charset="0"/>
                          <a:ea typeface="PMingLiU" panose="02020500000000000000" pitchFamily="18" charset="-120"/>
                          <a:cs typeface="Calibri" panose="020F0502020204030204" pitchFamily="34" charset="0"/>
                        </a:rPr>
                        <a:t>а</a:t>
                      </a:r>
                      <a:r>
                        <a:rPr lang="en-US" sz="2100" u="sng">
                          <a:effectLst/>
                          <a:latin typeface="Calibri" panose="020F0502020204030204" pitchFamily="34" charset="0"/>
                          <a:ea typeface="PMingLiU" panose="02020500000000000000" pitchFamily="18" charset="-120"/>
                          <a:cs typeface="Calibri" panose="020F0502020204030204" pitchFamily="34" charset="0"/>
                        </a:rPr>
                        <a:t>м</a:t>
                      </a:r>
                      <a:r>
                        <a:rPr lang="en-US" sz="2100">
                          <a:effectLst/>
                          <a:latin typeface="Calibri" panose="020F0502020204030204" pitchFamily="34" charset="0"/>
                          <a:ea typeface="PMingLiU" panose="02020500000000000000" pitchFamily="18" charset="-120"/>
                          <a:cs typeface="Calibri" panose="020F0502020204030204" pitchFamily="34" charset="0"/>
                        </a:rPr>
                        <a:t>.</a:t>
                      </a:r>
                      <a:endParaRPr lang="en-GB" sz="210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r>
                        <a:rPr lang="en-US" sz="2100" dirty="0">
                          <a:effectLst/>
                          <a:latin typeface="Calibri" panose="020F0502020204030204" pitchFamily="34" charset="0"/>
                          <a:ea typeface="PMingLiU" panose="02020500000000000000" pitchFamily="18" charset="-120"/>
                          <a:cs typeface="Calibri" panose="020F0502020204030204" pitchFamily="34" charset="0"/>
                        </a:rPr>
                        <a:t>I will ask the teacher for advice.</a:t>
                      </a:r>
                      <a:endParaRPr lang="en-GB" sz="21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035272"/>
                  </a:ext>
                </a:extLst>
              </a:tr>
            </a:tbl>
          </a:graphicData>
        </a:graphic>
      </p:graphicFrame>
    </p:spTree>
    <p:extLst>
      <p:ext uri="{BB962C8B-B14F-4D97-AF65-F5344CB8AC3E}">
        <p14:creationId xmlns:p14="http://schemas.microsoft.com/office/powerpoint/2010/main" val="12362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20</a:t>
            </a:fld>
            <a:endParaRPr lang="en-GB"/>
          </a:p>
        </p:txBody>
      </p:sp>
    </p:spTree>
    <p:extLst>
      <p:ext uri="{BB962C8B-B14F-4D97-AF65-F5344CB8AC3E}">
        <p14:creationId xmlns:p14="http://schemas.microsoft.com/office/powerpoint/2010/main" val="3676685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C90678-944D-4B19-91F4-64AA4F4796C6}"/>
              </a:ext>
            </a:extLst>
          </p:cNvPr>
          <p:cNvPicPr>
            <a:picLocks noChangeAspect="1"/>
          </p:cNvPicPr>
          <p:nvPr/>
        </p:nvPicPr>
        <p:blipFill>
          <a:blip r:embed="rId4"/>
          <a:stretch>
            <a:fillRect/>
          </a:stretch>
        </p:blipFill>
        <p:spPr>
          <a:xfrm>
            <a:off x="1677254" y="0"/>
            <a:ext cx="8837491" cy="6350246"/>
          </a:xfrm>
          <a:prstGeom prst="rect">
            <a:avLst/>
          </a:prstGeom>
        </p:spPr>
      </p:pic>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21</a:t>
            </a:fld>
            <a:endParaRPr lang="en-GB"/>
          </a:p>
        </p:txBody>
      </p:sp>
      <p:pic>
        <p:nvPicPr>
          <p:cNvPr id="8" name="a">
            <a:hlinkClick r:id="" action="ppaction://media"/>
            <a:extLst>
              <a:ext uri="{FF2B5EF4-FFF2-40B4-BE49-F238E27FC236}">
                <a16:creationId xmlns:a16="http://schemas.microsoft.com/office/drawing/2014/main" id="{BA577D8D-A885-4B82-80F7-7A7DE0F392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69388" y="6243638"/>
            <a:ext cx="609600" cy="609600"/>
          </a:xfrm>
          <a:prstGeom prst="rect">
            <a:avLst/>
          </a:prstGeom>
        </p:spPr>
      </p:pic>
    </p:spTree>
    <p:extLst>
      <p:ext uri="{BB962C8B-B14F-4D97-AF65-F5344CB8AC3E}">
        <p14:creationId xmlns:p14="http://schemas.microsoft.com/office/powerpoint/2010/main" val="14826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03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22</a:t>
            </a:fld>
            <a:endParaRPr lang="en-GB"/>
          </a:p>
        </p:txBody>
      </p:sp>
      <p:pic>
        <p:nvPicPr>
          <p:cNvPr id="3" name="Picture 2">
            <a:extLst>
              <a:ext uri="{FF2B5EF4-FFF2-40B4-BE49-F238E27FC236}">
                <a16:creationId xmlns:a16="http://schemas.microsoft.com/office/drawing/2014/main" id="{92572F55-3F65-4328-9DD0-398749EB02A0}"/>
              </a:ext>
            </a:extLst>
          </p:cNvPr>
          <p:cNvPicPr>
            <a:picLocks noChangeAspect="1"/>
          </p:cNvPicPr>
          <p:nvPr/>
        </p:nvPicPr>
        <p:blipFill>
          <a:blip r:embed="rId4"/>
          <a:stretch>
            <a:fillRect/>
          </a:stretch>
        </p:blipFill>
        <p:spPr>
          <a:xfrm>
            <a:off x="668695" y="641830"/>
            <a:ext cx="10083125" cy="5574339"/>
          </a:xfrm>
          <a:prstGeom prst="rect">
            <a:avLst/>
          </a:prstGeom>
        </p:spPr>
      </p:pic>
      <p:pic>
        <p:nvPicPr>
          <p:cNvPr id="6" name="b">
            <a:hlinkClick r:id="" action="ppaction://media"/>
            <a:extLst>
              <a:ext uri="{FF2B5EF4-FFF2-40B4-BE49-F238E27FC236}">
                <a16:creationId xmlns:a16="http://schemas.microsoft.com/office/drawing/2014/main" id="{7DA59784-390C-45A7-94FD-F2F96184C7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08800" y="5246688"/>
            <a:ext cx="609600" cy="609600"/>
          </a:xfrm>
          <a:prstGeom prst="rect">
            <a:avLst/>
          </a:prstGeom>
        </p:spPr>
      </p:pic>
    </p:spTree>
    <p:extLst>
      <p:ext uri="{BB962C8B-B14F-4D97-AF65-F5344CB8AC3E}">
        <p14:creationId xmlns:p14="http://schemas.microsoft.com/office/powerpoint/2010/main" val="10987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23</a:t>
            </a:fld>
            <a:endParaRPr lang="en-GB"/>
          </a:p>
        </p:txBody>
      </p:sp>
    </p:spTree>
    <p:extLst>
      <p:ext uri="{BB962C8B-B14F-4D97-AF65-F5344CB8AC3E}">
        <p14:creationId xmlns:p14="http://schemas.microsoft.com/office/powerpoint/2010/main" val="3801195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16.</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err="1"/>
              <a:t>Т</a:t>
            </a:r>
            <a:r>
              <a:rPr lang="en-US" b="1" dirty="0" err="1"/>
              <a:t>а</a:t>
            </a:r>
            <a:r>
              <a:rPr lang="en-US" dirty="0" err="1"/>
              <a:t>че</a:t>
            </a:r>
            <a:r>
              <a:rPr lang="en-US" dirty="0"/>
              <a:t> </a:t>
            </a:r>
            <a:r>
              <a:rPr lang="en-US" dirty="0" err="1"/>
              <a:t>мый</a:t>
            </a:r>
            <a:r>
              <a:rPr lang="en-US" dirty="0"/>
              <a:t> </a:t>
            </a:r>
            <a:r>
              <a:rPr lang="en-US" dirty="0" err="1"/>
              <a:t>дек</a:t>
            </a:r>
            <a:r>
              <a:rPr lang="en-US" b="1" dirty="0" err="1"/>
              <a:t>е</a:t>
            </a:r>
            <a:r>
              <a:rPr lang="en-US" dirty="0" err="1"/>
              <a:t>м</a:t>
            </a:r>
            <a:r>
              <a:rPr lang="en-US" dirty="0"/>
              <a:t> </a:t>
            </a:r>
            <a:r>
              <a:rPr lang="en-US" dirty="0" err="1"/>
              <a:t>ун</a:t>
            </a:r>
            <a:r>
              <a:rPr lang="en-US" b="1" dirty="0" err="1"/>
              <a:t>а</a:t>
            </a:r>
            <a:r>
              <a:rPr lang="en-US" dirty="0" err="1"/>
              <a:t>-влак</a:t>
            </a:r>
            <a:r>
              <a:rPr lang="en-US" dirty="0"/>
              <a:t> </a:t>
            </a:r>
            <a:r>
              <a:rPr lang="en-US" dirty="0" err="1"/>
              <a:t>т</a:t>
            </a:r>
            <a:r>
              <a:rPr lang="en-US" b="1" dirty="0" err="1"/>
              <a:t>о</a:t>
            </a:r>
            <a:r>
              <a:rPr lang="en-US" dirty="0" err="1"/>
              <a:t>лыт</a:t>
            </a:r>
            <a:r>
              <a:rPr lang="en-US" dirty="0"/>
              <a:t>.</a:t>
            </a:r>
          </a:p>
          <a:p>
            <a:pPr marL="0" indent="0">
              <a:buNone/>
            </a:pPr>
            <a:r>
              <a:rPr lang="en-US" dirty="0" err="1"/>
              <a:t>Мый</a:t>
            </a:r>
            <a:r>
              <a:rPr lang="en-US" dirty="0"/>
              <a:t> </a:t>
            </a:r>
            <a:r>
              <a:rPr lang="en-US" dirty="0" err="1"/>
              <a:t>к</a:t>
            </a:r>
            <a:r>
              <a:rPr lang="en-US" b="1" dirty="0" err="1"/>
              <a:t>е</a:t>
            </a:r>
            <a:r>
              <a:rPr lang="en-US" dirty="0" err="1"/>
              <a:t>вытыш</a:t>
            </a:r>
            <a:r>
              <a:rPr lang="en-US" dirty="0"/>
              <a:t> </a:t>
            </a:r>
            <a:r>
              <a:rPr lang="en-US" dirty="0" err="1"/>
              <a:t>ка</a:t>
            </a:r>
            <a:r>
              <a:rPr lang="en-US" b="1" dirty="0" err="1"/>
              <a:t>е</a:t>
            </a:r>
            <a:r>
              <a:rPr lang="en-US" dirty="0" err="1"/>
              <a:t>м</a:t>
            </a:r>
            <a:r>
              <a:rPr lang="en-US" dirty="0"/>
              <a:t>.</a:t>
            </a:r>
          </a:p>
          <a:p>
            <a:pPr marL="0" indent="0">
              <a:buNone/>
            </a:pPr>
            <a:r>
              <a:rPr lang="en-US" dirty="0" err="1"/>
              <a:t>Мылан</a:t>
            </a:r>
            <a:r>
              <a:rPr lang="en-US" b="1" dirty="0" err="1"/>
              <a:t>е</a:t>
            </a:r>
            <a:r>
              <a:rPr lang="en-US" dirty="0" err="1"/>
              <a:t>м</a:t>
            </a:r>
            <a:r>
              <a:rPr lang="en-US" dirty="0"/>
              <a:t> </a:t>
            </a:r>
            <a:r>
              <a:rPr lang="en-US" dirty="0" err="1"/>
              <a:t>ш</a:t>
            </a:r>
            <a:r>
              <a:rPr lang="en-US" b="1" dirty="0" err="1"/>
              <a:t>у</a:t>
            </a:r>
            <a:r>
              <a:rPr lang="en-US" dirty="0" err="1"/>
              <a:t>ко</a:t>
            </a:r>
            <a:r>
              <a:rPr lang="en-US" dirty="0"/>
              <a:t> </a:t>
            </a:r>
            <a:r>
              <a:rPr lang="en-US" dirty="0" err="1"/>
              <a:t>йӧрв</a:t>
            </a:r>
            <a:r>
              <a:rPr lang="en-US" b="1" dirty="0" err="1"/>
              <a:t>а</a:t>
            </a:r>
            <a:r>
              <a:rPr lang="en-US" dirty="0" err="1"/>
              <a:t>р</a:t>
            </a:r>
            <a:r>
              <a:rPr lang="en-US" dirty="0"/>
              <a:t> </a:t>
            </a:r>
            <a:r>
              <a:rPr lang="en-US" dirty="0" err="1"/>
              <a:t>кӱл</a:t>
            </a:r>
            <a:r>
              <a:rPr lang="en-US" b="1" dirty="0" err="1"/>
              <a:t>е</a:t>
            </a:r>
            <a:r>
              <a:rPr lang="en-US" dirty="0" err="1"/>
              <a:t>ш</a:t>
            </a:r>
            <a:r>
              <a:rPr lang="en-US" dirty="0"/>
              <a:t>.</a:t>
            </a:r>
          </a:p>
          <a:p>
            <a:pPr marL="0" indent="0">
              <a:buNone/>
            </a:pPr>
            <a:r>
              <a:rPr lang="en-US" dirty="0" err="1"/>
              <a:t>Мый</a:t>
            </a:r>
            <a:r>
              <a:rPr lang="en-US" dirty="0"/>
              <a:t> </a:t>
            </a:r>
            <a:r>
              <a:rPr lang="en-US" dirty="0" err="1"/>
              <a:t>к</a:t>
            </a:r>
            <a:r>
              <a:rPr lang="en-US" b="1" dirty="0" err="1"/>
              <a:t>и</a:t>
            </a:r>
            <a:r>
              <a:rPr lang="en-US" dirty="0" err="1"/>
              <a:t>ндым</a:t>
            </a:r>
            <a:r>
              <a:rPr lang="en-US" dirty="0"/>
              <a:t>, </a:t>
            </a:r>
            <a:r>
              <a:rPr lang="en-US" dirty="0" err="1"/>
              <a:t>м</a:t>
            </a:r>
            <a:r>
              <a:rPr lang="en-US" b="1" dirty="0" err="1"/>
              <a:t>у</a:t>
            </a:r>
            <a:r>
              <a:rPr lang="en-US" dirty="0" err="1"/>
              <a:t>ным</a:t>
            </a:r>
            <a:r>
              <a:rPr lang="en-US" dirty="0"/>
              <a:t>, </a:t>
            </a:r>
            <a:r>
              <a:rPr lang="en-US" dirty="0" err="1"/>
              <a:t>ш</a:t>
            </a:r>
            <a:r>
              <a:rPr lang="en-US" b="1" dirty="0" err="1"/>
              <a:t>ы</a:t>
            </a:r>
            <a:r>
              <a:rPr lang="en-US" dirty="0" err="1"/>
              <a:t>лым</a:t>
            </a:r>
            <a:r>
              <a:rPr lang="en-US" dirty="0"/>
              <a:t> </a:t>
            </a:r>
            <a:r>
              <a:rPr lang="en-US" dirty="0" err="1"/>
              <a:t>налн</a:t>
            </a:r>
            <a:r>
              <a:rPr lang="en-US" b="1" dirty="0" err="1"/>
              <a:t>е</a:t>
            </a:r>
            <a:r>
              <a:rPr lang="en-US" dirty="0" err="1"/>
              <a:t>м</a:t>
            </a:r>
            <a:r>
              <a:rPr lang="en-US" dirty="0"/>
              <a:t>.</a:t>
            </a:r>
          </a:p>
          <a:p>
            <a:pPr marL="0" indent="0">
              <a:buNone/>
            </a:pPr>
            <a:r>
              <a:rPr lang="en-US" dirty="0" err="1"/>
              <a:t>Пазарышк</a:t>
            </a:r>
            <a:r>
              <a:rPr lang="en-US" b="1" dirty="0" err="1"/>
              <a:t>а</a:t>
            </a:r>
            <a:r>
              <a:rPr lang="en-US" dirty="0" err="1"/>
              <a:t>т</a:t>
            </a:r>
            <a:r>
              <a:rPr lang="en-US" dirty="0"/>
              <a:t> </a:t>
            </a:r>
            <a:r>
              <a:rPr lang="en-US" dirty="0" err="1"/>
              <a:t>кайым</a:t>
            </a:r>
            <a:r>
              <a:rPr lang="en-US" b="1" dirty="0" err="1"/>
              <a:t>а</a:t>
            </a:r>
            <a:r>
              <a:rPr lang="en-US" dirty="0" err="1"/>
              <a:t>н</a:t>
            </a:r>
            <a:r>
              <a:rPr lang="en-US" dirty="0"/>
              <a:t>.</a:t>
            </a:r>
          </a:p>
          <a:p>
            <a:pPr marL="0" indent="0">
              <a:buNone/>
            </a:pPr>
            <a:r>
              <a:rPr lang="en-US" dirty="0" err="1"/>
              <a:t>Т</a:t>
            </a:r>
            <a:r>
              <a:rPr lang="en-US" b="1" dirty="0" err="1"/>
              <a:t>у</a:t>
            </a:r>
            <a:r>
              <a:rPr lang="en-US" dirty="0" err="1"/>
              <a:t>што</a:t>
            </a:r>
            <a:r>
              <a:rPr lang="en-US" dirty="0"/>
              <a:t> </a:t>
            </a:r>
            <a:r>
              <a:rPr lang="en-US" dirty="0" err="1"/>
              <a:t>пар</a:t>
            </a:r>
            <a:r>
              <a:rPr lang="en-US" b="1" dirty="0" err="1"/>
              <a:t>е</a:t>
            </a:r>
            <a:r>
              <a:rPr lang="en-US" dirty="0" err="1"/>
              <a:t>ҥгым</a:t>
            </a:r>
            <a:r>
              <a:rPr lang="en-US" dirty="0"/>
              <a:t>, </a:t>
            </a:r>
            <a:r>
              <a:rPr lang="en-US" dirty="0" err="1"/>
              <a:t>олм</a:t>
            </a:r>
            <a:r>
              <a:rPr lang="en-US" b="1" dirty="0" err="1"/>
              <a:t>а</a:t>
            </a:r>
            <a:r>
              <a:rPr lang="en-US" dirty="0" err="1"/>
              <a:t>м</a:t>
            </a:r>
            <a:r>
              <a:rPr lang="en-US" dirty="0"/>
              <a:t> </a:t>
            </a:r>
            <a:r>
              <a:rPr lang="en-US" dirty="0" err="1"/>
              <a:t>нал</a:t>
            </a:r>
            <a:r>
              <a:rPr lang="en-US" b="1" dirty="0" err="1"/>
              <a:t>а</a:t>
            </a:r>
            <a:r>
              <a:rPr lang="en-US" dirty="0" err="1"/>
              <a:t>м</a:t>
            </a:r>
            <a:r>
              <a:rPr lang="en-US" dirty="0"/>
              <a:t>.</a:t>
            </a:r>
          </a:p>
          <a:p>
            <a:pPr marL="0" indent="0">
              <a:buNone/>
            </a:pPr>
            <a:r>
              <a:rPr lang="en-US" dirty="0" err="1"/>
              <a:t>Вар</a:t>
            </a:r>
            <a:r>
              <a:rPr lang="en-US" b="1" dirty="0" err="1"/>
              <a:t>а</a:t>
            </a:r>
            <a:r>
              <a:rPr lang="en-US" dirty="0"/>
              <a:t> </a:t>
            </a:r>
            <a:r>
              <a:rPr lang="en-US" dirty="0" err="1"/>
              <a:t>м</a:t>
            </a:r>
            <a:r>
              <a:rPr lang="en-US" b="1" dirty="0" err="1"/>
              <a:t>ӧ</a:t>
            </a:r>
            <a:r>
              <a:rPr lang="en-US" dirty="0" err="1"/>
              <a:t>ҥгышкӧ</a:t>
            </a:r>
            <a:r>
              <a:rPr lang="en-US" dirty="0"/>
              <a:t> </a:t>
            </a:r>
            <a:r>
              <a:rPr lang="en-US" dirty="0" err="1"/>
              <a:t>ка</a:t>
            </a:r>
            <a:r>
              <a:rPr lang="en-US" b="1" dirty="0" err="1"/>
              <a:t>е</a:t>
            </a:r>
            <a:r>
              <a:rPr lang="en-US" dirty="0" err="1"/>
              <a:t>м</a:t>
            </a:r>
            <a:r>
              <a:rPr lang="en-US" dirty="0"/>
              <a:t>.</a:t>
            </a:r>
          </a:p>
          <a:p>
            <a:pPr marL="0" indent="0">
              <a:buNone/>
            </a:pPr>
            <a:r>
              <a:rPr lang="en-US" dirty="0" err="1"/>
              <a:t>М</a:t>
            </a:r>
            <a:r>
              <a:rPr lang="en-US" b="1" dirty="0" err="1"/>
              <a:t>ӧ</a:t>
            </a:r>
            <a:r>
              <a:rPr lang="en-US" dirty="0" err="1"/>
              <a:t>ҥгыштӧ</a:t>
            </a:r>
            <a:r>
              <a:rPr lang="en-US" dirty="0"/>
              <a:t> </a:t>
            </a:r>
            <a:r>
              <a:rPr lang="en-US" dirty="0" err="1"/>
              <a:t>эш</a:t>
            </a:r>
            <a:r>
              <a:rPr lang="en-US" b="1" dirty="0" err="1"/>
              <a:t>е</a:t>
            </a:r>
            <a:r>
              <a:rPr lang="en-US" dirty="0"/>
              <a:t> </a:t>
            </a:r>
            <a:r>
              <a:rPr lang="en-US" dirty="0" err="1"/>
              <a:t>пеш</a:t>
            </a:r>
            <a:r>
              <a:rPr lang="en-US" dirty="0"/>
              <a:t> </a:t>
            </a:r>
            <a:r>
              <a:rPr lang="en-US" dirty="0" err="1"/>
              <a:t>ш</a:t>
            </a:r>
            <a:r>
              <a:rPr lang="en-US" b="1" dirty="0" err="1"/>
              <a:t>у</a:t>
            </a:r>
            <a:r>
              <a:rPr lang="en-US" dirty="0" err="1"/>
              <a:t>ко</a:t>
            </a:r>
            <a:r>
              <a:rPr lang="en-US" dirty="0"/>
              <a:t> </a:t>
            </a:r>
            <a:r>
              <a:rPr lang="en-US" dirty="0" err="1"/>
              <a:t>паш</a:t>
            </a:r>
            <a:r>
              <a:rPr lang="en-US" b="1" dirty="0" err="1"/>
              <a:t>а</a:t>
            </a:r>
            <a:r>
              <a:rPr lang="en-US" dirty="0"/>
              <a:t> </a:t>
            </a:r>
            <a:r>
              <a:rPr lang="en-US" b="1" dirty="0" err="1"/>
              <a:t>у</a:t>
            </a:r>
            <a:r>
              <a:rPr lang="en-US" dirty="0" err="1"/>
              <a:t>ло</a:t>
            </a:r>
            <a:r>
              <a:rPr lang="en-US" dirty="0"/>
              <a:t>.</a:t>
            </a: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24</a:t>
            </a:fld>
            <a:endParaRPr lang="en-GB"/>
          </a:p>
        </p:txBody>
      </p:sp>
      <p:pic>
        <p:nvPicPr>
          <p:cNvPr id="7" name="omj_11_2">
            <a:hlinkClick r:id="" action="ppaction://media"/>
            <a:extLst>
              <a:ext uri="{FF2B5EF4-FFF2-40B4-BE49-F238E27FC236}">
                <a16:creationId xmlns:a16="http://schemas.microsoft.com/office/drawing/2014/main" id="{CB2B4A21-777D-41EE-96A6-0A515F66A54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48781" y="2819400"/>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408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11</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Desiderative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Formation:</a:t>
            </a:r>
          </a:p>
          <a:p>
            <a:pPr marL="0" indent="0">
              <a:buFont typeface="Arial" panose="020B0604020202020204" pitchFamily="34" charset="0"/>
              <a:buNone/>
            </a:pPr>
            <a:r>
              <a:rPr lang="de-AT" dirty="0"/>
              <a:t>	Stem …</a:t>
            </a:r>
          </a:p>
          <a:p>
            <a:pPr marL="0" indent="0">
              <a:buNone/>
            </a:pPr>
            <a:r>
              <a:rPr lang="de-AT" dirty="0"/>
              <a:t>	+ </a:t>
            </a:r>
            <a:r>
              <a:rPr lang="mi-NZ" dirty="0"/>
              <a:t>-не-</a:t>
            </a:r>
            <a:r>
              <a:rPr lang="de-AT" dirty="0"/>
              <a:t> …</a:t>
            </a:r>
          </a:p>
          <a:p>
            <a:pPr marL="0" indent="0">
              <a:buFont typeface="Arial" panose="020B0604020202020204" pitchFamily="34" charset="0"/>
              <a:buNone/>
            </a:pPr>
            <a:r>
              <a:rPr lang="de-AT" dirty="0"/>
              <a:t>	+ Px [!]</a:t>
            </a:r>
            <a:endParaRPr lang="en-GB" dirty="0"/>
          </a:p>
        </p:txBody>
      </p:sp>
      <p:graphicFrame>
        <p:nvGraphicFramePr>
          <p:cNvPr id="27" name="Table 26">
            <a:extLst>
              <a:ext uri="{FF2B5EF4-FFF2-40B4-BE49-F238E27FC236}">
                <a16:creationId xmlns:a16="http://schemas.microsoft.com/office/drawing/2014/main" id="{A1AFD2A1-4E01-4998-AD24-2116C1E49334}"/>
              </a:ext>
            </a:extLst>
          </p:cNvPr>
          <p:cNvGraphicFramePr>
            <a:graphicFrameLocks noGrp="1"/>
          </p:cNvGraphicFramePr>
          <p:nvPr>
            <p:extLst>
              <p:ext uri="{D42A27DB-BD31-4B8C-83A1-F6EECF244321}">
                <p14:modId xmlns:p14="http://schemas.microsoft.com/office/powerpoint/2010/main" val="2203932635"/>
              </p:ext>
            </p:extLst>
          </p:nvPr>
        </p:nvGraphicFramePr>
        <p:xfrm>
          <a:off x="3762104" y="1863749"/>
          <a:ext cx="7933073" cy="3130051"/>
        </p:xfrm>
        <a:graphic>
          <a:graphicData uri="http://schemas.openxmlformats.org/drawingml/2006/table">
            <a:tbl>
              <a:tblPr firstRow="1" firstCol="1" bandRow="1" bandCol="1"/>
              <a:tblGrid>
                <a:gridCol w="1103946">
                  <a:extLst>
                    <a:ext uri="{9D8B030D-6E8A-4147-A177-3AD203B41FA5}">
                      <a16:colId xmlns:a16="http://schemas.microsoft.com/office/drawing/2014/main" val="3025324737"/>
                    </a:ext>
                  </a:extLst>
                </a:gridCol>
                <a:gridCol w="1375651">
                  <a:extLst>
                    <a:ext uri="{9D8B030D-6E8A-4147-A177-3AD203B41FA5}">
                      <a16:colId xmlns:a16="http://schemas.microsoft.com/office/drawing/2014/main" val="2411388303"/>
                    </a:ext>
                  </a:extLst>
                </a:gridCol>
                <a:gridCol w="2510860">
                  <a:extLst>
                    <a:ext uri="{9D8B030D-6E8A-4147-A177-3AD203B41FA5}">
                      <a16:colId xmlns:a16="http://schemas.microsoft.com/office/drawing/2014/main" val="2263543603"/>
                    </a:ext>
                  </a:extLst>
                </a:gridCol>
                <a:gridCol w="2942616">
                  <a:extLst>
                    <a:ext uri="{9D8B030D-6E8A-4147-A177-3AD203B41FA5}">
                      <a16:colId xmlns:a16="http://schemas.microsoft.com/office/drawing/2014/main" val="3486354836"/>
                    </a:ext>
                  </a:extLst>
                </a:gridCol>
              </a:tblGrid>
              <a:tr h="464132">
                <a:tc rowSpan="2" gridSpan="2">
                  <a:txBody>
                    <a:bodyPr/>
                    <a:lstStyle/>
                    <a:p>
                      <a:pPr algn="just" fontAlgn="t">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700" b="0" i="0" u="none" strike="noStrike" dirty="0">
                        <a:effectLst/>
                        <a:latin typeface="Arial" panose="020B0604020202020204" pitchFamily="34" charset="0"/>
                      </a:endParaRPr>
                    </a:p>
                  </a:txBody>
                  <a:tcPr marL="136509" marR="136509" marT="68255" marB="68255">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hMerge="1">
                  <a:txBody>
                    <a:bodyPr/>
                    <a:lstStyle/>
                    <a:p>
                      <a:endParaRPr lang="en-GB"/>
                    </a:p>
                  </a:txBody>
                  <a:tcPr/>
                </a:tc>
                <a:tc gridSpan="2">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Conjugation I</a:t>
                      </a:r>
                      <a:endParaRPr lang="en-US" sz="2700" b="0" i="0" u="none" strike="noStrike">
                        <a:effectLst/>
                        <a:latin typeface="Arial" panose="020B0604020202020204" pitchFamily="34" charset="0"/>
                      </a:endParaRPr>
                    </a:p>
                  </a:txBody>
                  <a:tcPr marL="136509" marR="136509" marT="68255" marB="6825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75474913"/>
                  </a:ext>
                </a:extLst>
              </a:tr>
              <a:tr h="614861">
                <a:tc gridSpan="2" vMerge="1">
                  <a:txBody>
                    <a:bodyPr/>
                    <a:lstStyle/>
                    <a:p>
                      <a:endParaRPr lang="en-GB"/>
                    </a:p>
                  </a:txBody>
                  <a:tcPr/>
                </a:tc>
                <a:tc hMerge="1" vMerge="1">
                  <a:txBody>
                    <a:bodyPr/>
                    <a:lstStyle/>
                    <a:p>
                      <a:endParaRPr lang="en-GB"/>
                    </a:p>
                  </a:txBody>
                  <a:tcPr/>
                </a:tc>
                <a:tc>
                  <a:txBody>
                    <a:bodyPr/>
                    <a:lstStyle/>
                    <a:p>
                      <a:pPr algn="ctr"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 (луд-)</a:t>
                      </a:r>
                      <a:br>
                        <a:rPr lang="en-US" sz="1800" b="0" i="0" u="none" strike="noStrike" noProof="0" dirty="0">
                          <a:effectLst/>
                          <a:latin typeface="Calibri" panose="020F0502020204030204" pitchFamily="34" charset="0"/>
                          <a:ea typeface="PMingLiU" panose="02020500000000000000" pitchFamily="18" charset="-120"/>
                          <a:cs typeface="Calibri" panose="020F0502020204030204" pitchFamily="34" charset="0"/>
                        </a:rPr>
                      </a:br>
                      <a:r>
                        <a:rPr lang="en-US" sz="18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кочк</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 (кочк‑ &gt; коч-)</a:t>
                      </a:r>
                      <a:endPar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0544"/>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-нем</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355578"/>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4160"/>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-неже</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же</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же</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767245"/>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-нена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луднен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кочнен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81601"/>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-неда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луднед</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кочнед</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14967"/>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-нешт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шт</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шт</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959472"/>
                  </a:ext>
                </a:extLst>
              </a:tr>
            </a:tbl>
          </a:graphicData>
        </a:graphic>
      </p:graphicFrame>
      <p:sp>
        <p:nvSpPr>
          <p:cNvPr id="29" name="Rectangle 28">
            <a:extLst>
              <a:ext uri="{FF2B5EF4-FFF2-40B4-BE49-F238E27FC236}">
                <a16:creationId xmlns:a16="http://schemas.microsoft.com/office/drawing/2014/main" id="{1F70C01A-BDD8-48D1-8470-93ABEB541EE5}"/>
              </a:ext>
            </a:extLst>
          </p:cNvPr>
          <p:cNvSpPr/>
          <p:nvPr/>
        </p:nvSpPr>
        <p:spPr>
          <a:xfrm>
            <a:off x="8795321" y="4718559"/>
            <a:ext cx="1242707" cy="22648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2E4B64A0-07A3-4758-82D0-778D5AC2B4BE}"/>
              </a:ext>
            </a:extLst>
          </p:cNvPr>
          <p:cNvSpPr/>
          <p:nvPr/>
        </p:nvSpPr>
        <p:spPr>
          <a:xfrm>
            <a:off x="7572374" y="2369738"/>
            <a:ext cx="1038225"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Rectangle 35">
            <a:extLst>
              <a:ext uri="{FF2B5EF4-FFF2-40B4-BE49-F238E27FC236}">
                <a16:creationId xmlns:a16="http://schemas.microsoft.com/office/drawing/2014/main" id="{9883EA49-8A19-44FD-BEE9-9BDE171E8681}"/>
              </a:ext>
            </a:extLst>
          </p:cNvPr>
          <p:cNvSpPr/>
          <p:nvPr/>
        </p:nvSpPr>
        <p:spPr>
          <a:xfrm>
            <a:off x="5217238" y="2971718"/>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701EB903-38E0-4FA7-A8FC-640443270041}"/>
              </a:ext>
            </a:extLst>
          </p:cNvPr>
          <p:cNvSpPr/>
          <p:nvPr/>
        </p:nvSpPr>
        <p:spPr>
          <a:xfrm>
            <a:off x="6322138" y="2971718"/>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a:extLst>
              <a:ext uri="{FF2B5EF4-FFF2-40B4-BE49-F238E27FC236}">
                <a16:creationId xmlns:a16="http://schemas.microsoft.com/office/drawing/2014/main" id="{2BAB8DE3-F586-463B-A1A6-1A3FBB7A1D5B}"/>
              </a:ext>
            </a:extLst>
          </p:cNvPr>
          <p:cNvSpPr/>
          <p:nvPr/>
        </p:nvSpPr>
        <p:spPr>
          <a:xfrm>
            <a:off x="5217238" y="3337468"/>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17346D10-CFC2-4784-B602-DD6F6620684D}"/>
              </a:ext>
            </a:extLst>
          </p:cNvPr>
          <p:cNvSpPr/>
          <p:nvPr/>
        </p:nvSpPr>
        <p:spPr>
          <a:xfrm>
            <a:off x="6322138" y="3337468"/>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Rectangle 39">
            <a:extLst>
              <a:ext uri="{FF2B5EF4-FFF2-40B4-BE49-F238E27FC236}">
                <a16:creationId xmlns:a16="http://schemas.microsoft.com/office/drawing/2014/main" id="{49A6BA1D-BB09-4E0F-B21A-334B600D1696}"/>
              </a:ext>
            </a:extLst>
          </p:cNvPr>
          <p:cNvSpPr/>
          <p:nvPr/>
        </p:nvSpPr>
        <p:spPr>
          <a:xfrm>
            <a:off x="5217238" y="3666493"/>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Rectangle 40">
            <a:extLst>
              <a:ext uri="{FF2B5EF4-FFF2-40B4-BE49-F238E27FC236}">
                <a16:creationId xmlns:a16="http://schemas.microsoft.com/office/drawing/2014/main" id="{CC748767-4012-4A18-AF8B-178CD6D7C9C5}"/>
              </a:ext>
            </a:extLst>
          </p:cNvPr>
          <p:cNvSpPr/>
          <p:nvPr/>
        </p:nvSpPr>
        <p:spPr>
          <a:xfrm>
            <a:off x="6322138" y="3666493"/>
            <a:ext cx="109183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Rectangle 41">
            <a:extLst>
              <a:ext uri="{FF2B5EF4-FFF2-40B4-BE49-F238E27FC236}">
                <a16:creationId xmlns:a16="http://schemas.microsoft.com/office/drawing/2014/main" id="{5E35EC2F-1D1B-4689-9198-F689D9C8FA81}"/>
              </a:ext>
            </a:extLst>
          </p:cNvPr>
          <p:cNvSpPr/>
          <p:nvPr/>
        </p:nvSpPr>
        <p:spPr>
          <a:xfrm>
            <a:off x="5217238" y="4010673"/>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31117563-8803-49D1-8B8E-28D6F005C78F}"/>
              </a:ext>
            </a:extLst>
          </p:cNvPr>
          <p:cNvSpPr/>
          <p:nvPr/>
        </p:nvSpPr>
        <p:spPr>
          <a:xfrm>
            <a:off x="6322138" y="4010673"/>
            <a:ext cx="103116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Rectangle 43">
            <a:extLst>
              <a:ext uri="{FF2B5EF4-FFF2-40B4-BE49-F238E27FC236}">
                <a16:creationId xmlns:a16="http://schemas.microsoft.com/office/drawing/2014/main" id="{521C7E5B-11D4-4C04-8D2B-48DF1552D53D}"/>
              </a:ext>
            </a:extLst>
          </p:cNvPr>
          <p:cNvSpPr/>
          <p:nvPr/>
        </p:nvSpPr>
        <p:spPr>
          <a:xfrm>
            <a:off x="5217238" y="4354853"/>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Rectangle 44">
            <a:extLst>
              <a:ext uri="{FF2B5EF4-FFF2-40B4-BE49-F238E27FC236}">
                <a16:creationId xmlns:a16="http://schemas.microsoft.com/office/drawing/2014/main" id="{BD313965-51A9-48EA-8817-DA8DFD3BEDF8}"/>
              </a:ext>
            </a:extLst>
          </p:cNvPr>
          <p:cNvSpPr/>
          <p:nvPr/>
        </p:nvSpPr>
        <p:spPr>
          <a:xfrm>
            <a:off x="6322138" y="4354853"/>
            <a:ext cx="103116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Rectangle 45">
            <a:extLst>
              <a:ext uri="{FF2B5EF4-FFF2-40B4-BE49-F238E27FC236}">
                <a16:creationId xmlns:a16="http://schemas.microsoft.com/office/drawing/2014/main" id="{23D0A3E8-AAC8-41EC-9A0E-9A81DB245F1C}"/>
              </a:ext>
            </a:extLst>
          </p:cNvPr>
          <p:cNvSpPr/>
          <p:nvPr/>
        </p:nvSpPr>
        <p:spPr>
          <a:xfrm>
            <a:off x="5217238" y="4700018"/>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ectangle 46">
            <a:extLst>
              <a:ext uri="{FF2B5EF4-FFF2-40B4-BE49-F238E27FC236}">
                <a16:creationId xmlns:a16="http://schemas.microsoft.com/office/drawing/2014/main" id="{D4C80B39-A7B7-4B6E-9F7E-0B8C61A3B341}"/>
              </a:ext>
            </a:extLst>
          </p:cNvPr>
          <p:cNvSpPr/>
          <p:nvPr/>
        </p:nvSpPr>
        <p:spPr>
          <a:xfrm>
            <a:off x="6322138" y="4700018"/>
            <a:ext cx="109183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48">
            <a:extLst>
              <a:ext uri="{FF2B5EF4-FFF2-40B4-BE49-F238E27FC236}">
                <a16:creationId xmlns:a16="http://schemas.microsoft.com/office/drawing/2014/main" id="{57BB5BDC-E466-4CA2-AA98-BC396FF6FFEC}"/>
              </a:ext>
            </a:extLst>
          </p:cNvPr>
          <p:cNvSpPr/>
          <p:nvPr/>
        </p:nvSpPr>
        <p:spPr>
          <a:xfrm>
            <a:off x="8795320" y="2971718"/>
            <a:ext cx="843979"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49">
            <a:extLst>
              <a:ext uri="{FF2B5EF4-FFF2-40B4-BE49-F238E27FC236}">
                <a16:creationId xmlns:a16="http://schemas.microsoft.com/office/drawing/2014/main" id="{6CE28FF8-C11F-4D47-9609-EC493C853C30}"/>
              </a:ext>
            </a:extLst>
          </p:cNvPr>
          <p:cNvSpPr/>
          <p:nvPr/>
        </p:nvSpPr>
        <p:spPr>
          <a:xfrm>
            <a:off x="9982200" y="2369738"/>
            <a:ext cx="124270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69AE5293-63EB-47E8-84EE-2A55B1746536}"/>
              </a:ext>
            </a:extLst>
          </p:cNvPr>
          <p:cNvSpPr/>
          <p:nvPr/>
        </p:nvSpPr>
        <p:spPr>
          <a:xfrm>
            <a:off x="8786780" y="3343808"/>
            <a:ext cx="843979"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51">
            <a:extLst>
              <a:ext uri="{FF2B5EF4-FFF2-40B4-BE49-F238E27FC236}">
                <a16:creationId xmlns:a16="http://schemas.microsoft.com/office/drawing/2014/main" id="{DE78DB4F-BFAC-4C8B-83F0-732645280C2E}"/>
              </a:ext>
            </a:extLst>
          </p:cNvPr>
          <p:cNvSpPr/>
          <p:nvPr/>
        </p:nvSpPr>
        <p:spPr>
          <a:xfrm>
            <a:off x="8801294" y="3663323"/>
            <a:ext cx="102088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52">
            <a:extLst>
              <a:ext uri="{FF2B5EF4-FFF2-40B4-BE49-F238E27FC236}">
                <a16:creationId xmlns:a16="http://schemas.microsoft.com/office/drawing/2014/main" id="{920E9B75-2E9A-4435-9574-4EAF3357BDFD}"/>
              </a:ext>
            </a:extLst>
          </p:cNvPr>
          <p:cNvSpPr/>
          <p:nvPr/>
        </p:nvSpPr>
        <p:spPr>
          <a:xfrm>
            <a:off x="8801294" y="4006768"/>
            <a:ext cx="102088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53">
            <a:extLst>
              <a:ext uri="{FF2B5EF4-FFF2-40B4-BE49-F238E27FC236}">
                <a16:creationId xmlns:a16="http://schemas.microsoft.com/office/drawing/2014/main" id="{1690E9EB-79EA-450C-AFF6-9CFBB3DF1C8E}"/>
              </a:ext>
            </a:extLst>
          </p:cNvPr>
          <p:cNvSpPr/>
          <p:nvPr/>
        </p:nvSpPr>
        <p:spPr>
          <a:xfrm>
            <a:off x="8801294" y="4344598"/>
            <a:ext cx="102088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630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5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9" grpId="0" animBg="1"/>
      <p:bldP spid="50" grpId="0" animBg="1"/>
      <p:bldP spid="51" grpId="0" animBg="1"/>
      <p:bldP spid="52" grpId="0" animBg="1"/>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Desiderative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
        <p:nvSpPr>
          <p:cNvPr id="20" name="Rectangle 19">
            <a:extLst>
              <a:ext uri="{FF2B5EF4-FFF2-40B4-BE49-F238E27FC236}">
                <a16:creationId xmlns:a16="http://schemas.microsoft.com/office/drawing/2014/main" id="{42B0418B-4867-46AE-82A3-B8988CB4F82A}"/>
              </a:ext>
            </a:extLst>
          </p:cNvPr>
          <p:cNvSpPr/>
          <p:nvPr/>
        </p:nvSpPr>
        <p:spPr>
          <a:xfrm>
            <a:off x="8795321" y="57253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Formation:</a:t>
            </a:r>
          </a:p>
          <a:p>
            <a:pPr marL="0" indent="0">
              <a:buFont typeface="Arial" panose="020B0604020202020204" pitchFamily="34" charset="0"/>
              <a:buNone/>
            </a:pPr>
            <a:r>
              <a:rPr lang="de-AT" dirty="0"/>
              <a:t>	Stem …</a:t>
            </a:r>
          </a:p>
          <a:p>
            <a:pPr marL="0" indent="0">
              <a:buNone/>
            </a:pPr>
            <a:r>
              <a:rPr lang="de-AT" dirty="0"/>
              <a:t>	+ </a:t>
            </a:r>
            <a:r>
              <a:rPr lang="mi-NZ" dirty="0"/>
              <a:t>-не-</a:t>
            </a:r>
            <a:r>
              <a:rPr lang="de-AT" dirty="0"/>
              <a:t> …</a:t>
            </a:r>
          </a:p>
          <a:p>
            <a:pPr marL="0" indent="0">
              <a:buFont typeface="Arial" panose="020B0604020202020204" pitchFamily="34" charset="0"/>
              <a:buNone/>
            </a:pPr>
            <a:r>
              <a:rPr lang="de-AT" dirty="0"/>
              <a:t>	+ Px [!]</a:t>
            </a:r>
            <a:endParaRPr lang="en-GB" dirty="0"/>
          </a:p>
        </p:txBody>
      </p:sp>
      <p:graphicFrame>
        <p:nvGraphicFramePr>
          <p:cNvPr id="27" name="Table 26">
            <a:extLst>
              <a:ext uri="{FF2B5EF4-FFF2-40B4-BE49-F238E27FC236}">
                <a16:creationId xmlns:a16="http://schemas.microsoft.com/office/drawing/2014/main" id="{A1AFD2A1-4E01-4998-AD24-2116C1E49334}"/>
              </a:ext>
            </a:extLst>
          </p:cNvPr>
          <p:cNvGraphicFramePr>
            <a:graphicFrameLocks noGrp="1"/>
          </p:cNvGraphicFramePr>
          <p:nvPr/>
        </p:nvGraphicFramePr>
        <p:xfrm>
          <a:off x="3762104" y="1863749"/>
          <a:ext cx="7933073" cy="3130051"/>
        </p:xfrm>
        <a:graphic>
          <a:graphicData uri="http://schemas.openxmlformats.org/drawingml/2006/table">
            <a:tbl>
              <a:tblPr firstRow="1" firstCol="1" bandRow="1" bandCol="1"/>
              <a:tblGrid>
                <a:gridCol w="1103946">
                  <a:extLst>
                    <a:ext uri="{9D8B030D-6E8A-4147-A177-3AD203B41FA5}">
                      <a16:colId xmlns:a16="http://schemas.microsoft.com/office/drawing/2014/main" val="3025324737"/>
                    </a:ext>
                  </a:extLst>
                </a:gridCol>
                <a:gridCol w="1375651">
                  <a:extLst>
                    <a:ext uri="{9D8B030D-6E8A-4147-A177-3AD203B41FA5}">
                      <a16:colId xmlns:a16="http://schemas.microsoft.com/office/drawing/2014/main" val="2411388303"/>
                    </a:ext>
                  </a:extLst>
                </a:gridCol>
                <a:gridCol w="2510860">
                  <a:extLst>
                    <a:ext uri="{9D8B030D-6E8A-4147-A177-3AD203B41FA5}">
                      <a16:colId xmlns:a16="http://schemas.microsoft.com/office/drawing/2014/main" val="2263543603"/>
                    </a:ext>
                  </a:extLst>
                </a:gridCol>
                <a:gridCol w="2942616">
                  <a:extLst>
                    <a:ext uri="{9D8B030D-6E8A-4147-A177-3AD203B41FA5}">
                      <a16:colId xmlns:a16="http://schemas.microsoft.com/office/drawing/2014/main" val="3486354836"/>
                    </a:ext>
                  </a:extLst>
                </a:gridCol>
              </a:tblGrid>
              <a:tr h="464132">
                <a:tc rowSpan="2" gridSpan="2">
                  <a:txBody>
                    <a:bodyPr/>
                    <a:lstStyle/>
                    <a:p>
                      <a:pPr algn="just" fontAlgn="t">
                        <a:spcBef>
                          <a:spcPts val="0"/>
                        </a:spcBef>
                        <a:spcAft>
                          <a:spcPts val="0"/>
                        </a:spcAft>
                      </a:pPr>
                      <a:r>
                        <a:rPr lang="en-US" sz="18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2700" b="0" i="0" u="none" strike="noStrike">
                        <a:effectLst/>
                        <a:latin typeface="Arial" panose="020B0604020202020204" pitchFamily="34" charset="0"/>
                      </a:endParaRPr>
                    </a:p>
                  </a:txBody>
                  <a:tcPr marL="136509" marR="136509" marT="68255" marB="68255">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hMerge="1">
                  <a:txBody>
                    <a:bodyPr/>
                    <a:lstStyle/>
                    <a:p>
                      <a:endParaRPr lang="en-GB"/>
                    </a:p>
                  </a:txBody>
                  <a:tcPr/>
                </a:tc>
                <a:tc gridSpan="2">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Conjugation I</a:t>
                      </a:r>
                      <a:endParaRPr lang="en-US" sz="2700" b="0" i="0" u="none" strike="noStrike">
                        <a:effectLst/>
                        <a:latin typeface="Arial" panose="020B0604020202020204" pitchFamily="34" charset="0"/>
                      </a:endParaRPr>
                    </a:p>
                  </a:txBody>
                  <a:tcPr marL="136509" marR="136509" marT="68255" marB="6825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75474913"/>
                  </a:ext>
                </a:extLst>
              </a:tr>
              <a:tr h="614861">
                <a:tc gridSpan="2" vMerge="1">
                  <a:txBody>
                    <a:bodyPr/>
                    <a:lstStyle/>
                    <a:p>
                      <a:endParaRPr lang="en-GB"/>
                    </a:p>
                  </a:txBody>
                  <a:tcPr/>
                </a:tc>
                <a:tc hMerge="1" vMerge="1">
                  <a:txBody>
                    <a:bodyPr/>
                    <a:lstStyle/>
                    <a:p>
                      <a:endParaRPr lang="en-GB"/>
                    </a:p>
                  </a:txBody>
                  <a:tcPr/>
                </a:tc>
                <a:tc>
                  <a:txBody>
                    <a:bodyPr/>
                    <a:lstStyle/>
                    <a:p>
                      <a:pPr algn="ctr"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 (луд-)</a:t>
                      </a:r>
                      <a:br>
                        <a:rPr lang="en-US" sz="1800" b="0" i="0" u="none" strike="noStrike" noProof="0" dirty="0">
                          <a:effectLst/>
                          <a:latin typeface="Calibri" panose="020F0502020204030204" pitchFamily="34" charset="0"/>
                          <a:ea typeface="PMingLiU" panose="02020500000000000000" pitchFamily="18" charset="-120"/>
                          <a:cs typeface="Calibri" panose="020F0502020204030204" pitchFamily="34" charset="0"/>
                        </a:rPr>
                      </a:br>
                      <a:r>
                        <a:rPr lang="en-US" sz="1800" b="0" i="0" u="none" strike="noStrike" noProof="0" dirty="0">
                          <a:effectLst/>
                          <a:latin typeface="Calibri" panose="020F0502020204030204" pitchFamily="34" charset="0"/>
                          <a:ea typeface="PMingLiU" panose="02020500000000000000" pitchFamily="18" charset="-120"/>
                          <a:cs typeface="Calibri" panose="020F0502020204030204" pitchFamily="34" charset="0"/>
                        </a:rPr>
                        <a:t>‘to read’</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кочк</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 (кочк‑ &gt; коч-)</a:t>
                      </a:r>
                      <a:endPar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0544"/>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-нем</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355578"/>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4160"/>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-неже</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же</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же</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767245"/>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-нена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луднен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кочнен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81601"/>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-неда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луднед</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кочнед</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14967"/>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-нешт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лудн</a:t>
                      </a:r>
                      <a:r>
                        <a:rPr lang="az-Cyrl-AZ" sz="18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шт</a:t>
                      </a:r>
                      <a:endParaRPr lang="az-Cyrl-AZ"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кочн</a:t>
                      </a:r>
                      <a:r>
                        <a:rPr lang="az-Cyrl-AZ" sz="18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шт</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959472"/>
                  </a:ext>
                </a:extLst>
              </a:tr>
            </a:tbl>
          </a:graphicData>
        </a:graphic>
      </p:graphicFrame>
    </p:spTree>
    <p:extLst>
      <p:ext uri="{BB962C8B-B14F-4D97-AF65-F5344CB8AC3E}">
        <p14:creationId xmlns:p14="http://schemas.microsoft.com/office/powerpoint/2010/main" val="23100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A1AFD2A1-4E01-4998-AD24-2116C1E49334}"/>
              </a:ext>
            </a:extLst>
          </p:cNvPr>
          <p:cNvGraphicFramePr>
            <a:graphicFrameLocks noGrp="1"/>
          </p:cNvGraphicFramePr>
          <p:nvPr>
            <p:extLst>
              <p:ext uri="{D42A27DB-BD31-4B8C-83A1-F6EECF244321}">
                <p14:modId xmlns:p14="http://schemas.microsoft.com/office/powerpoint/2010/main" val="4125583756"/>
              </p:ext>
            </p:extLst>
          </p:nvPr>
        </p:nvGraphicFramePr>
        <p:xfrm>
          <a:off x="3762104" y="1863749"/>
          <a:ext cx="7933073" cy="3130051"/>
        </p:xfrm>
        <a:graphic>
          <a:graphicData uri="http://schemas.openxmlformats.org/drawingml/2006/table">
            <a:tbl>
              <a:tblPr firstRow="1" firstCol="1" bandRow="1" bandCol="1"/>
              <a:tblGrid>
                <a:gridCol w="1103946">
                  <a:extLst>
                    <a:ext uri="{9D8B030D-6E8A-4147-A177-3AD203B41FA5}">
                      <a16:colId xmlns:a16="http://schemas.microsoft.com/office/drawing/2014/main" val="3025324737"/>
                    </a:ext>
                  </a:extLst>
                </a:gridCol>
                <a:gridCol w="1375651">
                  <a:extLst>
                    <a:ext uri="{9D8B030D-6E8A-4147-A177-3AD203B41FA5}">
                      <a16:colId xmlns:a16="http://schemas.microsoft.com/office/drawing/2014/main" val="2411388303"/>
                    </a:ext>
                  </a:extLst>
                </a:gridCol>
                <a:gridCol w="2510860">
                  <a:extLst>
                    <a:ext uri="{9D8B030D-6E8A-4147-A177-3AD203B41FA5}">
                      <a16:colId xmlns:a16="http://schemas.microsoft.com/office/drawing/2014/main" val="2263543603"/>
                    </a:ext>
                  </a:extLst>
                </a:gridCol>
                <a:gridCol w="2942616">
                  <a:extLst>
                    <a:ext uri="{9D8B030D-6E8A-4147-A177-3AD203B41FA5}">
                      <a16:colId xmlns:a16="http://schemas.microsoft.com/office/drawing/2014/main" val="3486354836"/>
                    </a:ext>
                  </a:extLst>
                </a:gridCol>
              </a:tblGrid>
              <a:tr h="464132">
                <a:tc rowSpan="2" gridSpan="2">
                  <a:txBody>
                    <a:bodyPr/>
                    <a:lstStyle/>
                    <a:p>
                      <a:pPr algn="just" fontAlgn="t">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700" b="0" i="0" u="none" strike="noStrike" dirty="0">
                        <a:effectLst/>
                        <a:latin typeface="Arial" panose="020B0604020202020204" pitchFamily="34" charset="0"/>
                      </a:endParaRPr>
                    </a:p>
                  </a:txBody>
                  <a:tcPr marL="136509" marR="136509" marT="68255" marB="68255">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hMerge="1">
                  <a:txBody>
                    <a:bodyPr/>
                    <a:lstStyle/>
                    <a:p>
                      <a:endParaRPr lang="en-GB"/>
                    </a:p>
                  </a:txBody>
                  <a:tcPr/>
                </a:tc>
                <a:tc gridSpan="2">
                  <a:txBody>
                    <a:bodyPr/>
                    <a:lstStyle/>
                    <a:p>
                      <a:pPr algn="ctr" fontAlgn="t">
                        <a:spcBef>
                          <a:spcPts val="0"/>
                        </a:spcBef>
                        <a:spcAft>
                          <a:spcPts val="0"/>
                        </a:spcAft>
                      </a:pPr>
                      <a:r>
                        <a:rPr lang="en-US" sz="1800" b="1" i="0" u="none" strike="noStrike" dirty="0">
                          <a:effectLst/>
                          <a:latin typeface="Calibri" panose="020F0502020204030204" pitchFamily="34" charset="0"/>
                          <a:ea typeface="PMingLiU" panose="02020500000000000000" pitchFamily="18" charset="-120"/>
                          <a:cs typeface="Calibri" panose="020F0502020204030204" pitchFamily="34" charset="0"/>
                        </a:rPr>
                        <a:t>Conjugation II</a:t>
                      </a:r>
                      <a:endParaRPr lang="en-US" sz="2700" b="0" i="0" u="none" strike="noStrike" dirty="0">
                        <a:effectLst/>
                        <a:latin typeface="Arial" panose="020B0604020202020204" pitchFamily="34" charset="0"/>
                      </a:endParaRPr>
                    </a:p>
                  </a:txBody>
                  <a:tcPr marL="136509" marR="136509" marT="68255" marB="6825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75474913"/>
                  </a:ext>
                </a:extLst>
              </a:tr>
              <a:tr h="614861">
                <a:tc gridSpan="2" vMerge="1">
                  <a:txBody>
                    <a:bodyPr/>
                    <a:lstStyle/>
                    <a:p>
                      <a:endParaRPr lang="en-GB"/>
                    </a:p>
                  </a:txBody>
                  <a:tcPr/>
                </a:tc>
                <a:tc hMerge="1" vMerge="1">
                  <a:txBody>
                    <a:bodyPr/>
                    <a:lstStyle/>
                    <a:p>
                      <a:endParaRPr lang="en-GB"/>
                    </a:p>
                  </a:txBody>
                  <a:tcPr/>
                </a:tc>
                <a:tc>
                  <a:txBody>
                    <a:bodyPr/>
                    <a:lstStyle/>
                    <a:p>
                      <a:pPr marL="0" algn="ctr"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a:t>
                      </a: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иле</a:t>
                      </a: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&gt; </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a:t>
                      </a: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p>
                    <a:p>
                      <a:pPr marL="0" algn="ctr" defTabSz="914400" rtl="0" eaLnBrk="1" fontAlgn="t" latinLnBrk="0" hangingPunct="1">
                        <a:spcBef>
                          <a:spcPts val="0"/>
                        </a:spcBef>
                        <a:spcAft>
                          <a:spcPts val="0"/>
                        </a:spcAft>
                      </a:pP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‘to live’</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de-AT" sz="18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de-AT" sz="18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de-AT" sz="18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mi-N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 &gt; </a:t>
                      </a:r>
                      <a:r>
                        <a:rPr lang="mi-N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кайы</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0544"/>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-нем</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355578"/>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4160"/>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-неже</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же</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же</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767245"/>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-нена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илынен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кайынен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81601"/>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-неда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илынед</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кайынед</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14967"/>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-нешт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959472"/>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Desiderative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Formation:</a:t>
            </a:r>
          </a:p>
          <a:p>
            <a:pPr marL="0" indent="0">
              <a:buFont typeface="Arial" panose="020B0604020202020204" pitchFamily="34" charset="0"/>
              <a:buNone/>
            </a:pPr>
            <a:r>
              <a:rPr lang="de-AT" dirty="0"/>
              <a:t>	Stem …</a:t>
            </a:r>
          </a:p>
          <a:p>
            <a:pPr marL="0" indent="0">
              <a:buNone/>
            </a:pPr>
            <a:r>
              <a:rPr lang="de-AT" dirty="0"/>
              <a:t>	+ </a:t>
            </a:r>
            <a:r>
              <a:rPr lang="mi-NZ" dirty="0"/>
              <a:t>-не-</a:t>
            </a:r>
            <a:r>
              <a:rPr lang="de-AT" dirty="0"/>
              <a:t> …</a:t>
            </a:r>
          </a:p>
          <a:p>
            <a:pPr marL="0" indent="0">
              <a:buFont typeface="Arial" panose="020B0604020202020204" pitchFamily="34" charset="0"/>
              <a:buNone/>
            </a:pPr>
            <a:r>
              <a:rPr lang="de-AT" dirty="0"/>
              <a:t>	+ Px [!]</a:t>
            </a:r>
            <a:endParaRPr lang="en-GB" dirty="0"/>
          </a:p>
        </p:txBody>
      </p:sp>
      <p:sp>
        <p:nvSpPr>
          <p:cNvPr id="29" name="Rectangle 28">
            <a:extLst>
              <a:ext uri="{FF2B5EF4-FFF2-40B4-BE49-F238E27FC236}">
                <a16:creationId xmlns:a16="http://schemas.microsoft.com/office/drawing/2014/main" id="{1F70C01A-BDD8-48D1-8470-93ABEB541EE5}"/>
              </a:ext>
            </a:extLst>
          </p:cNvPr>
          <p:cNvSpPr/>
          <p:nvPr/>
        </p:nvSpPr>
        <p:spPr>
          <a:xfrm>
            <a:off x="8795321" y="4678265"/>
            <a:ext cx="1242707" cy="26678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a:extLst>
              <a:ext uri="{FF2B5EF4-FFF2-40B4-BE49-F238E27FC236}">
                <a16:creationId xmlns:a16="http://schemas.microsoft.com/office/drawing/2014/main" id="{2E4B64A0-07A3-4758-82D0-778D5AC2B4BE}"/>
              </a:ext>
            </a:extLst>
          </p:cNvPr>
          <p:cNvSpPr/>
          <p:nvPr/>
        </p:nvSpPr>
        <p:spPr>
          <a:xfrm>
            <a:off x="7174813" y="2369738"/>
            <a:ext cx="124270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a:extLst>
              <a:ext uri="{FF2B5EF4-FFF2-40B4-BE49-F238E27FC236}">
                <a16:creationId xmlns:a16="http://schemas.microsoft.com/office/drawing/2014/main" id="{701EB903-38E0-4FA7-A8FC-640443270041}"/>
              </a:ext>
            </a:extLst>
          </p:cNvPr>
          <p:cNvSpPr/>
          <p:nvPr/>
        </p:nvSpPr>
        <p:spPr>
          <a:xfrm>
            <a:off x="6322137" y="2971718"/>
            <a:ext cx="933427"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Rectangle 38">
            <a:extLst>
              <a:ext uri="{FF2B5EF4-FFF2-40B4-BE49-F238E27FC236}">
                <a16:creationId xmlns:a16="http://schemas.microsoft.com/office/drawing/2014/main" id="{17346D10-CFC2-4784-B602-DD6F6620684D}"/>
              </a:ext>
            </a:extLst>
          </p:cNvPr>
          <p:cNvSpPr/>
          <p:nvPr/>
        </p:nvSpPr>
        <p:spPr>
          <a:xfrm>
            <a:off x="6322138" y="3337468"/>
            <a:ext cx="74160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Rectangle 40">
            <a:extLst>
              <a:ext uri="{FF2B5EF4-FFF2-40B4-BE49-F238E27FC236}">
                <a16:creationId xmlns:a16="http://schemas.microsoft.com/office/drawing/2014/main" id="{CC748767-4012-4A18-AF8B-178CD6D7C9C5}"/>
              </a:ext>
            </a:extLst>
          </p:cNvPr>
          <p:cNvSpPr/>
          <p:nvPr/>
        </p:nvSpPr>
        <p:spPr>
          <a:xfrm>
            <a:off x="6322138" y="3666493"/>
            <a:ext cx="109183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Rectangle 42">
            <a:extLst>
              <a:ext uri="{FF2B5EF4-FFF2-40B4-BE49-F238E27FC236}">
                <a16:creationId xmlns:a16="http://schemas.microsoft.com/office/drawing/2014/main" id="{31117563-8803-49D1-8B8E-28D6F005C78F}"/>
              </a:ext>
            </a:extLst>
          </p:cNvPr>
          <p:cNvSpPr/>
          <p:nvPr/>
        </p:nvSpPr>
        <p:spPr>
          <a:xfrm>
            <a:off x="6322138" y="4010673"/>
            <a:ext cx="103116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Rectangle 44">
            <a:extLst>
              <a:ext uri="{FF2B5EF4-FFF2-40B4-BE49-F238E27FC236}">
                <a16:creationId xmlns:a16="http://schemas.microsoft.com/office/drawing/2014/main" id="{BD313965-51A9-48EA-8817-DA8DFD3BEDF8}"/>
              </a:ext>
            </a:extLst>
          </p:cNvPr>
          <p:cNvSpPr/>
          <p:nvPr/>
        </p:nvSpPr>
        <p:spPr>
          <a:xfrm>
            <a:off x="6322138" y="4354853"/>
            <a:ext cx="1031162"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Rectangle 46">
            <a:extLst>
              <a:ext uri="{FF2B5EF4-FFF2-40B4-BE49-F238E27FC236}">
                <a16:creationId xmlns:a16="http://schemas.microsoft.com/office/drawing/2014/main" id="{D4C80B39-A7B7-4B6E-9F7E-0B8C61A3B341}"/>
              </a:ext>
            </a:extLst>
          </p:cNvPr>
          <p:cNvSpPr/>
          <p:nvPr/>
        </p:nvSpPr>
        <p:spPr>
          <a:xfrm>
            <a:off x="6322138" y="4700018"/>
            <a:ext cx="109183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Rectangle 48">
            <a:extLst>
              <a:ext uri="{FF2B5EF4-FFF2-40B4-BE49-F238E27FC236}">
                <a16:creationId xmlns:a16="http://schemas.microsoft.com/office/drawing/2014/main" id="{57BB5BDC-E466-4CA2-AA98-BC396FF6FFEC}"/>
              </a:ext>
            </a:extLst>
          </p:cNvPr>
          <p:cNvSpPr/>
          <p:nvPr/>
        </p:nvSpPr>
        <p:spPr>
          <a:xfrm>
            <a:off x="8795320" y="2971718"/>
            <a:ext cx="102088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Rectangle 49">
            <a:extLst>
              <a:ext uri="{FF2B5EF4-FFF2-40B4-BE49-F238E27FC236}">
                <a16:creationId xmlns:a16="http://schemas.microsoft.com/office/drawing/2014/main" id="{6CE28FF8-C11F-4D47-9609-EC493C853C30}"/>
              </a:ext>
            </a:extLst>
          </p:cNvPr>
          <p:cNvSpPr/>
          <p:nvPr/>
        </p:nvSpPr>
        <p:spPr>
          <a:xfrm>
            <a:off x="9833114" y="2369738"/>
            <a:ext cx="1388163"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Rectangle 50">
            <a:extLst>
              <a:ext uri="{FF2B5EF4-FFF2-40B4-BE49-F238E27FC236}">
                <a16:creationId xmlns:a16="http://schemas.microsoft.com/office/drawing/2014/main" id="{69AE5293-63EB-47E8-84EE-2A55B1746536}"/>
              </a:ext>
            </a:extLst>
          </p:cNvPr>
          <p:cNvSpPr/>
          <p:nvPr/>
        </p:nvSpPr>
        <p:spPr>
          <a:xfrm>
            <a:off x="8786780" y="3343808"/>
            <a:ext cx="102942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Rectangle 51">
            <a:extLst>
              <a:ext uri="{FF2B5EF4-FFF2-40B4-BE49-F238E27FC236}">
                <a16:creationId xmlns:a16="http://schemas.microsoft.com/office/drawing/2014/main" id="{DE78DB4F-BFAC-4C8B-83F0-732645280C2E}"/>
              </a:ext>
            </a:extLst>
          </p:cNvPr>
          <p:cNvSpPr/>
          <p:nvPr/>
        </p:nvSpPr>
        <p:spPr>
          <a:xfrm>
            <a:off x="8801294" y="3663323"/>
            <a:ext cx="102088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Rectangle 52">
            <a:extLst>
              <a:ext uri="{FF2B5EF4-FFF2-40B4-BE49-F238E27FC236}">
                <a16:creationId xmlns:a16="http://schemas.microsoft.com/office/drawing/2014/main" id="{920E9B75-2E9A-4435-9574-4EAF3357BDFD}"/>
              </a:ext>
            </a:extLst>
          </p:cNvPr>
          <p:cNvSpPr/>
          <p:nvPr/>
        </p:nvSpPr>
        <p:spPr>
          <a:xfrm>
            <a:off x="8801294" y="4006768"/>
            <a:ext cx="102088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Rectangle 53">
            <a:extLst>
              <a:ext uri="{FF2B5EF4-FFF2-40B4-BE49-F238E27FC236}">
                <a16:creationId xmlns:a16="http://schemas.microsoft.com/office/drawing/2014/main" id="{1690E9EB-79EA-450C-AFF6-9CFBB3DF1C8E}"/>
              </a:ext>
            </a:extLst>
          </p:cNvPr>
          <p:cNvSpPr/>
          <p:nvPr/>
        </p:nvSpPr>
        <p:spPr>
          <a:xfrm>
            <a:off x="8801294" y="4344598"/>
            <a:ext cx="1020886" cy="26678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073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5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1" grpId="0" animBg="1"/>
      <p:bldP spid="43" grpId="0" animBg="1"/>
      <p:bldP spid="45" grpId="0" animBg="1"/>
      <p:bldP spid="47" grpId="0" animBg="1"/>
      <p:bldP spid="49" grpId="0" animBg="1"/>
      <p:bldP spid="50" grpId="0" animBg="1"/>
      <p:bldP spid="51" grpId="0" animBg="1"/>
      <p:bldP spid="52"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a:extLst>
              <a:ext uri="{FF2B5EF4-FFF2-40B4-BE49-F238E27FC236}">
                <a16:creationId xmlns:a16="http://schemas.microsoft.com/office/drawing/2014/main" id="{A1AFD2A1-4E01-4998-AD24-2116C1E49334}"/>
              </a:ext>
            </a:extLst>
          </p:cNvPr>
          <p:cNvGraphicFramePr>
            <a:graphicFrameLocks noGrp="1"/>
          </p:cNvGraphicFramePr>
          <p:nvPr/>
        </p:nvGraphicFramePr>
        <p:xfrm>
          <a:off x="3762104" y="1863749"/>
          <a:ext cx="7933073" cy="3130051"/>
        </p:xfrm>
        <a:graphic>
          <a:graphicData uri="http://schemas.openxmlformats.org/drawingml/2006/table">
            <a:tbl>
              <a:tblPr firstRow="1" firstCol="1" bandRow="1" bandCol="1"/>
              <a:tblGrid>
                <a:gridCol w="1103946">
                  <a:extLst>
                    <a:ext uri="{9D8B030D-6E8A-4147-A177-3AD203B41FA5}">
                      <a16:colId xmlns:a16="http://schemas.microsoft.com/office/drawing/2014/main" val="3025324737"/>
                    </a:ext>
                  </a:extLst>
                </a:gridCol>
                <a:gridCol w="1375651">
                  <a:extLst>
                    <a:ext uri="{9D8B030D-6E8A-4147-A177-3AD203B41FA5}">
                      <a16:colId xmlns:a16="http://schemas.microsoft.com/office/drawing/2014/main" val="2411388303"/>
                    </a:ext>
                  </a:extLst>
                </a:gridCol>
                <a:gridCol w="2510860">
                  <a:extLst>
                    <a:ext uri="{9D8B030D-6E8A-4147-A177-3AD203B41FA5}">
                      <a16:colId xmlns:a16="http://schemas.microsoft.com/office/drawing/2014/main" val="2263543603"/>
                    </a:ext>
                  </a:extLst>
                </a:gridCol>
                <a:gridCol w="2942616">
                  <a:extLst>
                    <a:ext uri="{9D8B030D-6E8A-4147-A177-3AD203B41FA5}">
                      <a16:colId xmlns:a16="http://schemas.microsoft.com/office/drawing/2014/main" val="3486354836"/>
                    </a:ext>
                  </a:extLst>
                </a:gridCol>
              </a:tblGrid>
              <a:tr h="464132">
                <a:tc rowSpan="2" gridSpan="2">
                  <a:txBody>
                    <a:bodyPr/>
                    <a:lstStyle/>
                    <a:p>
                      <a:pPr algn="just" fontAlgn="t">
                        <a:spcBef>
                          <a:spcPts val="0"/>
                        </a:spcBef>
                        <a:spcAft>
                          <a:spcPts val="0"/>
                        </a:spcAft>
                      </a:pPr>
                      <a:r>
                        <a:rPr lang="en-US" sz="1800" b="0" i="0" u="none" strike="noStrike" dirty="0">
                          <a:effectLst/>
                          <a:latin typeface="Calibri" panose="020F0502020204030204" pitchFamily="34" charset="0"/>
                          <a:ea typeface="PMingLiU" panose="02020500000000000000" pitchFamily="18" charset="-120"/>
                          <a:cs typeface="Calibri" panose="020F0502020204030204" pitchFamily="34" charset="0"/>
                        </a:rPr>
                        <a:t> </a:t>
                      </a:r>
                      <a:endParaRPr lang="en-US" sz="2700" b="0" i="0" u="none" strike="noStrike" dirty="0">
                        <a:effectLst/>
                        <a:latin typeface="Arial" panose="020B0604020202020204" pitchFamily="34" charset="0"/>
                      </a:endParaRPr>
                    </a:p>
                  </a:txBody>
                  <a:tcPr marL="136509" marR="136509" marT="68255" marB="68255">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rowSpan="2" hMerge="1">
                  <a:txBody>
                    <a:bodyPr/>
                    <a:lstStyle/>
                    <a:p>
                      <a:endParaRPr lang="en-GB"/>
                    </a:p>
                  </a:txBody>
                  <a:tcPr/>
                </a:tc>
                <a:tc gridSpan="2">
                  <a:txBody>
                    <a:bodyPr/>
                    <a:lstStyle/>
                    <a:p>
                      <a:pPr algn="ctr" fontAlgn="t">
                        <a:spcBef>
                          <a:spcPts val="0"/>
                        </a:spcBef>
                        <a:spcAft>
                          <a:spcPts val="0"/>
                        </a:spcAft>
                      </a:pPr>
                      <a:r>
                        <a:rPr lang="en-US" sz="1800" b="1" i="0" u="none" strike="noStrike" dirty="0">
                          <a:effectLst/>
                          <a:latin typeface="Calibri" panose="020F0502020204030204" pitchFamily="34" charset="0"/>
                          <a:ea typeface="PMingLiU" panose="02020500000000000000" pitchFamily="18" charset="-120"/>
                          <a:cs typeface="Calibri" panose="020F0502020204030204" pitchFamily="34" charset="0"/>
                        </a:rPr>
                        <a:t>Conjugation II</a:t>
                      </a:r>
                      <a:endParaRPr lang="en-US" sz="2700" b="0" i="0" u="none" strike="noStrike" dirty="0">
                        <a:effectLst/>
                        <a:latin typeface="Arial" panose="020B0604020202020204" pitchFamily="34" charset="0"/>
                      </a:endParaRPr>
                    </a:p>
                  </a:txBody>
                  <a:tcPr marL="136509" marR="136509" marT="68255" marB="6825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975474913"/>
                  </a:ext>
                </a:extLst>
              </a:tr>
              <a:tr h="614861">
                <a:tc gridSpan="2" vMerge="1">
                  <a:txBody>
                    <a:bodyPr/>
                    <a:lstStyle/>
                    <a:p>
                      <a:endParaRPr lang="en-GB"/>
                    </a:p>
                  </a:txBody>
                  <a:tcPr/>
                </a:tc>
                <a:tc hMerge="1" vMerge="1">
                  <a:txBody>
                    <a:bodyPr/>
                    <a:lstStyle/>
                    <a:p>
                      <a:endParaRPr lang="en-GB"/>
                    </a:p>
                  </a:txBody>
                  <a:tcPr/>
                </a:tc>
                <a:tc>
                  <a:txBody>
                    <a:bodyPr/>
                    <a:lstStyle/>
                    <a:p>
                      <a:pPr marL="0" algn="ctr"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a:t>
                      </a: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иле</a:t>
                      </a: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 &gt; </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a:t>
                      </a: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a:t>
                      </a:r>
                    </a:p>
                    <a:p>
                      <a:pPr marL="0" algn="ctr" defTabSz="914400" rtl="0" eaLnBrk="1" fontAlgn="t" latinLnBrk="0" hangingPunct="1">
                        <a:spcBef>
                          <a:spcPts val="0"/>
                        </a:spcBef>
                        <a:spcAft>
                          <a:spcPts val="0"/>
                        </a:spcAft>
                      </a:pPr>
                      <a:r>
                        <a:rPr lang="en-US"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rPr>
                        <a:t>‘to live’</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de-AT" sz="18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de-AT" sz="18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de-AT" sz="18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mi-N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 &gt; </a:t>
                      </a:r>
                      <a:r>
                        <a:rPr lang="mi-NZ" sz="1800" b="0" i="0" u="none" strike="noStrike" dirty="0">
                          <a:effectLst/>
                          <a:latin typeface="Calibri" panose="020F0502020204030204" pitchFamily="34" charset="0"/>
                          <a:ea typeface="PMingLiU" panose="02020500000000000000" pitchFamily="18" charset="-120"/>
                          <a:cs typeface="Calibri" panose="020F0502020204030204" pitchFamily="34" charset="0"/>
                        </a:rPr>
                        <a:t>кайы</a:t>
                      </a:r>
                      <a:r>
                        <a:rPr lang="az-Cyrl-AZ" sz="18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endParaRPr>
                    </a:p>
                    <a:p>
                      <a:pPr algn="ctr" fontAlgn="t">
                        <a:spcBef>
                          <a:spcPts val="0"/>
                        </a:spcBef>
                        <a:spcAft>
                          <a:spcPts val="0"/>
                        </a:spcAft>
                      </a:pPr>
                      <a:r>
                        <a:rPr lang="en-GB" sz="18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az-Cyrl-AZ" sz="2700" b="0" i="0" u="none" strike="noStrike" dirty="0">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10544"/>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-нем</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м</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355578"/>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4160"/>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-неже</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же</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же</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767245"/>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-нена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илынен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кайынен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181601"/>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-неда</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илынед</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кайынед</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а</a:t>
                      </a:r>
                      <a:endParaRPr lang="en-GB" sz="1800" b="1"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814967"/>
                  </a:ext>
                </a:extLst>
              </a:tr>
              <a:tr h="341843">
                <a:tc>
                  <a:txBody>
                    <a:bodyPr/>
                    <a:lstStyle/>
                    <a:p>
                      <a:pPr algn="ctr" fontAlgn="t">
                        <a:spcBef>
                          <a:spcPts val="0"/>
                        </a:spcBef>
                        <a:spcAft>
                          <a:spcPts val="0"/>
                        </a:spcAft>
                      </a:pPr>
                      <a:r>
                        <a:rPr lang="en-US" sz="18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2700" b="0" i="0" u="none" strike="noStrike">
                        <a:effectLst/>
                        <a:latin typeface="Arial" panose="020B0604020202020204" pitchFamily="34" charset="0"/>
                      </a:endParaRPr>
                    </a:p>
                  </a:txBody>
                  <a:tcPr marL="102382" marR="102382" marT="1422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1800" b="0" i="0" u="none" strike="noStrike">
                          <a:effectLst/>
                          <a:latin typeface="Calibri" panose="020F0502020204030204" pitchFamily="34" charset="0"/>
                          <a:ea typeface="PMingLiU" panose="02020500000000000000" pitchFamily="18" charset="-120"/>
                          <a:cs typeface="Calibri" panose="020F0502020204030204" pitchFamily="34" charset="0"/>
                        </a:rPr>
                        <a:t>-нешт</a:t>
                      </a:r>
                      <a:endParaRPr lang="az-Cyrl-AZ" sz="2700" b="0" i="0" u="none" strike="noStrike">
                        <a:effectLst/>
                        <a:latin typeface="Arial" panose="020B0604020202020204" pitchFamily="34" charset="0"/>
                      </a:endParaRPr>
                    </a:p>
                  </a:txBody>
                  <a:tcPr marL="102382" marR="102382" marT="1422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илын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914400" rtl="0" eaLnBrk="1" fontAlgn="t" latinLnBrk="0" hangingPunct="1">
                        <a:spcBef>
                          <a:spcPts val="0"/>
                        </a:spcBef>
                        <a:spcAft>
                          <a:spcPts val="0"/>
                        </a:spcAft>
                      </a:pP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кайын</a:t>
                      </a:r>
                      <a:r>
                        <a:rPr lang="en-US" sz="1800" b="1"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е</a:t>
                      </a:r>
                      <a:r>
                        <a:rPr lang="en-US" sz="1800" b="0" i="0" u="none" strike="noStrike" kern="1200" dirty="0" err="1">
                          <a:solidFill>
                            <a:schemeClr val="tx1"/>
                          </a:solidFill>
                          <a:effectLst/>
                          <a:latin typeface="Calibri" panose="020F0502020204030204" pitchFamily="34" charset="0"/>
                          <a:ea typeface="PMingLiU" panose="02020500000000000000" pitchFamily="18" charset="-120"/>
                          <a:cs typeface="Calibri" panose="020F0502020204030204" pitchFamily="34" charset="0"/>
                        </a:rPr>
                        <a:t>шт</a:t>
                      </a:r>
                      <a:endParaRPr lang="en-GB" sz="1800" b="0" i="0" u="none" strike="noStrike" kern="12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5959472"/>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Desiderative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Formation:</a:t>
            </a:r>
          </a:p>
          <a:p>
            <a:pPr marL="0" indent="0">
              <a:buFont typeface="Arial" panose="020B0604020202020204" pitchFamily="34" charset="0"/>
              <a:buNone/>
            </a:pPr>
            <a:r>
              <a:rPr lang="de-AT" dirty="0"/>
              <a:t>	Stem …</a:t>
            </a:r>
          </a:p>
          <a:p>
            <a:pPr marL="0" indent="0">
              <a:buNone/>
            </a:pPr>
            <a:r>
              <a:rPr lang="de-AT" dirty="0"/>
              <a:t>	+ </a:t>
            </a:r>
            <a:r>
              <a:rPr lang="mi-NZ" dirty="0"/>
              <a:t>-не-</a:t>
            </a:r>
            <a:r>
              <a:rPr lang="de-AT" dirty="0"/>
              <a:t> …</a:t>
            </a:r>
          </a:p>
          <a:p>
            <a:pPr marL="0" indent="0">
              <a:buFont typeface="Arial" panose="020B0604020202020204" pitchFamily="34" charset="0"/>
              <a:buNone/>
            </a:pPr>
            <a:r>
              <a:rPr lang="de-AT" dirty="0"/>
              <a:t>	+ Px [!]</a:t>
            </a:r>
            <a:endParaRPr lang="en-GB" dirty="0"/>
          </a:p>
        </p:txBody>
      </p:sp>
    </p:spTree>
    <p:extLst>
      <p:ext uri="{BB962C8B-B14F-4D97-AF65-F5344CB8AC3E}">
        <p14:creationId xmlns:p14="http://schemas.microsoft.com/office/powerpoint/2010/main" val="19237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Desiderative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Negation:</a:t>
            </a:r>
          </a:p>
          <a:p>
            <a:pPr marL="0" indent="0">
              <a:buFont typeface="Arial" panose="020B0604020202020204" pitchFamily="34" charset="0"/>
              <a:buNone/>
            </a:pPr>
            <a:r>
              <a:rPr lang="de-AT" dirty="0"/>
              <a:t>	Stem ы-</a:t>
            </a:r>
          </a:p>
          <a:p>
            <a:pPr marL="0" indent="0">
              <a:buNone/>
            </a:pPr>
            <a:r>
              <a:rPr lang="de-AT" dirty="0"/>
              <a:t>	+ </a:t>
            </a:r>
            <a:r>
              <a:rPr lang="mi-NZ" dirty="0"/>
              <a:t>-не-</a:t>
            </a:r>
            <a:r>
              <a:rPr lang="de-AT" dirty="0"/>
              <a:t> …</a:t>
            </a:r>
          </a:p>
          <a:p>
            <a:pPr marL="0" indent="0">
              <a:buFont typeface="Arial" panose="020B0604020202020204" pitchFamily="34" charset="0"/>
              <a:buNone/>
            </a:pPr>
            <a:r>
              <a:rPr lang="de-AT" dirty="0"/>
              <a:t>	+ Px</a:t>
            </a:r>
          </a:p>
          <a:p>
            <a:pPr marL="0" indent="0">
              <a:buFont typeface="Arial" panose="020B0604020202020204" pitchFamily="34" charset="0"/>
              <a:buNone/>
            </a:pPr>
            <a:endParaRPr lang="de-AT" dirty="0"/>
          </a:p>
          <a:p>
            <a:pPr marL="0" indent="0">
              <a:buFont typeface="Arial" panose="020B0604020202020204" pitchFamily="34" charset="0"/>
              <a:buNone/>
            </a:pPr>
            <a:r>
              <a:rPr lang="de-AT" dirty="0"/>
              <a:t>	+ Connegative</a:t>
            </a:r>
            <a:endParaRPr lang="en-GB" dirty="0"/>
          </a:p>
        </p:txBody>
      </p:sp>
      <p:graphicFrame>
        <p:nvGraphicFramePr>
          <p:cNvPr id="8" name="Content Placeholder 5">
            <a:extLst>
              <a:ext uri="{FF2B5EF4-FFF2-40B4-BE49-F238E27FC236}">
                <a16:creationId xmlns:a16="http://schemas.microsoft.com/office/drawing/2014/main" id="{86DF4E4D-E698-4AC3-8D3F-1AC55EEC9454}"/>
              </a:ext>
            </a:extLst>
          </p:cNvPr>
          <p:cNvGraphicFramePr>
            <a:graphicFrameLocks/>
          </p:cNvGraphicFramePr>
          <p:nvPr>
            <p:extLst>
              <p:ext uri="{D42A27DB-BD31-4B8C-83A1-F6EECF244321}">
                <p14:modId xmlns:p14="http://schemas.microsoft.com/office/powerpoint/2010/main" val="877582021"/>
              </p:ext>
            </p:extLst>
          </p:nvPr>
        </p:nvGraphicFramePr>
        <p:xfrm>
          <a:off x="5193067" y="1539906"/>
          <a:ext cx="3157223" cy="3778188"/>
        </p:xfrm>
        <a:graphic>
          <a:graphicData uri="http://schemas.openxmlformats.org/drawingml/2006/table">
            <a:tbl>
              <a:tblPr firstRow="1" firstCol="1" bandRow="1" bandCol="1"/>
              <a:tblGrid>
                <a:gridCol w="1294846">
                  <a:extLst>
                    <a:ext uri="{9D8B030D-6E8A-4147-A177-3AD203B41FA5}">
                      <a16:colId xmlns:a16="http://schemas.microsoft.com/office/drawing/2014/main" val="1709068902"/>
                    </a:ext>
                  </a:extLst>
                </a:gridCol>
                <a:gridCol w="1862377">
                  <a:extLst>
                    <a:ext uri="{9D8B030D-6E8A-4147-A177-3AD203B41FA5}">
                      <a16:colId xmlns:a16="http://schemas.microsoft.com/office/drawing/2014/main" val="2895624696"/>
                    </a:ext>
                  </a:extLst>
                </a:gridCol>
              </a:tblGrid>
              <a:tr h="629698">
                <a:tc>
                  <a:txBody>
                    <a:bodyPr/>
                    <a:lstStyle/>
                    <a:p>
                      <a:pPr algn="ctr" fontAlgn="t">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794290"/>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8188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ж</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43365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ынен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006225"/>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ынед</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0836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шт</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102457"/>
                  </a:ext>
                </a:extLst>
              </a:tr>
            </a:tbl>
          </a:graphicData>
        </a:graphic>
      </p:graphicFrame>
      <p:sp>
        <p:nvSpPr>
          <p:cNvPr id="10" name="TextBox 9">
            <a:extLst>
              <a:ext uri="{FF2B5EF4-FFF2-40B4-BE49-F238E27FC236}">
                <a16:creationId xmlns:a16="http://schemas.microsoft.com/office/drawing/2014/main" id="{CAC2BD9C-C0A4-42F3-A496-FD6ED22CF0AE}"/>
              </a:ext>
            </a:extLst>
          </p:cNvPr>
          <p:cNvSpPr txBox="1"/>
          <p:nvPr/>
        </p:nvSpPr>
        <p:spPr>
          <a:xfrm>
            <a:off x="8936402" y="2113255"/>
            <a:ext cx="1831285" cy="2631490"/>
          </a:xfrm>
          <a:prstGeom prst="rect">
            <a:avLst/>
          </a:prstGeom>
          <a:noFill/>
        </p:spPr>
        <p:txBody>
          <a:bodyPr wrap="square">
            <a:spAutoFit/>
          </a:bodyPr>
          <a:lstStyle/>
          <a:p>
            <a:pPr marL="0" indent="0">
              <a:buNone/>
              <a:tabLst>
                <a:tab pos="357188" algn="l"/>
              </a:tabLst>
            </a:pPr>
            <a:r>
              <a:rPr lang="de-AT" sz="3300" dirty="0"/>
              <a:t>+	луд,</a:t>
            </a:r>
            <a:br>
              <a:rPr lang="de-AT" sz="3300" dirty="0"/>
            </a:br>
            <a:r>
              <a:rPr lang="de-AT" sz="3300" dirty="0"/>
              <a:t>	коч,</a:t>
            </a:r>
            <a:br>
              <a:rPr lang="de-AT" sz="3300" dirty="0"/>
            </a:br>
            <a:r>
              <a:rPr lang="de-AT" sz="3300" dirty="0"/>
              <a:t>	</a:t>
            </a:r>
            <a:r>
              <a:rPr lang="de-AT" sz="3300" b="1" dirty="0"/>
              <a:t>и</a:t>
            </a:r>
            <a:r>
              <a:rPr lang="de-AT" sz="3300" dirty="0"/>
              <a:t>ле,</a:t>
            </a:r>
            <a:br>
              <a:rPr lang="de-AT" sz="3300" dirty="0"/>
            </a:br>
            <a:r>
              <a:rPr lang="de-AT" sz="3300" dirty="0"/>
              <a:t>	кай,</a:t>
            </a:r>
            <a:br>
              <a:rPr lang="de-AT" sz="3300" dirty="0"/>
            </a:br>
            <a:r>
              <a:rPr lang="de-AT" sz="3300" dirty="0"/>
              <a:t>	…</a:t>
            </a:r>
          </a:p>
        </p:txBody>
      </p:sp>
      <p:sp>
        <p:nvSpPr>
          <p:cNvPr id="12" name="Rectangle 11">
            <a:extLst>
              <a:ext uri="{FF2B5EF4-FFF2-40B4-BE49-F238E27FC236}">
                <a16:creationId xmlns:a16="http://schemas.microsoft.com/office/drawing/2014/main" id="{A18B8B16-D962-4D45-AFF0-A29F7781A7FE}"/>
              </a:ext>
            </a:extLst>
          </p:cNvPr>
          <p:cNvSpPr/>
          <p:nvPr/>
        </p:nvSpPr>
        <p:spPr>
          <a:xfrm>
            <a:off x="6618650" y="1692234"/>
            <a:ext cx="1098514" cy="415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4EA46E68-4136-4D98-9A47-0EDEC4AF2ABD}"/>
              </a:ext>
            </a:extLst>
          </p:cNvPr>
          <p:cNvSpPr/>
          <p:nvPr/>
        </p:nvSpPr>
        <p:spPr>
          <a:xfrm>
            <a:off x="6574495" y="2332881"/>
            <a:ext cx="1098514" cy="415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59491164-113B-4F48-BAF3-D8138315DDE5}"/>
              </a:ext>
            </a:extLst>
          </p:cNvPr>
          <p:cNvSpPr/>
          <p:nvPr/>
        </p:nvSpPr>
        <p:spPr>
          <a:xfrm>
            <a:off x="6574494" y="2951496"/>
            <a:ext cx="1286863" cy="415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46BEC001-5160-414C-B03E-CBB811DCCE54}"/>
              </a:ext>
            </a:extLst>
          </p:cNvPr>
          <p:cNvSpPr/>
          <p:nvPr/>
        </p:nvSpPr>
        <p:spPr>
          <a:xfrm>
            <a:off x="6574494" y="3579438"/>
            <a:ext cx="1297969" cy="4060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7BDE4A1B-BF31-47F9-B97F-FC0807575729}"/>
              </a:ext>
            </a:extLst>
          </p:cNvPr>
          <p:cNvSpPr/>
          <p:nvPr/>
        </p:nvSpPr>
        <p:spPr>
          <a:xfrm>
            <a:off x="6629758" y="4207379"/>
            <a:ext cx="1242706" cy="40606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45BB5713-CFB1-4D98-B91B-E0A4FFEA8948}"/>
              </a:ext>
            </a:extLst>
          </p:cNvPr>
          <p:cNvSpPr/>
          <p:nvPr/>
        </p:nvSpPr>
        <p:spPr>
          <a:xfrm>
            <a:off x="6574495" y="4794105"/>
            <a:ext cx="1406627" cy="48490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285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Desiderative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11</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21" name="Content Placeholder 2">
            <a:extLst>
              <a:ext uri="{FF2B5EF4-FFF2-40B4-BE49-F238E27FC236}">
                <a16:creationId xmlns:a16="http://schemas.microsoft.com/office/drawing/2014/main" id="{CBE6452A-B465-468F-9A31-048BA11D83A0}"/>
              </a:ext>
            </a:extLst>
          </p:cNvPr>
          <p:cNvSpPr txBox="1">
            <a:spLocks/>
          </p:cNvSpPr>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Negation:</a:t>
            </a:r>
          </a:p>
          <a:p>
            <a:pPr marL="0" indent="0">
              <a:buFont typeface="Arial" panose="020B0604020202020204" pitchFamily="34" charset="0"/>
              <a:buNone/>
            </a:pPr>
            <a:r>
              <a:rPr lang="de-AT" dirty="0"/>
              <a:t>	Stem ы-</a:t>
            </a:r>
          </a:p>
          <a:p>
            <a:pPr marL="0" indent="0">
              <a:buNone/>
            </a:pPr>
            <a:r>
              <a:rPr lang="de-AT" dirty="0"/>
              <a:t>	+ </a:t>
            </a:r>
            <a:r>
              <a:rPr lang="mi-NZ" dirty="0"/>
              <a:t>-не-</a:t>
            </a:r>
            <a:r>
              <a:rPr lang="de-AT" dirty="0"/>
              <a:t> …</a:t>
            </a:r>
          </a:p>
          <a:p>
            <a:pPr marL="0" indent="0">
              <a:buFont typeface="Arial" panose="020B0604020202020204" pitchFamily="34" charset="0"/>
              <a:buNone/>
            </a:pPr>
            <a:r>
              <a:rPr lang="de-AT" dirty="0"/>
              <a:t>	+ Px</a:t>
            </a:r>
          </a:p>
          <a:p>
            <a:pPr marL="0" indent="0">
              <a:buFont typeface="Arial" panose="020B0604020202020204" pitchFamily="34" charset="0"/>
              <a:buNone/>
            </a:pPr>
            <a:endParaRPr lang="de-AT" dirty="0"/>
          </a:p>
          <a:p>
            <a:pPr marL="0" indent="0">
              <a:buFont typeface="Arial" panose="020B0604020202020204" pitchFamily="34" charset="0"/>
              <a:buNone/>
            </a:pPr>
            <a:r>
              <a:rPr lang="de-AT" dirty="0"/>
              <a:t>	+ Connegative</a:t>
            </a:r>
            <a:endParaRPr lang="en-GB" dirty="0"/>
          </a:p>
        </p:txBody>
      </p:sp>
      <p:graphicFrame>
        <p:nvGraphicFramePr>
          <p:cNvPr id="8" name="Content Placeholder 5">
            <a:extLst>
              <a:ext uri="{FF2B5EF4-FFF2-40B4-BE49-F238E27FC236}">
                <a16:creationId xmlns:a16="http://schemas.microsoft.com/office/drawing/2014/main" id="{86DF4E4D-E698-4AC3-8D3F-1AC55EEC9454}"/>
              </a:ext>
            </a:extLst>
          </p:cNvPr>
          <p:cNvGraphicFramePr>
            <a:graphicFrameLocks/>
          </p:cNvGraphicFramePr>
          <p:nvPr/>
        </p:nvGraphicFramePr>
        <p:xfrm>
          <a:off x="5193067" y="1539906"/>
          <a:ext cx="3157223" cy="3778188"/>
        </p:xfrm>
        <a:graphic>
          <a:graphicData uri="http://schemas.openxmlformats.org/drawingml/2006/table">
            <a:tbl>
              <a:tblPr firstRow="1" firstCol="1" bandRow="1" bandCol="1"/>
              <a:tblGrid>
                <a:gridCol w="1294846">
                  <a:extLst>
                    <a:ext uri="{9D8B030D-6E8A-4147-A177-3AD203B41FA5}">
                      <a16:colId xmlns:a16="http://schemas.microsoft.com/office/drawing/2014/main" val="1709068902"/>
                    </a:ext>
                  </a:extLst>
                </a:gridCol>
                <a:gridCol w="1862377">
                  <a:extLst>
                    <a:ext uri="{9D8B030D-6E8A-4147-A177-3AD203B41FA5}">
                      <a16:colId xmlns:a16="http://schemas.microsoft.com/office/drawing/2014/main" val="2895624696"/>
                    </a:ext>
                  </a:extLst>
                </a:gridCol>
              </a:tblGrid>
              <a:tr h="629698">
                <a:tc>
                  <a:txBody>
                    <a:bodyPr/>
                    <a:lstStyle/>
                    <a:p>
                      <a:pPr algn="ctr" fontAlgn="t">
                        <a:spcBef>
                          <a:spcPts val="0"/>
                        </a:spcBef>
                        <a:spcAft>
                          <a:spcPts val="0"/>
                        </a:spcAft>
                      </a:pPr>
                      <a:r>
                        <a:rPr lang="en-US" sz="3300" b="1" i="0" u="none" strike="noStrike" dirty="0">
                          <a:effectLst/>
                          <a:latin typeface="Calibri" panose="020F0502020204030204" pitchFamily="34" charset="0"/>
                          <a:ea typeface="PMingLiU" panose="02020500000000000000" pitchFamily="18" charset="-120"/>
                          <a:cs typeface="Calibri" panose="020F0502020204030204" pitchFamily="34" charset="0"/>
                        </a:rPr>
                        <a:t>1Sg</a:t>
                      </a:r>
                      <a:endParaRPr lang="en-US"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794290"/>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98188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ж</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43365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ынен</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006225"/>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ынед</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08364"/>
                  </a:ext>
                </a:extLst>
              </a:tr>
              <a:tr h="629698">
                <a:tc>
                  <a:txBody>
                    <a:bodyPr/>
                    <a:lstStyle/>
                    <a:p>
                      <a:pPr algn="ctr" fontAlgn="t">
                        <a:spcBef>
                          <a:spcPts val="0"/>
                        </a:spcBef>
                        <a:spcAft>
                          <a:spcPts val="0"/>
                        </a:spcAft>
                      </a:pPr>
                      <a:r>
                        <a:rPr lang="en-US" sz="3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ын</a:t>
                      </a:r>
                      <a:r>
                        <a:rPr lang="az-Cyrl-AZ" sz="33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dirty="0">
                          <a:effectLst/>
                          <a:latin typeface="Calibri" panose="020F0502020204030204" pitchFamily="34" charset="0"/>
                          <a:ea typeface="PMingLiU" panose="02020500000000000000" pitchFamily="18" charset="-120"/>
                          <a:cs typeface="Calibri" panose="020F0502020204030204" pitchFamily="34" charset="0"/>
                        </a:rPr>
                        <a:t>шт</a:t>
                      </a:r>
                      <a:endParaRPr lang="az-Cyrl-AZ" sz="5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5102457"/>
                  </a:ext>
                </a:extLst>
              </a:tr>
            </a:tbl>
          </a:graphicData>
        </a:graphic>
      </p:graphicFrame>
      <p:sp>
        <p:nvSpPr>
          <p:cNvPr id="10" name="TextBox 9">
            <a:extLst>
              <a:ext uri="{FF2B5EF4-FFF2-40B4-BE49-F238E27FC236}">
                <a16:creationId xmlns:a16="http://schemas.microsoft.com/office/drawing/2014/main" id="{CAC2BD9C-C0A4-42F3-A496-FD6ED22CF0AE}"/>
              </a:ext>
            </a:extLst>
          </p:cNvPr>
          <p:cNvSpPr txBox="1"/>
          <p:nvPr/>
        </p:nvSpPr>
        <p:spPr>
          <a:xfrm>
            <a:off x="8936402" y="2113255"/>
            <a:ext cx="1831285" cy="2631490"/>
          </a:xfrm>
          <a:prstGeom prst="rect">
            <a:avLst/>
          </a:prstGeom>
          <a:noFill/>
        </p:spPr>
        <p:txBody>
          <a:bodyPr wrap="square">
            <a:spAutoFit/>
          </a:bodyPr>
          <a:lstStyle/>
          <a:p>
            <a:pPr marL="0" indent="0">
              <a:buNone/>
              <a:tabLst>
                <a:tab pos="357188" algn="l"/>
              </a:tabLst>
            </a:pPr>
            <a:r>
              <a:rPr lang="de-AT" sz="3300" dirty="0"/>
              <a:t>+	луд,</a:t>
            </a:r>
            <a:br>
              <a:rPr lang="de-AT" sz="3300" dirty="0"/>
            </a:br>
            <a:r>
              <a:rPr lang="de-AT" sz="3300" dirty="0"/>
              <a:t>	коч,</a:t>
            </a:r>
            <a:br>
              <a:rPr lang="de-AT" sz="3300" dirty="0"/>
            </a:br>
            <a:r>
              <a:rPr lang="de-AT" sz="3300" dirty="0"/>
              <a:t>	</a:t>
            </a:r>
            <a:r>
              <a:rPr lang="de-AT" sz="3300" b="1" dirty="0"/>
              <a:t>и</a:t>
            </a:r>
            <a:r>
              <a:rPr lang="de-AT" sz="3300" dirty="0"/>
              <a:t>ле,</a:t>
            </a:r>
            <a:br>
              <a:rPr lang="de-AT" sz="3300" dirty="0"/>
            </a:br>
            <a:r>
              <a:rPr lang="de-AT" sz="3300" dirty="0"/>
              <a:t>	кай,</a:t>
            </a:r>
            <a:br>
              <a:rPr lang="de-AT" sz="3300" dirty="0"/>
            </a:br>
            <a:r>
              <a:rPr lang="de-AT" sz="3300" dirty="0"/>
              <a:t>	…</a:t>
            </a:r>
          </a:p>
        </p:txBody>
      </p:sp>
    </p:spTree>
    <p:extLst>
      <p:ext uri="{BB962C8B-B14F-4D97-AF65-F5344CB8AC3E}">
        <p14:creationId xmlns:p14="http://schemas.microsoft.com/office/powerpoint/2010/main" val="59848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1390</Words>
  <Application>Microsoft Office PowerPoint</Application>
  <PresentationFormat>Widescreen</PresentationFormat>
  <Paragraphs>343</Paragraphs>
  <Slides>24</Slides>
  <Notes>3</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Chapter 11</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11</dc:title>
  <dc:creator>Jeremy Bradley</dc:creator>
  <cp:lastModifiedBy>Jeremy moss Bradley</cp:lastModifiedBy>
  <cp:revision>18</cp:revision>
  <dcterms:created xsi:type="dcterms:W3CDTF">2021-01-22T02:35:08Z</dcterms:created>
  <dcterms:modified xsi:type="dcterms:W3CDTF">2024-03-15T13:53:53Z</dcterms:modified>
</cp:coreProperties>
</file>