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83" r:id="rId2"/>
    <p:sldId id="761" r:id="rId3"/>
    <p:sldId id="596" r:id="rId4"/>
    <p:sldId id="722" r:id="rId5"/>
    <p:sldId id="745" r:id="rId6"/>
    <p:sldId id="723" r:id="rId7"/>
    <p:sldId id="725" r:id="rId8"/>
    <p:sldId id="727" r:id="rId9"/>
    <p:sldId id="729" r:id="rId10"/>
    <p:sldId id="726" r:id="rId11"/>
    <p:sldId id="730" r:id="rId12"/>
    <p:sldId id="731" r:id="rId13"/>
    <p:sldId id="657" r:id="rId14"/>
    <p:sldId id="732" r:id="rId15"/>
    <p:sldId id="734" r:id="rId16"/>
    <p:sldId id="735" r:id="rId17"/>
    <p:sldId id="736" r:id="rId18"/>
    <p:sldId id="738" r:id="rId19"/>
    <p:sldId id="643" r:id="rId20"/>
    <p:sldId id="644" r:id="rId21"/>
    <p:sldId id="740" r:id="rId22"/>
    <p:sldId id="743" r:id="rId23"/>
    <p:sldId id="742" r:id="rId24"/>
    <p:sldId id="744" r:id="rId25"/>
    <p:sldId id="704" r:id="rId26"/>
    <p:sldId id="705" r:id="rId27"/>
    <p:sldId id="653" r:id="rId28"/>
    <p:sldId id="654" r:id="rId29"/>
    <p:sldId id="655" r:id="rId30"/>
    <p:sldId id="656" r:id="rId31"/>
    <p:sldId id="2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358" autoAdjust="0"/>
    <p:restoredTop sz="86359" autoAdjust="0"/>
  </p:normalViewPr>
  <p:slideViewPr>
    <p:cSldViewPr snapToGrid="0">
      <p:cViewPr varScale="1">
        <p:scale>
          <a:sx n="92" d="100"/>
          <a:sy n="92" d="100"/>
        </p:scale>
        <p:origin x="432"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13</a:t>
            </a:fld>
            <a:endParaRPr lang="en-GB"/>
          </a:p>
        </p:txBody>
      </p:sp>
    </p:spTree>
    <p:extLst>
      <p:ext uri="{BB962C8B-B14F-4D97-AF65-F5344CB8AC3E}">
        <p14:creationId xmlns:p14="http://schemas.microsoft.com/office/powerpoint/2010/main" val="274794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30</a:t>
            </a:fld>
            <a:endParaRPr lang="en-GB"/>
          </a:p>
        </p:txBody>
      </p:sp>
    </p:spTree>
    <p:extLst>
      <p:ext uri="{BB962C8B-B14F-4D97-AF65-F5344CB8AC3E}">
        <p14:creationId xmlns:p14="http://schemas.microsoft.com/office/powerpoint/2010/main" val="420887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31</a:t>
            </a:fld>
            <a:endParaRPr lang="en-GB"/>
          </a:p>
        </p:txBody>
      </p:sp>
    </p:spTree>
    <p:extLst>
      <p:ext uri="{BB962C8B-B14F-4D97-AF65-F5344CB8AC3E}">
        <p14:creationId xmlns:p14="http://schemas.microsoft.com/office/powerpoint/2010/main" val="255919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A09EF2A9-0F5E-4D74-922D-FBF6618EE4A2}"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09</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C65CBD8E-08AC-44A4-BA0D-2BC838B2817B}"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09</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924A51DB-6C96-4E41-8A0A-44EAD0CB64B5}"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09</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1F9833EB-0DF6-4A1D-8012-5D1DDAAD64E0}"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09</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63FB19E6-D08E-4494-BD49-4919A5B04F4E}"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09</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A9C5435D-54D4-4DE7-A811-53AE9E3321DC}"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09</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8B4FEB23-D8ED-4CB9-901C-20F898FCF51C}"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09</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3FBDB62A-A0A2-4BF8-839C-9644D493E122}"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9CEE0F5E-9991-41AA-A439-A2AAC05CD526}"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09</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04FFEF6B-3556-4823-B9D4-A630FFB62ED5}"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09</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CCB81A8C-4C1B-4037-BA51-D84FE42A2FB2}"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09</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33536-5B01-467B-A777-40BF47BD31C6}"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09</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Alliance_90/The_Greens#/media/File:Gr%C3%BCne_protests_against_nuclear_energy.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09</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B06FCB-857C-4E45-A0E2-EB2033962543}"/>
              </a:ext>
            </a:extLst>
          </p:cNvPr>
          <p:cNvSpPr txBox="1"/>
          <p:nvPr/>
        </p:nvSpPr>
        <p:spPr>
          <a:xfrm>
            <a:off x="1798134" y="2564109"/>
            <a:ext cx="6094140" cy="3154710"/>
          </a:xfrm>
          <a:prstGeom prst="rect">
            <a:avLst/>
          </a:prstGeom>
          <a:noFill/>
        </p:spPr>
        <p:txBody>
          <a:bodyPr wrap="square">
            <a:spAutoFit/>
          </a:bodyPr>
          <a:lstStyle/>
          <a:p>
            <a:r>
              <a:rPr lang="en-GB" sz="19900" dirty="0"/>
              <a:t>🌲</a:t>
            </a:r>
          </a:p>
        </p:txBody>
      </p:sp>
      <p:sp>
        <p:nvSpPr>
          <p:cNvPr id="3" name="Content Placeholder 2">
            <a:extLst>
              <a:ext uri="{FF2B5EF4-FFF2-40B4-BE49-F238E27FC236}">
                <a16:creationId xmlns:a16="http://schemas.microsoft.com/office/drawing/2014/main" id="{8EA34ECF-F195-4CDE-B3F9-CACF5A612779}"/>
              </a:ext>
            </a:extLst>
          </p:cNvPr>
          <p:cNvSpPr>
            <a:spLocks noGrp="1"/>
          </p:cNvSpPr>
          <p:nvPr>
            <p:ph idx="1"/>
          </p:nvPr>
        </p:nvSpPr>
        <p:spPr>
          <a:xfrm>
            <a:off x="5316342" y="4839641"/>
            <a:ext cx="700668" cy="538434"/>
          </a:xfrm>
        </p:spPr>
        <p:txBody>
          <a:bodyPr/>
          <a:lstStyle/>
          <a:p>
            <a:pPr marL="0" indent="0">
              <a:buNone/>
            </a:pPr>
            <a:r>
              <a:rPr lang="en-GB" dirty="0"/>
              <a:t>🐿️</a:t>
            </a:r>
          </a:p>
        </p:txBody>
      </p:sp>
      <p:sp>
        <p:nvSpPr>
          <p:cNvPr id="4" name="Footer Placeholder 3">
            <a:extLst>
              <a:ext uri="{FF2B5EF4-FFF2-40B4-BE49-F238E27FC236}">
                <a16:creationId xmlns:a16="http://schemas.microsoft.com/office/drawing/2014/main" id="{AC807935-E62A-4FDC-98ED-EB36448D1CB0}"/>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D4097C94-D636-47ED-A935-658C9BEACCBC}"/>
              </a:ext>
            </a:extLst>
          </p:cNvPr>
          <p:cNvSpPr>
            <a:spLocks noGrp="1"/>
          </p:cNvSpPr>
          <p:nvPr>
            <p:ph type="sldNum" sz="quarter" idx="12"/>
          </p:nvPr>
        </p:nvSpPr>
        <p:spPr/>
        <p:txBody>
          <a:bodyPr/>
          <a:lstStyle/>
          <a:p>
            <a:fld id="{055DE2CD-379D-4002-80ED-F7724F598CF3}" type="slidenum">
              <a:rPr lang="en-GB" smtClean="0"/>
              <a:t>10</a:t>
            </a:fld>
            <a:endParaRPr lang="en-GB" dirty="0"/>
          </a:p>
        </p:txBody>
      </p:sp>
      <p:sp>
        <p:nvSpPr>
          <p:cNvPr id="9" name="TextBox 8">
            <a:extLst>
              <a:ext uri="{FF2B5EF4-FFF2-40B4-BE49-F238E27FC236}">
                <a16:creationId xmlns:a16="http://schemas.microsoft.com/office/drawing/2014/main" id="{EF1DAF4E-07EE-42C2-9D9C-8730C338826F}"/>
              </a:ext>
            </a:extLst>
          </p:cNvPr>
          <p:cNvSpPr txBox="1"/>
          <p:nvPr/>
        </p:nvSpPr>
        <p:spPr>
          <a:xfrm>
            <a:off x="4746171" y="3310467"/>
            <a:ext cx="7170057" cy="1200329"/>
          </a:xfrm>
          <a:prstGeom prst="rect">
            <a:avLst/>
          </a:prstGeom>
          <a:noFill/>
        </p:spPr>
        <p:txBody>
          <a:bodyPr wrap="square">
            <a:spAutoFit/>
          </a:bodyPr>
          <a:lstStyle/>
          <a:p>
            <a:pPr>
              <a:tabLst>
                <a:tab pos="1262063" algn="l"/>
                <a:tab pos="2684463" algn="l"/>
                <a:tab pos="3860800" algn="l"/>
                <a:tab pos="5384800" algn="l"/>
              </a:tabLst>
            </a:pPr>
            <a:r>
              <a:rPr lang="mi-NZ" sz="2400" dirty="0"/>
              <a:t>Ур	пуш</a:t>
            </a:r>
            <a:r>
              <a:rPr lang="mi-NZ" sz="2400" b="1" dirty="0"/>
              <a:t>е</a:t>
            </a:r>
            <a:r>
              <a:rPr lang="mi-NZ" sz="2400" dirty="0"/>
              <a:t>ҥге	ӱмбаке	тӧршт-</a:t>
            </a:r>
            <a:r>
              <a:rPr lang="mi-NZ" sz="2400" b="1" dirty="0"/>
              <a:t>е</a:t>
            </a:r>
            <a:r>
              <a:rPr lang="mi-NZ" sz="2400" dirty="0"/>
              <a:t>н	кӱз-</a:t>
            </a:r>
            <a:r>
              <a:rPr lang="mi-NZ" sz="2400" b="1" dirty="0"/>
              <a:t>а</a:t>
            </a:r>
            <a:endParaRPr lang="mi-NZ" sz="2400" dirty="0"/>
          </a:p>
          <a:p>
            <a:pPr>
              <a:tabLst>
                <a:tab pos="1262063" algn="l"/>
                <a:tab pos="2684463" algn="l"/>
                <a:tab pos="3860800" algn="l"/>
                <a:tab pos="5384800" algn="l"/>
              </a:tabLst>
            </a:pPr>
            <a:r>
              <a:rPr lang="mi-NZ" sz="2400" dirty="0"/>
              <a:t>squirrel	tree	onto	jump-</a:t>
            </a:r>
            <a:r>
              <a:rPr lang="mi-NZ" sz="2400" cap="small" dirty="0"/>
              <a:t>cvb</a:t>
            </a:r>
            <a:r>
              <a:rPr lang="mi-NZ" sz="2400" dirty="0"/>
              <a:t>	climb-</a:t>
            </a:r>
            <a:r>
              <a:rPr lang="mi-NZ" sz="2400" cap="small" dirty="0"/>
              <a:t>3sg</a:t>
            </a:r>
          </a:p>
          <a:p>
            <a:pPr>
              <a:tabLst>
                <a:tab pos="1436688" algn="l"/>
                <a:tab pos="3048000" algn="l"/>
                <a:tab pos="4397375" algn="l"/>
              </a:tabLst>
            </a:pPr>
            <a:r>
              <a:rPr lang="mi-NZ" sz="2400" dirty="0"/>
              <a:t>‘The squirrel jumps up the tree.’</a:t>
            </a:r>
            <a:endParaRPr lang="en-GB" sz="2400" dirty="0"/>
          </a:p>
        </p:txBody>
      </p:sp>
      <p:sp>
        <p:nvSpPr>
          <p:cNvPr id="10" name="Content Placeholder 2">
            <a:extLst>
              <a:ext uri="{FF2B5EF4-FFF2-40B4-BE49-F238E27FC236}">
                <a16:creationId xmlns:a16="http://schemas.microsoft.com/office/drawing/2014/main" id="{904985F3-F610-44CC-AE17-629D96E60D83}"/>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Gerund ~ </a:t>
            </a:r>
            <a:r>
              <a:rPr lang="en-GB" sz="3600" u="sng" dirty="0" err="1">
                <a:latin typeface="Calibri" panose="020F0502020204030204" pitchFamily="34" charset="0"/>
                <a:ea typeface="Times New Roman" panose="02020603050405020304" pitchFamily="18" charset="0"/>
                <a:cs typeface="Calibri" panose="020F0502020204030204" pitchFamily="34" charset="0"/>
              </a:rPr>
              <a:t>converb</a:t>
            </a:r>
            <a:r>
              <a:rPr lang="en-GB" sz="3600" u="sng" dirty="0">
                <a:latin typeface="Calibri" panose="020F0502020204030204" pitchFamily="34" charset="0"/>
                <a:ea typeface="Times New Roman" panose="02020603050405020304" pitchFamily="18" charset="0"/>
                <a:cs typeface="Calibri" panose="020F0502020204030204" pitchFamily="34" charset="0"/>
              </a:rPr>
              <a:t> in -</a:t>
            </a:r>
            <a:r>
              <a:rPr lang="mi-NZ" sz="3600" u="sng" dirty="0">
                <a:latin typeface="Calibri" panose="020F0502020204030204" pitchFamily="34" charset="0"/>
                <a:ea typeface="Times New Roman" panose="02020603050405020304" pitchFamily="18" charset="0"/>
                <a:cs typeface="Calibri" panose="020F0502020204030204" pitchFamily="34" charset="0"/>
              </a:rPr>
              <a:t>н</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11" name="Content Placeholder 2">
            <a:extLst>
              <a:ext uri="{FF2B5EF4-FFF2-40B4-BE49-F238E27FC236}">
                <a16:creationId xmlns:a16="http://schemas.microsoft.com/office/drawing/2014/main" id="{2E06B73B-A317-4582-AC68-41B793919CDF}"/>
              </a:ext>
            </a:extLst>
          </p:cNvPr>
          <p:cNvSpPr txBox="1">
            <a:spLocks/>
          </p:cNvSpPr>
          <p:nvPr/>
        </p:nvSpPr>
        <p:spPr>
          <a:xfrm>
            <a:off x="838200" y="1825625"/>
            <a:ext cx="10515600" cy="641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Usage: Directional</a:t>
            </a:r>
            <a:endParaRPr lang="en-GB" u="sng" dirty="0"/>
          </a:p>
        </p:txBody>
      </p:sp>
    </p:spTree>
    <p:extLst>
      <p:ext uri="{BB962C8B-B14F-4D97-AF65-F5344CB8AC3E}">
        <p14:creationId xmlns:p14="http://schemas.microsoft.com/office/powerpoint/2010/main" val="260835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2.91667E-6 7.40741E-7 L 2.91667E-6 -0.15903 C 2.91667E-6 -0.23032 -0.04167 -0.31782 -0.07539 -0.31782 L -0.15052 -0.31782 " pathEditMode="relative" rAng="0" ptsTypes="AAAA">
                                      <p:cBhvr>
                                        <p:cTn id="6" dur="2000" fill="hold"/>
                                        <p:tgtEl>
                                          <p:spTgt spid="3">
                                            <p:txEl>
                                              <p:pRg st="0" end="0"/>
                                            </p:txEl>
                                          </p:spTgt>
                                        </p:tgtEl>
                                        <p:attrNameLst>
                                          <p:attrName>ppt_x</p:attrName>
                                          <p:attrName>ppt_y</p:attrName>
                                        </p:attrNameLst>
                                      </p:cBhvr>
                                      <p:rCtr x="-7526" y="-1590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9882BB8-715B-460D-B917-887DC64A1092}"/>
              </a:ext>
            </a:extLst>
          </p:cNvPr>
          <p:cNvSpPr txBox="1"/>
          <p:nvPr/>
        </p:nvSpPr>
        <p:spPr>
          <a:xfrm flipH="1">
            <a:off x="2559383" y="2765577"/>
            <a:ext cx="910771" cy="523220"/>
          </a:xfrm>
          <a:prstGeom prst="rect">
            <a:avLst/>
          </a:prstGeom>
          <a:noFill/>
        </p:spPr>
        <p:txBody>
          <a:bodyPr wrap="square">
            <a:spAutoFit/>
          </a:bodyPr>
          <a:lstStyle/>
          <a:p>
            <a:r>
              <a:rPr lang="en-GB" sz="2800" dirty="0"/>
              <a:t>🐘</a:t>
            </a:r>
          </a:p>
        </p:txBody>
      </p:sp>
      <p:sp>
        <p:nvSpPr>
          <p:cNvPr id="7" name="TextBox 6">
            <a:extLst>
              <a:ext uri="{FF2B5EF4-FFF2-40B4-BE49-F238E27FC236}">
                <a16:creationId xmlns:a16="http://schemas.microsoft.com/office/drawing/2014/main" id="{15B06FCB-857C-4E45-A0E2-EB2033962543}"/>
              </a:ext>
            </a:extLst>
          </p:cNvPr>
          <p:cNvSpPr txBox="1"/>
          <p:nvPr/>
        </p:nvSpPr>
        <p:spPr>
          <a:xfrm>
            <a:off x="1798134" y="2564109"/>
            <a:ext cx="3518208" cy="3154710"/>
          </a:xfrm>
          <a:prstGeom prst="rect">
            <a:avLst/>
          </a:prstGeom>
          <a:noFill/>
        </p:spPr>
        <p:txBody>
          <a:bodyPr wrap="square">
            <a:spAutoFit/>
          </a:bodyPr>
          <a:lstStyle/>
          <a:p>
            <a:r>
              <a:rPr lang="en-GB" sz="19900" dirty="0"/>
              <a:t>🌲</a:t>
            </a:r>
          </a:p>
        </p:txBody>
      </p:sp>
      <p:sp>
        <p:nvSpPr>
          <p:cNvPr id="3" name="Content Placeholder 2">
            <a:extLst>
              <a:ext uri="{FF2B5EF4-FFF2-40B4-BE49-F238E27FC236}">
                <a16:creationId xmlns:a16="http://schemas.microsoft.com/office/drawing/2014/main" id="{8EA34ECF-F195-4CDE-B3F9-CACF5A612779}"/>
              </a:ext>
            </a:extLst>
          </p:cNvPr>
          <p:cNvSpPr>
            <a:spLocks noGrp="1"/>
          </p:cNvSpPr>
          <p:nvPr>
            <p:ph idx="1"/>
          </p:nvPr>
        </p:nvSpPr>
        <p:spPr>
          <a:xfrm>
            <a:off x="3455640" y="2626893"/>
            <a:ext cx="700668" cy="538434"/>
          </a:xfrm>
        </p:spPr>
        <p:txBody>
          <a:bodyPr/>
          <a:lstStyle/>
          <a:p>
            <a:pPr marL="0" indent="0">
              <a:buNone/>
            </a:pPr>
            <a:r>
              <a:rPr lang="en-GB" dirty="0"/>
              <a:t>🐿️</a:t>
            </a:r>
          </a:p>
        </p:txBody>
      </p:sp>
      <p:sp>
        <p:nvSpPr>
          <p:cNvPr id="4" name="Footer Placeholder 3">
            <a:extLst>
              <a:ext uri="{FF2B5EF4-FFF2-40B4-BE49-F238E27FC236}">
                <a16:creationId xmlns:a16="http://schemas.microsoft.com/office/drawing/2014/main" id="{AC807935-E62A-4FDC-98ED-EB36448D1CB0}"/>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D4097C94-D636-47ED-A935-658C9BEACCBC}"/>
              </a:ext>
            </a:extLst>
          </p:cNvPr>
          <p:cNvSpPr>
            <a:spLocks noGrp="1"/>
          </p:cNvSpPr>
          <p:nvPr>
            <p:ph type="sldNum" sz="quarter" idx="12"/>
          </p:nvPr>
        </p:nvSpPr>
        <p:spPr/>
        <p:txBody>
          <a:bodyPr/>
          <a:lstStyle/>
          <a:p>
            <a:fld id="{055DE2CD-379D-4002-80ED-F7724F598CF3}" type="slidenum">
              <a:rPr lang="en-GB" smtClean="0"/>
              <a:t>11</a:t>
            </a:fld>
            <a:endParaRPr lang="en-GB" dirty="0"/>
          </a:p>
        </p:txBody>
      </p:sp>
      <p:sp>
        <p:nvSpPr>
          <p:cNvPr id="10" name="Content Placeholder 2">
            <a:extLst>
              <a:ext uri="{FF2B5EF4-FFF2-40B4-BE49-F238E27FC236}">
                <a16:creationId xmlns:a16="http://schemas.microsoft.com/office/drawing/2014/main" id="{904985F3-F610-44CC-AE17-629D96E60D83}"/>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Gerund ~ </a:t>
            </a:r>
            <a:r>
              <a:rPr lang="en-GB" sz="3600" u="sng" dirty="0" err="1">
                <a:latin typeface="Calibri" panose="020F0502020204030204" pitchFamily="34" charset="0"/>
                <a:ea typeface="Times New Roman" panose="02020603050405020304" pitchFamily="18" charset="0"/>
                <a:cs typeface="Calibri" panose="020F0502020204030204" pitchFamily="34" charset="0"/>
              </a:rPr>
              <a:t>converb</a:t>
            </a:r>
            <a:r>
              <a:rPr lang="en-GB" sz="3600" u="sng" dirty="0">
                <a:latin typeface="Calibri" panose="020F0502020204030204" pitchFamily="34" charset="0"/>
                <a:ea typeface="Times New Roman" panose="02020603050405020304" pitchFamily="18" charset="0"/>
                <a:cs typeface="Calibri" panose="020F0502020204030204" pitchFamily="34" charset="0"/>
              </a:rPr>
              <a:t> in -</a:t>
            </a:r>
            <a:r>
              <a:rPr lang="mi-NZ" sz="3600" u="sng" dirty="0">
                <a:latin typeface="Calibri" panose="020F0502020204030204" pitchFamily="34" charset="0"/>
                <a:ea typeface="Times New Roman" panose="02020603050405020304" pitchFamily="18" charset="0"/>
                <a:cs typeface="Calibri" panose="020F0502020204030204" pitchFamily="34" charset="0"/>
              </a:rPr>
              <a:t>н</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11" name="Content Placeholder 2">
            <a:extLst>
              <a:ext uri="{FF2B5EF4-FFF2-40B4-BE49-F238E27FC236}">
                <a16:creationId xmlns:a16="http://schemas.microsoft.com/office/drawing/2014/main" id="{2E06B73B-A317-4582-AC68-41B793919CDF}"/>
              </a:ext>
            </a:extLst>
          </p:cNvPr>
          <p:cNvSpPr txBox="1">
            <a:spLocks/>
          </p:cNvSpPr>
          <p:nvPr/>
        </p:nvSpPr>
        <p:spPr>
          <a:xfrm>
            <a:off x="838200" y="1825625"/>
            <a:ext cx="10515600" cy="641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Usage: Aspectual</a:t>
            </a:r>
            <a:endParaRPr lang="en-GB" u="sng" dirty="0"/>
          </a:p>
        </p:txBody>
      </p:sp>
      <p:sp>
        <p:nvSpPr>
          <p:cNvPr id="13" name="TextBox 12">
            <a:extLst>
              <a:ext uri="{FF2B5EF4-FFF2-40B4-BE49-F238E27FC236}">
                <a16:creationId xmlns:a16="http://schemas.microsoft.com/office/drawing/2014/main" id="{59AE98D3-7682-48D6-A59D-AE5990BB9F02}"/>
              </a:ext>
            </a:extLst>
          </p:cNvPr>
          <p:cNvSpPr txBox="1"/>
          <p:nvPr/>
        </p:nvSpPr>
        <p:spPr>
          <a:xfrm>
            <a:off x="3943676" y="2416862"/>
            <a:ext cx="635000" cy="369332"/>
          </a:xfrm>
          <a:prstGeom prst="rect">
            <a:avLst/>
          </a:prstGeom>
          <a:noFill/>
        </p:spPr>
        <p:txBody>
          <a:bodyPr wrap="square">
            <a:spAutoFit/>
          </a:bodyPr>
          <a:lstStyle/>
          <a:p>
            <a:r>
              <a:rPr lang="en-GB" dirty="0"/>
              <a:t>💕</a:t>
            </a:r>
          </a:p>
        </p:txBody>
      </p:sp>
      <p:sp>
        <p:nvSpPr>
          <p:cNvPr id="14" name="TextBox 13">
            <a:extLst>
              <a:ext uri="{FF2B5EF4-FFF2-40B4-BE49-F238E27FC236}">
                <a16:creationId xmlns:a16="http://schemas.microsoft.com/office/drawing/2014/main" id="{5FBD6E9B-7255-490F-830A-E33F20B74F5E}"/>
              </a:ext>
            </a:extLst>
          </p:cNvPr>
          <p:cNvSpPr txBox="1"/>
          <p:nvPr/>
        </p:nvSpPr>
        <p:spPr>
          <a:xfrm>
            <a:off x="3263985" y="2382035"/>
            <a:ext cx="635000" cy="369332"/>
          </a:xfrm>
          <a:prstGeom prst="rect">
            <a:avLst/>
          </a:prstGeom>
          <a:noFill/>
        </p:spPr>
        <p:txBody>
          <a:bodyPr wrap="square">
            <a:spAutoFit/>
          </a:bodyPr>
          <a:lstStyle/>
          <a:p>
            <a:r>
              <a:rPr lang="en-GB" dirty="0"/>
              <a:t>💕</a:t>
            </a:r>
          </a:p>
        </p:txBody>
      </p:sp>
      <p:sp>
        <p:nvSpPr>
          <p:cNvPr id="15" name="TextBox 14">
            <a:extLst>
              <a:ext uri="{FF2B5EF4-FFF2-40B4-BE49-F238E27FC236}">
                <a16:creationId xmlns:a16="http://schemas.microsoft.com/office/drawing/2014/main" id="{CD645C20-22C1-4142-A629-109D39B37F4D}"/>
              </a:ext>
            </a:extLst>
          </p:cNvPr>
          <p:cNvSpPr txBox="1"/>
          <p:nvPr/>
        </p:nvSpPr>
        <p:spPr>
          <a:xfrm>
            <a:off x="4746171" y="3310467"/>
            <a:ext cx="7170057" cy="1200329"/>
          </a:xfrm>
          <a:prstGeom prst="rect">
            <a:avLst/>
          </a:prstGeom>
          <a:noFill/>
        </p:spPr>
        <p:txBody>
          <a:bodyPr wrap="square">
            <a:spAutoFit/>
          </a:bodyPr>
          <a:lstStyle/>
          <a:p>
            <a:pPr>
              <a:tabLst>
                <a:tab pos="1262063" algn="l"/>
                <a:tab pos="3324225" algn="l"/>
                <a:tab pos="4848225" algn="l"/>
              </a:tabLst>
            </a:pPr>
            <a:r>
              <a:rPr lang="mi-NZ" sz="2400" dirty="0"/>
              <a:t>Ур	сл</a:t>
            </a:r>
            <a:r>
              <a:rPr lang="mi-NZ" sz="2400" b="1" dirty="0"/>
              <a:t>о</a:t>
            </a:r>
            <a:r>
              <a:rPr lang="mi-NZ" sz="2400" dirty="0"/>
              <a:t>н-ым	йӧрат-</a:t>
            </a:r>
            <a:r>
              <a:rPr lang="mi-NZ" sz="2400" b="1" dirty="0"/>
              <a:t>е</a:t>
            </a:r>
            <a:r>
              <a:rPr lang="mi-NZ" sz="2400" dirty="0"/>
              <a:t>н	шынд-</a:t>
            </a:r>
            <a:r>
              <a:rPr lang="mi-NZ" sz="2400" b="1" dirty="0"/>
              <a:t>а</a:t>
            </a:r>
            <a:endParaRPr lang="mi-NZ" sz="2400" dirty="0"/>
          </a:p>
          <a:p>
            <a:pPr>
              <a:tabLst>
                <a:tab pos="1262063" algn="l"/>
                <a:tab pos="3324225" algn="l"/>
                <a:tab pos="4848225" algn="l"/>
              </a:tabLst>
            </a:pPr>
            <a:r>
              <a:rPr lang="mi-NZ" sz="2400" dirty="0"/>
              <a:t>squirrel	elephant-</a:t>
            </a:r>
            <a:r>
              <a:rPr lang="mi-NZ" sz="2400" cap="small" dirty="0"/>
              <a:t>acc</a:t>
            </a:r>
            <a:r>
              <a:rPr lang="mi-NZ" sz="2400" dirty="0"/>
              <a:t>	love-</a:t>
            </a:r>
            <a:r>
              <a:rPr lang="mi-NZ" sz="2400" cap="small" dirty="0"/>
              <a:t>cvb</a:t>
            </a:r>
            <a:r>
              <a:rPr lang="mi-NZ" sz="2400" dirty="0"/>
              <a:t>	</a:t>
            </a:r>
            <a:r>
              <a:rPr lang="de-AT" sz="2400" dirty="0"/>
              <a:t>place</a:t>
            </a:r>
            <a:r>
              <a:rPr lang="mi-NZ" sz="2400" dirty="0"/>
              <a:t>-</a:t>
            </a:r>
            <a:r>
              <a:rPr lang="mi-NZ" sz="2400" cap="small" dirty="0"/>
              <a:t>3sg</a:t>
            </a:r>
          </a:p>
          <a:p>
            <a:pPr>
              <a:tabLst>
                <a:tab pos="1262063" algn="l"/>
                <a:tab pos="3324225" algn="l"/>
                <a:tab pos="4848225" algn="l"/>
              </a:tabLst>
            </a:pPr>
            <a:r>
              <a:rPr lang="mi-NZ" sz="2400" dirty="0"/>
              <a:t>‘The squirrel falls in love with the elephant.’</a:t>
            </a:r>
            <a:endParaRPr lang="en-GB" sz="2400" dirty="0"/>
          </a:p>
        </p:txBody>
      </p:sp>
    </p:spTree>
    <p:extLst>
      <p:ext uri="{BB962C8B-B14F-4D97-AF65-F5344CB8AC3E}">
        <p14:creationId xmlns:p14="http://schemas.microsoft.com/office/powerpoint/2010/main" val="41861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ED531E-5229-4B51-9654-4AB6AF592397}"/>
              </a:ext>
            </a:extLst>
          </p:cNvPr>
          <p:cNvSpPr>
            <a:spLocks noGrp="1"/>
          </p:cNvSpPr>
          <p:nvPr>
            <p:ph idx="1"/>
          </p:nvPr>
        </p:nvSpPr>
        <p:spPr/>
        <p:txBody>
          <a:bodyPr/>
          <a:lstStyle/>
          <a:p>
            <a:pPr marL="0" indent="0">
              <a:buNone/>
            </a:pPr>
            <a:r>
              <a:rPr lang="en-GB" dirty="0"/>
              <a:t>Mari</a:t>
            </a:r>
          </a:p>
          <a:p>
            <a:r>
              <a:rPr lang="en-GB" dirty="0" err="1"/>
              <a:t>к</a:t>
            </a:r>
            <a:r>
              <a:rPr lang="en-GB" b="1" dirty="0" err="1"/>
              <a:t>а</a:t>
            </a:r>
            <a:r>
              <a:rPr lang="en-GB" dirty="0" err="1"/>
              <a:t>йык</a:t>
            </a:r>
            <a:r>
              <a:rPr lang="en-GB" dirty="0"/>
              <a:t> ‘bird’	&gt; </a:t>
            </a:r>
            <a:r>
              <a:rPr lang="en-GB" dirty="0" err="1"/>
              <a:t>к</a:t>
            </a:r>
            <a:r>
              <a:rPr lang="en-GB" b="1" dirty="0" err="1"/>
              <a:t>а</a:t>
            </a:r>
            <a:r>
              <a:rPr lang="en-GB" dirty="0" err="1"/>
              <a:t>йык</a:t>
            </a:r>
            <a:r>
              <a:rPr lang="en-GB" dirty="0" err="1">
                <a:solidFill>
                  <a:srgbClr val="FF0000"/>
                </a:solidFill>
              </a:rPr>
              <a:t>ла</a:t>
            </a:r>
            <a:r>
              <a:rPr lang="en-GB" dirty="0"/>
              <a:t> ‘like a bird’</a:t>
            </a:r>
          </a:p>
          <a:p>
            <a:r>
              <a:rPr lang="en-GB" dirty="0" err="1"/>
              <a:t>тат</a:t>
            </a:r>
            <a:r>
              <a:rPr lang="en-GB" b="1" dirty="0" err="1"/>
              <a:t>а</a:t>
            </a:r>
            <a:r>
              <a:rPr lang="en-GB" dirty="0" err="1"/>
              <a:t>р</a:t>
            </a:r>
            <a:r>
              <a:rPr lang="en-GB" dirty="0"/>
              <a:t> ‘Tatar’	&gt; </a:t>
            </a:r>
            <a:r>
              <a:rPr lang="en-GB" dirty="0" err="1"/>
              <a:t>татар</a:t>
            </a:r>
            <a:r>
              <a:rPr lang="en-GB" dirty="0" err="1">
                <a:solidFill>
                  <a:srgbClr val="FF0000"/>
                </a:solidFill>
              </a:rPr>
              <a:t>л</a:t>
            </a:r>
            <a:r>
              <a:rPr lang="en-GB" b="1" dirty="0" err="1">
                <a:solidFill>
                  <a:srgbClr val="FF0000"/>
                </a:solidFill>
              </a:rPr>
              <a:t>а</a:t>
            </a:r>
            <a:r>
              <a:rPr lang="en-GB" dirty="0"/>
              <a:t> ‘in Tatar’</a:t>
            </a:r>
          </a:p>
          <a:p>
            <a:r>
              <a:rPr lang="en-GB" dirty="0" err="1"/>
              <a:t>т</a:t>
            </a:r>
            <a:r>
              <a:rPr lang="en-GB" b="1" dirty="0" err="1"/>
              <a:t>у</a:t>
            </a:r>
            <a:r>
              <a:rPr lang="en-GB" dirty="0" err="1"/>
              <a:t>шко</a:t>
            </a:r>
            <a:r>
              <a:rPr lang="en-GB" dirty="0"/>
              <a:t> ‘(to) here’	&gt; </a:t>
            </a:r>
            <a:r>
              <a:rPr lang="en-GB" dirty="0" err="1"/>
              <a:t>тушкы</a:t>
            </a:r>
            <a:r>
              <a:rPr lang="en-GB" dirty="0" err="1">
                <a:solidFill>
                  <a:srgbClr val="FF0000"/>
                </a:solidFill>
              </a:rPr>
              <a:t>л</a:t>
            </a:r>
            <a:r>
              <a:rPr lang="en-GB" b="1" dirty="0" err="1">
                <a:solidFill>
                  <a:srgbClr val="FF0000"/>
                </a:solidFill>
              </a:rPr>
              <a:t>а</a:t>
            </a:r>
            <a:r>
              <a:rPr lang="en-GB" dirty="0"/>
              <a:t> ‘in this direction’</a:t>
            </a:r>
          </a:p>
          <a:p>
            <a:pPr marL="0" indent="0">
              <a:buNone/>
            </a:pPr>
            <a:r>
              <a:rPr lang="en-GB" dirty="0"/>
              <a:t>Chuvash</a:t>
            </a:r>
          </a:p>
          <a:p>
            <a:r>
              <a:rPr lang="az-Cyrl-AZ" dirty="0"/>
              <a:t>кай</a:t>
            </a:r>
            <a:r>
              <a:rPr lang="en-GB" dirty="0"/>
              <a:t>ă</a:t>
            </a:r>
            <a:r>
              <a:rPr lang="az-Cyrl-AZ" dirty="0"/>
              <a:t>к</a:t>
            </a:r>
            <a:r>
              <a:rPr lang="en-GB" dirty="0"/>
              <a:t> ‘bird’	&gt; </a:t>
            </a:r>
            <a:r>
              <a:rPr lang="az-Cyrl-AZ" dirty="0"/>
              <a:t>кай</a:t>
            </a:r>
            <a:r>
              <a:rPr lang="en-GB" dirty="0"/>
              <a:t>ă</a:t>
            </a:r>
            <a:r>
              <a:rPr lang="az-Cyrl-AZ" dirty="0"/>
              <a:t>к</a:t>
            </a:r>
            <a:r>
              <a:rPr lang="mi-NZ" dirty="0">
                <a:solidFill>
                  <a:srgbClr val="FF0000"/>
                </a:solidFill>
              </a:rPr>
              <a:t>ла</a:t>
            </a:r>
            <a:r>
              <a:rPr lang="en-GB" dirty="0"/>
              <a:t> ‘like a bird’</a:t>
            </a:r>
          </a:p>
          <a:p>
            <a:r>
              <a:rPr lang="en-GB" dirty="0"/>
              <a:t>ç</a:t>
            </a:r>
            <a:r>
              <a:rPr lang="az-Cyrl-AZ" dirty="0"/>
              <a:t>арм</a:t>
            </a:r>
            <a:r>
              <a:rPr lang="en-GB" dirty="0"/>
              <a:t>ă</a:t>
            </a:r>
            <a:r>
              <a:rPr lang="az-Cyrl-AZ" dirty="0"/>
              <a:t>с</a:t>
            </a:r>
            <a:r>
              <a:rPr lang="en-GB" dirty="0"/>
              <a:t> ‘Mari’	&gt; ç</a:t>
            </a:r>
            <a:r>
              <a:rPr lang="az-Cyrl-AZ" dirty="0"/>
              <a:t>арм</a:t>
            </a:r>
            <a:r>
              <a:rPr lang="en-GB" dirty="0"/>
              <a:t>ă</a:t>
            </a:r>
            <a:r>
              <a:rPr lang="az-Cyrl-AZ" dirty="0"/>
              <a:t>с</a:t>
            </a:r>
            <a:r>
              <a:rPr lang="mi-NZ" dirty="0">
                <a:solidFill>
                  <a:srgbClr val="FF0000"/>
                </a:solidFill>
              </a:rPr>
              <a:t>ла</a:t>
            </a:r>
            <a:r>
              <a:rPr lang="en-GB" dirty="0"/>
              <a:t> ‘in Mari’</a:t>
            </a:r>
          </a:p>
          <a:p>
            <a:r>
              <a:rPr lang="en-GB" dirty="0" err="1"/>
              <a:t>кунта</a:t>
            </a:r>
            <a:r>
              <a:rPr lang="en-GB" dirty="0"/>
              <a:t> ‘(to) here’	&gt; </a:t>
            </a:r>
            <a:r>
              <a:rPr lang="en-GB" dirty="0" err="1"/>
              <a:t>кунтал</a:t>
            </a:r>
            <a:r>
              <a:rPr lang="en-GB" dirty="0" err="1">
                <a:solidFill>
                  <a:srgbClr val="FF0000"/>
                </a:solidFill>
              </a:rPr>
              <a:t>ла</a:t>
            </a:r>
            <a:r>
              <a:rPr lang="en-GB" dirty="0"/>
              <a:t> ‘in this direction’</a:t>
            </a:r>
          </a:p>
          <a:p>
            <a:pPr marL="0" indent="0">
              <a:buNone/>
            </a:pPr>
            <a:endParaRPr lang="en-GB" dirty="0"/>
          </a:p>
        </p:txBody>
      </p:sp>
      <p:sp>
        <p:nvSpPr>
          <p:cNvPr id="4" name="Footer Placeholder 3">
            <a:extLst>
              <a:ext uri="{FF2B5EF4-FFF2-40B4-BE49-F238E27FC236}">
                <a16:creationId xmlns:a16="http://schemas.microsoft.com/office/drawing/2014/main" id="{1DA0BB25-AB41-47D7-9173-ECC299286553}"/>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9419A920-EC04-48DC-9659-30E223925B3A}"/>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6" name="Content Placeholder 2">
            <a:extLst>
              <a:ext uri="{FF2B5EF4-FFF2-40B4-BE49-F238E27FC236}">
                <a16:creationId xmlns:a16="http://schemas.microsoft.com/office/drawing/2014/main" id="{E6CE5983-1689-42E9-A52D-906FDB8EAAD1}"/>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a:t>
            </a:r>
            <a:r>
              <a:rPr lang="de-AT" sz="3600" u="sng" dirty="0">
                <a:latin typeface="Calibri" panose="020F0502020204030204" pitchFamily="34" charset="0"/>
                <a:ea typeface="Times New Roman" panose="02020603050405020304" pitchFamily="18" charset="0"/>
                <a:cs typeface="Calibri" panose="020F0502020204030204" pitchFamily="34" charset="0"/>
              </a:rPr>
              <a:t>Comparative case [!]</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Arrow: Curved Up 7">
            <a:extLst>
              <a:ext uri="{FF2B5EF4-FFF2-40B4-BE49-F238E27FC236}">
                <a16:creationId xmlns:a16="http://schemas.microsoft.com/office/drawing/2014/main" id="{807F1A4D-728E-4DBE-99DC-5D7242B845D3}"/>
              </a:ext>
            </a:extLst>
          </p:cNvPr>
          <p:cNvSpPr/>
          <p:nvPr/>
        </p:nvSpPr>
        <p:spPr>
          <a:xfrm rot="16200000">
            <a:off x="8157029" y="2757715"/>
            <a:ext cx="2714171" cy="2162628"/>
          </a:xfrm>
          <a:prstGeom prst="curvedUp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0522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1382923"/>
            <a:ext cx="8132473" cy="392416"/>
          </a:xfrm>
        </p:spPr>
        <p:txBody>
          <a:bodyPr>
            <a:normAutofit fontScale="92500" lnSpcReduction="20000"/>
          </a:bodyPr>
          <a:lstStyle/>
          <a:p>
            <a:pPr marL="0" indent="0" algn="just">
              <a:spcBef>
                <a:spcPts val="1200"/>
              </a:spcBef>
              <a:buNone/>
            </a:pPr>
            <a:r>
              <a:rPr lang="en-GB" u="sng" dirty="0">
                <a:latin typeface="Calibri" panose="020F0502020204030204" pitchFamily="34" charset="0"/>
                <a:ea typeface="Times New Roman" panose="02020603050405020304" pitchFamily="18" charset="0"/>
                <a:cs typeface="Calibri" panose="020F0502020204030204" pitchFamily="34" charset="0"/>
              </a:rPr>
              <a:t>Order of </a:t>
            </a:r>
            <a:r>
              <a:rPr lang="en-GB" u="sng" dirty="0">
                <a:solidFill>
                  <a:srgbClr val="FF0000"/>
                </a:solidFill>
                <a:latin typeface="Calibri" panose="020F0502020204030204" pitchFamily="34" charset="0"/>
                <a:ea typeface="Times New Roman" panose="02020603050405020304" pitchFamily="18" charset="0"/>
                <a:cs typeface="Calibri" panose="020F0502020204030204" pitchFamily="34" charset="0"/>
              </a:rPr>
              <a:t>possessive suffixes (Px)</a:t>
            </a:r>
            <a:r>
              <a:rPr lang="en-GB" u="sng" dirty="0">
                <a:latin typeface="Calibri" panose="020F0502020204030204" pitchFamily="34" charset="0"/>
                <a:ea typeface="Times New Roman" panose="02020603050405020304" pitchFamily="18" charset="0"/>
                <a:cs typeface="Calibri" panose="020F0502020204030204" pitchFamily="34" charset="0"/>
              </a:rPr>
              <a:t> and </a:t>
            </a:r>
            <a:r>
              <a:rPr lang="en-GB" u="sng" dirty="0">
                <a:solidFill>
                  <a:srgbClr val="00B050"/>
                </a:solidFill>
                <a:latin typeface="Calibri" panose="020F0502020204030204" pitchFamily="34" charset="0"/>
                <a:ea typeface="Times New Roman" panose="02020603050405020304" pitchFamily="18" charset="0"/>
                <a:cs typeface="Calibri" panose="020F0502020204030204" pitchFamily="34" charset="0"/>
              </a:rPr>
              <a:t>case suffixes (</a:t>
            </a:r>
            <a:r>
              <a:rPr lang="en-GB" u="sng"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u="sng" dirty="0">
                <a:solidFill>
                  <a:srgbClr val="00B050"/>
                </a:solidFill>
                <a:latin typeface="Calibri" panose="020F0502020204030204" pitchFamily="34" charset="0"/>
                <a:ea typeface="Times New Roman" panose="02020603050405020304" pitchFamily="18" charset="0"/>
                <a:cs typeface="Calibri" panose="020F0502020204030204" pitchFamily="34" charset="0"/>
              </a:rPr>
              <a:t>)</a:t>
            </a:r>
            <a:endParaRPr lang="en-GB"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Bef>
                <a:spcPts val="1200"/>
              </a:spcBef>
              <a:buNone/>
            </a:pPr>
            <a:endParaRPr lang="en-GB"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dirty="0"/>
              <a:t>COPIUS – Introduction to Mari – Chapter 09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graphicFrame>
        <p:nvGraphicFramePr>
          <p:cNvPr id="2" name="Table 5">
            <a:extLst>
              <a:ext uri="{FF2B5EF4-FFF2-40B4-BE49-F238E27FC236}">
                <a16:creationId xmlns:a16="http://schemas.microsoft.com/office/drawing/2014/main" id="{CE365224-3DF7-4629-A76A-1AFCBA6E60D8}"/>
              </a:ext>
            </a:extLst>
          </p:cNvPr>
          <p:cNvGraphicFramePr>
            <a:graphicFrameLocks noGrp="1"/>
          </p:cNvGraphicFramePr>
          <p:nvPr>
            <p:extLst>
              <p:ext uri="{D42A27DB-BD31-4B8C-83A1-F6EECF244321}">
                <p14:modId xmlns:p14="http://schemas.microsoft.com/office/powerpoint/2010/main" val="665799636"/>
              </p:ext>
            </p:extLst>
          </p:nvPr>
        </p:nvGraphicFramePr>
        <p:xfrm>
          <a:off x="1778000" y="1794190"/>
          <a:ext cx="9575800" cy="4572000"/>
        </p:xfrm>
        <a:graphic>
          <a:graphicData uri="http://schemas.openxmlformats.org/drawingml/2006/table">
            <a:tbl>
              <a:tblPr firstRow="1" bandRow="1">
                <a:tableStyleId>{5940675A-B579-460E-94D1-54222C63F5DA}</a:tableStyleId>
              </a:tblPr>
              <a:tblGrid>
                <a:gridCol w="1816099">
                  <a:extLst>
                    <a:ext uri="{9D8B030D-6E8A-4147-A177-3AD203B41FA5}">
                      <a16:colId xmlns:a16="http://schemas.microsoft.com/office/drawing/2014/main" val="2467003755"/>
                    </a:ext>
                  </a:extLst>
                </a:gridCol>
                <a:gridCol w="3543300">
                  <a:extLst>
                    <a:ext uri="{9D8B030D-6E8A-4147-A177-3AD203B41FA5}">
                      <a16:colId xmlns:a16="http://schemas.microsoft.com/office/drawing/2014/main" val="3333718123"/>
                    </a:ext>
                  </a:extLst>
                </a:gridCol>
                <a:gridCol w="4216401">
                  <a:extLst>
                    <a:ext uri="{9D8B030D-6E8A-4147-A177-3AD203B41FA5}">
                      <a16:colId xmlns:a16="http://schemas.microsoft.com/office/drawing/2014/main" val="1906455523"/>
                    </a:ext>
                  </a:extLst>
                </a:gridCol>
              </a:tblGrid>
              <a:tr h="370840">
                <a:tc>
                  <a:txBody>
                    <a:bodyPr/>
                    <a:lstStyle/>
                    <a:p>
                      <a:endParaRPr lang="en-GB" sz="24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de-AT" sz="2400" b="1" dirty="0"/>
                        <a:t>3SG</a:t>
                      </a:r>
                      <a:endParaRPr lang="en-GB"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de-AT" sz="2400" b="1" dirty="0"/>
                        <a:t>3PL</a:t>
                      </a:r>
                      <a:endParaRPr lang="en-GB"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3193108"/>
                  </a:ext>
                </a:extLst>
              </a:tr>
              <a:tr h="370840">
                <a:tc>
                  <a:txBody>
                    <a:bodyPr/>
                    <a:lstStyle/>
                    <a:p>
                      <a:r>
                        <a:rPr lang="en-US" sz="2400" b="1" kern="1200" dirty="0">
                          <a:solidFill>
                            <a:schemeClr val="tx1"/>
                          </a:solidFill>
                          <a:effectLst/>
                          <a:latin typeface="+mn-lt"/>
                          <a:ea typeface="+mn-ea"/>
                          <a:cs typeface="+mn-cs"/>
                        </a:rPr>
                        <a:t>Nominative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шӧ</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631088006"/>
                  </a:ext>
                </a:extLst>
              </a:tr>
              <a:tr h="370840">
                <a:tc>
                  <a:txBody>
                    <a:bodyPr/>
                    <a:lstStyle/>
                    <a:p>
                      <a:r>
                        <a:rPr lang="en-US" sz="2400" b="1" kern="1200" dirty="0">
                          <a:solidFill>
                            <a:schemeClr val="tx1"/>
                          </a:solidFill>
                          <a:effectLst/>
                          <a:latin typeface="+mn-lt"/>
                          <a:ea typeface="+mn-ea"/>
                          <a:cs typeface="+mn-cs"/>
                        </a:rPr>
                        <a:t>Genitive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н</a:t>
                      </a:r>
                      <a:endParaRPr lang="en-GB" sz="2400" dirty="0">
                        <a:solidFill>
                          <a:srgbClr val="00B050"/>
                        </a:solidFill>
                      </a:endParaRPr>
                    </a:p>
                  </a:txBody>
                  <a:tcPr anchor="ctr">
                    <a:lnL w="38100" cap="flat" cmpd="sng" algn="ctr">
                      <a:solidFill>
                        <a:schemeClr val="tx1"/>
                      </a:solidFill>
                      <a:prstDash val="solid"/>
                      <a:round/>
                      <a:headEnd type="none" w="med" len="med"/>
                      <a:tailEnd type="none" w="med" len="med"/>
                    </a:lnL>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ын</a:t>
                      </a:r>
                      <a:endParaRPr lang="en-GB" sz="2400" dirty="0">
                        <a:solidFill>
                          <a:srgbClr val="00B05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71153135"/>
                  </a:ext>
                </a:extLst>
              </a:tr>
              <a:tr h="370840">
                <a:tc>
                  <a:txBody>
                    <a:bodyPr/>
                    <a:lstStyle/>
                    <a:p>
                      <a:r>
                        <a:rPr lang="en-US" sz="2400" b="1" kern="1200" dirty="0">
                          <a:solidFill>
                            <a:schemeClr val="tx1"/>
                          </a:solidFill>
                          <a:effectLst/>
                          <a:latin typeface="+mn-lt"/>
                          <a:ea typeface="+mn-ea"/>
                          <a:cs typeface="+mn-cs"/>
                        </a:rPr>
                        <a:t>Accusative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м</a:t>
                      </a:r>
                      <a:endParaRPr lang="en-GB" sz="2400" dirty="0">
                        <a:solidFill>
                          <a:srgbClr val="00B050"/>
                        </a:solidFill>
                      </a:endParaRPr>
                    </a:p>
                  </a:txBody>
                  <a:tcPr anchor="ctr">
                    <a:lnL w="38100" cap="flat" cmpd="sng" algn="ctr">
                      <a:solidFill>
                        <a:schemeClr val="tx1"/>
                      </a:solidFill>
                      <a:prstDash val="solid"/>
                      <a:round/>
                      <a:headEnd type="none" w="med" len="med"/>
                      <a:tailEnd type="none" w="med" len="med"/>
                    </a:lnL>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ым</a:t>
                      </a:r>
                      <a:endParaRPr lang="en-GB" sz="2400" dirty="0">
                        <a:solidFill>
                          <a:srgbClr val="00B05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700654625"/>
                  </a:ext>
                </a:extLst>
              </a:tr>
              <a:tr h="370840">
                <a:tc>
                  <a:txBody>
                    <a:bodyPr/>
                    <a:lstStyle/>
                    <a:p>
                      <a:r>
                        <a:rPr lang="mi-NZ" sz="2400" b="1" dirty="0"/>
                        <a:t>Comitative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ге</a:t>
                      </a:r>
                      <a:endParaRPr lang="en-GB" sz="2400" dirty="0">
                        <a:solidFill>
                          <a:srgbClr val="00B050"/>
                        </a:solidFill>
                      </a:endParaRPr>
                    </a:p>
                  </a:txBody>
                  <a:tcPr anchor="ctr">
                    <a:lnL w="38100" cap="flat" cmpd="sng" algn="ctr">
                      <a:solidFill>
                        <a:schemeClr val="tx1"/>
                      </a:solidFill>
                      <a:prstDash val="solid"/>
                      <a:round/>
                      <a:headEnd type="none" w="med" len="med"/>
                      <a:tailEnd type="none" w="med" len="med"/>
                    </a:lnL>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ге</a:t>
                      </a:r>
                      <a:endParaRPr lang="en-GB" sz="2400" dirty="0">
                        <a:solidFill>
                          <a:srgbClr val="00B05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82176077"/>
                  </a:ext>
                </a:extLst>
              </a:tr>
              <a:tr h="370840">
                <a:tc>
                  <a:txBody>
                    <a:bodyPr/>
                    <a:lstStyle/>
                    <a:p>
                      <a:r>
                        <a:rPr lang="en-US" sz="2400" b="1" kern="1200" dirty="0">
                          <a:solidFill>
                            <a:schemeClr val="tx1"/>
                          </a:solidFill>
                          <a:effectLst/>
                          <a:latin typeface="+mn-lt"/>
                          <a:ea typeface="+mn-ea"/>
                          <a:cs typeface="+mn-cs"/>
                        </a:rPr>
                        <a:t>Inessive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ышты</a:t>
                      </a:r>
                      <a:r>
                        <a:rPr lang="en-US" sz="2400" kern="1200" dirty="0" err="1">
                          <a:solidFill>
                            <a:srgbClr val="FF0000"/>
                          </a:solidFill>
                          <a:effectLst/>
                          <a:latin typeface="+mn-lt"/>
                          <a:ea typeface="+mn-ea"/>
                          <a:cs typeface="+mn-cs"/>
                        </a:rPr>
                        <a:t>жӧ</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ышты</a:t>
                      </a:r>
                      <a:r>
                        <a:rPr lang="en-US" sz="2400" kern="1200" dirty="0" err="1">
                          <a:solidFill>
                            <a:srgbClr val="FF0000"/>
                          </a:solidFill>
                          <a:effectLst/>
                          <a:latin typeface="+mn-lt"/>
                          <a:ea typeface="+mn-ea"/>
                          <a:cs typeface="+mn-cs"/>
                        </a:rPr>
                        <a:t>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6758406"/>
                  </a:ext>
                </a:extLst>
              </a:tr>
              <a:tr h="370840">
                <a:tc>
                  <a:txBody>
                    <a:bodyPr/>
                    <a:lstStyle/>
                    <a:p>
                      <a:r>
                        <a:rPr lang="en-US" sz="2400" b="1" kern="1200" dirty="0">
                          <a:solidFill>
                            <a:schemeClr val="tx1"/>
                          </a:solidFill>
                          <a:effectLst/>
                          <a:latin typeface="+mn-lt"/>
                          <a:ea typeface="+mn-ea"/>
                          <a:cs typeface="+mn-cs"/>
                        </a:rPr>
                        <a:t>Illative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ышкы</a:t>
                      </a:r>
                      <a:r>
                        <a:rPr lang="en-US" sz="2400" kern="1200" dirty="0" err="1">
                          <a:solidFill>
                            <a:srgbClr val="FF0000"/>
                          </a:solidFill>
                          <a:effectLst/>
                          <a:latin typeface="+mn-lt"/>
                          <a:ea typeface="+mn-ea"/>
                          <a:cs typeface="+mn-cs"/>
                        </a:rPr>
                        <a:t>жӧ</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ышкы</a:t>
                      </a:r>
                      <a:r>
                        <a:rPr lang="en-US" sz="2400" kern="1200" dirty="0" err="1">
                          <a:solidFill>
                            <a:srgbClr val="FF0000"/>
                          </a:solidFill>
                          <a:effectLst/>
                          <a:latin typeface="+mn-lt"/>
                          <a:ea typeface="+mn-ea"/>
                          <a:cs typeface="+mn-cs"/>
                        </a:rPr>
                        <a:t>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133770058"/>
                  </a:ext>
                </a:extLst>
              </a:tr>
              <a:tr h="370840">
                <a:tc>
                  <a:txBody>
                    <a:bodyPr/>
                    <a:lstStyle/>
                    <a:p>
                      <a:r>
                        <a:rPr lang="en-US" sz="2400" b="1" kern="1200" dirty="0">
                          <a:solidFill>
                            <a:schemeClr val="tx1"/>
                          </a:solidFill>
                          <a:effectLst/>
                          <a:latin typeface="+mn-lt"/>
                          <a:ea typeface="+mn-ea"/>
                          <a:cs typeface="+mn-cs"/>
                        </a:rPr>
                        <a:t>Lative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US" sz="2400" b="0" kern="1200" dirty="0" err="1">
                          <a:solidFill>
                            <a:schemeClr val="tx1"/>
                          </a:solidFill>
                          <a:effectLst/>
                          <a:latin typeface="+mn-lt"/>
                          <a:ea typeface="+mn-ea"/>
                          <a:cs typeface="+mn-cs"/>
                        </a:rPr>
                        <a:t>пӧрт</a:t>
                      </a:r>
                      <a:r>
                        <a:rPr lang="en-US" sz="2400" b="1" kern="1200" dirty="0" err="1">
                          <a:solidFill>
                            <a:srgbClr val="00B050"/>
                          </a:solidFill>
                          <a:effectLst/>
                          <a:latin typeface="+mn-lt"/>
                          <a:ea typeface="+mn-ea"/>
                          <a:cs typeface="+mn-cs"/>
                        </a:rPr>
                        <a:t>e</a:t>
                      </a:r>
                      <a:r>
                        <a:rPr lang="en-US" sz="2400" b="0" kern="1200" dirty="0" err="1">
                          <a:solidFill>
                            <a:srgbClr val="00B050"/>
                          </a:solidFill>
                          <a:effectLst/>
                          <a:latin typeface="+mn-lt"/>
                          <a:ea typeface="+mn-ea"/>
                          <a:cs typeface="+mn-cs"/>
                        </a:rPr>
                        <a:t>ш</a:t>
                      </a:r>
                      <a:r>
                        <a:rPr lang="mi-NZ" sz="2400" b="0" kern="1200" dirty="0">
                          <a:solidFill>
                            <a:srgbClr val="FF0000"/>
                          </a:solidFill>
                          <a:effectLst/>
                          <a:latin typeface="+mn-lt"/>
                          <a:ea typeface="+mn-ea"/>
                          <a:cs typeface="+mn-cs"/>
                        </a:rPr>
                        <a:t>ыже</a:t>
                      </a:r>
                      <a:endParaRPr lang="en-GB" sz="2400" b="0" dirty="0">
                        <a:solidFill>
                          <a:srgbClr val="FF0000"/>
                        </a:solidFill>
                      </a:endParaRPr>
                    </a:p>
                  </a:txBody>
                  <a:tcPr anchor="ctr">
                    <a:lnL w="38100" cap="flat" cmpd="sng" algn="ctr">
                      <a:solidFill>
                        <a:schemeClr val="tx1"/>
                      </a:solidFill>
                      <a:prstDash val="solid"/>
                      <a:round/>
                      <a:headEnd type="none" w="med" len="med"/>
                      <a:tailEnd type="none" w="med" len="med"/>
                    </a:lnL>
                    <a:noFill/>
                  </a:tcPr>
                </a:tc>
                <a:tc>
                  <a:txBody>
                    <a:bodyPr/>
                    <a:lstStyle/>
                    <a:p>
                      <a:r>
                        <a:rPr lang="en-US" sz="2400" b="0" kern="1200" dirty="0" err="1">
                          <a:solidFill>
                            <a:schemeClr val="tx1"/>
                          </a:solidFill>
                          <a:effectLst/>
                          <a:latin typeface="+mn-lt"/>
                          <a:ea typeface="+mn-ea"/>
                          <a:cs typeface="+mn-cs"/>
                        </a:rPr>
                        <a:t>пӧрт</a:t>
                      </a:r>
                      <a:r>
                        <a:rPr lang="en-US" sz="2400" b="1" kern="1200" dirty="0" err="1">
                          <a:solidFill>
                            <a:srgbClr val="00B050"/>
                          </a:solidFill>
                          <a:effectLst/>
                          <a:latin typeface="+mn-lt"/>
                          <a:ea typeface="+mn-ea"/>
                          <a:cs typeface="+mn-cs"/>
                        </a:rPr>
                        <a:t>e</a:t>
                      </a:r>
                      <a:r>
                        <a:rPr lang="en-US" sz="2400" b="0" kern="1200" dirty="0" err="1">
                          <a:solidFill>
                            <a:srgbClr val="00B050"/>
                          </a:solidFill>
                          <a:effectLst/>
                          <a:latin typeface="+mn-lt"/>
                          <a:ea typeface="+mn-ea"/>
                          <a:cs typeface="+mn-cs"/>
                        </a:rPr>
                        <a:t>ш</a:t>
                      </a:r>
                      <a:r>
                        <a:rPr lang="mi-NZ" sz="2400" b="0" kern="1200" dirty="0">
                          <a:solidFill>
                            <a:srgbClr val="FF0000"/>
                          </a:solidFill>
                          <a:effectLst/>
                          <a:latin typeface="+mn-lt"/>
                          <a:ea typeface="+mn-ea"/>
                          <a:cs typeface="+mn-cs"/>
                        </a:rPr>
                        <a:t>ышт</a:t>
                      </a:r>
                      <a:endParaRPr lang="en-GB" sz="2400" b="0" dirty="0">
                        <a:solidFill>
                          <a:srgbClr val="FF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30277642"/>
                  </a:ext>
                </a:extLst>
              </a:tr>
              <a:tr h="370840">
                <a:tc>
                  <a:txBody>
                    <a:bodyPr/>
                    <a:lstStyle/>
                    <a:p>
                      <a:r>
                        <a:rPr lang="en-US" sz="2400" b="1" kern="1200" dirty="0">
                          <a:solidFill>
                            <a:schemeClr val="tx1"/>
                          </a:solidFill>
                          <a:effectLst/>
                          <a:latin typeface="+mn-lt"/>
                          <a:ea typeface="+mn-ea"/>
                          <a:cs typeface="+mn-cs"/>
                        </a:rPr>
                        <a:t>Dative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noFill/>
                  </a:tcPr>
                </a:tc>
                <a:tc>
                  <a:txBody>
                    <a:bodyPr/>
                    <a:lstStyle/>
                    <a:p>
                      <a:r>
                        <a:rPr lang="en-US" sz="2400" kern="1200" dirty="0" err="1">
                          <a:solidFill>
                            <a:schemeClr val="tx1"/>
                          </a:solidFill>
                          <a:effectLst/>
                          <a:latin typeface="+mn-lt"/>
                          <a:ea typeface="+mn-ea"/>
                          <a:cs typeface="+mn-cs"/>
                        </a:rPr>
                        <a:t>пӧрт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a:solidFill>
                            <a:schemeClr val="tx1"/>
                          </a:solidFill>
                          <a:effectLst/>
                          <a:latin typeface="+mn-lt"/>
                          <a:ea typeface="+mn-ea"/>
                          <a:cs typeface="+mn-cs"/>
                        </a:rPr>
                        <a:t>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err="1">
                          <a:solidFill>
                            <a:srgbClr val="FF0000"/>
                          </a:solidFill>
                          <a:effectLst/>
                          <a:latin typeface="+mn-lt"/>
                          <a:ea typeface="+mn-ea"/>
                          <a:cs typeface="+mn-cs"/>
                        </a:rPr>
                        <a:t>же</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noFill/>
                  </a:tcPr>
                </a:tc>
                <a:tc>
                  <a:txBody>
                    <a:bodyPr/>
                    <a:lstStyle/>
                    <a:p>
                      <a:r>
                        <a:rPr lang="en-US" sz="2400" kern="1200" dirty="0" err="1">
                          <a:solidFill>
                            <a:schemeClr val="tx1"/>
                          </a:solidFill>
                          <a:effectLst/>
                          <a:latin typeface="+mn-lt"/>
                          <a:ea typeface="+mn-ea"/>
                          <a:cs typeface="+mn-cs"/>
                        </a:rPr>
                        <a:t>пӧрт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a:solidFill>
                            <a:schemeClr val="tx1"/>
                          </a:solidFill>
                          <a:effectLst/>
                          <a:latin typeface="+mn-lt"/>
                          <a:ea typeface="+mn-ea"/>
                          <a:cs typeface="+mn-cs"/>
                        </a:rPr>
                        <a:t>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err="1">
                          <a:solidFill>
                            <a:srgbClr val="FF0000"/>
                          </a:solidFill>
                          <a:effectLst/>
                          <a:latin typeface="+mn-lt"/>
                          <a:ea typeface="+mn-ea"/>
                          <a:cs typeface="+mn-cs"/>
                        </a:rPr>
                        <a:t>ышт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389686302"/>
                  </a:ext>
                </a:extLst>
              </a:tr>
              <a:tr h="370840">
                <a:tc>
                  <a:txBody>
                    <a:bodyPr/>
                    <a:lstStyle/>
                    <a:p>
                      <a:r>
                        <a:rPr lang="de-AT" sz="2400" b="1" dirty="0"/>
                        <a:t>Comparative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ла</a:t>
                      </a:r>
                      <a:r>
                        <a:rPr lang="en-US" sz="2400" kern="1200" dirty="0">
                          <a:solidFill>
                            <a:schemeClr val="tx1"/>
                          </a:solidFill>
                          <a:effectLst/>
                          <a:latin typeface="+mn-lt"/>
                          <a:ea typeface="+mn-ea"/>
                          <a:cs typeface="+mn-cs"/>
                        </a:rPr>
                        <a:t> (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FF0000"/>
                          </a:solidFill>
                          <a:effectLst/>
                          <a:latin typeface="+mn-lt"/>
                          <a:ea typeface="+mn-ea"/>
                          <a:cs typeface="+mn-cs"/>
                        </a:rPr>
                        <a:t>же</a:t>
                      </a:r>
                      <a:r>
                        <a:rPr lang="en-US" sz="2400" kern="1200" dirty="0">
                          <a:solidFill>
                            <a:schemeClr val="tx1"/>
                          </a:solidFill>
                          <a:effectLst/>
                          <a:latin typeface="+mn-lt"/>
                          <a:ea typeface="+mn-ea"/>
                          <a:cs typeface="+mn-cs"/>
                        </a:rPr>
                        <a:t>)</a:t>
                      </a:r>
                      <a:endParaRPr lang="en-GB" sz="2400"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no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ла</a:t>
                      </a:r>
                      <a:r>
                        <a:rPr lang="en-US" sz="2400" kern="1200" dirty="0">
                          <a:solidFill>
                            <a:schemeClr val="tx1"/>
                          </a:solidFill>
                          <a:effectLst/>
                          <a:latin typeface="+mn-lt"/>
                          <a:ea typeface="+mn-ea"/>
                          <a:cs typeface="+mn-cs"/>
                        </a:rPr>
                        <a:t> (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FF0000"/>
                          </a:solidFill>
                          <a:effectLst/>
                          <a:latin typeface="+mn-lt"/>
                          <a:ea typeface="+mn-ea"/>
                          <a:cs typeface="+mn-cs"/>
                        </a:rPr>
                        <a:t>шт</a:t>
                      </a:r>
                      <a:r>
                        <a:rPr lang="en-US" sz="2400" kern="1200" dirty="0">
                          <a:solidFill>
                            <a:schemeClr val="tx1"/>
                          </a:solidFill>
                          <a:effectLst/>
                          <a:latin typeface="+mn-lt"/>
                          <a:ea typeface="+mn-ea"/>
                          <a:cs typeface="+mn-cs"/>
                        </a:rPr>
                        <a:t>)</a:t>
                      </a:r>
                      <a:endParaRPr lang="en-GB" sz="2400" dirty="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8510120"/>
                  </a:ext>
                </a:extLst>
              </a:tr>
            </a:tbl>
          </a:graphicData>
        </a:graphic>
      </p:graphicFrame>
      <p:cxnSp>
        <p:nvCxnSpPr>
          <p:cNvPr id="7" name="Straight Connector 6">
            <a:extLst>
              <a:ext uri="{FF2B5EF4-FFF2-40B4-BE49-F238E27FC236}">
                <a16:creationId xmlns:a16="http://schemas.microsoft.com/office/drawing/2014/main" id="{6E8A1D96-62EB-4436-ACEE-FC6BE332B6F3}"/>
              </a:ext>
            </a:extLst>
          </p:cNvPr>
          <p:cNvCxnSpPr>
            <a:cxnSpLocks/>
          </p:cNvCxnSpPr>
          <p:nvPr/>
        </p:nvCxnSpPr>
        <p:spPr>
          <a:xfrm>
            <a:off x="953470" y="5451478"/>
            <a:ext cx="1097183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47D12DE-72C0-4D38-AB2C-BF1777BB7135}"/>
              </a:ext>
            </a:extLst>
          </p:cNvPr>
          <p:cNvCxnSpPr>
            <a:cxnSpLocks/>
          </p:cNvCxnSpPr>
          <p:nvPr/>
        </p:nvCxnSpPr>
        <p:spPr>
          <a:xfrm>
            <a:off x="953470" y="4079878"/>
            <a:ext cx="1097183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ED40A1A-7AA5-4184-911B-4211AC5BCED8}"/>
              </a:ext>
            </a:extLst>
          </p:cNvPr>
          <p:cNvCxnSpPr>
            <a:cxnSpLocks/>
          </p:cNvCxnSpPr>
          <p:nvPr/>
        </p:nvCxnSpPr>
        <p:spPr>
          <a:xfrm>
            <a:off x="953470" y="2708278"/>
            <a:ext cx="10971830" cy="0"/>
          </a:xfrm>
          <a:prstGeom prst="line">
            <a:avLst/>
          </a:prstGeom>
          <a:ln w="38100"/>
        </p:spPr>
        <p:style>
          <a:lnRef idx="1">
            <a:schemeClr val="dk1"/>
          </a:lnRef>
          <a:fillRef idx="0">
            <a:schemeClr val="dk1"/>
          </a:fillRef>
          <a:effectRef idx="0">
            <a:schemeClr val="dk1"/>
          </a:effectRef>
          <a:fontRef idx="minor">
            <a:schemeClr val="tx1"/>
          </a:fontRef>
        </p:style>
      </p:cxnSp>
      <p:pic>
        <p:nvPicPr>
          <p:cNvPr id="1026" name="Picture 2">
            <a:extLst>
              <a:ext uri="{FF2B5EF4-FFF2-40B4-BE49-F238E27FC236}">
                <a16:creationId xmlns:a16="http://schemas.microsoft.com/office/drawing/2014/main" id="{7058C8C6-65A3-4FC9-8231-1260019AA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22" y="4419671"/>
            <a:ext cx="781049" cy="475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13" descr="Icon, rectangle&#10;&#10;Description automatically generated">
            <a:extLst>
              <a:ext uri="{FF2B5EF4-FFF2-40B4-BE49-F238E27FC236}">
                <a16:creationId xmlns:a16="http://schemas.microsoft.com/office/drawing/2014/main" id="{559D3EFA-797E-47EA-A9D4-57FF323EE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83" y="3023994"/>
            <a:ext cx="783288" cy="477235"/>
          </a:xfrm>
          <a:prstGeom prst="rect">
            <a:avLst/>
          </a:prstGeom>
          <a:ln>
            <a:solidFill>
              <a:schemeClr val="tx1"/>
            </a:solidFill>
          </a:ln>
        </p:spPr>
      </p:pic>
      <p:sp>
        <p:nvSpPr>
          <p:cNvPr id="19" name="TextBox 18">
            <a:extLst>
              <a:ext uri="{FF2B5EF4-FFF2-40B4-BE49-F238E27FC236}">
                <a16:creationId xmlns:a16="http://schemas.microsoft.com/office/drawing/2014/main" id="{F60D68F9-5B16-458A-A072-AFD4770EB627}"/>
              </a:ext>
            </a:extLst>
          </p:cNvPr>
          <p:cNvSpPr txBox="1"/>
          <p:nvPr/>
        </p:nvSpPr>
        <p:spPr>
          <a:xfrm>
            <a:off x="589083" y="3511286"/>
            <a:ext cx="781048" cy="338554"/>
          </a:xfrm>
          <a:prstGeom prst="rect">
            <a:avLst/>
          </a:prstGeom>
          <a:noFill/>
        </p:spPr>
        <p:txBody>
          <a:bodyPr wrap="square">
            <a:spAutoFit/>
          </a:bodyPr>
          <a:lstStyle/>
          <a:p>
            <a:pPr algn="ct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endParaRPr lang="en-GB" sz="1600" dirty="0">
              <a:solidFill>
                <a:srgbClr val="00B050"/>
              </a:solidFill>
            </a:endParaRPr>
          </a:p>
        </p:txBody>
      </p:sp>
      <p:sp>
        <p:nvSpPr>
          <p:cNvPr id="20" name="TextBox 19">
            <a:extLst>
              <a:ext uri="{FF2B5EF4-FFF2-40B4-BE49-F238E27FC236}">
                <a16:creationId xmlns:a16="http://schemas.microsoft.com/office/drawing/2014/main" id="{CA59F6E1-D94F-4B82-9474-71220E891C76}"/>
              </a:ext>
            </a:extLst>
          </p:cNvPr>
          <p:cNvSpPr txBox="1"/>
          <p:nvPr/>
        </p:nvSpPr>
        <p:spPr>
          <a:xfrm>
            <a:off x="589082" y="4910177"/>
            <a:ext cx="781049" cy="338554"/>
          </a:xfrm>
          <a:prstGeom prst="rect">
            <a:avLst/>
          </a:prstGeom>
          <a:noFill/>
        </p:spPr>
        <p:txBody>
          <a:bodyPr wrap="square">
            <a:spAutoFit/>
          </a:bodyPr>
          <a:lstStyle/>
          <a:p>
            <a:pPr algn="ct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16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a:t>
            </a:r>
            <a:endParaRPr lang="en-GB" sz="1600" dirty="0">
              <a:solidFill>
                <a:srgbClr val="00B050"/>
              </a:solidFill>
            </a:endParaRPr>
          </a:p>
        </p:txBody>
      </p:sp>
      <p:pic>
        <p:nvPicPr>
          <p:cNvPr id="21" name="Picture 2">
            <a:extLst>
              <a:ext uri="{FF2B5EF4-FFF2-40B4-BE49-F238E27FC236}">
                <a16:creationId xmlns:a16="http://schemas.microsoft.com/office/drawing/2014/main" id="{1FF9921A-E49C-44A3-BADC-8BB7358E5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78524">
            <a:off x="703247" y="5694874"/>
            <a:ext cx="781049" cy="475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21" descr="Icon, rectangle&#10;&#10;Description automatically generated">
            <a:extLst>
              <a:ext uri="{FF2B5EF4-FFF2-40B4-BE49-F238E27FC236}">
                <a16:creationId xmlns:a16="http://schemas.microsoft.com/office/drawing/2014/main" id="{19046DFA-B6A6-4DC0-9DC0-963413E1E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0578">
            <a:off x="308166" y="5688947"/>
            <a:ext cx="783288" cy="477235"/>
          </a:xfrm>
          <a:prstGeom prst="rect">
            <a:avLst/>
          </a:prstGeom>
          <a:ln>
            <a:solidFill>
              <a:schemeClr val="tx1"/>
            </a:solidFill>
          </a:ln>
        </p:spPr>
      </p:pic>
      <p:sp>
        <p:nvSpPr>
          <p:cNvPr id="23" name="TextBox 22">
            <a:extLst>
              <a:ext uri="{FF2B5EF4-FFF2-40B4-BE49-F238E27FC236}">
                <a16:creationId xmlns:a16="http://schemas.microsoft.com/office/drawing/2014/main" id="{6D5BB928-58E1-464E-984F-290C4FE906EB}"/>
              </a:ext>
            </a:extLst>
          </p:cNvPr>
          <p:cNvSpPr txBox="1"/>
          <p:nvPr/>
        </p:nvSpPr>
        <p:spPr>
          <a:xfrm>
            <a:off x="200873" y="6484402"/>
            <a:ext cx="1557466" cy="338554"/>
          </a:xfrm>
          <a:prstGeom prst="rect">
            <a:avLst/>
          </a:prstGeom>
          <a:noFill/>
        </p:spPr>
        <p:txBody>
          <a:bodyPr wrap="square">
            <a:spAutoFit/>
          </a:bodyPr>
          <a:lstStyle/>
          <a:p>
            <a:pPr algn="ct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16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16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a:t>
            </a:r>
            <a:endParaRPr lang="en-GB" sz="1600" dirty="0">
              <a:solidFill>
                <a:srgbClr val="00B050"/>
              </a:solidFill>
            </a:endParaRPr>
          </a:p>
        </p:txBody>
      </p:sp>
      <p:sp>
        <p:nvSpPr>
          <p:cNvPr id="17" name="Content Placeholder 2">
            <a:extLst>
              <a:ext uri="{FF2B5EF4-FFF2-40B4-BE49-F238E27FC236}">
                <a16:creationId xmlns:a16="http://schemas.microsoft.com/office/drawing/2014/main" id="{92D63AAA-C05D-4662-8940-FC5A5DBF075B}"/>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a:t>
            </a:r>
            <a:r>
              <a:rPr lang="de-AT" sz="3600" u="sng" dirty="0">
                <a:latin typeface="Calibri" panose="020F0502020204030204" pitchFamily="34" charset="0"/>
                <a:ea typeface="Times New Roman" panose="02020603050405020304" pitchFamily="18" charset="0"/>
                <a:cs typeface="Calibri" panose="020F0502020204030204" pitchFamily="34" charset="0"/>
              </a:rPr>
              <a:t>Comparative case [!]</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540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FCC4EC-D7E5-4504-9F8A-F50F73997B7E}"/>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02057528-8BD8-45BB-A483-87A80CB7AFDE}"/>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6" name="Content Placeholder 2">
            <a:extLst>
              <a:ext uri="{FF2B5EF4-FFF2-40B4-BE49-F238E27FC236}">
                <a16:creationId xmlns:a16="http://schemas.microsoft.com/office/drawing/2014/main" id="{C1BE2BB6-A8C9-4BAB-B1E5-FAA1B3A6C61F}"/>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Adjectives with short and long forms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15" name="Content Placeholder 14">
            <a:extLst>
              <a:ext uri="{FF2B5EF4-FFF2-40B4-BE49-F238E27FC236}">
                <a16:creationId xmlns:a16="http://schemas.microsoft.com/office/drawing/2014/main" id="{53F07CD4-1183-4700-8E51-F7179784CCA2}"/>
              </a:ext>
            </a:extLst>
          </p:cNvPr>
          <p:cNvSpPr>
            <a:spLocks noGrp="1"/>
          </p:cNvSpPr>
          <p:nvPr>
            <p:ph idx="1"/>
          </p:nvPr>
        </p:nvSpPr>
        <p:spPr>
          <a:xfrm>
            <a:off x="2362199" y="1825625"/>
            <a:ext cx="2979235" cy="2099604"/>
          </a:xfrm>
        </p:spPr>
        <p:txBody>
          <a:bodyPr>
            <a:normAutofit/>
          </a:bodyPr>
          <a:lstStyle/>
          <a:p>
            <a:pPr marL="0" indent="0">
              <a:buNone/>
            </a:pPr>
            <a:r>
              <a:rPr lang="de-AT" sz="2000" dirty="0"/>
              <a:t>Мо т</a:t>
            </a:r>
            <a:r>
              <a:rPr lang="de-AT" sz="2000" b="1" dirty="0"/>
              <a:t>и</a:t>
            </a:r>
            <a:r>
              <a:rPr lang="de-AT" sz="2000" dirty="0"/>
              <a:t>де?</a:t>
            </a:r>
          </a:p>
          <a:p>
            <a:pPr marL="0" indent="0">
              <a:buNone/>
            </a:pPr>
            <a:r>
              <a:rPr lang="de-AT" sz="2000" dirty="0"/>
              <a:t>Т</a:t>
            </a:r>
            <a:r>
              <a:rPr lang="de-AT" sz="2000" b="1" dirty="0"/>
              <a:t>и</a:t>
            </a:r>
            <a:r>
              <a:rPr lang="de-AT" sz="2000" dirty="0"/>
              <a:t>де й</a:t>
            </a:r>
            <a:r>
              <a:rPr lang="de-AT" sz="2000" b="1" dirty="0"/>
              <a:t>о</a:t>
            </a:r>
            <a:r>
              <a:rPr lang="de-AT" sz="2000" dirty="0"/>
              <a:t>шкар п</a:t>
            </a:r>
            <a:r>
              <a:rPr lang="de-AT" sz="2000" b="1" dirty="0"/>
              <a:t>ӧ</a:t>
            </a:r>
            <a:r>
              <a:rPr lang="de-AT" sz="2000" dirty="0"/>
              <a:t>рт.</a:t>
            </a:r>
          </a:p>
          <a:p>
            <a:pPr marL="0" indent="0">
              <a:buNone/>
            </a:pPr>
            <a:endParaRPr lang="de-AT" sz="2000" dirty="0"/>
          </a:p>
          <a:p>
            <a:pPr marL="0" indent="0">
              <a:buNone/>
            </a:pPr>
            <a:r>
              <a:rPr lang="en-GB" sz="2000" dirty="0" err="1"/>
              <a:t>Т</a:t>
            </a:r>
            <a:r>
              <a:rPr lang="en-GB" sz="2000" b="1" dirty="0" err="1"/>
              <a:t>и</a:t>
            </a:r>
            <a:r>
              <a:rPr lang="en-GB" sz="2000" dirty="0" err="1"/>
              <a:t>де</a:t>
            </a:r>
            <a:r>
              <a:rPr lang="en-GB" sz="2000" dirty="0"/>
              <a:t> </a:t>
            </a:r>
            <a:r>
              <a:rPr lang="en-GB" sz="2000" dirty="0" err="1"/>
              <a:t>пӧрт</a:t>
            </a:r>
            <a:r>
              <a:rPr lang="en-GB" sz="2000" dirty="0"/>
              <a:t> </a:t>
            </a:r>
            <a:r>
              <a:rPr lang="en-GB" sz="2000" dirty="0" err="1"/>
              <a:t>м</a:t>
            </a:r>
            <a:r>
              <a:rPr lang="en-GB" sz="2000" b="1" dirty="0" err="1"/>
              <a:t>о</a:t>
            </a:r>
            <a:r>
              <a:rPr lang="en-GB" sz="2000" dirty="0" err="1"/>
              <a:t>гай</a:t>
            </a:r>
            <a:r>
              <a:rPr lang="en-GB" sz="2000" dirty="0"/>
              <a:t> </a:t>
            </a:r>
            <a:r>
              <a:rPr lang="en-GB" sz="2000" dirty="0" err="1"/>
              <a:t>тӱс</a:t>
            </a:r>
            <a:r>
              <a:rPr lang="en-GB" sz="2000" b="1" dirty="0" err="1"/>
              <a:t>а</a:t>
            </a:r>
            <a:r>
              <a:rPr lang="en-GB" sz="2000" dirty="0" err="1"/>
              <a:t>н</a:t>
            </a:r>
            <a:r>
              <a:rPr lang="en-GB" sz="2000" dirty="0"/>
              <a:t>?</a:t>
            </a:r>
          </a:p>
          <a:p>
            <a:pPr marL="0" indent="0">
              <a:buNone/>
            </a:pPr>
            <a:r>
              <a:rPr lang="en-GB" sz="2000" dirty="0" err="1"/>
              <a:t>Т</a:t>
            </a:r>
            <a:r>
              <a:rPr lang="en-GB" sz="2000" b="1" dirty="0" err="1"/>
              <a:t>и</a:t>
            </a:r>
            <a:r>
              <a:rPr lang="en-GB" sz="2000" dirty="0" err="1"/>
              <a:t>де</a:t>
            </a:r>
            <a:r>
              <a:rPr lang="en-GB" sz="2000" dirty="0"/>
              <a:t> </a:t>
            </a:r>
            <a:r>
              <a:rPr lang="en-GB" sz="2000" dirty="0" err="1"/>
              <a:t>пӧрт</a:t>
            </a:r>
            <a:r>
              <a:rPr lang="en-GB" sz="2000" dirty="0"/>
              <a:t> </a:t>
            </a:r>
            <a:r>
              <a:rPr lang="en-GB" sz="2000" dirty="0" err="1"/>
              <a:t>й</a:t>
            </a:r>
            <a:r>
              <a:rPr lang="en-GB" sz="2000" b="1" dirty="0" err="1"/>
              <a:t>о</a:t>
            </a:r>
            <a:r>
              <a:rPr lang="en-GB" sz="2000" dirty="0" err="1"/>
              <a:t>шкарге</a:t>
            </a:r>
            <a:r>
              <a:rPr lang="en-GB" sz="2000" dirty="0"/>
              <a:t>.</a:t>
            </a:r>
          </a:p>
        </p:txBody>
      </p:sp>
      <p:sp>
        <p:nvSpPr>
          <p:cNvPr id="16" name="Rectangle 15">
            <a:extLst>
              <a:ext uri="{FF2B5EF4-FFF2-40B4-BE49-F238E27FC236}">
                <a16:creationId xmlns:a16="http://schemas.microsoft.com/office/drawing/2014/main" id="{FE766CAC-2D46-4A2F-B578-F727C138FC92}"/>
              </a:ext>
            </a:extLst>
          </p:cNvPr>
          <p:cNvSpPr/>
          <p:nvPr/>
        </p:nvSpPr>
        <p:spPr>
          <a:xfrm>
            <a:off x="965200" y="2381161"/>
            <a:ext cx="1117600" cy="914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BC18385D-536B-4098-9CE9-F7E2B995915A}"/>
              </a:ext>
            </a:extLst>
          </p:cNvPr>
          <p:cNvSpPr/>
          <p:nvPr/>
        </p:nvSpPr>
        <p:spPr>
          <a:xfrm>
            <a:off x="965200" y="1574998"/>
            <a:ext cx="1117600" cy="806163"/>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14">
            <a:extLst>
              <a:ext uri="{FF2B5EF4-FFF2-40B4-BE49-F238E27FC236}">
                <a16:creationId xmlns:a16="http://schemas.microsoft.com/office/drawing/2014/main" id="{01219635-2392-47DE-A5B8-41315D0DEF3A}"/>
              </a:ext>
            </a:extLst>
          </p:cNvPr>
          <p:cNvSpPr txBox="1">
            <a:spLocks/>
          </p:cNvSpPr>
          <p:nvPr/>
        </p:nvSpPr>
        <p:spPr>
          <a:xfrm>
            <a:off x="5341434" y="4256746"/>
            <a:ext cx="2979235" cy="2099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t>Мо т</a:t>
            </a:r>
            <a:r>
              <a:rPr lang="de-AT" sz="2000" b="1" dirty="0"/>
              <a:t>и</a:t>
            </a:r>
            <a:r>
              <a:rPr lang="de-AT" sz="2000" dirty="0"/>
              <a:t>де?</a:t>
            </a:r>
          </a:p>
          <a:p>
            <a:pPr marL="0" indent="0">
              <a:buFont typeface="Arial" panose="020B0604020202020204" pitchFamily="34" charset="0"/>
              <a:buNone/>
            </a:pPr>
            <a:r>
              <a:rPr lang="de-AT" sz="2000" dirty="0"/>
              <a:t>Т</a:t>
            </a:r>
            <a:r>
              <a:rPr lang="de-AT" sz="2000" b="1" dirty="0"/>
              <a:t>и</a:t>
            </a:r>
            <a:r>
              <a:rPr lang="de-AT" sz="2000" dirty="0"/>
              <a:t>де уж</a:t>
            </a:r>
            <a:r>
              <a:rPr lang="de-AT" sz="2000" b="1" dirty="0"/>
              <a:t>а</a:t>
            </a:r>
            <a:r>
              <a:rPr lang="de-AT" sz="2000" dirty="0"/>
              <a:t>р п</a:t>
            </a:r>
            <a:r>
              <a:rPr lang="de-AT" sz="2000" b="1" dirty="0"/>
              <a:t>ӧ</a:t>
            </a:r>
            <a:r>
              <a:rPr lang="de-AT" sz="2000" dirty="0"/>
              <a:t>рт.</a:t>
            </a:r>
          </a:p>
          <a:p>
            <a:pPr marL="0" indent="0">
              <a:buFont typeface="Arial" panose="020B0604020202020204" pitchFamily="34" charset="0"/>
              <a:buNone/>
            </a:pPr>
            <a:endParaRPr lang="de-AT" sz="2000" dirty="0"/>
          </a:p>
          <a:p>
            <a:pPr marL="0" indent="0">
              <a:buFont typeface="Arial" panose="020B0604020202020204" pitchFamily="34" charset="0"/>
              <a:buNone/>
            </a:pPr>
            <a:r>
              <a:rPr lang="en-GB" sz="2000" dirty="0" err="1"/>
              <a:t>Т</a:t>
            </a:r>
            <a:r>
              <a:rPr lang="en-GB" sz="2000" b="1" dirty="0" err="1"/>
              <a:t>и</a:t>
            </a:r>
            <a:r>
              <a:rPr lang="en-GB" sz="2000" dirty="0" err="1"/>
              <a:t>де</a:t>
            </a:r>
            <a:r>
              <a:rPr lang="en-GB" sz="2000" dirty="0"/>
              <a:t> </a:t>
            </a:r>
            <a:r>
              <a:rPr lang="en-GB" sz="2000" dirty="0" err="1"/>
              <a:t>пӧрт</a:t>
            </a:r>
            <a:r>
              <a:rPr lang="en-GB" sz="2000" dirty="0"/>
              <a:t> </a:t>
            </a:r>
            <a:r>
              <a:rPr lang="en-GB" sz="2000" dirty="0" err="1"/>
              <a:t>м</a:t>
            </a:r>
            <a:r>
              <a:rPr lang="en-GB" sz="2000" b="1" dirty="0" err="1"/>
              <a:t>о</a:t>
            </a:r>
            <a:r>
              <a:rPr lang="en-GB" sz="2000" dirty="0" err="1"/>
              <a:t>гай</a:t>
            </a:r>
            <a:r>
              <a:rPr lang="en-GB" sz="2000" dirty="0"/>
              <a:t> </a:t>
            </a:r>
            <a:r>
              <a:rPr lang="en-GB" sz="2000" dirty="0" err="1"/>
              <a:t>тӱс</a:t>
            </a:r>
            <a:r>
              <a:rPr lang="en-GB" sz="2000" b="1" dirty="0" err="1"/>
              <a:t>а</a:t>
            </a:r>
            <a:r>
              <a:rPr lang="en-GB" sz="2000" dirty="0" err="1"/>
              <a:t>н</a:t>
            </a:r>
            <a:r>
              <a:rPr lang="en-GB" sz="2000" dirty="0"/>
              <a:t>?</a:t>
            </a:r>
          </a:p>
          <a:p>
            <a:pPr marL="0" indent="0">
              <a:buFont typeface="Arial" panose="020B0604020202020204" pitchFamily="34" charset="0"/>
              <a:buNone/>
            </a:pPr>
            <a:r>
              <a:rPr lang="en-GB" sz="2000" dirty="0" err="1"/>
              <a:t>Т</a:t>
            </a:r>
            <a:r>
              <a:rPr lang="en-GB" sz="2000" b="1" dirty="0" err="1"/>
              <a:t>и</a:t>
            </a:r>
            <a:r>
              <a:rPr lang="en-GB" sz="2000" dirty="0" err="1"/>
              <a:t>де</a:t>
            </a:r>
            <a:r>
              <a:rPr lang="en-GB" sz="2000" dirty="0"/>
              <a:t> </a:t>
            </a:r>
            <a:r>
              <a:rPr lang="en-GB" sz="2000" dirty="0" err="1"/>
              <a:t>пӧрт</a:t>
            </a:r>
            <a:r>
              <a:rPr lang="en-GB" sz="2000" dirty="0"/>
              <a:t> </a:t>
            </a:r>
            <a:r>
              <a:rPr lang="en-GB" sz="2000" dirty="0" err="1"/>
              <a:t>уж</a:t>
            </a:r>
            <a:r>
              <a:rPr lang="en-GB" sz="2000" b="1" dirty="0" err="1"/>
              <a:t>а</a:t>
            </a:r>
            <a:r>
              <a:rPr lang="en-GB" sz="2000" dirty="0" err="1"/>
              <a:t>рге</a:t>
            </a:r>
            <a:r>
              <a:rPr lang="en-GB" sz="2000" dirty="0"/>
              <a:t>.</a:t>
            </a:r>
          </a:p>
        </p:txBody>
      </p:sp>
      <p:sp>
        <p:nvSpPr>
          <p:cNvPr id="20" name="Rectangle 19">
            <a:extLst>
              <a:ext uri="{FF2B5EF4-FFF2-40B4-BE49-F238E27FC236}">
                <a16:creationId xmlns:a16="http://schemas.microsoft.com/office/drawing/2014/main" id="{5F318C98-C2CF-40DD-8796-1EA8DA6DD04B}"/>
              </a:ext>
            </a:extLst>
          </p:cNvPr>
          <p:cNvSpPr/>
          <p:nvPr/>
        </p:nvSpPr>
        <p:spPr>
          <a:xfrm>
            <a:off x="3944435" y="4812282"/>
            <a:ext cx="1117600" cy="914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0BF1875C-17A8-4185-97B7-531C05BB45E7}"/>
              </a:ext>
            </a:extLst>
          </p:cNvPr>
          <p:cNvSpPr/>
          <p:nvPr/>
        </p:nvSpPr>
        <p:spPr>
          <a:xfrm>
            <a:off x="3944435" y="4006119"/>
            <a:ext cx="1117600" cy="806163"/>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14">
            <a:extLst>
              <a:ext uri="{FF2B5EF4-FFF2-40B4-BE49-F238E27FC236}">
                <a16:creationId xmlns:a16="http://schemas.microsoft.com/office/drawing/2014/main" id="{B2B10607-C3F0-432C-A728-16C3BAD00BFF}"/>
              </a:ext>
            </a:extLst>
          </p:cNvPr>
          <p:cNvSpPr txBox="1">
            <a:spLocks/>
          </p:cNvSpPr>
          <p:nvPr/>
        </p:nvSpPr>
        <p:spPr>
          <a:xfrm>
            <a:off x="8247565" y="1825625"/>
            <a:ext cx="2979235" cy="2099604"/>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t>Мо т</a:t>
            </a:r>
            <a:r>
              <a:rPr lang="de-AT" sz="2000" b="1" dirty="0"/>
              <a:t>и</a:t>
            </a:r>
            <a:r>
              <a:rPr lang="de-AT" sz="2000" dirty="0"/>
              <a:t>де?</a:t>
            </a:r>
          </a:p>
          <a:p>
            <a:pPr marL="0" indent="0">
              <a:buFont typeface="Arial" panose="020B0604020202020204" pitchFamily="34" charset="0"/>
              <a:buNone/>
            </a:pPr>
            <a:r>
              <a:rPr lang="de-AT" sz="2000" dirty="0"/>
              <a:t>Т</a:t>
            </a:r>
            <a:r>
              <a:rPr lang="de-AT" sz="2000" b="1" dirty="0"/>
              <a:t>и</a:t>
            </a:r>
            <a:r>
              <a:rPr lang="de-AT" sz="2000" dirty="0"/>
              <a:t>де ош п</a:t>
            </a:r>
            <a:r>
              <a:rPr lang="de-AT" sz="2000" b="1" dirty="0"/>
              <a:t>ӧ</a:t>
            </a:r>
            <a:r>
              <a:rPr lang="de-AT" sz="2000" dirty="0"/>
              <a:t>рт.</a:t>
            </a:r>
          </a:p>
          <a:p>
            <a:pPr marL="0" indent="0">
              <a:buFont typeface="Arial" panose="020B0604020202020204" pitchFamily="34" charset="0"/>
              <a:buNone/>
            </a:pPr>
            <a:endParaRPr lang="de-AT" sz="2000" dirty="0"/>
          </a:p>
          <a:p>
            <a:pPr marL="0" indent="0">
              <a:buFont typeface="Arial" panose="020B0604020202020204" pitchFamily="34" charset="0"/>
              <a:buNone/>
            </a:pPr>
            <a:r>
              <a:rPr lang="en-GB" sz="2000" dirty="0" err="1"/>
              <a:t>Т</a:t>
            </a:r>
            <a:r>
              <a:rPr lang="en-GB" sz="2000" b="1" dirty="0" err="1"/>
              <a:t>и</a:t>
            </a:r>
            <a:r>
              <a:rPr lang="en-GB" sz="2000" dirty="0" err="1"/>
              <a:t>де</a:t>
            </a:r>
            <a:r>
              <a:rPr lang="en-GB" sz="2000" dirty="0"/>
              <a:t> </a:t>
            </a:r>
            <a:r>
              <a:rPr lang="en-GB" sz="2000" dirty="0" err="1"/>
              <a:t>пӧрт</a:t>
            </a:r>
            <a:r>
              <a:rPr lang="en-GB" sz="2000" dirty="0"/>
              <a:t> </a:t>
            </a:r>
            <a:r>
              <a:rPr lang="en-GB" sz="2000" dirty="0" err="1"/>
              <a:t>м</a:t>
            </a:r>
            <a:r>
              <a:rPr lang="en-GB" sz="2000" b="1" dirty="0" err="1"/>
              <a:t>о</a:t>
            </a:r>
            <a:r>
              <a:rPr lang="en-GB" sz="2000" dirty="0" err="1"/>
              <a:t>гай</a:t>
            </a:r>
            <a:r>
              <a:rPr lang="en-GB" sz="2000" dirty="0"/>
              <a:t> </a:t>
            </a:r>
            <a:r>
              <a:rPr lang="en-GB" sz="2000" dirty="0" err="1"/>
              <a:t>тӱс</a:t>
            </a:r>
            <a:r>
              <a:rPr lang="en-GB" sz="2000" b="1" dirty="0" err="1"/>
              <a:t>а</a:t>
            </a:r>
            <a:r>
              <a:rPr lang="en-GB" sz="2000" dirty="0" err="1"/>
              <a:t>н</a:t>
            </a:r>
            <a:r>
              <a:rPr lang="en-GB" sz="2000" dirty="0"/>
              <a:t>?</a:t>
            </a:r>
          </a:p>
          <a:p>
            <a:pPr marL="0" indent="0">
              <a:buFont typeface="Arial" panose="020B0604020202020204" pitchFamily="34" charset="0"/>
              <a:buNone/>
            </a:pPr>
            <a:r>
              <a:rPr lang="en-GB" sz="2000" dirty="0" err="1"/>
              <a:t>Т</a:t>
            </a:r>
            <a:r>
              <a:rPr lang="en-GB" sz="2000" b="1" dirty="0" err="1"/>
              <a:t>и</a:t>
            </a:r>
            <a:r>
              <a:rPr lang="en-GB" sz="2000" dirty="0" err="1"/>
              <a:t>де</a:t>
            </a:r>
            <a:r>
              <a:rPr lang="en-GB" sz="2000" dirty="0"/>
              <a:t> </a:t>
            </a:r>
            <a:r>
              <a:rPr lang="en-GB" sz="2000" dirty="0" err="1"/>
              <a:t>пӧрт</a:t>
            </a:r>
            <a:r>
              <a:rPr lang="en-GB" sz="2000" dirty="0"/>
              <a:t> </a:t>
            </a:r>
            <a:r>
              <a:rPr lang="en-GB" sz="2000" b="1" dirty="0" err="1"/>
              <a:t>о</a:t>
            </a:r>
            <a:r>
              <a:rPr lang="en-GB" sz="2000" dirty="0" err="1"/>
              <a:t>шо</a:t>
            </a:r>
            <a:r>
              <a:rPr lang="en-GB" sz="2000" dirty="0"/>
              <a:t>.</a:t>
            </a:r>
          </a:p>
        </p:txBody>
      </p:sp>
      <p:sp>
        <p:nvSpPr>
          <p:cNvPr id="23" name="Rectangle 22">
            <a:extLst>
              <a:ext uri="{FF2B5EF4-FFF2-40B4-BE49-F238E27FC236}">
                <a16:creationId xmlns:a16="http://schemas.microsoft.com/office/drawing/2014/main" id="{DA6E6E87-448D-4F76-AB70-A18B0A7465B4}"/>
              </a:ext>
            </a:extLst>
          </p:cNvPr>
          <p:cNvSpPr/>
          <p:nvPr/>
        </p:nvSpPr>
        <p:spPr>
          <a:xfrm>
            <a:off x="6850566" y="2381161"/>
            <a:ext cx="11176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a:extLst>
              <a:ext uri="{FF2B5EF4-FFF2-40B4-BE49-F238E27FC236}">
                <a16:creationId xmlns:a16="http://schemas.microsoft.com/office/drawing/2014/main" id="{929C1163-C97E-4173-A971-70342B29EABE}"/>
              </a:ext>
            </a:extLst>
          </p:cNvPr>
          <p:cNvSpPr/>
          <p:nvPr/>
        </p:nvSpPr>
        <p:spPr>
          <a:xfrm>
            <a:off x="6850566" y="1574998"/>
            <a:ext cx="1117600" cy="806163"/>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760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5D53ABD-B312-4A78-8602-62D325F6EABD}"/>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65B8912A-3B5E-46C4-8635-80AF30F078AF}"/>
              </a:ext>
            </a:extLst>
          </p:cNvPr>
          <p:cNvSpPr>
            <a:spLocks noGrp="1"/>
          </p:cNvSpPr>
          <p:nvPr>
            <p:ph type="sldNum" sz="quarter" idx="12"/>
          </p:nvPr>
        </p:nvSpPr>
        <p:spPr/>
        <p:txBody>
          <a:bodyPr/>
          <a:lstStyle/>
          <a:p>
            <a:fld id="{055DE2CD-379D-4002-80ED-F7724F598CF3}" type="slidenum">
              <a:rPr lang="en-GB" smtClean="0"/>
              <a:t>15</a:t>
            </a:fld>
            <a:endParaRPr lang="en-GB"/>
          </a:p>
        </p:txBody>
      </p:sp>
      <p:pic>
        <p:nvPicPr>
          <p:cNvPr id="9" name="Picture 8" descr="A picture containing text, person, old, posing&#10;&#10;Description automatically generated">
            <a:extLst>
              <a:ext uri="{FF2B5EF4-FFF2-40B4-BE49-F238E27FC236}">
                <a16:creationId xmlns:a16="http://schemas.microsoft.com/office/drawing/2014/main" id="{5AD4D2EB-308E-4E62-9533-111C2BC05DEA}"/>
              </a:ext>
            </a:extLst>
          </p:cNvPr>
          <p:cNvPicPr>
            <a:picLocks noChangeAspect="1"/>
          </p:cNvPicPr>
          <p:nvPr/>
        </p:nvPicPr>
        <p:blipFill rotWithShape="1">
          <a:blip r:embed="rId2">
            <a:extLst>
              <a:ext uri="{28A0092B-C50C-407E-A947-70E740481C1C}">
                <a14:useLocalDpi xmlns:a14="http://schemas.microsoft.com/office/drawing/2010/main" val="0"/>
              </a:ext>
            </a:extLst>
          </a:blip>
          <a:srcRect r="3" b="20752"/>
          <a:stretch/>
        </p:blipFill>
        <p:spPr>
          <a:xfrm>
            <a:off x="838200" y="2260229"/>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0" name="Picture 9" descr="A group of people sitting on the ground outside a building&#10;&#10;Description automatically generated with low confidence">
            <a:extLst>
              <a:ext uri="{FF2B5EF4-FFF2-40B4-BE49-F238E27FC236}">
                <a16:creationId xmlns:a16="http://schemas.microsoft.com/office/drawing/2014/main" id="{D5A85E4E-ECAE-4338-8FD9-18EDEBAC68CC}"/>
              </a:ext>
            </a:extLst>
          </p:cNvPr>
          <p:cNvPicPr>
            <a:picLocks noChangeAspect="1"/>
          </p:cNvPicPr>
          <p:nvPr/>
        </p:nvPicPr>
        <p:blipFill rotWithShape="1">
          <a:blip r:embed="rId3">
            <a:extLst>
              <a:ext uri="{28A0092B-C50C-407E-A947-70E740481C1C}">
                <a14:useLocalDpi xmlns:a14="http://schemas.microsoft.com/office/drawing/2010/main" val="0"/>
              </a:ext>
            </a:extLst>
          </a:blip>
          <a:srcRect l="11292" r="13708"/>
          <a:stretch/>
        </p:blipFill>
        <p:spPr>
          <a:xfrm>
            <a:off x="4552965" y="2260229"/>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pic>
        <p:nvPicPr>
          <p:cNvPr id="11" name="Picture 10" descr="A group of people holding a sign&#10;&#10;Description automatically generated with medium confidence">
            <a:extLst>
              <a:ext uri="{FF2B5EF4-FFF2-40B4-BE49-F238E27FC236}">
                <a16:creationId xmlns:a16="http://schemas.microsoft.com/office/drawing/2014/main" id="{B86B9A1A-9582-4EAA-BA84-8C02FBA476DD}"/>
              </a:ext>
            </a:extLst>
          </p:cNvPr>
          <p:cNvPicPr>
            <a:picLocks noChangeAspect="1"/>
          </p:cNvPicPr>
          <p:nvPr/>
        </p:nvPicPr>
        <p:blipFill rotWithShape="1">
          <a:blip r:embed="rId4">
            <a:extLst>
              <a:ext uri="{28A0092B-C50C-407E-A947-70E740481C1C}">
                <a14:useLocalDpi xmlns:a14="http://schemas.microsoft.com/office/drawing/2010/main" val="0"/>
              </a:ext>
            </a:extLst>
          </a:blip>
          <a:srcRect l="25000"/>
          <a:stretch/>
        </p:blipFill>
        <p:spPr>
          <a:xfrm>
            <a:off x="8267730" y="2233241"/>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13" name="Content Placeholder 2">
            <a:extLst>
              <a:ext uri="{FF2B5EF4-FFF2-40B4-BE49-F238E27FC236}">
                <a16:creationId xmlns:a16="http://schemas.microsoft.com/office/drawing/2014/main" id="{311BB2F5-3591-4E2C-A10A-CFC620E09B54}"/>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Adjectives with short and long forms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Box 14">
            <a:extLst>
              <a:ext uri="{FF2B5EF4-FFF2-40B4-BE49-F238E27FC236}">
                <a16:creationId xmlns:a16="http://schemas.microsoft.com/office/drawing/2014/main" id="{0E2EBEA9-9A8D-400B-85EC-24C462E81BD9}"/>
              </a:ext>
            </a:extLst>
          </p:cNvPr>
          <p:cNvSpPr txBox="1"/>
          <p:nvPr/>
        </p:nvSpPr>
        <p:spPr>
          <a:xfrm>
            <a:off x="1379499" y="5573267"/>
            <a:ext cx="1889202" cy="461665"/>
          </a:xfrm>
          <a:prstGeom prst="rect">
            <a:avLst/>
          </a:prstGeom>
          <a:noFill/>
        </p:spPr>
        <p:txBody>
          <a:bodyPr wrap="square">
            <a:spAutoFit/>
          </a:bodyPr>
          <a:lstStyle/>
          <a:p>
            <a:pPr marL="0" indent="0" algn="ctr">
              <a:buFont typeface="Arial" panose="020B0604020202020204" pitchFamily="34" charset="0"/>
              <a:buNone/>
              <a:tabLst>
                <a:tab pos="1343025" algn="l"/>
                <a:tab pos="1438275" algn="l"/>
              </a:tabLst>
            </a:pPr>
            <a:r>
              <a:rPr lang="mi-NZ" sz="2400" b="1" dirty="0"/>
              <a:t>О</a:t>
            </a:r>
            <a:r>
              <a:rPr lang="mi-NZ" sz="2400" dirty="0"/>
              <a:t>шо-влак</a:t>
            </a:r>
            <a:endParaRPr lang="de-AT" sz="2400" dirty="0"/>
          </a:p>
        </p:txBody>
      </p:sp>
      <p:sp>
        <p:nvSpPr>
          <p:cNvPr id="16" name="TextBox 15">
            <a:extLst>
              <a:ext uri="{FF2B5EF4-FFF2-40B4-BE49-F238E27FC236}">
                <a16:creationId xmlns:a16="http://schemas.microsoft.com/office/drawing/2014/main" id="{DB0E8846-7C20-4BA5-8334-32BF45BA6B50}"/>
              </a:ext>
            </a:extLst>
          </p:cNvPr>
          <p:cNvSpPr txBox="1"/>
          <p:nvPr/>
        </p:nvSpPr>
        <p:spPr>
          <a:xfrm>
            <a:off x="4894463" y="5573267"/>
            <a:ext cx="2288803" cy="461665"/>
          </a:xfrm>
          <a:prstGeom prst="rect">
            <a:avLst/>
          </a:prstGeom>
          <a:noFill/>
        </p:spPr>
        <p:txBody>
          <a:bodyPr wrap="square">
            <a:spAutoFit/>
          </a:bodyPr>
          <a:lstStyle/>
          <a:p>
            <a:pPr marL="0" indent="0" algn="ctr">
              <a:buFont typeface="Arial" panose="020B0604020202020204" pitchFamily="34" charset="0"/>
              <a:buNone/>
              <a:tabLst>
                <a:tab pos="1343025" algn="l"/>
                <a:tab pos="1438275" algn="l"/>
              </a:tabLst>
            </a:pPr>
            <a:r>
              <a:rPr lang="mi-NZ" sz="2400" dirty="0"/>
              <a:t>Йошк</a:t>
            </a:r>
            <a:r>
              <a:rPr lang="mi-NZ" sz="2400" b="1" dirty="0"/>
              <a:t>а</a:t>
            </a:r>
            <a:r>
              <a:rPr lang="mi-NZ" sz="2400" dirty="0"/>
              <a:t>рге-влак</a:t>
            </a:r>
            <a:endParaRPr lang="de-AT" sz="2400" dirty="0"/>
          </a:p>
        </p:txBody>
      </p:sp>
      <p:sp>
        <p:nvSpPr>
          <p:cNvPr id="17" name="TextBox 16">
            <a:extLst>
              <a:ext uri="{FF2B5EF4-FFF2-40B4-BE49-F238E27FC236}">
                <a16:creationId xmlns:a16="http://schemas.microsoft.com/office/drawing/2014/main" id="{715A0440-B15D-434F-96F9-E01033EF3819}"/>
              </a:ext>
            </a:extLst>
          </p:cNvPr>
          <p:cNvSpPr txBox="1"/>
          <p:nvPr/>
        </p:nvSpPr>
        <p:spPr>
          <a:xfrm>
            <a:off x="8610600" y="5549863"/>
            <a:ext cx="2288803" cy="461665"/>
          </a:xfrm>
          <a:prstGeom prst="rect">
            <a:avLst/>
          </a:prstGeom>
          <a:noFill/>
        </p:spPr>
        <p:txBody>
          <a:bodyPr wrap="square">
            <a:spAutoFit/>
          </a:bodyPr>
          <a:lstStyle/>
          <a:p>
            <a:pPr marL="0" indent="0" algn="ctr">
              <a:buFont typeface="Arial" panose="020B0604020202020204" pitchFamily="34" charset="0"/>
              <a:buNone/>
              <a:tabLst>
                <a:tab pos="1343025" algn="l"/>
                <a:tab pos="1438275" algn="l"/>
              </a:tabLst>
            </a:pPr>
            <a:r>
              <a:rPr lang="mi-NZ" sz="2400" dirty="0"/>
              <a:t>Уж</a:t>
            </a:r>
            <a:r>
              <a:rPr lang="mi-NZ" sz="2400" b="1" dirty="0"/>
              <a:t>а</a:t>
            </a:r>
            <a:r>
              <a:rPr lang="mi-NZ" sz="2400" dirty="0"/>
              <a:t>рге-влак</a:t>
            </a:r>
            <a:endParaRPr lang="de-AT" sz="2400" dirty="0"/>
          </a:p>
        </p:txBody>
      </p:sp>
    </p:spTree>
    <p:extLst>
      <p:ext uri="{BB962C8B-B14F-4D97-AF65-F5344CB8AC3E}">
        <p14:creationId xmlns:p14="http://schemas.microsoft.com/office/powerpoint/2010/main" val="333928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DAF9E93-58D2-4677-87FE-B05C042168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COPIUS – Introduction to Mari – Chapter 09</a:t>
            </a:r>
          </a:p>
        </p:txBody>
      </p:sp>
      <p:sp>
        <p:nvSpPr>
          <p:cNvPr id="5" name="Slide Number Placeholder 4">
            <a:extLst>
              <a:ext uri="{FF2B5EF4-FFF2-40B4-BE49-F238E27FC236}">
                <a16:creationId xmlns:a16="http://schemas.microsoft.com/office/drawing/2014/main" id="{F73521EE-1028-4A8F-8C20-EA7F06E9BD1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55DE2CD-379D-4002-80ED-F7724F598CF3}" type="slidenum">
              <a:rPr lang="en-US" smtClean="0"/>
              <a:pPr>
                <a:spcAft>
                  <a:spcPts val="600"/>
                </a:spcAft>
              </a:pPr>
              <a:t>16</a:t>
            </a:fld>
            <a:endParaRPr lang="en-US"/>
          </a:p>
        </p:txBody>
      </p:sp>
      <p:graphicFrame>
        <p:nvGraphicFramePr>
          <p:cNvPr id="7" name="Content Placeholder 6">
            <a:extLst>
              <a:ext uri="{FF2B5EF4-FFF2-40B4-BE49-F238E27FC236}">
                <a16:creationId xmlns:a16="http://schemas.microsoft.com/office/drawing/2014/main" id="{1EEFC54B-7027-4F8E-BB45-1DCD040BE165}"/>
              </a:ext>
            </a:extLst>
          </p:cNvPr>
          <p:cNvGraphicFramePr>
            <a:graphicFrameLocks noGrp="1"/>
          </p:cNvGraphicFramePr>
          <p:nvPr>
            <p:ph idx="1"/>
            <p:extLst>
              <p:ext uri="{D42A27DB-BD31-4B8C-83A1-F6EECF244321}">
                <p14:modId xmlns:p14="http://schemas.microsoft.com/office/powerpoint/2010/main" val="2238989188"/>
              </p:ext>
            </p:extLst>
          </p:nvPr>
        </p:nvGraphicFramePr>
        <p:xfrm>
          <a:off x="838200" y="1898811"/>
          <a:ext cx="10515601" cy="4212528"/>
        </p:xfrm>
        <a:graphic>
          <a:graphicData uri="http://schemas.openxmlformats.org/drawingml/2006/table">
            <a:tbl>
              <a:tblPr firstRow="1" firstCol="1" bandRow="1" bandCol="1"/>
              <a:tblGrid>
                <a:gridCol w="3385746">
                  <a:extLst>
                    <a:ext uri="{9D8B030D-6E8A-4147-A177-3AD203B41FA5}">
                      <a16:colId xmlns:a16="http://schemas.microsoft.com/office/drawing/2014/main" val="1564972893"/>
                    </a:ext>
                  </a:extLst>
                </a:gridCol>
                <a:gridCol w="3443766">
                  <a:extLst>
                    <a:ext uri="{9D8B030D-6E8A-4147-A177-3AD203B41FA5}">
                      <a16:colId xmlns:a16="http://schemas.microsoft.com/office/drawing/2014/main" val="1608945254"/>
                    </a:ext>
                  </a:extLst>
                </a:gridCol>
                <a:gridCol w="3686089">
                  <a:extLst>
                    <a:ext uri="{9D8B030D-6E8A-4147-A177-3AD203B41FA5}">
                      <a16:colId xmlns:a16="http://schemas.microsoft.com/office/drawing/2014/main" val="2733102487"/>
                    </a:ext>
                  </a:extLst>
                </a:gridCol>
              </a:tblGrid>
              <a:tr h="526566">
                <a:tc>
                  <a:txBody>
                    <a:bodyPr/>
                    <a:lstStyle/>
                    <a:p>
                      <a:pPr algn="ctr" fontAlgn="t">
                        <a:lnSpc>
                          <a:spcPct val="107000"/>
                        </a:lnSpc>
                        <a:spcBef>
                          <a:spcPts val="0"/>
                        </a:spcBef>
                        <a:spcAft>
                          <a:spcPts val="0"/>
                        </a:spcAft>
                      </a:pPr>
                      <a:r>
                        <a:rPr lang="en-US" sz="2600" b="1" i="0" u="none" strike="noStrike">
                          <a:effectLst/>
                          <a:latin typeface="Calibri" panose="020F0502020204030204" pitchFamily="34" charset="0"/>
                          <a:ea typeface="PMingLiU" panose="02020500000000000000" pitchFamily="18" charset="-120"/>
                          <a:cs typeface="Calibri" panose="020F0502020204030204" pitchFamily="34" charset="0"/>
                        </a:rPr>
                        <a:t>Short form</a:t>
                      </a:r>
                      <a:endParaRPr lang="en-US"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600" b="1" i="0" u="none" strike="noStrike">
                          <a:effectLst/>
                          <a:latin typeface="Calibri" panose="020F0502020204030204" pitchFamily="34" charset="0"/>
                          <a:ea typeface="PMingLiU" panose="02020500000000000000" pitchFamily="18" charset="-120"/>
                          <a:cs typeface="Calibri" panose="020F0502020204030204" pitchFamily="34" charset="0"/>
                        </a:rPr>
                        <a:t>Long form</a:t>
                      </a:r>
                      <a:endParaRPr lang="en-US" sz="3900" b="0" i="0" u="none" strike="noStrike">
                        <a:effectLst/>
                        <a:latin typeface="Arial" panose="020B0604020202020204" pitchFamily="34" charset="0"/>
                      </a:endParaRPr>
                    </a:p>
                  </a:txBody>
                  <a:tcPr marL="149341" marR="149341" marT="207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600" b="1" i="0" u="none" strike="noStrike">
                          <a:effectLst/>
                          <a:latin typeface="Calibri" panose="020F0502020204030204" pitchFamily="34" charset="0"/>
                          <a:ea typeface="PMingLiU" panose="02020500000000000000" pitchFamily="18" charset="-120"/>
                          <a:cs typeface="Calibri" panose="020F0502020204030204" pitchFamily="34" charset="0"/>
                        </a:rPr>
                        <a:t>Translation</a:t>
                      </a:r>
                      <a:endParaRPr lang="en-US"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857503"/>
                  </a:ext>
                </a:extLst>
              </a:tr>
              <a:tr h="526566">
                <a:tc>
                  <a:txBody>
                    <a:bodyPr/>
                    <a:lstStyle/>
                    <a:p>
                      <a:pPr algn="ctr" fontAlgn="t">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йошк</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р</a:t>
                      </a:r>
                      <a:endParaRPr lang="az-Cyrl-AZ"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йошк</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рге</a:t>
                      </a:r>
                      <a:endParaRPr lang="az-Cyrl-AZ" sz="3900" b="0" i="0" u="none" strike="noStrike">
                        <a:effectLst/>
                        <a:latin typeface="Arial" panose="020B0604020202020204" pitchFamily="34" charset="0"/>
                      </a:endParaRPr>
                    </a:p>
                  </a:txBody>
                  <a:tcPr marL="149341" marR="149341" marT="207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red</a:t>
                      </a:r>
                      <a:endParaRPr lang="en-US"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7156283"/>
                  </a:ext>
                </a:extLst>
              </a:tr>
              <a:tr h="526566">
                <a:tc>
                  <a:txBody>
                    <a:bodyPr/>
                    <a:lstStyle/>
                    <a:p>
                      <a:pPr algn="ctr" fontAlgn="t">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ош</a:t>
                      </a:r>
                      <a:endParaRPr lang="az-Cyrl-AZ"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шо</a:t>
                      </a:r>
                      <a:endParaRPr lang="az-Cyrl-AZ" sz="3900" b="0" i="0" u="none" strike="noStrike">
                        <a:effectLst/>
                        <a:latin typeface="Arial" panose="020B0604020202020204" pitchFamily="34" charset="0"/>
                      </a:endParaRPr>
                    </a:p>
                  </a:txBody>
                  <a:tcPr marL="149341" marR="149341" marT="207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white</a:t>
                      </a:r>
                      <a:endParaRPr lang="en-US"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017853"/>
                  </a:ext>
                </a:extLst>
              </a:tr>
              <a:tr h="526566">
                <a:tc>
                  <a:txBody>
                    <a:bodyPr/>
                    <a:lstStyle/>
                    <a:p>
                      <a:pPr algn="ctr" fontAlgn="t">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санд</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л</a:t>
                      </a:r>
                      <a:endParaRPr lang="az-Cyrl-AZ"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санд</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лге</a:t>
                      </a:r>
                      <a:endParaRPr lang="az-Cyrl-AZ" sz="3900" b="0" i="0" u="none" strike="noStrike">
                        <a:effectLst/>
                        <a:latin typeface="Arial" panose="020B0604020202020204" pitchFamily="34" charset="0"/>
                      </a:endParaRPr>
                    </a:p>
                  </a:txBody>
                  <a:tcPr marL="149341" marR="149341" marT="207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rosy, pink</a:t>
                      </a:r>
                      <a:endParaRPr lang="en-US"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747743"/>
                  </a:ext>
                </a:extLst>
              </a:tr>
              <a:tr h="526566">
                <a:tc>
                  <a:txBody>
                    <a:bodyPr/>
                    <a:lstStyle/>
                    <a:p>
                      <a:pPr algn="ctr" fontAlgn="t">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уж</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р</a:t>
                      </a:r>
                      <a:endParaRPr lang="az-Cyrl-AZ"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уж</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рге</a:t>
                      </a:r>
                      <a:endParaRPr lang="az-Cyrl-AZ" sz="3900" b="0" i="0" u="none" strike="noStrike">
                        <a:effectLst/>
                        <a:latin typeface="Arial" panose="020B0604020202020204" pitchFamily="34" charset="0"/>
                      </a:endParaRPr>
                    </a:p>
                  </a:txBody>
                  <a:tcPr marL="149341" marR="149341" marT="207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green</a:t>
                      </a:r>
                      <a:endParaRPr lang="en-US"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215156"/>
                  </a:ext>
                </a:extLst>
              </a:tr>
              <a:tr h="526566">
                <a:tc>
                  <a:txBody>
                    <a:bodyPr/>
                    <a:lstStyle/>
                    <a:p>
                      <a:pPr algn="ctr" fontAlgn="t">
                        <a:lnSpc>
                          <a:spcPct val="107000"/>
                        </a:lnSpc>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шем</a:t>
                      </a:r>
                      <a:endParaRPr lang="az-Cyrl-AZ" sz="3900" b="0" i="0" u="none" strike="noStrike" dirty="0">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26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600" b="0" i="0" u="none" strike="noStrike" dirty="0">
                          <a:effectLst/>
                          <a:latin typeface="Calibri" panose="020F0502020204030204" pitchFamily="34" charset="0"/>
                          <a:ea typeface="PMingLiU" panose="02020500000000000000" pitchFamily="18" charset="-120"/>
                          <a:cs typeface="Calibri" panose="020F0502020204030204" pitchFamily="34" charset="0"/>
                        </a:rPr>
                        <a:t>ме</a:t>
                      </a:r>
                      <a:endParaRPr lang="az-Cyrl-AZ" sz="3900" b="0" i="0" u="none" strike="noStrike" dirty="0">
                        <a:effectLst/>
                        <a:latin typeface="Arial" panose="020B0604020202020204" pitchFamily="34" charset="0"/>
                      </a:endParaRPr>
                    </a:p>
                  </a:txBody>
                  <a:tcPr marL="149341" marR="149341" marT="207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600" b="0" i="0" u="none" strike="noStrike" dirty="0">
                          <a:effectLst/>
                          <a:latin typeface="Calibri" panose="020F0502020204030204" pitchFamily="34" charset="0"/>
                          <a:ea typeface="PMingLiU" panose="02020500000000000000" pitchFamily="18" charset="-120"/>
                          <a:cs typeface="Calibri" panose="020F0502020204030204" pitchFamily="34" charset="0"/>
                        </a:rPr>
                        <a:t>black</a:t>
                      </a:r>
                      <a:endParaRPr lang="en-US" sz="3900" b="0" i="0" u="none" strike="noStrike" dirty="0">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860240"/>
                  </a:ext>
                </a:extLst>
              </a:tr>
              <a:tr h="526566">
                <a:tc>
                  <a:txBody>
                    <a:bodyPr/>
                    <a:lstStyle/>
                    <a:p>
                      <a:pPr algn="ctr" fontAlgn="t">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кош</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р</a:t>
                      </a:r>
                      <a:endParaRPr lang="az-Cyrl-AZ"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кош</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рге</a:t>
                      </a:r>
                      <a:endParaRPr lang="az-Cyrl-AZ" sz="3900" b="0" i="0" u="none" strike="noStrike">
                        <a:effectLst/>
                        <a:latin typeface="Arial" panose="020B0604020202020204" pitchFamily="34" charset="0"/>
                      </a:endParaRPr>
                    </a:p>
                  </a:txBody>
                  <a:tcPr marL="149341" marR="149341" marT="207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600" b="0" i="0" u="none" strike="noStrike">
                          <a:effectLst/>
                          <a:latin typeface="Calibri" panose="020F0502020204030204" pitchFamily="34" charset="0"/>
                          <a:ea typeface="PMingLiU" panose="02020500000000000000" pitchFamily="18" charset="-120"/>
                          <a:cs typeface="Calibri" panose="020F0502020204030204" pitchFamily="34" charset="0"/>
                        </a:rPr>
                        <a:t>pointed, sharp</a:t>
                      </a:r>
                      <a:endParaRPr lang="en-US"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7333387"/>
                  </a:ext>
                </a:extLst>
              </a:tr>
              <a:tr h="526566">
                <a:tc>
                  <a:txBody>
                    <a:bodyPr/>
                    <a:lstStyle/>
                    <a:p>
                      <a:pPr algn="ctr" fontAlgn="t">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жыл</a:t>
                      </a:r>
                      <a:endParaRPr lang="az-Cyrl-AZ" sz="3900" b="0" i="0" u="none" strike="noStrike">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6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600" b="0" i="0" u="none" strike="noStrike">
                          <a:effectLst/>
                          <a:latin typeface="Calibri" panose="020F0502020204030204" pitchFamily="34" charset="0"/>
                          <a:ea typeface="PMingLiU" panose="02020500000000000000" pitchFamily="18" charset="-120"/>
                          <a:cs typeface="Calibri" panose="020F0502020204030204" pitchFamily="34" charset="0"/>
                        </a:rPr>
                        <a:t>жылге</a:t>
                      </a:r>
                      <a:endParaRPr lang="az-Cyrl-AZ" sz="3900" b="0" i="0" u="none" strike="noStrike">
                        <a:effectLst/>
                        <a:latin typeface="Arial" panose="020B0604020202020204" pitchFamily="34" charset="0"/>
                      </a:endParaRPr>
                    </a:p>
                  </a:txBody>
                  <a:tcPr marL="149341" marR="149341" marT="20742"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600" b="0" i="0" u="none" strike="noStrike" dirty="0">
                          <a:effectLst/>
                          <a:latin typeface="Calibri" panose="020F0502020204030204" pitchFamily="34" charset="0"/>
                          <a:ea typeface="PMingLiU" panose="02020500000000000000" pitchFamily="18" charset="-120"/>
                          <a:cs typeface="Calibri" panose="020F0502020204030204" pitchFamily="34" charset="0"/>
                        </a:rPr>
                        <a:t>tender, gentle</a:t>
                      </a:r>
                      <a:endParaRPr lang="en-US" sz="3900" b="0" i="0" u="none" strike="noStrike" dirty="0">
                        <a:effectLst/>
                        <a:latin typeface="Arial" panose="020B0604020202020204" pitchFamily="34" charset="0"/>
                      </a:endParaRPr>
                    </a:p>
                  </a:txBody>
                  <a:tcPr marL="149341" marR="149341" marT="2074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470589"/>
                  </a:ext>
                </a:extLst>
              </a:tr>
            </a:tbl>
          </a:graphicData>
        </a:graphic>
      </p:graphicFrame>
      <p:cxnSp>
        <p:nvCxnSpPr>
          <p:cNvPr id="9" name="Straight Connector 8">
            <a:extLst>
              <a:ext uri="{FF2B5EF4-FFF2-40B4-BE49-F238E27FC236}">
                <a16:creationId xmlns:a16="http://schemas.microsoft.com/office/drawing/2014/main" id="{1CA9B5EA-CFB9-42D0-AF22-F3C63FD9C017}"/>
              </a:ext>
            </a:extLst>
          </p:cNvPr>
          <p:cNvCxnSpPr>
            <a:cxnSpLocks/>
          </p:cNvCxnSpPr>
          <p:nvPr/>
        </p:nvCxnSpPr>
        <p:spPr>
          <a:xfrm>
            <a:off x="222250" y="5056871"/>
            <a:ext cx="1160683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Content Placeholder 2">
            <a:extLst>
              <a:ext uri="{FF2B5EF4-FFF2-40B4-BE49-F238E27FC236}">
                <a16:creationId xmlns:a16="http://schemas.microsoft.com/office/drawing/2014/main" id="{2F089062-F27F-4640-9B4F-B0037A1E0D7E}"/>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Adjectives with short and long forms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4565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DAF9E93-58D2-4677-87FE-B05C042168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COPIUS – Introduction to Mari – Chapter 09</a:t>
            </a:r>
          </a:p>
        </p:txBody>
      </p:sp>
      <p:sp>
        <p:nvSpPr>
          <p:cNvPr id="5" name="Slide Number Placeholder 4">
            <a:extLst>
              <a:ext uri="{FF2B5EF4-FFF2-40B4-BE49-F238E27FC236}">
                <a16:creationId xmlns:a16="http://schemas.microsoft.com/office/drawing/2014/main" id="{F73521EE-1028-4A8F-8C20-EA7F06E9BD1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55DE2CD-379D-4002-80ED-F7724F598CF3}" type="slidenum">
              <a:rPr lang="en-US" smtClean="0"/>
              <a:pPr>
                <a:spcAft>
                  <a:spcPts val="600"/>
                </a:spcAft>
              </a:pPr>
              <a:t>17</a:t>
            </a:fld>
            <a:endParaRPr lang="en-US"/>
          </a:p>
        </p:txBody>
      </p:sp>
      <p:graphicFrame>
        <p:nvGraphicFramePr>
          <p:cNvPr id="8" name="Table 7">
            <a:extLst>
              <a:ext uri="{FF2B5EF4-FFF2-40B4-BE49-F238E27FC236}">
                <a16:creationId xmlns:a16="http://schemas.microsoft.com/office/drawing/2014/main" id="{6639DB20-F486-4B23-830F-888C2EE428CC}"/>
              </a:ext>
            </a:extLst>
          </p:cNvPr>
          <p:cNvGraphicFramePr>
            <a:graphicFrameLocks noGrp="1"/>
          </p:cNvGraphicFramePr>
          <p:nvPr>
            <p:extLst>
              <p:ext uri="{D42A27DB-BD31-4B8C-83A1-F6EECF244321}">
                <p14:modId xmlns:p14="http://schemas.microsoft.com/office/powerpoint/2010/main" val="1370766364"/>
              </p:ext>
            </p:extLst>
          </p:nvPr>
        </p:nvGraphicFramePr>
        <p:xfrm>
          <a:off x="1143000" y="2598314"/>
          <a:ext cx="10515600" cy="2944528"/>
        </p:xfrm>
        <a:graphic>
          <a:graphicData uri="http://schemas.openxmlformats.org/drawingml/2006/table">
            <a:tbl>
              <a:tblPr firstRow="1" firstCol="1" bandRow="1" bandCol="1"/>
              <a:tblGrid>
                <a:gridCol w="5006396">
                  <a:extLst>
                    <a:ext uri="{9D8B030D-6E8A-4147-A177-3AD203B41FA5}">
                      <a16:colId xmlns:a16="http://schemas.microsoft.com/office/drawing/2014/main" val="1951244874"/>
                    </a:ext>
                  </a:extLst>
                </a:gridCol>
                <a:gridCol w="5509204">
                  <a:extLst>
                    <a:ext uri="{9D8B030D-6E8A-4147-A177-3AD203B41FA5}">
                      <a16:colId xmlns:a16="http://schemas.microsoft.com/office/drawing/2014/main" val="1787712799"/>
                    </a:ext>
                  </a:extLst>
                </a:gridCol>
              </a:tblGrid>
              <a:tr h="1472264">
                <a:tc>
                  <a:txBody>
                    <a:bodyPr/>
                    <a:lstStyle/>
                    <a:p>
                      <a:pPr algn="l" fontAlgn="ctr">
                        <a:lnSpc>
                          <a:spcPct val="107000"/>
                        </a:lnSpc>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Лум </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каг</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з деч </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шо</a:t>
                      </a:r>
                      <a:br>
                        <a:rPr lang="mi-NZ" sz="3300" b="0" i="0" u="sng" strike="noStrike" dirty="0">
                          <a:effectLst/>
                          <a:latin typeface="Calibri" panose="020F0502020204030204" pitchFamily="34" charset="0"/>
                          <a:ea typeface="PMingLiU" panose="02020500000000000000" pitchFamily="18" charset="-120"/>
                          <a:cs typeface="Calibri" panose="020F0502020204030204" pitchFamily="34" charset="0"/>
                        </a:rPr>
                      </a:b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ошыр</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dirty="0">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Snow is whiter than paper.</a:t>
                      </a:r>
                      <a:endParaRPr lang="en-US" sz="5000" b="0" i="0" u="none" strike="noStrike">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065698"/>
                  </a:ext>
                </a:extLst>
              </a:tr>
              <a:tr h="1472264">
                <a:tc>
                  <a:txBody>
                    <a:bodyPr/>
                    <a:lstStyle/>
                    <a:p>
                      <a:pPr algn="l" fontAlgn="ctr">
                        <a:lnSpc>
                          <a:spcPct val="107000"/>
                        </a:lnSpc>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Юл эҥ</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р Элн</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т </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эҥ</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р деч к</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лге</a:t>
                      </a:r>
                      <a:r>
                        <a:rPr lang="mi-NZ" sz="33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келгыр</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dirty="0">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The Volga is deeper than the </a:t>
                      </a:r>
                      <a:r>
                        <a:rPr lang="en-US" sz="3300" b="0" i="0" u="none" strike="noStrike" dirty="0" err="1">
                          <a:effectLst/>
                          <a:latin typeface="Calibri" panose="020F0502020204030204" pitchFamily="34" charset="0"/>
                          <a:ea typeface="PMingLiU" panose="02020500000000000000" pitchFamily="18" charset="-120"/>
                          <a:cs typeface="Calibri" panose="020F0502020204030204" pitchFamily="34" charset="0"/>
                        </a:rPr>
                        <a:t>Elnet</a:t>
                      </a: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 (Russian </a:t>
                      </a:r>
                      <a:r>
                        <a:rPr lang="az-Cyrl-AZ" sz="3300" b="0" i="1" u="none" strike="noStrike" dirty="0">
                          <a:effectLst/>
                          <a:latin typeface="Calibri" panose="020F0502020204030204" pitchFamily="34" charset="0"/>
                          <a:ea typeface="PMingLiU" panose="02020500000000000000" pitchFamily="18" charset="-120"/>
                          <a:cs typeface="Calibri" panose="020F0502020204030204" pitchFamily="34" charset="0"/>
                        </a:rPr>
                        <a:t>Ил</a:t>
                      </a:r>
                      <a:r>
                        <a:rPr lang="az-Cyrl-AZ" sz="3300" b="1" i="1"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1" u="none" strike="noStrike" dirty="0">
                          <a:effectLst/>
                          <a:latin typeface="Calibri" panose="020F0502020204030204" pitchFamily="34" charset="0"/>
                          <a:ea typeface="PMingLiU" panose="02020500000000000000" pitchFamily="18" charset="-120"/>
                          <a:cs typeface="Calibri" panose="020F0502020204030204" pitchFamily="34" charset="0"/>
                        </a:rPr>
                        <a:t>ть</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river.</a:t>
                      </a:r>
                      <a:endParaRPr lang="en-US" sz="50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008735"/>
                  </a:ext>
                </a:extLst>
              </a:tr>
            </a:tbl>
          </a:graphicData>
        </a:graphic>
      </p:graphicFrame>
      <p:sp>
        <p:nvSpPr>
          <p:cNvPr id="14" name="Content Placeholder 2">
            <a:extLst>
              <a:ext uri="{FF2B5EF4-FFF2-40B4-BE49-F238E27FC236}">
                <a16:creationId xmlns:a16="http://schemas.microsoft.com/office/drawing/2014/main" id="{EEFF6B0C-479C-494C-AFA4-921CAD887685}"/>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en-GB" sz="3600" u="sng" dirty="0">
                <a:latin typeface="Calibri" panose="020F0502020204030204" pitchFamily="34" charset="0"/>
                <a:ea typeface="Times New Roman" panose="02020603050405020304" pitchFamily="18" charset="0"/>
                <a:cs typeface="Calibri" panose="020F0502020204030204" pitchFamily="34" charset="0"/>
              </a:rPr>
              <a:t>Object of comparison</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0550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AF9E93-58D2-4677-87FE-B05C042168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COPIUS – Introduction to Mari – Chapter 09</a:t>
            </a:r>
          </a:p>
        </p:txBody>
      </p:sp>
      <p:sp>
        <p:nvSpPr>
          <p:cNvPr id="5" name="Slide Number Placeholder 4">
            <a:extLst>
              <a:ext uri="{FF2B5EF4-FFF2-40B4-BE49-F238E27FC236}">
                <a16:creationId xmlns:a16="http://schemas.microsoft.com/office/drawing/2014/main" id="{F73521EE-1028-4A8F-8C20-EA7F06E9BD1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55DE2CD-379D-4002-80ED-F7724F598CF3}" type="slidenum">
              <a:rPr lang="en-US" smtClean="0"/>
              <a:pPr>
                <a:spcAft>
                  <a:spcPts val="600"/>
                </a:spcAft>
              </a:pPr>
              <a:t>18</a:t>
            </a:fld>
            <a:endParaRPr lang="en-US"/>
          </a:p>
        </p:txBody>
      </p:sp>
      <p:sp>
        <p:nvSpPr>
          <p:cNvPr id="14" name="Content Placeholder 2">
            <a:extLst>
              <a:ext uri="{FF2B5EF4-FFF2-40B4-BE49-F238E27FC236}">
                <a16:creationId xmlns:a16="http://schemas.microsoft.com/office/drawing/2014/main" id="{EEFF6B0C-479C-494C-AFA4-921CAD887685}"/>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a:latin typeface="Calibri" panose="020F0502020204030204" pitchFamily="34" charset="0"/>
                <a:ea typeface="Times New Roman" panose="02020603050405020304" pitchFamily="18" charset="0"/>
                <a:cs typeface="Calibri" panose="020F0502020204030204" pitchFamily="34" charset="0"/>
              </a:rPr>
              <a:t>5. </a:t>
            </a:r>
            <a:r>
              <a:rPr lang="en-GB" sz="3600" u="sng">
                <a:latin typeface="Calibri" panose="020F0502020204030204" pitchFamily="34" charset="0"/>
                <a:ea typeface="Times New Roman" panose="02020603050405020304" pitchFamily="18" charset="0"/>
                <a:cs typeface="Calibri" panose="020F0502020204030204" pitchFamily="34" charset="0"/>
              </a:rPr>
              <a:t>Superlative degree</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1" name="Table 10">
            <a:extLst>
              <a:ext uri="{FF2B5EF4-FFF2-40B4-BE49-F238E27FC236}">
                <a16:creationId xmlns:a16="http://schemas.microsoft.com/office/drawing/2014/main" id="{4D5C61EF-352D-460A-B4DE-CFAAD602828E}"/>
              </a:ext>
            </a:extLst>
          </p:cNvPr>
          <p:cNvGraphicFramePr>
            <a:graphicFrameLocks noGrp="1"/>
          </p:cNvGraphicFramePr>
          <p:nvPr>
            <p:extLst>
              <p:ext uri="{D42A27DB-BD31-4B8C-83A1-F6EECF244321}">
                <p14:modId xmlns:p14="http://schemas.microsoft.com/office/powerpoint/2010/main" val="3599634818"/>
              </p:ext>
            </p:extLst>
          </p:nvPr>
        </p:nvGraphicFramePr>
        <p:xfrm>
          <a:off x="954602" y="2244408"/>
          <a:ext cx="10282796" cy="3324860"/>
        </p:xfrm>
        <a:graphic>
          <a:graphicData uri="http://schemas.openxmlformats.org/drawingml/2006/table">
            <a:tbl>
              <a:tblPr firstRow="1" firstCol="1" bandRow="1" bandCol="1"/>
              <a:tblGrid>
                <a:gridCol w="2058829">
                  <a:extLst>
                    <a:ext uri="{9D8B030D-6E8A-4147-A177-3AD203B41FA5}">
                      <a16:colId xmlns:a16="http://schemas.microsoft.com/office/drawing/2014/main" val="402255686"/>
                    </a:ext>
                  </a:extLst>
                </a:gridCol>
                <a:gridCol w="2914492">
                  <a:extLst>
                    <a:ext uri="{9D8B030D-6E8A-4147-A177-3AD203B41FA5}">
                      <a16:colId xmlns:a16="http://schemas.microsoft.com/office/drawing/2014/main" val="283244105"/>
                    </a:ext>
                  </a:extLst>
                </a:gridCol>
                <a:gridCol w="2656921">
                  <a:extLst>
                    <a:ext uri="{9D8B030D-6E8A-4147-A177-3AD203B41FA5}">
                      <a16:colId xmlns:a16="http://schemas.microsoft.com/office/drawing/2014/main" val="1518762960"/>
                    </a:ext>
                  </a:extLst>
                </a:gridCol>
                <a:gridCol w="2652554">
                  <a:extLst>
                    <a:ext uri="{9D8B030D-6E8A-4147-A177-3AD203B41FA5}">
                      <a16:colId xmlns:a16="http://schemas.microsoft.com/office/drawing/2014/main" val="2252175732"/>
                    </a:ext>
                  </a:extLst>
                </a:gridCol>
              </a:tblGrid>
              <a:tr h="664972">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Positive</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Comparative</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Superlative</a:t>
                      </a:r>
                      <a:endParaRPr lang="en-US"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Translation</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824945"/>
                  </a:ext>
                </a:extLst>
              </a:tr>
              <a:tr h="664972">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п</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ро</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порыр</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a:t>
                      </a:r>
                      <a:endParaRPr lang="az-Cyrl-AZ"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эн п</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ро</a:t>
                      </a:r>
                      <a:endParaRPr lang="az-Cyrl-AZ"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good</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903607"/>
                  </a:ext>
                </a:extLst>
              </a:tr>
              <a:tr h="664972">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из</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и</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изир</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a:t>
                      </a:r>
                      <a:endParaRPr lang="az-Cyrl-AZ"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эн из</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и</a:t>
                      </a:r>
                      <a:endParaRPr lang="az-Cyrl-AZ"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small</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3355754"/>
                  </a:ext>
                </a:extLst>
              </a:tr>
              <a:tr h="664972">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ш</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кшо</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шокшыр</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a:t>
                      </a:r>
                      <a:endParaRPr lang="az-Cyrl-AZ"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эн ш</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кшо</a:t>
                      </a:r>
                      <a:endParaRPr lang="az-Cyrl-AZ"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3300" b="0" i="0" u="none" strike="noStrike">
                          <a:effectLst/>
                          <a:latin typeface="Calibri" panose="020F0502020204030204" pitchFamily="34" charset="0"/>
                          <a:ea typeface="PMingLiU" panose="02020500000000000000" pitchFamily="18" charset="-120"/>
                          <a:cs typeface="Calibri" panose="020F0502020204030204" pitchFamily="34" charset="0"/>
                        </a:rPr>
                        <a:t>warm, hot</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32651"/>
                  </a:ext>
                </a:extLst>
              </a:tr>
              <a:tr h="664972">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куж</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у</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кужур</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к</a:t>
                      </a:r>
                      <a:endParaRPr lang="az-Cyrl-AZ"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эн куж</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у</a:t>
                      </a:r>
                      <a:endParaRPr lang="az-Cyrl-AZ" sz="5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long</a:t>
                      </a:r>
                      <a:endParaRPr lang="en-US"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012324"/>
                  </a:ext>
                </a:extLst>
              </a:tr>
            </a:tbl>
          </a:graphicData>
        </a:graphic>
      </p:graphicFrame>
    </p:spTree>
    <p:extLst>
      <p:ext uri="{BB962C8B-B14F-4D97-AF65-F5344CB8AC3E}">
        <p14:creationId xmlns:p14="http://schemas.microsoft.com/office/powerpoint/2010/main" val="181960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19</a:t>
            </a:fld>
            <a:endParaRPr lang="en-GB"/>
          </a:p>
        </p:txBody>
      </p:sp>
    </p:spTree>
    <p:extLst>
      <p:ext uri="{BB962C8B-B14F-4D97-AF65-F5344CB8AC3E}">
        <p14:creationId xmlns:p14="http://schemas.microsoft.com/office/powerpoint/2010/main" val="112036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latin typeface="Calibri" panose="020F0502020204030204" pitchFamily="34" charset="0"/>
                <a:ea typeface="Times New Roman" panose="02020603050405020304" pitchFamily="18" charset="0"/>
                <a:cs typeface="Calibri" panose="020F0502020204030204" pitchFamily="34" charset="0"/>
              </a:rPr>
              <a:t>ид</a:t>
            </a:r>
            <a:r>
              <a:rPr lang="az-Cyrl-AZ" sz="3600" b="1" u="sng" dirty="0">
                <a:latin typeface="Calibri" panose="020F0502020204030204" pitchFamily="34" charset="0"/>
                <a:ea typeface="Times New Roman" panose="02020603050405020304" pitchFamily="18" charset="0"/>
                <a:cs typeface="Calibri" panose="020F0502020204030204" pitchFamily="34" charset="0"/>
              </a:rPr>
              <a:t>а</a:t>
            </a:r>
            <a:r>
              <a:rPr lang="az-Cyrl-AZ" sz="3600" u="sng" dirty="0">
                <a:latin typeface="Calibri" panose="020F0502020204030204" pitchFamily="34" charset="0"/>
                <a:ea typeface="Times New Roman" panose="02020603050405020304" pitchFamily="18" charset="0"/>
                <a:cs typeface="Calibri" panose="020F0502020204030204" pitchFamily="34" charset="0"/>
              </a:rPr>
              <a:t>лык, ий ‘</a:t>
            </a:r>
            <a:r>
              <a:rPr lang="en-GB" sz="3600" u="sng" dirty="0">
                <a:latin typeface="Calibri" panose="020F0502020204030204" pitchFamily="34" charset="0"/>
                <a:ea typeface="Times New Roman" panose="02020603050405020304" pitchFamily="18" charset="0"/>
                <a:cs typeface="Calibri" panose="020F0502020204030204" pitchFamily="34" charset="0"/>
              </a:rPr>
              <a:t>year’</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pic>
        <p:nvPicPr>
          <p:cNvPr id="6" name="Picture 5">
            <a:extLst>
              <a:ext uri="{FF2B5EF4-FFF2-40B4-BE49-F238E27FC236}">
                <a16:creationId xmlns:a16="http://schemas.microsoft.com/office/drawing/2014/main" id="{C7C38D7F-C415-4A43-BFE2-EC1DBCFE198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216785"/>
            <a:ext cx="4375150" cy="3211830"/>
          </a:xfrm>
          <a:prstGeom prst="rect">
            <a:avLst/>
          </a:prstGeom>
          <a:noFill/>
          <a:ln>
            <a:noFill/>
          </a:ln>
        </p:spPr>
      </p:pic>
      <p:sp>
        <p:nvSpPr>
          <p:cNvPr id="7" name="Content Placeholder 2">
            <a:extLst>
              <a:ext uri="{FF2B5EF4-FFF2-40B4-BE49-F238E27FC236}">
                <a16:creationId xmlns:a16="http://schemas.microsoft.com/office/drawing/2014/main" id="{85895CF3-29BC-4E5D-B4D7-ACD7F7816434}"/>
              </a:ext>
            </a:extLst>
          </p:cNvPr>
          <p:cNvSpPr txBox="1">
            <a:spLocks/>
          </p:cNvSpPr>
          <p:nvPr/>
        </p:nvSpPr>
        <p:spPr>
          <a:xfrm>
            <a:off x="9245602" y="1935162"/>
            <a:ext cx="1231900" cy="3775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a:t>
            </a:r>
          </a:p>
          <a:p>
            <a:pPr marL="0" indent="0">
              <a:buFont typeface="Arial" panose="020B0604020202020204" pitchFamily="34" charset="0"/>
              <a:buNone/>
            </a:pPr>
            <a:r>
              <a:rPr lang="de-AT" dirty="0"/>
              <a:t>1989</a:t>
            </a:r>
          </a:p>
          <a:p>
            <a:pPr marL="0" indent="0">
              <a:buFont typeface="Arial" panose="020B0604020202020204" pitchFamily="34" charset="0"/>
              <a:buNone/>
            </a:pPr>
            <a:r>
              <a:rPr lang="de-AT" dirty="0"/>
              <a:t>1990</a:t>
            </a:r>
          </a:p>
          <a:p>
            <a:pPr marL="0" indent="0">
              <a:buFont typeface="Arial" panose="020B0604020202020204" pitchFamily="34" charset="0"/>
              <a:buNone/>
            </a:pPr>
            <a:r>
              <a:rPr lang="de-AT" b="1" dirty="0"/>
              <a:t>1991</a:t>
            </a:r>
          </a:p>
          <a:p>
            <a:pPr marL="0" indent="0">
              <a:buFont typeface="Arial" panose="020B0604020202020204" pitchFamily="34" charset="0"/>
              <a:buNone/>
            </a:pPr>
            <a:r>
              <a:rPr lang="de-AT" dirty="0"/>
              <a:t>1992</a:t>
            </a:r>
          </a:p>
          <a:p>
            <a:pPr marL="0" indent="0">
              <a:buFont typeface="Arial" panose="020B0604020202020204" pitchFamily="34" charset="0"/>
              <a:buNone/>
            </a:pPr>
            <a:r>
              <a:rPr lang="de-AT" dirty="0"/>
              <a:t>1993</a:t>
            </a:r>
          </a:p>
          <a:p>
            <a:pPr marL="0" indent="0">
              <a:buFont typeface="Arial" panose="020B0604020202020204" pitchFamily="34" charset="0"/>
              <a:buNone/>
            </a:pPr>
            <a:r>
              <a:rPr lang="de-AT" dirty="0"/>
              <a:t>…</a:t>
            </a:r>
            <a:endParaRPr lang="en-GB" dirty="0"/>
          </a:p>
        </p:txBody>
      </p:sp>
      <p:sp>
        <p:nvSpPr>
          <p:cNvPr id="9" name="TextBox 8">
            <a:extLst>
              <a:ext uri="{FF2B5EF4-FFF2-40B4-BE49-F238E27FC236}">
                <a16:creationId xmlns:a16="http://schemas.microsoft.com/office/drawing/2014/main" id="{9F438DA1-42A0-4C1A-A6D7-D0F10E5D480D}"/>
              </a:ext>
            </a:extLst>
          </p:cNvPr>
          <p:cNvSpPr txBox="1"/>
          <p:nvPr/>
        </p:nvSpPr>
        <p:spPr>
          <a:xfrm>
            <a:off x="5964199" y="1146549"/>
            <a:ext cx="1889202" cy="461665"/>
          </a:xfrm>
          <a:prstGeom prst="rect">
            <a:avLst/>
          </a:prstGeom>
          <a:noFill/>
        </p:spPr>
        <p:txBody>
          <a:bodyPr wrap="square">
            <a:spAutoFit/>
          </a:bodyPr>
          <a:lstStyle/>
          <a:p>
            <a:pPr marL="0" indent="0" algn="ctr">
              <a:buFont typeface="Arial" panose="020B0604020202020204" pitchFamily="34" charset="0"/>
              <a:buNone/>
              <a:tabLst>
                <a:tab pos="1343025" algn="l"/>
                <a:tab pos="1438275" algn="l"/>
              </a:tabLst>
            </a:pPr>
            <a:r>
              <a:rPr lang="mi-NZ" sz="2400" dirty="0"/>
              <a:t>Ид</a:t>
            </a:r>
            <a:r>
              <a:rPr lang="mi-NZ" sz="2400" b="1" dirty="0"/>
              <a:t>а</a:t>
            </a:r>
            <a:r>
              <a:rPr lang="mi-NZ" sz="2400" dirty="0"/>
              <a:t>лык</a:t>
            </a:r>
            <a:endParaRPr lang="de-AT" sz="2400" dirty="0"/>
          </a:p>
        </p:txBody>
      </p:sp>
      <p:sp>
        <p:nvSpPr>
          <p:cNvPr id="10" name="TextBox 9">
            <a:extLst>
              <a:ext uri="{FF2B5EF4-FFF2-40B4-BE49-F238E27FC236}">
                <a16:creationId xmlns:a16="http://schemas.microsoft.com/office/drawing/2014/main" id="{299CCA75-6631-4E7D-9108-3DB495A566A3}"/>
              </a:ext>
            </a:extLst>
          </p:cNvPr>
          <p:cNvSpPr txBox="1"/>
          <p:nvPr/>
        </p:nvSpPr>
        <p:spPr>
          <a:xfrm>
            <a:off x="6721398" y="3822699"/>
            <a:ext cx="1889202" cy="461665"/>
          </a:xfrm>
          <a:prstGeom prst="rect">
            <a:avLst/>
          </a:prstGeom>
          <a:noFill/>
        </p:spPr>
        <p:txBody>
          <a:bodyPr wrap="square">
            <a:spAutoFit/>
          </a:bodyPr>
          <a:lstStyle/>
          <a:p>
            <a:pPr marL="0" indent="0" algn="ctr">
              <a:buFont typeface="Arial" panose="020B0604020202020204" pitchFamily="34" charset="0"/>
              <a:buNone/>
              <a:tabLst>
                <a:tab pos="1343025" algn="l"/>
                <a:tab pos="1438275" algn="l"/>
              </a:tabLst>
            </a:pPr>
            <a:r>
              <a:rPr lang="mi-NZ" sz="2400" dirty="0"/>
              <a:t>Ий</a:t>
            </a:r>
            <a:endParaRPr lang="de-AT" sz="2400" dirty="0"/>
          </a:p>
        </p:txBody>
      </p:sp>
      <p:cxnSp>
        <p:nvCxnSpPr>
          <p:cNvPr id="11" name="Straight Arrow Connector 10">
            <a:extLst>
              <a:ext uri="{FF2B5EF4-FFF2-40B4-BE49-F238E27FC236}">
                <a16:creationId xmlns:a16="http://schemas.microsoft.com/office/drawing/2014/main" id="{2CBF6C79-705E-45ED-9E1E-21E84D259776}"/>
              </a:ext>
            </a:extLst>
          </p:cNvPr>
          <p:cNvCxnSpPr>
            <a:cxnSpLocks/>
            <a:stCxn id="9" idx="2"/>
          </p:cNvCxnSpPr>
          <p:nvPr/>
        </p:nvCxnSpPr>
        <p:spPr>
          <a:xfrm flipH="1">
            <a:off x="5470604" y="1608214"/>
            <a:ext cx="1438196" cy="813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AEA43EAF-2118-4271-87BD-89A8DA613BEC}"/>
              </a:ext>
            </a:extLst>
          </p:cNvPr>
          <p:cNvCxnSpPr>
            <a:cxnSpLocks/>
          </p:cNvCxnSpPr>
          <p:nvPr/>
        </p:nvCxnSpPr>
        <p:spPr>
          <a:xfrm flipV="1">
            <a:off x="8051026" y="3671062"/>
            <a:ext cx="1194576" cy="382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B89A32B7-ECF5-4CFE-917B-224D83C18C7B}"/>
              </a:ext>
            </a:extLst>
          </p:cNvPr>
          <p:cNvSpPr/>
          <p:nvPr/>
        </p:nvSpPr>
        <p:spPr>
          <a:xfrm>
            <a:off x="368300" y="1935162"/>
            <a:ext cx="5102303" cy="37750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0A16F3A1-9034-4779-A756-76590CAFC2D5}"/>
              </a:ext>
            </a:extLst>
          </p:cNvPr>
          <p:cNvSpPr/>
          <p:nvPr/>
        </p:nvSpPr>
        <p:spPr>
          <a:xfrm>
            <a:off x="9271002" y="3455072"/>
            <a:ext cx="901698" cy="4468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6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mi-NZ" sz="3600" u="sng" dirty="0">
                <a:latin typeface="Calibri" panose="020F0502020204030204" pitchFamily="34" charset="0"/>
                <a:ea typeface="Times New Roman" panose="02020603050405020304" pitchFamily="18" charset="0"/>
                <a:cs typeface="Calibri" panose="020F0502020204030204" pitchFamily="34" charset="0"/>
              </a:rPr>
              <a:t>к</a:t>
            </a:r>
            <a:r>
              <a:rPr lang="mi-NZ" sz="3600" b="1" u="sng" dirty="0">
                <a:latin typeface="Calibri" panose="020F0502020204030204" pitchFamily="34" charset="0"/>
                <a:ea typeface="Times New Roman" panose="02020603050405020304" pitchFamily="18" charset="0"/>
                <a:cs typeface="Calibri" panose="020F0502020204030204" pitchFamily="34" charset="0"/>
              </a:rPr>
              <a:t>е</a:t>
            </a:r>
            <a:r>
              <a:rPr lang="mi-NZ" sz="3600" u="sng" dirty="0">
                <a:latin typeface="Calibri" panose="020F0502020204030204" pitchFamily="34" charset="0"/>
                <a:ea typeface="Times New Roman" panose="02020603050405020304" pitchFamily="18" charset="0"/>
                <a:cs typeface="Calibri" panose="020F0502020204030204" pitchFamily="34" charset="0"/>
              </a:rPr>
              <a:t>че, т</a:t>
            </a:r>
            <a:r>
              <a:rPr lang="mi-NZ" sz="3600" b="1" u="sng" dirty="0">
                <a:latin typeface="Calibri" panose="020F0502020204030204" pitchFamily="34" charset="0"/>
                <a:ea typeface="Times New Roman" panose="02020603050405020304" pitchFamily="18" charset="0"/>
                <a:cs typeface="Calibri" panose="020F0502020204030204" pitchFamily="34" charset="0"/>
              </a:rPr>
              <a:t>ы</a:t>
            </a:r>
            <a:r>
              <a:rPr lang="mi-NZ" sz="3600" u="sng" dirty="0">
                <a:latin typeface="Calibri" panose="020F0502020204030204" pitchFamily="34" charset="0"/>
                <a:ea typeface="Times New Roman" panose="02020603050405020304" pitchFamily="18" charset="0"/>
                <a:cs typeface="Calibri" panose="020F0502020204030204" pitchFamily="34" charset="0"/>
              </a:rPr>
              <a:t>лзе</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13" name="Content Placeholder 2">
            <a:extLst>
              <a:ext uri="{FF2B5EF4-FFF2-40B4-BE49-F238E27FC236}">
                <a16:creationId xmlns:a16="http://schemas.microsoft.com/office/drawing/2014/main" id="{8EAC83E1-A698-4982-A7C1-A29C9264B66E}"/>
              </a:ext>
            </a:extLst>
          </p:cNvPr>
          <p:cNvSpPr txBox="1">
            <a:spLocks/>
          </p:cNvSpPr>
          <p:nvPr/>
        </p:nvSpPr>
        <p:spPr>
          <a:xfrm>
            <a:off x="3441700" y="1838039"/>
            <a:ext cx="51689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0000" b="1" dirty="0"/>
              <a:t>📅</a:t>
            </a:r>
            <a:endParaRPr lang="en-GB" sz="30000" dirty="0"/>
          </a:p>
        </p:txBody>
      </p:sp>
      <p:sp>
        <p:nvSpPr>
          <p:cNvPr id="15" name="TextBox 14">
            <a:extLst>
              <a:ext uri="{FF2B5EF4-FFF2-40B4-BE49-F238E27FC236}">
                <a16:creationId xmlns:a16="http://schemas.microsoft.com/office/drawing/2014/main" id="{E1F2F871-0756-4E3F-9322-419C9E013D90}"/>
              </a:ext>
            </a:extLst>
          </p:cNvPr>
          <p:cNvSpPr txBox="1"/>
          <p:nvPr/>
        </p:nvSpPr>
        <p:spPr>
          <a:xfrm>
            <a:off x="5407025" y="3072082"/>
            <a:ext cx="422275" cy="369332"/>
          </a:xfrm>
          <a:prstGeom prst="rect">
            <a:avLst/>
          </a:prstGeom>
          <a:noFill/>
        </p:spPr>
        <p:txBody>
          <a:bodyPr wrap="square">
            <a:spAutoFit/>
          </a:bodyPr>
          <a:lstStyle/>
          <a:p>
            <a:r>
              <a:rPr lang="en-GB" dirty="0"/>
              <a:t>🌞</a:t>
            </a:r>
          </a:p>
        </p:txBody>
      </p:sp>
      <p:sp>
        <p:nvSpPr>
          <p:cNvPr id="18" name="TextBox 17">
            <a:extLst>
              <a:ext uri="{FF2B5EF4-FFF2-40B4-BE49-F238E27FC236}">
                <a16:creationId xmlns:a16="http://schemas.microsoft.com/office/drawing/2014/main" id="{6678FD51-2B41-41A3-BC27-27483D3E3B47}"/>
              </a:ext>
            </a:extLst>
          </p:cNvPr>
          <p:cNvSpPr txBox="1"/>
          <p:nvPr/>
        </p:nvSpPr>
        <p:spPr>
          <a:xfrm>
            <a:off x="5815012" y="3072082"/>
            <a:ext cx="422275" cy="369332"/>
          </a:xfrm>
          <a:prstGeom prst="rect">
            <a:avLst/>
          </a:prstGeom>
          <a:noFill/>
        </p:spPr>
        <p:txBody>
          <a:bodyPr wrap="square">
            <a:spAutoFit/>
          </a:bodyPr>
          <a:lstStyle/>
          <a:p>
            <a:r>
              <a:rPr lang="en-GB" dirty="0"/>
              <a:t>🌞</a:t>
            </a:r>
          </a:p>
        </p:txBody>
      </p:sp>
      <p:sp>
        <p:nvSpPr>
          <p:cNvPr id="19" name="TextBox 18">
            <a:extLst>
              <a:ext uri="{FF2B5EF4-FFF2-40B4-BE49-F238E27FC236}">
                <a16:creationId xmlns:a16="http://schemas.microsoft.com/office/drawing/2014/main" id="{39663016-AF29-4A38-8514-031BE0441EFB}"/>
              </a:ext>
            </a:extLst>
          </p:cNvPr>
          <p:cNvSpPr txBox="1"/>
          <p:nvPr/>
        </p:nvSpPr>
        <p:spPr>
          <a:xfrm>
            <a:off x="6237287" y="3072082"/>
            <a:ext cx="422275" cy="369332"/>
          </a:xfrm>
          <a:prstGeom prst="rect">
            <a:avLst/>
          </a:prstGeom>
          <a:noFill/>
        </p:spPr>
        <p:txBody>
          <a:bodyPr wrap="square">
            <a:spAutoFit/>
          </a:bodyPr>
          <a:lstStyle/>
          <a:p>
            <a:r>
              <a:rPr lang="en-GB" dirty="0"/>
              <a:t>🌞</a:t>
            </a:r>
          </a:p>
        </p:txBody>
      </p:sp>
      <p:sp>
        <p:nvSpPr>
          <p:cNvPr id="21" name="TextBox 20">
            <a:extLst>
              <a:ext uri="{FF2B5EF4-FFF2-40B4-BE49-F238E27FC236}">
                <a16:creationId xmlns:a16="http://schemas.microsoft.com/office/drawing/2014/main" id="{95AD12A3-33A3-4094-A89A-9EF151CFEB11}"/>
              </a:ext>
            </a:extLst>
          </p:cNvPr>
          <p:cNvSpPr txBox="1"/>
          <p:nvPr/>
        </p:nvSpPr>
        <p:spPr>
          <a:xfrm>
            <a:off x="6599236" y="3072082"/>
            <a:ext cx="422275" cy="369332"/>
          </a:xfrm>
          <a:prstGeom prst="rect">
            <a:avLst/>
          </a:prstGeom>
          <a:noFill/>
        </p:spPr>
        <p:txBody>
          <a:bodyPr wrap="square">
            <a:spAutoFit/>
          </a:bodyPr>
          <a:lstStyle/>
          <a:p>
            <a:r>
              <a:rPr lang="en-GB" dirty="0"/>
              <a:t>🌞</a:t>
            </a:r>
          </a:p>
        </p:txBody>
      </p:sp>
      <p:sp>
        <p:nvSpPr>
          <p:cNvPr id="22" name="TextBox 21">
            <a:extLst>
              <a:ext uri="{FF2B5EF4-FFF2-40B4-BE49-F238E27FC236}">
                <a16:creationId xmlns:a16="http://schemas.microsoft.com/office/drawing/2014/main" id="{56582174-EADE-4400-8949-01F2C46B73FE}"/>
              </a:ext>
            </a:extLst>
          </p:cNvPr>
          <p:cNvSpPr txBox="1"/>
          <p:nvPr/>
        </p:nvSpPr>
        <p:spPr>
          <a:xfrm>
            <a:off x="7021511" y="3072082"/>
            <a:ext cx="422275" cy="369332"/>
          </a:xfrm>
          <a:prstGeom prst="rect">
            <a:avLst/>
          </a:prstGeom>
          <a:noFill/>
        </p:spPr>
        <p:txBody>
          <a:bodyPr wrap="square">
            <a:spAutoFit/>
          </a:bodyPr>
          <a:lstStyle/>
          <a:p>
            <a:r>
              <a:rPr lang="en-GB" dirty="0"/>
              <a:t>🌞</a:t>
            </a:r>
          </a:p>
        </p:txBody>
      </p:sp>
      <p:sp>
        <p:nvSpPr>
          <p:cNvPr id="23" name="TextBox 22">
            <a:extLst>
              <a:ext uri="{FF2B5EF4-FFF2-40B4-BE49-F238E27FC236}">
                <a16:creationId xmlns:a16="http://schemas.microsoft.com/office/drawing/2014/main" id="{43F54BE5-E6B7-43E3-A1EC-A4098D8D41B7}"/>
              </a:ext>
            </a:extLst>
          </p:cNvPr>
          <p:cNvSpPr txBox="1"/>
          <p:nvPr/>
        </p:nvSpPr>
        <p:spPr>
          <a:xfrm>
            <a:off x="5407025" y="3483297"/>
            <a:ext cx="422275" cy="369332"/>
          </a:xfrm>
          <a:prstGeom prst="rect">
            <a:avLst/>
          </a:prstGeom>
          <a:noFill/>
        </p:spPr>
        <p:txBody>
          <a:bodyPr wrap="square">
            <a:spAutoFit/>
          </a:bodyPr>
          <a:lstStyle/>
          <a:p>
            <a:r>
              <a:rPr lang="en-GB" dirty="0"/>
              <a:t>🌞</a:t>
            </a:r>
          </a:p>
        </p:txBody>
      </p:sp>
      <p:sp>
        <p:nvSpPr>
          <p:cNvPr id="24" name="TextBox 23">
            <a:extLst>
              <a:ext uri="{FF2B5EF4-FFF2-40B4-BE49-F238E27FC236}">
                <a16:creationId xmlns:a16="http://schemas.microsoft.com/office/drawing/2014/main" id="{D9F60F8B-4D94-4AE1-864B-BCB2DA098026}"/>
              </a:ext>
            </a:extLst>
          </p:cNvPr>
          <p:cNvSpPr txBox="1"/>
          <p:nvPr/>
        </p:nvSpPr>
        <p:spPr>
          <a:xfrm>
            <a:off x="5815012" y="3483297"/>
            <a:ext cx="422275" cy="369332"/>
          </a:xfrm>
          <a:prstGeom prst="rect">
            <a:avLst/>
          </a:prstGeom>
          <a:noFill/>
        </p:spPr>
        <p:txBody>
          <a:bodyPr wrap="square">
            <a:spAutoFit/>
          </a:bodyPr>
          <a:lstStyle/>
          <a:p>
            <a:r>
              <a:rPr lang="en-GB" dirty="0"/>
              <a:t>🌞</a:t>
            </a:r>
          </a:p>
        </p:txBody>
      </p:sp>
      <p:sp>
        <p:nvSpPr>
          <p:cNvPr id="25" name="TextBox 24">
            <a:extLst>
              <a:ext uri="{FF2B5EF4-FFF2-40B4-BE49-F238E27FC236}">
                <a16:creationId xmlns:a16="http://schemas.microsoft.com/office/drawing/2014/main" id="{7AAD5EFC-132E-4FFD-821B-F5602C19D459}"/>
              </a:ext>
            </a:extLst>
          </p:cNvPr>
          <p:cNvSpPr txBox="1"/>
          <p:nvPr/>
        </p:nvSpPr>
        <p:spPr>
          <a:xfrm>
            <a:off x="6237287" y="3483297"/>
            <a:ext cx="422275" cy="369332"/>
          </a:xfrm>
          <a:prstGeom prst="rect">
            <a:avLst/>
          </a:prstGeom>
          <a:noFill/>
        </p:spPr>
        <p:txBody>
          <a:bodyPr wrap="square">
            <a:spAutoFit/>
          </a:bodyPr>
          <a:lstStyle/>
          <a:p>
            <a:r>
              <a:rPr lang="en-GB" dirty="0"/>
              <a:t>🌞</a:t>
            </a:r>
          </a:p>
        </p:txBody>
      </p:sp>
      <p:sp>
        <p:nvSpPr>
          <p:cNvPr id="26" name="TextBox 25">
            <a:extLst>
              <a:ext uri="{FF2B5EF4-FFF2-40B4-BE49-F238E27FC236}">
                <a16:creationId xmlns:a16="http://schemas.microsoft.com/office/drawing/2014/main" id="{A399471E-A1D3-435C-B6B1-B2F4D2E7DA3B}"/>
              </a:ext>
            </a:extLst>
          </p:cNvPr>
          <p:cNvSpPr txBox="1"/>
          <p:nvPr/>
        </p:nvSpPr>
        <p:spPr>
          <a:xfrm>
            <a:off x="6599236" y="3483297"/>
            <a:ext cx="422275" cy="369332"/>
          </a:xfrm>
          <a:prstGeom prst="rect">
            <a:avLst/>
          </a:prstGeom>
          <a:noFill/>
        </p:spPr>
        <p:txBody>
          <a:bodyPr wrap="square">
            <a:spAutoFit/>
          </a:bodyPr>
          <a:lstStyle/>
          <a:p>
            <a:r>
              <a:rPr lang="en-GB" dirty="0"/>
              <a:t>🌞</a:t>
            </a:r>
          </a:p>
        </p:txBody>
      </p:sp>
      <p:sp>
        <p:nvSpPr>
          <p:cNvPr id="27" name="TextBox 26">
            <a:extLst>
              <a:ext uri="{FF2B5EF4-FFF2-40B4-BE49-F238E27FC236}">
                <a16:creationId xmlns:a16="http://schemas.microsoft.com/office/drawing/2014/main" id="{014AAB83-3D40-42DC-9696-691070C757F7}"/>
              </a:ext>
            </a:extLst>
          </p:cNvPr>
          <p:cNvSpPr txBox="1"/>
          <p:nvPr/>
        </p:nvSpPr>
        <p:spPr>
          <a:xfrm>
            <a:off x="7021511" y="3483297"/>
            <a:ext cx="422275" cy="369332"/>
          </a:xfrm>
          <a:prstGeom prst="rect">
            <a:avLst/>
          </a:prstGeom>
          <a:noFill/>
        </p:spPr>
        <p:txBody>
          <a:bodyPr wrap="square">
            <a:spAutoFit/>
          </a:bodyPr>
          <a:lstStyle/>
          <a:p>
            <a:r>
              <a:rPr lang="en-GB" dirty="0"/>
              <a:t>🌞</a:t>
            </a:r>
          </a:p>
        </p:txBody>
      </p:sp>
      <p:sp>
        <p:nvSpPr>
          <p:cNvPr id="28" name="TextBox 27">
            <a:extLst>
              <a:ext uri="{FF2B5EF4-FFF2-40B4-BE49-F238E27FC236}">
                <a16:creationId xmlns:a16="http://schemas.microsoft.com/office/drawing/2014/main" id="{E191B744-4C30-4886-A0C2-034CE4ED8EF7}"/>
              </a:ext>
            </a:extLst>
          </p:cNvPr>
          <p:cNvSpPr txBox="1"/>
          <p:nvPr/>
        </p:nvSpPr>
        <p:spPr>
          <a:xfrm>
            <a:off x="4622801" y="4651671"/>
            <a:ext cx="422275" cy="369332"/>
          </a:xfrm>
          <a:prstGeom prst="rect">
            <a:avLst/>
          </a:prstGeom>
          <a:noFill/>
        </p:spPr>
        <p:txBody>
          <a:bodyPr wrap="square">
            <a:spAutoFit/>
          </a:bodyPr>
          <a:lstStyle/>
          <a:p>
            <a:r>
              <a:rPr lang="en-GB" dirty="0"/>
              <a:t>🌞</a:t>
            </a:r>
          </a:p>
        </p:txBody>
      </p:sp>
      <p:sp>
        <p:nvSpPr>
          <p:cNvPr id="29" name="TextBox 28">
            <a:extLst>
              <a:ext uri="{FF2B5EF4-FFF2-40B4-BE49-F238E27FC236}">
                <a16:creationId xmlns:a16="http://schemas.microsoft.com/office/drawing/2014/main" id="{C3D5C558-42B8-4772-BCA8-5B06721DD41D}"/>
              </a:ext>
            </a:extLst>
          </p:cNvPr>
          <p:cNvSpPr txBox="1"/>
          <p:nvPr/>
        </p:nvSpPr>
        <p:spPr>
          <a:xfrm>
            <a:off x="5030788" y="4651671"/>
            <a:ext cx="422275" cy="369332"/>
          </a:xfrm>
          <a:prstGeom prst="rect">
            <a:avLst/>
          </a:prstGeom>
          <a:noFill/>
        </p:spPr>
        <p:txBody>
          <a:bodyPr wrap="square">
            <a:spAutoFit/>
          </a:bodyPr>
          <a:lstStyle/>
          <a:p>
            <a:r>
              <a:rPr lang="en-GB" dirty="0"/>
              <a:t>🌞</a:t>
            </a:r>
          </a:p>
        </p:txBody>
      </p:sp>
      <p:sp>
        <p:nvSpPr>
          <p:cNvPr id="30" name="TextBox 29">
            <a:extLst>
              <a:ext uri="{FF2B5EF4-FFF2-40B4-BE49-F238E27FC236}">
                <a16:creationId xmlns:a16="http://schemas.microsoft.com/office/drawing/2014/main" id="{403C6095-92E4-47D9-BD6B-F18CE6905187}"/>
              </a:ext>
            </a:extLst>
          </p:cNvPr>
          <p:cNvSpPr txBox="1"/>
          <p:nvPr/>
        </p:nvSpPr>
        <p:spPr>
          <a:xfrm>
            <a:off x="5453063" y="4651671"/>
            <a:ext cx="422275" cy="369332"/>
          </a:xfrm>
          <a:prstGeom prst="rect">
            <a:avLst/>
          </a:prstGeom>
          <a:noFill/>
        </p:spPr>
        <p:txBody>
          <a:bodyPr wrap="square">
            <a:spAutoFit/>
          </a:bodyPr>
          <a:lstStyle/>
          <a:p>
            <a:r>
              <a:rPr lang="en-GB" dirty="0"/>
              <a:t>🌞</a:t>
            </a:r>
          </a:p>
        </p:txBody>
      </p:sp>
      <p:sp>
        <p:nvSpPr>
          <p:cNvPr id="31" name="TextBox 30">
            <a:extLst>
              <a:ext uri="{FF2B5EF4-FFF2-40B4-BE49-F238E27FC236}">
                <a16:creationId xmlns:a16="http://schemas.microsoft.com/office/drawing/2014/main" id="{707DAFE4-9915-4E36-A471-FD80BFFAC7C2}"/>
              </a:ext>
            </a:extLst>
          </p:cNvPr>
          <p:cNvSpPr txBox="1"/>
          <p:nvPr/>
        </p:nvSpPr>
        <p:spPr>
          <a:xfrm>
            <a:off x="5815012" y="4651671"/>
            <a:ext cx="422275" cy="369332"/>
          </a:xfrm>
          <a:prstGeom prst="rect">
            <a:avLst/>
          </a:prstGeom>
          <a:noFill/>
        </p:spPr>
        <p:txBody>
          <a:bodyPr wrap="square">
            <a:spAutoFit/>
          </a:bodyPr>
          <a:lstStyle/>
          <a:p>
            <a:r>
              <a:rPr lang="en-GB" dirty="0"/>
              <a:t>🌞</a:t>
            </a:r>
          </a:p>
        </p:txBody>
      </p:sp>
      <p:sp>
        <p:nvSpPr>
          <p:cNvPr id="32" name="TextBox 31">
            <a:extLst>
              <a:ext uri="{FF2B5EF4-FFF2-40B4-BE49-F238E27FC236}">
                <a16:creationId xmlns:a16="http://schemas.microsoft.com/office/drawing/2014/main" id="{3F90E2D6-EDCF-403D-B56D-508BB637B9BE}"/>
              </a:ext>
            </a:extLst>
          </p:cNvPr>
          <p:cNvSpPr txBox="1"/>
          <p:nvPr/>
        </p:nvSpPr>
        <p:spPr>
          <a:xfrm>
            <a:off x="6237287" y="4651671"/>
            <a:ext cx="422275" cy="369332"/>
          </a:xfrm>
          <a:prstGeom prst="rect">
            <a:avLst/>
          </a:prstGeom>
          <a:noFill/>
        </p:spPr>
        <p:txBody>
          <a:bodyPr wrap="square">
            <a:spAutoFit/>
          </a:bodyPr>
          <a:lstStyle/>
          <a:p>
            <a:r>
              <a:rPr lang="en-GB" dirty="0"/>
              <a:t>🌞</a:t>
            </a:r>
          </a:p>
        </p:txBody>
      </p:sp>
      <p:sp>
        <p:nvSpPr>
          <p:cNvPr id="33" name="TextBox 32">
            <a:extLst>
              <a:ext uri="{FF2B5EF4-FFF2-40B4-BE49-F238E27FC236}">
                <a16:creationId xmlns:a16="http://schemas.microsoft.com/office/drawing/2014/main" id="{21987301-8D2F-46D3-8FCD-CB0FEE78AC81}"/>
              </a:ext>
            </a:extLst>
          </p:cNvPr>
          <p:cNvSpPr txBox="1"/>
          <p:nvPr/>
        </p:nvSpPr>
        <p:spPr>
          <a:xfrm>
            <a:off x="4598987" y="4240456"/>
            <a:ext cx="422275" cy="369332"/>
          </a:xfrm>
          <a:prstGeom prst="rect">
            <a:avLst/>
          </a:prstGeom>
          <a:noFill/>
        </p:spPr>
        <p:txBody>
          <a:bodyPr wrap="square">
            <a:spAutoFit/>
          </a:bodyPr>
          <a:lstStyle/>
          <a:p>
            <a:r>
              <a:rPr lang="en-GB" dirty="0"/>
              <a:t>🌞</a:t>
            </a:r>
          </a:p>
        </p:txBody>
      </p:sp>
      <p:sp>
        <p:nvSpPr>
          <p:cNvPr id="34" name="TextBox 33">
            <a:extLst>
              <a:ext uri="{FF2B5EF4-FFF2-40B4-BE49-F238E27FC236}">
                <a16:creationId xmlns:a16="http://schemas.microsoft.com/office/drawing/2014/main" id="{2F6BF1A7-CEF2-4195-B66A-F5EB6E659EB3}"/>
              </a:ext>
            </a:extLst>
          </p:cNvPr>
          <p:cNvSpPr txBox="1"/>
          <p:nvPr/>
        </p:nvSpPr>
        <p:spPr>
          <a:xfrm>
            <a:off x="5006974" y="4240456"/>
            <a:ext cx="422275" cy="369332"/>
          </a:xfrm>
          <a:prstGeom prst="rect">
            <a:avLst/>
          </a:prstGeom>
          <a:noFill/>
        </p:spPr>
        <p:txBody>
          <a:bodyPr wrap="square">
            <a:spAutoFit/>
          </a:bodyPr>
          <a:lstStyle/>
          <a:p>
            <a:r>
              <a:rPr lang="en-GB" dirty="0"/>
              <a:t>🌞</a:t>
            </a:r>
          </a:p>
        </p:txBody>
      </p:sp>
      <p:sp>
        <p:nvSpPr>
          <p:cNvPr id="35" name="TextBox 34">
            <a:extLst>
              <a:ext uri="{FF2B5EF4-FFF2-40B4-BE49-F238E27FC236}">
                <a16:creationId xmlns:a16="http://schemas.microsoft.com/office/drawing/2014/main" id="{623B4A45-8D38-43DE-8E26-EE2904BD65BD}"/>
              </a:ext>
            </a:extLst>
          </p:cNvPr>
          <p:cNvSpPr txBox="1"/>
          <p:nvPr/>
        </p:nvSpPr>
        <p:spPr>
          <a:xfrm>
            <a:off x="5429249" y="4240456"/>
            <a:ext cx="422275" cy="369332"/>
          </a:xfrm>
          <a:prstGeom prst="rect">
            <a:avLst/>
          </a:prstGeom>
          <a:noFill/>
        </p:spPr>
        <p:txBody>
          <a:bodyPr wrap="square">
            <a:spAutoFit/>
          </a:bodyPr>
          <a:lstStyle/>
          <a:p>
            <a:r>
              <a:rPr lang="en-GB" dirty="0"/>
              <a:t>🌞</a:t>
            </a:r>
          </a:p>
        </p:txBody>
      </p:sp>
      <p:sp>
        <p:nvSpPr>
          <p:cNvPr id="36" name="TextBox 35">
            <a:extLst>
              <a:ext uri="{FF2B5EF4-FFF2-40B4-BE49-F238E27FC236}">
                <a16:creationId xmlns:a16="http://schemas.microsoft.com/office/drawing/2014/main" id="{3CBB6255-BD13-4AE0-B1EC-2C48BAF3A9C0}"/>
              </a:ext>
            </a:extLst>
          </p:cNvPr>
          <p:cNvSpPr txBox="1"/>
          <p:nvPr/>
        </p:nvSpPr>
        <p:spPr>
          <a:xfrm>
            <a:off x="5791198" y="4240456"/>
            <a:ext cx="422275" cy="369332"/>
          </a:xfrm>
          <a:prstGeom prst="rect">
            <a:avLst/>
          </a:prstGeom>
          <a:noFill/>
        </p:spPr>
        <p:txBody>
          <a:bodyPr wrap="square">
            <a:spAutoFit/>
          </a:bodyPr>
          <a:lstStyle/>
          <a:p>
            <a:r>
              <a:rPr lang="en-GB" dirty="0"/>
              <a:t>🌞</a:t>
            </a:r>
          </a:p>
        </p:txBody>
      </p:sp>
      <p:sp>
        <p:nvSpPr>
          <p:cNvPr id="37" name="TextBox 36">
            <a:extLst>
              <a:ext uri="{FF2B5EF4-FFF2-40B4-BE49-F238E27FC236}">
                <a16:creationId xmlns:a16="http://schemas.microsoft.com/office/drawing/2014/main" id="{BCA157EA-C977-47D8-BC89-1DF5D82396B8}"/>
              </a:ext>
            </a:extLst>
          </p:cNvPr>
          <p:cNvSpPr txBox="1"/>
          <p:nvPr/>
        </p:nvSpPr>
        <p:spPr>
          <a:xfrm>
            <a:off x="6213473" y="4240456"/>
            <a:ext cx="422275" cy="369332"/>
          </a:xfrm>
          <a:prstGeom prst="rect">
            <a:avLst/>
          </a:prstGeom>
          <a:noFill/>
        </p:spPr>
        <p:txBody>
          <a:bodyPr wrap="square">
            <a:spAutoFit/>
          </a:bodyPr>
          <a:lstStyle/>
          <a:p>
            <a:r>
              <a:rPr lang="en-GB" dirty="0"/>
              <a:t>🌞</a:t>
            </a:r>
          </a:p>
        </p:txBody>
      </p:sp>
      <p:sp>
        <p:nvSpPr>
          <p:cNvPr id="38" name="TextBox 37">
            <a:extLst>
              <a:ext uri="{FF2B5EF4-FFF2-40B4-BE49-F238E27FC236}">
                <a16:creationId xmlns:a16="http://schemas.microsoft.com/office/drawing/2014/main" id="{BE851B5F-1223-499F-844D-E7C580333BB9}"/>
              </a:ext>
            </a:extLst>
          </p:cNvPr>
          <p:cNvSpPr txBox="1"/>
          <p:nvPr/>
        </p:nvSpPr>
        <p:spPr>
          <a:xfrm>
            <a:off x="4598987" y="3847350"/>
            <a:ext cx="422275" cy="369332"/>
          </a:xfrm>
          <a:prstGeom prst="rect">
            <a:avLst/>
          </a:prstGeom>
          <a:noFill/>
        </p:spPr>
        <p:txBody>
          <a:bodyPr wrap="square">
            <a:spAutoFit/>
          </a:bodyPr>
          <a:lstStyle/>
          <a:p>
            <a:r>
              <a:rPr lang="en-GB" dirty="0"/>
              <a:t>🌞</a:t>
            </a:r>
          </a:p>
        </p:txBody>
      </p:sp>
      <p:sp>
        <p:nvSpPr>
          <p:cNvPr id="39" name="TextBox 38">
            <a:extLst>
              <a:ext uri="{FF2B5EF4-FFF2-40B4-BE49-F238E27FC236}">
                <a16:creationId xmlns:a16="http://schemas.microsoft.com/office/drawing/2014/main" id="{991A2397-F2B0-4958-84E7-FF576503B342}"/>
              </a:ext>
            </a:extLst>
          </p:cNvPr>
          <p:cNvSpPr txBox="1"/>
          <p:nvPr/>
        </p:nvSpPr>
        <p:spPr>
          <a:xfrm>
            <a:off x="5006974" y="3847350"/>
            <a:ext cx="422275" cy="369332"/>
          </a:xfrm>
          <a:prstGeom prst="rect">
            <a:avLst/>
          </a:prstGeom>
          <a:noFill/>
        </p:spPr>
        <p:txBody>
          <a:bodyPr wrap="square">
            <a:spAutoFit/>
          </a:bodyPr>
          <a:lstStyle/>
          <a:p>
            <a:r>
              <a:rPr lang="en-GB" dirty="0"/>
              <a:t>🌞</a:t>
            </a:r>
          </a:p>
        </p:txBody>
      </p:sp>
      <p:sp>
        <p:nvSpPr>
          <p:cNvPr id="40" name="TextBox 39">
            <a:extLst>
              <a:ext uri="{FF2B5EF4-FFF2-40B4-BE49-F238E27FC236}">
                <a16:creationId xmlns:a16="http://schemas.microsoft.com/office/drawing/2014/main" id="{DA008988-C40A-4EDD-940C-4C876320426B}"/>
              </a:ext>
            </a:extLst>
          </p:cNvPr>
          <p:cNvSpPr txBox="1"/>
          <p:nvPr/>
        </p:nvSpPr>
        <p:spPr>
          <a:xfrm>
            <a:off x="5429249" y="3847350"/>
            <a:ext cx="422275" cy="369332"/>
          </a:xfrm>
          <a:prstGeom prst="rect">
            <a:avLst/>
          </a:prstGeom>
          <a:noFill/>
        </p:spPr>
        <p:txBody>
          <a:bodyPr wrap="square">
            <a:spAutoFit/>
          </a:bodyPr>
          <a:lstStyle/>
          <a:p>
            <a:r>
              <a:rPr lang="en-GB" dirty="0"/>
              <a:t>🌞</a:t>
            </a:r>
          </a:p>
        </p:txBody>
      </p:sp>
      <p:sp>
        <p:nvSpPr>
          <p:cNvPr id="41" name="TextBox 40">
            <a:extLst>
              <a:ext uri="{FF2B5EF4-FFF2-40B4-BE49-F238E27FC236}">
                <a16:creationId xmlns:a16="http://schemas.microsoft.com/office/drawing/2014/main" id="{C6FA6DA8-CF60-4A97-8A17-5C6BE609C414}"/>
              </a:ext>
            </a:extLst>
          </p:cNvPr>
          <p:cNvSpPr txBox="1"/>
          <p:nvPr/>
        </p:nvSpPr>
        <p:spPr>
          <a:xfrm>
            <a:off x="5791198" y="3847350"/>
            <a:ext cx="422275" cy="369332"/>
          </a:xfrm>
          <a:prstGeom prst="rect">
            <a:avLst/>
          </a:prstGeom>
          <a:noFill/>
        </p:spPr>
        <p:txBody>
          <a:bodyPr wrap="square">
            <a:spAutoFit/>
          </a:bodyPr>
          <a:lstStyle/>
          <a:p>
            <a:r>
              <a:rPr lang="en-GB" dirty="0"/>
              <a:t>🌞</a:t>
            </a:r>
          </a:p>
        </p:txBody>
      </p:sp>
      <p:sp>
        <p:nvSpPr>
          <p:cNvPr id="42" name="TextBox 41">
            <a:extLst>
              <a:ext uri="{FF2B5EF4-FFF2-40B4-BE49-F238E27FC236}">
                <a16:creationId xmlns:a16="http://schemas.microsoft.com/office/drawing/2014/main" id="{3774C80C-4A32-4DFA-8603-C9DD6D23AE86}"/>
              </a:ext>
            </a:extLst>
          </p:cNvPr>
          <p:cNvSpPr txBox="1"/>
          <p:nvPr/>
        </p:nvSpPr>
        <p:spPr>
          <a:xfrm>
            <a:off x="6213473" y="3847350"/>
            <a:ext cx="422275" cy="369332"/>
          </a:xfrm>
          <a:prstGeom prst="rect">
            <a:avLst/>
          </a:prstGeom>
          <a:noFill/>
        </p:spPr>
        <p:txBody>
          <a:bodyPr wrap="square">
            <a:spAutoFit/>
          </a:bodyPr>
          <a:lstStyle/>
          <a:p>
            <a:r>
              <a:rPr lang="en-GB" dirty="0"/>
              <a:t>🌞</a:t>
            </a:r>
          </a:p>
        </p:txBody>
      </p:sp>
      <p:sp>
        <p:nvSpPr>
          <p:cNvPr id="43" name="TextBox 42">
            <a:extLst>
              <a:ext uri="{FF2B5EF4-FFF2-40B4-BE49-F238E27FC236}">
                <a16:creationId xmlns:a16="http://schemas.microsoft.com/office/drawing/2014/main" id="{4D6FB86C-9F01-4B5E-AB65-FF0D41E44902}"/>
              </a:ext>
            </a:extLst>
          </p:cNvPr>
          <p:cNvSpPr txBox="1"/>
          <p:nvPr/>
        </p:nvSpPr>
        <p:spPr>
          <a:xfrm>
            <a:off x="6618286" y="3876403"/>
            <a:ext cx="422275" cy="369332"/>
          </a:xfrm>
          <a:prstGeom prst="rect">
            <a:avLst/>
          </a:prstGeom>
          <a:noFill/>
        </p:spPr>
        <p:txBody>
          <a:bodyPr wrap="square">
            <a:spAutoFit/>
          </a:bodyPr>
          <a:lstStyle/>
          <a:p>
            <a:r>
              <a:rPr lang="en-GB" dirty="0"/>
              <a:t>🌞</a:t>
            </a:r>
          </a:p>
        </p:txBody>
      </p:sp>
      <p:sp>
        <p:nvSpPr>
          <p:cNvPr id="44" name="TextBox 43">
            <a:extLst>
              <a:ext uri="{FF2B5EF4-FFF2-40B4-BE49-F238E27FC236}">
                <a16:creationId xmlns:a16="http://schemas.microsoft.com/office/drawing/2014/main" id="{593C73B1-37A6-4884-8EDE-64049C3784D2}"/>
              </a:ext>
            </a:extLst>
          </p:cNvPr>
          <p:cNvSpPr txBox="1"/>
          <p:nvPr/>
        </p:nvSpPr>
        <p:spPr>
          <a:xfrm>
            <a:off x="7040561" y="3876403"/>
            <a:ext cx="422275" cy="369332"/>
          </a:xfrm>
          <a:prstGeom prst="rect">
            <a:avLst/>
          </a:prstGeom>
          <a:noFill/>
        </p:spPr>
        <p:txBody>
          <a:bodyPr wrap="square">
            <a:spAutoFit/>
          </a:bodyPr>
          <a:lstStyle/>
          <a:p>
            <a:r>
              <a:rPr lang="en-GB" dirty="0"/>
              <a:t>🌞</a:t>
            </a:r>
          </a:p>
        </p:txBody>
      </p:sp>
      <p:sp>
        <p:nvSpPr>
          <p:cNvPr id="45" name="TextBox 44">
            <a:extLst>
              <a:ext uri="{FF2B5EF4-FFF2-40B4-BE49-F238E27FC236}">
                <a16:creationId xmlns:a16="http://schemas.microsoft.com/office/drawing/2014/main" id="{6A0BBB1D-31F1-48FC-838B-B46B9B6F63E1}"/>
              </a:ext>
            </a:extLst>
          </p:cNvPr>
          <p:cNvSpPr txBox="1"/>
          <p:nvPr/>
        </p:nvSpPr>
        <p:spPr>
          <a:xfrm>
            <a:off x="6618286" y="4246871"/>
            <a:ext cx="422275" cy="369332"/>
          </a:xfrm>
          <a:prstGeom prst="rect">
            <a:avLst/>
          </a:prstGeom>
          <a:noFill/>
        </p:spPr>
        <p:txBody>
          <a:bodyPr wrap="square">
            <a:spAutoFit/>
          </a:bodyPr>
          <a:lstStyle/>
          <a:p>
            <a:r>
              <a:rPr lang="en-GB" dirty="0"/>
              <a:t>🌞</a:t>
            </a:r>
          </a:p>
        </p:txBody>
      </p:sp>
      <p:sp>
        <p:nvSpPr>
          <p:cNvPr id="46" name="TextBox 45">
            <a:extLst>
              <a:ext uri="{FF2B5EF4-FFF2-40B4-BE49-F238E27FC236}">
                <a16:creationId xmlns:a16="http://schemas.microsoft.com/office/drawing/2014/main" id="{D5C98F15-ECE9-491C-A2DB-D403F4A8E30B}"/>
              </a:ext>
            </a:extLst>
          </p:cNvPr>
          <p:cNvSpPr txBox="1"/>
          <p:nvPr/>
        </p:nvSpPr>
        <p:spPr>
          <a:xfrm>
            <a:off x="7040561" y="4246871"/>
            <a:ext cx="422275" cy="369332"/>
          </a:xfrm>
          <a:prstGeom prst="rect">
            <a:avLst/>
          </a:prstGeom>
          <a:noFill/>
        </p:spPr>
        <p:txBody>
          <a:bodyPr wrap="square">
            <a:spAutoFit/>
          </a:bodyPr>
          <a:lstStyle/>
          <a:p>
            <a:r>
              <a:rPr lang="en-GB" dirty="0"/>
              <a:t>🌞</a:t>
            </a:r>
          </a:p>
        </p:txBody>
      </p:sp>
      <p:sp>
        <p:nvSpPr>
          <p:cNvPr id="47" name="TextBox 46">
            <a:extLst>
              <a:ext uri="{FF2B5EF4-FFF2-40B4-BE49-F238E27FC236}">
                <a16:creationId xmlns:a16="http://schemas.microsoft.com/office/drawing/2014/main" id="{12D3F3DB-EADB-420F-A147-5BB6ED6A74FE}"/>
              </a:ext>
            </a:extLst>
          </p:cNvPr>
          <p:cNvSpPr txBox="1"/>
          <p:nvPr/>
        </p:nvSpPr>
        <p:spPr>
          <a:xfrm>
            <a:off x="4576763" y="3495535"/>
            <a:ext cx="422275" cy="369332"/>
          </a:xfrm>
          <a:prstGeom prst="rect">
            <a:avLst/>
          </a:prstGeom>
          <a:noFill/>
        </p:spPr>
        <p:txBody>
          <a:bodyPr wrap="square">
            <a:spAutoFit/>
          </a:bodyPr>
          <a:lstStyle/>
          <a:p>
            <a:r>
              <a:rPr lang="en-GB" dirty="0"/>
              <a:t>🌞</a:t>
            </a:r>
          </a:p>
        </p:txBody>
      </p:sp>
      <p:sp>
        <p:nvSpPr>
          <p:cNvPr id="48" name="TextBox 47">
            <a:extLst>
              <a:ext uri="{FF2B5EF4-FFF2-40B4-BE49-F238E27FC236}">
                <a16:creationId xmlns:a16="http://schemas.microsoft.com/office/drawing/2014/main" id="{2ADAEBD7-1CC9-481E-8729-A1F640051FDC}"/>
              </a:ext>
            </a:extLst>
          </p:cNvPr>
          <p:cNvSpPr txBox="1"/>
          <p:nvPr/>
        </p:nvSpPr>
        <p:spPr>
          <a:xfrm>
            <a:off x="4999038" y="3495535"/>
            <a:ext cx="422275" cy="369332"/>
          </a:xfrm>
          <a:prstGeom prst="rect">
            <a:avLst/>
          </a:prstGeom>
          <a:noFill/>
        </p:spPr>
        <p:txBody>
          <a:bodyPr wrap="square">
            <a:spAutoFit/>
          </a:bodyPr>
          <a:lstStyle/>
          <a:p>
            <a:r>
              <a:rPr lang="en-GB" dirty="0"/>
              <a:t>🌞</a:t>
            </a:r>
          </a:p>
        </p:txBody>
      </p:sp>
      <p:sp>
        <p:nvSpPr>
          <p:cNvPr id="49" name="TextBox 48">
            <a:extLst>
              <a:ext uri="{FF2B5EF4-FFF2-40B4-BE49-F238E27FC236}">
                <a16:creationId xmlns:a16="http://schemas.microsoft.com/office/drawing/2014/main" id="{3BB99FFC-8E78-42D0-B6E2-FFA316F220F2}"/>
              </a:ext>
            </a:extLst>
          </p:cNvPr>
          <p:cNvSpPr txBox="1"/>
          <p:nvPr/>
        </p:nvSpPr>
        <p:spPr>
          <a:xfrm>
            <a:off x="6829423" y="1989311"/>
            <a:ext cx="854077" cy="646331"/>
          </a:xfrm>
          <a:prstGeom prst="rect">
            <a:avLst/>
          </a:prstGeom>
          <a:noFill/>
        </p:spPr>
        <p:txBody>
          <a:bodyPr wrap="square">
            <a:spAutoFit/>
          </a:bodyPr>
          <a:lstStyle/>
          <a:p>
            <a:r>
              <a:rPr lang="en-GB" sz="3600" dirty="0"/>
              <a:t>🌙</a:t>
            </a:r>
          </a:p>
        </p:txBody>
      </p:sp>
    </p:spTree>
    <p:extLst>
      <p:ext uri="{BB962C8B-B14F-4D97-AF65-F5344CB8AC3E}">
        <p14:creationId xmlns:p14="http://schemas.microsoft.com/office/powerpoint/2010/main" val="324482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latin typeface="Calibri" panose="020F0502020204030204" pitchFamily="34" charset="0"/>
                <a:ea typeface="Times New Roman" panose="02020603050405020304" pitchFamily="18" charset="0"/>
                <a:cs typeface="Calibri" panose="020F0502020204030204" pitchFamily="34" charset="0"/>
              </a:rPr>
              <a:t>шинч</a:t>
            </a:r>
            <a:r>
              <a:rPr lang="az-Cyrl-AZ" sz="3600" b="1" u="sng" dirty="0">
                <a:latin typeface="Calibri" panose="020F0502020204030204" pitchFamily="34" charset="0"/>
                <a:ea typeface="Times New Roman" panose="02020603050405020304" pitchFamily="18" charset="0"/>
                <a:cs typeface="Calibri" panose="020F0502020204030204" pitchFamily="34" charset="0"/>
              </a:rPr>
              <a:t>а</a:t>
            </a:r>
            <a:r>
              <a:rPr lang="az-Cyrl-AZ" sz="3600" u="sng" dirty="0">
                <a:latin typeface="Calibri" panose="020F0502020204030204" pitchFamily="34" charset="0"/>
                <a:ea typeface="Times New Roman" panose="02020603050405020304" pitchFamily="18" charset="0"/>
                <a:cs typeface="Calibri" panose="020F0502020204030204" pitchFamily="34" charset="0"/>
              </a:rPr>
              <a:t>ш (</a:t>
            </a:r>
            <a:r>
              <a:rPr lang="de-AT"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ам) ‘</a:t>
            </a:r>
            <a:r>
              <a:rPr lang="mi-NZ" sz="3600" u="sng" dirty="0">
                <a:latin typeface="Calibri" panose="020F0502020204030204" pitchFamily="34" charset="0"/>
                <a:ea typeface="Times New Roman" panose="02020603050405020304" pitchFamily="18" charset="0"/>
                <a:cs typeface="Calibri" panose="020F0502020204030204" pitchFamily="34" charset="0"/>
              </a:rPr>
              <a:t>to sit down’ ~ </a:t>
            </a:r>
            <a:r>
              <a:rPr lang="az-Cyrl-AZ" sz="3600" u="sng" dirty="0">
                <a:latin typeface="Calibri" panose="020F0502020204030204" pitchFamily="34" charset="0"/>
                <a:ea typeface="Times New Roman" panose="02020603050405020304" pitchFamily="18" charset="0"/>
                <a:cs typeface="Calibri" panose="020F0502020204030204" pitchFamily="34" charset="0"/>
              </a:rPr>
              <a:t>шинч</a:t>
            </a:r>
            <a:r>
              <a:rPr lang="az-Cyrl-AZ" sz="3600" b="1" u="sng" dirty="0">
                <a:latin typeface="Calibri" panose="020F0502020204030204" pitchFamily="34" charset="0"/>
                <a:ea typeface="Times New Roman" panose="02020603050405020304" pitchFamily="18" charset="0"/>
                <a:cs typeface="Calibri" panose="020F0502020204030204" pitchFamily="34" charset="0"/>
              </a:rPr>
              <a:t>а</a:t>
            </a:r>
            <a:r>
              <a:rPr lang="az-Cyrl-AZ" sz="3600" u="sng" dirty="0">
                <a:latin typeface="Calibri" panose="020F0502020204030204" pitchFamily="34" charset="0"/>
                <a:ea typeface="Times New Roman" panose="02020603050405020304" pitchFamily="18" charset="0"/>
                <a:cs typeface="Calibri" panose="020F0502020204030204" pitchFamily="34" charset="0"/>
              </a:rPr>
              <a:t>ш (</a:t>
            </a:r>
            <a:r>
              <a:rPr lang="de-AT" sz="3600" u="sng" dirty="0">
                <a:latin typeface="Calibri" panose="020F0502020204030204" pitchFamily="34" charset="0"/>
                <a:ea typeface="Times New Roman" panose="02020603050405020304" pitchFamily="18" charset="0"/>
                <a:cs typeface="Calibri" panose="020F0502020204030204" pitchFamily="34" charset="0"/>
              </a:rPr>
              <a:t>-</a:t>
            </a:r>
            <a:r>
              <a:rPr lang="az-Cyrl-AZ" sz="3600" u="sng" dirty="0">
                <a:latin typeface="Calibri" panose="020F0502020204030204" pitchFamily="34" charset="0"/>
                <a:ea typeface="Times New Roman" panose="02020603050405020304" pitchFamily="18" charset="0"/>
                <a:cs typeface="Calibri" panose="020F0502020204030204" pitchFamily="34" charset="0"/>
              </a:rPr>
              <a:t>ем) ‘</a:t>
            </a:r>
            <a:r>
              <a:rPr lang="mi-NZ" sz="3600" u="sng" dirty="0">
                <a:latin typeface="Calibri" panose="020F0502020204030204" pitchFamily="34" charset="0"/>
                <a:ea typeface="Times New Roman" panose="02020603050405020304" pitchFamily="18" charset="0"/>
                <a:cs typeface="Calibri" panose="020F0502020204030204" pitchFamily="34" charset="0"/>
              </a:rPr>
              <a:t>to sit’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sp>
        <p:nvSpPr>
          <p:cNvPr id="7" name="Title 1">
            <a:extLst>
              <a:ext uri="{FF2B5EF4-FFF2-40B4-BE49-F238E27FC236}">
                <a16:creationId xmlns:a16="http://schemas.microsoft.com/office/drawing/2014/main" id="{0CEECC2B-70FC-4776-9220-983C2E07C0E4}"/>
              </a:ext>
            </a:extLst>
          </p:cNvPr>
          <p:cNvSpPr>
            <a:spLocks noGrp="1"/>
          </p:cNvSpPr>
          <p:nvPr>
            <p:ph type="title"/>
          </p:nvPr>
        </p:nvSpPr>
        <p:spPr>
          <a:xfrm>
            <a:off x="838200" y="2397125"/>
            <a:ext cx="10515600" cy="1325563"/>
          </a:xfrm>
        </p:spPr>
        <p:txBody>
          <a:bodyPr/>
          <a:lstStyle/>
          <a:p>
            <a:r>
              <a:rPr lang="de-AT" dirty="0">
                <a:latin typeface="+mn-lt"/>
              </a:rPr>
              <a:t>Шич!</a:t>
            </a:r>
            <a:br>
              <a:rPr lang="de-AT" dirty="0">
                <a:latin typeface="+mn-lt"/>
              </a:rPr>
            </a:br>
            <a:r>
              <a:rPr lang="de-AT" dirty="0">
                <a:latin typeface="+mn-lt"/>
              </a:rPr>
              <a:t>Уже шинч</a:t>
            </a:r>
            <a:r>
              <a:rPr lang="de-AT" b="1" dirty="0">
                <a:latin typeface="+mn-lt"/>
              </a:rPr>
              <a:t>е</a:t>
            </a:r>
            <a:r>
              <a:rPr lang="de-AT" dirty="0">
                <a:latin typeface="+mn-lt"/>
              </a:rPr>
              <a:t>м.</a:t>
            </a:r>
            <a:endParaRPr lang="en-GB" dirty="0">
              <a:latin typeface="+mn-lt"/>
            </a:endParaRPr>
          </a:p>
        </p:txBody>
      </p:sp>
    </p:spTree>
    <p:extLst>
      <p:ext uri="{BB962C8B-B14F-4D97-AF65-F5344CB8AC3E}">
        <p14:creationId xmlns:p14="http://schemas.microsoft.com/office/powerpoint/2010/main" val="161167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a:t>
            </a:r>
            <a:r>
              <a:rPr lang="en-GB" sz="3600" u="sng" dirty="0" err="1">
                <a:latin typeface="Calibri" panose="020F0502020204030204" pitchFamily="34" charset="0"/>
                <a:ea typeface="Times New Roman" panose="02020603050405020304" pitchFamily="18" charset="0"/>
                <a:cs typeface="Calibri" panose="020F0502020204030204" pitchFamily="34" charset="0"/>
              </a:rPr>
              <a:t>шул</a:t>
            </a:r>
            <a:r>
              <a:rPr lang="en-GB" sz="3600" b="1" u="sng" dirty="0" err="1">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ам</a:t>
            </a:r>
            <a:r>
              <a:rPr lang="en-GB" sz="3600" u="sng" dirty="0">
                <a:latin typeface="Calibri" panose="020F0502020204030204" pitchFamily="34" charset="0"/>
                <a:ea typeface="Times New Roman" panose="02020603050405020304" pitchFamily="18" charset="0"/>
                <a:cs typeface="Calibri" panose="020F0502020204030204" pitchFamily="34" charset="0"/>
              </a:rPr>
              <a:t>) ‘to cut, to slice’ ~ </a:t>
            </a:r>
            <a:r>
              <a:rPr lang="en-GB" sz="3600" u="sng" dirty="0" err="1">
                <a:latin typeface="Calibri" panose="020F0502020204030204" pitchFamily="34" charset="0"/>
                <a:ea typeface="Times New Roman" panose="02020603050405020304" pitchFamily="18" charset="0"/>
                <a:cs typeface="Calibri" panose="020F0502020204030204" pitchFamily="34" charset="0"/>
              </a:rPr>
              <a:t>шул</a:t>
            </a:r>
            <a:r>
              <a:rPr lang="en-GB" sz="3600" b="1" u="sng" dirty="0" err="1">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ем</a:t>
            </a:r>
            <a:r>
              <a:rPr lang="en-GB" sz="3600" u="sng" dirty="0">
                <a:latin typeface="Calibri" panose="020F0502020204030204" pitchFamily="34" charset="0"/>
                <a:ea typeface="Times New Roman" panose="02020603050405020304" pitchFamily="18" charset="0"/>
                <a:cs typeface="Calibri" panose="020F0502020204030204" pitchFamily="34" charset="0"/>
              </a:rPr>
              <a:t>) ‘to melt’</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sp>
        <p:nvSpPr>
          <p:cNvPr id="52" name="Title 1">
            <a:extLst>
              <a:ext uri="{FF2B5EF4-FFF2-40B4-BE49-F238E27FC236}">
                <a16:creationId xmlns:a16="http://schemas.microsoft.com/office/drawing/2014/main" id="{83C4BD21-771D-44F7-B781-7276725125A0}"/>
              </a:ext>
            </a:extLst>
          </p:cNvPr>
          <p:cNvSpPr>
            <a:spLocks noGrp="1"/>
          </p:cNvSpPr>
          <p:nvPr>
            <p:ph type="title"/>
          </p:nvPr>
        </p:nvSpPr>
        <p:spPr>
          <a:xfrm>
            <a:off x="838200" y="2397125"/>
            <a:ext cx="10515600" cy="1325563"/>
          </a:xfrm>
        </p:spPr>
        <p:txBody>
          <a:bodyPr/>
          <a:lstStyle/>
          <a:p>
            <a:r>
              <a:rPr lang="de-AT" dirty="0">
                <a:latin typeface="+mn-lt"/>
              </a:rPr>
              <a:t>К</a:t>
            </a:r>
            <a:r>
              <a:rPr lang="de-AT" b="1" dirty="0">
                <a:latin typeface="+mn-lt"/>
              </a:rPr>
              <a:t>и</a:t>
            </a:r>
            <a:r>
              <a:rPr lang="de-AT" dirty="0">
                <a:latin typeface="+mn-lt"/>
              </a:rPr>
              <a:t>ндым шул!</a:t>
            </a:r>
            <a:br>
              <a:rPr lang="de-AT" dirty="0">
                <a:latin typeface="+mn-lt"/>
              </a:rPr>
            </a:br>
            <a:r>
              <a:rPr lang="de-AT" dirty="0">
                <a:latin typeface="+mn-lt"/>
              </a:rPr>
              <a:t>Лум ок ш</a:t>
            </a:r>
            <a:r>
              <a:rPr lang="de-AT" b="1" dirty="0">
                <a:latin typeface="+mn-lt"/>
              </a:rPr>
              <a:t>у</a:t>
            </a:r>
            <a:r>
              <a:rPr lang="de-AT" dirty="0">
                <a:latin typeface="+mn-lt"/>
              </a:rPr>
              <a:t>ло.</a:t>
            </a:r>
            <a:endParaRPr lang="en-GB" dirty="0">
              <a:latin typeface="+mn-lt"/>
            </a:endParaRPr>
          </a:p>
        </p:txBody>
      </p:sp>
    </p:spTree>
    <p:extLst>
      <p:ext uri="{BB962C8B-B14F-4D97-AF65-F5344CB8AC3E}">
        <p14:creationId xmlns:p14="http://schemas.microsoft.com/office/powerpoint/2010/main" val="276415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a:t>
            </a:r>
            <a:r>
              <a:rPr lang="en-GB" sz="3600" u="sng" dirty="0" err="1">
                <a:latin typeface="Calibri" panose="020F0502020204030204" pitchFamily="34" charset="0"/>
                <a:ea typeface="Times New Roman" panose="02020603050405020304" pitchFamily="18" charset="0"/>
                <a:cs typeface="Calibri" panose="020F0502020204030204" pitchFamily="34" charset="0"/>
              </a:rPr>
              <a:t>пу</a:t>
            </a:r>
            <a:r>
              <a:rPr lang="en-GB" sz="3600" b="1" u="sng" dirty="0" err="1">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эм</a:t>
            </a:r>
            <a:r>
              <a:rPr lang="en-GB" sz="3600" u="sng" dirty="0">
                <a:latin typeface="Calibri" panose="020F0502020204030204" pitchFamily="34" charset="0"/>
                <a:ea typeface="Times New Roman" panose="02020603050405020304" pitchFamily="18" charset="0"/>
                <a:cs typeface="Calibri" panose="020F0502020204030204" pitchFamily="34" charset="0"/>
              </a:rPr>
              <a:t>) ‘to give’ ~ </a:t>
            </a:r>
            <a:r>
              <a:rPr lang="en-GB" sz="3600" u="sng" dirty="0" err="1">
                <a:latin typeface="Calibri" panose="020F0502020204030204" pitchFamily="34" charset="0"/>
                <a:ea typeface="Times New Roman" panose="02020603050405020304" pitchFamily="18" charset="0"/>
                <a:cs typeface="Calibri" panose="020F0502020204030204" pitchFamily="34" charset="0"/>
              </a:rPr>
              <a:t>пу</a:t>
            </a:r>
            <a:r>
              <a:rPr lang="en-GB" sz="3600" b="1" u="sng" dirty="0" err="1">
                <a:latin typeface="Calibri" panose="020F0502020204030204" pitchFamily="34" charset="0"/>
                <a:ea typeface="Times New Roman" panose="02020603050405020304" pitchFamily="18" charset="0"/>
                <a:cs typeface="Calibri" panose="020F0502020204030204" pitchFamily="34" charset="0"/>
              </a:rPr>
              <a:t>а</a:t>
            </a:r>
            <a:r>
              <a:rPr lang="en-GB" sz="3600" u="sng" dirty="0" err="1">
                <a:latin typeface="Calibri" panose="020F0502020204030204" pitchFamily="34" charset="0"/>
                <a:ea typeface="Times New Roman" panose="02020603050405020304" pitchFamily="18" charset="0"/>
                <a:cs typeface="Calibri" panose="020F0502020204030204" pitchFamily="34" charset="0"/>
              </a:rPr>
              <a:t>ш</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эм</a:t>
            </a:r>
            <a:r>
              <a:rPr lang="en-GB" sz="3600" u="sng" dirty="0">
                <a:latin typeface="Calibri" panose="020F0502020204030204" pitchFamily="34" charset="0"/>
                <a:ea typeface="Times New Roman" panose="02020603050405020304" pitchFamily="18" charset="0"/>
                <a:cs typeface="Calibri" panose="020F0502020204030204" pitchFamily="34" charset="0"/>
              </a:rPr>
              <a:t>) ‘to blow’</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7" name="Title 1">
            <a:extLst>
              <a:ext uri="{FF2B5EF4-FFF2-40B4-BE49-F238E27FC236}">
                <a16:creationId xmlns:a16="http://schemas.microsoft.com/office/drawing/2014/main" id="{50D651F5-FE7D-4A14-9C82-2017AFB5B219}"/>
              </a:ext>
            </a:extLst>
          </p:cNvPr>
          <p:cNvSpPr>
            <a:spLocks noGrp="1"/>
          </p:cNvSpPr>
          <p:nvPr>
            <p:ph type="title"/>
          </p:nvPr>
        </p:nvSpPr>
        <p:spPr>
          <a:xfrm>
            <a:off x="838200" y="2397125"/>
            <a:ext cx="10515600" cy="1325563"/>
          </a:xfrm>
        </p:spPr>
        <p:txBody>
          <a:bodyPr/>
          <a:lstStyle/>
          <a:p>
            <a:r>
              <a:rPr lang="ru-RU" dirty="0">
                <a:latin typeface="+mn-lt"/>
              </a:rPr>
              <a:t>Аватл</a:t>
            </a:r>
            <a:r>
              <a:rPr lang="ru-RU" b="1" dirty="0">
                <a:latin typeface="+mn-lt"/>
              </a:rPr>
              <a:t>а</a:t>
            </a:r>
            <a:r>
              <a:rPr lang="ru-RU" dirty="0">
                <a:latin typeface="+mn-lt"/>
              </a:rPr>
              <a:t>н мом пу</a:t>
            </a:r>
            <a:r>
              <a:rPr lang="ru-RU" b="1" dirty="0">
                <a:latin typeface="+mn-lt"/>
              </a:rPr>
              <a:t>э</a:t>
            </a:r>
            <a:r>
              <a:rPr lang="ru-RU" dirty="0">
                <a:latin typeface="+mn-lt"/>
              </a:rPr>
              <a:t>т?</a:t>
            </a:r>
            <a:br>
              <a:rPr lang="ru-RU" dirty="0">
                <a:latin typeface="+mn-lt"/>
              </a:rPr>
            </a:br>
            <a:r>
              <a:rPr lang="ru-RU" dirty="0">
                <a:latin typeface="+mn-lt"/>
              </a:rPr>
              <a:t>Мард</a:t>
            </a:r>
            <a:r>
              <a:rPr lang="ru-RU" b="1" dirty="0">
                <a:latin typeface="+mn-lt"/>
              </a:rPr>
              <a:t>е</a:t>
            </a:r>
            <a:r>
              <a:rPr lang="ru-RU" dirty="0">
                <a:latin typeface="+mn-lt"/>
              </a:rPr>
              <a:t>ж пуа.</a:t>
            </a:r>
          </a:p>
        </p:txBody>
      </p:sp>
    </p:spTree>
    <p:extLst>
      <p:ext uri="{BB962C8B-B14F-4D97-AF65-F5344CB8AC3E}">
        <p14:creationId xmlns:p14="http://schemas.microsoft.com/office/powerpoint/2010/main" val="335280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6</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latin typeface="Calibri" panose="020F0502020204030204" pitchFamily="34" charset="0"/>
                <a:ea typeface="Times New Roman" panose="02020603050405020304" pitchFamily="18" charset="0"/>
                <a:cs typeface="Calibri" panose="020F0502020204030204" pitchFamily="34" charset="0"/>
              </a:rPr>
              <a:t>мол</a:t>
            </a:r>
            <a:r>
              <a:rPr lang="az-Cyrl-AZ" sz="3600" b="1" u="sng" dirty="0">
                <a:latin typeface="Calibri" panose="020F0502020204030204" pitchFamily="34" charset="0"/>
                <a:ea typeface="Times New Roman" panose="02020603050405020304" pitchFamily="18" charset="0"/>
                <a:cs typeface="Calibri" panose="020F0502020204030204" pitchFamily="34" charset="0"/>
              </a:rPr>
              <a:t>а</a:t>
            </a:r>
            <a:r>
              <a:rPr lang="az-Cyrl-AZ" sz="3600" u="sng" dirty="0">
                <a:latin typeface="Calibri" panose="020F0502020204030204" pitchFamily="34" charset="0"/>
                <a:ea typeface="Times New Roman" panose="02020603050405020304" pitchFamily="18" charset="0"/>
                <a:cs typeface="Calibri" panose="020F0502020204030204" pitchFamily="34" charset="0"/>
              </a:rPr>
              <a:t>н ‘</a:t>
            </a:r>
            <a:r>
              <a:rPr lang="en-GB" sz="3600" u="sng" dirty="0">
                <a:latin typeface="Calibri" panose="020F0502020204030204" pitchFamily="34" charset="0"/>
                <a:ea typeface="Times New Roman" panose="02020603050405020304" pitchFamily="18" charset="0"/>
                <a:cs typeface="Calibri" panose="020F0502020204030204" pitchFamily="34" charset="0"/>
              </a:rPr>
              <a:t>to what; why’</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graphicFrame>
        <p:nvGraphicFramePr>
          <p:cNvPr id="18" name="Table 17">
            <a:extLst>
              <a:ext uri="{FF2B5EF4-FFF2-40B4-BE49-F238E27FC236}">
                <a16:creationId xmlns:a16="http://schemas.microsoft.com/office/drawing/2014/main" id="{C28FC1BF-1C16-4B20-AFA0-53E826C8F301}"/>
              </a:ext>
            </a:extLst>
          </p:cNvPr>
          <p:cNvGraphicFramePr>
            <a:graphicFrameLocks noGrp="1"/>
          </p:cNvGraphicFramePr>
          <p:nvPr>
            <p:extLst>
              <p:ext uri="{D42A27DB-BD31-4B8C-83A1-F6EECF244321}">
                <p14:modId xmlns:p14="http://schemas.microsoft.com/office/powerpoint/2010/main" val="1239406374"/>
              </p:ext>
            </p:extLst>
          </p:nvPr>
        </p:nvGraphicFramePr>
        <p:xfrm>
          <a:off x="838198" y="2226954"/>
          <a:ext cx="10366830" cy="427580"/>
        </p:xfrm>
        <a:graphic>
          <a:graphicData uri="http://schemas.openxmlformats.org/drawingml/2006/table">
            <a:tbl>
              <a:tblPr firstRow="1" firstCol="1" bandRow="1" bandCol="1"/>
              <a:tblGrid>
                <a:gridCol w="4386945">
                  <a:extLst>
                    <a:ext uri="{9D8B030D-6E8A-4147-A177-3AD203B41FA5}">
                      <a16:colId xmlns:a16="http://schemas.microsoft.com/office/drawing/2014/main" val="1686401992"/>
                    </a:ext>
                  </a:extLst>
                </a:gridCol>
                <a:gridCol w="5979885">
                  <a:extLst>
                    <a:ext uri="{9D8B030D-6E8A-4147-A177-3AD203B41FA5}">
                      <a16:colId xmlns:a16="http://schemas.microsoft.com/office/drawing/2014/main" val="2391646142"/>
                    </a:ext>
                  </a:extLst>
                </a:gridCol>
              </a:tblGrid>
              <a:tr h="273108">
                <a:tc>
                  <a:txBody>
                    <a:bodyPr/>
                    <a:lstStyle/>
                    <a:p>
                      <a:pPr algn="just" fontAlgn="t">
                        <a:lnSpc>
                          <a:spcPct val="107000"/>
                        </a:lnSpc>
                        <a:spcBef>
                          <a:spcPts val="0"/>
                        </a:spcBef>
                        <a:spcAft>
                          <a:spcPts val="0"/>
                        </a:spcAft>
                      </a:pPr>
                      <a:r>
                        <a:rPr lang="az-Cyrl-AZ" sz="2500" b="0" i="0" u="sng" strike="noStrike" dirty="0">
                          <a:effectLst/>
                          <a:latin typeface="Calibri" panose="020F0502020204030204" pitchFamily="34" charset="0"/>
                          <a:ea typeface="PMingLiU" panose="02020500000000000000" pitchFamily="18" charset="-120"/>
                          <a:cs typeface="Calibri" panose="020F0502020204030204" pitchFamily="34" charset="0"/>
                        </a:rPr>
                        <a:t>Мол</a:t>
                      </a:r>
                      <a:r>
                        <a:rPr lang="az-Cyrl-AZ" sz="25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500" b="0" i="0" u="sng"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500" b="0" i="0" u="none" strike="noStrike" dirty="0">
                          <a:effectLst/>
                          <a:latin typeface="Calibri" panose="020F0502020204030204" pitchFamily="34" charset="0"/>
                          <a:ea typeface="PMingLiU" panose="02020500000000000000" pitchFamily="18" charset="-120"/>
                          <a:cs typeface="Calibri" panose="020F0502020204030204" pitchFamily="34" charset="0"/>
                        </a:rPr>
                        <a:t> от тол?</a:t>
                      </a:r>
                      <a:endParaRPr lang="az-Cyrl-AZ" sz="3800" b="0" i="0" u="none" strike="noStrike" dirty="0">
                        <a:effectLst/>
                        <a:latin typeface="Arial" panose="020B0604020202020204" pitchFamily="34" charset="0"/>
                      </a:endParaRPr>
                    </a:p>
                  </a:txBody>
                  <a:tcPr marL="143355" marR="143355" marT="1991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US" sz="2500" b="0" i="0" u="none" strike="noStrike" dirty="0">
                          <a:effectLst/>
                          <a:latin typeface="Calibri" panose="020F0502020204030204" pitchFamily="34" charset="0"/>
                          <a:ea typeface="PMingLiU" panose="02020500000000000000" pitchFamily="18" charset="-120"/>
                          <a:cs typeface="Calibri" panose="020F0502020204030204" pitchFamily="34" charset="0"/>
                        </a:rPr>
                        <a:t>Why aren’t you coming?</a:t>
                      </a:r>
                      <a:endParaRPr lang="en-US" sz="3800" b="0" i="0" u="none" strike="noStrike" dirty="0">
                        <a:effectLst/>
                        <a:latin typeface="Arial" panose="020B0604020202020204" pitchFamily="34" charset="0"/>
                      </a:endParaRPr>
                    </a:p>
                  </a:txBody>
                  <a:tcPr marL="143355" marR="143355" marT="1991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874397"/>
                  </a:ext>
                </a:extLst>
              </a:tr>
            </a:tbl>
          </a:graphicData>
        </a:graphic>
      </p:graphicFrame>
      <p:graphicFrame>
        <p:nvGraphicFramePr>
          <p:cNvPr id="19" name="Table 18">
            <a:extLst>
              <a:ext uri="{FF2B5EF4-FFF2-40B4-BE49-F238E27FC236}">
                <a16:creationId xmlns:a16="http://schemas.microsoft.com/office/drawing/2014/main" id="{3835AED6-FDAA-4F5A-B592-994BBCB71205}"/>
              </a:ext>
            </a:extLst>
          </p:cNvPr>
          <p:cNvGraphicFramePr>
            <a:graphicFrameLocks noGrp="1"/>
          </p:cNvGraphicFramePr>
          <p:nvPr>
            <p:extLst>
              <p:ext uri="{D42A27DB-BD31-4B8C-83A1-F6EECF244321}">
                <p14:modId xmlns:p14="http://schemas.microsoft.com/office/powerpoint/2010/main" val="2176650983"/>
              </p:ext>
            </p:extLst>
          </p:nvPr>
        </p:nvGraphicFramePr>
        <p:xfrm>
          <a:off x="838199" y="3282412"/>
          <a:ext cx="10366830" cy="427580"/>
        </p:xfrm>
        <a:graphic>
          <a:graphicData uri="http://schemas.openxmlformats.org/drawingml/2006/table">
            <a:tbl>
              <a:tblPr firstRow="1" firstCol="1" bandRow="1" bandCol="1"/>
              <a:tblGrid>
                <a:gridCol w="4386944">
                  <a:extLst>
                    <a:ext uri="{9D8B030D-6E8A-4147-A177-3AD203B41FA5}">
                      <a16:colId xmlns:a16="http://schemas.microsoft.com/office/drawing/2014/main" val="1686401992"/>
                    </a:ext>
                  </a:extLst>
                </a:gridCol>
                <a:gridCol w="5979886">
                  <a:extLst>
                    <a:ext uri="{9D8B030D-6E8A-4147-A177-3AD203B41FA5}">
                      <a16:colId xmlns:a16="http://schemas.microsoft.com/office/drawing/2014/main" val="2391646142"/>
                    </a:ext>
                  </a:extLst>
                </a:gridCol>
              </a:tblGrid>
              <a:tr h="273108">
                <a:tc>
                  <a:txBody>
                    <a:bodyPr/>
                    <a:lstStyle/>
                    <a:p>
                      <a:pPr algn="just" fontAlgn="t">
                        <a:lnSpc>
                          <a:spcPct val="107000"/>
                        </a:lnSpc>
                        <a:spcBef>
                          <a:spcPts val="0"/>
                        </a:spcBef>
                        <a:spcAft>
                          <a:spcPts val="0"/>
                        </a:spcAft>
                      </a:pPr>
                      <a:r>
                        <a:rPr lang="ru-RU" sz="2500" b="0" i="0" u="none" strike="noStrike" dirty="0">
                          <a:effectLst/>
                          <a:latin typeface="+mn-lt"/>
                          <a:ea typeface="PMingLiU" panose="02020500000000000000" pitchFamily="18" charset="-120"/>
                          <a:cs typeface="Calibri" panose="020F0502020204030204" pitchFamily="34" charset="0"/>
                        </a:rPr>
                        <a:t>Мо пеш ш</a:t>
                      </a:r>
                      <a:r>
                        <a:rPr lang="ru-RU" sz="2500" b="1" i="0" u="none" strike="noStrike" dirty="0">
                          <a:effectLst/>
                          <a:latin typeface="+mn-lt"/>
                          <a:ea typeface="PMingLiU" panose="02020500000000000000" pitchFamily="18" charset="-120"/>
                          <a:cs typeface="Calibri" panose="020F0502020204030204" pitchFamily="34" charset="0"/>
                        </a:rPr>
                        <a:t>у</a:t>
                      </a:r>
                      <a:r>
                        <a:rPr lang="ru-RU" sz="2500" b="0" i="0" u="none" strike="noStrike" dirty="0">
                          <a:effectLst/>
                          <a:latin typeface="+mn-lt"/>
                          <a:ea typeface="PMingLiU" panose="02020500000000000000" pitchFamily="18" charset="-120"/>
                          <a:cs typeface="Calibri" panose="020F0502020204030204" pitchFamily="34" charset="0"/>
                        </a:rPr>
                        <a:t>ко мал</a:t>
                      </a:r>
                      <a:r>
                        <a:rPr lang="ru-RU" sz="2500" b="1" i="0" u="none" strike="noStrike" dirty="0">
                          <a:effectLst/>
                          <a:latin typeface="+mn-lt"/>
                          <a:ea typeface="PMingLiU" panose="02020500000000000000" pitchFamily="18" charset="-120"/>
                          <a:cs typeface="Calibri" panose="020F0502020204030204" pitchFamily="34" charset="0"/>
                        </a:rPr>
                        <a:t>е</a:t>
                      </a:r>
                      <a:r>
                        <a:rPr lang="ru-RU" sz="2500" b="0" i="0" u="none" strike="noStrike" dirty="0">
                          <a:effectLst/>
                          <a:latin typeface="+mn-lt"/>
                          <a:ea typeface="PMingLiU" panose="02020500000000000000" pitchFamily="18" charset="-120"/>
                          <a:cs typeface="Calibri" panose="020F0502020204030204" pitchFamily="34" charset="0"/>
                        </a:rPr>
                        <a:t>н киед</a:t>
                      </a:r>
                      <a:r>
                        <a:rPr lang="ru-RU" sz="2500" b="1" i="0" u="none" strike="noStrike" dirty="0">
                          <a:effectLst/>
                          <a:latin typeface="+mn-lt"/>
                          <a:ea typeface="PMingLiU" panose="02020500000000000000" pitchFamily="18" charset="-120"/>
                          <a:cs typeface="Calibri" panose="020F0502020204030204" pitchFamily="34" charset="0"/>
                        </a:rPr>
                        <a:t>а</a:t>
                      </a:r>
                      <a:r>
                        <a:rPr lang="ru-RU" sz="2500" b="0" i="0" u="none" strike="noStrike" dirty="0">
                          <a:effectLst/>
                          <a:latin typeface="+mn-lt"/>
                          <a:ea typeface="PMingLiU" panose="02020500000000000000" pitchFamily="18" charset="-120"/>
                          <a:cs typeface="Calibri" panose="020F0502020204030204" pitchFamily="34" charset="0"/>
                        </a:rPr>
                        <a:t>?</a:t>
                      </a:r>
                      <a:endParaRPr lang="az-Cyrl-AZ" sz="2500" b="0" i="0" u="none" strike="noStrike" dirty="0">
                        <a:effectLst/>
                        <a:latin typeface="+mn-lt"/>
                      </a:endParaRPr>
                    </a:p>
                  </a:txBody>
                  <a:tcPr marL="143355" marR="143355" marT="1991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en-GB" sz="2500" b="0" i="0" u="none" strike="noStrike" dirty="0">
                          <a:effectLst/>
                          <a:latin typeface="+mn-lt"/>
                        </a:rPr>
                        <a:t>Why do you lie around and sleep so much?</a:t>
                      </a:r>
                      <a:endParaRPr lang="en-US" sz="2500" b="0" i="0" u="none" strike="noStrike" dirty="0">
                        <a:effectLst/>
                        <a:latin typeface="+mn-lt"/>
                      </a:endParaRPr>
                    </a:p>
                  </a:txBody>
                  <a:tcPr marL="143355" marR="143355" marT="1991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874397"/>
                  </a:ext>
                </a:extLst>
              </a:tr>
            </a:tbl>
          </a:graphicData>
        </a:graphic>
      </p:graphicFrame>
    </p:spTree>
    <p:extLst>
      <p:ext uri="{BB962C8B-B14F-4D97-AF65-F5344CB8AC3E}">
        <p14:creationId xmlns:p14="http://schemas.microsoft.com/office/powerpoint/2010/main" val="7171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a:effectLst/>
                <a:latin typeface="Calibri" panose="020F0502020204030204" pitchFamily="34" charset="0"/>
                <a:ea typeface="Times New Roman" panose="02020603050405020304" pitchFamily="18" charset="0"/>
                <a:cs typeface="Calibri" panose="020F0502020204030204" pitchFamily="34" charset="0"/>
              </a:rPr>
              <a:t>7. </a:t>
            </a:r>
            <a:r>
              <a:rPr lang="az-Cyrl-AZ" sz="3600" u="sng">
                <a:latin typeface="Calibri" panose="020F0502020204030204" pitchFamily="34" charset="0"/>
                <a:ea typeface="Times New Roman" panose="02020603050405020304" pitchFamily="18" charset="0"/>
                <a:cs typeface="Calibri" panose="020F0502020204030204" pitchFamily="34" charset="0"/>
              </a:rPr>
              <a:t>урем ‘</a:t>
            </a:r>
            <a:r>
              <a:rPr lang="en-GB" sz="3600" u="sng">
                <a:latin typeface="Calibri" panose="020F0502020204030204" pitchFamily="34" charset="0"/>
                <a:ea typeface="Times New Roman" panose="02020603050405020304" pitchFamily="18" charset="0"/>
                <a:cs typeface="Calibri" panose="020F0502020204030204" pitchFamily="34" charset="0"/>
              </a:rPr>
              <a:t>street’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pic>
        <p:nvPicPr>
          <p:cNvPr id="13" name="Picture 12">
            <a:extLst>
              <a:ext uri="{FF2B5EF4-FFF2-40B4-BE49-F238E27FC236}">
                <a16:creationId xmlns:a16="http://schemas.microsoft.com/office/drawing/2014/main" id="{1708AC6A-08F1-4FA3-B738-7B7FD15304CC}"/>
              </a:ext>
            </a:extLst>
          </p:cNvPr>
          <p:cNvPicPr>
            <a:picLocks noChangeAspect="1"/>
          </p:cNvPicPr>
          <p:nvPr/>
        </p:nvPicPr>
        <p:blipFill>
          <a:blip r:embed="rId2"/>
          <a:stretch>
            <a:fillRect/>
          </a:stretch>
        </p:blipFill>
        <p:spPr>
          <a:xfrm>
            <a:off x="1650328" y="3429000"/>
            <a:ext cx="4092873" cy="2734977"/>
          </a:xfrm>
          <a:prstGeom prst="rect">
            <a:avLst/>
          </a:prstGeom>
        </p:spPr>
      </p:pic>
      <p:pic>
        <p:nvPicPr>
          <p:cNvPr id="16" name="Picture 15">
            <a:extLst>
              <a:ext uri="{FF2B5EF4-FFF2-40B4-BE49-F238E27FC236}">
                <a16:creationId xmlns:a16="http://schemas.microsoft.com/office/drawing/2014/main" id="{CAEA41DD-AA0F-493C-86C8-3270B7FF6142}"/>
              </a:ext>
            </a:extLst>
          </p:cNvPr>
          <p:cNvPicPr>
            <a:picLocks noChangeAspect="1"/>
          </p:cNvPicPr>
          <p:nvPr/>
        </p:nvPicPr>
        <p:blipFill>
          <a:blip r:embed="rId3"/>
          <a:stretch>
            <a:fillRect/>
          </a:stretch>
        </p:blipFill>
        <p:spPr>
          <a:xfrm>
            <a:off x="7073564" y="3414347"/>
            <a:ext cx="4114800" cy="2749629"/>
          </a:xfrm>
          <a:prstGeom prst="rect">
            <a:avLst/>
          </a:prstGeom>
        </p:spPr>
      </p:pic>
      <p:sp>
        <p:nvSpPr>
          <p:cNvPr id="18" name="TextBox 17">
            <a:extLst>
              <a:ext uri="{FF2B5EF4-FFF2-40B4-BE49-F238E27FC236}">
                <a16:creationId xmlns:a16="http://schemas.microsoft.com/office/drawing/2014/main" id="{4703A4EC-1D11-4C4A-8F3B-2BA67E91F3F4}"/>
              </a:ext>
            </a:extLst>
          </p:cNvPr>
          <p:cNvSpPr txBox="1"/>
          <p:nvPr/>
        </p:nvSpPr>
        <p:spPr>
          <a:xfrm>
            <a:off x="838200" y="1867706"/>
            <a:ext cx="6096000" cy="646331"/>
          </a:xfrm>
          <a:prstGeom prst="rect">
            <a:avLst/>
          </a:prstGeom>
          <a:noFill/>
        </p:spPr>
        <p:txBody>
          <a:bodyPr wrap="square">
            <a:spAutoFit/>
          </a:bodyPr>
          <a:lstStyle/>
          <a:p>
            <a:r>
              <a:rPr lang="de-AT" sz="3600" dirty="0"/>
              <a:t>Н</a:t>
            </a:r>
            <a:r>
              <a:rPr lang="de-AT" sz="3600" b="1" dirty="0"/>
              <a:t>у</a:t>
            </a:r>
            <a:r>
              <a:rPr lang="de-AT" sz="3600" dirty="0"/>
              <a:t>но ур</a:t>
            </a:r>
            <a:r>
              <a:rPr lang="de-AT" sz="3600" b="1" dirty="0"/>
              <a:t>е</a:t>
            </a:r>
            <a:r>
              <a:rPr lang="de-AT" sz="3600" dirty="0"/>
              <a:t>мыште м</a:t>
            </a:r>
            <a:r>
              <a:rPr lang="de-AT" sz="3600" b="1" dirty="0"/>
              <a:t>о</a:t>
            </a:r>
            <a:r>
              <a:rPr lang="de-AT" sz="3600" dirty="0"/>
              <a:t>дыт.</a:t>
            </a:r>
            <a:endParaRPr lang="en-GB" sz="3600" dirty="0"/>
          </a:p>
        </p:txBody>
      </p:sp>
      <p:sp>
        <p:nvSpPr>
          <p:cNvPr id="20" name="TextBox 19">
            <a:extLst>
              <a:ext uri="{FF2B5EF4-FFF2-40B4-BE49-F238E27FC236}">
                <a16:creationId xmlns:a16="http://schemas.microsoft.com/office/drawing/2014/main" id="{8C0341EB-46FC-4F0E-A0A6-B0B0BF3A45AB}"/>
              </a:ext>
            </a:extLst>
          </p:cNvPr>
          <p:cNvSpPr txBox="1"/>
          <p:nvPr/>
        </p:nvSpPr>
        <p:spPr>
          <a:xfrm>
            <a:off x="6008332" y="4235163"/>
            <a:ext cx="800100" cy="1107996"/>
          </a:xfrm>
          <a:prstGeom prst="rect">
            <a:avLst/>
          </a:prstGeom>
          <a:noFill/>
        </p:spPr>
        <p:txBody>
          <a:bodyPr wrap="square">
            <a:spAutoFit/>
          </a:bodyPr>
          <a:lstStyle/>
          <a:p>
            <a:pPr algn="ctr"/>
            <a:r>
              <a:rPr lang="de-AT" sz="6600" dirty="0"/>
              <a:t>~</a:t>
            </a:r>
            <a:endParaRPr lang="en-GB" dirty="0"/>
          </a:p>
        </p:txBody>
      </p:sp>
    </p:spTree>
    <p:extLst>
      <p:ext uri="{BB962C8B-B14F-4D97-AF65-F5344CB8AC3E}">
        <p14:creationId xmlns:p14="http://schemas.microsoft.com/office/powerpoint/2010/main" val="119746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27</a:t>
            </a:fld>
            <a:endParaRPr lang="en-GB"/>
          </a:p>
        </p:txBody>
      </p:sp>
    </p:spTree>
    <p:extLst>
      <p:ext uri="{BB962C8B-B14F-4D97-AF65-F5344CB8AC3E}">
        <p14:creationId xmlns:p14="http://schemas.microsoft.com/office/powerpoint/2010/main" val="3676685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93048B-EAF0-4206-B8CF-488543260866}"/>
              </a:ext>
            </a:extLst>
          </p:cNvPr>
          <p:cNvPicPr>
            <a:picLocks noChangeAspect="1"/>
          </p:cNvPicPr>
          <p:nvPr/>
        </p:nvPicPr>
        <p:blipFill>
          <a:blip r:embed="rId4"/>
          <a:stretch>
            <a:fillRect/>
          </a:stretch>
        </p:blipFill>
        <p:spPr>
          <a:xfrm>
            <a:off x="2098182" y="323850"/>
            <a:ext cx="7995636" cy="5994400"/>
          </a:xfrm>
          <a:prstGeom prst="rect">
            <a:avLst/>
          </a:prstGeom>
        </p:spPr>
      </p:pic>
      <p:sp>
        <p:nvSpPr>
          <p:cNvPr id="4" name="Footer Placeholder 3">
            <a:extLst>
              <a:ext uri="{FF2B5EF4-FFF2-40B4-BE49-F238E27FC236}">
                <a16:creationId xmlns:a16="http://schemas.microsoft.com/office/drawing/2014/main" id="{A997920E-5710-4D0C-B93B-D20E46782D72}"/>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07C37BA0-175E-49D6-9087-C148026E2791}"/>
              </a:ext>
            </a:extLst>
          </p:cNvPr>
          <p:cNvSpPr>
            <a:spLocks noGrp="1"/>
          </p:cNvSpPr>
          <p:nvPr>
            <p:ph type="sldNum" sz="quarter" idx="12"/>
          </p:nvPr>
        </p:nvSpPr>
        <p:spPr/>
        <p:txBody>
          <a:bodyPr/>
          <a:lstStyle/>
          <a:p>
            <a:fld id="{055DE2CD-379D-4002-80ED-F7724F598CF3}" type="slidenum">
              <a:rPr lang="en-GB" smtClean="0"/>
              <a:t>28</a:t>
            </a:fld>
            <a:endParaRPr lang="en-GB"/>
          </a:p>
        </p:txBody>
      </p:sp>
      <p:pic>
        <p:nvPicPr>
          <p:cNvPr id="6" name="omj_09_1">
            <a:hlinkClick r:id="" action="ppaction://media"/>
            <a:extLst>
              <a:ext uri="{FF2B5EF4-FFF2-40B4-BE49-F238E27FC236}">
                <a16:creationId xmlns:a16="http://schemas.microsoft.com/office/drawing/2014/main" id="{77A4CB3A-B30C-45D0-BF15-D56AA7E754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72600" y="1254125"/>
            <a:ext cx="609600" cy="609600"/>
          </a:xfrm>
          <a:prstGeom prst="rect">
            <a:avLst/>
          </a:prstGeom>
        </p:spPr>
      </p:pic>
    </p:spTree>
    <p:extLst>
      <p:ext uri="{BB962C8B-B14F-4D97-AF65-F5344CB8AC3E}">
        <p14:creationId xmlns:p14="http://schemas.microsoft.com/office/powerpoint/2010/main" val="14826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3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29</a:t>
            </a:fld>
            <a:endParaRPr lang="en-GB"/>
          </a:p>
        </p:txBody>
      </p:sp>
    </p:spTree>
    <p:extLst>
      <p:ext uri="{BB962C8B-B14F-4D97-AF65-F5344CB8AC3E}">
        <p14:creationId xmlns:p14="http://schemas.microsoft.com/office/powerpoint/2010/main" val="380119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BCD89-1AD3-4679-8E93-35D5093CA40A}"/>
              </a:ext>
            </a:extLst>
          </p:cNvPr>
          <p:cNvSpPr>
            <a:spLocks noGrp="1"/>
          </p:cNvSpPr>
          <p:nvPr>
            <p:ph idx="1"/>
          </p:nvPr>
        </p:nvSpPr>
        <p:spPr>
          <a:xfrm>
            <a:off x="838200" y="365125"/>
            <a:ext cx="10515600" cy="5811838"/>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30.</a:t>
            </a: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US" sz="3000"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en-US" sz="3000" dirty="0" err="1"/>
              <a:t>Ид</a:t>
            </a:r>
            <a:r>
              <a:rPr lang="en-US" sz="3000" b="1" dirty="0" err="1"/>
              <a:t>а</a:t>
            </a:r>
            <a:r>
              <a:rPr lang="en-US" sz="3000" dirty="0" err="1"/>
              <a:t>лыкыште</a:t>
            </a:r>
            <a:r>
              <a:rPr lang="en-US" sz="3000" dirty="0"/>
              <a:t> </a:t>
            </a:r>
            <a:r>
              <a:rPr lang="en-US" sz="3000" dirty="0" err="1"/>
              <a:t>ныл</a:t>
            </a:r>
            <a:r>
              <a:rPr lang="en-US" sz="3000" dirty="0"/>
              <a:t> </a:t>
            </a:r>
            <a:r>
              <a:rPr lang="en-US" sz="3000" dirty="0" err="1"/>
              <a:t>жап</a:t>
            </a:r>
            <a:r>
              <a:rPr lang="en-US" sz="3000" dirty="0"/>
              <a:t>: </a:t>
            </a:r>
            <a:r>
              <a:rPr lang="en-US" sz="3000" dirty="0" err="1"/>
              <a:t>ш</a:t>
            </a:r>
            <a:r>
              <a:rPr lang="en-US" sz="3000" b="1" dirty="0" err="1"/>
              <a:t>о</a:t>
            </a:r>
            <a:r>
              <a:rPr lang="en-US" sz="3000" dirty="0" err="1"/>
              <a:t>шо</a:t>
            </a:r>
            <a:r>
              <a:rPr lang="en-US" sz="3000" dirty="0"/>
              <a:t>, </a:t>
            </a:r>
            <a:r>
              <a:rPr lang="en-US" sz="3000" dirty="0" err="1"/>
              <a:t>кеҥ</a:t>
            </a:r>
            <a:r>
              <a:rPr lang="en-US" sz="3000" b="1" dirty="0" err="1"/>
              <a:t>е</a:t>
            </a:r>
            <a:r>
              <a:rPr lang="en-US" sz="3000" dirty="0" err="1"/>
              <a:t>ж</a:t>
            </a:r>
            <a:r>
              <a:rPr lang="en-US" sz="3000" dirty="0"/>
              <a:t>, </a:t>
            </a:r>
            <a:r>
              <a:rPr lang="en-US" sz="3000" dirty="0" err="1"/>
              <a:t>ш</a:t>
            </a:r>
            <a:r>
              <a:rPr lang="en-US" sz="3000" b="1" dirty="0" err="1"/>
              <a:t>ы</a:t>
            </a:r>
            <a:r>
              <a:rPr lang="en-US" sz="3000" dirty="0" err="1"/>
              <a:t>же</a:t>
            </a:r>
            <a:r>
              <a:rPr lang="en-US" sz="3000" dirty="0"/>
              <a:t>, </a:t>
            </a:r>
            <a:r>
              <a:rPr lang="en-US" sz="3000" dirty="0" err="1"/>
              <a:t>т</a:t>
            </a:r>
            <a:r>
              <a:rPr lang="en-US" sz="3000" b="1" dirty="0" err="1"/>
              <a:t>е</a:t>
            </a:r>
            <a:r>
              <a:rPr lang="en-US" sz="3000" dirty="0" err="1"/>
              <a:t>ле</a:t>
            </a:r>
            <a:r>
              <a:rPr lang="en-US" sz="3000" dirty="0"/>
              <a:t>.</a:t>
            </a:r>
          </a:p>
          <a:p>
            <a:pPr marL="0" indent="0">
              <a:buNone/>
            </a:pPr>
            <a:r>
              <a:rPr lang="en-US" sz="3000" dirty="0" err="1"/>
              <a:t>Ш</a:t>
            </a:r>
            <a:r>
              <a:rPr lang="en-US" sz="3000" b="1" dirty="0" err="1"/>
              <a:t>о</a:t>
            </a:r>
            <a:r>
              <a:rPr lang="en-US" sz="3000" dirty="0" err="1"/>
              <a:t>шым</a:t>
            </a:r>
            <a:r>
              <a:rPr lang="en-US" sz="3000" dirty="0"/>
              <a:t> </a:t>
            </a:r>
            <a:r>
              <a:rPr lang="en-US" sz="3000" dirty="0" err="1"/>
              <a:t>мый</a:t>
            </a:r>
            <a:r>
              <a:rPr lang="en-US" sz="3000" dirty="0"/>
              <a:t> </a:t>
            </a:r>
            <a:r>
              <a:rPr lang="en-US" sz="3000" dirty="0" err="1"/>
              <a:t>йӧрат</a:t>
            </a:r>
            <a:r>
              <a:rPr lang="en-US" sz="3000" b="1" dirty="0" err="1"/>
              <a:t>е</a:t>
            </a:r>
            <a:r>
              <a:rPr lang="en-US" sz="3000" dirty="0" err="1"/>
              <a:t>м</a:t>
            </a:r>
            <a:r>
              <a:rPr lang="en-US" sz="3000" dirty="0"/>
              <a:t>.</a:t>
            </a:r>
          </a:p>
          <a:p>
            <a:pPr marL="0" indent="0">
              <a:buNone/>
            </a:pPr>
            <a:r>
              <a:rPr lang="en-US" sz="3000" dirty="0" err="1"/>
              <a:t>Ш</a:t>
            </a:r>
            <a:r>
              <a:rPr lang="en-US" sz="3000" b="1" dirty="0" err="1"/>
              <a:t>о</a:t>
            </a:r>
            <a:r>
              <a:rPr lang="en-US" sz="3000" dirty="0" err="1"/>
              <a:t>шым</a:t>
            </a:r>
            <a:r>
              <a:rPr lang="en-US" sz="3000" dirty="0"/>
              <a:t> </a:t>
            </a:r>
            <a:r>
              <a:rPr lang="en-US" sz="3000" dirty="0" err="1"/>
              <a:t>к</a:t>
            </a:r>
            <a:r>
              <a:rPr lang="en-US" sz="3000" b="1" dirty="0" err="1"/>
              <a:t>е</a:t>
            </a:r>
            <a:r>
              <a:rPr lang="en-US" sz="3000" dirty="0" err="1"/>
              <a:t>че</a:t>
            </a:r>
            <a:r>
              <a:rPr lang="en-US" sz="3000" dirty="0"/>
              <a:t> </a:t>
            </a:r>
            <a:r>
              <a:rPr lang="en-US" sz="3000" dirty="0" err="1"/>
              <a:t>с</a:t>
            </a:r>
            <a:r>
              <a:rPr lang="en-US" sz="3000" b="1" dirty="0" err="1"/>
              <a:t>а</a:t>
            </a:r>
            <a:r>
              <a:rPr lang="en-US" sz="3000" dirty="0" err="1"/>
              <a:t>йын</a:t>
            </a:r>
            <a:r>
              <a:rPr lang="en-US" sz="3000" dirty="0"/>
              <a:t> </a:t>
            </a:r>
            <a:r>
              <a:rPr lang="en-US" sz="3000" dirty="0" err="1"/>
              <a:t>ырыкт</a:t>
            </a:r>
            <a:r>
              <a:rPr lang="en-US" sz="3000" b="1" dirty="0" err="1"/>
              <a:t>а</a:t>
            </a:r>
            <a:r>
              <a:rPr lang="en-US" sz="3000" dirty="0"/>
              <a:t>.</a:t>
            </a:r>
          </a:p>
          <a:p>
            <a:pPr marL="0" indent="0">
              <a:buNone/>
            </a:pPr>
            <a:r>
              <a:rPr lang="en-US" sz="3000" dirty="0" err="1"/>
              <a:t>Лум</a:t>
            </a:r>
            <a:r>
              <a:rPr lang="en-US" sz="3000" dirty="0"/>
              <a:t> </a:t>
            </a:r>
            <a:r>
              <a:rPr lang="en-US" sz="3000" dirty="0" err="1"/>
              <a:t>шул</a:t>
            </a:r>
            <a:r>
              <a:rPr lang="en-US" sz="3000" b="1" dirty="0" err="1"/>
              <a:t>а</a:t>
            </a:r>
            <a:r>
              <a:rPr lang="en-US" sz="3000" dirty="0"/>
              <a:t>, </a:t>
            </a:r>
            <a:r>
              <a:rPr lang="en-US" sz="3000" dirty="0" err="1"/>
              <a:t>пуш</a:t>
            </a:r>
            <a:r>
              <a:rPr lang="en-US" sz="3000" b="1" dirty="0" err="1"/>
              <a:t>е</a:t>
            </a:r>
            <a:r>
              <a:rPr lang="en-US" sz="3000" dirty="0" err="1"/>
              <a:t>ҥге-влак</a:t>
            </a:r>
            <a:r>
              <a:rPr lang="en-US" sz="3000" dirty="0"/>
              <a:t> </a:t>
            </a:r>
            <a:r>
              <a:rPr lang="en-US" sz="3000" dirty="0" err="1"/>
              <a:t>ужарг</a:t>
            </a:r>
            <a:r>
              <a:rPr lang="en-US" sz="3000" b="1" dirty="0" err="1"/>
              <a:t>а</a:t>
            </a:r>
            <a:r>
              <a:rPr lang="en-US" sz="3000" dirty="0" err="1"/>
              <a:t>т</a:t>
            </a:r>
            <a:r>
              <a:rPr lang="en-US" sz="3000" dirty="0"/>
              <a:t>, </a:t>
            </a:r>
            <a:r>
              <a:rPr lang="en-US" sz="3000" dirty="0" err="1"/>
              <a:t>к</a:t>
            </a:r>
            <a:r>
              <a:rPr lang="en-US" sz="3000" b="1" dirty="0" err="1"/>
              <a:t>а</a:t>
            </a:r>
            <a:r>
              <a:rPr lang="en-US" sz="3000" dirty="0" err="1"/>
              <a:t>йык-влак</a:t>
            </a:r>
            <a:r>
              <a:rPr lang="en-US" sz="3000" dirty="0"/>
              <a:t> </a:t>
            </a:r>
            <a:r>
              <a:rPr lang="en-US" sz="3000" dirty="0" err="1"/>
              <a:t>чоҥешт</a:t>
            </a:r>
            <a:r>
              <a:rPr lang="en-US" sz="3000" b="1" dirty="0" err="1"/>
              <a:t>е</a:t>
            </a:r>
            <a:r>
              <a:rPr lang="en-US" sz="3000" dirty="0" err="1"/>
              <a:t>н</a:t>
            </a:r>
            <a:r>
              <a:rPr lang="en-US" sz="3000" dirty="0"/>
              <a:t> </a:t>
            </a:r>
            <a:r>
              <a:rPr lang="en-US" sz="3000" dirty="0" err="1"/>
              <a:t>т</a:t>
            </a:r>
            <a:r>
              <a:rPr lang="en-US" sz="3000" b="1" dirty="0" err="1"/>
              <a:t>о</a:t>
            </a:r>
            <a:r>
              <a:rPr lang="en-US" sz="3000" dirty="0" err="1"/>
              <a:t>лыт</a:t>
            </a:r>
            <a:r>
              <a:rPr lang="en-US" sz="3000" dirty="0"/>
              <a:t>.</a:t>
            </a:r>
          </a:p>
          <a:p>
            <a:pPr marL="0" indent="0">
              <a:buNone/>
            </a:pPr>
            <a:r>
              <a:rPr lang="en-US" sz="3000" dirty="0" err="1"/>
              <a:t>Мый</a:t>
            </a:r>
            <a:r>
              <a:rPr lang="en-US" sz="3000" dirty="0"/>
              <a:t> </a:t>
            </a:r>
            <a:r>
              <a:rPr lang="en-US" sz="3000" dirty="0" err="1"/>
              <a:t>к</a:t>
            </a:r>
            <a:r>
              <a:rPr lang="en-US" sz="3000" b="1" dirty="0" err="1"/>
              <a:t>а</a:t>
            </a:r>
            <a:r>
              <a:rPr lang="en-US" sz="3000" dirty="0" err="1"/>
              <a:t>йыкым</a:t>
            </a:r>
            <a:r>
              <a:rPr lang="en-US" sz="3000" dirty="0"/>
              <a:t> </a:t>
            </a:r>
            <a:r>
              <a:rPr lang="en-US" sz="3000" dirty="0" err="1"/>
              <a:t>колышт</a:t>
            </a:r>
            <a:r>
              <a:rPr lang="en-US" sz="3000" b="1" dirty="0" err="1"/>
              <a:t>а</a:t>
            </a:r>
            <a:r>
              <a:rPr lang="en-US" sz="3000" dirty="0" err="1"/>
              <a:t>ш</a:t>
            </a:r>
            <a:r>
              <a:rPr lang="en-US" sz="3000" dirty="0"/>
              <a:t> </a:t>
            </a:r>
            <a:r>
              <a:rPr lang="en-US" sz="3000" dirty="0" err="1"/>
              <a:t>йӧрат</a:t>
            </a:r>
            <a:r>
              <a:rPr lang="en-US" sz="3000" b="1" dirty="0" err="1"/>
              <a:t>е</a:t>
            </a:r>
            <a:r>
              <a:rPr lang="en-US" sz="3000" dirty="0" err="1"/>
              <a:t>м</a:t>
            </a:r>
            <a:r>
              <a:rPr lang="en-US" sz="3000" dirty="0"/>
              <a:t>.</a:t>
            </a:r>
          </a:p>
          <a:p>
            <a:pPr marL="0" indent="0">
              <a:buNone/>
            </a:pPr>
            <a:r>
              <a:rPr lang="en-US" sz="3000" dirty="0" err="1"/>
              <a:t>Мог</a:t>
            </a:r>
            <a:r>
              <a:rPr lang="en-US" sz="3000" b="1" dirty="0" err="1"/>
              <a:t>а</a:t>
            </a:r>
            <a:r>
              <a:rPr lang="en-US" sz="3000" dirty="0" err="1"/>
              <a:t>й</a:t>
            </a:r>
            <a:r>
              <a:rPr lang="en-US" sz="3000" dirty="0"/>
              <a:t> </a:t>
            </a:r>
            <a:r>
              <a:rPr lang="en-US" sz="3000" dirty="0" err="1"/>
              <a:t>мот</a:t>
            </a:r>
            <a:r>
              <a:rPr lang="en-US" sz="3000" b="1" dirty="0" err="1"/>
              <a:t>о</a:t>
            </a:r>
            <a:r>
              <a:rPr lang="en-US" sz="3000" dirty="0" err="1"/>
              <a:t>р</a:t>
            </a:r>
            <a:r>
              <a:rPr lang="en-US" sz="3000" dirty="0"/>
              <a:t> </a:t>
            </a:r>
            <a:r>
              <a:rPr lang="en-US" sz="3000" dirty="0" err="1"/>
              <a:t>жап</a:t>
            </a:r>
            <a:r>
              <a:rPr lang="en-US" sz="3000" dirty="0"/>
              <a:t>!</a:t>
            </a:r>
            <a:endParaRPr lang="en-GB" sz="3000" dirty="0"/>
          </a:p>
        </p:txBody>
      </p:sp>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30</a:t>
            </a:fld>
            <a:endParaRPr lang="en-GB"/>
          </a:p>
        </p:txBody>
      </p:sp>
      <p:pic>
        <p:nvPicPr>
          <p:cNvPr id="6" name="omj_09_2">
            <a:hlinkClick r:id="" action="ppaction://media"/>
            <a:extLst>
              <a:ext uri="{FF2B5EF4-FFF2-40B4-BE49-F238E27FC236}">
                <a16:creationId xmlns:a16="http://schemas.microsoft.com/office/drawing/2014/main" id="{AD229DFC-62F9-4F9E-BF47-C6CB574500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4087443"/>
            <a:ext cx="609600" cy="609600"/>
          </a:xfrm>
          <a:prstGeom prst="rect">
            <a:avLst/>
          </a:prstGeom>
        </p:spPr>
      </p:pic>
    </p:spTree>
    <p:extLst>
      <p:ext uri="{BB962C8B-B14F-4D97-AF65-F5344CB8AC3E}">
        <p14:creationId xmlns:p14="http://schemas.microsoft.com/office/powerpoint/2010/main" val="16051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38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FDFC-F6D4-4A30-9A56-C9FCA35CD401}"/>
              </a:ext>
            </a:extLst>
          </p:cNvPr>
          <p:cNvSpPr>
            <a:spLocks noGrp="1"/>
          </p:cNvSpPr>
          <p:nvPr>
            <p:ph type="title"/>
          </p:nvPr>
        </p:nvSpPr>
        <p:spPr/>
        <p:txBody>
          <a:bodyPr/>
          <a:lstStyle/>
          <a:p>
            <a:r>
              <a:rPr lang="en-IE" dirty="0"/>
              <a:t>Sources</a:t>
            </a:r>
          </a:p>
        </p:txBody>
      </p:sp>
      <p:sp>
        <p:nvSpPr>
          <p:cNvPr id="3" name="Content Placeholder 2">
            <a:extLst>
              <a:ext uri="{FF2B5EF4-FFF2-40B4-BE49-F238E27FC236}">
                <a16:creationId xmlns:a16="http://schemas.microsoft.com/office/drawing/2014/main" id="{E93FBB68-74D3-42C6-AA05-0D27A04E951B}"/>
              </a:ext>
            </a:extLst>
          </p:cNvPr>
          <p:cNvSpPr>
            <a:spLocks noGrp="1"/>
          </p:cNvSpPr>
          <p:nvPr>
            <p:ph idx="1"/>
          </p:nvPr>
        </p:nvSpPr>
        <p:spPr/>
        <p:txBody>
          <a:bodyPr>
            <a:normAutofit/>
          </a:bodyPr>
          <a:lstStyle/>
          <a:p>
            <a:pPr marL="0" indent="0">
              <a:buNone/>
            </a:pPr>
            <a:r>
              <a:rPr lang="en-IE" sz="1600" dirty="0">
                <a:hlinkClick r:id="rId3"/>
              </a:rPr>
              <a:t>en.wikipedia.org/wiki/Alliance_90/The_Greens#/media/File:Gr%C3%BCne_protests_against_nuclear_energy.jpg</a:t>
            </a:r>
            <a:endParaRPr lang="en-IE" sz="1600" dirty="0"/>
          </a:p>
        </p:txBody>
      </p:sp>
      <p:sp>
        <p:nvSpPr>
          <p:cNvPr id="4" name="Footer Placeholder 3">
            <a:extLst>
              <a:ext uri="{FF2B5EF4-FFF2-40B4-BE49-F238E27FC236}">
                <a16:creationId xmlns:a16="http://schemas.microsoft.com/office/drawing/2014/main" id="{4DD210A9-B089-4429-BFC8-7564DFEE85D5}"/>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485677B2-A246-4876-B5A1-869CFD53AB5E}"/>
              </a:ext>
            </a:extLst>
          </p:cNvPr>
          <p:cNvSpPr>
            <a:spLocks noGrp="1"/>
          </p:cNvSpPr>
          <p:nvPr>
            <p:ph type="sldNum" sz="quarter" idx="12"/>
          </p:nvPr>
        </p:nvSpPr>
        <p:spPr/>
        <p:txBody>
          <a:bodyPr/>
          <a:lstStyle/>
          <a:p>
            <a:fld id="{055DE2CD-379D-4002-80ED-F7724F598CF3}" type="slidenum">
              <a:rPr lang="en-GB" smtClean="0"/>
              <a:t>31</a:t>
            </a:fld>
            <a:endParaRPr lang="en-GB"/>
          </a:p>
        </p:txBody>
      </p:sp>
    </p:spTree>
    <p:extLst>
      <p:ext uri="{BB962C8B-B14F-4D97-AF65-F5344CB8AC3E}">
        <p14:creationId xmlns:p14="http://schemas.microsoft.com/office/powerpoint/2010/main" val="139305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Gerund ~</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converb</a:t>
            </a:r>
            <a:r>
              <a:rPr lang="en-GB" sz="3600" u="sng" dirty="0">
                <a:latin typeface="Calibri" panose="020F0502020204030204" pitchFamily="34" charset="0"/>
                <a:ea typeface="Times New Roman" panose="02020603050405020304" pitchFamily="18" charset="0"/>
                <a:cs typeface="Calibri" panose="020F0502020204030204" pitchFamily="34" charset="0"/>
              </a:rPr>
              <a:t> in -</a:t>
            </a:r>
            <a:r>
              <a:rPr lang="mi-NZ" sz="3600" u="sng" dirty="0">
                <a:latin typeface="Calibri" panose="020F0502020204030204" pitchFamily="34" charset="0"/>
                <a:ea typeface="Times New Roman" panose="02020603050405020304" pitchFamily="18" charset="0"/>
                <a:cs typeface="Calibri" panose="020F0502020204030204" pitchFamily="34" charset="0"/>
              </a:rPr>
              <a:t>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graphicFrame>
        <p:nvGraphicFramePr>
          <p:cNvPr id="8" name="Content Placeholder 5">
            <a:extLst>
              <a:ext uri="{FF2B5EF4-FFF2-40B4-BE49-F238E27FC236}">
                <a16:creationId xmlns:a16="http://schemas.microsoft.com/office/drawing/2014/main" id="{9AFFE45C-982C-44F8-A1F9-784623D5A917}"/>
              </a:ext>
            </a:extLst>
          </p:cNvPr>
          <p:cNvGraphicFramePr>
            <a:graphicFrameLocks/>
          </p:cNvGraphicFramePr>
          <p:nvPr>
            <p:extLst>
              <p:ext uri="{D42A27DB-BD31-4B8C-83A1-F6EECF244321}">
                <p14:modId xmlns:p14="http://schemas.microsoft.com/office/powerpoint/2010/main" val="1800621342"/>
              </p:ext>
            </p:extLst>
          </p:nvPr>
        </p:nvGraphicFramePr>
        <p:xfrm>
          <a:off x="838200" y="1684314"/>
          <a:ext cx="10515601" cy="4445048"/>
        </p:xfrm>
        <a:graphic>
          <a:graphicData uri="http://schemas.openxmlformats.org/drawingml/2006/table">
            <a:tbl>
              <a:tblPr firstRow="1" firstCol="1" bandRow="1" bandCol="1"/>
              <a:tblGrid>
                <a:gridCol w="2627439">
                  <a:extLst>
                    <a:ext uri="{9D8B030D-6E8A-4147-A177-3AD203B41FA5}">
                      <a16:colId xmlns:a16="http://schemas.microsoft.com/office/drawing/2014/main" val="2900202669"/>
                    </a:ext>
                  </a:extLst>
                </a:gridCol>
                <a:gridCol w="2627439">
                  <a:extLst>
                    <a:ext uri="{9D8B030D-6E8A-4147-A177-3AD203B41FA5}">
                      <a16:colId xmlns:a16="http://schemas.microsoft.com/office/drawing/2014/main" val="2140316721"/>
                    </a:ext>
                  </a:extLst>
                </a:gridCol>
                <a:gridCol w="2630946">
                  <a:extLst>
                    <a:ext uri="{9D8B030D-6E8A-4147-A177-3AD203B41FA5}">
                      <a16:colId xmlns:a16="http://schemas.microsoft.com/office/drawing/2014/main" val="2592218772"/>
                    </a:ext>
                  </a:extLst>
                </a:gridCol>
                <a:gridCol w="2629777">
                  <a:extLst>
                    <a:ext uri="{9D8B030D-6E8A-4147-A177-3AD203B41FA5}">
                      <a16:colId xmlns:a16="http://schemas.microsoft.com/office/drawing/2014/main" val="2699709965"/>
                    </a:ext>
                  </a:extLst>
                </a:gridCol>
              </a:tblGrid>
              <a:tr h="555631">
                <a:tc gridSpan="2">
                  <a:txBody>
                    <a:bodyPr/>
                    <a:lstStyle/>
                    <a:p>
                      <a:pPr algn="ctr" fontAlgn="t">
                        <a:lnSpc>
                          <a:spcPct val="107000"/>
                        </a:lnSpc>
                        <a:spcBef>
                          <a:spcPts val="0"/>
                        </a:spcBef>
                        <a:spcAft>
                          <a:spcPts val="0"/>
                        </a:spcAft>
                      </a:pPr>
                      <a:r>
                        <a:rPr lang="en-US" sz="2200" b="1" i="0" u="none" strike="noStrike" dirty="0">
                          <a:effectLst/>
                          <a:latin typeface="Calibri" panose="020F0502020204030204" pitchFamily="34" charset="0"/>
                          <a:ea typeface="PMingLiU" panose="02020500000000000000" pitchFamily="18" charset="-120"/>
                          <a:cs typeface="Calibri" panose="020F0502020204030204" pitchFamily="34" charset="0"/>
                        </a:rPr>
                        <a:t>Conjugation I</a:t>
                      </a:r>
                      <a:endParaRPr lang="en-US" sz="3300" b="0" i="0" u="none" strike="noStrike" dirty="0">
                        <a:effectLst/>
                        <a:latin typeface="Arial" panose="020B0604020202020204" pitchFamily="34" charset="0"/>
                      </a:endParaRPr>
                    </a:p>
                  </a:txBody>
                  <a:tcPr marL="168306" marR="168306" marT="84153" marB="841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lnSpc>
                          <a:spcPct val="107000"/>
                        </a:lnSpc>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Conjugation II</a:t>
                      </a:r>
                      <a:endParaRPr lang="en-US" sz="3300" b="0" i="0" u="none" strike="noStrike">
                        <a:effectLst/>
                        <a:latin typeface="Arial" panose="020B0604020202020204" pitchFamily="34" charset="0"/>
                      </a:endParaRPr>
                    </a:p>
                  </a:txBody>
                  <a:tcPr marL="168306" marR="168306" marT="84153" marB="841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796874704"/>
                  </a:ext>
                </a:extLst>
              </a:tr>
              <a:tr h="555631">
                <a:tc>
                  <a:txBody>
                    <a:bodyPr/>
                    <a:lstStyle/>
                    <a:p>
                      <a:pPr algn="ctr" fontAlgn="t">
                        <a:lnSpc>
                          <a:spcPct val="107000"/>
                        </a:lnSpc>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Infinitive</a:t>
                      </a:r>
                      <a:endParaRPr lang="en-US"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-ын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Infinitive</a:t>
                      </a:r>
                      <a:endParaRPr lang="en-US"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-ен (-эн)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770677"/>
                  </a:ext>
                </a:extLst>
              </a:tr>
              <a:tr h="555631">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луд</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дын</a:t>
                      </a:r>
                      <a:endParaRPr lang="az-Cyrl-AZ" sz="3300" b="0" i="0" u="none" strike="noStrike">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йошкарг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йошкарг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274736"/>
                  </a:ext>
                </a:extLst>
              </a:tr>
              <a:tr h="555631">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чкын</a:t>
                      </a:r>
                      <a:endParaRPr lang="az-Cyrl-AZ" sz="3300" b="0" i="0" u="none" strike="noStrike">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шул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шул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07495"/>
                  </a:ext>
                </a:extLst>
              </a:tr>
              <a:tr h="555631">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тол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лын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эрт</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эрт</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558658"/>
                  </a:ext>
                </a:extLst>
              </a:tr>
              <a:tr h="555631">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ли</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йын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ил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ил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805472"/>
                  </a:ext>
                </a:extLst>
              </a:tr>
              <a:tr h="555631">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колышт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a:t>
                      </a:r>
                      <a:r>
                        <a:rPr lang="az-Cyrl-AZ" sz="22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лышт</a:t>
                      </a:r>
                      <a:r>
                        <a:rPr lang="mi-N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a:t>
                      </a:r>
                      <a:r>
                        <a:rPr lang="az-Cyrl-A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ын</a:t>
                      </a:r>
                      <a:r>
                        <a:rPr lang="mi-N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a:t>
                      </a:r>
                      <a:endParaRPr lang="az-Cyrl-AZ" sz="3300" b="0" i="0" u="none" strike="noStrike" dirty="0">
                        <a:solidFill>
                          <a:srgbClr val="FF0000"/>
                        </a:solidFill>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пу</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пу</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э</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694836"/>
                  </a:ext>
                </a:extLst>
              </a:tr>
              <a:tr h="555631">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ямдылалт</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ямдыл</a:t>
                      </a:r>
                      <a:r>
                        <a:rPr lang="mi-NZ" sz="22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mi-N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лт(ын)</a:t>
                      </a:r>
                      <a:endParaRPr lang="az-Cyrl-AZ" sz="3300" b="0" i="0" u="none" strike="noStrike" dirty="0">
                        <a:solidFill>
                          <a:srgbClr val="FF0000"/>
                        </a:solidFill>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каналт</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каналт</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608030"/>
                  </a:ext>
                </a:extLst>
              </a:tr>
            </a:tbl>
          </a:graphicData>
        </a:graphic>
      </p:graphicFrame>
      <p:sp>
        <p:nvSpPr>
          <p:cNvPr id="9" name="Rectangle 8">
            <a:extLst>
              <a:ext uri="{FF2B5EF4-FFF2-40B4-BE49-F238E27FC236}">
                <a16:creationId xmlns:a16="http://schemas.microsoft.com/office/drawing/2014/main" id="{9FB0FF93-DE93-47EC-8571-010ED0AC6650}"/>
              </a:ext>
            </a:extLst>
          </p:cNvPr>
          <p:cNvSpPr/>
          <p:nvPr/>
        </p:nvSpPr>
        <p:spPr>
          <a:xfrm>
            <a:off x="3516744" y="3050310"/>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76E9C29-F1B6-4205-ADF0-ABD49069A3D6}"/>
              </a:ext>
            </a:extLst>
          </p:cNvPr>
          <p:cNvSpPr/>
          <p:nvPr/>
        </p:nvSpPr>
        <p:spPr>
          <a:xfrm>
            <a:off x="3555995" y="352655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1FC6219-3A75-4489-AAEA-BF54176FEF34}"/>
              </a:ext>
            </a:extLst>
          </p:cNvPr>
          <p:cNvSpPr/>
          <p:nvPr/>
        </p:nvSpPr>
        <p:spPr>
          <a:xfrm>
            <a:off x="3516741" y="408630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88A45F5-E1F2-48FC-8A0B-BC82AA445C7A}"/>
              </a:ext>
            </a:extLst>
          </p:cNvPr>
          <p:cNvSpPr/>
          <p:nvPr/>
        </p:nvSpPr>
        <p:spPr>
          <a:xfrm>
            <a:off x="3555995" y="462795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F226C3-B2A1-473C-8421-8E92E73D7D17}"/>
              </a:ext>
            </a:extLst>
          </p:cNvPr>
          <p:cNvSpPr/>
          <p:nvPr/>
        </p:nvSpPr>
        <p:spPr>
          <a:xfrm>
            <a:off x="3516741" y="5205797"/>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DCB6345-5512-42CF-BC73-D7ABD5DF2952}"/>
              </a:ext>
            </a:extLst>
          </p:cNvPr>
          <p:cNvSpPr/>
          <p:nvPr/>
        </p:nvSpPr>
        <p:spPr>
          <a:xfrm>
            <a:off x="3555995" y="576777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A929B84-7043-45FB-96C0-3E689FCDECC8}"/>
              </a:ext>
            </a:extLst>
          </p:cNvPr>
          <p:cNvSpPr/>
          <p:nvPr/>
        </p:nvSpPr>
        <p:spPr>
          <a:xfrm>
            <a:off x="8795325" y="2861598"/>
            <a:ext cx="2328863" cy="451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1A48FEE-B5CF-4EE4-91CC-B5AB1EA467E0}"/>
              </a:ext>
            </a:extLst>
          </p:cNvPr>
          <p:cNvSpPr/>
          <p:nvPr/>
        </p:nvSpPr>
        <p:spPr>
          <a:xfrm>
            <a:off x="8834576" y="3522509"/>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93E1B68-6F54-4BE2-8FE9-CE1D73DF4E8D}"/>
              </a:ext>
            </a:extLst>
          </p:cNvPr>
          <p:cNvSpPr/>
          <p:nvPr/>
        </p:nvSpPr>
        <p:spPr>
          <a:xfrm>
            <a:off x="8795322" y="408225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4BBE458-CB87-4D83-A13A-3AD5FC3CCE34}"/>
              </a:ext>
            </a:extLst>
          </p:cNvPr>
          <p:cNvSpPr/>
          <p:nvPr/>
        </p:nvSpPr>
        <p:spPr>
          <a:xfrm>
            <a:off x="8834576" y="462390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D3A6ABEB-F373-41BF-A666-752CC38A8F51}"/>
              </a:ext>
            </a:extLst>
          </p:cNvPr>
          <p:cNvSpPr/>
          <p:nvPr/>
        </p:nvSpPr>
        <p:spPr>
          <a:xfrm>
            <a:off x="8795322" y="520175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2B0418B-4867-46AE-82A3-B8988CB4F82A}"/>
              </a:ext>
            </a:extLst>
          </p:cNvPr>
          <p:cNvSpPr/>
          <p:nvPr/>
        </p:nvSpPr>
        <p:spPr>
          <a:xfrm>
            <a:off x="8795321" y="572530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302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Gerund ~</a:t>
            </a:r>
            <a:r>
              <a:rPr lang="en-GB" sz="3600" u="sng" dirty="0">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Times New Roman" panose="02020603050405020304" pitchFamily="18" charset="0"/>
                <a:cs typeface="Calibri" panose="020F0502020204030204" pitchFamily="34" charset="0"/>
              </a:rPr>
              <a:t>converb</a:t>
            </a:r>
            <a:r>
              <a:rPr lang="en-GB" sz="3600" u="sng" dirty="0">
                <a:latin typeface="Calibri" panose="020F0502020204030204" pitchFamily="34" charset="0"/>
                <a:ea typeface="Times New Roman" panose="02020603050405020304" pitchFamily="18" charset="0"/>
                <a:cs typeface="Calibri" panose="020F0502020204030204" pitchFamily="34" charset="0"/>
              </a:rPr>
              <a:t> in -</a:t>
            </a:r>
            <a:r>
              <a:rPr lang="mi-NZ" sz="3600" u="sng" dirty="0">
                <a:latin typeface="Calibri" panose="020F0502020204030204" pitchFamily="34" charset="0"/>
                <a:ea typeface="Times New Roman" panose="02020603050405020304" pitchFamily="18" charset="0"/>
                <a:cs typeface="Calibri" panose="020F0502020204030204" pitchFamily="34" charset="0"/>
              </a:rPr>
              <a:t>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09</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8" name="Content Placeholder 5">
            <a:extLst>
              <a:ext uri="{FF2B5EF4-FFF2-40B4-BE49-F238E27FC236}">
                <a16:creationId xmlns:a16="http://schemas.microsoft.com/office/drawing/2014/main" id="{9AFFE45C-982C-44F8-A1F9-784623D5A917}"/>
              </a:ext>
            </a:extLst>
          </p:cNvPr>
          <p:cNvGraphicFramePr>
            <a:graphicFrameLocks/>
          </p:cNvGraphicFramePr>
          <p:nvPr>
            <p:extLst>
              <p:ext uri="{D42A27DB-BD31-4B8C-83A1-F6EECF244321}">
                <p14:modId xmlns:p14="http://schemas.microsoft.com/office/powerpoint/2010/main" val="4234300186"/>
              </p:ext>
            </p:extLst>
          </p:nvPr>
        </p:nvGraphicFramePr>
        <p:xfrm>
          <a:off x="838200" y="1684314"/>
          <a:ext cx="10515601" cy="4445048"/>
        </p:xfrm>
        <a:graphic>
          <a:graphicData uri="http://schemas.openxmlformats.org/drawingml/2006/table">
            <a:tbl>
              <a:tblPr firstRow="1" firstCol="1" bandRow="1" bandCol="1"/>
              <a:tblGrid>
                <a:gridCol w="2627439">
                  <a:extLst>
                    <a:ext uri="{9D8B030D-6E8A-4147-A177-3AD203B41FA5}">
                      <a16:colId xmlns:a16="http://schemas.microsoft.com/office/drawing/2014/main" val="2900202669"/>
                    </a:ext>
                  </a:extLst>
                </a:gridCol>
                <a:gridCol w="2627439">
                  <a:extLst>
                    <a:ext uri="{9D8B030D-6E8A-4147-A177-3AD203B41FA5}">
                      <a16:colId xmlns:a16="http://schemas.microsoft.com/office/drawing/2014/main" val="2140316721"/>
                    </a:ext>
                  </a:extLst>
                </a:gridCol>
                <a:gridCol w="2630946">
                  <a:extLst>
                    <a:ext uri="{9D8B030D-6E8A-4147-A177-3AD203B41FA5}">
                      <a16:colId xmlns:a16="http://schemas.microsoft.com/office/drawing/2014/main" val="2592218772"/>
                    </a:ext>
                  </a:extLst>
                </a:gridCol>
                <a:gridCol w="2629777">
                  <a:extLst>
                    <a:ext uri="{9D8B030D-6E8A-4147-A177-3AD203B41FA5}">
                      <a16:colId xmlns:a16="http://schemas.microsoft.com/office/drawing/2014/main" val="2699709965"/>
                    </a:ext>
                  </a:extLst>
                </a:gridCol>
              </a:tblGrid>
              <a:tr h="555631">
                <a:tc gridSpan="2">
                  <a:txBody>
                    <a:bodyPr/>
                    <a:lstStyle/>
                    <a:p>
                      <a:pPr algn="ctr" fontAlgn="t">
                        <a:lnSpc>
                          <a:spcPct val="107000"/>
                        </a:lnSpc>
                        <a:spcBef>
                          <a:spcPts val="0"/>
                        </a:spcBef>
                        <a:spcAft>
                          <a:spcPts val="0"/>
                        </a:spcAft>
                      </a:pPr>
                      <a:r>
                        <a:rPr lang="en-US" sz="2200" b="1" i="0" u="none" strike="noStrike" dirty="0">
                          <a:effectLst/>
                          <a:latin typeface="Calibri" panose="020F0502020204030204" pitchFamily="34" charset="0"/>
                          <a:ea typeface="PMingLiU" panose="02020500000000000000" pitchFamily="18" charset="-120"/>
                          <a:cs typeface="Calibri" panose="020F0502020204030204" pitchFamily="34" charset="0"/>
                        </a:rPr>
                        <a:t>Conjugation I</a:t>
                      </a:r>
                      <a:endParaRPr lang="en-US" sz="3300" b="0" i="0" u="none" strike="noStrike" dirty="0">
                        <a:effectLst/>
                        <a:latin typeface="Arial" panose="020B0604020202020204" pitchFamily="34" charset="0"/>
                      </a:endParaRPr>
                    </a:p>
                  </a:txBody>
                  <a:tcPr marL="168306" marR="168306" marT="84153" marB="841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lnSpc>
                          <a:spcPct val="107000"/>
                        </a:lnSpc>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Conjugation II</a:t>
                      </a:r>
                      <a:endParaRPr lang="en-US" sz="3300" b="0" i="0" u="none" strike="noStrike">
                        <a:effectLst/>
                        <a:latin typeface="Arial" panose="020B0604020202020204" pitchFamily="34" charset="0"/>
                      </a:endParaRPr>
                    </a:p>
                  </a:txBody>
                  <a:tcPr marL="168306" marR="168306" marT="84153" marB="84153"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796874704"/>
                  </a:ext>
                </a:extLst>
              </a:tr>
              <a:tr h="555631">
                <a:tc>
                  <a:txBody>
                    <a:bodyPr/>
                    <a:lstStyle/>
                    <a:p>
                      <a:pPr algn="ctr" fontAlgn="t">
                        <a:lnSpc>
                          <a:spcPct val="107000"/>
                        </a:lnSpc>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Infinitive</a:t>
                      </a:r>
                      <a:endParaRPr lang="en-US"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-ын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Infinitive</a:t>
                      </a:r>
                      <a:endParaRPr lang="en-US"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-ен (-эн)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770677"/>
                  </a:ext>
                </a:extLst>
              </a:tr>
              <a:tr h="555631">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луд</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дын</a:t>
                      </a:r>
                      <a:endParaRPr lang="az-Cyrl-AZ" sz="3300" b="0" i="0" u="none" strike="noStrike">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йошкарг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йошкарг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274736"/>
                  </a:ext>
                </a:extLst>
              </a:tr>
              <a:tr h="555631">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чкын</a:t>
                      </a:r>
                      <a:endParaRPr lang="az-Cyrl-AZ" sz="3300" b="0" i="0" u="none" strike="noStrike">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шул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шул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607495"/>
                  </a:ext>
                </a:extLst>
              </a:tr>
              <a:tr h="555631">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тол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лын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эрт</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эрт</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558658"/>
                  </a:ext>
                </a:extLst>
              </a:tr>
              <a:tr h="555631">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ли</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л</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йын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ил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ил</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805472"/>
                  </a:ext>
                </a:extLst>
              </a:tr>
              <a:tr h="555631">
                <a:tc>
                  <a:txBody>
                    <a:bodyPr/>
                    <a:lstStyle/>
                    <a:p>
                      <a:pPr algn="just" fontAlgn="t">
                        <a:lnSpc>
                          <a:spcPct val="107000"/>
                        </a:lnSpc>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колышт</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az-Cyrl-A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a:t>
                      </a:r>
                      <a:r>
                        <a:rPr lang="az-Cyrl-AZ" sz="22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лышт</a:t>
                      </a:r>
                      <a:r>
                        <a:rPr lang="mi-N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a:t>
                      </a:r>
                      <a:r>
                        <a:rPr lang="az-Cyrl-A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ын</a:t>
                      </a:r>
                      <a:r>
                        <a:rPr lang="mi-N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a:t>
                      </a:r>
                      <a:endParaRPr lang="az-Cyrl-AZ" sz="3300" b="0" i="0" u="none" strike="noStrike" dirty="0">
                        <a:solidFill>
                          <a:srgbClr val="FF0000"/>
                        </a:solidFill>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пу</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пу</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э</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1694836"/>
                  </a:ext>
                </a:extLst>
              </a:tr>
              <a:tr h="555631">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ямдылалт</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ямдыл</a:t>
                      </a:r>
                      <a:r>
                        <a:rPr lang="mi-NZ" sz="22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mi-NZ" sz="22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лт(ын)</a:t>
                      </a:r>
                      <a:endParaRPr lang="az-Cyrl-AZ" sz="3300" b="0" i="0" u="none" strike="noStrike" dirty="0">
                        <a:solidFill>
                          <a:srgbClr val="FF0000"/>
                        </a:solidFill>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каналт</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6229" marR="126229" marT="17532"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lnSpc>
                          <a:spcPct val="107000"/>
                        </a:lnSpc>
                        <a:spcBef>
                          <a:spcPts val="0"/>
                        </a:spcBef>
                        <a:spcAft>
                          <a:spcPts val="0"/>
                        </a:spcAft>
                      </a:pP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каналт</a:t>
                      </a:r>
                      <a:r>
                        <a:rPr lang="mi-N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mi-NZ" sz="22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dirty="0">
                        <a:effectLst/>
                        <a:latin typeface="Arial" panose="020B0604020202020204" pitchFamily="34" charset="0"/>
                      </a:endParaRPr>
                    </a:p>
                  </a:txBody>
                  <a:tcPr marL="126229" marR="126229" marT="17532"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608030"/>
                  </a:ext>
                </a:extLst>
              </a:tr>
            </a:tbl>
          </a:graphicData>
        </a:graphic>
      </p:graphicFrame>
    </p:spTree>
    <p:extLst>
      <p:ext uri="{BB962C8B-B14F-4D97-AF65-F5344CB8AC3E}">
        <p14:creationId xmlns:p14="http://schemas.microsoft.com/office/powerpoint/2010/main" val="312295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F1B75-E159-4823-9479-9764E2F20729}"/>
              </a:ext>
            </a:extLst>
          </p:cNvPr>
          <p:cNvSpPr>
            <a:spLocks noGrp="1"/>
          </p:cNvSpPr>
          <p:nvPr>
            <p:ph idx="1"/>
          </p:nvPr>
        </p:nvSpPr>
        <p:spPr>
          <a:xfrm>
            <a:off x="838200" y="1825625"/>
            <a:ext cx="10515600" cy="4895850"/>
          </a:xfrm>
        </p:spPr>
        <p:txBody>
          <a:bodyPr>
            <a:normAutofit/>
          </a:bodyPr>
          <a:lstStyle/>
          <a:p>
            <a:pPr marL="0" indent="0">
              <a:buNone/>
            </a:pPr>
            <a:r>
              <a:rPr lang="de-AT" dirty="0"/>
              <a:t>Instructive (adverbial) forms in -(ы)</a:t>
            </a:r>
            <a:r>
              <a:rPr lang="mi-NZ" dirty="0"/>
              <a:t>н:</a:t>
            </a:r>
          </a:p>
          <a:p>
            <a:pPr marL="0" indent="0">
              <a:buNone/>
            </a:pPr>
            <a:r>
              <a:rPr lang="mi-NZ" dirty="0"/>
              <a:t>	</a:t>
            </a:r>
            <a:r>
              <a:rPr lang="de-AT" dirty="0"/>
              <a:t>сай </a:t>
            </a:r>
            <a:r>
              <a:rPr lang="mi-NZ" dirty="0"/>
              <a:t>‘good’</a:t>
            </a:r>
          </a:p>
          <a:p>
            <a:pPr marL="0" indent="0">
              <a:buNone/>
            </a:pPr>
            <a:r>
              <a:rPr lang="de-AT" dirty="0"/>
              <a:t>		&gt; с</a:t>
            </a:r>
            <a:r>
              <a:rPr lang="de-AT" b="1" dirty="0"/>
              <a:t>а</a:t>
            </a:r>
            <a:r>
              <a:rPr lang="de-AT" dirty="0"/>
              <a:t>йын </a:t>
            </a:r>
            <a:r>
              <a:rPr lang="mi-NZ" dirty="0"/>
              <a:t>‘well’</a:t>
            </a:r>
            <a:endParaRPr lang="de-AT" dirty="0"/>
          </a:p>
          <a:p>
            <a:pPr marL="0" indent="0">
              <a:buNone/>
            </a:pPr>
            <a:r>
              <a:rPr lang="de-AT" dirty="0"/>
              <a:t>	йол </a:t>
            </a:r>
            <a:r>
              <a:rPr lang="mi-NZ" dirty="0"/>
              <a:t>‘foot’</a:t>
            </a:r>
          </a:p>
          <a:p>
            <a:pPr marL="0" indent="0">
              <a:buNone/>
            </a:pPr>
            <a:r>
              <a:rPr lang="mi-NZ" dirty="0"/>
              <a:t>		&gt; й</a:t>
            </a:r>
            <a:r>
              <a:rPr lang="mi-NZ" b="1" dirty="0"/>
              <a:t>о</a:t>
            </a:r>
            <a:r>
              <a:rPr lang="mi-NZ" dirty="0"/>
              <a:t>лын</a:t>
            </a:r>
            <a:r>
              <a:rPr lang="de-AT" dirty="0"/>
              <a:t> </a:t>
            </a:r>
            <a:r>
              <a:rPr lang="mi-NZ" dirty="0"/>
              <a:t>‘on foot’</a:t>
            </a:r>
            <a:endParaRPr lang="de-AT" dirty="0"/>
          </a:p>
          <a:p>
            <a:pPr marL="0" indent="0">
              <a:buNone/>
            </a:pPr>
            <a:r>
              <a:rPr lang="de-AT" dirty="0"/>
              <a:t>	к</a:t>
            </a:r>
            <a:r>
              <a:rPr lang="de-AT" b="1" dirty="0"/>
              <a:t>у</a:t>
            </a:r>
            <a:r>
              <a:rPr lang="de-AT" dirty="0"/>
              <a:t>мыт </a:t>
            </a:r>
            <a:r>
              <a:rPr lang="mi-NZ" dirty="0"/>
              <a:t>‘three’</a:t>
            </a:r>
          </a:p>
          <a:p>
            <a:pPr marL="0" indent="0">
              <a:buNone/>
            </a:pPr>
            <a:r>
              <a:rPr lang="mi-NZ" dirty="0"/>
              <a:t>		&gt; к</a:t>
            </a:r>
            <a:r>
              <a:rPr lang="mi-NZ" b="1" dirty="0"/>
              <a:t>у</a:t>
            </a:r>
            <a:r>
              <a:rPr lang="mi-NZ" dirty="0"/>
              <a:t>мытын ‘(as) three’</a:t>
            </a:r>
            <a:endParaRPr lang="de-AT" dirty="0"/>
          </a:p>
          <a:p>
            <a:pPr marL="0" indent="0">
              <a:buNone/>
            </a:pPr>
            <a:r>
              <a:rPr lang="de-AT" dirty="0"/>
              <a:t>	кочк- </a:t>
            </a:r>
            <a:r>
              <a:rPr lang="mi-NZ" dirty="0"/>
              <a:t>‘to eat’</a:t>
            </a:r>
          </a:p>
          <a:p>
            <a:pPr marL="0" indent="0">
              <a:buNone/>
            </a:pPr>
            <a:r>
              <a:rPr lang="mi-NZ" dirty="0"/>
              <a:t>		&gt; к</a:t>
            </a:r>
            <a:r>
              <a:rPr lang="mi-NZ" b="1" dirty="0"/>
              <a:t>о</a:t>
            </a:r>
            <a:r>
              <a:rPr lang="mi-NZ" dirty="0"/>
              <a:t>чкын</a:t>
            </a:r>
            <a:r>
              <a:rPr lang="de-AT" dirty="0"/>
              <a:t> </a:t>
            </a:r>
            <a:r>
              <a:rPr lang="mi-NZ" dirty="0"/>
              <a:t>‘eating’</a:t>
            </a:r>
            <a:endParaRPr lang="en-GB" dirty="0"/>
          </a:p>
        </p:txBody>
      </p:sp>
      <p:sp>
        <p:nvSpPr>
          <p:cNvPr id="4" name="Footer Placeholder 3">
            <a:extLst>
              <a:ext uri="{FF2B5EF4-FFF2-40B4-BE49-F238E27FC236}">
                <a16:creationId xmlns:a16="http://schemas.microsoft.com/office/drawing/2014/main" id="{B447F210-155F-4F1F-8690-A192CCC5935B}"/>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E373510D-ECE9-4B54-B7E7-F1B5A0AABC36}"/>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6" name="Content Placeholder 2">
            <a:extLst>
              <a:ext uri="{FF2B5EF4-FFF2-40B4-BE49-F238E27FC236}">
                <a16:creationId xmlns:a16="http://schemas.microsoft.com/office/drawing/2014/main" id="{887FC9EB-8D0A-4628-B00A-FF105F478E0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a:latin typeface="Calibri" panose="020F0502020204030204" pitchFamily="34" charset="0"/>
                <a:ea typeface="Times New Roman" panose="02020603050405020304" pitchFamily="18" charset="0"/>
                <a:cs typeface="Calibri" panose="020F0502020204030204" pitchFamily="34" charset="0"/>
              </a:rPr>
              <a:t>1. </a:t>
            </a:r>
            <a:r>
              <a:rPr lang="en-GB" sz="3600" u="sng">
                <a:latin typeface="Calibri" panose="020F0502020204030204" pitchFamily="34" charset="0"/>
                <a:ea typeface="Times New Roman" panose="02020603050405020304" pitchFamily="18" charset="0"/>
                <a:cs typeface="Calibri" panose="020F0502020204030204" pitchFamily="34" charset="0"/>
              </a:rPr>
              <a:t>Gerund ~ converb in -</a:t>
            </a:r>
            <a:r>
              <a:rPr lang="mi-NZ" sz="3600" u="sng">
                <a:latin typeface="Calibri" panose="020F0502020204030204" pitchFamily="34" charset="0"/>
                <a:ea typeface="Times New Roman" panose="02020603050405020304" pitchFamily="18" charset="0"/>
                <a:cs typeface="Calibri" panose="020F0502020204030204" pitchFamily="34" charset="0"/>
              </a:rPr>
              <a:t>н</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06008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1F1B75-E159-4823-9479-9764E2F20729}"/>
              </a:ext>
            </a:extLst>
          </p:cNvPr>
          <p:cNvSpPr>
            <a:spLocks noGrp="1"/>
          </p:cNvSpPr>
          <p:nvPr>
            <p:ph idx="1"/>
          </p:nvPr>
        </p:nvSpPr>
        <p:spPr>
          <a:xfrm>
            <a:off x="838200" y="1825625"/>
            <a:ext cx="10515600" cy="4895850"/>
          </a:xfrm>
        </p:spPr>
        <p:txBody>
          <a:bodyPr>
            <a:normAutofit/>
          </a:bodyPr>
          <a:lstStyle/>
          <a:p>
            <a:pPr marL="0" indent="0">
              <a:buNone/>
            </a:pPr>
            <a:r>
              <a:rPr lang="de-AT" dirty="0"/>
              <a:t>Instructive (adverbial) forms in -(ы)</a:t>
            </a:r>
            <a:r>
              <a:rPr lang="mi-NZ" dirty="0"/>
              <a:t>н:</a:t>
            </a:r>
          </a:p>
          <a:p>
            <a:pPr marL="0" indent="0">
              <a:buNone/>
            </a:pPr>
            <a:r>
              <a:rPr lang="mi-NZ" dirty="0"/>
              <a:t>	</a:t>
            </a:r>
            <a:r>
              <a:rPr lang="de-AT" dirty="0"/>
              <a:t>сай </a:t>
            </a:r>
            <a:r>
              <a:rPr lang="mi-NZ" dirty="0"/>
              <a:t>‘good’</a:t>
            </a:r>
          </a:p>
          <a:p>
            <a:pPr marL="0" indent="0">
              <a:buNone/>
            </a:pPr>
            <a:r>
              <a:rPr lang="de-AT" dirty="0"/>
              <a:t>		&gt; с</a:t>
            </a:r>
            <a:r>
              <a:rPr lang="de-AT" b="1" dirty="0"/>
              <a:t>а</a:t>
            </a:r>
            <a:r>
              <a:rPr lang="de-AT" dirty="0"/>
              <a:t>йын </a:t>
            </a:r>
            <a:r>
              <a:rPr lang="mi-NZ" dirty="0"/>
              <a:t>‘well’</a:t>
            </a:r>
            <a:endParaRPr lang="de-AT" dirty="0"/>
          </a:p>
          <a:p>
            <a:pPr marL="0" indent="0">
              <a:buNone/>
            </a:pPr>
            <a:r>
              <a:rPr lang="de-AT" dirty="0"/>
              <a:t>	йол </a:t>
            </a:r>
            <a:r>
              <a:rPr lang="mi-NZ" dirty="0"/>
              <a:t>‘foot’</a:t>
            </a:r>
          </a:p>
          <a:p>
            <a:pPr marL="0" indent="0">
              <a:buNone/>
            </a:pPr>
            <a:r>
              <a:rPr lang="mi-NZ" dirty="0"/>
              <a:t>		&gt; й</a:t>
            </a:r>
            <a:r>
              <a:rPr lang="mi-NZ" b="1" dirty="0"/>
              <a:t>о</a:t>
            </a:r>
            <a:r>
              <a:rPr lang="mi-NZ" dirty="0"/>
              <a:t>лын</a:t>
            </a:r>
            <a:r>
              <a:rPr lang="de-AT" dirty="0"/>
              <a:t> </a:t>
            </a:r>
            <a:r>
              <a:rPr lang="mi-NZ" dirty="0"/>
              <a:t>‘on foot’</a:t>
            </a:r>
            <a:endParaRPr lang="de-AT" dirty="0"/>
          </a:p>
          <a:p>
            <a:pPr marL="0" indent="0">
              <a:buNone/>
            </a:pPr>
            <a:r>
              <a:rPr lang="de-AT" dirty="0"/>
              <a:t>	к</a:t>
            </a:r>
            <a:r>
              <a:rPr lang="de-AT" b="1" dirty="0"/>
              <a:t>у</a:t>
            </a:r>
            <a:r>
              <a:rPr lang="de-AT" dirty="0"/>
              <a:t>мыт </a:t>
            </a:r>
            <a:r>
              <a:rPr lang="mi-NZ" dirty="0"/>
              <a:t>‘three’</a:t>
            </a:r>
          </a:p>
          <a:p>
            <a:pPr marL="0" indent="0">
              <a:buNone/>
            </a:pPr>
            <a:r>
              <a:rPr lang="mi-NZ" dirty="0"/>
              <a:t>		&gt; к</a:t>
            </a:r>
            <a:r>
              <a:rPr lang="mi-NZ" b="1" dirty="0"/>
              <a:t>у</a:t>
            </a:r>
            <a:r>
              <a:rPr lang="mi-NZ" dirty="0"/>
              <a:t>мытын ‘(as) three’</a:t>
            </a:r>
            <a:endParaRPr lang="de-AT" dirty="0"/>
          </a:p>
          <a:p>
            <a:pPr marL="0" indent="0">
              <a:buNone/>
            </a:pPr>
            <a:r>
              <a:rPr lang="de-AT" dirty="0"/>
              <a:t>	кочк- </a:t>
            </a:r>
            <a:r>
              <a:rPr lang="mi-NZ" dirty="0"/>
              <a:t>‘to eat’</a:t>
            </a:r>
          </a:p>
          <a:p>
            <a:pPr marL="0" indent="0">
              <a:buNone/>
            </a:pPr>
            <a:r>
              <a:rPr lang="mi-NZ" dirty="0"/>
              <a:t>		&gt; к</a:t>
            </a:r>
            <a:r>
              <a:rPr lang="mi-NZ" b="1" dirty="0"/>
              <a:t>о</a:t>
            </a:r>
            <a:r>
              <a:rPr lang="mi-NZ" dirty="0"/>
              <a:t>чкын</a:t>
            </a:r>
            <a:r>
              <a:rPr lang="de-AT" dirty="0"/>
              <a:t> </a:t>
            </a:r>
            <a:r>
              <a:rPr lang="mi-NZ" dirty="0"/>
              <a:t>‘eating’</a:t>
            </a:r>
            <a:endParaRPr lang="en-GB" dirty="0"/>
          </a:p>
        </p:txBody>
      </p:sp>
      <p:sp>
        <p:nvSpPr>
          <p:cNvPr id="4" name="Footer Placeholder 3">
            <a:extLst>
              <a:ext uri="{FF2B5EF4-FFF2-40B4-BE49-F238E27FC236}">
                <a16:creationId xmlns:a16="http://schemas.microsoft.com/office/drawing/2014/main" id="{B447F210-155F-4F1F-8690-A192CCC5935B}"/>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E373510D-ECE9-4B54-B7E7-F1B5A0AABC36}"/>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6" name="Content Placeholder 2">
            <a:extLst>
              <a:ext uri="{FF2B5EF4-FFF2-40B4-BE49-F238E27FC236}">
                <a16:creationId xmlns:a16="http://schemas.microsoft.com/office/drawing/2014/main" id="{887FC9EB-8D0A-4628-B00A-FF105F478E08}"/>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Gerund ~ </a:t>
            </a:r>
            <a:r>
              <a:rPr lang="en-GB" sz="3600" u="sng" dirty="0" err="1">
                <a:latin typeface="Calibri" panose="020F0502020204030204" pitchFamily="34" charset="0"/>
                <a:ea typeface="Times New Roman" panose="02020603050405020304" pitchFamily="18" charset="0"/>
                <a:cs typeface="Calibri" panose="020F0502020204030204" pitchFamily="34" charset="0"/>
              </a:rPr>
              <a:t>converb</a:t>
            </a:r>
            <a:r>
              <a:rPr lang="en-GB" sz="3600" u="sng" dirty="0">
                <a:latin typeface="Calibri" panose="020F0502020204030204" pitchFamily="34" charset="0"/>
                <a:ea typeface="Times New Roman" panose="02020603050405020304" pitchFamily="18" charset="0"/>
                <a:cs typeface="Calibri" panose="020F0502020204030204" pitchFamily="34" charset="0"/>
              </a:rPr>
              <a:t> in -</a:t>
            </a:r>
            <a:r>
              <a:rPr lang="mi-NZ" sz="3600" u="sng" dirty="0">
                <a:latin typeface="Calibri" panose="020F0502020204030204" pitchFamily="34" charset="0"/>
                <a:ea typeface="Times New Roman" panose="02020603050405020304" pitchFamily="18" charset="0"/>
                <a:cs typeface="Calibri" panose="020F0502020204030204" pitchFamily="34" charset="0"/>
              </a:rPr>
              <a:t>н</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9098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706E23-9C71-47DC-AC23-85AC5A6EBE17}"/>
              </a:ext>
            </a:extLst>
          </p:cNvPr>
          <p:cNvSpPr>
            <a:spLocks noGrp="1"/>
          </p:cNvSpPr>
          <p:nvPr>
            <p:ph idx="1"/>
          </p:nvPr>
        </p:nvSpPr>
        <p:spPr>
          <a:xfrm>
            <a:off x="838200" y="1825625"/>
            <a:ext cx="10515600" cy="641804"/>
          </a:xfrm>
        </p:spPr>
        <p:txBody>
          <a:bodyPr/>
          <a:lstStyle/>
          <a:p>
            <a:pPr marL="0" indent="0">
              <a:buNone/>
            </a:pPr>
            <a:r>
              <a:rPr lang="de-AT" u="sng" dirty="0"/>
              <a:t>Usage: Adverbial</a:t>
            </a:r>
            <a:endParaRPr lang="en-GB" u="sng" dirty="0"/>
          </a:p>
        </p:txBody>
      </p:sp>
      <p:sp>
        <p:nvSpPr>
          <p:cNvPr id="4" name="Footer Placeholder 3">
            <a:extLst>
              <a:ext uri="{FF2B5EF4-FFF2-40B4-BE49-F238E27FC236}">
                <a16:creationId xmlns:a16="http://schemas.microsoft.com/office/drawing/2014/main" id="{BE23A865-D937-4C4D-A7DB-7459A56F5E8D}"/>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9BABBC7F-201E-4224-9CE5-9EF9A0288B1A}"/>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6" name="Content Placeholder 2">
            <a:extLst>
              <a:ext uri="{FF2B5EF4-FFF2-40B4-BE49-F238E27FC236}">
                <a16:creationId xmlns:a16="http://schemas.microsoft.com/office/drawing/2014/main" id="{6B545A54-4220-4D6B-9C25-CE1E5495CA65}"/>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a:t>
            </a:r>
            <a:r>
              <a:rPr lang="en-GB" sz="3600" u="sng" dirty="0">
                <a:latin typeface="Calibri" panose="020F0502020204030204" pitchFamily="34" charset="0"/>
                <a:ea typeface="Times New Roman" panose="02020603050405020304" pitchFamily="18" charset="0"/>
                <a:cs typeface="Calibri" panose="020F0502020204030204" pitchFamily="34" charset="0"/>
              </a:rPr>
              <a:t>Gerund ~ </a:t>
            </a:r>
            <a:r>
              <a:rPr lang="en-GB" sz="3600" u="sng" dirty="0" err="1">
                <a:latin typeface="Calibri" panose="020F0502020204030204" pitchFamily="34" charset="0"/>
                <a:ea typeface="Times New Roman" panose="02020603050405020304" pitchFamily="18" charset="0"/>
                <a:cs typeface="Calibri" panose="020F0502020204030204" pitchFamily="34" charset="0"/>
              </a:rPr>
              <a:t>converb</a:t>
            </a:r>
            <a:r>
              <a:rPr lang="en-GB" sz="3600" u="sng" dirty="0">
                <a:latin typeface="Calibri" panose="020F0502020204030204" pitchFamily="34" charset="0"/>
                <a:ea typeface="Times New Roman" panose="02020603050405020304" pitchFamily="18" charset="0"/>
                <a:cs typeface="Calibri" panose="020F0502020204030204" pitchFamily="34" charset="0"/>
              </a:rPr>
              <a:t> in -</a:t>
            </a:r>
            <a:r>
              <a:rPr lang="mi-NZ" sz="3600" u="sng" dirty="0">
                <a:latin typeface="Calibri" panose="020F0502020204030204" pitchFamily="34" charset="0"/>
                <a:ea typeface="Times New Roman" panose="02020603050405020304" pitchFamily="18" charset="0"/>
                <a:cs typeface="Calibri" panose="020F0502020204030204" pitchFamily="34" charset="0"/>
              </a:rPr>
              <a:t>н</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8" name="Content Placeholder 5">
            <a:extLst>
              <a:ext uri="{FF2B5EF4-FFF2-40B4-BE49-F238E27FC236}">
                <a16:creationId xmlns:a16="http://schemas.microsoft.com/office/drawing/2014/main" id="{D13252CE-3531-4F4D-9111-B654071BF05B}"/>
              </a:ext>
            </a:extLst>
          </p:cNvPr>
          <p:cNvGraphicFramePr>
            <a:graphicFrameLocks/>
          </p:cNvGraphicFramePr>
          <p:nvPr>
            <p:extLst>
              <p:ext uri="{D42A27DB-BD31-4B8C-83A1-F6EECF244321}">
                <p14:modId xmlns:p14="http://schemas.microsoft.com/office/powerpoint/2010/main" val="9225864"/>
              </p:ext>
            </p:extLst>
          </p:nvPr>
        </p:nvGraphicFramePr>
        <p:xfrm>
          <a:off x="838200" y="2835728"/>
          <a:ext cx="10515601" cy="2975324"/>
        </p:xfrm>
        <a:graphic>
          <a:graphicData uri="http://schemas.openxmlformats.org/drawingml/2006/table">
            <a:tbl>
              <a:tblPr firstRow="1" firstCol="1" bandRow="1" bandCol="1"/>
              <a:tblGrid>
                <a:gridCol w="5191021">
                  <a:extLst>
                    <a:ext uri="{9D8B030D-6E8A-4147-A177-3AD203B41FA5}">
                      <a16:colId xmlns:a16="http://schemas.microsoft.com/office/drawing/2014/main" val="1935877459"/>
                    </a:ext>
                  </a:extLst>
                </a:gridCol>
                <a:gridCol w="5324580">
                  <a:extLst>
                    <a:ext uri="{9D8B030D-6E8A-4147-A177-3AD203B41FA5}">
                      <a16:colId xmlns:a16="http://schemas.microsoft.com/office/drawing/2014/main" val="636958875"/>
                    </a:ext>
                  </a:extLst>
                </a:gridCol>
              </a:tblGrid>
              <a:tr h="571178">
                <a:tc>
                  <a:txBody>
                    <a:bodyPr/>
                    <a:lstStyle/>
                    <a:p>
                      <a:pPr algn="l" fontAlgn="ctr">
                        <a:lnSpc>
                          <a:spcPct val="107000"/>
                        </a:lnSpc>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Ан</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ржын</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тол</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200" b="0" i="0" u="none" strike="noStrike" dirty="0">
                        <a:effectLst/>
                        <a:latin typeface="Arial" panose="020B0604020202020204" pitchFamily="34" charset="0"/>
                      </a:endParaRPr>
                    </a:p>
                  </a:txBody>
                  <a:tcPr marL="121003" marR="121003" marT="1680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100" b="0" i="0" u="none" strike="noStrike" dirty="0" err="1">
                          <a:effectLst/>
                          <a:latin typeface="Calibri" panose="020F0502020204030204" pitchFamily="34" charset="0"/>
                          <a:ea typeface="PMingLiU" panose="02020500000000000000" pitchFamily="18" charset="-120"/>
                          <a:cs typeface="Calibri" panose="020F0502020204030204" pitchFamily="34" charset="0"/>
                        </a:rPr>
                        <a:t>Anush</a:t>
                      </a: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 comes running.</a:t>
                      </a:r>
                      <a:endParaRPr lang="en-US" sz="3200" b="0" i="0" u="none" strike="noStrike" dirty="0">
                        <a:effectLst/>
                        <a:latin typeface="Arial" panose="020B0604020202020204" pitchFamily="34" charset="0"/>
                      </a:endParaRPr>
                    </a:p>
                  </a:txBody>
                  <a:tcPr marL="161337" marR="161337" marT="80668" marB="80668">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559675"/>
                  </a:ext>
                </a:extLst>
              </a:tr>
              <a:tr h="571178">
                <a:tc>
                  <a:txBody>
                    <a:bodyPr/>
                    <a:lstStyle/>
                    <a:p>
                      <a:pPr algn="l" fontAlgn="ctr">
                        <a:lnSpc>
                          <a:spcPct val="107000"/>
                        </a:lnSpc>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Мом те ыштед</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чкын</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шинчен</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a:effectLst/>
                        <a:latin typeface="Arial" panose="020B0604020202020204" pitchFamily="34" charset="0"/>
                      </a:endParaRPr>
                    </a:p>
                  </a:txBody>
                  <a:tcPr marL="161337" marR="161337" marT="80668" marB="80668">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What are you doing? Sitting and eating.</a:t>
                      </a:r>
                      <a:endParaRPr lang="en-GB" dirty="0"/>
                    </a:p>
                  </a:txBody>
                  <a:tcPr marL="121003" marR="121003" marT="1680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293005"/>
                  </a:ext>
                </a:extLst>
              </a:tr>
              <a:tr h="916484">
                <a:tc>
                  <a:txBody>
                    <a:bodyPr/>
                    <a:lstStyle/>
                    <a:p>
                      <a:pPr algn="l" fontAlgn="ctr">
                        <a:lnSpc>
                          <a:spcPct val="107000"/>
                        </a:lnSpc>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Тый т</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ште мом ышт</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 Т</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йым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вуч</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шинч</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200" b="0" i="0" u="none" strike="noStrike">
                        <a:effectLst/>
                        <a:latin typeface="Arial" panose="020B0604020202020204" pitchFamily="34" charset="0"/>
                      </a:endParaRPr>
                    </a:p>
                  </a:txBody>
                  <a:tcPr marL="161337" marR="161337" marT="80668" marB="80668">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What are you doing here? Sitting waiting for you.</a:t>
                      </a:r>
                      <a:endParaRPr lang="en-GB" dirty="0"/>
                    </a:p>
                  </a:txBody>
                  <a:tcPr marL="121003" marR="121003" marT="1680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052720"/>
                  </a:ext>
                </a:extLst>
              </a:tr>
              <a:tr h="916484">
                <a:tc>
                  <a:txBody>
                    <a:bodyPr/>
                    <a:lstStyle/>
                    <a:p>
                      <a:pPr algn="l" fontAlgn="ctr">
                        <a:lnSpc>
                          <a:spcPct val="107000"/>
                        </a:lnSpc>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Библиот</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кыште книг</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лын</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мый м</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ҥгыш ка</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 </a:t>
                      </a:r>
                      <a:endParaRPr lang="az-Cyrl-AZ" sz="3200" b="0" i="0" u="none" strike="noStrike">
                        <a:effectLst/>
                        <a:latin typeface="Arial" panose="020B0604020202020204" pitchFamily="34" charset="0"/>
                      </a:endParaRPr>
                    </a:p>
                  </a:txBody>
                  <a:tcPr marL="161337" marR="161337" marT="80668" marB="80668">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After taking out a book at the library,</a:t>
                      </a:r>
                      <a:endParaRPr lang="en-US" sz="3200" b="0" i="0" u="none" strike="noStrike" dirty="0">
                        <a:effectLst/>
                        <a:latin typeface="Arial" panose="020B0604020202020204" pitchFamily="34" charset="0"/>
                      </a:endParaRPr>
                    </a:p>
                    <a:p>
                      <a:pPr algn="l" fontAlgn="ctr">
                        <a:lnSpc>
                          <a:spcPct val="107000"/>
                        </a:lnSpc>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I’ll go home.</a:t>
                      </a:r>
                      <a:endParaRPr lang="en-GB" dirty="0"/>
                    </a:p>
                  </a:txBody>
                  <a:tcPr marL="121003" marR="121003" marT="1680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268477"/>
                  </a:ext>
                </a:extLst>
              </a:tr>
            </a:tbl>
          </a:graphicData>
        </a:graphic>
      </p:graphicFrame>
    </p:spTree>
    <p:extLst>
      <p:ext uri="{BB962C8B-B14F-4D97-AF65-F5344CB8AC3E}">
        <p14:creationId xmlns:p14="http://schemas.microsoft.com/office/powerpoint/2010/main" val="406296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706E23-9C71-47DC-AC23-85AC5A6EBE17}"/>
              </a:ext>
            </a:extLst>
          </p:cNvPr>
          <p:cNvSpPr>
            <a:spLocks noGrp="1"/>
          </p:cNvSpPr>
          <p:nvPr>
            <p:ph idx="1"/>
          </p:nvPr>
        </p:nvSpPr>
        <p:spPr>
          <a:xfrm>
            <a:off x="838200" y="1825625"/>
            <a:ext cx="10515600" cy="641804"/>
          </a:xfrm>
        </p:spPr>
        <p:txBody>
          <a:bodyPr/>
          <a:lstStyle/>
          <a:p>
            <a:pPr marL="0" indent="0">
              <a:buNone/>
            </a:pPr>
            <a:r>
              <a:rPr lang="de-AT" u="sng" dirty="0"/>
              <a:t>Usage: Modal auxiliaries</a:t>
            </a:r>
            <a:endParaRPr lang="en-GB" u="sng" dirty="0"/>
          </a:p>
        </p:txBody>
      </p:sp>
      <p:sp>
        <p:nvSpPr>
          <p:cNvPr id="4" name="Footer Placeholder 3">
            <a:extLst>
              <a:ext uri="{FF2B5EF4-FFF2-40B4-BE49-F238E27FC236}">
                <a16:creationId xmlns:a16="http://schemas.microsoft.com/office/drawing/2014/main" id="{BE23A865-D937-4C4D-A7DB-7459A56F5E8D}"/>
              </a:ext>
            </a:extLst>
          </p:cNvPr>
          <p:cNvSpPr>
            <a:spLocks noGrp="1"/>
          </p:cNvSpPr>
          <p:nvPr>
            <p:ph type="ftr" sz="quarter" idx="11"/>
          </p:nvPr>
        </p:nvSpPr>
        <p:spPr/>
        <p:txBody>
          <a:bodyPr/>
          <a:lstStyle/>
          <a:p>
            <a:r>
              <a:rPr lang="en-US"/>
              <a:t>COPIUS – Introduction to Mari – Chapter 09</a:t>
            </a:r>
            <a:endParaRPr lang="en-GB"/>
          </a:p>
        </p:txBody>
      </p:sp>
      <p:sp>
        <p:nvSpPr>
          <p:cNvPr id="5" name="Slide Number Placeholder 4">
            <a:extLst>
              <a:ext uri="{FF2B5EF4-FFF2-40B4-BE49-F238E27FC236}">
                <a16:creationId xmlns:a16="http://schemas.microsoft.com/office/drawing/2014/main" id="{9BABBC7F-201E-4224-9CE5-9EF9A0288B1A}"/>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6" name="Content Placeholder 2">
            <a:extLst>
              <a:ext uri="{FF2B5EF4-FFF2-40B4-BE49-F238E27FC236}">
                <a16:creationId xmlns:a16="http://schemas.microsoft.com/office/drawing/2014/main" id="{6B545A54-4220-4D6B-9C25-CE1E5495CA65}"/>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a:latin typeface="Calibri" panose="020F0502020204030204" pitchFamily="34" charset="0"/>
                <a:ea typeface="Times New Roman" panose="02020603050405020304" pitchFamily="18" charset="0"/>
                <a:cs typeface="Calibri" panose="020F0502020204030204" pitchFamily="34" charset="0"/>
              </a:rPr>
              <a:t>1. </a:t>
            </a:r>
            <a:r>
              <a:rPr lang="en-GB" sz="3600" u="sng">
                <a:latin typeface="Calibri" panose="020F0502020204030204" pitchFamily="34" charset="0"/>
                <a:ea typeface="Times New Roman" panose="02020603050405020304" pitchFamily="18" charset="0"/>
                <a:cs typeface="Calibri" panose="020F0502020204030204" pitchFamily="34" charset="0"/>
              </a:rPr>
              <a:t>Gerund ~ converb in -</a:t>
            </a:r>
            <a:r>
              <a:rPr lang="mi-NZ" sz="3600" u="sng">
                <a:latin typeface="Calibri" panose="020F0502020204030204" pitchFamily="34" charset="0"/>
                <a:ea typeface="Times New Roman" panose="02020603050405020304" pitchFamily="18" charset="0"/>
                <a:cs typeface="Calibri" panose="020F0502020204030204" pitchFamily="34" charset="0"/>
              </a:rPr>
              <a:t>н</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A740699E-A058-483A-B71A-9BCF18F54EE2}"/>
              </a:ext>
            </a:extLst>
          </p:cNvPr>
          <p:cNvGraphicFramePr>
            <a:graphicFrameLocks noGrp="1"/>
          </p:cNvGraphicFramePr>
          <p:nvPr>
            <p:extLst>
              <p:ext uri="{D42A27DB-BD31-4B8C-83A1-F6EECF244321}">
                <p14:modId xmlns:p14="http://schemas.microsoft.com/office/powerpoint/2010/main" val="2935736290"/>
              </p:ext>
            </p:extLst>
          </p:nvPr>
        </p:nvGraphicFramePr>
        <p:xfrm>
          <a:off x="1704783" y="2834311"/>
          <a:ext cx="8782434" cy="3112522"/>
        </p:xfrm>
        <a:graphic>
          <a:graphicData uri="http://schemas.openxmlformats.org/drawingml/2006/table">
            <a:tbl>
              <a:tblPr firstRow="1" firstCol="1" bandRow="1" bandCol="1"/>
              <a:tblGrid>
                <a:gridCol w="2659078">
                  <a:extLst>
                    <a:ext uri="{9D8B030D-6E8A-4147-A177-3AD203B41FA5}">
                      <a16:colId xmlns:a16="http://schemas.microsoft.com/office/drawing/2014/main" val="3571638404"/>
                    </a:ext>
                  </a:extLst>
                </a:gridCol>
                <a:gridCol w="3148244">
                  <a:extLst>
                    <a:ext uri="{9D8B030D-6E8A-4147-A177-3AD203B41FA5}">
                      <a16:colId xmlns:a16="http://schemas.microsoft.com/office/drawing/2014/main" val="1751022222"/>
                    </a:ext>
                  </a:extLst>
                </a:gridCol>
                <a:gridCol w="2975112">
                  <a:extLst>
                    <a:ext uri="{9D8B030D-6E8A-4147-A177-3AD203B41FA5}">
                      <a16:colId xmlns:a16="http://schemas.microsoft.com/office/drawing/2014/main" val="689539858"/>
                    </a:ext>
                  </a:extLst>
                </a:gridCol>
              </a:tblGrid>
              <a:tr h="444646">
                <a:tc>
                  <a:txBody>
                    <a:bodyPr/>
                    <a:lstStyle/>
                    <a:p>
                      <a:pPr algn="ctr" fontAlgn="t">
                        <a:lnSpc>
                          <a:spcPct val="107000"/>
                        </a:lnSpc>
                        <a:spcBef>
                          <a:spcPts val="0"/>
                        </a:spcBef>
                        <a:spcAft>
                          <a:spcPts val="0"/>
                        </a:spcAft>
                      </a:pPr>
                      <a:r>
                        <a:rPr lang="en-US" sz="1900" b="1" i="0" u="none" strike="noStrike">
                          <a:effectLst/>
                          <a:latin typeface="Calibri" panose="020F0502020204030204" pitchFamily="34" charset="0"/>
                          <a:ea typeface="PMingLiU" panose="02020500000000000000" pitchFamily="18" charset="-120"/>
                          <a:cs typeface="Calibri" panose="020F0502020204030204" pitchFamily="34" charset="0"/>
                        </a:rPr>
                        <a:t>Positive</a:t>
                      </a:r>
                      <a:endParaRPr lang="en-US" sz="2800" b="0" i="0" u="none" strike="noStrike">
                        <a:effectLst/>
                        <a:latin typeface="Arial" panose="020B0604020202020204" pitchFamily="34" charset="0"/>
                      </a:endParaRPr>
                    </a:p>
                  </a:txBody>
                  <a:tcPr marL="108028" marR="108028" marT="1500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1900" b="1" i="0" u="none" strike="noStrike" dirty="0">
                          <a:effectLst/>
                          <a:latin typeface="Calibri" panose="020F0502020204030204" pitchFamily="34" charset="0"/>
                          <a:ea typeface="PMingLiU" panose="02020500000000000000" pitchFamily="18" charset="-120"/>
                          <a:cs typeface="Calibri" panose="020F0502020204030204" pitchFamily="34" charset="0"/>
                        </a:rPr>
                        <a:t>Negative</a:t>
                      </a:r>
                      <a:endParaRPr lang="en-US" sz="2800" b="0" i="0" u="none" strike="noStrike" dirty="0">
                        <a:effectLst/>
                        <a:latin typeface="Arial" panose="020B0604020202020204" pitchFamily="34" charset="0"/>
                      </a:endParaRPr>
                    </a:p>
                  </a:txBody>
                  <a:tcPr marL="108028" marR="108028" marT="1500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en-US" sz="1900" b="1" i="0" u="none" strike="noStrike">
                          <a:effectLst/>
                          <a:latin typeface="Calibri" panose="020F0502020204030204" pitchFamily="34" charset="0"/>
                          <a:ea typeface="PMingLiU" panose="02020500000000000000" pitchFamily="18" charset="-120"/>
                          <a:cs typeface="Calibri" panose="020F0502020204030204" pitchFamily="34" charset="0"/>
                        </a:rPr>
                        <a:t>Translation</a:t>
                      </a:r>
                      <a:endParaRPr lang="en-US" sz="2800" b="0" i="0" u="none" strike="noStrike">
                        <a:effectLst/>
                        <a:latin typeface="Arial" panose="020B0604020202020204" pitchFamily="34" charset="0"/>
                      </a:endParaRPr>
                    </a:p>
                  </a:txBody>
                  <a:tcPr marL="108028" marR="108028" marT="1500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074808"/>
                  </a:ext>
                </a:extLst>
              </a:tr>
              <a:tr h="444646">
                <a:tc>
                  <a:txBody>
                    <a:bodyPr/>
                    <a:lstStyle/>
                    <a:p>
                      <a:pPr algn="l" fontAlgn="ctr">
                        <a:lnSpc>
                          <a:spcPct val="107000"/>
                        </a:lnSpc>
                        <a:spcBef>
                          <a:spcPts val="0"/>
                        </a:spcBef>
                        <a:spcAft>
                          <a:spcPts val="0"/>
                        </a:spcAft>
                      </a:pP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Мый </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1900" b="1" i="0" u="sng"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лын</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керт</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Мый </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1900" b="1" i="0" u="sng"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лын</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ом керт.</a:t>
                      </a:r>
                      <a:endParaRPr lang="az-Cyrl-AZ"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1900" b="0" i="0" u="none" strike="noStrike">
                          <a:effectLst/>
                          <a:latin typeface="Calibri" panose="020F0502020204030204" pitchFamily="34" charset="0"/>
                          <a:ea typeface="PMingLiU" panose="02020500000000000000" pitchFamily="18" charset="-120"/>
                          <a:cs typeface="Calibri" panose="020F0502020204030204" pitchFamily="34" charset="0"/>
                        </a:rPr>
                        <a:t>I can/cannot come.</a:t>
                      </a:r>
                      <a:endParaRPr lang="en-US"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689776"/>
                  </a:ext>
                </a:extLst>
              </a:tr>
              <a:tr h="444646">
                <a:tc>
                  <a:txBody>
                    <a:bodyPr/>
                    <a:lstStyle/>
                    <a:p>
                      <a:pPr algn="l" fontAlgn="ctr">
                        <a:lnSpc>
                          <a:spcPct val="107000"/>
                        </a:lnSpc>
                        <a:spcBef>
                          <a:spcPts val="0"/>
                        </a:spcBef>
                        <a:spcAft>
                          <a:spcPts val="0"/>
                        </a:spcAft>
                      </a:pP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Тый </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вуч</a:t>
                      </a:r>
                      <a:r>
                        <a:rPr lang="az-Cyrl-AZ" sz="19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керт</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Тый </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вуч</a:t>
                      </a:r>
                      <a:r>
                        <a:rPr lang="az-Cyrl-AZ" sz="19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от керт.</a:t>
                      </a:r>
                      <a:endParaRPr lang="az-Cyrl-AZ"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1900" b="0" i="0" u="none" strike="noStrike">
                          <a:effectLst/>
                          <a:latin typeface="Calibri" panose="020F0502020204030204" pitchFamily="34" charset="0"/>
                          <a:ea typeface="PMingLiU" panose="02020500000000000000" pitchFamily="18" charset="-120"/>
                          <a:cs typeface="Calibri" panose="020F0502020204030204" pitchFamily="34" charset="0"/>
                        </a:rPr>
                        <a:t>You can/cannot wait.</a:t>
                      </a:r>
                      <a:endParaRPr lang="en-US"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572396"/>
                  </a:ext>
                </a:extLst>
              </a:tr>
              <a:tr h="444646">
                <a:tc>
                  <a:txBody>
                    <a:bodyPr/>
                    <a:lstStyle/>
                    <a:p>
                      <a:pPr algn="l" fontAlgn="ctr">
                        <a:lnSpc>
                          <a:spcPct val="107000"/>
                        </a:lnSpc>
                        <a:spcBef>
                          <a:spcPts val="0"/>
                        </a:spcBef>
                        <a:spcAft>
                          <a:spcPts val="0"/>
                        </a:spcAft>
                      </a:pP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до </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полш</a:t>
                      </a:r>
                      <a:r>
                        <a:rPr lang="az-Cyrl-AZ" sz="19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керт</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19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19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1900" b="0" i="0" u="none" strike="noStrike" dirty="0">
                          <a:effectLst/>
                          <a:latin typeface="Calibri" panose="020F0502020204030204" pitchFamily="34" charset="0"/>
                          <a:ea typeface="PMingLiU" panose="02020500000000000000" pitchFamily="18" charset="-120"/>
                          <a:cs typeface="Calibri" panose="020F0502020204030204" pitchFamily="34" charset="0"/>
                        </a:rPr>
                        <a:t>до </a:t>
                      </a:r>
                      <a:r>
                        <a:rPr lang="az-Cyrl-AZ" sz="1900" b="0" i="0" u="sng" strike="noStrike" dirty="0">
                          <a:effectLst/>
                          <a:latin typeface="Calibri" panose="020F0502020204030204" pitchFamily="34" charset="0"/>
                          <a:ea typeface="PMingLiU" panose="02020500000000000000" pitchFamily="18" charset="-120"/>
                          <a:cs typeface="Calibri" panose="020F0502020204030204" pitchFamily="34" charset="0"/>
                        </a:rPr>
                        <a:t>полш</a:t>
                      </a:r>
                      <a:r>
                        <a:rPr lang="az-Cyrl-AZ" sz="19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1900" b="0" i="0" u="sng"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1900" b="0" i="0" u="none" strike="noStrike" dirty="0">
                          <a:effectLst/>
                          <a:latin typeface="Calibri" panose="020F0502020204030204" pitchFamily="34" charset="0"/>
                          <a:ea typeface="PMingLiU" panose="02020500000000000000" pitchFamily="18" charset="-120"/>
                          <a:cs typeface="Calibri" panose="020F0502020204030204" pitchFamily="34" charset="0"/>
                        </a:rPr>
                        <a:t> ог</a:t>
                      </a:r>
                      <a:r>
                        <a:rPr lang="az-Cyrl-AZ" sz="19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1900" b="0" i="0" u="none" strike="noStrike" dirty="0">
                          <a:effectLst/>
                          <a:latin typeface="Calibri" panose="020F0502020204030204" pitchFamily="34" charset="0"/>
                          <a:ea typeface="PMingLiU" panose="02020500000000000000" pitchFamily="18" charset="-120"/>
                          <a:cs typeface="Calibri" panose="020F0502020204030204" pitchFamily="34" charset="0"/>
                        </a:rPr>
                        <a:t>ш (ок) керт.</a:t>
                      </a:r>
                      <a:endParaRPr lang="az-Cyrl-AZ" sz="2800" b="0" i="0" u="none" strike="noStrike" dirty="0">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1900" b="0" i="0" u="none" strike="noStrike">
                          <a:effectLst/>
                          <a:latin typeface="Calibri" panose="020F0502020204030204" pitchFamily="34" charset="0"/>
                          <a:ea typeface="PMingLiU" panose="02020500000000000000" pitchFamily="18" charset="-120"/>
                          <a:cs typeface="Calibri" panose="020F0502020204030204" pitchFamily="34" charset="0"/>
                        </a:rPr>
                        <a:t>(S)he can/cannot help.</a:t>
                      </a:r>
                      <a:endParaRPr lang="en-US"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581403"/>
                  </a:ext>
                </a:extLst>
              </a:tr>
              <a:tr h="444646">
                <a:tc>
                  <a:txBody>
                    <a:bodyPr/>
                    <a:lstStyle/>
                    <a:p>
                      <a:pPr algn="l" fontAlgn="ctr">
                        <a:lnSpc>
                          <a:spcPct val="107000"/>
                        </a:lnSpc>
                        <a:spcBef>
                          <a:spcPts val="0"/>
                        </a:spcBef>
                        <a:spcAft>
                          <a:spcPts val="0"/>
                        </a:spcAft>
                      </a:pP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Ме </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л</a:t>
                      </a:r>
                      <a:r>
                        <a:rPr lang="az-Cyrl-AZ" sz="1900" b="1" i="0" u="sng"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дын</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кертын</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Ме </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л</a:t>
                      </a:r>
                      <a:r>
                        <a:rPr lang="az-Cyrl-AZ" sz="1900" b="1" i="0" u="sng"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дын</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огын</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(он</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керт.</a:t>
                      </a:r>
                      <a:endParaRPr lang="az-Cyrl-AZ"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1900" b="0" i="0" u="none" strike="noStrike">
                          <a:effectLst/>
                          <a:latin typeface="Calibri" panose="020F0502020204030204" pitchFamily="34" charset="0"/>
                          <a:ea typeface="PMingLiU" panose="02020500000000000000" pitchFamily="18" charset="-120"/>
                          <a:cs typeface="Calibri" panose="020F0502020204030204" pitchFamily="34" charset="0"/>
                        </a:rPr>
                        <a:t>We can/cannot read.</a:t>
                      </a:r>
                      <a:endParaRPr lang="en-US"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927150"/>
                  </a:ext>
                </a:extLst>
              </a:tr>
              <a:tr h="444646">
                <a:tc>
                  <a:txBody>
                    <a:bodyPr/>
                    <a:lstStyle/>
                    <a:p>
                      <a:pPr algn="l" fontAlgn="ctr">
                        <a:lnSpc>
                          <a:spcPct val="107000"/>
                        </a:lnSpc>
                        <a:spcBef>
                          <a:spcPts val="0"/>
                        </a:spcBef>
                        <a:spcAft>
                          <a:spcPts val="0"/>
                        </a:spcAft>
                      </a:pP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Те </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9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лын</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кертыд</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Те </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9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лын</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огыд</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(од</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керт.</a:t>
                      </a:r>
                      <a:endParaRPr lang="az-Cyrl-AZ"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1900" b="0" i="0" u="none" strike="noStrike">
                          <a:effectLst/>
                          <a:latin typeface="Calibri" panose="020F0502020204030204" pitchFamily="34" charset="0"/>
                          <a:ea typeface="PMingLiU" panose="02020500000000000000" pitchFamily="18" charset="-120"/>
                          <a:cs typeface="Calibri" panose="020F0502020204030204" pitchFamily="34" charset="0"/>
                        </a:rPr>
                        <a:t>You can/cannot take/buy.</a:t>
                      </a:r>
                      <a:endParaRPr lang="en-US"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976011"/>
                  </a:ext>
                </a:extLst>
              </a:tr>
              <a:tr h="444646">
                <a:tc>
                  <a:txBody>
                    <a:bodyPr/>
                    <a:lstStyle/>
                    <a:p>
                      <a:pPr algn="l" fontAlgn="ctr">
                        <a:lnSpc>
                          <a:spcPct val="107000"/>
                        </a:lnSpc>
                        <a:spcBef>
                          <a:spcPts val="0"/>
                        </a:spcBef>
                        <a:spcAft>
                          <a:spcPts val="0"/>
                        </a:spcAft>
                      </a:pP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но </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калас</a:t>
                      </a:r>
                      <a:r>
                        <a:rPr lang="az-Cyrl-AZ" sz="19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к</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ртыт.</a:t>
                      </a:r>
                      <a:endParaRPr lang="az-Cyrl-AZ"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но </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калас</a:t>
                      </a:r>
                      <a:r>
                        <a:rPr lang="az-Cyrl-AZ" sz="19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900" b="0" i="0" u="sng"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19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1900" b="0" i="0" u="none" strike="noStrike">
                          <a:effectLst/>
                          <a:latin typeface="Calibri" panose="020F0502020204030204" pitchFamily="34" charset="0"/>
                          <a:ea typeface="PMingLiU" panose="02020500000000000000" pitchFamily="18" charset="-120"/>
                          <a:cs typeface="Calibri" panose="020F0502020204030204" pitchFamily="34" charset="0"/>
                        </a:rPr>
                        <a:t>гыт керт.</a:t>
                      </a:r>
                      <a:endParaRPr lang="az-Cyrl-AZ" sz="2800" b="0" i="0" u="none" strike="noStrike">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07000"/>
                        </a:lnSpc>
                        <a:spcBef>
                          <a:spcPts val="0"/>
                        </a:spcBef>
                        <a:spcAft>
                          <a:spcPts val="0"/>
                        </a:spcAft>
                      </a:pPr>
                      <a:r>
                        <a:rPr lang="en-US" sz="1900" b="0" i="0" u="none" strike="noStrike" dirty="0">
                          <a:effectLst/>
                          <a:latin typeface="Calibri" panose="020F0502020204030204" pitchFamily="34" charset="0"/>
                          <a:ea typeface="PMingLiU" panose="02020500000000000000" pitchFamily="18" charset="-120"/>
                          <a:cs typeface="Calibri" panose="020F0502020204030204" pitchFamily="34" charset="0"/>
                        </a:rPr>
                        <a:t>They can/cannot speak.</a:t>
                      </a:r>
                      <a:endParaRPr lang="en-US" sz="2800" b="0" i="0" u="none" strike="noStrike" dirty="0">
                        <a:effectLst/>
                        <a:latin typeface="Arial" panose="020B0604020202020204" pitchFamily="34" charset="0"/>
                      </a:endParaRPr>
                    </a:p>
                  </a:txBody>
                  <a:tcPr marL="108028" marR="108028" marT="150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504171"/>
                  </a:ext>
                </a:extLst>
              </a:tr>
            </a:tbl>
          </a:graphicData>
        </a:graphic>
      </p:graphicFrame>
    </p:spTree>
    <p:extLst>
      <p:ext uri="{BB962C8B-B14F-4D97-AF65-F5344CB8AC3E}">
        <p14:creationId xmlns:p14="http://schemas.microsoft.com/office/powerpoint/2010/main" val="4269904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1488</Words>
  <Application>Microsoft Office PowerPoint</Application>
  <PresentationFormat>Widescreen</PresentationFormat>
  <Paragraphs>390</Paragraphs>
  <Slides>31</Slides>
  <Notes>5</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Chapter 09</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Шич! Уже шинчем.</vt:lpstr>
      <vt:lpstr>Киндым шул! Лум ок шуло.</vt:lpstr>
      <vt:lpstr>Аватлан мом пуэт? Мардеж пуа.</vt:lpstr>
      <vt:lpstr>PowerPoint Presentation</vt:lpstr>
      <vt:lpstr>PowerPoint Presentation</vt:lpstr>
      <vt:lpstr>Text</vt:lpstr>
      <vt:lpstr>PowerPoint Presentation</vt:lpstr>
      <vt:lpstr>Exercises</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09</dc:title>
  <dc:creator>Jeremy Bradley</dc:creator>
  <cp:lastModifiedBy>Jeremy moss Bradley</cp:lastModifiedBy>
  <cp:revision>10</cp:revision>
  <dcterms:created xsi:type="dcterms:W3CDTF">2021-01-22T02:35:08Z</dcterms:created>
  <dcterms:modified xsi:type="dcterms:W3CDTF">2024-03-15T13:50:40Z</dcterms:modified>
</cp:coreProperties>
</file>